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Default Extension="xls" ContentType="application/vnd.ms-exce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59"/>
  </p:notesMasterIdLst>
  <p:handoutMasterIdLst>
    <p:handoutMasterId r:id="rId60"/>
  </p:handoutMasterIdLst>
  <p:sldIdLst>
    <p:sldId id="1155" r:id="rId2"/>
    <p:sldId id="1156" r:id="rId3"/>
    <p:sldId id="1159" r:id="rId4"/>
    <p:sldId id="1203" r:id="rId5"/>
    <p:sldId id="1204" r:id="rId6"/>
    <p:sldId id="1205" r:id="rId7"/>
    <p:sldId id="1207" r:id="rId8"/>
    <p:sldId id="1188" r:id="rId9"/>
    <p:sldId id="1191" r:id="rId10"/>
    <p:sldId id="1208" r:id="rId11"/>
    <p:sldId id="1193" r:id="rId12"/>
    <p:sldId id="1194" r:id="rId13"/>
    <p:sldId id="1228" r:id="rId14"/>
    <p:sldId id="1229" r:id="rId15"/>
    <p:sldId id="1197" r:id="rId16"/>
    <p:sldId id="1230" r:id="rId17"/>
    <p:sldId id="1199" r:id="rId18"/>
    <p:sldId id="1231" r:id="rId19"/>
    <p:sldId id="1201" r:id="rId20"/>
    <p:sldId id="1211" r:id="rId21"/>
    <p:sldId id="1209" r:id="rId22"/>
    <p:sldId id="1212" r:id="rId23"/>
    <p:sldId id="1213" r:id="rId24"/>
    <p:sldId id="1214" r:id="rId25"/>
    <p:sldId id="1215" r:id="rId26"/>
    <p:sldId id="1216" r:id="rId27"/>
    <p:sldId id="1217" r:id="rId28"/>
    <p:sldId id="1218" r:id="rId29"/>
    <p:sldId id="1220" r:id="rId30"/>
    <p:sldId id="1219" r:id="rId31"/>
    <p:sldId id="1221" r:id="rId32"/>
    <p:sldId id="1222" r:id="rId33"/>
    <p:sldId id="1223" r:id="rId34"/>
    <p:sldId id="1225" r:id="rId35"/>
    <p:sldId id="1226" r:id="rId36"/>
    <p:sldId id="944" r:id="rId37"/>
    <p:sldId id="1175" r:id="rId38"/>
    <p:sldId id="964" r:id="rId39"/>
    <p:sldId id="978" r:id="rId40"/>
    <p:sldId id="1008" r:id="rId41"/>
    <p:sldId id="965" r:id="rId42"/>
    <p:sldId id="982" r:id="rId43"/>
    <p:sldId id="971" r:id="rId44"/>
    <p:sldId id="972" r:id="rId45"/>
    <p:sldId id="966" r:id="rId46"/>
    <p:sldId id="986" r:id="rId47"/>
    <p:sldId id="968" r:id="rId48"/>
    <p:sldId id="970" r:id="rId49"/>
    <p:sldId id="983" r:id="rId50"/>
    <p:sldId id="985" r:id="rId51"/>
    <p:sldId id="973" r:id="rId52"/>
    <p:sldId id="1013" r:id="rId53"/>
    <p:sldId id="987" r:id="rId54"/>
    <p:sldId id="976" r:id="rId55"/>
    <p:sldId id="977" r:id="rId56"/>
    <p:sldId id="974" r:id="rId57"/>
    <p:sldId id="827" r:id="rId58"/>
  </p:sldIdLst>
  <p:sldSz cx="9144000" cy="6858000" type="screen4x3"/>
  <p:notesSz cx="7099300" cy="10223500"/>
  <p:defaultTextStyle>
    <a:defPPr>
      <a:defRPr lang="en-US"/>
    </a:defPPr>
    <a:lvl1pPr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1pPr>
    <a:lvl2pPr marL="4572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2pPr>
    <a:lvl3pPr marL="9144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3pPr>
    <a:lvl4pPr marL="13716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4pPr>
    <a:lvl5pPr marL="18288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5pPr>
    <a:lvl6pPr marL="2286000" algn="l" defTabSz="914400" rtl="0" eaLnBrk="1" latinLnBrk="0" hangingPunct="1">
      <a:defRPr sz="2400" kern="1200">
        <a:solidFill>
          <a:schemeClr val="tx1"/>
        </a:solidFill>
        <a:latin typeface="Lucida Sans" pitchFamily="-112" charset="0"/>
        <a:ea typeface="+mn-ea"/>
        <a:cs typeface="Arial Unicode MS" pitchFamily="-112" charset="0"/>
      </a:defRPr>
    </a:lvl6pPr>
    <a:lvl7pPr marL="2743200" algn="l" defTabSz="914400" rtl="0" eaLnBrk="1" latinLnBrk="0" hangingPunct="1">
      <a:defRPr sz="2400" kern="1200">
        <a:solidFill>
          <a:schemeClr val="tx1"/>
        </a:solidFill>
        <a:latin typeface="Lucida Sans" pitchFamily="-112" charset="0"/>
        <a:ea typeface="+mn-ea"/>
        <a:cs typeface="Arial Unicode MS" pitchFamily="-112" charset="0"/>
      </a:defRPr>
    </a:lvl7pPr>
    <a:lvl8pPr marL="3200400" algn="l" defTabSz="914400" rtl="0" eaLnBrk="1" latinLnBrk="0" hangingPunct="1">
      <a:defRPr sz="2400" kern="1200">
        <a:solidFill>
          <a:schemeClr val="tx1"/>
        </a:solidFill>
        <a:latin typeface="Lucida Sans" pitchFamily="-112" charset="0"/>
        <a:ea typeface="+mn-ea"/>
        <a:cs typeface="Arial Unicode MS" pitchFamily="-112" charset="0"/>
      </a:defRPr>
    </a:lvl8pPr>
    <a:lvl9pPr marL="3657600" algn="l" defTabSz="914400" rtl="0" eaLnBrk="1" latinLnBrk="0" hangingPunct="1">
      <a:defRPr sz="2400" kern="1200">
        <a:solidFill>
          <a:schemeClr val="tx1"/>
        </a:solidFill>
        <a:latin typeface="Lucida Sans" pitchFamily="-112" charset="0"/>
        <a:ea typeface="+mn-ea"/>
        <a:cs typeface="Arial Unicode MS" pitchFamily="-112"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FF9966"/>
    <a:srgbClr val="00A000"/>
    <a:srgbClr val="A50021"/>
    <a:srgbClr val="F0EEEB"/>
    <a:srgbClr val="B2B2B2"/>
    <a:srgbClr val="F4F3EB"/>
    <a:srgbClr val="A40508"/>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15" autoAdjust="0"/>
    <p:restoredTop sz="90409" autoAdjust="0"/>
  </p:normalViewPr>
  <p:slideViewPr>
    <p:cSldViewPr>
      <p:cViewPr>
        <p:scale>
          <a:sx n="75" d="100"/>
          <a:sy n="75" d="100"/>
        </p:scale>
        <p:origin x="-816"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542"/>
    </p:cViewPr>
  </p:sorterViewPr>
  <p:notesViewPr>
    <p:cSldViewPr>
      <p:cViewPr varScale="1">
        <p:scale>
          <a:sx n="53" d="100"/>
          <a:sy n="53" d="100"/>
        </p:scale>
        <p:origin x="-2826" y="-96"/>
      </p:cViewPr>
      <p:guideLst>
        <p:guide orient="horz" pos="3220"/>
        <p:guide pos="223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3" name="Rectangle 3"/>
          <p:cNvSpPr>
            <a:spLocks noGrp="1" noChangeArrowheads="1"/>
          </p:cNvSpPr>
          <p:nvPr>
            <p:ph type="dt" sz="quarter"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Tahoma" charset="0"/>
                <a:ea typeface="Arial Unicode MS" charset="0"/>
                <a:cs typeface="Arial Unicode MS" charset="0"/>
              </a:defRPr>
            </a:lvl1pPr>
          </a:lstStyle>
          <a:p>
            <a:pPr>
              <a:defRPr/>
            </a:pPr>
            <a:endParaRPr lang="en-US"/>
          </a:p>
        </p:txBody>
      </p:sp>
      <p:sp>
        <p:nvSpPr>
          <p:cNvPr id="97284" name="Rectangle 4"/>
          <p:cNvSpPr>
            <a:spLocks noGrp="1" noChangeArrowheads="1"/>
          </p:cNvSpPr>
          <p:nvPr>
            <p:ph type="ftr" sz="quarter" idx="2"/>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5" name="Rectangle 5"/>
          <p:cNvSpPr>
            <a:spLocks noGrp="1" noChangeArrowheads="1"/>
          </p:cNvSpPr>
          <p:nvPr>
            <p:ph type="sldNum" sz="quarter" idx="3"/>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atin typeface="Tahoma" pitchFamily="-112" charset="0"/>
              </a:defRPr>
            </a:lvl1pPr>
          </a:lstStyle>
          <a:p>
            <a:fld id="{99F3A387-7CA4-42C4-A654-FB16CB140011}" type="slidenum">
              <a:rPr lang="en-US"/>
              <a:pPr/>
              <a:t>‹#›</a:t>
            </a:fld>
            <a:endParaRPr lang="en-US"/>
          </a:p>
        </p:txBody>
      </p:sp>
    </p:spTree>
    <p:extLst>
      <p:ext uri="{BB962C8B-B14F-4D97-AF65-F5344CB8AC3E}">
        <p14:creationId xmlns:p14="http://schemas.microsoft.com/office/powerpoint/2010/main" xmlns="" val="2977428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79" name="Rectangle 3"/>
          <p:cNvSpPr>
            <a:spLocks noGrp="1" noChangeArrowheads="1"/>
          </p:cNvSpPr>
          <p:nvPr>
            <p:ph type="dt"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Lucida Sans" charset="0"/>
                <a:ea typeface="Arial Unicode MS" charset="0"/>
                <a:cs typeface="Arial Unicode MS"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993775" y="766763"/>
            <a:ext cx="5111750" cy="3833812"/>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945957" y="4856502"/>
            <a:ext cx="5207386" cy="4599560"/>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1382" name="Rectangle 6"/>
          <p:cNvSpPr>
            <a:spLocks noGrp="1" noChangeArrowheads="1"/>
          </p:cNvSpPr>
          <p:nvPr>
            <p:ph type="ftr" sz="quarter" idx="4"/>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83" name="Rectangle 7"/>
          <p:cNvSpPr>
            <a:spLocks noGrp="1" noChangeArrowheads="1"/>
          </p:cNvSpPr>
          <p:nvPr>
            <p:ph type="sldNum" sz="quarter" idx="5"/>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vl1pPr>
          </a:lstStyle>
          <a:p>
            <a:fld id="{51FFFE52-FE1E-4D89-83CF-6E59217A9C14}" type="slidenum">
              <a:rPr lang="en-US"/>
              <a:pPr/>
              <a:t>‹#›</a:t>
            </a:fld>
            <a:endParaRPr lang="en-US"/>
          </a:p>
        </p:txBody>
      </p:sp>
    </p:spTree>
    <p:extLst>
      <p:ext uri="{BB962C8B-B14F-4D97-AF65-F5344CB8AC3E}">
        <p14:creationId xmlns:p14="http://schemas.microsoft.com/office/powerpoint/2010/main" xmlns="" val="63632650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FFFE52-FE1E-4D89-83CF-6E59217A9C14}" type="slidenum">
              <a:rPr lang="en-US" smtClean="0"/>
              <a:pPr/>
              <a:t>1</a:t>
            </a:fld>
            <a:endParaRPr lang="en-US"/>
          </a:p>
        </p:txBody>
      </p:sp>
    </p:spTree>
    <p:extLst>
      <p:ext uri="{BB962C8B-B14F-4D97-AF65-F5344CB8AC3E}">
        <p14:creationId xmlns:p14="http://schemas.microsoft.com/office/powerpoint/2010/main" xmlns="" val="390534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BFC48-C778-431E-BC10-DFDD7892F0E4}" type="slidenum">
              <a:rPr lang="en-US"/>
              <a:pPr/>
              <a:t>40</a:t>
            </a:fld>
            <a:endParaRPr lang="en-US"/>
          </a:p>
        </p:txBody>
      </p:sp>
      <p:sp>
        <p:nvSpPr>
          <p:cNvPr id="362498" name="Rectangle 2"/>
          <p:cNvSpPr>
            <a:spLocks noGrp="1" noRot="1" noChangeAspect="1" noChangeArrowheads="1" noTextEdit="1"/>
          </p:cNvSpPr>
          <p:nvPr>
            <p:ph type="sldImg"/>
          </p:nvPr>
        </p:nvSpPr>
        <p:spPr>
          <a:xfrm>
            <a:off x="995363" y="766763"/>
            <a:ext cx="5111750" cy="3833812"/>
          </a:xfrm>
          <a:ln/>
        </p:spPr>
      </p:sp>
      <p:sp>
        <p:nvSpPr>
          <p:cNvPr id="362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45</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46</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9C224A6-FE3C-49D5-BEEE-EC92B6006F5C}" type="slidenum">
              <a:rPr lang="en-US" smtClean="0"/>
              <a:pPr/>
              <a:t>47</a:t>
            </a:fld>
            <a:endParaRPr lang="en-US" smtClean="0"/>
          </a:p>
        </p:txBody>
      </p:sp>
      <p:sp>
        <p:nvSpPr>
          <p:cNvPr id="60419" name="Rectangle 2"/>
          <p:cNvSpPr>
            <a:spLocks noGrp="1" noRot="1" noChangeAspect="1" noChangeArrowheads="1" noTextEdit="1"/>
          </p:cNvSpPr>
          <p:nvPr>
            <p:ph type="sldImg"/>
          </p:nvPr>
        </p:nvSpPr>
        <p:spPr>
          <a:xfrm>
            <a:off x="1008063" y="762000"/>
            <a:ext cx="5086350" cy="3816350"/>
          </a:xfrm>
          <a:ln/>
        </p:spPr>
      </p:sp>
      <p:sp>
        <p:nvSpPr>
          <p:cNvPr id="60420"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48</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49</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50</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51</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52</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53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34C721-2DBE-49A3-8B1F-89453D88B7B6}" type="slidenum">
              <a:rPr lang="el-GR"/>
              <a:pPr/>
              <a:t>7</a:t>
            </a:fld>
            <a:endParaRPr lang="el-GR"/>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54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CE9D6-7BEE-4F90-B1B7-CC88504E426B}" type="slidenum">
              <a:rPr lang="en-US"/>
              <a:pPr/>
              <a:t>9</a:t>
            </a:fld>
            <a:endParaRPr lang="en-US"/>
          </a:p>
        </p:txBody>
      </p:sp>
      <p:sp>
        <p:nvSpPr>
          <p:cNvPr id="346114" name="Rectangle 2"/>
          <p:cNvSpPr>
            <a:spLocks noGrp="1" noRot="1" noChangeAspect="1" noChangeArrowheads="1" noTextEdit="1"/>
          </p:cNvSpPr>
          <p:nvPr>
            <p:ph type="sldImg"/>
          </p:nvPr>
        </p:nvSpPr>
        <p:spPr>
          <a:xfrm>
            <a:off x="995363" y="766763"/>
            <a:ext cx="5111750" cy="3833812"/>
          </a:xfrm>
          <a:ln/>
        </p:spPr>
      </p:sp>
      <p:sp>
        <p:nvSpPr>
          <p:cNvPr id="346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0896D705-9CF2-496E-9376-01ACAC8AB31F}" type="slidenum">
              <a:rPr lang="en-US" altLang="en-US" sz="1300"/>
              <a:pPr eaLnBrk="1" hangingPunct="1"/>
              <a:t>24</a:t>
            </a:fld>
            <a:endParaRPr lang="en-US" altLang="en-US" sz="13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lvl="1"/>
            <a:r>
              <a:rPr lang="en-US" altLang="en-US" sz="3000" smtClean="0"/>
              <a:t>For rank positions above b, do not discount</a:t>
            </a:r>
          </a:p>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dirty="0" smtClean="0"/>
              <a:t>Normalized DCG:</a:t>
            </a:r>
          </a:p>
          <a:p>
            <a:r>
              <a:rPr lang="en-US" altLang="en-US" dirty="0" smtClean="0"/>
              <a:t>DCG values are often </a:t>
            </a:r>
            <a:r>
              <a:rPr lang="en-US" altLang="en-US" i="1" dirty="0" smtClean="0"/>
              <a:t>normalized</a:t>
            </a:r>
            <a:r>
              <a:rPr lang="en-US" altLang="en-US" dirty="0" smtClean="0"/>
              <a:t> by comparing the DCG at each rank with the DCG value for the </a:t>
            </a:r>
            <a:r>
              <a:rPr lang="en-US" altLang="en-US" i="1" dirty="0" smtClean="0"/>
              <a:t>perfect ranking</a:t>
            </a:r>
          </a:p>
          <a:p>
            <a:pPr lvl="1"/>
            <a:r>
              <a:rPr lang="en-US" altLang="en-US" dirty="0" smtClean="0"/>
              <a:t>makes averaging easier for queries with different numbers of relevant documents</a:t>
            </a:r>
          </a:p>
          <a:p>
            <a:endParaRPr lang="en-US" altLang="en-US" dirty="0" smtClean="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1039F3DA-61CB-4AAB-B301-C818B8AF2B98}" type="slidenum">
              <a:rPr lang="en-US" altLang="en-US" sz="1300"/>
              <a:pPr eaLnBrk="1" hangingPunct="1"/>
              <a:t>26</a:t>
            </a:fld>
            <a:endParaRPr lang="en-US" altLang="en-US"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ABF7D625-651B-43F4-8B1E-D953A9015F64}" type="slidenum">
              <a:rPr lang="en-US" altLang="en-US" sz="1300"/>
              <a:pPr eaLnBrk="1" hangingPunct="1"/>
              <a:t>27</a:t>
            </a:fld>
            <a:endParaRPr lang="en-US" altLang="en-US" sz="13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smtClean="0"/>
              <a:t>Perfect ranking:</a:t>
            </a:r>
          </a:p>
          <a:p>
            <a:pPr lvl="1"/>
            <a:r>
              <a:rPr lang="en-US" altLang="en-US" smtClean="0"/>
              <a:t>3, 3, 3, 2, 2, 2, 1, 0, 0, 0</a:t>
            </a:r>
          </a:p>
          <a:p>
            <a:r>
              <a:rPr lang="en-US" altLang="en-US" smtClean="0"/>
              <a:t>ideal DCG values:</a:t>
            </a:r>
          </a:p>
          <a:p>
            <a:pPr lvl="1"/>
            <a:r>
              <a:rPr lang="en-US" altLang="en-US" smtClean="0"/>
              <a:t>3, 6, 7.89, 8.89, 9.75, 10.52, 10.88, 10.88, 10.88, 10</a:t>
            </a:r>
          </a:p>
          <a:p>
            <a:r>
              <a:rPr lang="en-US" altLang="en-US" smtClean="0"/>
              <a:t>Actual DCG:</a:t>
            </a:r>
          </a:p>
          <a:p>
            <a:pPr lvl="1"/>
            <a:r>
              <a:rPr lang="en-US" altLang="en-US" smtClean="0"/>
              <a:t>3, 5, 6.89, 6.89, 6.89, 7.28, 7.99, 8.66, 9.61, 9.61</a:t>
            </a:r>
          </a:p>
          <a:p>
            <a:r>
              <a:rPr lang="en-US" altLang="en-US" smtClean="0"/>
              <a:t>NDCG values (divide actual by ideal):</a:t>
            </a:r>
          </a:p>
          <a:p>
            <a:r>
              <a:rPr lang="en-US" altLang="en-US" smtClean="0"/>
              <a:t>     1, 0.83, 0.87, 0.76, 0.71, 0.69, 0.73, 0.8, 0.88, 0.88</a:t>
            </a:r>
          </a:p>
          <a:p>
            <a:pPr lvl="1"/>
            <a:r>
              <a:rPr lang="en-US" altLang="en-US" smtClean="0"/>
              <a:t>NDCG </a:t>
            </a:r>
            <a:r>
              <a:rPr lang="en-US" altLang="en-US" smtClean="0">
                <a:latin typeface="Symbol" pitchFamily="18" charset="2"/>
              </a:rPr>
              <a:t>£</a:t>
            </a:r>
            <a:r>
              <a:rPr lang="en-US" altLang="en-US" smtClean="0"/>
              <a:t> 1 at any rank position</a:t>
            </a:r>
          </a:p>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l-GR" altLang="en-US" smtClean="0">
              <a:latin typeface="Calibri"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8487D701-78DB-44D8-9383-79C05CC0A1E8}" type="slidenum">
              <a:rPr lang="en-US" altLang="en-US" sz="1300">
                <a:solidFill>
                  <a:srgbClr val="000000"/>
                </a:solidFill>
                <a:latin typeface="Calibri" pitchFamily="34" charset="0"/>
              </a:rPr>
              <a:pPr eaLnBrk="1" hangingPunct="1"/>
              <a:t>31</a:t>
            </a:fld>
            <a:endParaRPr lang="en-US" altLang="en-US" sz="1300">
              <a:solidFill>
                <a:srgbClr val="000000"/>
              </a:solidFill>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33</a:t>
            </a:fld>
            <a:endParaRPr lang="en-US"/>
          </a:p>
        </p:txBody>
      </p:sp>
    </p:spTree>
    <p:extLst>
      <p:ext uri="{BB962C8B-B14F-4D97-AF65-F5344CB8AC3E}">
        <p14:creationId xmlns:p14="http://schemas.microsoft.com/office/powerpoint/2010/main" xmlns="" val="3297980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289437-9F90-4DED-9841-8512A25623B8}" type="slidenum">
              <a:rPr lang="en-US"/>
              <a:pPr/>
              <a:t>37</a:t>
            </a:fld>
            <a:endParaRPr lang="en-US"/>
          </a:p>
        </p:txBody>
      </p:sp>
      <p:sp>
        <p:nvSpPr>
          <p:cNvPr id="331778" name="Rectangle 2"/>
          <p:cNvSpPr>
            <a:spLocks noGrp="1" noRot="1" noChangeAspect="1" noChangeArrowheads="1" noTextEdit="1"/>
          </p:cNvSpPr>
          <p:nvPr>
            <p:ph type="sldImg"/>
          </p:nvPr>
        </p:nvSpPr>
        <p:spPr>
          <a:xfrm>
            <a:off x="995363" y="766763"/>
            <a:ext cx="5111750" cy="3833812"/>
          </a:xfrm>
          <a:ln/>
        </p:spPr>
      </p:sp>
      <p:sp>
        <p:nvSpPr>
          <p:cNvPr id="3317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233337"/>
        </a:solidFill>
        <a:effectLst/>
      </p:bgPr>
    </p:bg>
    <p:spTree>
      <p:nvGrpSpPr>
        <p:cNvPr id="1" name=""/>
        <p:cNvGrpSpPr/>
        <p:nvPr/>
      </p:nvGrpSpPr>
      <p:grpSpPr>
        <a:xfrm>
          <a:off x="0" y="0"/>
          <a:ext cx="0" cy="0"/>
          <a:chOff x="0" y="0"/>
          <a:chExt cx="0" cy="0"/>
        </a:xfrm>
      </p:grpSpPr>
      <p:sp>
        <p:nvSpPr>
          <p:cNvPr id="4" name="TextBox 3"/>
          <p:cNvSpPr txBox="1"/>
          <p:nvPr/>
        </p:nvSpPr>
        <p:spPr>
          <a:xfrm>
            <a:off x="1084263" y="1981200"/>
            <a:ext cx="3013075" cy="646113"/>
          </a:xfrm>
          <a:prstGeom prst="rect">
            <a:avLst/>
          </a:prstGeom>
          <a:noFill/>
        </p:spPr>
        <p:txBody>
          <a:bodyPr wrap="none">
            <a:spAutoFit/>
          </a:bodyPr>
          <a:lstStyle/>
          <a:p>
            <a:pPr>
              <a:defRPr/>
            </a:pPr>
            <a:r>
              <a:rPr lang="en-US" sz="3600">
                <a:solidFill>
                  <a:srgbClr val="FBFCFF"/>
                </a:solidFill>
                <a:latin typeface="Calibri" charset="0"/>
                <a:ea typeface="Arial Unicode MS" charset="0"/>
                <a:cs typeface="Arial Unicode MS" charset="0"/>
              </a:rPr>
              <a:t>Introduction to</a:t>
            </a:r>
          </a:p>
        </p:txBody>
      </p:sp>
      <p:sp>
        <p:nvSpPr>
          <p:cNvPr id="5" name="Rectangle 4"/>
          <p:cNvSpPr>
            <a:spLocks noChangeArrowheads="1"/>
          </p:cNvSpPr>
          <p:nvPr/>
        </p:nvSpPr>
        <p:spPr bwMode="auto">
          <a:xfrm>
            <a:off x="0" y="0"/>
            <a:ext cx="9144000" cy="304800"/>
          </a:xfrm>
          <a:prstGeom prst="rect">
            <a:avLst/>
          </a:prstGeom>
          <a:solidFill>
            <a:srgbClr val="139CB7"/>
          </a:solidFill>
          <a:ln w="9525">
            <a:solidFill>
              <a:srgbClr val="406E84"/>
            </a:solidFill>
            <a:miter lim="800000"/>
            <a:headEnd/>
            <a:tailEnd/>
          </a:ln>
          <a:effectLst>
            <a:outerShdw dist="23000" dir="5400000" rotWithShape="0">
              <a:srgbClr val="808080">
                <a:alpha val="34998"/>
              </a:srgbClr>
            </a:outerShdw>
          </a:effectLst>
        </p:spPr>
        <p:txBody>
          <a:bodyPr anchor="ctr"/>
          <a:lstStyle/>
          <a:p>
            <a:pPr algn="ctr">
              <a:defRPr/>
            </a:pPr>
            <a:endParaRPr lang="en-US">
              <a:solidFill>
                <a:srgbClr val="FFFFFF"/>
              </a:solidFill>
              <a:latin typeface="+mn-lt"/>
              <a:ea typeface="Arial Unicode MS" charset="0"/>
              <a:cs typeface="Arial Unicode MS" charset="0"/>
            </a:endParaRPr>
          </a:p>
        </p:txBody>
      </p:sp>
      <p:sp>
        <p:nvSpPr>
          <p:cNvPr id="6" name="Rectangle 5"/>
          <p:cNvSpPr/>
          <p:nvPr/>
        </p:nvSpPr>
        <p:spPr>
          <a:xfrm>
            <a:off x="830263" y="2590800"/>
            <a:ext cx="5646737" cy="830263"/>
          </a:xfrm>
          <a:prstGeom prst="rect">
            <a:avLst/>
          </a:prstGeom>
        </p:spPr>
        <p:txBody>
          <a:bodyPr wrap="none">
            <a:spAutoFit/>
          </a:bodyPr>
          <a:lstStyle/>
          <a:p>
            <a:pPr>
              <a:defRPr/>
            </a:pPr>
            <a:r>
              <a:rPr lang="en-US" sz="4800" b="1">
                <a:solidFill>
                  <a:srgbClr val="139CB7"/>
                </a:solidFill>
                <a:latin typeface="Calibri" charset="0"/>
                <a:ea typeface="Arial Unicode MS" charset="0"/>
                <a:cs typeface="Arial Unicode MS" charset="0"/>
              </a:rPr>
              <a:t>Information Retrieval</a:t>
            </a:r>
          </a:p>
        </p:txBody>
      </p:sp>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EC65FA85-C043-4AC1-86AA-2F87DA98053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736FAF4-678C-4170-8B5E-D5D1B48C4BF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CEAC3AD-617C-4A6C-BEE7-10C9A9D6037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charset="0"/>
              </a:defRPr>
            </a:lvl1pPr>
          </a:lstStyle>
          <a:p>
            <a:pPr>
              <a:defRPr/>
            </a:pPr>
            <a:endParaRPr lang="en-US"/>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charset="0"/>
              </a:defRPr>
            </a:lvl1pPr>
          </a:lstStyle>
          <a:p>
            <a:pPr>
              <a:defRPr/>
            </a:pPr>
            <a:endParaRPr lang="en-US"/>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2" charset="0"/>
              </a:defRPr>
            </a:lvl1pPr>
          </a:lstStyle>
          <a:p>
            <a:fld id="{1EF9AD5B-80E3-44A6-B5FE-01C0C8E5A83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D9190B-40F4-4D14-B8A7-A8F5BA31F2B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80ECC92-4490-4DFD-A50E-7CFF54CC480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08300CA-A080-476D-84B4-AC6434A6B4B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9E8E445E-0100-404D-AEB0-69CA392494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5841DDB1-E385-4C2A-9F6F-88E564B234D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8FAE9CB-6C8B-49DF-BA0E-D5C49502510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44A558E-6DE4-4CD3-890E-A7DA5D00499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8BAA00D-81AD-4FD2-AEF2-53F20508ED2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Arial Unicode MS" charset="0"/>
                <a:cs typeface="Arial Unicode MS" charset="0"/>
              </a:defRPr>
            </a:lvl1pPr>
          </a:lstStyle>
          <a:p>
            <a:pPr>
              <a:defRPr/>
            </a:pPr>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Arial Unicode MS" charset="0"/>
                <a:cs typeface="Arial Unicode MS" charset="0"/>
              </a:defRPr>
            </a:lvl1pPr>
          </a:lstStyle>
          <a:p>
            <a:pPr>
              <a:defRPr/>
            </a:pPr>
            <a:endParaRPr lang="en-US"/>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12" charset="0"/>
              </a:defRPr>
            </a:lvl1pPr>
          </a:lstStyle>
          <a:p>
            <a:fld id="{4182170C-A630-4BC4-99C2-1EEFC93C12B4}" type="slidenum">
              <a:rPr lang="en-US"/>
              <a:pPr/>
              <a:t>‹#›</a:t>
            </a:fld>
            <a:endParaRPr lang="en-US"/>
          </a:p>
        </p:txBody>
      </p:sp>
      <p:sp>
        <p:nvSpPr>
          <p:cNvPr id="7" name="Rectangle 6"/>
          <p:cNvSpPr>
            <a:spLocks noChangeArrowheads="1"/>
          </p:cNvSpPr>
          <p:nvPr/>
        </p:nvSpPr>
        <p:spPr bwMode="auto">
          <a:xfrm>
            <a:off x="0" y="0"/>
            <a:ext cx="3733800" cy="274638"/>
          </a:xfrm>
          <a:prstGeom prst="rect">
            <a:avLst/>
          </a:prstGeom>
          <a:solidFill>
            <a:srgbClr val="0E4851"/>
          </a:solidFill>
          <a:ln w="9525">
            <a:noFill/>
            <a:miter lim="800000"/>
            <a:headEnd/>
            <a:tailEnd/>
          </a:ln>
          <a:effectLst>
            <a:outerShdw dist="23000" dir="5400000" rotWithShape="0">
              <a:srgbClr val="808080">
                <a:alpha val="34998"/>
              </a:srgbClr>
            </a:outerShdw>
          </a:effectLst>
        </p:spPr>
        <p:txBody>
          <a:bodyPr anchor="ctr"/>
          <a:lstStyle/>
          <a:p>
            <a:pPr>
              <a:defRPr/>
            </a:pPr>
            <a:r>
              <a:rPr lang="en-US" sz="1600" i="1">
                <a:solidFill>
                  <a:srgbClr val="FFFFFF"/>
                </a:solidFill>
                <a:latin typeface="+mn-lt"/>
                <a:ea typeface="ＭＳ Ｐゴシック" charset="-128"/>
                <a:cs typeface="ＭＳ Ｐゴシック" charset="-128"/>
              </a:rPr>
              <a:t>Introduction to Information Retrieval</a:t>
            </a:r>
          </a:p>
        </p:txBody>
      </p:sp>
      <p:sp>
        <p:nvSpPr>
          <p:cNvPr id="8" name="Rectangle 7"/>
          <p:cNvSpPr>
            <a:spLocks noChangeArrowheads="1"/>
          </p:cNvSpPr>
          <p:nvPr/>
        </p:nvSpPr>
        <p:spPr bwMode="auto">
          <a:xfrm>
            <a:off x="3733800" y="0"/>
            <a:ext cx="3886200" cy="274638"/>
          </a:xfrm>
          <a:prstGeom prst="rect">
            <a:avLst/>
          </a:prstGeom>
          <a:solidFill>
            <a:srgbClr val="0E4851"/>
          </a:solidFill>
          <a:ln w="9525">
            <a:noFill/>
            <a:miter lim="800000"/>
            <a:headEnd/>
            <a:tailEnd/>
          </a:ln>
          <a:effectLst>
            <a:outerShdw dist="23000" dir="5400000" rotWithShape="0">
              <a:srgbClr val="808080">
                <a:alpha val="34998"/>
              </a:srgbClr>
            </a:outerShdw>
          </a:effectLst>
        </p:spPr>
        <p:txBody>
          <a:bodyPr anchor="ctr"/>
          <a:lstStyle/>
          <a:p>
            <a:pPr>
              <a:defRPr/>
            </a:pPr>
            <a:r>
              <a:rPr lang="en-US" sz="1600">
                <a:solidFill>
                  <a:srgbClr val="FFFFFF"/>
                </a:solidFill>
                <a:latin typeface="+mn-lt"/>
                <a:ea typeface="ＭＳ Ｐゴシック" charset="-128"/>
                <a:cs typeface="ＭＳ Ｐゴシック" charset="-128"/>
              </a:rPr>
              <a:t> </a:t>
            </a:r>
          </a:p>
        </p:txBody>
      </p:sp>
      <p:sp>
        <p:nvSpPr>
          <p:cNvPr id="9" name="Rectangle 8"/>
          <p:cNvSpPr>
            <a:spLocks noChangeArrowheads="1"/>
          </p:cNvSpPr>
          <p:nvPr/>
        </p:nvSpPr>
        <p:spPr bwMode="auto">
          <a:xfrm>
            <a:off x="7620000" y="0"/>
            <a:ext cx="1524000" cy="274638"/>
          </a:xfrm>
          <a:prstGeom prst="rect">
            <a:avLst/>
          </a:prstGeom>
          <a:solidFill>
            <a:srgbClr val="139CB7"/>
          </a:solidFill>
          <a:ln w="9525">
            <a:noFill/>
            <a:miter lim="800000"/>
            <a:headEnd/>
            <a:tailEnd/>
          </a:ln>
          <a:effectLst>
            <a:outerShdw dist="23000" dir="5400000" rotWithShape="0">
              <a:srgbClr val="808080">
                <a:alpha val="34998"/>
              </a:srgbClr>
            </a:outerShdw>
          </a:effectLst>
        </p:spPr>
        <p:txBody>
          <a:bodyPr anchor="ctr"/>
          <a:lstStyle/>
          <a:p>
            <a:pPr>
              <a:defRPr/>
            </a:pPr>
            <a:r>
              <a:rPr lang="en-US" sz="1600">
                <a:solidFill>
                  <a:srgbClr val="FFFFFF"/>
                </a:solidFill>
                <a:latin typeface="+mn-lt"/>
                <a:ea typeface="ＭＳ Ｐゴシック" charset="-128"/>
                <a:cs typeface="ＭＳ Ｐゴシック" charset="-128"/>
              </a:rPr>
              <a:t> </a:t>
            </a:r>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37" r:id="rId3"/>
    <p:sldLayoutId id="2147483946" r:id="rId4"/>
    <p:sldLayoutId id="2147483947" r:id="rId5"/>
    <p:sldLayoutId id="2147483948" r:id="rId6"/>
    <p:sldLayoutId id="2147483938" r:id="rId7"/>
    <p:sldLayoutId id="2147483939" r:id="rId8"/>
    <p:sldLayoutId id="2147483940" r:id="rId9"/>
    <p:sldLayoutId id="2147483949" r:id="rId10"/>
    <p:sldLayoutId id="2147483941" r:id="rId11"/>
    <p:sldLayoutId id="2147483950" r:id="rId12"/>
  </p:sldLayoutIdLst>
  <p:hf hdr="0" ftr="0" dt="0"/>
  <p:txStyles>
    <p:titleStyle>
      <a:lvl1pPr algn="l" defTabSz="457200" rtl="0" eaLnBrk="0" fontAlgn="base" hangingPunct="0">
        <a:spcBef>
          <a:spcPct val="0"/>
        </a:spcBef>
        <a:spcAft>
          <a:spcPct val="0"/>
        </a:spcAft>
        <a:defRPr sz="4000"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5pPr>
      <a:lvl6pPr marL="4572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6pPr>
      <a:lvl7pPr marL="9144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7pPr>
      <a:lvl8pPr marL="13716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8pPr>
      <a:lvl9pPr marL="18288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20.png"/><Relationship Id="rId4" Type="http://schemas.openxmlformats.org/officeDocument/2006/relationships/image" Target="../media/image19.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3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oleObject" Target="../embeddings/Microsoft_Office_Excel_97-2003_Worksheet2.xls"/><Relationship Id="rId4" Type="http://schemas.openxmlformats.org/officeDocument/2006/relationships/oleObject" Target="../embeddings/Microsoft_Office_Excel_97-2003_Worksheet1.xls"/></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490792" cy="1349896"/>
          </a:xfrm>
        </p:spPr>
        <p:txBody>
          <a:bodyPr/>
          <a:lstStyle/>
          <a:p>
            <a:pPr eaLnBrk="1" hangingPunct="1"/>
            <a:r>
              <a:rPr lang="el-GR" sz="3200" dirty="0" smtClean="0">
                <a:ea typeface="ＭＳ Ｐゴシック" pitchFamily="-112" charset="-128"/>
              </a:rPr>
              <a:t>ΠΛΕ70: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Διάλεξη</a:t>
            </a:r>
            <a:r>
              <a:rPr lang="en-US" sz="2400" dirty="0" smtClean="0">
                <a:ea typeface="ＭＳ Ｐゴシック" pitchFamily="-112" charset="-128"/>
              </a:rPr>
              <a:t>  10: </a:t>
            </a:r>
            <a:r>
              <a:rPr lang="el-GR" sz="2400" dirty="0" smtClean="0">
                <a:ea typeface="ＭＳ Ｐゴシック" pitchFamily="-112" charset="-128"/>
              </a:rPr>
              <a:t>Αξιολόγηση στην Ανάκτηση Πληροφοριών</a:t>
            </a:r>
            <a:r>
              <a:rPr lang="en-US" sz="2400" dirty="0" smtClean="0">
                <a:ea typeface="ＭＳ Ｐゴシック" pitchFamily="-112" charset="-128"/>
              </a:rPr>
              <a:t> II</a:t>
            </a:r>
            <a:r>
              <a:rPr lang="el-GR" sz="2400" dirty="0" smtClean="0">
                <a:ea typeface="ＭＳ Ｐゴシック" pitchFamily="-112" charset="-128"/>
              </a:rPr>
              <a:t>. </a:t>
            </a:r>
            <a:endParaRPr lang="en-US" sz="2400" dirty="0" smtClean="0">
              <a:ea typeface="ＭＳ Ｐゴシック" pitchFamily="-112" charset="-128"/>
            </a:endParaRPr>
          </a:p>
        </p:txBody>
      </p:sp>
      <p:sp>
        <p:nvSpPr>
          <p:cNvPr id="3" name="Slide Number Placeholder 2"/>
          <p:cNvSpPr>
            <a:spLocks noGrp="1"/>
          </p:cNvSpPr>
          <p:nvPr>
            <p:ph type="sldNum" sz="quarter" idx="12"/>
          </p:nvPr>
        </p:nvSpPr>
        <p:spPr/>
        <p:txBody>
          <a:bodyPr/>
          <a:lstStyle/>
          <a:p>
            <a:fld id="{EC65FA85-C043-4AC1-86AA-2F87DA980531}" type="slidenum">
              <a:rPr lang="en-US" smtClean="0"/>
              <a:pPr/>
              <a:t>1</a:t>
            </a:fld>
            <a:endParaRPr lang="en-US"/>
          </a:p>
        </p:txBody>
      </p:sp>
    </p:spTree>
    <p:extLst>
      <p:ext uri="{BB962C8B-B14F-4D97-AF65-F5344CB8AC3E}">
        <p14:creationId xmlns:p14="http://schemas.microsoft.com/office/powerpoint/2010/main" xmlns="" val="283520612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Συνάφειας με Διάταξη</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04800" y="1752600"/>
            <a:ext cx="8436764" cy="990600"/>
          </a:xfrm>
        </p:spPr>
        <p:txBody>
          <a:bodyPr/>
          <a:lstStyle/>
          <a:p>
            <a:pPr marL="0" indent="0" eaLnBrk="1" hangingPunct="1">
              <a:buNone/>
            </a:pPr>
            <a:r>
              <a:rPr lang="el-GR" dirty="0" smtClean="0">
                <a:solidFill>
                  <a:schemeClr val="accent1">
                    <a:lumMod val="50000"/>
                  </a:schemeClr>
                </a:solidFill>
                <a:ea typeface="ＭＳ Ｐゴシック" pitchFamily="-112" charset="-128"/>
              </a:rPr>
              <a:t>Η καμπύλη ανάκλησης-ακρίβειας υποθέτει ότι </a:t>
            </a:r>
            <a:r>
              <a:rPr lang="el-GR" i="1" dirty="0" smtClean="0">
                <a:solidFill>
                  <a:schemeClr val="accent1">
                    <a:lumMod val="50000"/>
                  </a:schemeClr>
                </a:solidFill>
                <a:ea typeface="ＭＳ Ｐゴシック" pitchFamily="-112" charset="-128"/>
              </a:rPr>
              <a:t>έχουμε όλο το αποτέλεσμα </a:t>
            </a:r>
          </a:p>
          <a:p>
            <a:pPr marL="0" indent="0" eaLnBrk="1" hangingPunct="1">
              <a:buNone/>
            </a:pPr>
            <a:endParaRPr lang="el-GR" dirty="0">
              <a:solidFill>
                <a:schemeClr val="accent1">
                  <a:lumMod val="50000"/>
                </a:schemeClr>
              </a:solidFill>
              <a:ea typeface="ＭＳ Ｐゴシック" pitchFamily="-112" charset="-128"/>
            </a:endParaRPr>
          </a:p>
          <a:p>
            <a:pPr marL="0" indent="0" eaLnBrk="1" hangingPunct="1">
              <a:buNone/>
            </a:pPr>
            <a:r>
              <a:rPr lang="el-GR" dirty="0" smtClean="0">
                <a:solidFill>
                  <a:schemeClr val="accent1">
                    <a:lumMod val="50000"/>
                  </a:schemeClr>
                </a:solidFill>
                <a:ea typeface="ＭＳ Ｐゴシック" pitchFamily="-112" charset="-128"/>
              </a:rPr>
              <a:t>Σε πολλές μηχανές αναζήτησης</a:t>
            </a:r>
          </a:p>
          <a:p>
            <a:pPr eaLnBrk="1" hangingPunct="1">
              <a:buFont typeface="Wingdings" panose="05000000000000000000" pitchFamily="2" charset="2"/>
              <a:buChar char="§"/>
            </a:pPr>
            <a:r>
              <a:rPr lang="el-GR" dirty="0" smtClean="0">
                <a:solidFill>
                  <a:schemeClr val="accent1">
                    <a:lumMod val="50000"/>
                  </a:schemeClr>
                </a:solidFill>
                <a:ea typeface="ＭＳ Ｐゴシック" pitchFamily="-112" charset="-128"/>
              </a:rPr>
              <a:t>Το αποτέλεσμα είναι πολύ μεγάλο</a:t>
            </a:r>
          </a:p>
          <a:p>
            <a:pPr eaLnBrk="1" hangingPunct="1">
              <a:buFont typeface="Wingdings" panose="05000000000000000000" pitchFamily="2" charset="2"/>
              <a:buChar char="§"/>
            </a:pPr>
            <a:r>
              <a:rPr lang="el-GR" dirty="0" smtClean="0">
                <a:solidFill>
                  <a:schemeClr val="accent1">
                    <a:lumMod val="50000"/>
                  </a:schemeClr>
                </a:solidFill>
                <a:ea typeface="ＭＳ Ｐゴシック" pitchFamily="-112" charset="-128"/>
              </a:rPr>
              <a:t>Ο χρήστης ενδιαφέρεται μόνο για τα </a:t>
            </a:r>
            <a:r>
              <a:rPr lang="el-GR" i="1" dirty="0" smtClean="0">
                <a:solidFill>
                  <a:schemeClr val="accent1">
                    <a:lumMod val="50000"/>
                  </a:schemeClr>
                </a:solidFill>
                <a:ea typeface="ＭＳ Ｐゴシック" pitchFamily="-112" charset="-128"/>
              </a:rPr>
              <a:t>πρώτα</a:t>
            </a:r>
            <a:r>
              <a:rPr lang="el-GR" dirty="0" smtClean="0">
                <a:solidFill>
                  <a:schemeClr val="accent1">
                    <a:lumMod val="50000"/>
                  </a:schemeClr>
                </a:solidFill>
                <a:ea typeface="ＭＳ Ｐゴシック" pitchFamily="-112" charset="-128"/>
              </a:rPr>
              <a:t> αποτελέσματα</a:t>
            </a:r>
            <a:endParaRPr lang="el-GR"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10</a:t>
            </a:fld>
            <a:endParaRPr lang="en-US"/>
          </a:p>
        </p:txBody>
      </p:sp>
    </p:spTree>
    <p:extLst>
      <p:ext uri="{BB962C8B-B14F-4D97-AF65-F5344CB8AC3E}">
        <p14:creationId xmlns:p14="http://schemas.microsoft.com/office/powerpoint/2010/main" xmlns="" val="267253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bwMode="auto">
          <a:noFill/>
          <a:ln>
            <a:miter lim="800000"/>
            <a:headEnd/>
            <a:tailEnd/>
          </a:ln>
        </p:spPr>
        <p:txBody>
          <a:bodyPr/>
          <a:lstStyle/>
          <a:p>
            <a:fld id="{94A42148-D784-42FE-8D80-80A316AFAA67}" type="slidenum">
              <a:rPr lang="en-US" smtClean="0"/>
              <a:pPr/>
              <a:t>11</a:t>
            </a:fld>
            <a:endParaRPr lang="en-US" smtClean="0"/>
          </a:p>
        </p:txBody>
      </p:sp>
      <p:sp>
        <p:nvSpPr>
          <p:cNvPr id="31747" name="Rectangle 2"/>
          <p:cNvSpPr>
            <a:spLocks noGrp="1" noChangeArrowheads="1"/>
          </p:cNvSpPr>
          <p:nvPr>
            <p:ph type="title"/>
          </p:nvPr>
        </p:nvSpPr>
        <p:spPr/>
        <p:txBody>
          <a:bodyPr/>
          <a:lstStyle/>
          <a:p>
            <a:pPr eaLnBrk="1" hangingPunct="1"/>
            <a:r>
              <a:rPr lang="el-GR" dirty="0" smtClean="0">
                <a:ea typeface="ＭＳ Ｐゴシック" charset="-128"/>
              </a:rPr>
              <a:t>Ακρίβεια στα </a:t>
            </a:r>
            <a:r>
              <a:rPr lang="en-US" i="1" dirty="0" smtClean="0">
                <a:ea typeface="ＭＳ Ｐゴシック" charset="-128"/>
              </a:rPr>
              <a:t>k (</a:t>
            </a:r>
            <a:r>
              <a:rPr lang="en-US" i="1" dirty="0" err="1" smtClean="0">
                <a:ea typeface="ＭＳ Ｐゴシック" charset="-128"/>
              </a:rPr>
              <a:t>precision@k</a:t>
            </a:r>
            <a:r>
              <a:rPr lang="en-US" i="1" dirty="0" smtClean="0">
                <a:ea typeface="ＭＳ Ｐゴシック" charset="-128"/>
              </a:rPr>
              <a:t>)</a:t>
            </a:r>
          </a:p>
        </p:txBody>
      </p:sp>
      <p:sp>
        <p:nvSpPr>
          <p:cNvPr id="31748" name="Rectangle 3"/>
          <p:cNvSpPr>
            <a:spLocks noGrp="1" noChangeArrowheads="1"/>
          </p:cNvSpPr>
          <p:nvPr>
            <p:ph type="body" idx="1"/>
          </p:nvPr>
        </p:nvSpPr>
        <p:spPr>
          <a:xfrm>
            <a:off x="533400" y="1676400"/>
            <a:ext cx="7924800" cy="1828800"/>
          </a:xfrm>
        </p:spPr>
        <p:txBody>
          <a:bodyPr>
            <a:normAutofit/>
          </a:bodyPr>
          <a:lstStyle/>
          <a:p>
            <a:pPr marL="0" lvl="1" indent="0" eaLnBrk="1" hangingPunct="1">
              <a:buClr>
                <a:srgbClr val="437085"/>
              </a:buClr>
              <a:buNone/>
            </a:pPr>
            <a:r>
              <a:rPr lang="el-GR" sz="2800" dirty="0">
                <a:solidFill>
                  <a:schemeClr val="accent6">
                    <a:lumMod val="75000"/>
                  </a:schemeClr>
                </a:solidFill>
                <a:ea typeface="ＭＳ Ｐゴシック" pitchFamily="-112" charset="-128"/>
                <a:cs typeface="ＭＳ Ｐゴシック" pitchFamily="-65" charset="-128"/>
              </a:rPr>
              <a:t>Ακρίβεια-στα-</a:t>
            </a:r>
            <a:r>
              <a:rPr lang="en-US" sz="2800" i="1" dirty="0">
                <a:solidFill>
                  <a:schemeClr val="accent6">
                    <a:lumMod val="75000"/>
                  </a:schemeClr>
                </a:solidFill>
                <a:ea typeface="ＭＳ Ｐゴシック" pitchFamily="-112" charset="-128"/>
                <a:cs typeface="ＭＳ Ｐゴシック" pitchFamily="-65" charset="-128"/>
              </a:rPr>
              <a:t>k</a:t>
            </a:r>
            <a:r>
              <a:rPr lang="en-US" sz="2800" dirty="0">
                <a:solidFill>
                  <a:schemeClr val="accent6">
                    <a:lumMod val="75000"/>
                  </a:schemeClr>
                </a:solidFill>
                <a:ea typeface="ＭＳ Ｐゴシック" pitchFamily="-112" charset="-128"/>
                <a:cs typeface="ＭＳ Ｐゴシック" pitchFamily="-65" charset="-128"/>
              </a:rPr>
              <a:t> (Precision-at-</a:t>
            </a:r>
            <a:r>
              <a:rPr lang="en-US" sz="2800" i="1" dirty="0">
                <a:solidFill>
                  <a:schemeClr val="accent6">
                    <a:lumMod val="75000"/>
                  </a:schemeClr>
                </a:solidFill>
                <a:ea typeface="ＭＳ Ｐゴシック" pitchFamily="-112" charset="-128"/>
                <a:cs typeface="ＭＳ Ｐゴシック" pitchFamily="-65" charset="-128"/>
              </a:rPr>
              <a:t>k</a:t>
            </a:r>
            <a:r>
              <a:rPr lang="en-US" sz="2800" dirty="0">
                <a:solidFill>
                  <a:schemeClr val="accent6">
                    <a:lumMod val="75000"/>
                  </a:schemeClr>
                </a:solidFill>
                <a:ea typeface="ＭＳ Ｐゴシック" pitchFamily="-112" charset="-128"/>
                <a:cs typeface="ＭＳ Ｐゴシック" pitchFamily="-65" charset="-128"/>
              </a:rPr>
              <a:t>): </a:t>
            </a:r>
            <a:r>
              <a:rPr lang="en-US" sz="2800" dirty="0">
                <a:solidFill>
                  <a:schemeClr val="accent1">
                    <a:lumMod val="50000"/>
                  </a:schemeClr>
                </a:solidFill>
                <a:ea typeface="ＭＳ Ｐゴシック" pitchFamily="-112" charset="-128"/>
                <a:cs typeface="ＭＳ Ｐゴシック" pitchFamily="-65" charset="-128"/>
              </a:rPr>
              <a:t>H </a:t>
            </a:r>
            <a:r>
              <a:rPr lang="el-GR" sz="2800" dirty="0">
                <a:solidFill>
                  <a:schemeClr val="accent1">
                    <a:lumMod val="50000"/>
                  </a:schemeClr>
                </a:solidFill>
                <a:ea typeface="ＭＳ Ｐゴシック" pitchFamily="-112" charset="-128"/>
                <a:cs typeface="ＭＳ Ｐゴシック" pitchFamily="-65" charset="-128"/>
              </a:rPr>
              <a:t>ακρίβεια των </a:t>
            </a:r>
            <a:r>
              <a:rPr lang="el-GR" sz="2800" dirty="0" smtClean="0">
                <a:solidFill>
                  <a:schemeClr val="accent1">
                    <a:lumMod val="50000"/>
                  </a:schemeClr>
                </a:solidFill>
                <a:ea typeface="ＭＳ Ｐゴシック" pitchFamily="-112" charset="-128"/>
                <a:cs typeface="ＭＳ Ｐゴシック" pitchFamily="-65" charset="-128"/>
              </a:rPr>
              <a:t>πρώτων  </a:t>
            </a:r>
            <a:r>
              <a:rPr lang="en-US" sz="2800" i="1" dirty="0">
                <a:solidFill>
                  <a:schemeClr val="accent1">
                    <a:lumMod val="50000"/>
                  </a:schemeClr>
                </a:solidFill>
                <a:ea typeface="ＭＳ Ｐゴシック" pitchFamily="-112" charset="-128"/>
                <a:cs typeface="ＭＳ Ｐゴシック" pitchFamily="-65" charset="-128"/>
              </a:rPr>
              <a:t>k</a:t>
            </a:r>
            <a:r>
              <a:rPr lang="en-US" sz="2800" dirty="0">
                <a:solidFill>
                  <a:schemeClr val="accent1">
                    <a:lumMod val="50000"/>
                  </a:schemeClr>
                </a:solidFill>
                <a:ea typeface="ＭＳ Ｐゴシック" pitchFamily="-112" charset="-128"/>
                <a:cs typeface="ＭＳ Ｐゴシック" pitchFamily="-65" charset="-128"/>
              </a:rPr>
              <a:t> </a:t>
            </a:r>
            <a:r>
              <a:rPr lang="el-GR" sz="2800" dirty="0">
                <a:solidFill>
                  <a:schemeClr val="accent1">
                    <a:lumMod val="50000"/>
                  </a:schemeClr>
                </a:solidFill>
                <a:ea typeface="ＭＳ Ｐゴシック" pitchFamily="-112" charset="-128"/>
                <a:cs typeface="ＭＳ Ｐゴシック" pitchFamily="-65" charset="-128"/>
              </a:rPr>
              <a:t>αποτελεσμάτων</a:t>
            </a:r>
            <a:endParaRPr lang="en-US" sz="2800" dirty="0">
              <a:solidFill>
                <a:schemeClr val="accent1">
                  <a:lumMod val="50000"/>
                </a:schemeClr>
              </a:solidFill>
              <a:ea typeface="ＭＳ Ｐゴシック" pitchFamily="-112" charset="-128"/>
              <a:cs typeface="ＭＳ Ｐゴシック" pitchFamily="-65" charset="-128"/>
            </a:endParaRPr>
          </a:p>
          <a:p>
            <a:pPr marL="0" lvl="1" indent="0" eaLnBrk="1" hangingPunct="1">
              <a:buClr>
                <a:srgbClr val="437085"/>
              </a:buClr>
              <a:buNone/>
            </a:pPr>
            <a:r>
              <a:rPr lang="el-GR" sz="2800" dirty="0">
                <a:solidFill>
                  <a:schemeClr val="accent1">
                    <a:lumMod val="50000"/>
                  </a:schemeClr>
                </a:solidFill>
                <a:ea typeface="ＭＳ Ｐゴシック" pitchFamily="-112" charset="-128"/>
                <a:cs typeface="ＭＳ Ｐゴシック" pitchFamily="-65" charset="-128"/>
              </a:rPr>
              <a:t>Πχ ακρίβεια-στα-10</a:t>
            </a:r>
            <a:r>
              <a:rPr lang="en-US" sz="2800" dirty="0">
                <a:solidFill>
                  <a:schemeClr val="accent1">
                    <a:lumMod val="50000"/>
                  </a:schemeClr>
                </a:solidFill>
                <a:ea typeface="ＭＳ Ｐゴシック" pitchFamily="-112" charset="-128"/>
                <a:cs typeface="ＭＳ Ｐゴシック" pitchFamily="-65" charset="-128"/>
              </a:rPr>
              <a:t>, </a:t>
            </a:r>
            <a:r>
              <a:rPr lang="el-GR" sz="2800" dirty="0">
                <a:solidFill>
                  <a:schemeClr val="accent1">
                    <a:lumMod val="50000"/>
                  </a:schemeClr>
                </a:solidFill>
                <a:ea typeface="ＭＳ Ｐゴシック" pitchFamily="-112" charset="-128"/>
                <a:cs typeface="ＭＳ Ｐゴシック" pitchFamily="-65" charset="-128"/>
              </a:rPr>
              <a:t>αγνοεί τα έγγραφα μετά το 10ο</a:t>
            </a:r>
          </a:p>
          <a:p>
            <a:pPr lvl="1" eaLnBrk="1" hangingPunct="1">
              <a:buNone/>
            </a:pPr>
            <a:endParaRPr lang="el-GR" sz="2800" dirty="0" smtClean="0">
              <a:ea typeface="ＭＳ Ｐゴシック" charset="-128"/>
            </a:endParaRPr>
          </a:p>
        </p:txBody>
      </p:sp>
      <p:sp>
        <p:nvSpPr>
          <p:cNvPr id="3174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
        <p:nvSpPr>
          <p:cNvPr id="6" name="Rectangle 3"/>
          <p:cNvSpPr txBox="1">
            <a:spLocks noChangeArrowheads="1"/>
          </p:cNvSpPr>
          <p:nvPr/>
        </p:nvSpPr>
        <p:spPr bwMode="auto">
          <a:xfrm>
            <a:off x="1066800" y="3733800"/>
            <a:ext cx="34290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Πχ</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Prec@3  2/3 </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Prec@4  2/4</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Prec@5  3/5</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pic>
        <p:nvPicPr>
          <p:cNvPr id="8" name="Picture 11"/>
          <p:cNvPicPr>
            <a:picLocks noChangeAspect="1" noChangeArrowheads="1"/>
          </p:cNvPicPr>
          <p:nvPr/>
        </p:nvPicPr>
        <p:blipFill>
          <a:blip r:embed="rId2" cstate="print">
            <a:extLst/>
          </a:blip>
          <a:srcRect/>
          <a:stretch>
            <a:fillRect/>
          </a:stretch>
        </p:blipFill>
        <p:spPr bwMode="auto">
          <a:xfrm>
            <a:off x="4102100" y="4356100"/>
            <a:ext cx="1828800" cy="609600"/>
          </a:xfrm>
          <a:prstGeom prst="rect">
            <a:avLst/>
          </a:prstGeom>
          <a:noFill/>
          <a:ln>
            <a:noFill/>
          </a:ln>
          <a:scene3d>
            <a:camera prst="orthographicFront">
              <a:rot lat="0" lon="0" rev="5400000"/>
            </a:camera>
            <a:lightRig rig="threePt" dir="t"/>
          </a:scene3d>
          <a:extLst/>
        </p:spPr>
      </p:pic>
    </p:spTree>
    <p:extLst>
      <p:ext uri="{BB962C8B-B14F-4D97-AF65-F5344CB8AC3E}">
        <p14:creationId xmlns:p14="http://schemas.microsoft.com/office/powerpoint/2010/main" xmlns="" val="6764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12</a:t>
            </a:fld>
            <a:endParaRPr lang="en-US" smtClean="0"/>
          </a:p>
        </p:txBody>
      </p:sp>
      <p:sp>
        <p:nvSpPr>
          <p:cNvPr id="32771" name="Rectangle 2"/>
          <p:cNvSpPr>
            <a:spLocks noGrp="1" noChangeArrowheads="1"/>
          </p:cNvSpPr>
          <p:nvPr>
            <p:ph type="title"/>
          </p:nvPr>
        </p:nvSpPr>
        <p:spPr/>
        <p:txBody>
          <a:bodyPr/>
          <a:lstStyle/>
          <a:p>
            <a:pPr eaLnBrk="1" hangingPunct="1"/>
            <a:r>
              <a:rPr lang="el-GR" dirty="0" smtClean="0">
                <a:ea typeface="ＭＳ Ｐゴシック" charset="-128"/>
              </a:rPr>
              <a:t> ΜΑΠ</a:t>
            </a:r>
            <a:endParaRPr lang="en-US" dirty="0" smtClean="0">
              <a:ea typeface="ＭＳ Ｐゴシック" charset="-128"/>
            </a:endParaRPr>
          </a:p>
        </p:txBody>
      </p:sp>
      <p:sp>
        <p:nvSpPr>
          <p:cNvPr id="32773"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
        <p:nvSpPr>
          <p:cNvPr id="9" name="Rectangle 3"/>
          <p:cNvSpPr txBox="1">
            <a:spLocks noChangeArrowheads="1"/>
          </p:cNvSpPr>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Θεωρείστε τη θέση</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lang="el-GR" sz="2600" dirty="0" smtClean="0">
                <a:latin typeface="+mn-lt"/>
                <a:ea typeface="ＭＳ Ｐゴシック" pitchFamily="-65" charset="-128"/>
                <a:cs typeface="ＭＳ Ｐゴシック" pitchFamily="-65" charset="-128"/>
              </a:rPr>
              <a:t>διάταξης</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rank position)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κάθε </a:t>
            </a:r>
            <a:r>
              <a:rPr kumimoji="0" lang="el-GR" sz="2600" b="1" i="1"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συναφούς</a:t>
            </a:r>
            <a:r>
              <a:rPr kumimoji="0" lang="el-GR" sz="2600" b="1" i="1"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εγγράφου</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1</a:t>
            </a: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2</a:t>
            </a: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 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R</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Υπολογισμός</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του</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Precision@K</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για</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κάθε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1</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2</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 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R</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endParaRPr kumimoji="0" lang="en-US" sz="15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Μέση</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ακρίβεια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average of P@K</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1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lang="el-GR" sz="2600" dirty="0" smtClean="0">
                <a:latin typeface="+mn-lt"/>
                <a:ea typeface="ＭＳ Ｐゴシック" pitchFamily="-65" charset="-128"/>
                <a:cs typeface="ＭＳ Ｐゴシック" pitchFamily="-65" charset="-128"/>
              </a:rPr>
              <a:t>Π.χ.,</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έχει</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AvgPrec</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l-GR" sz="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indent="-342900" defTabSz="457200">
              <a:lnSpc>
                <a:spcPct val="90000"/>
              </a:lnSpc>
              <a:spcBef>
                <a:spcPct val="20000"/>
              </a:spcBef>
              <a:buClr>
                <a:srgbClr val="437085"/>
              </a:buClr>
              <a:buFont typeface="Wingdings" pitchFamily="-112" charset="2"/>
              <a:buChar char="§"/>
            </a:pPr>
            <a:r>
              <a:rPr lang="en-US" dirty="0" smtClean="0">
                <a:solidFill>
                  <a:srgbClr val="F79646">
                    <a:lumMod val="75000"/>
                  </a:srgbClr>
                </a:solidFill>
                <a:latin typeface="+mn-lt"/>
                <a:ea typeface="ＭＳ Ｐゴシック" charset="-128"/>
              </a:rPr>
              <a:t>Mean </a:t>
            </a:r>
            <a:r>
              <a:rPr lang="el-GR" dirty="0" smtClean="0">
                <a:solidFill>
                  <a:srgbClr val="F79646">
                    <a:lumMod val="75000"/>
                  </a:srgbClr>
                </a:solidFill>
                <a:latin typeface="+mn-lt"/>
                <a:ea typeface="ＭＳ Ｐゴシック" charset="-128"/>
              </a:rPr>
              <a:t>Α</a:t>
            </a:r>
            <a:r>
              <a:rPr lang="en-US" dirty="0" err="1" smtClean="0">
                <a:solidFill>
                  <a:srgbClr val="F79646">
                    <a:lumMod val="75000"/>
                  </a:srgbClr>
                </a:solidFill>
                <a:latin typeface="+mn-lt"/>
                <a:ea typeface="ＭＳ Ｐゴシック" charset="-128"/>
              </a:rPr>
              <a:t>verage</a:t>
            </a:r>
            <a:r>
              <a:rPr lang="en-US" dirty="0" smtClean="0">
                <a:solidFill>
                  <a:srgbClr val="F79646">
                    <a:lumMod val="75000"/>
                  </a:srgbClr>
                </a:solidFill>
                <a:latin typeface="+mn-lt"/>
                <a:ea typeface="ＭＳ Ｐゴシック" charset="-128"/>
              </a:rPr>
              <a:t> Precision (MAP) </a:t>
            </a:r>
            <a:r>
              <a:rPr lang="el-GR" dirty="0" smtClean="0">
                <a:solidFill>
                  <a:schemeClr val="accent6">
                    <a:lumMod val="75000"/>
                  </a:schemeClr>
                </a:solidFill>
                <a:latin typeface="+mn-lt"/>
                <a:ea typeface="ＭＳ Ｐゴシック" charset="-128"/>
              </a:rPr>
              <a:t>Μέση αντιπροσωπευτική ακρίβεια: </a:t>
            </a:r>
            <a:r>
              <a:rPr lang="el-GR" dirty="0" smtClean="0">
                <a:latin typeface="+mn-lt"/>
                <a:ea typeface="ＭＳ Ｐゴシック" charset="-128"/>
              </a:rPr>
              <a:t>η μέση ακρίβεια για πολλαπλά ερωτήματα</a:t>
            </a:r>
            <a:endParaRPr kumimoji="0" lang="en-US" i="0" u="none" strike="noStrike" kern="1200" cap="none" spc="0" normalizeH="0" baseline="0" noProof="0" dirty="0" smtClean="0">
              <a:ln>
                <a:noFill/>
              </a:ln>
              <a:effectLst/>
              <a:uLnTx/>
              <a:uFillTx/>
              <a:latin typeface="+mn-lt"/>
              <a:ea typeface="ＭＳ Ｐゴシック" pitchFamily="-65" charset="-128"/>
              <a:cs typeface="ＭＳ Ｐゴシック" pitchFamily="-65" charset="-128"/>
            </a:endParaRPr>
          </a:p>
        </p:txBody>
      </p:sp>
      <p:pic>
        <p:nvPicPr>
          <p:cNvPr id="10" name="Picture 11"/>
          <p:cNvPicPr>
            <a:picLocks noChangeAspect="1" noChangeArrowheads="1"/>
          </p:cNvPicPr>
          <p:nvPr/>
        </p:nvPicPr>
        <p:blipFill>
          <a:blip r:embed="rId3" cstate="print"/>
          <a:srcRect/>
          <a:stretch>
            <a:fillRect/>
          </a:stretch>
        </p:blipFill>
        <p:spPr bwMode="auto">
          <a:xfrm>
            <a:off x="2133600" y="3810000"/>
            <a:ext cx="301625" cy="1676400"/>
          </a:xfrm>
          <a:prstGeom prst="rect">
            <a:avLst/>
          </a:prstGeom>
          <a:noFill/>
          <a:ln w="9525">
            <a:noFill/>
            <a:miter lim="800000"/>
            <a:headEnd/>
            <a:tailEnd/>
          </a:ln>
        </p:spPr>
      </p:pic>
      <p:graphicFrame>
        <p:nvGraphicFramePr>
          <p:cNvPr id="5122" name="Object 8"/>
          <p:cNvGraphicFramePr>
            <a:graphicFrameLocks noChangeAspect="1"/>
          </p:cNvGraphicFramePr>
          <p:nvPr/>
        </p:nvGraphicFramePr>
        <p:xfrm>
          <a:off x="5715000" y="4381500"/>
          <a:ext cx="2514600" cy="800100"/>
        </p:xfrm>
        <a:graphic>
          <a:graphicData uri="http://schemas.openxmlformats.org/presentationml/2006/ole">
            <p:oleObj spid="_x0000_s258063" name="Equation" r:id="rId4" imgW="1307532" imgH="431613" progId="Equation.3">
              <p:embed/>
            </p:oleObj>
          </a:graphicData>
        </a:graphic>
      </p:graphicFrame>
    </p:spTree>
    <p:extLst>
      <p:ext uri="{BB962C8B-B14F-4D97-AF65-F5344CB8AC3E}">
        <p14:creationId xmlns:p14="http://schemas.microsoft.com/office/powerpoint/2010/main" xmlns="" val="109197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l-GR" dirty="0" smtClean="0">
                <a:latin typeface="Arial" charset="0"/>
              </a:rPr>
              <a:t>ΜΑΠ</a:t>
            </a:r>
            <a:endParaRPr lang="en-US" dirty="0" smtClean="0">
              <a:latin typeface="Arial" charset="0"/>
            </a:endParaRPr>
          </a:p>
        </p:txBody>
      </p:sp>
      <p:pic>
        <p:nvPicPr>
          <p:cNvPr id="29699" name="Picture 3" descr="C:\Users\croft\Desktop\chap8-2.tif"/>
          <p:cNvPicPr>
            <a:picLocks noChangeAspect="1" noChangeArrowheads="1"/>
          </p:cNvPicPr>
          <p:nvPr/>
        </p:nvPicPr>
        <p:blipFill>
          <a:blip r:embed="rId3" cstate="print"/>
          <a:srcRect/>
          <a:stretch>
            <a:fillRect/>
          </a:stretch>
        </p:blipFill>
        <p:spPr bwMode="auto">
          <a:xfrm>
            <a:off x="1828800" y="1600200"/>
            <a:ext cx="5118100" cy="3141663"/>
          </a:xfrm>
          <a:prstGeom prst="rect">
            <a:avLst/>
          </a:prstGeom>
          <a:noFill/>
          <a:ln w="9525">
            <a:noFill/>
            <a:miter lim="800000"/>
            <a:headEnd/>
            <a:tailEnd/>
          </a:ln>
        </p:spPr>
      </p:pic>
      <p:pic>
        <p:nvPicPr>
          <p:cNvPr id="29700" name="Picture 9" descr="TP_tmp.png"/>
          <p:cNvPicPr>
            <a:picLocks noChangeAspect="1"/>
          </p:cNvPicPr>
          <p:nvPr>
            <p:custDataLst>
              <p:tags r:id="rId1"/>
            </p:custDataLst>
          </p:nvPr>
        </p:nvPicPr>
        <p:blipFill>
          <a:blip r:embed="rId4" cstate="print"/>
          <a:srcRect/>
          <a:stretch>
            <a:fillRect/>
          </a:stretch>
        </p:blipFill>
        <p:spPr bwMode="auto">
          <a:xfrm>
            <a:off x="914400" y="5029200"/>
            <a:ext cx="741997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l-GR" dirty="0" smtClean="0">
                <a:latin typeface="Arial" charset="0"/>
              </a:rPr>
              <a:t>ΜΑΠ</a:t>
            </a:r>
            <a:endParaRPr lang="en-US" dirty="0" smtClean="0">
              <a:latin typeface="Arial" charset="0"/>
            </a:endParaRPr>
          </a:p>
        </p:txBody>
      </p:sp>
      <p:pic>
        <p:nvPicPr>
          <p:cNvPr id="30723" name="Picture 2" descr="C:\Users\croft\Desktop\chap8-3.tif"/>
          <p:cNvPicPr>
            <a:picLocks noChangeAspect="1" noChangeArrowheads="1"/>
          </p:cNvPicPr>
          <p:nvPr/>
        </p:nvPicPr>
        <p:blipFill>
          <a:blip r:embed="rId3" cstate="print"/>
          <a:srcRect/>
          <a:stretch>
            <a:fillRect/>
          </a:stretch>
        </p:blipFill>
        <p:spPr bwMode="auto">
          <a:xfrm>
            <a:off x="1905000" y="1676400"/>
            <a:ext cx="4465638" cy="3435350"/>
          </a:xfrm>
          <a:prstGeom prst="rect">
            <a:avLst/>
          </a:prstGeom>
          <a:noFill/>
          <a:ln w="9525">
            <a:noFill/>
            <a:miter lim="800000"/>
            <a:headEnd/>
            <a:tailEnd/>
          </a:ln>
        </p:spPr>
      </p:pic>
      <p:pic>
        <p:nvPicPr>
          <p:cNvPr id="30724" name="Picture 6" descr="TP_tmp.png"/>
          <p:cNvPicPr>
            <a:picLocks noChangeAspect="1"/>
          </p:cNvPicPr>
          <p:nvPr>
            <p:custDataLst>
              <p:tags r:id="rId1"/>
            </p:custDataLst>
          </p:nvPr>
        </p:nvPicPr>
        <p:blipFill>
          <a:blip r:embed="rId4" cstate="print"/>
          <a:srcRect/>
          <a:stretch>
            <a:fillRect/>
          </a:stretch>
        </p:blipFill>
        <p:spPr bwMode="auto">
          <a:xfrm>
            <a:off x="762000" y="5181600"/>
            <a:ext cx="7685088" cy="1228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15</a:t>
            </a:fld>
            <a:endParaRPr lang="en-US" smtClean="0"/>
          </a:p>
        </p:txBody>
      </p:sp>
      <p:sp>
        <p:nvSpPr>
          <p:cNvPr id="32771" name="Rectangle 2"/>
          <p:cNvSpPr>
            <a:spLocks noGrp="1" noChangeArrowheads="1"/>
          </p:cNvSpPr>
          <p:nvPr>
            <p:ph type="title"/>
          </p:nvPr>
        </p:nvSpPr>
        <p:spPr/>
        <p:txBody>
          <a:bodyPr/>
          <a:lstStyle/>
          <a:p>
            <a:pPr eaLnBrk="1" hangingPunct="1"/>
            <a:r>
              <a:rPr lang="el-GR" dirty="0" smtClean="0">
                <a:ea typeface="ＭＳ Ｐゴシック" charset="-128"/>
              </a:rPr>
              <a:t> ΜΑΠ</a:t>
            </a:r>
            <a:endParaRPr lang="en-US" dirty="0" smtClean="0">
              <a:ea typeface="ＭＳ Ｐゴシック" charset="-128"/>
            </a:endParaRPr>
          </a:p>
        </p:txBody>
      </p:sp>
      <p:sp>
        <p:nvSpPr>
          <p:cNvPr id="32772" name="Rectangle 3"/>
          <p:cNvSpPr>
            <a:spLocks noGrp="1" noChangeArrowheads="1"/>
          </p:cNvSpPr>
          <p:nvPr>
            <p:ph type="body" idx="1"/>
          </p:nvPr>
        </p:nvSpPr>
        <p:spPr>
          <a:xfrm>
            <a:off x="0" y="1752600"/>
            <a:ext cx="8763000" cy="2743200"/>
          </a:xfrm>
        </p:spPr>
        <p:txBody>
          <a:bodyPr/>
          <a:lstStyle/>
          <a:p>
            <a:pPr lvl="1" eaLnBrk="1" hangingPunct="1"/>
            <a:r>
              <a:rPr lang="el-GR" dirty="0" smtClean="0">
                <a:ea typeface="ＭＳ Ｐゴシック" charset="-128"/>
              </a:rPr>
              <a:t>Μέσος όρος της τιμής της ακρίβειας των κορυφαίων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εγγράφων</a:t>
            </a:r>
            <a:r>
              <a:rPr lang="en-US" dirty="0" smtClean="0">
                <a:ea typeface="ＭＳ Ｐゴシック" charset="-128"/>
              </a:rPr>
              <a:t>, </a:t>
            </a:r>
            <a:r>
              <a:rPr lang="el-GR" dirty="0" smtClean="0">
                <a:ea typeface="ＭＳ Ｐゴシック" charset="-128"/>
              </a:rPr>
              <a:t>κάθε φορά που επιστρέφεται ένα σχετικό έγγραφο </a:t>
            </a:r>
          </a:p>
          <a:p>
            <a:pPr lvl="1" eaLnBrk="1" hangingPunct="1"/>
            <a:r>
              <a:rPr lang="el-GR" dirty="0" smtClean="0">
                <a:ea typeface="ＭＳ Ｐゴシック" charset="-128"/>
              </a:rPr>
              <a:t>Αποφεύγει την παρεμβολή και τη χρήση προκαθορισμένων επιπέδων ανάκλησης </a:t>
            </a:r>
          </a:p>
          <a:p>
            <a:pPr lvl="1" eaLnBrk="1" hangingPunct="1"/>
            <a:r>
              <a:rPr lang="en-US" dirty="0" smtClean="0">
                <a:ea typeface="ＭＳ Ｐゴシック" charset="-128"/>
              </a:rPr>
              <a:t>MAP </a:t>
            </a:r>
            <a:r>
              <a:rPr lang="el-GR" dirty="0" smtClean="0">
                <a:ea typeface="ＭＳ Ｐゴシック" charset="-128"/>
              </a:rPr>
              <a:t>για μια </a:t>
            </a:r>
            <a:r>
              <a:rPr lang="el-GR" i="1" dirty="0" smtClean="0">
                <a:solidFill>
                  <a:schemeClr val="tx2">
                    <a:lumMod val="60000"/>
                    <a:lumOff val="40000"/>
                  </a:schemeClr>
                </a:solidFill>
                <a:ea typeface="ＭＳ Ｐゴシック" charset="-128"/>
              </a:rPr>
              <a:t>συλλογή ερωτημάτων </a:t>
            </a:r>
            <a:r>
              <a:rPr lang="el-GR" dirty="0" smtClean="0">
                <a:ea typeface="ＭＳ Ｐゴシック" charset="-128"/>
              </a:rPr>
              <a:t>είναι το αριθμητικό μέσο</a:t>
            </a:r>
            <a:r>
              <a:rPr lang="en-US" dirty="0" smtClean="0">
                <a:ea typeface="ＭＳ Ｐゴシック" charset="-128"/>
              </a:rPr>
              <a:t>.</a:t>
            </a:r>
          </a:p>
          <a:p>
            <a:pPr lvl="2" eaLnBrk="1" hangingPunct="1"/>
            <a:r>
              <a:rPr lang="en-US" dirty="0" smtClean="0">
                <a:ea typeface="ＭＳ Ｐゴシック" charset="-128"/>
              </a:rPr>
              <a:t>Macro-averaging: </a:t>
            </a:r>
            <a:r>
              <a:rPr lang="el-GR" dirty="0" smtClean="0">
                <a:ea typeface="ＭＳ Ｐゴシック" charset="-128"/>
              </a:rPr>
              <a:t>κάθε ερώτημα μετράει το ίδιο</a:t>
            </a:r>
            <a:endParaRPr lang="en-US" dirty="0" smtClean="0">
              <a:ea typeface="ＭＳ Ｐゴシック" charset="-128"/>
            </a:endParaRPr>
          </a:p>
        </p:txBody>
      </p:sp>
      <p:sp>
        <p:nvSpPr>
          <p:cNvPr id="32773"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pic>
        <p:nvPicPr>
          <p:cNvPr id="269314" name="Picture 2" descr="\begin{displaymath}&#10;\mbox{MAP}(Q) = \frac{1}{\vert Q\vert} \sum_{j=1}^{\vert Q\vert} \frac{1}{m_j}&#10;\sum_{k=1}^{m_j} \mbox{Precision}(R_{jk})&#10;\end{displaymath}"/>
          <p:cNvPicPr>
            <a:picLocks noChangeAspect="1" noChangeArrowheads="1"/>
          </p:cNvPicPr>
          <p:nvPr/>
        </p:nvPicPr>
        <p:blipFill>
          <a:blip r:embed="rId2" cstate="print"/>
          <a:srcRect/>
          <a:stretch>
            <a:fillRect/>
          </a:stretch>
        </p:blipFill>
        <p:spPr bwMode="auto">
          <a:xfrm>
            <a:off x="457200" y="4398344"/>
            <a:ext cx="3886200" cy="804512"/>
          </a:xfrm>
          <a:prstGeom prst="rect">
            <a:avLst/>
          </a:prstGeom>
          <a:noFill/>
        </p:spPr>
      </p:pic>
      <p:sp>
        <p:nvSpPr>
          <p:cNvPr id="7" name="TextBox 6"/>
          <p:cNvSpPr txBox="1"/>
          <p:nvPr/>
        </p:nvSpPr>
        <p:spPr>
          <a:xfrm>
            <a:off x="4495800" y="4800600"/>
            <a:ext cx="4495800" cy="1323439"/>
          </a:xfrm>
          <a:prstGeom prst="rect">
            <a:avLst/>
          </a:prstGeom>
          <a:noFill/>
        </p:spPr>
        <p:txBody>
          <a:bodyPr wrap="square" rtlCol="0">
            <a:spAutoFit/>
          </a:bodyPr>
          <a:lstStyle/>
          <a:p>
            <a:r>
              <a:rPr lang="en-US" sz="1600" b="1" dirty="0" smtClean="0">
                <a:latin typeface="+mn-lt"/>
              </a:rPr>
              <a:t>Q</a:t>
            </a:r>
            <a:r>
              <a:rPr lang="en-US" sz="1600" dirty="0" smtClean="0">
                <a:latin typeface="+mn-lt"/>
              </a:rPr>
              <a:t> </a:t>
            </a:r>
            <a:r>
              <a:rPr lang="el-GR" sz="1600" dirty="0" smtClean="0">
                <a:latin typeface="+mn-lt"/>
              </a:rPr>
              <a:t>σύνολο ερωτημάτων, </a:t>
            </a:r>
            <a:r>
              <a:rPr lang="en-US" sz="1600" b="1" dirty="0" err="1" smtClean="0">
                <a:latin typeface="+mn-lt"/>
              </a:rPr>
              <a:t>q</a:t>
            </a:r>
            <a:r>
              <a:rPr lang="en-US" sz="1600" b="1" baseline="-25000" dirty="0" err="1" smtClean="0">
                <a:latin typeface="+mn-lt"/>
              </a:rPr>
              <a:t>j</a:t>
            </a:r>
            <a:r>
              <a:rPr lang="en-US" sz="1600" baseline="-25000" dirty="0" smtClean="0">
                <a:latin typeface="+mn-lt"/>
              </a:rPr>
              <a:t> </a:t>
            </a:r>
            <a:r>
              <a:rPr lang="el-GR" sz="1600" dirty="0" smtClean="0">
                <a:latin typeface="+mn-lt"/>
              </a:rPr>
              <a:t>ένα από τα ερωτήματα, </a:t>
            </a:r>
            <a:r>
              <a:rPr lang="el-GR" sz="1600" b="1" dirty="0" smtClean="0">
                <a:latin typeface="+mn-lt"/>
              </a:rPr>
              <a:t>{</a:t>
            </a:r>
            <a:r>
              <a:rPr lang="en-US" sz="1600" b="1" dirty="0" smtClean="0">
                <a:latin typeface="+mn-lt"/>
              </a:rPr>
              <a:t>d</a:t>
            </a:r>
            <a:r>
              <a:rPr lang="en-US" sz="1600" b="1" baseline="-25000" dirty="0" smtClean="0">
                <a:latin typeface="+mn-lt"/>
              </a:rPr>
              <a:t>1</a:t>
            </a:r>
            <a:r>
              <a:rPr lang="en-US" sz="1600" b="1" dirty="0" smtClean="0">
                <a:latin typeface="+mn-lt"/>
              </a:rPr>
              <a:t>, d</a:t>
            </a:r>
            <a:r>
              <a:rPr lang="en-US" sz="1600" b="1" baseline="-25000" dirty="0" smtClean="0">
                <a:latin typeface="+mn-lt"/>
              </a:rPr>
              <a:t>2</a:t>
            </a:r>
            <a:r>
              <a:rPr lang="en-US" sz="1600" b="1" dirty="0" smtClean="0">
                <a:latin typeface="+mn-lt"/>
              </a:rPr>
              <a:t>, …, </a:t>
            </a:r>
            <a:r>
              <a:rPr lang="en-US" sz="1600" b="1" dirty="0" err="1" smtClean="0">
                <a:latin typeface="+mn-lt"/>
              </a:rPr>
              <a:t>d</a:t>
            </a:r>
            <a:r>
              <a:rPr lang="en-US" sz="1600" b="1" baseline="-25000" dirty="0" err="1" smtClean="0">
                <a:latin typeface="+mn-lt"/>
              </a:rPr>
              <a:t>mj</a:t>
            </a:r>
            <a:r>
              <a:rPr lang="en-US" sz="1600" b="1" dirty="0" smtClean="0">
                <a:latin typeface="+mn-lt"/>
              </a:rPr>
              <a:t>}  </a:t>
            </a:r>
            <a:r>
              <a:rPr lang="el-GR" sz="1600" dirty="0" smtClean="0">
                <a:latin typeface="+mn-lt"/>
              </a:rPr>
              <a:t>είναι τα συναφή έγγραφα και </a:t>
            </a:r>
            <a:r>
              <a:rPr lang="en-US" sz="1600" b="1" dirty="0" err="1" smtClean="0">
                <a:latin typeface="+mn-lt"/>
              </a:rPr>
              <a:t>R</a:t>
            </a:r>
            <a:r>
              <a:rPr lang="en-US" sz="1600" b="1" baseline="-25000" dirty="0" err="1" smtClean="0">
                <a:latin typeface="+mn-lt"/>
              </a:rPr>
              <a:t>jk</a:t>
            </a:r>
            <a:r>
              <a:rPr lang="en-US" sz="1600" b="1" dirty="0" smtClean="0">
                <a:latin typeface="+mn-lt"/>
              </a:rPr>
              <a:t> </a:t>
            </a:r>
            <a:r>
              <a:rPr lang="el-GR" sz="1600" dirty="0" smtClean="0">
                <a:latin typeface="+mn-lt"/>
              </a:rPr>
              <a:t>είναι ο αριθμός των εγγράφων στο αποτέλεσμα μέχρι να φτάσουμε στο </a:t>
            </a:r>
            <a:r>
              <a:rPr lang="en-US" sz="1600" dirty="0" err="1" smtClean="0">
                <a:latin typeface="+mn-lt"/>
              </a:rPr>
              <a:t>d</a:t>
            </a:r>
            <a:r>
              <a:rPr lang="en-US" sz="1600" b="1" baseline="-25000" dirty="0" err="1" smtClean="0">
                <a:latin typeface="+mn-lt"/>
              </a:rPr>
              <a:t>jk</a:t>
            </a:r>
            <a:r>
              <a:rPr lang="en-US" sz="1600" dirty="0" smtClean="0">
                <a:latin typeface="+mn-lt"/>
              </a:rPr>
              <a:t> (</a:t>
            </a:r>
            <a:r>
              <a:rPr lang="el-GR" sz="1600" dirty="0" smtClean="0">
                <a:latin typeface="+mn-lt"/>
              </a:rPr>
              <a:t>0 αν το </a:t>
            </a:r>
            <a:r>
              <a:rPr lang="en-US" sz="1600" dirty="0" err="1" smtClean="0">
                <a:latin typeface="+mn-lt"/>
              </a:rPr>
              <a:t>d</a:t>
            </a:r>
            <a:r>
              <a:rPr lang="en-US" sz="1600" baseline="-25000" dirty="0" err="1" smtClean="0">
                <a:latin typeface="+mn-lt"/>
              </a:rPr>
              <a:t>jk</a:t>
            </a:r>
            <a:r>
              <a:rPr lang="en-US" sz="1600" dirty="0" smtClean="0">
                <a:latin typeface="+mn-lt"/>
              </a:rPr>
              <a:t> </a:t>
            </a:r>
            <a:r>
              <a:rPr lang="el-GR" sz="1600" dirty="0" smtClean="0">
                <a:latin typeface="+mn-lt"/>
              </a:rPr>
              <a:t>δεν ανήκει στο αποτέλεσμα)</a:t>
            </a:r>
            <a:endParaRPr lang="el-GR" sz="1600" dirty="0">
              <a:latin typeface="+mn-lt"/>
            </a:endParaRPr>
          </a:p>
        </p:txBody>
      </p:sp>
    </p:spTree>
    <p:extLst>
      <p:ext uri="{BB962C8B-B14F-4D97-AF65-F5344CB8AC3E}">
        <p14:creationId xmlns:p14="http://schemas.microsoft.com/office/powerpoint/2010/main" xmlns="" val="3720799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16</a:t>
            </a:fld>
            <a:endParaRPr lang="en-US" smtClean="0"/>
          </a:p>
        </p:txBody>
      </p:sp>
      <p:sp>
        <p:nvSpPr>
          <p:cNvPr id="32771" name="Rectangle 2"/>
          <p:cNvSpPr>
            <a:spLocks noGrp="1" noChangeArrowheads="1"/>
          </p:cNvSpPr>
          <p:nvPr>
            <p:ph type="title"/>
          </p:nvPr>
        </p:nvSpPr>
        <p:spPr/>
        <p:txBody>
          <a:bodyPr/>
          <a:lstStyle/>
          <a:p>
            <a:pPr algn="just" eaLnBrk="1" hangingPunct="1"/>
            <a:r>
              <a:rPr lang="en-US" dirty="0" smtClean="0">
                <a:ea typeface="ＭＳ Ｐゴシック" charset="-128"/>
              </a:rPr>
              <a:t>R-</a:t>
            </a:r>
            <a:r>
              <a:rPr lang="el-GR" dirty="0" smtClean="0">
                <a:ea typeface="ＭＳ Ｐゴシック" charset="-128"/>
              </a:rPr>
              <a:t>ακρίβεια</a:t>
            </a:r>
            <a:endParaRPr lang="en-US" dirty="0" smtClean="0">
              <a:ea typeface="ＭＳ Ｐゴシック" charset="-128"/>
            </a:endParaRPr>
          </a:p>
        </p:txBody>
      </p:sp>
      <p:sp>
        <p:nvSpPr>
          <p:cNvPr id="32772" name="Rectangle 3"/>
          <p:cNvSpPr>
            <a:spLocks noGrp="1" noChangeArrowheads="1"/>
          </p:cNvSpPr>
          <p:nvPr>
            <p:ph type="body" idx="1"/>
          </p:nvPr>
        </p:nvSpPr>
        <p:spPr>
          <a:xfrm>
            <a:off x="457200" y="1828800"/>
            <a:ext cx="8134350" cy="3352800"/>
          </a:xfrm>
        </p:spPr>
        <p:txBody>
          <a:bodyPr/>
          <a:lstStyle/>
          <a:p>
            <a:pPr marL="0" indent="0" eaLnBrk="1" hangingPunct="1">
              <a:buNone/>
            </a:pPr>
            <a:r>
              <a:rPr lang="en-US" dirty="0" smtClean="0">
                <a:solidFill>
                  <a:schemeClr val="accent6">
                    <a:lumMod val="75000"/>
                  </a:schemeClr>
                </a:solidFill>
                <a:ea typeface="ＭＳ Ｐゴシック" charset="-128"/>
              </a:rPr>
              <a:t>R-</a:t>
            </a:r>
            <a:r>
              <a:rPr lang="el-GR" dirty="0" smtClean="0">
                <a:solidFill>
                  <a:schemeClr val="accent6">
                    <a:lumMod val="75000"/>
                  </a:schemeClr>
                </a:solidFill>
                <a:ea typeface="ＭＳ Ｐゴシック" charset="-128"/>
              </a:rPr>
              <a:t>ακρίβεια</a:t>
            </a:r>
            <a:endParaRPr lang="en-US" dirty="0" smtClean="0">
              <a:solidFill>
                <a:schemeClr val="accent6">
                  <a:lumMod val="75000"/>
                </a:schemeClr>
              </a:solidFill>
              <a:ea typeface="ＭＳ Ｐゴシック" charset="-128"/>
            </a:endParaRPr>
          </a:p>
          <a:p>
            <a:pPr lvl="1" eaLnBrk="1" hangingPunct="1"/>
            <a:r>
              <a:rPr lang="el-GR" dirty="0" smtClean="0">
                <a:ea typeface="ＭＳ Ｐゴシック" charset="-128"/>
              </a:rPr>
              <a:t>Αν έχουμε ένα γνωστό (πιθανών μη πλήρες) σύνολο από συναφή έγγραφα μεγέθους </a:t>
            </a:r>
            <a:r>
              <a:rPr lang="en-US" dirty="0" smtClean="0">
                <a:ea typeface="ＭＳ Ｐゴシック" charset="-128"/>
              </a:rPr>
              <a:t> </a:t>
            </a:r>
            <a:r>
              <a:rPr lang="en-US" i="1" dirty="0" err="1" smtClean="0">
                <a:ea typeface="ＭＳ Ｐゴシック" charset="-128"/>
              </a:rPr>
              <a:t>Rel</a:t>
            </a:r>
            <a:r>
              <a:rPr lang="en-US" i="1" dirty="0" smtClean="0">
                <a:ea typeface="ＭＳ Ｐゴシック" charset="-128"/>
              </a:rPr>
              <a:t>, </a:t>
            </a:r>
            <a:r>
              <a:rPr lang="el-GR" dirty="0" smtClean="0">
                <a:ea typeface="ＭＳ Ｐゴシック" charset="-128"/>
              </a:rPr>
              <a:t>τότε υπολογίζουμε την ακρίβεια των κορυφαίων</a:t>
            </a:r>
            <a:r>
              <a:rPr lang="el-GR" i="1" dirty="0" smtClean="0">
                <a:ea typeface="ＭＳ Ｐゴシック" charset="-128"/>
              </a:rPr>
              <a:t> </a:t>
            </a:r>
            <a:r>
              <a:rPr lang="en-US" i="1" dirty="0" err="1" smtClean="0">
                <a:ea typeface="ＭＳ Ｐゴシック" charset="-128"/>
              </a:rPr>
              <a:t>Rel</a:t>
            </a:r>
            <a:r>
              <a:rPr lang="en-US" i="1" dirty="0" smtClean="0">
                <a:ea typeface="ＭＳ Ｐゴシック" charset="-128"/>
              </a:rPr>
              <a:t> </a:t>
            </a:r>
            <a:r>
              <a:rPr lang="el-GR" dirty="0" smtClean="0">
                <a:ea typeface="ＭＳ Ｐゴシック" charset="-128"/>
              </a:rPr>
              <a:t>εγγράφων που επιστρέφει το σύστημα</a:t>
            </a:r>
            <a:endParaRPr lang="en-US" dirty="0" smtClean="0">
              <a:ea typeface="ＭＳ Ｐゴシック" charset="-128"/>
            </a:endParaRPr>
          </a:p>
          <a:p>
            <a:pPr lvl="1" eaLnBrk="1" hangingPunct="1"/>
            <a:r>
              <a:rPr lang="el-GR" dirty="0" smtClean="0">
                <a:ea typeface="ＭＳ Ｐゴシック" charset="-128"/>
              </a:rPr>
              <a:t>Το τέλειο σύστημα μπορεί να πετύχει βαθμό 1.0</a:t>
            </a:r>
            <a:endParaRPr lang="en-US" dirty="0" smtClean="0">
              <a:ea typeface="ＭＳ Ｐゴシック" charset="-128"/>
            </a:endParaRPr>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
        <p:nvSpPr>
          <p:cNvPr id="6" name="TextBox 5"/>
          <p:cNvSpPr txBox="1"/>
          <p:nvPr/>
        </p:nvSpPr>
        <p:spPr>
          <a:xfrm>
            <a:off x="762000" y="5181600"/>
            <a:ext cx="5562600" cy="461665"/>
          </a:xfrm>
          <a:prstGeom prst="rect">
            <a:avLst/>
          </a:prstGeom>
          <a:noFill/>
        </p:spPr>
        <p:txBody>
          <a:bodyPr wrap="square" rtlCol="0">
            <a:spAutoFit/>
          </a:bodyPr>
          <a:lstStyle/>
          <a:p>
            <a:r>
              <a:rPr lang="el-GR" dirty="0" smtClean="0">
                <a:latin typeface="+mn-lt"/>
              </a:rPr>
              <a:t>Αν υπάρχουν </a:t>
            </a:r>
            <a:r>
              <a:rPr lang="en-US" dirty="0" smtClean="0">
                <a:latin typeface="+mn-lt"/>
              </a:rPr>
              <a:t>r,  </a:t>
            </a:r>
            <a:r>
              <a:rPr lang="el-GR" dirty="0" smtClean="0">
                <a:latin typeface="+mn-lt"/>
              </a:rPr>
              <a:t>τότε </a:t>
            </a:r>
            <a:r>
              <a:rPr lang="en-US" dirty="0" smtClean="0">
                <a:latin typeface="+mn-lt"/>
              </a:rPr>
              <a:t>r/</a:t>
            </a:r>
            <a:r>
              <a:rPr lang="en-US" dirty="0" err="1" smtClean="0">
                <a:latin typeface="+mn-lt"/>
              </a:rPr>
              <a:t>Rel</a:t>
            </a:r>
            <a:endParaRPr lang="el-GR" dirty="0">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3400" y="685800"/>
            <a:ext cx="7793037" cy="762000"/>
          </a:xfrm>
        </p:spPr>
        <p:txBody>
          <a:bodyPr/>
          <a:lstStyle/>
          <a:p>
            <a:r>
              <a:rPr lang="en-US" dirty="0" smtClean="0"/>
              <a:t>R-</a:t>
            </a:r>
            <a:r>
              <a:rPr lang="el-GR" dirty="0" smtClean="0"/>
              <a:t>Ακρίβεια</a:t>
            </a:r>
            <a:endParaRPr lang="en-US" dirty="0"/>
          </a:p>
        </p:txBody>
      </p:sp>
      <p:graphicFrame>
        <p:nvGraphicFramePr>
          <p:cNvPr id="348164" name="Object 4"/>
          <p:cNvGraphicFramePr>
            <a:graphicFrameLocks noChangeAspect="1"/>
          </p:cNvGraphicFramePr>
          <p:nvPr/>
        </p:nvGraphicFramePr>
        <p:xfrm>
          <a:off x="1295400" y="2971800"/>
          <a:ext cx="1619250" cy="3527425"/>
        </p:xfrm>
        <a:graphic>
          <a:graphicData uri="http://schemas.openxmlformats.org/presentationml/2006/ole">
            <p:oleObj spid="_x0000_s259088" name="Worksheet" r:id="rId3" imgW="2241000" imgH="4872600" progId="Excel.Sheet.8">
              <p:embed/>
            </p:oleObj>
          </a:graphicData>
        </a:graphic>
      </p:graphicFrame>
      <p:sp>
        <p:nvSpPr>
          <p:cNvPr id="348165" name="Rectangle 5"/>
          <p:cNvSpPr>
            <a:spLocks noChangeArrowheads="1"/>
          </p:cNvSpPr>
          <p:nvPr/>
        </p:nvSpPr>
        <p:spPr bwMode="auto">
          <a:xfrm>
            <a:off x="3543300" y="2971800"/>
            <a:ext cx="335756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000" tIns="46800" rIns="90000" bIns="46800">
            <a:spAutoFit/>
          </a:bodyPr>
          <a:lstStyle/>
          <a:p>
            <a:pPr algn="ctr"/>
            <a:r>
              <a:rPr kumimoji="1" lang="en-US" altLang="zh-TW">
                <a:solidFill>
                  <a:srgbClr val="FF5050"/>
                </a:solidFill>
                <a:latin typeface="Times New Roman" pitchFamily="18" charset="0"/>
                <a:ea typeface="新細明體" pitchFamily="2" charset="-120"/>
              </a:rPr>
              <a:t>R = # of relevant docs = 6</a:t>
            </a:r>
          </a:p>
        </p:txBody>
      </p:sp>
      <p:sp>
        <p:nvSpPr>
          <p:cNvPr id="348166" name="Line 6"/>
          <p:cNvSpPr>
            <a:spLocks noChangeShapeType="1"/>
          </p:cNvSpPr>
          <p:nvPr/>
        </p:nvSpPr>
        <p:spPr bwMode="auto">
          <a:xfrm>
            <a:off x="1066800" y="4648200"/>
            <a:ext cx="2286000" cy="0"/>
          </a:xfrm>
          <a:prstGeom prst="line">
            <a:avLst/>
          </a:prstGeom>
          <a:noFill/>
          <a:ln w="57150">
            <a:solidFill>
              <a:srgbClr val="FF505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000" tIns="46800" rIns="90000" bIns="46800">
            <a:spAutoFit/>
          </a:bodyPr>
          <a:lstStyle/>
          <a:p>
            <a:endParaRPr lang="en-US"/>
          </a:p>
        </p:txBody>
      </p:sp>
      <p:sp>
        <p:nvSpPr>
          <p:cNvPr id="348167" name="Text Box 7"/>
          <p:cNvSpPr txBox="1">
            <a:spLocks noChangeArrowheads="1"/>
          </p:cNvSpPr>
          <p:nvPr/>
        </p:nvSpPr>
        <p:spPr bwMode="auto">
          <a:xfrm>
            <a:off x="3581400" y="4267200"/>
            <a:ext cx="3189288"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000" tIns="46800" rIns="90000" bIns="46800">
            <a:spAutoFit/>
          </a:bodyPr>
          <a:lstStyle/>
          <a:p>
            <a:pPr algn="ctr"/>
            <a:r>
              <a:rPr lang="en-US">
                <a:solidFill>
                  <a:srgbClr val="0000CC"/>
                </a:solidFill>
                <a:latin typeface="Times New Roman" pitchFamily="18" charset="0"/>
              </a:rPr>
              <a:t>R-Precision = 4/6 = 0.67</a:t>
            </a:r>
          </a:p>
        </p:txBody>
      </p:sp>
      <p:sp>
        <p:nvSpPr>
          <p:cNvPr id="9" name="Rectangle 3"/>
          <p:cNvSpPr txBox="1">
            <a:spLocks noChangeArrowheads="1"/>
          </p:cNvSpPr>
          <p:nvPr/>
        </p:nvSpPr>
        <p:spPr bwMode="auto">
          <a:xfrm>
            <a:off x="444500" y="1600200"/>
            <a:ext cx="80772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Font typeface="Wingdings" pitchFamily="-112" charset="2"/>
              <a:buNone/>
            </a:pPr>
            <a:r>
              <a:rPr lang="el-GR" dirty="0" smtClean="0">
                <a:ea typeface="ＭＳ Ｐゴシック" charset="-128"/>
              </a:rPr>
              <a:t>Ακρίβεια-στο-</a:t>
            </a:r>
            <a:r>
              <a:rPr lang="en-US" dirty="0" err="1" smtClean="0">
                <a:ea typeface="ＭＳ Ｐゴシック" charset="-128"/>
              </a:rPr>
              <a:t>Rel</a:t>
            </a:r>
            <a:r>
              <a:rPr lang="en-US" dirty="0" smtClean="0">
                <a:ea typeface="ＭＳ Ｐゴシック" charset="-128"/>
              </a:rPr>
              <a:t>, </a:t>
            </a:r>
            <a:r>
              <a:rPr lang="el-GR" dirty="0" smtClean="0">
                <a:ea typeface="ＭＳ Ｐゴシック" charset="-128"/>
              </a:rPr>
              <a:t>όπου </a:t>
            </a:r>
            <a:r>
              <a:rPr lang="en-US" dirty="0" err="1" smtClean="0">
                <a:ea typeface="ＭＳ Ｐゴシック" charset="-128"/>
              </a:rPr>
              <a:t>Rel</a:t>
            </a:r>
            <a:r>
              <a:rPr lang="en-US" dirty="0" smtClean="0">
                <a:ea typeface="ＭＳ Ｐゴシック" charset="-128"/>
              </a:rPr>
              <a:t> o </a:t>
            </a:r>
            <a:r>
              <a:rPr lang="el-GR" dirty="0" smtClean="0">
                <a:ea typeface="ＭＳ Ｐゴシック" charset="-128"/>
              </a:rPr>
              <a:t>αριθμός των συναφών εγγράφων της συλλογής</a:t>
            </a:r>
            <a:endParaRPr lang="en-US" dirty="0">
              <a:ea typeface="ＭＳ Ｐゴシック" charset="-128"/>
            </a:endParaRPr>
          </a:p>
        </p:txBody>
      </p:sp>
    </p:spTree>
    <p:extLst>
      <p:ext uri="{BB962C8B-B14F-4D97-AF65-F5344CB8AC3E}">
        <p14:creationId xmlns:p14="http://schemas.microsoft.com/office/powerpoint/2010/main" xmlns="" val="15638215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3400" y="685800"/>
            <a:ext cx="7793037" cy="762000"/>
          </a:xfrm>
        </p:spPr>
        <p:txBody>
          <a:bodyPr/>
          <a:lstStyle/>
          <a:p>
            <a:r>
              <a:rPr lang="el-GR" sz="3600" dirty="0" smtClean="0"/>
              <a:t>Αν τα αποτελέσματα δεν είναι σε λίστα;</a:t>
            </a:r>
            <a:endParaRPr lang="en-US" sz="3600" dirty="0"/>
          </a:p>
        </p:txBody>
      </p:sp>
      <p:sp>
        <p:nvSpPr>
          <p:cNvPr id="4" name="Rectangle 3"/>
          <p:cNvSpPr txBox="1">
            <a:spLocks noChangeArrowheads="1"/>
          </p:cNvSpPr>
          <p:nvPr/>
        </p:nvSpPr>
        <p:spPr bwMode="auto">
          <a:xfrm>
            <a:off x="457200" y="1828800"/>
            <a:ext cx="80772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lang="el-GR" sz="2800" dirty="0" smtClean="0">
                <a:latin typeface="+mn-lt"/>
                <a:ea typeface="ＭＳ Ｐゴシック" pitchFamily="-65" charset="-128"/>
                <a:cs typeface="ＭＳ Ｐゴシック" pitchFamily="-65" charset="-128"/>
              </a:rPr>
              <a:t>Έστω ότι υπάρχει μόνο ένα συναφές έγγραφο</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Περιπτώσεις</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Αναζήτηση</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γνωστού στοιχείου</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navigational queries</a:t>
            </a: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lang="el-GR" dirty="0" smtClean="0">
                <a:latin typeface="+mn-lt"/>
                <a:ea typeface="ＭＳ Ｐゴシック" pitchFamily="-65" charset="-128"/>
                <a:cs typeface="+mn-cs"/>
              </a:rPr>
              <a:t>Αναζήτηση γεγονότος (</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fact</a:t>
            </a: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πχ πληθυσμός</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μιας χώρας</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Διάρκεια αναζήτησης</a:t>
            </a:r>
            <a:r>
              <a:rPr kumimoji="0" lang="el-GR" sz="28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θέση (</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rank</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της</a:t>
            </a:r>
            <a:r>
              <a:rPr kumimoji="0" lang="el-GR" sz="28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απάντησης</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Μετρά την προσπάθεια</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του χρήστη</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 xmlns:p14="http://schemas.microsoft.com/office/powerpoint/2010/main" val="2521305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3400" y="685800"/>
            <a:ext cx="7793037" cy="762000"/>
          </a:xfrm>
        </p:spPr>
        <p:txBody>
          <a:bodyPr/>
          <a:lstStyle/>
          <a:p>
            <a:r>
              <a:rPr lang="en-US" dirty="0" smtClean="0"/>
              <a:t>MRR: Mean Reciprocal Rate</a:t>
            </a:r>
            <a:endParaRPr lang="en-US" dirty="0"/>
          </a:p>
        </p:txBody>
      </p:sp>
      <p:sp>
        <p:nvSpPr>
          <p:cNvPr id="9" name="Rectangle 3"/>
          <p:cNvSpPr txBox="1">
            <a:spLocks noChangeArrowheads="1"/>
          </p:cNvSpPr>
          <p:nvPr/>
        </p:nvSpPr>
        <p:spPr bwMode="auto">
          <a:xfrm>
            <a:off x="457200" y="1905000"/>
            <a:ext cx="83058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Θεω</a:t>
            </a:r>
            <a:r>
              <a:rPr lang="el-GR" sz="2600" noProof="0" dirty="0" smtClean="0">
                <a:latin typeface="+mn-lt"/>
                <a:ea typeface="ＭＳ Ｐゴシック" pitchFamily="-65" charset="-128"/>
                <a:cs typeface="ＭＳ Ｐゴシック" pitchFamily="-65" charset="-128"/>
              </a:rPr>
              <a:t>ρούμε τη θέση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K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του πρώτου σχετικού εγγράφου</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r>
              <a:rPr kumimoji="0" lang="el-GR"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Μπορεί να είναι το μόνο</a:t>
            </a:r>
            <a:r>
              <a:rPr kumimoji="0" lang="el-GR" sz="2200" b="0" i="0" u="none" strike="noStrike" kern="1200" cap="none" spc="0" normalizeH="0" noProof="0" dirty="0" smtClean="0">
                <a:ln>
                  <a:noFill/>
                </a:ln>
                <a:solidFill>
                  <a:schemeClr val="tx1"/>
                </a:solidFill>
                <a:effectLst/>
                <a:uLnTx/>
                <a:uFillTx/>
                <a:latin typeface="+mn-lt"/>
                <a:ea typeface="ＭＳ Ｐゴシック" pitchFamily="-65" charset="-128"/>
                <a:cs typeface="+mn-cs"/>
              </a:rPr>
              <a:t> που έκανε </a:t>
            </a:r>
            <a:r>
              <a:rPr lang="en-US" sz="2200" dirty="0" smtClean="0">
                <a:latin typeface="+mn-lt"/>
                <a:ea typeface="ＭＳ Ｐゴシック" pitchFamily="-65" charset="-128"/>
                <a:cs typeface="+mn-cs"/>
              </a:rPr>
              <a:t>click </a:t>
            </a:r>
            <a:r>
              <a:rPr lang="el-GR" sz="2200" dirty="0" smtClean="0">
                <a:latin typeface="+mn-lt"/>
                <a:ea typeface="ＭＳ Ｐゴシック" pitchFamily="-65" charset="-128"/>
                <a:cs typeface="+mn-cs"/>
              </a:rPr>
              <a:t>ο χρήστης</a:t>
            </a:r>
            <a:endPar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endPar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Reciprocal Rank score =</a:t>
            </a: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MRR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το μέσο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RR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για πολλαπλές ερωτήσεις</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graphicFrame>
        <p:nvGraphicFramePr>
          <p:cNvPr id="247811" name="Object 5"/>
          <p:cNvGraphicFramePr>
            <a:graphicFrameLocks noChangeAspect="1"/>
          </p:cNvGraphicFramePr>
          <p:nvPr/>
        </p:nvGraphicFramePr>
        <p:xfrm>
          <a:off x="4191000" y="3352800"/>
          <a:ext cx="476250" cy="984250"/>
        </p:xfrm>
        <a:graphic>
          <a:graphicData uri="http://schemas.openxmlformats.org/presentationml/2006/ole">
            <p:oleObj spid="_x0000_s260110" name="Equation" r:id="rId3" imgW="190417" imgH="393529" progId="Equation.3">
              <p:embed/>
            </p:oleObj>
          </a:graphicData>
        </a:graphic>
      </p:graphicFrame>
    </p:spTree>
    <p:extLst>
      <p:ext uri="{BB962C8B-B14F-4D97-AF65-F5344CB8AC3E}">
        <p14:creationId xmlns:p14="http://schemas.microsoft.com/office/powerpoint/2010/main" xmlns="" val="3718263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Αξιολόγηση συστήματος</a:t>
            </a:r>
            <a:endParaRPr lang="en-US"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l-GR" sz="1600" dirty="0" smtClean="0">
                <a:solidFill>
                  <a:srgbClr val="FBFCFF"/>
                </a:solidFill>
              </a:rPr>
              <a:t>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a:t>
            </a:fld>
            <a:endParaRPr lang="en-US"/>
          </a:p>
        </p:txBody>
      </p:sp>
      <p:sp>
        <p:nvSpPr>
          <p:cNvPr id="7" name="Text Box 3"/>
          <p:cNvSpPr txBox="1">
            <a:spLocks noChangeArrowheads="1"/>
          </p:cNvSpPr>
          <p:nvPr/>
        </p:nvSpPr>
        <p:spPr bwMode="auto">
          <a:xfrm>
            <a:off x="228600" y="1752600"/>
            <a:ext cx="8458200" cy="3505200"/>
          </a:xfrm>
          <a:prstGeom prst="rect">
            <a:avLst/>
          </a:prstGeom>
          <a:noFill/>
          <a:ln w="9525">
            <a:noFill/>
            <a:round/>
            <a:headEnd/>
            <a:tailEnd/>
          </a:ln>
        </p:spPr>
        <p:txBody>
          <a:bodyPr/>
          <a:lstStyle/>
          <a:p>
            <a:pPr marL="914400" lvl="1" indent="-457200">
              <a:spcBef>
                <a:spcPts val="700"/>
              </a:spcBef>
              <a:buClr>
                <a:srgbClr val="336699"/>
              </a:buClr>
            </a:pPr>
            <a:r>
              <a:rPr lang="el-GR" dirty="0" smtClean="0">
                <a:solidFill>
                  <a:schemeClr val="accent6">
                    <a:lumMod val="50000"/>
                  </a:schemeClr>
                </a:solidFill>
                <a:latin typeface="+mn-lt"/>
              </a:rPr>
              <a:t>Αποδοτικότητα (</a:t>
            </a:r>
            <a:r>
              <a:rPr lang="en-US" dirty="0" smtClean="0">
                <a:solidFill>
                  <a:schemeClr val="accent6">
                    <a:lumMod val="50000"/>
                  </a:schemeClr>
                </a:solidFill>
                <a:latin typeface="+mn-lt"/>
              </a:rPr>
              <a:t>Performance)</a:t>
            </a: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γρήγορη είναι η κατασκευή του ευρετηρίου</a:t>
            </a:r>
            <a:endParaRPr lang="en-US"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μεγάλο είναι το ευρετήριο</a:t>
            </a:r>
          </a:p>
          <a:p>
            <a:pPr marL="914400" lvl="1" indent="-457200">
              <a:spcBef>
                <a:spcPts val="700"/>
              </a:spcBef>
              <a:buClr>
                <a:srgbClr val="336699"/>
              </a:buClr>
              <a:buFont typeface="Wingdings" pitchFamily="2" charset="2"/>
              <a:buChar char="§"/>
            </a:pPr>
            <a:r>
              <a:rPr lang="el-GR" dirty="0" smtClean="0">
                <a:solidFill>
                  <a:schemeClr val="tx2">
                    <a:lumMod val="50000"/>
                  </a:schemeClr>
                </a:solidFill>
                <a:latin typeface="+mn-lt"/>
              </a:rPr>
              <a:t>Πόσο γρήγορη είναι η αναζήτηση</a:t>
            </a:r>
          </a:p>
          <a:p>
            <a:pPr marL="914400" lvl="1" indent="-457200">
              <a:spcBef>
                <a:spcPts val="700"/>
              </a:spcBef>
              <a:buClr>
                <a:srgbClr val="336699"/>
              </a:buClr>
            </a:pPr>
            <a:r>
              <a:rPr lang="el-GR" dirty="0">
                <a:solidFill>
                  <a:schemeClr val="accent6">
                    <a:lumMod val="50000"/>
                  </a:schemeClr>
                </a:solidFill>
                <a:latin typeface="+mn-lt"/>
              </a:rPr>
              <a:t>Εκφραστικότητα της γλώσσας ερωτημάτων</a:t>
            </a:r>
          </a:p>
          <a:p>
            <a:pPr marL="914400" lvl="1" indent="-457200">
              <a:spcBef>
                <a:spcPts val="700"/>
              </a:spcBef>
              <a:buClr>
                <a:srgbClr val="336699"/>
              </a:buClr>
            </a:pPr>
            <a:r>
              <a:rPr lang="el-GR" dirty="0" smtClean="0">
                <a:solidFill>
                  <a:schemeClr val="tx2">
                    <a:lumMod val="50000"/>
                  </a:schemeClr>
                </a:solidFill>
                <a:latin typeface="+mn-lt"/>
              </a:rPr>
              <a:t>	</a:t>
            </a:r>
            <a:r>
              <a:rPr lang="el-GR" sz="2000" dirty="0" smtClean="0">
                <a:solidFill>
                  <a:schemeClr val="tx2">
                    <a:lumMod val="50000"/>
                  </a:schemeClr>
                </a:solidFill>
                <a:latin typeface="+mn-lt"/>
              </a:rPr>
              <a:t>επιτρέπει τη διατύπωση περίπλοκων αναγκών πληροφόρησης;</a:t>
            </a:r>
          </a:p>
          <a:p>
            <a:pPr marL="914400" lvl="1" indent="-457200">
              <a:spcBef>
                <a:spcPts val="700"/>
              </a:spcBef>
              <a:buClr>
                <a:srgbClr val="336699"/>
              </a:buClr>
            </a:pPr>
            <a:r>
              <a:rPr lang="el-GR" dirty="0">
                <a:solidFill>
                  <a:schemeClr val="accent6">
                    <a:lumMod val="50000"/>
                  </a:schemeClr>
                </a:solidFill>
                <a:latin typeface="+mn-lt"/>
              </a:rPr>
              <a:t>Κ</a:t>
            </a:r>
            <a:r>
              <a:rPr lang="el-GR" dirty="0" smtClean="0">
                <a:solidFill>
                  <a:schemeClr val="accent6">
                    <a:lumMod val="50000"/>
                  </a:schemeClr>
                </a:solidFill>
                <a:latin typeface="+mn-lt"/>
              </a:rPr>
              <a:t>όστος </a:t>
            </a:r>
            <a:r>
              <a:rPr lang="el-GR" dirty="0">
                <a:solidFill>
                  <a:schemeClr val="accent6">
                    <a:lumMod val="50000"/>
                  </a:schemeClr>
                </a:solidFill>
                <a:latin typeface="+mn-lt"/>
              </a:rPr>
              <a:t>ανά </a:t>
            </a:r>
            <a:r>
              <a:rPr lang="el-GR" dirty="0" smtClean="0">
                <a:solidFill>
                  <a:schemeClr val="accent6">
                    <a:lumMod val="50000"/>
                  </a:schemeClr>
                </a:solidFill>
                <a:latin typeface="+mn-lt"/>
              </a:rPr>
              <a:t>ερώτημα</a:t>
            </a:r>
            <a:endParaRPr lang="el-GR" dirty="0">
              <a:solidFill>
                <a:schemeClr val="accent6">
                  <a:lumMod val="50000"/>
                </a:schemeClr>
              </a:solidFill>
              <a:latin typeface="+mn-lt"/>
            </a:endParaRPr>
          </a:p>
          <a:p>
            <a:pPr marL="1371600" lvl="2" indent="-457200">
              <a:spcBef>
                <a:spcPts val="700"/>
              </a:spcBef>
              <a:buClr>
                <a:srgbClr val="336699"/>
              </a:buClr>
              <a:buFont typeface="Wingdings" pitchFamily="2" charset="2"/>
              <a:buChar char="§"/>
            </a:pPr>
            <a:r>
              <a:rPr lang="el-GR" sz="1800" dirty="0" smtClean="0">
                <a:solidFill>
                  <a:schemeClr val="tx2">
                    <a:lumMod val="50000"/>
                  </a:schemeClr>
                </a:solidFill>
                <a:latin typeface="+mn-lt"/>
              </a:rPr>
              <a:t>Π.χ., σε δολάρια</a:t>
            </a:r>
            <a:endParaRPr lang="de-DE" sz="18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endParaRPr lang="en-US" sz="2800" dirty="0" smtClean="0">
              <a:solidFill>
                <a:schemeClr val="tx2">
                  <a:lumMod val="50000"/>
                </a:schemeClr>
              </a:solidFill>
              <a:latin typeface="+mn-lt"/>
            </a:endParaRPr>
          </a:p>
        </p:txBody>
      </p:sp>
      <p:sp>
        <p:nvSpPr>
          <p:cNvPr id="2" name="TextBox 1"/>
          <p:cNvSpPr txBox="1"/>
          <p:nvPr/>
        </p:nvSpPr>
        <p:spPr>
          <a:xfrm>
            <a:off x="533399" y="5486400"/>
            <a:ext cx="8153401" cy="830997"/>
          </a:xfrm>
          <a:prstGeom prst="rect">
            <a:avLst/>
          </a:prstGeom>
          <a:noFill/>
        </p:spPr>
        <p:txBody>
          <a:bodyPr wrap="square" rtlCol="0">
            <a:spAutoFit/>
          </a:bodyPr>
          <a:lstStyle/>
          <a:p>
            <a:pPr algn="just"/>
            <a:r>
              <a:rPr lang="el-GR" dirty="0" smtClean="0">
                <a:latin typeface="+mn-lt"/>
              </a:rPr>
              <a:t>Μια </a:t>
            </a:r>
            <a:r>
              <a:rPr lang="el-GR" dirty="0">
                <a:latin typeface="+mn-lt"/>
              </a:rPr>
              <a:t>βασική μέτρηση για μια μηχανή αναζήτησης είναι η </a:t>
            </a:r>
            <a:r>
              <a:rPr lang="el-GR" dirty="0">
                <a:solidFill>
                  <a:schemeClr val="accent6">
                    <a:lumMod val="75000"/>
                  </a:schemeClr>
                </a:solidFill>
                <a:latin typeface="+mn-lt"/>
              </a:rPr>
              <a:t>ικανοποίηση των χρηστών </a:t>
            </a:r>
            <a:r>
              <a:rPr lang="el-GR" dirty="0">
                <a:latin typeface="+mn-lt"/>
              </a:rPr>
              <a:t>(</a:t>
            </a:r>
            <a:r>
              <a:rPr lang="el-GR" dirty="0" err="1">
                <a:latin typeface="+mn-lt"/>
              </a:rPr>
              <a:t>user</a:t>
            </a:r>
            <a:r>
              <a:rPr lang="el-GR" dirty="0">
                <a:latin typeface="+mn-lt"/>
              </a:rPr>
              <a:t> </a:t>
            </a:r>
            <a:r>
              <a:rPr lang="el-GR" dirty="0" err="1">
                <a:latin typeface="+mn-lt"/>
              </a:rPr>
              <a:t>happiness</a:t>
            </a:r>
            <a:r>
              <a:rPr lang="el-GR" dirty="0" smtClean="0">
                <a:latin typeface="+mn-lt"/>
              </a:rPr>
              <a:t>)</a:t>
            </a:r>
            <a:endParaRPr lang="en-US" dirty="0">
              <a:latin typeface="+mn-lt"/>
            </a:endParaRPr>
          </a:p>
        </p:txBody>
      </p:sp>
    </p:spTree>
    <p:extLst>
      <p:ext uri="{BB962C8B-B14F-4D97-AF65-F5344CB8AC3E}">
        <p14:creationId xmlns:p14="http://schemas.microsoft.com/office/powerpoint/2010/main" xmlns="" val="1952904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81000" y="2286000"/>
            <a:ext cx="8243887" cy="1181112"/>
          </a:xfrm>
          <a:prstGeom prst="rect">
            <a:avLst/>
          </a:prstGeom>
          <a:noFill/>
          <a:ln w="9525">
            <a:noFill/>
            <a:round/>
            <a:headEnd/>
            <a:tailEnd/>
          </a:ln>
        </p:spPr>
        <p:txBody>
          <a:bodyPr/>
          <a:lstStyle/>
          <a:p>
            <a:pPr marL="457200" indent="-457200" algn="just">
              <a:lnSpc>
                <a:spcPct val="150000"/>
              </a:lnSpc>
              <a:spcBef>
                <a:spcPts val="700"/>
              </a:spcBef>
              <a:buClr>
                <a:srgbClr val="BDD3E9"/>
              </a:buClr>
              <a:buSzPct val="70000"/>
              <a:buFont typeface="Wingdings"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2800" dirty="0" smtClean="0">
                <a:latin typeface="Calibri" charset="0"/>
              </a:rPr>
              <a:t> </a:t>
            </a:r>
            <a:r>
              <a:rPr lang="el-GR" sz="2800" dirty="0" smtClean="0">
                <a:latin typeface="+mn-lt"/>
              </a:rPr>
              <a:t>Μέχρι στιγμής δυαδικές αποτιμήσεις συνάφειας (συναφές ή μη συναφές)</a:t>
            </a:r>
          </a:p>
          <a:p>
            <a:pPr marL="457200" indent="-457200" algn="just">
              <a:lnSpc>
                <a:spcPct val="150000"/>
              </a:lnSpc>
              <a:spcBef>
                <a:spcPts val="700"/>
              </a:spcBef>
              <a:buClr>
                <a:srgbClr val="BDD3E9"/>
              </a:buClr>
              <a:buSzPct val="70000"/>
              <a:buFont typeface="Wingdings"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2800" dirty="0" smtClean="0">
                <a:latin typeface="+mn-lt"/>
              </a:rPr>
              <a:t> Ας υποθέσουμε ότι τα έγραφα βαθμολογούνται για το «πόσο» συναφή είναι σε κάποια βαθμολογική κλίμακα </a:t>
            </a:r>
            <a:r>
              <a:rPr lang="en-US" sz="2800" dirty="0">
                <a:latin typeface="+mn-lt"/>
              </a:rPr>
              <a:t>[0, r],  r&gt;2 </a:t>
            </a:r>
          </a:p>
          <a:p>
            <a:pPr marL="514350" indent="-514350" algn="just">
              <a:lnSpc>
                <a:spcPct val="150000"/>
              </a:lnSpc>
              <a:spcBef>
                <a:spcPts val="700"/>
              </a:spcBef>
              <a:buClr>
                <a:srgbClr val="336699"/>
              </a:buClr>
              <a:buSzPct val="80000"/>
              <a:buFont typeface="Wingdings" panose="05000000000000000000"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2800" dirty="0" smtClean="0">
              <a:latin typeface="+mn-lt"/>
            </a:endParaRPr>
          </a:p>
          <a:p>
            <a:pPr marL="514350" indent="-514350" algn="just">
              <a:lnSpc>
                <a:spcPct val="150000"/>
              </a:lnSpc>
              <a:spcBef>
                <a:spcPts val="700"/>
              </a:spcBef>
              <a:buClr>
                <a:srgbClr val="336699"/>
              </a:buClr>
              <a:buSzPct val="80000"/>
              <a:buFont typeface="Wingdings" panose="05000000000000000000"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2800" dirty="0" smtClean="0">
              <a:latin typeface="+mn-lt"/>
            </a:endParaRPr>
          </a:p>
        </p:txBody>
      </p:sp>
      <p:sp>
        <p:nvSpPr>
          <p:cNvPr id="4" name="Slide Number Placeholder 3"/>
          <p:cNvSpPr>
            <a:spLocks noGrp="1"/>
          </p:cNvSpPr>
          <p:nvPr>
            <p:ph type="sldNum" idx="10"/>
          </p:nvPr>
        </p:nvSpPr>
        <p:spPr>
          <a:xfrm>
            <a:off x="6781800" y="6400800"/>
            <a:ext cx="2133600" cy="244475"/>
          </a:xfrm>
        </p:spPr>
        <p:txBody>
          <a:bodyPr/>
          <a:lstStyle/>
          <a:p>
            <a:pPr algn="r">
              <a:defRPr/>
            </a:pPr>
            <a:fld id="{6231DFBC-2454-451B-9C42-04D7F724382E}" type="slidenum">
              <a:rPr lang="en-US" smtClean="0"/>
              <a:pPr algn="r">
                <a:defRPr/>
              </a:pPr>
              <a:t>20</a:t>
            </a:fld>
            <a:endParaRPr lang="en-US"/>
          </a:p>
        </p:txBody>
      </p:sp>
      <p:sp>
        <p:nvSpPr>
          <p:cNvPr id="5" name="Rectangle 2"/>
          <p:cNvSpPr>
            <a:spLocks noGrp="1" noChangeArrowheads="1"/>
          </p:cNvSpPr>
          <p:nvPr>
            <p:ph type="title"/>
          </p:nvPr>
        </p:nvSpPr>
        <p:spPr>
          <a:xfrm>
            <a:off x="533400" y="685800"/>
            <a:ext cx="7793037" cy="762000"/>
          </a:xfrm>
        </p:spPr>
        <p:txBody>
          <a:bodyPr/>
          <a:lstStyle/>
          <a:p>
            <a:r>
              <a:rPr lang="el-GR" dirty="0" smtClean="0"/>
              <a:t>Μη δυαδικές αποτιμήσεις</a:t>
            </a:r>
            <a:endParaRPr lang="en-US" dirty="0"/>
          </a:p>
        </p:txBody>
      </p:sp>
    </p:spTree>
    <p:extLst>
      <p:ext uri="{BB962C8B-B14F-4D97-AF65-F5344CB8AC3E}">
        <p14:creationId xmlns:p14="http://schemas.microsoft.com/office/powerpoint/2010/main" xmlns="" val="210485581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Documents and Settings\sjavanma.UCI-ICS\Desktop\Yahoo-Toyota-Query.bmp"/>
          <p:cNvPicPr>
            <a:picLocks noGrp="1" noChangeAspect="1" noChangeArrowheads="1"/>
          </p:cNvPicPr>
          <p:nvPr>
            <p:ph idx="4294967295"/>
          </p:nvPr>
        </p:nvPicPr>
        <p:blipFill>
          <a:blip r:embed="rId2" cstate="print">
            <a:extLst>
              <a:ext uri="{28A0092B-C50C-407E-A947-70E740481C1C}">
                <a14:useLocalDpi xmlns:a14="http://schemas.microsoft.com/office/drawing/2010/main" xmlns="" val="0"/>
              </a:ext>
            </a:extLst>
          </a:blip>
          <a:srcRect/>
          <a:stretch>
            <a:fillRect/>
          </a:stretch>
        </p:blipFill>
        <p:spPr>
          <a:xfrm>
            <a:off x="762000" y="533400"/>
            <a:ext cx="6451600" cy="5973763"/>
          </a:xfrm>
        </p:spPr>
      </p:pic>
      <p:sp>
        <p:nvSpPr>
          <p:cNvPr id="33795" name="TextBox 4"/>
          <p:cNvSpPr txBox="1">
            <a:spLocks noChangeArrowheads="1"/>
          </p:cNvSpPr>
          <p:nvPr/>
        </p:nvSpPr>
        <p:spPr bwMode="auto">
          <a:xfrm>
            <a:off x="4648200" y="2286000"/>
            <a:ext cx="6096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fair</a:t>
            </a:r>
          </a:p>
        </p:txBody>
      </p:sp>
      <p:cxnSp>
        <p:nvCxnSpPr>
          <p:cNvPr id="7" name="Straight Arrow Connector 6"/>
          <p:cNvCxnSpPr/>
          <p:nvPr/>
        </p:nvCxnSpPr>
        <p:spPr>
          <a:xfrm rot="10800000" flipV="1">
            <a:off x="4648200" y="23955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5181600" y="28527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798" name="TextBox 9"/>
          <p:cNvSpPr txBox="1">
            <a:spLocks noChangeArrowheads="1"/>
          </p:cNvSpPr>
          <p:nvPr/>
        </p:nvSpPr>
        <p:spPr bwMode="auto">
          <a:xfrm>
            <a:off x="5257800" y="2700338"/>
            <a:ext cx="6096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fair</a:t>
            </a:r>
          </a:p>
        </p:txBody>
      </p:sp>
      <p:sp>
        <p:nvSpPr>
          <p:cNvPr id="33799" name="TextBox 10"/>
          <p:cNvSpPr txBox="1">
            <a:spLocks noChangeArrowheads="1"/>
          </p:cNvSpPr>
          <p:nvPr/>
        </p:nvSpPr>
        <p:spPr bwMode="auto">
          <a:xfrm>
            <a:off x="5257800" y="3309938"/>
            <a:ext cx="6096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Good</a:t>
            </a:r>
          </a:p>
        </p:txBody>
      </p:sp>
      <p:cxnSp>
        <p:nvCxnSpPr>
          <p:cNvPr id="12" name="Straight Arrow Connector 11"/>
          <p:cNvCxnSpPr/>
          <p:nvPr/>
        </p:nvCxnSpPr>
        <p:spPr>
          <a:xfrm rot="10800000" flipV="1">
            <a:off x="5486400" y="34623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039833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Discounted Cumulative Gain</a:t>
            </a:r>
          </a:p>
        </p:txBody>
      </p:sp>
      <p:sp>
        <p:nvSpPr>
          <p:cNvPr id="34819" name="Content Placeholder 2"/>
          <p:cNvSpPr>
            <a:spLocks noGrp="1"/>
          </p:cNvSpPr>
          <p:nvPr>
            <p:ph idx="1"/>
          </p:nvPr>
        </p:nvSpPr>
        <p:spPr/>
        <p:txBody>
          <a:bodyPr/>
          <a:lstStyle/>
          <a:p>
            <a:r>
              <a:rPr lang="el-GR" altLang="en-US" dirty="0" smtClean="0"/>
              <a:t>Δημοφιλές μέτρο για αποτίμηση της αναζήτησης στο </a:t>
            </a:r>
            <a:r>
              <a:rPr lang="en-US" altLang="en-US" dirty="0" smtClean="0"/>
              <a:t>web </a:t>
            </a:r>
            <a:r>
              <a:rPr lang="el-GR" altLang="en-US" dirty="0" smtClean="0"/>
              <a:t>και σε παρόμοιες εφαρμογές</a:t>
            </a:r>
            <a:endParaRPr lang="en-US" altLang="en-US" dirty="0" smtClean="0"/>
          </a:p>
          <a:p>
            <a:endParaRPr lang="en-US" altLang="en-US" dirty="0" smtClean="0"/>
          </a:p>
          <a:p>
            <a:r>
              <a:rPr lang="el-GR" altLang="en-US" dirty="0" smtClean="0"/>
              <a:t>Δύο υποθέσεις</a:t>
            </a:r>
            <a:r>
              <a:rPr lang="en-US" altLang="en-US" dirty="0" smtClean="0"/>
              <a:t>:</a:t>
            </a:r>
          </a:p>
          <a:p>
            <a:pPr lvl="1"/>
            <a:r>
              <a:rPr lang="el-GR" altLang="en-US" dirty="0" smtClean="0"/>
              <a:t>(</a:t>
            </a:r>
            <a:r>
              <a:rPr lang="el-GR" altLang="en-US" dirty="0" smtClean="0">
                <a:solidFill>
                  <a:schemeClr val="accent6">
                    <a:lumMod val="75000"/>
                  </a:schemeClr>
                </a:solidFill>
              </a:rPr>
              <a:t>βαθμός συνάφειας</a:t>
            </a:r>
            <a:r>
              <a:rPr lang="el-GR" altLang="en-US" dirty="0" smtClean="0"/>
              <a:t>) Έγγραφα με μεγάλη συνάφεια είναι πιο χρήσιμα από οριακά συναφή έγγραφα </a:t>
            </a:r>
          </a:p>
          <a:p>
            <a:pPr lvl="1"/>
            <a:r>
              <a:rPr lang="el-GR" altLang="en-US" dirty="0" smtClean="0"/>
              <a:t>(</a:t>
            </a:r>
            <a:r>
              <a:rPr lang="el-GR" altLang="en-US" dirty="0" smtClean="0">
                <a:solidFill>
                  <a:schemeClr val="accent6">
                    <a:lumMod val="75000"/>
                  </a:schemeClr>
                </a:solidFill>
              </a:rPr>
              <a:t>θέση στη διάταξη</a:t>
            </a:r>
            <a:r>
              <a:rPr lang="el-GR" altLang="en-US" dirty="0" smtClean="0"/>
              <a:t>) Όσο πιο χαμηλά στη διάταξη εμφανίζεται ένα έγγραφο, τόσο λιγότερο χρήσιμο είναι για ένα χρήστη, αφού είναι λιγότερο πιθανό να το εξετάσει</a:t>
            </a:r>
            <a:endParaRPr lang="en-US" altLang="en-US" dirty="0" smtClean="0"/>
          </a:p>
        </p:txBody>
      </p:sp>
    </p:spTree>
    <p:extLst>
      <p:ext uri="{BB962C8B-B14F-4D97-AF65-F5344CB8AC3E}">
        <p14:creationId xmlns:p14="http://schemas.microsoft.com/office/powerpoint/2010/main" xmlns="" val="1365821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latin typeface="+mn-lt"/>
              </a:rPr>
              <a:t>Discounted Cumulative Gain</a:t>
            </a:r>
          </a:p>
        </p:txBody>
      </p:sp>
      <p:sp>
        <p:nvSpPr>
          <p:cNvPr id="35843" name="Content Placeholder 2"/>
          <p:cNvSpPr>
            <a:spLocks noGrp="1"/>
          </p:cNvSpPr>
          <p:nvPr>
            <p:ph idx="1"/>
          </p:nvPr>
        </p:nvSpPr>
        <p:spPr>
          <a:xfrm>
            <a:off x="457200" y="1828800"/>
            <a:ext cx="8153400" cy="4114800"/>
          </a:xfrm>
        </p:spPr>
        <p:txBody>
          <a:bodyPr/>
          <a:lstStyle/>
          <a:p>
            <a:r>
              <a:rPr lang="el-GR" altLang="en-US" dirty="0" smtClean="0"/>
              <a:t>Χρήση βαθμιδωτής (</a:t>
            </a:r>
            <a:r>
              <a:rPr lang="en-US" altLang="en-US" dirty="0" smtClean="0"/>
              <a:t>graded</a:t>
            </a:r>
            <a:r>
              <a:rPr lang="el-GR" altLang="en-US" dirty="0" smtClean="0"/>
              <a:t>) συνάφειας ως μέτρου της χρησιμότητας ή του </a:t>
            </a:r>
            <a:r>
              <a:rPr lang="el-GR" altLang="en-US" dirty="0" smtClean="0">
                <a:solidFill>
                  <a:schemeClr val="accent6">
                    <a:lumMod val="75000"/>
                  </a:schemeClr>
                </a:solidFill>
              </a:rPr>
              <a:t>κέρδους</a:t>
            </a:r>
            <a:r>
              <a:rPr lang="el-GR" altLang="en-US" dirty="0" smtClean="0"/>
              <a:t> (</a:t>
            </a:r>
            <a:r>
              <a:rPr lang="en-US" altLang="en-US" dirty="0" smtClean="0">
                <a:solidFill>
                  <a:schemeClr val="accent6">
                    <a:lumMod val="75000"/>
                  </a:schemeClr>
                </a:solidFill>
              </a:rPr>
              <a:t>gain</a:t>
            </a:r>
            <a:r>
              <a:rPr lang="en-US" altLang="en-US" dirty="0" smtClean="0"/>
              <a:t>) </a:t>
            </a:r>
            <a:r>
              <a:rPr lang="el-GR" altLang="en-US" dirty="0" smtClean="0"/>
              <a:t>από την εξέταση ενός εγγράφου</a:t>
            </a:r>
            <a:endParaRPr lang="en-US" altLang="en-US" dirty="0" smtClean="0"/>
          </a:p>
          <a:p>
            <a:r>
              <a:rPr lang="el-GR" altLang="en-US" dirty="0" smtClean="0"/>
              <a:t>Το κέρδος </a:t>
            </a:r>
            <a:r>
              <a:rPr lang="el-GR" altLang="en-US" dirty="0" smtClean="0">
                <a:solidFill>
                  <a:schemeClr val="accent6">
                    <a:lumMod val="75000"/>
                  </a:schemeClr>
                </a:solidFill>
              </a:rPr>
              <a:t>συγκεντρώνεται</a:t>
            </a:r>
            <a:r>
              <a:rPr lang="en-US" altLang="en-US" dirty="0" smtClean="0">
                <a:solidFill>
                  <a:schemeClr val="accent6">
                    <a:lumMod val="75000"/>
                  </a:schemeClr>
                </a:solidFill>
              </a:rPr>
              <a:t>/</a:t>
            </a:r>
            <a:r>
              <a:rPr lang="el-GR" altLang="en-US" dirty="0" smtClean="0">
                <a:solidFill>
                  <a:schemeClr val="accent6">
                    <a:lumMod val="75000"/>
                  </a:schemeClr>
                </a:solidFill>
              </a:rPr>
              <a:t>αθροίζεται</a:t>
            </a:r>
            <a:r>
              <a:rPr lang="el-GR" altLang="en-US" dirty="0" smtClean="0"/>
              <a:t> ξεκινώντας από την κορυφή της διάταξης και </a:t>
            </a:r>
          </a:p>
          <a:p>
            <a:r>
              <a:rPr lang="el-GR" altLang="en-US" dirty="0" smtClean="0"/>
              <a:t>μειώνεται ή γίνεται έκπτωση (</a:t>
            </a:r>
            <a:r>
              <a:rPr lang="en-US" altLang="en-US" dirty="0" smtClean="0"/>
              <a:t>discounted</a:t>
            </a:r>
            <a:r>
              <a:rPr lang="el-GR" altLang="en-US" dirty="0" smtClean="0"/>
              <a:t>) στα χαμηλότερα επίπεδα</a:t>
            </a:r>
          </a:p>
          <a:p>
            <a:r>
              <a:rPr lang="el-GR" altLang="en-US" dirty="0" smtClean="0"/>
              <a:t>Η σχετική μείωση είναι </a:t>
            </a:r>
            <a:r>
              <a:rPr lang="en-US" altLang="en-US" i="1" dirty="0" smtClean="0">
                <a:solidFill>
                  <a:schemeClr val="accent6">
                    <a:lumMod val="75000"/>
                  </a:schemeClr>
                </a:solidFill>
              </a:rPr>
              <a:t>1/log (rank)</a:t>
            </a:r>
          </a:p>
          <a:p>
            <a:pPr lvl="1"/>
            <a:r>
              <a:rPr lang="el-GR" altLang="en-US" sz="2800" dirty="0" smtClean="0"/>
              <a:t>Για βάση 2, η μείωση του κέρδους στο επίπεδο 4 είναι 1/2 και στο επίπεδο 8 είναι 1/3</a:t>
            </a:r>
            <a:endParaRPr lang="en-US" altLang="en-US" sz="2800" dirty="0" smtClean="0"/>
          </a:p>
        </p:txBody>
      </p:sp>
    </p:spTree>
    <p:extLst>
      <p:ext uri="{BB962C8B-B14F-4D97-AF65-F5344CB8AC3E}">
        <p14:creationId xmlns:p14="http://schemas.microsoft.com/office/powerpoint/2010/main" xmlns="" val="2845803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3"/>
          <p:cNvSpPr>
            <a:spLocks noGrp="1" noChangeArrowheads="1"/>
          </p:cNvSpPr>
          <p:nvPr>
            <p:ph type="body" idx="1"/>
          </p:nvPr>
        </p:nvSpPr>
        <p:spPr>
          <a:xfrm>
            <a:off x="304800" y="1676400"/>
            <a:ext cx="8610600" cy="4419600"/>
          </a:xfrm>
        </p:spPr>
        <p:txBody>
          <a:bodyPr/>
          <a:lstStyle/>
          <a:p>
            <a:pPr marL="342900" lvl="1" indent="-342900">
              <a:buClr>
                <a:srgbClr val="437085"/>
              </a:buClr>
            </a:pPr>
            <a:r>
              <a:rPr lang="el-GR" altLang="en-US" sz="2800" dirty="0"/>
              <a:t>Έστω αξιολογήσεις συνάφειας στη κλίμακα </a:t>
            </a:r>
            <a:r>
              <a:rPr lang="en-US" altLang="en-US" sz="2800" dirty="0"/>
              <a:t>[0,</a:t>
            </a:r>
            <a:r>
              <a:rPr lang="el-GR" altLang="en-US" sz="2800" dirty="0"/>
              <a:t> </a:t>
            </a:r>
            <a:r>
              <a:rPr lang="en-US" altLang="en-US" sz="2800" dirty="0"/>
              <a:t>r]</a:t>
            </a:r>
            <a:r>
              <a:rPr lang="el-GR" altLang="en-US" sz="2800" dirty="0"/>
              <a:t>, </a:t>
            </a:r>
            <a:r>
              <a:rPr lang="en-US" altLang="en-US" sz="2800" dirty="0"/>
              <a:t> </a:t>
            </a:r>
            <a:r>
              <a:rPr lang="en-US" altLang="en-US" sz="2800" dirty="0" smtClean="0"/>
              <a:t>r&gt;2</a:t>
            </a:r>
            <a:r>
              <a:rPr lang="el-GR" altLang="en-US" sz="2800" dirty="0" smtClean="0"/>
              <a:t> και ότι </a:t>
            </a:r>
            <a:r>
              <a:rPr lang="el-GR" altLang="en-US" sz="2800" dirty="0"/>
              <a:t>οι αξιολογήσεις των </a:t>
            </a:r>
            <a:r>
              <a:rPr lang="en-US" altLang="en-US" sz="2800" dirty="0"/>
              <a:t>n </a:t>
            </a:r>
            <a:r>
              <a:rPr lang="el-GR" altLang="en-US" sz="2800" dirty="0"/>
              <a:t>πρώτων εγγράφων </a:t>
            </a:r>
            <a:r>
              <a:rPr lang="el-GR" altLang="en-US" sz="2800" dirty="0" smtClean="0"/>
              <a:t>είναι </a:t>
            </a:r>
            <a:r>
              <a:rPr lang="en-US" altLang="en-US" sz="2800" dirty="0" smtClean="0"/>
              <a:t>r</a:t>
            </a:r>
            <a:r>
              <a:rPr lang="en-US" altLang="en-US" sz="2800" baseline="-25000" dirty="0" smtClean="0"/>
              <a:t>1</a:t>
            </a:r>
            <a:r>
              <a:rPr lang="en-US" altLang="en-US" sz="2800" dirty="0"/>
              <a:t>, r</a:t>
            </a:r>
            <a:r>
              <a:rPr lang="en-US" altLang="en-US" sz="2800" baseline="-25000" dirty="0"/>
              <a:t>2</a:t>
            </a:r>
            <a:r>
              <a:rPr lang="en-US" altLang="en-US" sz="2800" dirty="0"/>
              <a:t>, …</a:t>
            </a:r>
            <a:r>
              <a:rPr lang="en-US" altLang="en-US" sz="2800" dirty="0" err="1"/>
              <a:t>r</a:t>
            </a:r>
            <a:r>
              <a:rPr lang="en-US" altLang="en-US" sz="2800" baseline="-25000" dirty="0" err="1"/>
              <a:t>n</a:t>
            </a:r>
            <a:r>
              <a:rPr lang="en-US" altLang="en-US" sz="2800" dirty="0"/>
              <a:t> (</a:t>
            </a:r>
            <a:r>
              <a:rPr lang="el-GR" altLang="en-US" sz="2800" dirty="0"/>
              <a:t>σε σειρά διάταξης</a:t>
            </a:r>
            <a:r>
              <a:rPr lang="el-GR" altLang="en-US" sz="2800" dirty="0" smtClean="0"/>
              <a:t>)</a:t>
            </a:r>
          </a:p>
          <a:p>
            <a:pPr marL="342900" lvl="1" indent="-342900">
              <a:buClr>
                <a:srgbClr val="437085"/>
              </a:buClr>
            </a:pPr>
            <a:endParaRPr lang="en-US" altLang="en-US" dirty="0"/>
          </a:p>
          <a:p>
            <a:r>
              <a:rPr lang="en-US" altLang="en-US" dirty="0" smtClean="0">
                <a:solidFill>
                  <a:schemeClr val="accent6">
                    <a:lumMod val="75000"/>
                  </a:schemeClr>
                </a:solidFill>
              </a:rPr>
              <a:t>Cumulative Gain (CG)</a:t>
            </a:r>
            <a:r>
              <a:rPr lang="en-US" altLang="en-US" dirty="0" smtClean="0"/>
              <a:t> </a:t>
            </a:r>
            <a:r>
              <a:rPr lang="el-GR" altLang="en-US" dirty="0" smtClean="0"/>
              <a:t>στη θέση διάταξης </a:t>
            </a:r>
            <a:r>
              <a:rPr lang="el-GR" altLang="en-US" dirty="0"/>
              <a:t>(</a:t>
            </a:r>
            <a:r>
              <a:rPr lang="en-US" altLang="en-US" dirty="0" smtClean="0"/>
              <a:t>rank</a:t>
            </a:r>
            <a:r>
              <a:rPr lang="el-GR" altLang="en-US" dirty="0" smtClean="0"/>
              <a:t>)</a:t>
            </a:r>
            <a:r>
              <a:rPr lang="en-US" altLang="en-US" dirty="0" smtClean="0"/>
              <a:t> n</a:t>
            </a:r>
            <a:endParaRPr lang="en-US" altLang="en-US" sz="2800" dirty="0" smtClean="0"/>
          </a:p>
          <a:p>
            <a:pPr lvl="1"/>
            <a:r>
              <a:rPr lang="en-US" altLang="en-US" sz="2800" dirty="0" smtClean="0"/>
              <a:t>CG = r</a:t>
            </a:r>
            <a:r>
              <a:rPr lang="en-US" altLang="en-US" sz="2800" baseline="-25000" dirty="0" smtClean="0"/>
              <a:t>1</a:t>
            </a:r>
            <a:r>
              <a:rPr lang="en-US" altLang="en-US" sz="2800" dirty="0" smtClean="0"/>
              <a:t>+r</a:t>
            </a:r>
            <a:r>
              <a:rPr lang="en-US" altLang="en-US" sz="2800" baseline="-25000" dirty="0" smtClean="0"/>
              <a:t>2</a:t>
            </a:r>
            <a:r>
              <a:rPr lang="en-US" altLang="en-US" sz="2800" dirty="0" smtClean="0"/>
              <a:t>+…</a:t>
            </a:r>
            <a:r>
              <a:rPr lang="en-US" altLang="en-US" sz="2800" dirty="0" err="1" smtClean="0"/>
              <a:t>r</a:t>
            </a:r>
            <a:r>
              <a:rPr lang="en-US" altLang="en-US" sz="2800" baseline="-25000" dirty="0" err="1" smtClean="0"/>
              <a:t>n</a:t>
            </a:r>
            <a:endParaRPr lang="en-US" altLang="en-US" sz="2800" baseline="-25000" dirty="0" smtClean="0"/>
          </a:p>
          <a:p>
            <a:r>
              <a:rPr lang="en-US" altLang="en-US" dirty="0" smtClean="0">
                <a:solidFill>
                  <a:schemeClr val="accent6">
                    <a:lumMod val="75000"/>
                  </a:schemeClr>
                </a:solidFill>
              </a:rPr>
              <a:t>Discounted Cumulative Gain (DCG) </a:t>
            </a:r>
            <a:r>
              <a:rPr lang="el-GR" altLang="en-US" dirty="0" smtClean="0"/>
              <a:t>στη θέση διάταξης </a:t>
            </a:r>
            <a:r>
              <a:rPr lang="en-US" altLang="en-US" dirty="0" smtClean="0"/>
              <a:t>n</a:t>
            </a:r>
          </a:p>
          <a:p>
            <a:pPr lvl="1"/>
            <a:r>
              <a:rPr lang="en-US" altLang="en-US" sz="2800" dirty="0" smtClean="0"/>
              <a:t>DCG = r</a:t>
            </a:r>
            <a:r>
              <a:rPr lang="en-US" altLang="en-US" sz="2800" baseline="-25000" dirty="0" smtClean="0"/>
              <a:t>1</a:t>
            </a:r>
            <a:r>
              <a:rPr lang="en-US" altLang="en-US" sz="2800" dirty="0" smtClean="0"/>
              <a:t> + r</a:t>
            </a:r>
            <a:r>
              <a:rPr lang="en-US" altLang="en-US" sz="2800" baseline="-25000" dirty="0" smtClean="0"/>
              <a:t>2</a:t>
            </a:r>
            <a:r>
              <a:rPr lang="en-US" altLang="en-US" sz="2800" dirty="0" smtClean="0"/>
              <a:t>/log</a:t>
            </a:r>
            <a:r>
              <a:rPr lang="en-US" altLang="en-US" sz="2800" baseline="-25000" dirty="0" smtClean="0"/>
              <a:t>2</a:t>
            </a:r>
            <a:r>
              <a:rPr lang="en-US" altLang="en-US" sz="2800" dirty="0" smtClean="0"/>
              <a:t>2 + r</a:t>
            </a:r>
            <a:r>
              <a:rPr lang="en-US" altLang="en-US" sz="2800" baseline="-25000" dirty="0" smtClean="0"/>
              <a:t>3</a:t>
            </a:r>
            <a:r>
              <a:rPr lang="en-US" altLang="en-US" sz="2800" dirty="0" smtClean="0"/>
              <a:t>/log</a:t>
            </a:r>
            <a:r>
              <a:rPr lang="en-US" altLang="en-US" sz="2800" baseline="-25000" dirty="0" smtClean="0"/>
              <a:t>2</a:t>
            </a:r>
            <a:r>
              <a:rPr lang="en-US" altLang="en-US" sz="2800" dirty="0" smtClean="0"/>
              <a:t>3 + … </a:t>
            </a:r>
            <a:r>
              <a:rPr lang="en-US" altLang="en-US" sz="2800" dirty="0" err="1" smtClean="0"/>
              <a:t>r</a:t>
            </a:r>
            <a:r>
              <a:rPr lang="en-US" altLang="en-US" sz="2800" baseline="-25000" dirty="0" err="1" smtClean="0"/>
              <a:t>n</a:t>
            </a:r>
            <a:r>
              <a:rPr lang="en-US" altLang="en-US" sz="2800" dirty="0" smtClean="0"/>
              <a:t>/log</a:t>
            </a:r>
            <a:r>
              <a:rPr lang="en-US" altLang="en-US" sz="2800" baseline="-25000" dirty="0" smtClean="0"/>
              <a:t>2</a:t>
            </a:r>
            <a:r>
              <a:rPr lang="en-US" altLang="en-US" sz="2800" dirty="0" smtClean="0"/>
              <a:t>n</a:t>
            </a:r>
          </a:p>
          <a:p>
            <a:pPr lvl="2"/>
            <a:r>
              <a:rPr lang="el-GR" altLang="en-US" dirty="0" smtClean="0"/>
              <a:t>Χρησιμοποιούνται και άλλες βάσεις εκτός του 2 για το λογάριθμο</a:t>
            </a:r>
            <a:endParaRPr lang="en-US" altLang="en-US" dirty="0" smtClean="0"/>
          </a:p>
          <a:p>
            <a:pPr>
              <a:lnSpc>
                <a:spcPct val="80000"/>
              </a:lnSpc>
            </a:pPr>
            <a:endParaRPr lang="en-US" altLang="en-US" sz="2000" dirty="0" smtClean="0"/>
          </a:p>
        </p:txBody>
      </p:sp>
      <p:sp>
        <p:nvSpPr>
          <p:cNvPr id="6" name="Title 1"/>
          <p:cNvSpPr>
            <a:spLocks noGrp="1"/>
          </p:cNvSpPr>
          <p:nvPr>
            <p:ph type="title"/>
          </p:nvPr>
        </p:nvSpPr>
        <p:spPr>
          <a:xfrm>
            <a:off x="609600" y="304800"/>
            <a:ext cx="8229600" cy="1143000"/>
          </a:xfrm>
        </p:spPr>
        <p:txBody>
          <a:bodyPr/>
          <a:lstStyle/>
          <a:p>
            <a:r>
              <a:rPr lang="en-US" altLang="en-US" dirty="0" smtClean="0"/>
              <a:t>Discounted Cumulative Gain</a:t>
            </a:r>
          </a:p>
        </p:txBody>
      </p:sp>
    </p:spTree>
    <p:extLst>
      <p:ext uri="{BB962C8B-B14F-4D97-AF65-F5344CB8AC3E}">
        <p14:creationId xmlns:p14="http://schemas.microsoft.com/office/powerpoint/2010/main" xmlns="" val="31338508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lstStyle/>
          <a:p>
            <a:r>
              <a:rPr lang="en-US" altLang="en-US" dirty="0" smtClean="0"/>
              <a:t>DCG</a:t>
            </a:r>
            <a:r>
              <a:rPr lang="el-GR" altLang="en-US" dirty="0" smtClean="0"/>
              <a:t> το ολικό κέρδος που συγκεντρώνεται σε μια συγκεκριμένη θέση διάταξης</a:t>
            </a:r>
            <a:r>
              <a:rPr lang="en-US" altLang="en-US" dirty="0" smtClean="0"/>
              <a:t>  p:</a:t>
            </a:r>
          </a:p>
          <a:p>
            <a:endParaRPr lang="en-US" altLang="en-US" dirty="0" smtClean="0"/>
          </a:p>
          <a:p>
            <a:endParaRPr lang="en-US" altLang="en-US" sz="2400" dirty="0" smtClean="0"/>
          </a:p>
          <a:p>
            <a:r>
              <a:rPr lang="el-GR" altLang="en-US" dirty="0" smtClean="0"/>
              <a:t>Εναλλακτική διατύπωση</a:t>
            </a:r>
            <a:r>
              <a:rPr lang="en-US" altLang="en-US" dirty="0" smtClean="0"/>
              <a:t>:</a:t>
            </a:r>
          </a:p>
          <a:p>
            <a:endParaRPr lang="en-US" altLang="en-US" dirty="0" smtClean="0"/>
          </a:p>
          <a:p>
            <a:endParaRPr lang="en-US" altLang="en-US" sz="2400" dirty="0" smtClean="0"/>
          </a:p>
          <a:p>
            <a:pPr lvl="1"/>
            <a:r>
              <a:rPr lang="el-GR" altLang="en-US" dirty="0" smtClean="0"/>
              <a:t>Χρησιμοποιείται από κάποιες μηχανές</a:t>
            </a:r>
          </a:p>
          <a:p>
            <a:pPr lvl="1"/>
            <a:r>
              <a:rPr lang="el-GR" altLang="en-US" dirty="0" smtClean="0"/>
              <a:t>Μεγαλύτερη έμφαση στην ανάκτηση </a:t>
            </a:r>
            <a:r>
              <a:rPr lang="el-GR" altLang="en-US" i="1" dirty="0" smtClean="0">
                <a:solidFill>
                  <a:schemeClr val="accent6">
                    <a:lumMod val="75000"/>
                  </a:schemeClr>
                </a:solidFill>
              </a:rPr>
              <a:t>πολύ σχετικών </a:t>
            </a:r>
            <a:r>
              <a:rPr lang="el-GR" altLang="en-US" dirty="0" smtClean="0"/>
              <a:t>εγγράφων</a:t>
            </a:r>
            <a:endParaRPr lang="en-US" altLang="en-US" dirty="0" smtClean="0"/>
          </a:p>
        </p:txBody>
      </p:sp>
      <p:pic>
        <p:nvPicPr>
          <p:cNvPr id="37892" name="Picture 3" descr="TP_tmp.png"/>
          <p:cNvPicPr>
            <a:picLocks noChangeAspect="1"/>
          </p:cNvPicPr>
          <p:nvPr>
            <p:custDataLst>
              <p:tags r:id="rId1"/>
            </p:custDataLst>
          </p:nvPr>
        </p:nvPicPr>
        <p:blipFill>
          <a:blip r:embed="rId4" cstate="print">
            <a:extLst>
              <a:ext uri="{28A0092B-C50C-407E-A947-70E740481C1C}">
                <a14:useLocalDpi xmlns:a14="http://schemas.microsoft.com/office/drawing/2010/main" xmlns="" val="0"/>
              </a:ext>
            </a:extLst>
          </a:blip>
          <a:srcRect/>
          <a:stretch>
            <a:fillRect/>
          </a:stretch>
        </p:blipFill>
        <p:spPr bwMode="auto">
          <a:xfrm>
            <a:off x="1905000" y="2819400"/>
            <a:ext cx="389572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7893" name="Picture 5" descr="TP_tmp.png"/>
          <p:cNvPicPr>
            <a:picLocks noChangeAspect="1"/>
          </p:cNvPicPr>
          <p:nvPr>
            <p:custDataLst>
              <p:tags r:id="rId2"/>
            </p:custDataLst>
          </p:nvPr>
        </p:nvPicPr>
        <p:blipFill>
          <a:blip r:embed="rId5" cstate="print">
            <a:extLst>
              <a:ext uri="{28A0092B-C50C-407E-A947-70E740481C1C}">
                <a14:useLocalDpi xmlns:a14="http://schemas.microsoft.com/office/drawing/2010/main" xmlns="" val="0"/>
              </a:ext>
            </a:extLst>
          </a:blip>
          <a:srcRect/>
          <a:stretch>
            <a:fillRect/>
          </a:stretch>
        </p:blipFill>
        <p:spPr bwMode="auto">
          <a:xfrm>
            <a:off x="2138362" y="4179887"/>
            <a:ext cx="3429000"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1"/>
          <p:cNvSpPr>
            <a:spLocks noGrp="1"/>
          </p:cNvSpPr>
          <p:nvPr>
            <p:ph type="title"/>
          </p:nvPr>
        </p:nvSpPr>
        <p:spPr>
          <a:xfrm>
            <a:off x="609600" y="304800"/>
            <a:ext cx="8229600" cy="1143000"/>
          </a:xfrm>
        </p:spPr>
        <p:txBody>
          <a:bodyPr/>
          <a:lstStyle/>
          <a:p>
            <a:r>
              <a:rPr lang="en-US" altLang="en-US" dirty="0" smtClean="0"/>
              <a:t>Discounted Cumulative Gain</a:t>
            </a:r>
          </a:p>
        </p:txBody>
      </p:sp>
    </p:spTree>
    <p:extLst>
      <p:ext uri="{BB962C8B-B14F-4D97-AF65-F5344CB8AC3E}">
        <p14:creationId xmlns:p14="http://schemas.microsoft.com/office/powerpoint/2010/main" xmlns="" val="246642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l-GR" altLang="en-US" dirty="0" smtClean="0">
                <a:latin typeface="+mn-lt"/>
              </a:rPr>
              <a:t>Παράδειγμα</a:t>
            </a:r>
            <a:endParaRPr lang="en-US" altLang="en-US" dirty="0" smtClean="0">
              <a:latin typeface="+mn-lt"/>
            </a:endParaRPr>
          </a:p>
        </p:txBody>
      </p:sp>
      <p:sp>
        <p:nvSpPr>
          <p:cNvPr id="38915" name="Content Placeholder 2"/>
          <p:cNvSpPr>
            <a:spLocks noGrp="1"/>
          </p:cNvSpPr>
          <p:nvPr>
            <p:ph idx="1"/>
          </p:nvPr>
        </p:nvSpPr>
        <p:spPr>
          <a:xfrm>
            <a:off x="457200" y="1905000"/>
            <a:ext cx="8153400" cy="4648200"/>
          </a:xfrm>
        </p:spPr>
        <p:txBody>
          <a:bodyPr/>
          <a:lstStyle/>
          <a:p>
            <a:r>
              <a:rPr lang="en-US" altLang="en-US" dirty="0" smtClean="0"/>
              <a:t>10 </a:t>
            </a:r>
            <a:r>
              <a:rPr lang="el-GR" altLang="en-US" dirty="0" smtClean="0"/>
              <a:t>διατεταγμένα έγγραφα σε κλίμακα συνάφειας </a:t>
            </a:r>
            <a:r>
              <a:rPr lang="en-US" altLang="en-US" dirty="0" smtClean="0"/>
              <a:t>0-3: </a:t>
            </a:r>
          </a:p>
          <a:p>
            <a:pPr lvl="1">
              <a:buFont typeface="Wingdings" pitchFamily="2" charset="2"/>
              <a:buNone/>
            </a:pPr>
            <a:r>
              <a:rPr lang="en-US" altLang="en-US" dirty="0" smtClean="0"/>
              <a:t>3, 2, 3, 0, 0, 1, 2, 2, 3, 0</a:t>
            </a:r>
          </a:p>
          <a:p>
            <a:r>
              <a:rPr lang="en-US" altLang="en-US" dirty="0" smtClean="0"/>
              <a:t>discounted gain: </a:t>
            </a:r>
          </a:p>
          <a:p>
            <a:pPr lvl="1">
              <a:buFont typeface="Wingdings" pitchFamily="2" charset="2"/>
              <a:buNone/>
            </a:pPr>
            <a:r>
              <a:rPr lang="en-US" altLang="en-US" dirty="0" smtClean="0"/>
              <a:t>3, 2/1, 3/1.59, 0, 0, 1/2.59, 2/2.81, 2/3, 3/3.17, 0 </a:t>
            </a:r>
          </a:p>
          <a:p>
            <a:pPr lvl="1">
              <a:buFont typeface="Wingdings" pitchFamily="2" charset="2"/>
              <a:buNone/>
            </a:pPr>
            <a:r>
              <a:rPr lang="en-US" altLang="en-US" dirty="0" smtClean="0"/>
              <a:t>= 3, 2, 1.89, 0, 0, 0.39, 0.71, 0.67, 0.95, 0</a:t>
            </a:r>
          </a:p>
          <a:p>
            <a:r>
              <a:rPr lang="en-US" altLang="en-US" dirty="0" smtClean="0"/>
              <a:t>DCG:</a:t>
            </a:r>
          </a:p>
          <a:p>
            <a:pPr lvl="1">
              <a:buFont typeface="Wingdings" pitchFamily="2" charset="2"/>
              <a:buNone/>
            </a:pPr>
            <a:r>
              <a:rPr lang="en-US" altLang="en-US" dirty="0" smtClean="0"/>
              <a:t>3, 5, 6.89, 6.89, 6.89, 7.28, 7.99, 8.66, 9.61, 9.61</a:t>
            </a:r>
          </a:p>
          <a:p>
            <a:endParaRPr lang="en-US" altLang="en-US" dirty="0" smtClean="0"/>
          </a:p>
          <a:p>
            <a:pPr lvl="2">
              <a:buFont typeface="Wingdings" pitchFamily="2" charset="2"/>
              <a:buNone/>
            </a:pPr>
            <a:endParaRPr lang="en-US" altLang="en-US" dirty="0" smtClean="0"/>
          </a:p>
        </p:txBody>
      </p:sp>
    </p:spTree>
    <p:extLst>
      <p:ext uri="{BB962C8B-B14F-4D97-AF65-F5344CB8AC3E}">
        <p14:creationId xmlns:p14="http://schemas.microsoft.com/office/powerpoint/2010/main" xmlns="" val="24525948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0" y="228600"/>
            <a:ext cx="8686800" cy="1066800"/>
          </a:xfrm>
        </p:spPr>
        <p:txBody>
          <a:bodyPr/>
          <a:lstStyle/>
          <a:p>
            <a:r>
              <a:rPr lang="el-GR" altLang="en-US" dirty="0">
                <a:latin typeface="+mn-lt"/>
              </a:rPr>
              <a:t> </a:t>
            </a:r>
            <a:r>
              <a:rPr lang="el-GR" altLang="en-US" dirty="0" smtClean="0">
                <a:latin typeface="+mn-lt"/>
              </a:rPr>
              <a:t> </a:t>
            </a:r>
            <a:r>
              <a:rPr lang="el-GR" altLang="en-US" dirty="0" err="1" smtClean="0">
                <a:latin typeface="+mn-lt"/>
              </a:rPr>
              <a:t>Κανονικοποίηση</a:t>
            </a:r>
            <a:r>
              <a:rPr lang="el-GR" altLang="en-US" dirty="0" smtClean="0">
                <a:latin typeface="+mn-lt"/>
              </a:rPr>
              <a:t> του </a:t>
            </a:r>
            <a:r>
              <a:rPr lang="en-US" altLang="en-US" dirty="0" smtClean="0">
                <a:latin typeface="+mn-lt"/>
              </a:rPr>
              <a:t>DCG</a:t>
            </a:r>
          </a:p>
        </p:txBody>
      </p:sp>
      <p:sp>
        <p:nvSpPr>
          <p:cNvPr id="39940" name="Rectangle 3"/>
          <p:cNvSpPr>
            <a:spLocks noGrp="1" noChangeArrowheads="1"/>
          </p:cNvSpPr>
          <p:nvPr>
            <p:ph type="body" idx="1"/>
          </p:nvPr>
        </p:nvSpPr>
        <p:spPr>
          <a:xfrm>
            <a:off x="304800" y="1676400"/>
            <a:ext cx="8153400" cy="4419600"/>
          </a:xfrm>
        </p:spPr>
        <p:txBody>
          <a:bodyPr/>
          <a:lstStyle/>
          <a:p>
            <a:pPr>
              <a:spcBef>
                <a:spcPts val="0"/>
              </a:spcBef>
            </a:pPr>
            <a:r>
              <a:rPr lang="en-US" altLang="en-US" dirty="0" smtClean="0">
                <a:solidFill>
                  <a:schemeClr val="accent6">
                    <a:lumMod val="75000"/>
                  </a:schemeClr>
                </a:solidFill>
              </a:rPr>
              <a:t>Normalized Discounted Cumulative Gain </a:t>
            </a:r>
            <a:r>
              <a:rPr lang="en-US" altLang="en-US" dirty="0" smtClean="0"/>
              <a:t>(NDCG) </a:t>
            </a:r>
            <a:r>
              <a:rPr lang="el-GR" altLang="en-US" dirty="0" smtClean="0"/>
              <a:t>στη θέση διάταξης </a:t>
            </a:r>
            <a:r>
              <a:rPr lang="en-US" altLang="en-US" i="1" dirty="0" smtClean="0"/>
              <a:t>n</a:t>
            </a:r>
            <a:endParaRPr lang="el-GR" altLang="en-US" i="1" dirty="0" smtClean="0"/>
          </a:p>
          <a:p>
            <a:pPr>
              <a:lnSpc>
                <a:spcPct val="80000"/>
              </a:lnSpc>
              <a:spcBef>
                <a:spcPts val="0"/>
              </a:spcBef>
            </a:pPr>
            <a:endParaRPr lang="en-US" altLang="en-US" sz="800" i="1" dirty="0" smtClean="0"/>
          </a:p>
          <a:p>
            <a:pPr lvl="1">
              <a:spcBef>
                <a:spcPts val="0"/>
              </a:spcBef>
            </a:pPr>
            <a:r>
              <a:rPr lang="el-GR" altLang="en-US" dirty="0" err="1" smtClean="0"/>
              <a:t>Κανονικοποιούμε</a:t>
            </a:r>
            <a:r>
              <a:rPr lang="el-GR" altLang="en-US" dirty="0" smtClean="0"/>
              <a:t> το </a:t>
            </a:r>
            <a:r>
              <a:rPr lang="en-US" altLang="en-US" dirty="0" smtClean="0"/>
              <a:t>DCG </a:t>
            </a:r>
            <a:r>
              <a:rPr lang="el-GR" altLang="en-US" dirty="0" smtClean="0"/>
              <a:t>στη θέση διάταξης</a:t>
            </a:r>
            <a:r>
              <a:rPr lang="en-US" altLang="en-US" dirty="0" smtClean="0"/>
              <a:t> </a:t>
            </a:r>
            <a:r>
              <a:rPr lang="en-US" altLang="en-US" i="1" dirty="0" smtClean="0"/>
              <a:t>n</a:t>
            </a:r>
            <a:r>
              <a:rPr lang="en-US" altLang="en-US" dirty="0" smtClean="0"/>
              <a:t> </a:t>
            </a:r>
            <a:r>
              <a:rPr lang="el-GR" altLang="en-US" dirty="0" smtClean="0"/>
              <a:t>με την </a:t>
            </a:r>
            <a:r>
              <a:rPr lang="en-US" altLang="en-US" dirty="0" smtClean="0"/>
              <a:t>DGG </a:t>
            </a:r>
            <a:r>
              <a:rPr lang="el-GR" altLang="en-US" dirty="0" smtClean="0"/>
              <a:t>τιμή στη θέση διάταξης</a:t>
            </a:r>
            <a:r>
              <a:rPr lang="en-US" altLang="en-US" dirty="0" smtClean="0"/>
              <a:t> </a:t>
            </a:r>
            <a:r>
              <a:rPr lang="en-US" altLang="en-US" i="1" dirty="0" smtClean="0"/>
              <a:t>n</a:t>
            </a:r>
            <a:r>
              <a:rPr lang="en-US" altLang="en-US" dirty="0" smtClean="0"/>
              <a:t> </a:t>
            </a:r>
            <a:r>
              <a:rPr lang="el-GR" altLang="en-US" dirty="0" smtClean="0"/>
              <a:t>για την ιδανική διάταξη </a:t>
            </a:r>
          </a:p>
          <a:p>
            <a:pPr lvl="1">
              <a:spcBef>
                <a:spcPts val="0"/>
              </a:spcBef>
            </a:pPr>
            <a:r>
              <a:rPr lang="el-GR" altLang="en-US" i="1" dirty="0" smtClean="0">
                <a:solidFill>
                  <a:schemeClr val="accent6">
                    <a:lumMod val="75000"/>
                  </a:schemeClr>
                </a:solidFill>
              </a:rPr>
              <a:t>Ιδανική διάταξη</a:t>
            </a:r>
            <a:r>
              <a:rPr lang="el-GR" altLang="en-US" dirty="0" smtClean="0"/>
              <a:t>: επιστρέφει πρώτα τα έγγραφα που έχουν τον υψηλότερο βαθμό συνάφειας, μετά τα έγγραφα με τον αμέσως υψηλότερο βαθμό, κοκ</a:t>
            </a:r>
          </a:p>
          <a:p>
            <a:pPr marL="342900" lvl="1" indent="-342900">
              <a:lnSpc>
                <a:spcPct val="80000"/>
              </a:lnSpc>
              <a:spcBef>
                <a:spcPts val="0"/>
              </a:spcBef>
              <a:buClr>
                <a:srgbClr val="437085"/>
              </a:buClr>
            </a:pPr>
            <a:endParaRPr lang="en-US" altLang="en-US" sz="800" dirty="0" smtClean="0">
              <a:cs typeface="ＭＳ Ｐゴシック" pitchFamily="-65" charset="-128"/>
            </a:endParaRPr>
          </a:p>
          <a:p>
            <a:pPr marL="342900" lvl="1" indent="-342900">
              <a:spcBef>
                <a:spcPts val="0"/>
              </a:spcBef>
              <a:buClr>
                <a:srgbClr val="437085"/>
              </a:buClr>
            </a:pPr>
            <a:r>
              <a:rPr lang="el-GR" altLang="en-US" sz="2800" dirty="0">
                <a:cs typeface="ＭＳ Ｐゴシック" pitchFamily="-65" charset="-128"/>
              </a:rPr>
              <a:t>Χρήσιμο για αντιπαράθεση ερωτημάτων  με διαφορετικό αριθμό συναφών αποτελεσμάτων</a:t>
            </a:r>
            <a:endParaRPr lang="en-US" altLang="en-US" sz="2800" dirty="0">
              <a:cs typeface="ＭＳ Ｐゴシック" pitchFamily="-65" charset="-128"/>
            </a:endParaRPr>
          </a:p>
          <a:p>
            <a:pPr>
              <a:spcBef>
                <a:spcPts val="0"/>
              </a:spcBef>
            </a:pPr>
            <a:r>
              <a:rPr lang="el-GR" altLang="en-US" dirty="0"/>
              <a:t>Ιδιαίτερα δημοφιλές μέτρο στην αναζήτηση στο </a:t>
            </a:r>
            <a:r>
              <a:rPr lang="en-US" altLang="en-US" dirty="0"/>
              <a:t>web</a:t>
            </a:r>
          </a:p>
        </p:txBody>
      </p:sp>
    </p:spTree>
    <p:extLst>
      <p:ext uri="{BB962C8B-B14F-4D97-AF65-F5344CB8AC3E}">
        <p14:creationId xmlns:p14="http://schemas.microsoft.com/office/powerpoint/2010/main" xmlns="" val="17895439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itle 1"/>
          <p:cNvSpPr>
            <a:spLocks noGrp="1"/>
          </p:cNvSpPr>
          <p:nvPr>
            <p:ph type="title"/>
          </p:nvPr>
        </p:nvSpPr>
        <p:spPr/>
        <p:txBody>
          <a:bodyPr/>
          <a:lstStyle/>
          <a:p>
            <a:pPr eaLnBrk="1" hangingPunct="1"/>
            <a:r>
              <a:rPr lang="el-GR" altLang="en-US" dirty="0" smtClean="0">
                <a:latin typeface="+mn-lt"/>
              </a:rPr>
              <a:t>Παράδειγμα</a:t>
            </a:r>
            <a:endParaRPr lang="en-US" altLang="en-US" dirty="0" smtClean="0">
              <a:latin typeface="+mn-lt"/>
            </a:endParaRPr>
          </a:p>
        </p:txBody>
      </p:sp>
      <p:graphicFrame>
        <p:nvGraphicFramePr>
          <p:cNvPr id="4" name="Content Placeholder 3"/>
          <p:cNvGraphicFramePr>
            <a:graphicFrameLocks noGrp="1"/>
          </p:cNvGraphicFramePr>
          <p:nvPr>
            <p:ph idx="1"/>
          </p:nvPr>
        </p:nvGraphicFramePr>
        <p:xfrm>
          <a:off x="1295400" y="2133600"/>
          <a:ext cx="6934200" cy="2362200"/>
        </p:xfrm>
        <a:graphic>
          <a:graphicData uri="http://schemas.openxmlformats.org/drawingml/2006/table">
            <a:tbl>
              <a:tblPr/>
              <a:tblGrid>
                <a:gridCol w="990600"/>
                <a:gridCol w="990600"/>
                <a:gridCol w="990600"/>
                <a:gridCol w="990600"/>
                <a:gridCol w="990600"/>
                <a:gridCol w="990600"/>
                <a:gridCol w="990600"/>
              </a:tblGrid>
              <a:tr h="30480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Ground Truth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Ranking Function</a:t>
                      </a:r>
                      <a:r>
                        <a:rPr kumimoji="0" lang="en-US" sz="1400" b="0" i="0" u="none" strike="noStrike" cap="none" normalizeH="0" baseline="-2500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Ranking Function</a:t>
                      </a:r>
                      <a:r>
                        <a:rPr kumimoji="0" lang="en-US" sz="1400" b="0" i="0" u="none" strike="noStrike" cap="none" normalizeH="0" baseline="-2500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533400">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2500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NDCG</a:t>
                      </a:r>
                      <a:r>
                        <a:rPr kumimoji="0" lang="en-US" sz="1400" b="0" i="0" u="none" strike="noStrike" cap="none" normalizeH="0" baseline="-25000">
                          <a:ln>
                            <a:noFill/>
                          </a:ln>
                          <a:solidFill>
                            <a:schemeClr val="tx1"/>
                          </a:solidFill>
                          <a:effectLst/>
                          <a:latin typeface="Calibri" charset="0"/>
                          <a:ea typeface="MS PGothic" charset="0"/>
                          <a:cs typeface="MS PGothic" charset="0"/>
                        </a:rPr>
                        <a:t>GT</a:t>
                      </a:r>
                      <a:r>
                        <a:rPr kumimoji="0" lang="en-US" sz="1400" b="0" i="0" u="none" strike="noStrike" cap="none" normalizeH="0" baseline="0">
                          <a:ln>
                            <a:noFill/>
                          </a:ln>
                          <a:solidFill>
                            <a:schemeClr val="tx1"/>
                          </a:solidFill>
                          <a:effectLst/>
                          <a:latin typeface="Calibri" charset="0"/>
                          <a:ea typeface="MS PGothic" charset="0"/>
                          <a:cs typeface="MS PGothic" charset="0"/>
                        </a:rPr>
                        <a:t>=1.00</a:t>
                      </a:r>
                      <a:endParaRPr kumimoji="0" lang="en-US" sz="1400" b="0" i="0" u="none" strike="noStrike" cap="none" normalizeH="0" baseline="-2500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NDCG</a:t>
                      </a:r>
                      <a:r>
                        <a:rPr kumimoji="0" lang="en-US" sz="1400" b="0" i="0" u="none" strike="noStrike" cap="none" normalizeH="0" baseline="-25000">
                          <a:ln>
                            <a:noFill/>
                          </a:ln>
                          <a:solidFill>
                            <a:schemeClr val="tx1"/>
                          </a:solidFill>
                          <a:effectLst/>
                          <a:latin typeface="Calibri" charset="0"/>
                          <a:ea typeface="MS PGothic" charset="0"/>
                          <a:cs typeface="MS PGothic" charset="0"/>
                        </a:rPr>
                        <a:t>RF1</a:t>
                      </a:r>
                      <a:r>
                        <a:rPr kumimoji="0" lang="en-US" sz="1400" b="0" i="0" u="none" strike="noStrike" cap="none" normalizeH="0" baseline="0">
                          <a:ln>
                            <a:noFill/>
                          </a:ln>
                          <a:solidFill>
                            <a:schemeClr val="tx1"/>
                          </a:solidFill>
                          <a:effectLst/>
                          <a:latin typeface="Calibri" charset="0"/>
                          <a:ea typeface="MS PGothic" charset="0"/>
                          <a:cs typeface="MS PGothic"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MS PGothic" charset="0"/>
                          <a:cs typeface="MS PGothic" charset="0"/>
                        </a:rPr>
                        <a:t>NDCG</a:t>
                      </a:r>
                      <a:r>
                        <a:rPr kumimoji="0" lang="en-US" sz="1400" b="0" i="0" u="none" strike="noStrike" cap="none" normalizeH="0" baseline="-25000" dirty="0">
                          <a:ln>
                            <a:noFill/>
                          </a:ln>
                          <a:solidFill>
                            <a:schemeClr val="tx1"/>
                          </a:solidFill>
                          <a:effectLst/>
                          <a:latin typeface="Calibri" charset="0"/>
                          <a:ea typeface="MS PGothic" charset="0"/>
                          <a:cs typeface="MS PGothic" charset="0"/>
                        </a:rPr>
                        <a:t>RF2</a:t>
                      </a:r>
                      <a:r>
                        <a:rPr kumimoji="0" lang="en-US" sz="1400" b="0" i="0" u="none" strike="noStrike" cap="none" normalizeH="0" baseline="0" dirty="0">
                          <a:ln>
                            <a:noFill/>
                          </a:ln>
                          <a:solidFill>
                            <a:schemeClr val="tx1"/>
                          </a:solidFill>
                          <a:effectLst/>
                          <a:latin typeface="Calibri" charset="0"/>
                          <a:ea typeface="MS PGothic" charset="0"/>
                          <a:cs typeface="MS PGothic" charset="0"/>
                        </a:rPr>
                        <a:t>=0.9203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graphicFrame>
        <p:nvGraphicFramePr>
          <p:cNvPr id="3074" name="Object 2"/>
          <p:cNvGraphicFramePr>
            <a:graphicFrameLocks noChangeAspect="1"/>
          </p:cNvGraphicFramePr>
          <p:nvPr/>
        </p:nvGraphicFramePr>
        <p:xfrm>
          <a:off x="3060700" y="4649788"/>
          <a:ext cx="3009900" cy="482600"/>
        </p:xfrm>
        <a:graphic>
          <a:graphicData uri="http://schemas.openxmlformats.org/presentationml/2006/ole">
            <p:oleObj spid="_x0000_s264242" name="Equation" r:id="rId3" imgW="3009900" imgH="482600" progId="Equation.3">
              <p:embed/>
            </p:oleObj>
          </a:graphicData>
        </a:graphic>
      </p:graphicFrame>
      <p:graphicFrame>
        <p:nvGraphicFramePr>
          <p:cNvPr id="3075" name="Object 4"/>
          <p:cNvGraphicFramePr>
            <a:graphicFrameLocks noChangeAspect="1"/>
          </p:cNvGraphicFramePr>
          <p:nvPr/>
        </p:nvGraphicFramePr>
        <p:xfrm>
          <a:off x="3048000" y="5157788"/>
          <a:ext cx="3035300" cy="482600"/>
        </p:xfrm>
        <a:graphic>
          <a:graphicData uri="http://schemas.openxmlformats.org/presentationml/2006/ole">
            <p:oleObj spid="_x0000_s264243" name="Equation" r:id="rId4" imgW="3035300" imgH="482600" progId="Equation.3">
              <p:embed/>
            </p:oleObj>
          </a:graphicData>
        </a:graphic>
      </p:graphicFrame>
      <p:graphicFrame>
        <p:nvGraphicFramePr>
          <p:cNvPr id="3076" name="Object 5"/>
          <p:cNvGraphicFramePr>
            <a:graphicFrameLocks noChangeAspect="1"/>
          </p:cNvGraphicFramePr>
          <p:nvPr/>
        </p:nvGraphicFramePr>
        <p:xfrm>
          <a:off x="3041650" y="5640388"/>
          <a:ext cx="3048000" cy="482600"/>
        </p:xfrm>
        <a:graphic>
          <a:graphicData uri="http://schemas.openxmlformats.org/presentationml/2006/ole">
            <p:oleObj spid="_x0000_s264244" name="Equation" r:id="rId5" imgW="3048000" imgH="482600" progId="Equation.3">
              <p:embed/>
            </p:oleObj>
          </a:graphicData>
        </a:graphic>
      </p:graphicFrame>
      <p:graphicFrame>
        <p:nvGraphicFramePr>
          <p:cNvPr id="3077" name="Object 6"/>
          <p:cNvGraphicFramePr>
            <a:graphicFrameLocks noChangeAspect="1"/>
          </p:cNvGraphicFramePr>
          <p:nvPr/>
        </p:nvGraphicFramePr>
        <p:xfrm>
          <a:off x="3644900" y="6248400"/>
          <a:ext cx="1841500" cy="228600"/>
        </p:xfrm>
        <a:graphic>
          <a:graphicData uri="http://schemas.openxmlformats.org/presentationml/2006/ole">
            <p:oleObj spid="_x0000_s264245" name="Equation" r:id="rId6" imgW="1841500" imgH="228600" progId="Equation.3">
              <p:embed/>
            </p:oleObj>
          </a:graphicData>
        </a:graphic>
      </p:graphicFrame>
      <p:sp>
        <p:nvSpPr>
          <p:cNvPr id="3135" name="TextBox 10"/>
          <p:cNvSpPr txBox="1">
            <a:spLocks noChangeArrowheads="1"/>
          </p:cNvSpPr>
          <p:nvPr/>
        </p:nvSpPr>
        <p:spPr bwMode="auto">
          <a:xfrm>
            <a:off x="2706748" y="1600200"/>
            <a:ext cx="3730509"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ctr" eaLnBrk="1" hangingPunct="1"/>
            <a:r>
              <a:rPr lang="en-US" altLang="en-US" dirty="0"/>
              <a:t>4 </a:t>
            </a:r>
            <a:r>
              <a:rPr lang="el-GR" altLang="en-US" dirty="0" smtClean="0"/>
              <a:t>έγγραφα</a:t>
            </a:r>
            <a:r>
              <a:rPr lang="en-US" altLang="en-US" dirty="0" smtClean="0"/>
              <a:t>: </a:t>
            </a:r>
            <a:r>
              <a:rPr lang="en-US" altLang="en-US" dirty="0"/>
              <a:t>d</a:t>
            </a:r>
            <a:r>
              <a:rPr lang="en-US" altLang="en-US" baseline="-25000" dirty="0"/>
              <a:t>1</a:t>
            </a:r>
            <a:r>
              <a:rPr lang="en-US" altLang="en-US" dirty="0"/>
              <a:t>, d</a:t>
            </a:r>
            <a:r>
              <a:rPr lang="en-US" altLang="en-US" baseline="-25000" dirty="0"/>
              <a:t>2</a:t>
            </a:r>
            <a:r>
              <a:rPr lang="en-US" altLang="en-US" dirty="0"/>
              <a:t>, d</a:t>
            </a:r>
            <a:r>
              <a:rPr lang="en-US" altLang="en-US" baseline="-25000" dirty="0"/>
              <a:t>3</a:t>
            </a:r>
            <a:r>
              <a:rPr lang="en-US" altLang="en-US" dirty="0"/>
              <a:t>, d</a:t>
            </a:r>
            <a:r>
              <a:rPr lang="en-US" altLang="en-US" baseline="-25000" dirty="0"/>
              <a:t>4</a:t>
            </a:r>
          </a:p>
        </p:txBody>
      </p:sp>
    </p:spTree>
    <p:extLst>
      <p:ext uri="{BB962C8B-B14F-4D97-AF65-F5344CB8AC3E}">
        <p14:creationId xmlns:p14="http://schemas.microsoft.com/office/powerpoint/2010/main" xmlns="" val="38901518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p:cNvSpPr>
            <a:spLocks noGrp="1"/>
          </p:cNvSpPr>
          <p:nvPr>
            <p:ph type="title"/>
          </p:nvPr>
        </p:nvSpPr>
        <p:spPr/>
        <p:txBody>
          <a:bodyPr/>
          <a:lstStyle/>
          <a:p>
            <a:r>
              <a:rPr lang="el-GR" altLang="en-US" dirty="0" smtClean="0"/>
              <a:t>Αξιολογήσεις από ανθρώπους</a:t>
            </a:r>
            <a:endParaRPr lang="en-US" altLang="en-US" dirty="0" smtClean="0"/>
          </a:p>
        </p:txBody>
      </p:sp>
      <p:sp>
        <p:nvSpPr>
          <p:cNvPr id="41987" name="Content Placeholder 5"/>
          <p:cNvSpPr>
            <a:spLocks noGrp="1"/>
          </p:cNvSpPr>
          <p:nvPr>
            <p:ph idx="1"/>
          </p:nvPr>
        </p:nvSpPr>
        <p:spPr/>
        <p:txBody>
          <a:bodyPr/>
          <a:lstStyle/>
          <a:p>
            <a:r>
              <a:rPr lang="el-GR" altLang="en-US" dirty="0" smtClean="0"/>
              <a:t>Ακριβές </a:t>
            </a:r>
          </a:p>
          <a:p>
            <a:r>
              <a:rPr lang="el-GR" altLang="en-US" dirty="0" smtClean="0"/>
              <a:t>Μη συνεπείς</a:t>
            </a:r>
            <a:endParaRPr lang="en-US" altLang="en-US" dirty="0" smtClean="0"/>
          </a:p>
          <a:p>
            <a:pPr lvl="1"/>
            <a:r>
              <a:rPr lang="el-GR" altLang="en-US" dirty="0" smtClean="0"/>
              <a:t>Ανάμεσα στους αξιολογητές, ή</a:t>
            </a:r>
          </a:p>
          <a:p>
            <a:pPr lvl="1"/>
            <a:r>
              <a:rPr lang="el-GR" altLang="en-US" dirty="0" smtClean="0"/>
              <a:t>Και σε διαφορετικές χρονικές στιγμές </a:t>
            </a:r>
            <a:endParaRPr lang="en-US" altLang="en-US" dirty="0" smtClean="0"/>
          </a:p>
          <a:p>
            <a:r>
              <a:rPr lang="el-GR" altLang="en-US" dirty="0" smtClean="0"/>
              <a:t>Όχι πάντα αντιπροσωπευτικές των πραγματικών χρηστών</a:t>
            </a:r>
            <a:endParaRPr lang="en-US" altLang="en-US" dirty="0" smtClean="0"/>
          </a:p>
          <a:p>
            <a:pPr lvl="1"/>
            <a:r>
              <a:rPr lang="el-GR" altLang="en-US" dirty="0" smtClean="0"/>
              <a:t>Αξιολόγηση με βάση το ερώτημα και όχι την ανάγκη </a:t>
            </a:r>
            <a:endParaRPr lang="en-US" altLang="en-US" dirty="0" smtClean="0"/>
          </a:p>
          <a:p>
            <a:r>
              <a:rPr lang="el-GR" altLang="en-US" dirty="0" smtClean="0"/>
              <a:t>Εναλλακτικές;</a:t>
            </a:r>
            <a:endParaRPr lang="en-US" altLang="en-US" dirty="0" smtClean="0"/>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83F7C82F-1599-484B-A789-07087542FA91}" type="slidenum">
              <a:rPr lang="en-US" altLang="en-US" sz="1200">
                <a:solidFill>
                  <a:srgbClr val="898989"/>
                </a:solidFill>
                <a:latin typeface="Calibri" pitchFamily="34" charset="0"/>
              </a:rPr>
              <a:pPr eaLnBrk="1" hangingPunct="1"/>
              <a:t>29</a:t>
            </a:fld>
            <a:endParaRPr lang="en-US" altLang="en-US" sz="1200">
              <a:solidFill>
                <a:srgbClr val="898989"/>
              </a:solidFill>
              <a:latin typeface="Calibri" pitchFamily="34" charset="0"/>
            </a:endParaRPr>
          </a:p>
          <a:p>
            <a:pPr eaLnBrk="1" hangingPunct="1"/>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xmlns="" val="313688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Βασικό κριτήριο: Συνάφεια</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81000" y="1600200"/>
            <a:ext cx="8610600" cy="1905000"/>
          </a:xfrm>
        </p:spPr>
        <p:txBody>
          <a:bodyPr/>
          <a:lstStyle/>
          <a:p>
            <a:pPr marL="0" indent="0" eaLnBrk="1" hangingPunct="1">
              <a:buNone/>
            </a:pPr>
            <a:r>
              <a:rPr lang="el-GR" sz="2400" dirty="0" smtClean="0">
                <a:solidFill>
                  <a:schemeClr val="accent1">
                    <a:lumMod val="50000"/>
                  </a:schemeClr>
                </a:solidFill>
                <a:ea typeface="ＭＳ Ｐゴシック" pitchFamily="-112" charset="-128"/>
              </a:rPr>
              <a:t>Η ικανοποίηση του χρήστη συνήθως εξισώνεται με τη </a:t>
            </a:r>
            <a:r>
              <a:rPr lang="el-GR" sz="2400" b="1" dirty="0" smtClean="0">
                <a:solidFill>
                  <a:schemeClr val="accent6">
                    <a:lumMod val="75000"/>
                  </a:schemeClr>
                </a:solidFill>
                <a:ea typeface="ＭＳ Ｐゴシック" pitchFamily="-112" charset="-128"/>
              </a:rPr>
              <a:t>συνάφεια</a:t>
            </a:r>
            <a:r>
              <a:rPr lang="el-GR" sz="2400" dirty="0" smtClean="0">
                <a:solidFill>
                  <a:schemeClr val="accent1">
                    <a:lumMod val="50000"/>
                  </a:schemeClr>
                </a:solidFill>
                <a:ea typeface="ＭＳ Ｐゴシック" pitchFamily="-112" charset="-128"/>
              </a:rPr>
              <a:t> </a:t>
            </a:r>
            <a:r>
              <a:rPr lang="el-GR" sz="2400" b="1" dirty="0">
                <a:solidFill>
                  <a:schemeClr val="accent6">
                    <a:lumMod val="75000"/>
                  </a:schemeClr>
                </a:solidFill>
                <a:ea typeface="ＭＳ Ｐゴシック" pitchFamily="-112" charset="-128"/>
              </a:rPr>
              <a:t>(</a:t>
            </a:r>
            <a:r>
              <a:rPr lang="en-US" sz="2400" b="1" dirty="0">
                <a:solidFill>
                  <a:schemeClr val="accent6">
                    <a:lumMod val="75000"/>
                  </a:schemeClr>
                </a:solidFill>
                <a:ea typeface="ＭＳ Ｐゴシック" pitchFamily="-112" charset="-128"/>
              </a:rPr>
              <a:t>relevance) </a:t>
            </a:r>
            <a:r>
              <a:rPr lang="el-GR" sz="2400" dirty="0" smtClean="0">
                <a:solidFill>
                  <a:schemeClr val="accent1">
                    <a:lumMod val="50000"/>
                  </a:schemeClr>
                </a:solidFill>
                <a:ea typeface="ＭＳ Ｐゴシック" pitchFamily="-112" charset="-128"/>
              </a:rPr>
              <a:t>των αποτελεσμάτων της αναζήτησης με το ερώτημα </a:t>
            </a:r>
            <a:endParaRPr lang="el-GR" sz="2400" dirty="0">
              <a:solidFill>
                <a:schemeClr val="accent1">
                  <a:lumMod val="50000"/>
                </a:schemeClr>
              </a:solidFill>
              <a:ea typeface="ＭＳ Ｐゴシック" pitchFamily="-112" charset="-128"/>
            </a:endParaRPr>
          </a:p>
          <a:p>
            <a:pPr marL="0" indent="0" eaLnBrk="1" hangingPunct="1">
              <a:buNone/>
            </a:pPr>
            <a:endParaRPr lang="en-US" sz="900" dirty="0">
              <a:solidFill>
                <a:schemeClr val="accent1">
                  <a:lumMod val="50000"/>
                </a:schemeClr>
              </a:solidFill>
              <a:ea typeface="ＭＳ Ｐゴシック" pitchFamily="-112" charset="-128"/>
            </a:endParaRPr>
          </a:p>
          <a:p>
            <a:pPr marL="0" indent="0" eaLnBrk="1" hangingPunct="1">
              <a:buNone/>
            </a:pPr>
            <a:r>
              <a:rPr lang="el-GR" sz="2400" b="1" i="1" dirty="0" smtClean="0">
                <a:solidFill>
                  <a:schemeClr val="accent1">
                    <a:lumMod val="50000"/>
                  </a:schemeClr>
                </a:solidFill>
                <a:ea typeface="ＭＳ Ｐゴシック" pitchFamily="-112" charset="-128"/>
              </a:rPr>
              <a:t>Μα πως θα μετρήσουμε τη συνάφεια</a:t>
            </a:r>
            <a:r>
              <a:rPr lang="el-GR" sz="2400" dirty="0" smtClean="0">
                <a:solidFill>
                  <a:schemeClr val="accent1">
                    <a:lumMod val="50000"/>
                  </a:schemeClr>
                </a:solidFill>
                <a:ea typeface="ＭＳ Ｐゴシック" pitchFamily="-112" charset="-128"/>
              </a:rPr>
              <a:t>; </a:t>
            </a:r>
            <a:endParaRPr lang="en-US" sz="2400" dirty="0">
              <a:solidFill>
                <a:schemeClr val="accent1">
                  <a:lumMod val="50000"/>
                </a:schemeClr>
              </a:solidFill>
              <a:ea typeface="ＭＳ Ｐゴシック" pitchFamily="-112" charset="-128"/>
            </a:endParaRPr>
          </a:p>
          <a:p>
            <a:pPr marL="0" indent="0" eaLnBrk="1" hangingPunct="1">
              <a:buNone/>
            </a:pPr>
            <a:r>
              <a:rPr lang="el-GR" sz="2400" dirty="0" smtClean="0">
                <a:solidFill>
                  <a:schemeClr val="accent1">
                    <a:lumMod val="50000"/>
                  </a:schemeClr>
                </a:solidFill>
                <a:ea typeface="ＭＳ Ｐゴシック" pitchFamily="-112" charset="-128"/>
              </a:rPr>
              <a:t> Η καθιερωμένη μεθοδολογία στην Ανάκτηση Πληροφορίας αποτελείται από τρία στοιχεία:</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Μία πρότυπη </a:t>
            </a:r>
            <a:r>
              <a:rPr lang="el-GR" sz="2400" i="1" dirty="0" smtClean="0">
                <a:solidFill>
                  <a:schemeClr val="accent6">
                    <a:lumMod val="75000"/>
                  </a:schemeClr>
                </a:solidFill>
                <a:ea typeface="ＭＳ Ｐゴシック" pitchFamily="-112" charset="-128"/>
              </a:rPr>
              <a:t>συλλογή εγγράφων </a:t>
            </a:r>
            <a:r>
              <a:rPr lang="el-GR" sz="2400" dirty="0" smtClean="0">
                <a:solidFill>
                  <a:schemeClr val="accent1">
                    <a:lumMod val="50000"/>
                  </a:schemeClr>
                </a:solidFill>
                <a:ea typeface="ＭＳ Ｐゴシック" pitchFamily="-112" charset="-128"/>
              </a:rPr>
              <a:t>(</a:t>
            </a:r>
            <a:r>
              <a:rPr lang="en-US" sz="2400" dirty="0" smtClean="0">
                <a:solidFill>
                  <a:schemeClr val="accent1">
                    <a:lumMod val="50000"/>
                  </a:schemeClr>
                </a:solidFill>
                <a:ea typeface="ＭＳ Ｐゴシック" pitchFamily="-112" charset="-128"/>
              </a:rPr>
              <a:t>benchmark </a:t>
            </a:r>
            <a:r>
              <a:rPr lang="en-US" sz="2400" dirty="0">
                <a:solidFill>
                  <a:schemeClr val="accent1">
                    <a:lumMod val="50000"/>
                  </a:schemeClr>
                </a:solidFill>
                <a:ea typeface="ＭＳ Ｐゴシック" pitchFamily="-112" charset="-128"/>
              </a:rPr>
              <a:t>document </a:t>
            </a:r>
            <a:r>
              <a:rPr lang="en-US" sz="2400" dirty="0" smtClean="0">
                <a:solidFill>
                  <a:schemeClr val="accent1">
                    <a:lumMod val="50000"/>
                  </a:schemeClr>
                </a:solidFill>
                <a:ea typeface="ＭＳ Ｐゴシック" pitchFamily="-112" charset="-128"/>
              </a:rPr>
              <a:t>collection)</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Μια πρότυπη </a:t>
            </a:r>
            <a:r>
              <a:rPr lang="el-GR" sz="2400" i="1" dirty="0" smtClean="0">
                <a:solidFill>
                  <a:schemeClr val="accent6">
                    <a:lumMod val="75000"/>
                  </a:schemeClr>
                </a:solidFill>
                <a:ea typeface="ＭＳ Ｐゴシック" pitchFamily="-112" charset="-128"/>
              </a:rPr>
              <a:t>ομάδα ερωτημάτων </a:t>
            </a:r>
            <a:r>
              <a:rPr lang="el-GR" sz="2400" dirty="0" smtClean="0">
                <a:solidFill>
                  <a:schemeClr val="accent1">
                    <a:lumMod val="50000"/>
                  </a:schemeClr>
                </a:solidFill>
                <a:ea typeface="ＭＳ Ｐゴシック" pitchFamily="-112" charset="-128"/>
              </a:rPr>
              <a:t>(</a:t>
            </a:r>
            <a:r>
              <a:rPr lang="en-US" sz="2400" dirty="0" smtClean="0">
                <a:solidFill>
                  <a:schemeClr val="accent1">
                    <a:lumMod val="50000"/>
                  </a:schemeClr>
                </a:solidFill>
                <a:ea typeface="ＭＳ Ｐゴシック" pitchFamily="-112" charset="-128"/>
              </a:rPr>
              <a:t>benchmark </a:t>
            </a:r>
            <a:r>
              <a:rPr lang="en-US" sz="2400" dirty="0">
                <a:solidFill>
                  <a:schemeClr val="accent1">
                    <a:lumMod val="50000"/>
                  </a:schemeClr>
                </a:solidFill>
                <a:ea typeface="ＭＳ Ｐゴシック" pitchFamily="-112" charset="-128"/>
              </a:rPr>
              <a:t>suite of </a:t>
            </a:r>
            <a:r>
              <a:rPr lang="en-US" sz="2400" dirty="0" smtClean="0">
                <a:solidFill>
                  <a:schemeClr val="accent1">
                    <a:lumMod val="50000"/>
                  </a:schemeClr>
                </a:solidFill>
                <a:ea typeface="ＭＳ Ｐゴシック" pitchFamily="-112" charset="-128"/>
              </a:rPr>
              <a:t>queries</a:t>
            </a:r>
            <a:r>
              <a:rPr lang="el-GR" sz="2400" dirty="0" smtClean="0">
                <a:solidFill>
                  <a:schemeClr val="accent1">
                    <a:lumMod val="50000"/>
                  </a:schemeClr>
                </a:solidFill>
                <a:ea typeface="ＭＳ Ｐゴシック" pitchFamily="-112" charset="-128"/>
              </a:rPr>
              <a:t>)</a:t>
            </a:r>
            <a:endParaRPr lang="en-US" sz="2400" dirty="0">
              <a:solidFill>
                <a:schemeClr val="accent1">
                  <a:lumMod val="50000"/>
                </a:schemeClr>
              </a:solidFill>
              <a:ea typeface="ＭＳ Ｐゴシック" pitchFamily="-112" charset="-128"/>
            </a:endParaRPr>
          </a:p>
          <a:p>
            <a:pPr marL="457200" indent="-457200" eaLnBrk="1" hangingPunct="1">
              <a:buFont typeface="+mj-lt"/>
              <a:buAutoNum type="arabicPeriod"/>
            </a:pPr>
            <a:r>
              <a:rPr lang="el-GR" sz="2400" dirty="0" smtClean="0">
                <a:solidFill>
                  <a:schemeClr val="accent1">
                    <a:lumMod val="50000"/>
                  </a:schemeClr>
                </a:solidFill>
                <a:ea typeface="ＭＳ Ｐゴシック" pitchFamily="-112" charset="-128"/>
              </a:rPr>
              <a:t>Μια </a:t>
            </a:r>
            <a:r>
              <a:rPr lang="el-GR" sz="2400" i="1" dirty="0" smtClean="0">
                <a:solidFill>
                  <a:schemeClr val="accent6">
                    <a:lumMod val="75000"/>
                  </a:schemeClr>
                </a:solidFill>
                <a:ea typeface="ＭＳ Ｐゴシック" pitchFamily="-112" charset="-128"/>
              </a:rPr>
              <a:t>αποτίμηση της συνάφειας </a:t>
            </a:r>
            <a:r>
              <a:rPr lang="el-GR" sz="2400" dirty="0" smtClean="0">
                <a:solidFill>
                  <a:schemeClr val="accent1">
                    <a:lumMod val="50000"/>
                  </a:schemeClr>
                </a:solidFill>
                <a:ea typeface="ＭＳ Ｐゴシック" pitchFamily="-112" charset="-128"/>
              </a:rPr>
              <a:t>για κάθε ζεύγος ερωτήματος-εγγράφου, συνήθως δυαδική: συναφής </a:t>
            </a:r>
            <a:r>
              <a:rPr lang="en-US" sz="2400" dirty="0" smtClean="0">
                <a:solidFill>
                  <a:schemeClr val="accent1">
                    <a:lumMod val="50000"/>
                  </a:schemeClr>
                </a:solidFill>
                <a:ea typeface="ＭＳ Ｐゴシック" pitchFamily="-112" charset="-128"/>
              </a:rPr>
              <a:t>(R) </a:t>
            </a:r>
            <a:r>
              <a:rPr lang="el-GR" sz="2400" dirty="0" smtClean="0">
                <a:solidFill>
                  <a:schemeClr val="accent1">
                    <a:lumMod val="50000"/>
                  </a:schemeClr>
                </a:solidFill>
                <a:ea typeface="ＭＳ Ｐゴシック" pitchFamily="-112" charset="-128"/>
              </a:rPr>
              <a:t>-μη συναφής</a:t>
            </a:r>
            <a:r>
              <a:rPr lang="en-US" sz="2400" dirty="0" smtClean="0">
                <a:solidFill>
                  <a:schemeClr val="accent1">
                    <a:lumMod val="50000"/>
                  </a:schemeClr>
                </a:solidFill>
                <a:ea typeface="ＭＳ Ｐゴシック" pitchFamily="-112" charset="-128"/>
              </a:rPr>
              <a:t> (</a:t>
            </a:r>
            <a:r>
              <a:rPr lang="el-GR" sz="2400" dirty="0" smtClean="0">
                <a:solidFill>
                  <a:schemeClr val="accent1">
                    <a:lumMod val="50000"/>
                  </a:schemeClr>
                </a:solidFill>
                <a:ea typeface="ＭＳ Ｐゴシック" pitchFamily="-112" charset="-128"/>
              </a:rPr>
              <a:t>Ν)</a:t>
            </a:r>
            <a:endParaRPr lang="en-US" sz="2400"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a:t>
            </a:fld>
            <a:endParaRPr lang="en-US"/>
          </a:p>
        </p:txBody>
      </p:sp>
    </p:spTree>
    <p:extLst>
      <p:ext uri="{BB962C8B-B14F-4D97-AF65-F5344CB8AC3E}">
        <p14:creationId xmlns:p14="http://schemas.microsoft.com/office/powerpoint/2010/main" xmlns="" val="20255139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457200" y="3028956"/>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chemeClr val="tx2">
                    <a:lumMod val="75000"/>
                  </a:schemeClr>
                </a:solidFill>
                <a:latin typeface="Calibri" charset="0"/>
              </a:rPr>
              <a:t>Με χρήση </a:t>
            </a:r>
            <a:r>
              <a:rPr lang="en-US" sz="3200" dirty="0" err="1" smtClean="0">
                <a:solidFill>
                  <a:schemeClr val="tx2">
                    <a:lumMod val="75000"/>
                  </a:schemeClr>
                </a:solidFill>
                <a:latin typeface="Calibri" charset="0"/>
              </a:rPr>
              <a:t>clickthrough</a:t>
            </a: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p:txBody>
      </p:sp>
      <p:sp>
        <p:nvSpPr>
          <p:cNvPr id="4" name="Slide Number Placeholder 3"/>
          <p:cNvSpPr>
            <a:spLocks noGrp="1"/>
          </p:cNvSpPr>
          <p:nvPr>
            <p:ph type="sldNum" idx="10"/>
          </p:nvPr>
        </p:nvSpPr>
        <p:spPr/>
        <p:txBody>
          <a:bodyPr/>
          <a:lstStyle/>
          <a:p>
            <a:pPr>
              <a:defRPr/>
            </a:pPr>
            <a:fld id="{6231DFBC-2454-451B-9C42-04D7F724382E}" type="slidenum">
              <a:rPr lang="en-US" smtClean="0"/>
              <a:pPr>
                <a:defRPr/>
              </a:pPr>
              <a:t>30</a:t>
            </a:fld>
            <a:endParaRPr lang="en-US"/>
          </a:p>
        </p:txBody>
      </p:sp>
    </p:spTree>
    <p:extLst>
      <p:ext uri="{BB962C8B-B14F-4D97-AF65-F5344CB8AC3E}">
        <p14:creationId xmlns:p14="http://schemas.microsoft.com/office/powerpoint/2010/main" xmlns="" val="126643202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65838" y="1865313"/>
            <a:ext cx="2647950" cy="4132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lstStyle/>
          <a:p>
            <a:pPr eaLnBrk="1" fontAlgn="auto" hangingPunct="1">
              <a:spcAft>
                <a:spcPts val="0"/>
              </a:spcAft>
              <a:defRPr/>
            </a:pPr>
            <a:r>
              <a:rPr lang="el-GR" dirty="0" smtClean="0">
                <a:solidFill>
                  <a:schemeClr val="accent1">
                    <a:satMod val="150000"/>
                  </a:schemeClr>
                </a:solidFill>
                <a:ea typeface="+mj-ea"/>
                <a:cs typeface="+mj-cs"/>
              </a:rPr>
              <a:t>Τι μας λένε οι αριθμοί;</a:t>
            </a:r>
            <a:endParaRPr lang="en-US" dirty="0">
              <a:solidFill>
                <a:schemeClr val="accent1">
                  <a:satMod val="150000"/>
                </a:schemeClr>
              </a:solidFill>
              <a:ea typeface="+mj-ea"/>
              <a:cs typeface="+mj-cs"/>
            </a:endParaRPr>
          </a:p>
        </p:txBody>
      </p:sp>
      <p:pic>
        <p:nvPicPr>
          <p:cNvPr id="44036"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90600" y="1633538"/>
            <a:ext cx="5257800" cy="3913187"/>
          </a:xfrm>
          <a:prstGeom prst="rect">
            <a:avLst/>
          </a:prstGeom>
          <a:noFill/>
          <a:ln w="6350">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sp>
        <p:nvSpPr>
          <p:cNvPr id="44037" name="Slide Number Placeholder 6"/>
          <p:cNvSpPr>
            <a:spLocks noGrp="1"/>
          </p:cNvSpPr>
          <p:nvPr>
            <p:ph type="sldNum" sz="quarter" idx="12"/>
          </p:nvPr>
        </p:nvSpPr>
        <p:spPr bwMode="auto">
          <a:xfrm>
            <a:off x="6400800" y="6537325"/>
            <a:ext cx="2133600" cy="2444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2423FEC3-9A60-4533-8B27-49B98DBC5E57}" type="slidenum">
              <a:rPr lang="en-US" altLang="en-US" sz="1200">
                <a:solidFill>
                  <a:srgbClr val="3F3F3F"/>
                </a:solidFill>
                <a:latin typeface="Corbel" pitchFamily="34" charset="0"/>
              </a:rPr>
              <a:pPr eaLnBrk="1" hangingPunct="1"/>
              <a:t>31</a:t>
            </a:fld>
            <a:endParaRPr lang="en-US" altLang="en-US" sz="1200">
              <a:solidFill>
                <a:srgbClr val="3F3F3F"/>
              </a:solidFill>
              <a:latin typeface="Corbel" pitchFamily="34" charset="0"/>
            </a:endParaRPr>
          </a:p>
        </p:txBody>
      </p:sp>
      <p:sp>
        <p:nvSpPr>
          <p:cNvPr id="44038" name="TextBox 11"/>
          <p:cNvSpPr txBox="1">
            <a:spLocks noChangeArrowheads="1"/>
          </p:cNvSpPr>
          <p:nvPr/>
        </p:nvSpPr>
        <p:spPr bwMode="auto">
          <a:xfrm>
            <a:off x="6172200" y="1600200"/>
            <a:ext cx="23622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ctr" eaLnBrk="1" hangingPunct="1"/>
            <a:r>
              <a:rPr lang="en-US" altLang="en-US" sz="1800">
                <a:solidFill>
                  <a:srgbClr val="7030A0"/>
                </a:solidFill>
                <a:latin typeface="Corbel" pitchFamily="34" charset="0"/>
              </a:rPr>
              <a:t># of clicks received</a:t>
            </a:r>
          </a:p>
        </p:txBody>
      </p:sp>
      <p:sp>
        <p:nvSpPr>
          <p:cNvPr id="44039" name="TextBox 4"/>
          <p:cNvSpPr txBox="1">
            <a:spLocks noChangeArrowheads="1"/>
          </p:cNvSpPr>
          <p:nvPr/>
        </p:nvSpPr>
        <p:spPr bwMode="auto">
          <a:xfrm>
            <a:off x="457200" y="5867400"/>
            <a:ext cx="74676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just" eaLnBrk="1" hangingPunct="1"/>
            <a:r>
              <a:rPr lang="el-GR" altLang="en-US" dirty="0" smtClean="0">
                <a:latin typeface="+mn-lt"/>
              </a:rPr>
              <a:t>Έχει μεγάλη σημασία η θέση, απόλυτοι αριθμοί</a:t>
            </a:r>
            <a:r>
              <a:rPr lang="el-GR" altLang="en-US" dirty="0">
                <a:latin typeface="+mn-lt"/>
              </a:rPr>
              <a:t> </a:t>
            </a:r>
            <a:r>
              <a:rPr lang="el-GR" altLang="en-US" dirty="0" smtClean="0">
                <a:latin typeface="+mn-lt"/>
              </a:rPr>
              <a:t>όχι ιδιαίτερα αξιόπιστοι</a:t>
            </a:r>
            <a:endParaRPr lang="en-US" altLang="en-US" dirty="0">
              <a:latin typeface="+mn-lt"/>
            </a:endParaRPr>
          </a:p>
        </p:txBody>
      </p:sp>
    </p:spTree>
    <p:extLst>
      <p:ext uri="{BB962C8B-B14F-4D97-AF65-F5344CB8AC3E}">
        <p14:creationId xmlns:p14="http://schemas.microsoft.com/office/powerpoint/2010/main" xmlns="" val="414944285"/>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l-GR" altLang="en-US" dirty="0" smtClean="0"/>
              <a:t>Σχετική</a:t>
            </a:r>
            <a:r>
              <a:rPr lang="en-US" altLang="en-US" dirty="0" smtClean="0"/>
              <a:t> </a:t>
            </a:r>
            <a:r>
              <a:rPr lang="el-GR" altLang="en-US" dirty="0" smtClean="0"/>
              <a:t>και</a:t>
            </a:r>
            <a:r>
              <a:rPr lang="en-US" altLang="en-US" dirty="0" smtClean="0"/>
              <a:t> </a:t>
            </a:r>
            <a:r>
              <a:rPr lang="el-GR" altLang="en-US" dirty="0" smtClean="0"/>
              <a:t>απόλυτη διάταξη</a:t>
            </a:r>
            <a:endParaRPr lang="en-US" altLang="en-US" dirty="0" smtClean="0"/>
          </a:p>
        </p:txBody>
      </p:sp>
      <p:sp>
        <p:nvSpPr>
          <p:cNvPr id="45059"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53527084-DD38-497A-8C2A-228A01E636D2}" type="slidenum">
              <a:rPr lang="en-US" altLang="en-US" sz="1200">
                <a:solidFill>
                  <a:srgbClr val="898989"/>
                </a:solidFill>
                <a:latin typeface="Calibri" pitchFamily="34" charset="0"/>
              </a:rPr>
              <a:pPr eaLnBrk="1" hangingPunct="1"/>
              <a:t>32</a:t>
            </a:fld>
            <a:endParaRPr lang="en-US" altLang="en-US" sz="1200">
              <a:solidFill>
                <a:srgbClr val="898989"/>
              </a:solidFill>
              <a:latin typeface="Calibri" pitchFamily="34" charset="0"/>
            </a:endParaRPr>
          </a:p>
        </p:txBody>
      </p:sp>
      <p:pic>
        <p:nvPicPr>
          <p:cNvPr id="45060"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0" y="1633538"/>
            <a:ext cx="5257800" cy="3913187"/>
          </a:xfrm>
          <a:prstGeom prst="rect">
            <a:avLst/>
          </a:prstGeom>
          <a:noFill/>
          <a:ln w="6350">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sp>
        <p:nvSpPr>
          <p:cNvPr id="15" name="Freeform 14"/>
          <p:cNvSpPr>
            <a:spLocks/>
          </p:cNvSpPr>
          <p:nvPr/>
        </p:nvSpPr>
        <p:spPr bwMode="auto">
          <a:xfrm>
            <a:off x="5257800" y="2133600"/>
            <a:ext cx="1323975" cy="1270000"/>
          </a:xfrm>
          <a:custGeom>
            <a:avLst/>
            <a:gdLst>
              <a:gd name="T0" fmla="*/ 344241 w 1323466"/>
              <a:gd name="T1" fmla="*/ 0 h 1270057"/>
              <a:gd name="T2" fmla="*/ 1321644 w 1323466"/>
              <a:gd name="T3" fmla="*/ 337380 h 1270057"/>
              <a:gd name="T4" fmla="*/ 0 w 1323466"/>
              <a:gd name="T5" fmla="*/ 1269772 h 1270057"/>
              <a:gd name="T6" fmla="*/ 0 60000 65536"/>
              <a:gd name="T7" fmla="*/ 0 60000 65536"/>
              <a:gd name="T8" fmla="*/ 0 60000 65536"/>
            </a:gdLst>
            <a:ahLst/>
            <a:cxnLst>
              <a:cxn ang="T6">
                <a:pos x="T0" y="T1"/>
              </a:cxn>
              <a:cxn ang="T7">
                <a:pos x="T2" y="T3"/>
              </a:cxn>
              <a:cxn ang="T8">
                <a:pos x="T4" y="T5"/>
              </a:cxn>
            </a:cxnLst>
            <a:rect l="0" t="0" r="r" b="b"/>
            <a:pathLst>
              <a:path w="1323466" h="1270057">
                <a:moveTo>
                  <a:pt x="343581" y="0"/>
                </a:moveTo>
                <a:cubicBezTo>
                  <a:pt x="859974" y="62889"/>
                  <a:pt x="1376368" y="125779"/>
                  <a:pt x="1319105" y="337455"/>
                </a:cubicBezTo>
                <a:cubicBezTo>
                  <a:pt x="1261842" y="549131"/>
                  <a:pt x="0" y="1270057"/>
                  <a:pt x="0" y="1270057"/>
                </a:cubicBezTo>
              </a:path>
            </a:pathLst>
          </a:custGeom>
          <a:noFill/>
          <a:ln w="25400" cap="flat" cmpd="sng">
            <a:solidFill>
              <a:schemeClr val="accent1"/>
            </a:solidFill>
            <a:prstDash val="solid"/>
            <a:round/>
            <a:headEnd/>
            <a:tailEnd type="triangle" w="med" len="med"/>
          </a:ln>
          <a:effectLst>
            <a:outerShdw dist="20000" dir="5400000" rotWithShape="0">
              <a:srgbClr val="000000">
                <a:alpha val="37999"/>
              </a:srgbClr>
            </a:outerShdw>
          </a:effectLst>
        </p:spPr>
        <p:txBody>
          <a:bodyPr anchor="ctr"/>
          <a:lstStyle/>
          <a:p>
            <a:pPr>
              <a:defRPr/>
            </a:pPr>
            <a:endParaRPr lang="el-GR"/>
          </a:p>
        </p:txBody>
      </p:sp>
      <p:sp>
        <p:nvSpPr>
          <p:cNvPr id="16" name="Freeform 15"/>
          <p:cNvSpPr>
            <a:spLocks/>
          </p:cNvSpPr>
          <p:nvPr/>
        </p:nvSpPr>
        <p:spPr bwMode="auto">
          <a:xfrm>
            <a:off x="5181600" y="3505200"/>
            <a:ext cx="1219200" cy="1524000"/>
          </a:xfrm>
          <a:custGeom>
            <a:avLst/>
            <a:gdLst>
              <a:gd name="T0" fmla="*/ 227951 w 1323466"/>
              <a:gd name="T1" fmla="*/ 0 h 1270057"/>
              <a:gd name="T2" fmla="*/ 875166 w 1323466"/>
              <a:gd name="T3" fmla="*/ 839508 h 1270057"/>
              <a:gd name="T4" fmla="*/ 0 w 1323466"/>
              <a:gd name="T5" fmla="*/ 3159599 h 1270057"/>
              <a:gd name="T6" fmla="*/ 0 60000 65536"/>
              <a:gd name="T7" fmla="*/ 0 60000 65536"/>
              <a:gd name="T8" fmla="*/ 0 60000 65536"/>
            </a:gdLst>
            <a:ahLst/>
            <a:cxnLst>
              <a:cxn ang="T6">
                <a:pos x="T0" y="T1"/>
              </a:cxn>
              <a:cxn ang="T7">
                <a:pos x="T2" y="T3"/>
              </a:cxn>
              <a:cxn ang="T8">
                <a:pos x="T4" y="T5"/>
              </a:cxn>
            </a:cxnLst>
            <a:rect l="0" t="0" r="r" b="b"/>
            <a:pathLst>
              <a:path w="1323466" h="1270057">
                <a:moveTo>
                  <a:pt x="343581" y="0"/>
                </a:moveTo>
                <a:cubicBezTo>
                  <a:pt x="859974" y="62889"/>
                  <a:pt x="1376368" y="125779"/>
                  <a:pt x="1319105" y="337455"/>
                </a:cubicBezTo>
                <a:cubicBezTo>
                  <a:pt x="1261842" y="549131"/>
                  <a:pt x="0" y="1270057"/>
                  <a:pt x="0" y="1270057"/>
                </a:cubicBezTo>
              </a:path>
            </a:pathLst>
          </a:custGeom>
          <a:noFill/>
          <a:ln w="25400" cap="flat" cmpd="sng">
            <a:solidFill>
              <a:schemeClr val="accent1"/>
            </a:solidFill>
            <a:prstDash val="solid"/>
            <a:round/>
            <a:headEnd/>
            <a:tailEnd type="triangle" w="med" len="med"/>
          </a:ln>
          <a:effectLst>
            <a:outerShdw dist="20000" dir="5400000" rotWithShape="0">
              <a:srgbClr val="000000">
                <a:alpha val="37999"/>
              </a:srgbClr>
            </a:outerShdw>
          </a:effectLst>
        </p:spPr>
        <p:txBody>
          <a:bodyPr anchor="ctr"/>
          <a:lstStyle/>
          <a:p>
            <a:pPr>
              <a:defRPr/>
            </a:pPr>
            <a:endParaRPr lang="el-GR"/>
          </a:p>
        </p:txBody>
      </p:sp>
      <p:sp>
        <p:nvSpPr>
          <p:cNvPr id="45063" name="TextBox 17"/>
          <p:cNvSpPr txBox="1">
            <a:spLocks noChangeArrowheads="1"/>
          </p:cNvSpPr>
          <p:nvPr/>
        </p:nvSpPr>
        <p:spPr bwMode="auto">
          <a:xfrm>
            <a:off x="381000" y="5715000"/>
            <a:ext cx="6938694"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l-GR" altLang="en-US" dirty="0" smtClean="0">
                <a:latin typeface="+mn-lt"/>
              </a:rPr>
              <a:t>Δύσκολο να αποφασίσουμε αν </a:t>
            </a:r>
            <a:r>
              <a:rPr lang="en-US" altLang="en-US" u="sng" dirty="0" smtClean="0">
                <a:latin typeface="+mn-lt"/>
              </a:rPr>
              <a:t>Result1 </a:t>
            </a:r>
            <a:r>
              <a:rPr lang="en-US" altLang="en-US" u="sng" dirty="0">
                <a:latin typeface="+mn-lt"/>
              </a:rPr>
              <a:t>&gt; Result3</a:t>
            </a:r>
          </a:p>
          <a:p>
            <a:pPr eaLnBrk="1" hangingPunct="1"/>
            <a:r>
              <a:rPr lang="el-GR" altLang="en-US" dirty="0" smtClean="0">
                <a:latin typeface="+mn-lt"/>
              </a:rPr>
              <a:t>Πιθανών να μπορούμε να πούμε ότι </a:t>
            </a:r>
            <a:r>
              <a:rPr lang="en-US" altLang="en-US" u="sng" dirty="0" smtClean="0">
                <a:latin typeface="+mn-lt"/>
              </a:rPr>
              <a:t>Result3 </a:t>
            </a:r>
            <a:r>
              <a:rPr lang="en-US" altLang="en-US" u="sng" dirty="0">
                <a:latin typeface="+mn-lt"/>
              </a:rPr>
              <a:t>&gt; Result2</a:t>
            </a:r>
          </a:p>
        </p:txBody>
      </p:sp>
      <p:sp>
        <p:nvSpPr>
          <p:cNvPr id="45064" name="TextBox 1"/>
          <p:cNvSpPr txBox="1">
            <a:spLocks noChangeArrowheads="1"/>
          </p:cNvSpPr>
          <p:nvPr/>
        </p:nvSpPr>
        <p:spPr bwMode="auto">
          <a:xfrm>
            <a:off x="6858000" y="2514600"/>
            <a:ext cx="1890713"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a:t>User’s click</a:t>
            </a:r>
          </a:p>
          <a:p>
            <a:pPr eaLnBrk="1" hangingPunct="1"/>
            <a:r>
              <a:rPr lang="en-US" altLang="en-US"/>
              <a:t>sequence</a:t>
            </a:r>
          </a:p>
        </p:txBody>
      </p:sp>
    </p:spTree>
    <p:extLst>
      <p:ext uri="{BB962C8B-B14F-4D97-AF65-F5344CB8AC3E}">
        <p14:creationId xmlns:p14="http://schemas.microsoft.com/office/powerpoint/2010/main" xmlns="" val="2202025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Pairwise relative ratings</a:t>
            </a:r>
          </a:p>
        </p:txBody>
      </p:sp>
      <p:sp>
        <p:nvSpPr>
          <p:cNvPr id="46083" name="Content Placeholder 2"/>
          <p:cNvSpPr>
            <a:spLocks noGrp="1"/>
          </p:cNvSpPr>
          <p:nvPr>
            <p:ph idx="1"/>
          </p:nvPr>
        </p:nvSpPr>
        <p:spPr/>
        <p:txBody>
          <a:bodyPr/>
          <a:lstStyle/>
          <a:p>
            <a:r>
              <a:rPr lang="el-GR" altLang="en-US" dirty="0" smtClean="0"/>
              <a:t>Ζεύγη της μορφής</a:t>
            </a:r>
            <a:r>
              <a:rPr lang="en-US" altLang="en-US" dirty="0" smtClean="0"/>
              <a:t>: </a:t>
            </a:r>
            <a:r>
              <a:rPr lang="en-US" altLang="en-US" dirty="0" err="1" smtClean="0"/>
              <a:t>DocA</a:t>
            </a:r>
            <a:r>
              <a:rPr lang="en-US" altLang="en-US" dirty="0" smtClean="0"/>
              <a:t> </a:t>
            </a:r>
            <a:r>
              <a:rPr lang="el-GR" altLang="en-US" u="sng" dirty="0" smtClean="0"/>
              <a:t>καλύτερο του</a:t>
            </a:r>
            <a:r>
              <a:rPr lang="en-US" altLang="en-US" dirty="0" smtClean="0"/>
              <a:t> </a:t>
            </a:r>
            <a:r>
              <a:rPr lang="en-US" altLang="en-US" dirty="0" err="1" smtClean="0"/>
              <a:t>DocB</a:t>
            </a:r>
            <a:r>
              <a:rPr lang="en-US" altLang="en-US" dirty="0" smtClean="0"/>
              <a:t> </a:t>
            </a:r>
            <a:r>
              <a:rPr lang="el-GR" altLang="en-US" dirty="0" smtClean="0"/>
              <a:t>για μια ερώτηση</a:t>
            </a:r>
            <a:endParaRPr lang="en-US" altLang="en-US" dirty="0" smtClean="0"/>
          </a:p>
          <a:p>
            <a:pPr lvl="1"/>
            <a:r>
              <a:rPr lang="el-GR" altLang="en-US" dirty="0" smtClean="0"/>
              <a:t>Δε σημαίνει (απαραίτητα) ότι το </a:t>
            </a:r>
            <a:r>
              <a:rPr lang="en-US" altLang="en-US" dirty="0" err="1" smtClean="0"/>
              <a:t>DocA</a:t>
            </a:r>
            <a:r>
              <a:rPr lang="en-US" altLang="en-US" dirty="0" smtClean="0"/>
              <a:t> </a:t>
            </a:r>
            <a:r>
              <a:rPr lang="el-GR" altLang="en-US" u="sng" dirty="0" smtClean="0"/>
              <a:t>είναι συναφές </a:t>
            </a:r>
            <a:r>
              <a:rPr lang="en-US" altLang="en-US" dirty="0" smtClean="0"/>
              <a:t> </a:t>
            </a:r>
            <a:r>
              <a:rPr lang="el-GR" altLang="en-US" dirty="0" smtClean="0"/>
              <a:t>με το ερώτημα</a:t>
            </a:r>
            <a:r>
              <a:rPr lang="en-US" altLang="en-US" dirty="0" smtClean="0"/>
              <a:t> </a:t>
            </a:r>
          </a:p>
          <a:p>
            <a:r>
              <a:rPr lang="el-GR" altLang="en-US" dirty="0" smtClean="0"/>
              <a:t>Αντί για αξιολογήσεις μιας διάταξης εγγράφων συγκεντρώνουμε ένα </a:t>
            </a:r>
            <a:r>
              <a:rPr lang="el-GR" altLang="en-US" i="1" dirty="0" smtClean="0">
                <a:solidFill>
                  <a:schemeClr val="accent6">
                    <a:lumMod val="75000"/>
                  </a:schemeClr>
                </a:solidFill>
              </a:rPr>
              <a:t>ιστορικό από ζεύγη προτιμήσεων</a:t>
            </a:r>
            <a:r>
              <a:rPr lang="el-GR" altLang="en-US" dirty="0" smtClean="0"/>
              <a:t> με βάση τα </a:t>
            </a:r>
            <a:r>
              <a:rPr lang="en-US" altLang="en-US" dirty="0" smtClean="0"/>
              <a:t>clicks </a:t>
            </a:r>
            <a:r>
              <a:rPr lang="el-GR" altLang="en-US" dirty="0" smtClean="0"/>
              <a:t>των χρηστών  </a:t>
            </a:r>
          </a:p>
          <a:p>
            <a:r>
              <a:rPr lang="el-GR" altLang="en-US" dirty="0" smtClean="0"/>
              <a:t>Αξιολόγηση με βάση το πόσο </a:t>
            </a:r>
            <a:r>
              <a:rPr lang="el-GR" altLang="en-US" i="1" dirty="0" smtClean="0">
                <a:solidFill>
                  <a:schemeClr val="accent6">
                    <a:lumMod val="75000"/>
                  </a:schemeClr>
                </a:solidFill>
              </a:rPr>
              <a:t>«συμφωνεί» </a:t>
            </a:r>
            <a:r>
              <a:rPr lang="el-GR" altLang="en-US" dirty="0" smtClean="0"/>
              <a:t>το αποτέλεσμα με τα ζεύγη των διατάξεων </a:t>
            </a:r>
          </a:p>
          <a:p>
            <a:r>
              <a:rPr lang="el-GR" altLang="en-US" dirty="0" smtClean="0"/>
              <a:t>Με βάση διαφορετικές μηχανές-αλγορίθμους διάταξης</a:t>
            </a:r>
            <a:endParaRPr lang="en-US" altLang="en-US" dirty="0" smtClean="0"/>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6D07785F-17B5-4434-A50D-E1BD292C4E81}" type="slidenum">
              <a:rPr lang="en-US" altLang="en-US" sz="1200">
                <a:solidFill>
                  <a:srgbClr val="898989"/>
                </a:solidFill>
                <a:latin typeface="Calibri" pitchFamily="34" charset="0"/>
              </a:rPr>
              <a:pPr eaLnBrk="1" hangingPunct="1"/>
              <a:t>33</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xmlns="" val="40008680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fontScale="90000"/>
          </a:bodyPr>
          <a:lstStyle/>
          <a:p>
            <a:r>
              <a:rPr lang="el-GR" altLang="en-US" dirty="0" smtClean="0"/>
              <a:t>Πως θα συγκρίνουμε ζεύγη προτιμήσεων;</a:t>
            </a:r>
            <a:endParaRPr lang="en-US" altLang="en-US" dirty="0" smtClean="0"/>
          </a:p>
        </p:txBody>
      </p:sp>
      <p:sp>
        <p:nvSpPr>
          <p:cNvPr id="48131" name="Content Placeholder 2"/>
          <p:cNvSpPr>
            <a:spLocks noGrp="1"/>
          </p:cNvSpPr>
          <p:nvPr>
            <p:ph idx="1"/>
          </p:nvPr>
        </p:nvSpPr>
        <p:spPr>
          <a:xfrm>
            <a:off x="457200" y="2286000"/>
            <a:ext cx="8229600" cy="3733800"/>
          </a:xfrm>
        </p:spPr>
        <p:txBody>
          <a:bodyPr/>
          <a:lstStyle/>
          <a:p>
            <a:pPr marL="0" indent="0">
              <a:buNone/>
            </a:pPr>
            <a:r>
              <a:rPr lang="el-GR" altLang="en-US" dirty="0" smtClean="0"/>
              <a:t>Δοθέντος δύο συνόλων </a:t>
            </a:r>
            <a:r>
              <a:rPr lang="en-US" altLang="en-US" i="1" dirty="0" smtClean="0"/>
              <a:t>P</a:t>
            </a:r>
            <a:r>
              <a:rPr lang="el-GR" altLang="en-US" i="1" dirty="0" smtClean="0"/>
              <a:t> </a:t>
            </a:r>
            <a:r>
              <a:rPr lang="el-GR" altLang="en-US" dirty="0" smtClean="0"/>
              <a:t>και</a:t>
            </a:r>
            <a:r>
              <a:rPr lang="el-GR" altLang="en-US" i="1" dirty="0" smtClean="0"/>
              <a:t> Α </a:t>
            </a:r>
            <a:r>
              <a:rPr lang="el-GR" altLang="en-US" dirty="0" smtClean="0"/>
              <a:t>από ζεύγη προτιμήσεων θέλουμε ένα μέτρο εγγύτητας </a:t>
            </a:r>
            <a:r>
              <a:rPr lang="en-US" altLang="en-US" dirty="0" smtClean="0"/>
              <a:t>(proximity measure)</a:t>
            </a:r>
            <a:r>
              <a:rPr lang="el-GR" altLang="en-US" dirty="0" smtClean="0"/>
              <a:t> που να λέει πόσο μοιάζουν</a:t>
            </a:r>
          </a:p>
          <a:p>
            <a:pPr marL="0" indent="0">
              <a:buNone/>
            </a:pPr>
            <a:endParaRPr lang="en-US" altLang="en-US" i="1" dirty="0" smtClean="0"/>
          </a:p>
          <a:p>
            <a:r>
              <a:rPr lang="el-GR" altLang="en-US" dirty="0" smtClean="0"/>
              <a:t>Το μέτρο πρέπει να ανταμείβει τις συμφωνίες και να τιμωρεί τις διαφωνίες</a:t>
            </a:r>
            <a:endParaRPr lang="en-US" altLang="en-US" dirty="0" smtClean="0"/>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A2FB1703-E755-4E25-9069-21CF8F28CC9B}" type="slidenum">
              <a:rPr lang="en-US" altLang="en-US" sz="1200">
                <a:solidFill>
                  <a:srgbClr val="898989"/>
                </a:solidFill>
                <a:latin typeface="Calibri" pitchFamily="34" charset="0"/>
              </a:rPr>
              <a:pPr eaLnBrk="1" hangingPunct="1"/>
              <a:t>34</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xmlns="" val="27651736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l-GR" altLang="en-US" dirty="0" smtClean="0"/>
              <a:t>Απόσταση </a:t>
            </a:r>
            <a:r>
              <a:rPr lang="en-US" altLang="en-US" dirty="0" smtClean="0"/>
              <a:t>Kendall tau</a:t>
            </a:r>
          </a:p>
        </p:txBody>
      </p:sp>
      <p:sp>
        <p:nvSpPr>
          <p:cNvPr id="49155" name="Content Placeholder 2"/>
          <p:cNvSpPr>
            <a:spLocks noGrp="1"/>
          </p:cNvSpPr>
          <p:nvPr>
            <p:ph idx="1"/>
          </p:nvPr>
        </p:nvSpPr>
        <p:spPr/>
        <p:txBody>
          <a:bodyPr/>
          <a:lstStyle/>
          <a:p>
            <a:r>
              <a:rPr lang="el-GR" altLang="en-US" dirty="0" smtClean="0"/>
              <a:t>Έστω </a:t>
            </a:r>
            <a:r>
              <a:rPr lang="en-US" altLang="en-US" dirty="0" smtClean="0"/>
              <a:t>X </a:t>
            </a:r>
            <a:r>
              <a:rPr lang="el-GR" altLang="en-US" dirty="0" smtClean="0"/>
              <a:t>ο αριθμός των συμφωνιών και </a:t>
            </a:r>
            <a:r>
              <a:rPr lang="en-US" altLang="en-US" dirty="0" smtClean="0"/>
              <a:t>Y o </a:t>
            </a:r>
            <a:r>
              <a:rPr lang="el-GR" altLang="en-US" dirty="0" smtClean="0"/>
              <a:t>αριθμός των διαφωνιών η </a:t>
            </a:r>
            <a:r>
              <a:rPr lang="en-US" altLang="en-US" dirty="0" smtClean="0">
                <a:solidFill>
                  <a:schemeClr val="accent6">
                    <a:lumMod val="75000"/>
                  </a:schemeClr>
                </a:solidFill>
              </a:rPr>
              <a:t>Kendall tau </a:t>
            </a:r>
            <a:r>
              <a:rPr lang="en-US" altLang="en-US" dirty="0" smtClean="0"/>
              <a:t>distance </a:t>
            </a:r>
            <a:r>
              <a:rPr lang="el-GR" altLang="en-US" dirty="0" smtClean="0"/>
              <a:t>μεταξύ</a:t>
            </a:r>
            <a:r>
              <a:rPr lang="en-US" altLang="en-US" dirty="0" smtClean="0"/>
              <a:t> </a:t>
            </a:r>
            <a:r>
              <a:rPr lang="en-US" altLang="en-US" i="1" dirty="0" smtClean="0"/>
              <a:t>A </a:t>
            </a:r>
            <a:r>
              <a:rPr lang="el-GR" altLang="en-US" dirty="0" smtClean="0"/>
              <a:t>και </a:t>
            </a:r>
            <a:r>
              <a:rPr lang="en-US" altLang="en-US" i="1" dirty="0" smtClean="0"/>
              <a:t>P</a:t>
            </a:r>
            <a:r>
              <a:rPr lang="en-US" altLang="en-US" dirty="0" smtClean="0"/>
              <a:t> </a:t>
            </a:r>
            <a:r>
              <a:rPr lang="el-GR" altLang="en-US" dirty="0" smtClean="0"/>
              <a:t>είναι</a:t>
            </a:r>
            <a:r>
              <a:rPr lang="el-GR" altLang="en-US" dirty="0"/>
              <a:t> </a:t>
            </a:r>
            <a:r>
              <a:rPr lang="el-GR" altLang="en-US" dirty="0" smtClean="0"/>
              <a:t> </a:t>
            </a:r>
            <a:r>
              <a:rPr lang="en-US" altLang="en-US" dirty="0" smtClean="0"/>
              <a:t>(X-Y)/(X+Y)</a:t>
            </a:r>
            <a:endParaRPr lang="el-GR" altLang="en-US" dirty="0"/>
          </a:p>
          <a:p>
            <a:pPr>
              <a:buFont typeface="Wingdings" pitchFamily="2" charset="2"/>
              <a:buNone/>
            </a:pPr>
            <a:endParaRPr lang="el-GR" altLang="en-US" dirty="0" smtClean="0"/>
          </a:p>
          <a:p>
            <a:pPr>
              <a:buFont typeface="Wingdings" pitchFamily="2" charset="2"/>
              <a:buNone/>
            </a:pPr>
            <a:r>
              <a:rPr lang="el-GR" altLang="en-US" dirty="0" smtClean="0"/>
              <a:t>Παράδειγμα </a:t>
            </a:r>
          </a:p>
          <a:p>
            <a:pPr>
              <a:buFont typeface="Wingdings" pitchFamily="2" charset="2"/>
              <a:buNone/>
            </a:pPr>
            <a:r>
              <a:rPr lang="en-US" altLang="en-US" dirty="0" smtClean="0"/>
              <a:t>P = {(1,2), (1,3), (1,4), (2,3), (2,4), (3,4))} </a:t>
            </a:r>
            <a:endParaRPr lang="el-GR" altLang="en-US" dirty="0"/>
          </a:p>
          <a:p>
            <a:pPr>
              <a:buFont typeface="Wingdings" pitchFamily="2" charset="2"/>
              <a:buNone/>
            </a:pPr>
            <a:r>
              <a:rPr lang="en-US" altLang="en-US" dirty="0" smtClean="0"/>
              <a:t>A</a:t>
            </a:r>
            <a:r>
              <a:rPr lang="el-GR" altLang="en-US" dirty="0" smtClean="0"/>
              <a:t> </a:t>
            </a:r>
            <a:r>
              <a:rPr lang="en-US" altLang="en-US" dirty="0" smtClean="0"/>
              <a:t>=</a:t>
            </a:r>
            <a:r>
              <a:rPr lang="el-GR" altLang="en-US" dirty="0" smtClean="0"/>
              <a:t> </a:t>
            </a:r>
            <a:r>
              <a:rPr lang="en-US" altLang="en-US" dirty="0" smtClean="0"/>
              <a:t>(1,</a:t>
            </a:r>
            <a:r>
              <a:rPr lang="el-GR" altLang="en-US" dirty="0" smtClean="0"/>
              <a:t> </a:t>
            </a:r>
            <a:r>
              <a:rPr lang="en-US" altLang="en-US" dirty="0" smtClean="0"/>
              <a:t>3</a:t>
            </a:r>
            <a:r>
              <a:rPr lang="el-GR" altLang="en-US" dirty="0" smtClean="0"/>
              <a:t>, </a:t>
            </a:r>
            <a:r>
              <a:rPr lang="en-US" altLang="en-US" dirty="0" smtClean="0"/>
              <a:t>2,</a:t>
            </a:r>
            <a:r>
              <a:rPr lang="el-GR" altLang="en-US" dirty="0" smtClean="0"/>
              <a:t> </a:t>
            </a:r>
            <a:r>
              <a:rPr lang="en-US" altLang="en-US" dirty="0" smtClean="0"/>
              <a:t>4)</a:t>
            </a:r>
          </a:p>
          <a:p>
            <a:pPr lvl="1"/>
            <a:r>
              <a:rPr lang="en-US" altLang="en-US" dirty="0" smtClean="0"/>
              <a:t> X=5, Y=1</a:t>
            </a:r>
          </a:p>
          <a:p>
            <a:pPr marL="0" indent="0">
              <a:buNone/>
            </a:pPr>
            <a:endParaRPr lang="el-GR" altLang="en-US" dirty="0" smtClean="0"/>
          </a:p>
          <a:p>
            <a:pPr marL="0" indent="0">
              <a:buNone/>
            </a:pPr>
            <a:r>
              <a:rPr lang="el-GR" altLang="en-US" dirty="0" smtClean="0"/>
              <a:t>Ποια είναι η μέγιστη και ποια η ελάχιστη τιμή; </a:t>
            </a:r>
            <a:endParaRPr lang="en-US" altLang="en-US" dirty="0" smtClean="0"/>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E539EE86-2A99-4175-A61C-783A5F8C2A9D}" type="slidenum">
              <a:rPr lang="en-US" altLang="en-US" sz="1200">
                <a:solidFill>
                  <a:srgbClr val="898989"/>
                </a:solidFill>
                <a:latin typeface="Calibri" pitchFamily="34" charset="0"/>
              </a:rPr>
              <a:pPr eaLnBrk="1" hangingPunct="1"/>
              <a:t>35</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xmlns="" val="12826768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bwMode="auto">
          <a:noFill/>
          <a:ln>
            <a:miter lim="800000"/>
            <a:headEnd/>
            <a:tailEnd/>
          </a:ln>
        </p:spPr>
        <p:txBody>
          <a:bodyPr/>
          <a:lstStyle/>
          <a:p>
            <a:fld id="{BFC0D6B1-AF92-4329-BF17-97C1F17E67F0}" type="slidenum">
              <a:rPr lang="en-US" smtClean="0"/>
              <a:pPr/>
              <a:t>36</a:t>
            </a:fld>
            <a:endParaRPr lang="en-US" smtClean="0"/>
          </a:p>
        </p:txBody>
      </p:sp>
      <p:sp>
        <p:nvSpPr>
          <p:cNvPr id="33795" name="Rectangle 2"/>
          <p:cNvSpPr>
            <a:spLocks noGrp="1" noChangeArrowheads="1"/>
          </p:cNvSpPr>
          <p:nvPr>
            <p:ph type="title"/>
          </p:nvPr>
        </p:nvSpPr>
        <p:spPr/>
        <p:txBody>
          <a:bodyPr/>
          <a:lstStyle/>
          <a:p>
            <a:pPr eaLnBrk="1" hangingPunct="1"/>
            <a:r>
              <a:rPr lang="el-GR" dirty="0" smtClean="0">
                <a:ea typeface="ＭＳ Ｐゴシック" charset="-128"/>
              </a:rPr>
              <a:t>Διασπορά (</a:t>
            </a:r>
            <a:r>
              <a:rPr lang="en-US" dirty="0" smtClean="0">
                <a:ea typeface="ＭＳ Ｐゴシック" charset="-128"/>
              </a:rPr>
              <a:t>Variance</a:t>
            </a:r>
            <a:r>
              <a:rPr lang="el-GR" dirty="0" smtClean="0">
                <a:ea typeface="ＭＳ Ｐゴシック" charset="-128"/>
              </a:rPr>
              <a:t>)</a:t>
            </a:r>
            <a:endParaRPr lang="en-US" dirty="0" smtClean="0">
              <a:ea typeface="ＭＳ Ｐゴシック" charset="-128"/>
            </a:endParaRPr>
          </a:p>
        </p:txBody>
      </p:sp>
      <p:sp>
        <p:nvSpPr>
          <p:cNvPr id="33796" name="Rectangle 3"/>
          <p:cNvSpPr>
            <a:spLocks noGrp="1" noChangeArrowheads="1"/>
          </p:cNvSpPr>
          <p:nvPr>
            <p:ph type="body" idx="1"/>
          </p:nvPr>
        </p:nvSpPr>
        <p:spPr/>
        <p:txBody>
          <a:bodyPr/>
          <a:lstStyle/>
          <a:p>
            <a:pPr eaLnBrk="1" hangingPunct="1"/>
            <a:r>
              <a:rPr lang="el-GR" dirty="0" smtClean="0">
                <a:ea typeface="ＭＳ Ｐゴシック" charset="-128"/>
              </a:rPr>
              <a:t>Για μια συλλογή ελέγχου, συχνά ένα σύστημα έχει κακή απόδοση σε κάποιες πληροφοριακές ανάγκες </a:t>
            </a:r>
            <a:r>
              <a:rPr lang="en-US" dirty="0" smtClean="0">
                <a:ea typeface="ＭＳ Ｐゴシック" charset="-128"/>
              </a:rPr>
              <a:t>(</a:t>
            </a:r>
            <a:r>
              <a:rPr lang="el-GR" dirty="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0.1) </a:t>
            </a:r>
            <a:r>
              <a:rPr lang="el-GR" dirty="0" smtClean="0">
                <a:ea typeface="ＭＳ Ｐゴシック" charset="-128"/>
              </a:rPr>
              <a:t>και άριστη σε άλλες </a:t>
            </a:r>
            <a:r>
              <a:rPr lang="en-US" dirty="0" smtClean="0">
                <a:ea typeface="ＭＳ Ｐゴシック" charset="-128"/>
              </a:rPr>
              <a:t> (</a:t>
            </a:r>
            <a:r>
              <a:rPr lang="el-GR" dirty="0" smtClean="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0.7)</a:t>
            </a:r>
          </a:p>
          <a:p>
            <a:pPr eaLnBrk="1" hangingPunct="1"/>
            <a:r>
              <a:rPr lang="el-GR" dirty="0" smtClean="0">
                <a:ea typeface="ＭＳ Ｐゴシック" charset="-128"/>
              </a:rPr>
              <a:t>Συχνά, η διασπορά</a:t>
            </a:r>
            <a:r>
              <a:rPr lang="en-US" dirty="0" smtClean="0">
                <a:ea typeface="ＭＳ Ｐゴシック" charset="-128"/>
              </a:rPr>
              <a:t> </a:t>
            </a:r>
            <a:r>
              <a:rPr lang="el-GR" dirty="0" smtClean="0">
                <a:ea typeface="ＭＳ Ｐゴシック" charset="-128"/>
              </a:rPr>
              <a:t>στην απόδοση είναι πιο μεγάλη για διαφορετικά ερωτήματα του ίδιου συστήματος παρά η διασπορά στην απόδοση διαφορετικών συστημάτων στην ίδια ερώτηση</a:t>
            </a:r>
          </a:p>
          <a:p>
            <a:pPr eaLnBrk="1" hangingPunct="1"/>
            <a:endParaRPr lang="en-US" sz="800" dirty="0" smtClean="0">
              <a:ea typeface="ＭＳ Ｐゴシック" charset="-128"/>
            </a:endParaRPr>
          </a:p>
          <a:p>
            <a:pPr eaLnBrk="1" hangingPunct="1"/>
            <a:r>
              <a:rPr lang="el-GR" dirty="0" smtClean="0">
                <a:ea typeface="ＭＳ Ｐゴシック" charset="-128"/>
              </a:rPr>
              <a:t>Δηλαδή, υπάρχουν εύκολες ανάγκες πληροφόρηση και δύσκολες ανάγκες πληροφόρησης! </a:t>
            </a:r>
            <a:endParaRPr lang="en-US" dirty="0" smtClean="0">
              <a:ea typeface="ＭＳ Ｐゴシック" charset="-128"/>
            </a:endParaRPr>
          </a:p>
        </p:txBody>
      </p:sp>
      <p:sp>
        <p:nvSpPr>
          <p:cNvPr id="33797"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609600" y="685800"/>
            <a:ext cx="7793037" cy="685800"/>
          </a:xfrm>
        </p:spPr>
        <p:txBody>
          <a:bodyPr/>
          <a:lstStyle/>
          <a:p>
            <a:r>
              <a:rPr lang="el-GR" dirty="0" smtClean="0"/>
              <a:t>Μη γνωστή ανάκληση</a:t>
            </a:r>
            <a:endParaRPr lang="en-US" dirty="0"/>
          </a:p>
        </p:txBody>
      </p:sp>
      <p:sp>
        <p:nvSpPr>
          <p:cNvPr id="330755" name="Rectangle 3"/>
          <p:cNvSpPr>
            <a:spLocks noGrp="1" noChangeArrowheads="1"/>
          </p:cNvSpPr>
          <p:nvPr>
            <p:ph type="body" idx="1"/>
          </p:nvPr>
        </p:nvSpPr>
        <p:spPr>
          <a:xfrm>
            <a:off x="381000" y="1905000"/>
            <a:ext cx="8077200" cy="3657600"/>
          </a:xfrm>
        </p:spPr>
        <p:txBody>
          <a:bodyPr/>
          <a:lstStyle/>
          <a:p>
            <a:r>
              <a:rPr lang="el-GR" altLang="zh-TW" dirty="0" smtClean="0">
                <a:ea typeface="新細明體" pitchFamily="2" charset="-120"/>
              </a:rPr>
              <a:t>Ο συνολικός αριθμός των συναφών εγγράφων δεν είναι πάντα γνωστός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Δειγματοληψία – πάρε έγγραφα από τη συλλογή και αξιολόγησε τη συνάφεια τους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Εφάρμοσε </a:t>
            </a:r>
            <a:r>
              <a:rPr lang="el-GR" altLang="zh-TW" i="1" dirty="0" smtClean="0">
                <a:solidFill>
                  <a:schemeClr val="accent6">
                    <a:lumMod val="75000"/>
                  </a:schemeClr>
                </a:solidFill>
                <a:ea typeface="新細明體" pitchFamily="2" charset="-120"/>
              </a:rPr>
              <a:t>διαφορετικούς αλγόριθμους </a:t>
            </a:r>
            <a:r>
              <a:rPr lang="el-GR" altLang="zh-TW" dirty="0" smtClean="0">
                <a:ea typeface="新細明體" pitchFamily="2" charset="-120"/>
              </a:rPr>
              <a:t>για την ίδια συλλογή και την ίδια ερώτηση και χρησιμοποίησε το </a:t>
            </a:r>
            <a:r>
              <a:rPr lang="el-GR" altLang="zh-TW" i="1" dirty="0" smtClean="0">
                <a:solidFill>
                  <a:schemeClr val="accent6">
                    <a:lumMod val="75000"/>
                  </a:schemeClr>
                </a:solidFill>
                <a:ea typeface="新細明體" pitchFamily="2" charset="-120"/>
              </a:rPr>
              <a:t>άθροισμα των συναφών εγγράφων</a:t>
            </a:r>
            <a:endParaRPr lang="en-US" altLang="zh-TW" i="1" dirty="0">
              <a:solidFill>
                <a:schemeClr val="accent6">
                  <a:lumMod val="75000"/>
                </a:schemeClr>
              </a:solidFill>
              <a:ea typeface="新細明體" pitchFamily="2" charset="-120"/>
            </a:endParaRPr>
          </a:p>
          <a:p>
            <a:endParaRPr lang="en-US" dirty="0"/>
          </a:p>
        </p:txBody>
      </p:sp>
    </p:spTree>
    <p:extLst>
      <p:ext uri="{BB962C8B-B14F-4D97-AF65-F5344CB8AC3E}">
        <p14:creationId xmlns:p14="http://schemas.microsoft.com/office/powerpoint/2010/main" xmlns="" val="31088164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04800" y="24384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Μεθοδολογία – πρότυπες συλλογές (</a:t>
            </a:r>
            <a:r>
              <a:rPr lang="en-US" sz="3200" dirty="0" smtClean="0">
                <a:solidFill>
                  <a:srgbClr val="336699"/>
                </a:solidFill>
                <a:latin typeface="Calibri" charset="0"/>
              </a:rPr>
              <a:t>benchmarks)</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
        <p:nvSpPr>
          <p:cNvPr id="4" name="Slide Number Placeholder 3"/>
          <p:cNvSpPr>
            <a:spLocks noGrp="1"/>
          </p:cNvSpPr>
          <p:nvPr>
            <p:ph type="sldNum" idx="10"/>
          </p:nvPr>
        </p:nvSpPr>
        <p:spPr/>
        <p:txBody>
          <a:bodyPr/>
          <a:lstStyle/>
          <a:p>
            <a:pPr>
              <a:defRPr/>
            </a:pPr>
            <a:fld id="{6231DFBC-2454-451B-9C42-04D7F724382E}" type="slidenum">
              <a:rPr lang="en-US" smtClean="0"/>
              <a:pPr>
                <a:defRPr/>
              </a:pPr>
              <a:t>38</a:t>
            </a:fld>
            <a:endParaRPr lang="en-US"/>
          </a:p>
        </p:txBody>
      </p:sp>
    </p:spTree>
    <p:extLst>
      <p:ext uri="{BB962C8B-B14F-4D97-AF65-F5344CB8AC3E}">
        <p14:creationId xmlns:p14="http://schemas.microsoft.com/office/powerpoint/2010/main" xmlns="" val="12090426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39</a:t>
            </a:fld>
            <a:endParaRPr lang="en-US" smtClean="0"/>
          </a:p>
        </p:txBody>
      </p:sp>
      <p:sp>
        <p:nvSpPr>
          <p:cNvPr id="32771"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Απαιτήσεις από ένα πρότυπο (</a:t>
            </a:r>
            <a:r>
              <a:rPr lang="en-US" dirty="0" smtClean="0">
                <a:ea typeface="ＭＳ Ｐゴシック" charset="-128"/>
              </a:rPr>
              <a:t>benchmark</a:t>
            </a:r>
            <a:r>
              <a:rPr lang="el-GR" dirty="0" smtClean="0">
                <a:ea typeface="ＭＳ Ｐゴシック" charset="-128"/>
              </a:rPr>
              <a:t>)</a:t>
            </a:r>
            <a:endParaRPr lang="en-US" dirty="0" smtClean="0">
              <a:ea typeface="ＭＳ Ｐゴシック" charset="-128"/>
            </a:endParaRPr>
          </a:p>
        </p:txBody>
      </p:sp>
      <p:sp>
        <p:nvSpPr>
          <p:cNvPr id="32772" name="Rectangle 3"/>
          <p:cNvSpPr>
            <a:spLocks noGrp="1" noChangeArrowheads="1"/>
          </p:cNvSpPr>
          <p:nvPr>
            <p:ph type="body" idx="1"/>
          </p:nvPr>
        </p:nvSpPr>
        <p:spPr>
          <a:xfrm>
            <a:off x="368877" y="1371600"/>
            <a:ext cx="8229600" cy="4953000"/>
          </a:xfrm>
        </p:spPr>
        <p:txBody>
          <a:bodyPr/>
          <a:lstStyle/>
          <a:p>
            <a:pPr marL="514350" indent="-514350" eaLnBrk="1" hangingPunct="1">
              <a:buFont typeface="+mj-lt"/>
              <a:buAutoNum type="arabicPeriod"/>
            </a:pPr>
            <a:r>
              <a:rPr lang="el-GR" dirty="0" smtClean="0">
                <a:ea typeface="ＭＳ Ｐゴシック" charset="-128"/>
              </a:rPr>
              <a:t>Ένα σύνολο από έγγραφα </a:t>
            </a:r>
          </a:p>
          <a:p>
            <a:pPr marL="914400" lvl="1" indent="-514350" eaLnBrk="1" hangingPunct="1">
              <a:buFont typeface="Wingdings" pitchFamily="2" charset="2"/>
              <a:buChar char="§"/>
            </a:pPr>
            <a:r>
              <a:rPr lang="el-GR" sz="1800" dirty="0" smtClean="0">
                <a:ea typeface="ＭＳ Ｐゴシック" charset="-128"/>
              </a:rPr>
              <a:t>Τα έγγραφα πρέπει να είναι αντιπροσωπευτικά των πραγματικών εγγράφων </a:t>
            </a:r>
          </a:p>
          <a:p>
            <a:pPr marL="514350" indent="-514350" eaLnBrk="1" hangingPunct="1">
              <a:buFont typeface="+mj-lt"/>
              <a:buAutoNum type="arabicPeriod"/>
            </a:pPr>
            <a:r>
              <a:rPr lang="el-GR" dirty="0" smtClean="0">
                <a:ea typeface="ＭＳ Ｐゴシック" charset="-128"/>
              </a:rPr>
              <a:t>Μια συλλογή από ανάγκες πληροφόρησης </a:t>
            </a:r>
          </a:p>
          <a:p>
            <a:pPr marL="914400" lvl="1" indent="-514350" eaLnBrk="1" hangingPunct="1">
              <a:buFont typeface="Wingdings" pitchFamily="2" charset="2"/>
              <a:buChar char="§"/>
            </a:pPr>
            <a:r>
              <a:rPr lang="el-GR" sz="1800" dirty="0">
                <a:ea typeface="ＭＳ Ｐゴシック" charset="-128"/>
              </a:rPr>
              <a:t>(ή, καταχρηστικά ερωτημάτων) </a:t>
            </a:r>
            <a:endParaRPr lang="el-GR" sz="1800" dirty="0" smtClean="0">
              <a:ea typeface="ＭＳ Ｐゴシック" charset="-128"/>
            </a:endParaRPr>
          </a:p>
          <a:p>
            <a:pPr marL="914400" lvl="1" indent="-514350" eaLnBrk="1" hangingPunct="1">
              <a:buFont typeface="Wingdings" pitchFamily="2" charset="2"/>
              <a:buChar char="§"/>
            </a:pPr>
            <a:r>
              <a:rPr lang="el-GR" sz="1800" dirty="0" smtClean="0">
                <a:ea typeface="ＭＳ Ｐゴシック" charset="-128"/>
              </a:rPr>
              <a:t>Να σχετίζονται με τα διαθέσιμα έγγραφα</a:t>
            </a:r>
            <a:endParaRPr lang="en-US" sz="1800" dirty="0">
              <a:ea typeface="ＭＳ Ｐゴシック" charset="-128"/>
            </a:endParaRPr>
          </a:p>
          <a:p>
            <a:pPr marL="914400" lvl="1" indent="-514350" eaLnBrk="1" hangingPunct="1">
              <a:buFont typeface="Wingdings" pitchFamily="2" charset="2"/>
              <a:buChar char="§"/>
            </a:pPr>
            <a:r>
              <a:rPr lang="el-GR" sz="1800" dirty="0">
                <a:ea typeface="ＭＳ Ｐゴシック" charset="-128"/>
              </a:rPr>
              <a:t>Οι ανάγκες πληροφόρησης πρέπει να είναι αντιπροσωπευτικές των πραγματικών </a:t>
            </a:r>
            <a:r>
              <a:rPr lang="el-GR" sz="1800" dirty="0" smtClean="0">
                <a:ea typeface="ＭＳ Ｐゴシック" charset="-128"/>
              </a:rPr>
              <a:t> - τυχαίοι όροι δεν είναι καλή ιδέα</a:t>
            </a:r>
          </a:p>
          <a:p>
            <a:pPr marL="914400" lvl="1" indent="-514350" eaLnBrk="1" hangingPunct="1">
              <a:buFont typeface="Wingdings" pitchFamily="2" charset="2"/>
              <a:buChar char="§"/>
            </a:pPr>
            <a:r>
              <a:rPr lang="el-GR" sz="1800" dirty="0" smtClean="0">
                <a:ea typeface="ＭＳ Ｐゴシック" charset="-128"/>
              </a:rPr>
              <a:t>Συχνά από ειδικούς της περιοχής</a:t>
            </a:r>
            <a:endParaRPr lang="en-US" sz="1800" dirty="0">
              <a:ea typeface="ＭＳ Ｐゴシック" charset="-128"/>
            </a:endParaRPr>
          </a:p>
          <a:p>
            <a:pPr marL="514350" indent="-514350" eaLnBrk="1" hangingPunct="1">
              <a:buFont typeface="+mj-lt"/>
              <a:buAutoNum type="arabicPeriod"/>
            </a:pPr>
            <a:r>
              <a:rPr lang="el-GR" dirty="0" smtClean="0">
                <a:ea typeface="ＭＳ Ｐゴシック" charset="-128"/>
              </a:rPr>
              <a:t>Εκτιμήσεις συνάφειας από χρήστες (</a:t>
            </a:r>
            <a:r>
              <a:rPr lang="en-US" dirty="0" smtClean="0">
                <a:ea typeface="ＭＳ Ｐゴシック" charset="-128"/>
              </a:rPr>
              <a:t>Human </a:t>
            </a:r>
            <a:r>
              <a:rPr lang="en-US" dirty="0">
                <a:ea typeface="ＭＳ Ｐゴシック" charset="-128"/>
              </a:rPr>
              <a:t>relevance </a:t>
            </a:r>
            <a:r>
              <a:rPr lang="en-US" dirty="0" smtClean="0">
                <a:ea typeface="ＭＳ Ｐゴシック" charset="-128"/>
              </a:rPr>
              <a:t>assessments</a:t>
            </a:r>
            <a:r>
              <a:rPr lang="el-GR" dirty="0" smtClean="0">
                <a:ea typeface="ＭＳ Ｐゴシック" charset="-128"/>
              </a:rPr>
              <a:t>)</a:t>
            </a:r>
            <a:endParaRPr lang="en-US" dirty="0">
              <a:ea typeface="ＭＳ Ｐゴシック" charset="-128"/>
            </a:endParaRPr>
          </a:p>
          <a:p>
            <a:pPr marL="914400" lvl="1" indent="-514350" eaLnBrk="1" hangingPunct="1">
              <a:buFont typeface="Wingdings" pitchFamily="2" charset="2"/>
              <a:buChar char="§"/>
            </a:pPr>
            <a:r>
              <a:rPr lang="el-GR" sz="1800" dirty="0">
                <a:ea typeface="ＭＳ Ｐゴシック" charset="-128"/>
              </a:rPr>
              <a:t>Χρειάζεται να προσλάβουμε/πληρώσουμε κριτές ή αξιολογητές</a:t>
            </a:r>
            <a:r>
              <a:rPr lang="en-US" sz="1800" dirty="0">
                <a:ea typeface="ＭＳ Ｐゴシック" charset="-128"/>
              </a:rPr>
              <a:t>.</a:t>
            </a:r>
          </a:p>
          <a:p>
            <a:pPr marL="914400" lvl="1" indent="-514350" eaLnBrk="1" hangingPunct="1">
              <a:buFont typeface="Wingdings" pitchFamily="2" charset="2"/>
              <a:buChar char="§"/>
            </a:pPr>
            <a:r>
              <a:rPr lang="el-GR" sz="1800" dirty="0">
                <a:ea typeface="ＭＳ Ｐゴシック" charset="-128"/>
              </a:rPr>
              <a:t>Ακριβό χρονοβόρο </a:t>
            </a:r>
          </a:p>
          <a:p>
            <a:pPr marL="914400" lvl="1" indent="-514350" eaLnBrk="1" hangingPunct="1">
              <a:buFont typeface="Wingdings" pitchFamily="2" charset="2"/>
              <a:buChar char="§"/>
            </a:pPr>
            <a:r>
              <a:rPr lang="el-GR" sz="1800" dirty="0">
                <a:ea typeface="ＭＳ Ｐゴシック" charset="-128"/>
              </a:rPr>
              <a:t>Οι κριτές πρέπει να είναι αντιπροσωπευτικοί των πραγματικών </a:t>
            </a:r>
            <a:r>
              <a:rPr lang="el-GR" sz="1800" dirty="0" smtClean="0">
                <a:ea typeface="ＭＳ Ｐゴシック" charset="-128"/>
              </a:rPr>
              <a:t>χρηστών</a:t>
            </a:r>
            <a:endParaRPr lang="el-GR" sz="1800" dirty="0">
              <a:ea typeface="ＭＳ Ｐゴシック" charset="-128"/>
            </a:endParaRPr>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8.4</a:t>
            </a:r>
          </a:p>
        </p:txBody>
      </p:sp>
    </p:spTree>
    <p:extLst>
      <p:ext uri="{BB962C8B-B14F-4D97-AF65-F5344CB8AC3E}">
        <p14:creationId xmlns:p14="http://schemas.microsoft.com/office/powerpoint/2010/main" xmlns="" val="1641503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Συνάφειας</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457200" y="1447800"/>
            <a:ext cx="8153400" cy="4876800"/>
          </a:xfrm>
        </p:spPr>
        <p:txBody>
          <a:bodyPr/>
          <a:lstStyle/>
          <a:p>
            <a:pPr marL="0" indent="0" eaLnBrk="1" hangingPunct="1">
              <a:buNone/>
            </a:pPr>
            <a:r>
              <a:rPr lang="el-GR" dirty="0" smtClean="0">
                <a:solidFill>
                  <a:schemeClr val="accent1">
                    <a:lumMod val="50000"/>
                  </a:schemeClr>
                </a:solidFill>
                <a:ea typeface="ＭＳ Ｐゴシック" pitchFamily="-112" charset="-128"/>
              </a:rPr>
              <a:t>Δοθέντων της αποτίμησης και των αποτελεσμάτων ενός συστήματος πως μετράμε τη συνάφεια των αποτελεσμάτων;</a:t>
            </a:r>
          </a:p>
          <a:p>
            <a:pPr marL="0" indent="0" eaLnBrk="1" hangingPunct="1">
              <a:buNone/>
            </a:pPr>
            <a:endParaRPr lang="el-GR" sz="800" dirty="0">
              <a:solidFill>
                <a:schemeClr val="accent1">
                  <a:lumMod val="50000"/>
                </a:schemeClr>
              </a:solidFill>
              <a:ea typeface="ＭＳ Ｐゴシック" pitchFamily="-112" charset="-128"/>
            </a:endParaRPr>
          </a:p>
          <a:p>
            <a:pPr marL="0" indent="0" eaLnBrk="1" hangingPunct="1">
              <a:buNone/>
            </a:pPr>
            <a:r>
              <a:rPr lang="el-GR" dirty="0" smtClean="0">
                <a:solidFill>
                  <a:schemeClr val="accent1">
                    <a:lumMod val="50000"/>
                  </a:schemeClr>
                </a:solidFill>
                <a:ea typeface="ＭＳ Ｐゴシック" pitchFamily="-112" charset="-128"/>
              </a:rPr>
              <a:t>Δυο κατηγορίες μέτρων:</a:t>
            </a:r>
          </a:p>
          <a:p>
            <a:pPr lvl="1" eaLnBrk="1" hangingPunct="1">
              <a:buFont typeface="Wingdings" panose="05000000000000000000" pitchFamily="2" charset="2"/>
              <a:buChar char="§"/>
            </a:pPr>
            <a:r>
              <a:rPr lang="el-GR" sz="2800" dirty="0" smtClean="0">
                <a:solidFill>
                  <a:schemeClr val="accent1">
                    <a:lumMod val="50000"/>
                  </a:schemeClr>
                </a:solidFill>
                <a:ea typeface="ＭＳ Ｐゴシック" pitchFamily="-112" charset="-128"/>
              </a:rPr>
              <a:t>Μέτρα που </a:t>
            </a:r>
            <a:r>
              <a:rPr lang="el-GR" sz="2800" dirty="0" smtClean="0">
                <a:solidFill>
                  <a:schemeClr val="accent6">
                    <a:lumMod val="75000"/>
                  </a:schemeClr>
                </a:solidFill>
                <a:ea typeface="ＭＳ Ｐゴシック" pitchFamily="-112" charset="-128"/>
              </a:rPr>
              <a:t>αγνοούν τη διάταξη </a:t>
            </a:r>
          </a:p>
          <a:p>
            <a:pPr lvl="1" eaLnBrk="1" hangingPunct="1">
              <a:buFont typeface="Wingdings" panose="05000000000000000000" pitchFamily="2" charset="2"/>
              <a:buChar char="§"/>
            </a:pPr>
            <a:r>
              <a:rPr lang="el-GR" sz="2800" dirty="0" smtClean="0">
                <a:solidFill>
                  <a:schemeClr val="accent1">
                    <a:lumMod val="50000"/>
                  </a:schemeClr>
                </a:solidFill>
                <a:ea typeface="ＭＳ Ｐゴシック" pitchFamily="-112" charset="-128"/>
              </a:rPr>
              <a:t>Μέτρα </a:t>
            </a:r>
            <a:r>
              <a:rPr lang="el-GR" sz="2800" dirty="0">
                <a:solidFill>
                  <a:schemeClr val="accent1">
                    <a:lumMod val="50000"/>
                  </a:schemeClr>
                </a:solidFill>
                <a:ea typeface="ＭＳ Ｐゴシック" pitchFamily="-112" charset="-128"/>
              </a:rPr>
              <a:t>που </a:t>
            </a:r>
            <a:r>
              <a:rPr lang="el-GR" sz="2800" dirty="0" smtClean="0">
                <a:solidFill>
                  <a:schemeClr val="accent6">
                    <a:lumMod val="75000"/>
                  </a:schemeClr>
                </a:solidFill>
                <a:ea typeface="ＭＳ Ｐゴシック" pitchFamily="-112" charset="-128"/>
              </a:rPr>
              <a:t>λαμβάνουν υπ’ όψιν </a:t>
            </a:r>
            <a:r>
              <a:rPr lang="el-GR" sz="2800" dirty="0">
                <a:solidFill>
                  <a:schemeClr val="accent6">
                    <a:lumMod val="75000"/>
                  </a:schemeClr>
                </a:solidFill>
                <a:ea typeface="ＭＳ Ｐゴシック" pitchFamily="-112" charset="-128"/>
              </a:rPr>
              <a:t>τη διάταξη </a:t>
            </a:r>
          </a:p>
          <a:p>
            <a:pPr lvl="1" eaLnBrk="1" hangingPunct="1">
              <a:buFont typeface="Wingdings" panose="05000000000000000000" pitchFamily="2" charset="2"/>
              <a:buChar char="§"/>
            </a:pPr>
            <a:endParaRPr lang="el-GR" sz="800" dirty="0" smtClean="0">
              <a:solidFill>
                <a:schemeClr val="accent6">
                  <a:lumMod val="75000"/>
                </a:schemeClr>
              </a:solidFill>
              <a:ea typeface="ＭＳ Ｐゴシック" pitchFamily="-112" charset="-128"/>
            </a:endParaRPr>
          </a:p>
          <a:p>
            <a:pPr marL="0" indent="0" eaLnBrk="1" hangingPunct="1">
              <a:buNone/>
            </a:pPr>
            <a:r>
              <a:rPr lang="el-GR" dirty="0" smtClean="0">
                <a:solidFill>
                  <a:schemeClr val="accent1">
                    <a:lumMod val="50000"/>
                  </a:schemeClr>
                </a:solidFill>
                <a:ea typeface="ＭＳ Ｐゴシック" pitchFamily="-112" charset="-128"/>
              </a:rPr>
              <a:t>Το μέτρο υπολογίζεται για κάθε ερώτηση και παίρνουμε το </a:t>
            </a:r>
            <a:r>
              <a:rPr lang="el-GR" i="1" dirty="0" smtClean="0">
                <a:solidFill>
                  <a:schemeClr val="accent6">
                    <a:lumMod val="75000"/>
                  </a:schemeClr>
                </a:solidFill>
                <a:ea typeface="ＭＳ Ｐゴシック" pitchFamily="-112" charset="-128"/>
              </a:rPr>
              <a:t>μέσο όρο </a:t>
            </a:r>
            <a:r>
              <a:rPr lang="el-GR" dirty="0" smtClean="0">
                <a:solidFill>
                  <a:schemeClr val="accent1">
                    <a:lumMod val="50000"/>
                  </a:schemeClr>
                </a:solidFill>
                <a:ea typeface="ＭＳ Ｐゴシック" pitchFamily="-112" charset="-128"/>
              </a:rPr>
              <a:t>για το σύνολο των ερωτήσεων</a:t>
            </a:r>
          </a:p>
          <a:p>
            <a:pPr marL="0" indent="0" eaLnBrk="1" hangingPunct="1">
              <a:buNone/>
            </a:pPr>
            <a:r>
              <a:rPr lang="el-GR" dirty="0" smtClean="0">
                <a:solidFill>
                  <a:schemeClr val="accent1">
                    <a:lumMod val="50000"/>
                  </a:schemeClr>
                </a:solidFill>
                <a:ea typeface="ＭＳ Ｐゴシック" pitchFamily="-112" charset="-128"/>
              </a:rPr>
              <a:t>Αρχικά, θα θεωρήσουμε </a:t>
            </a:r>
            <a:r>
              <a:rPr lang="el-GR" dirty="0" smtClean="0">
                <a:solidFill>
                  <a:schemeClr val="accent6">
                    <a:lumMod val="75000"/>
                  </a:schemeClr>
                </a:solidFill>
                <a:ea typeface="ＭＳ Ｐゴシック" pitchFamily="-112" charset="-128"/>
              </a:rPr>
              <a:t>δυαδικές αξιολογήσεις</a:t>
            </a:r>
            <a:r>
              <a:rPr lang="el-GR" dirty="0" smtClean="0">
                <a:solidFill>
                  <a:schemeClr val="accent1">
                    <a:lumMod val="50000"/>
                  </a:schemeClr>
                </a:solidFill>
                <a:ea typeface="ＭＳ Ｐゴシック" pitchFamily="-112" charset="-128"/>
              </a:rPr>
              <a:t>: Συναφές/Μη Συναφές</a:t>
            </a:r>
            <a:endParaRPr lang="el-GR" dirty="0">
              <a:solidFill>
                <a:schemeClr val="accent1">
                  <a:lumMod val="50000"/>
                </a:schemeClr>
              </a:solidFill>
              <a:ea typeface="ＭＳ Ｐゴシック" pitchFamily="-112" charset="-128"/>
            </a:endParaRPr>
          </a:p>
          <a:p>
            <a:pPr lvl="1" eaLnBrk="1" hangingPunct="1">
              <a:buFont typeface="Wingdings" panose="05000000000000000000" pitchFamily="2" charset="2"/>
              <a:buChar char="§"/>
            </a:pPr>
            <a:endParaRPr lang="el-GR" sz="2800" dirty="0" smtClean="0">
              <a:solidFill>
                <a:schemeClr val="accent6">
                  <a:lumMod val="75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a:t>
            </a:fld>
            <a:endParaRPr lang="en-US"/>
          </a:p>
        </p:txBody>
      </p:sp>
    </p:spTree>
    <p:extLst>
      <p:ext uri="{BB962C8B-B14F-4D97-AF65-F5344CB8AC3E}">
        <p14:creationId xmlns:p14="http://schemas.microsoft.com/office/powerpoint/2010/main" xmlns="" val="40392107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457200" y="533400"/>
            <a:ext cx="8078787" cy="785813"/>
          </a:xfrm>
          <a:noFill/>
          <a:ln/>
        </p:spPr>
        <p:txBody>
          <a:bodyPr lIns="92075" tIns="46038" rIns="92075" bIns="46038" anchor="ctr"/>
          <a:lstStyle/>
          <a:p>
            <a:r>
              <a:rPr lang="en-US" altLang="zh-TW" dirty="0">
                <a:ea typeface="新細明體" pitchFamily="2" charset="-120"/>
              </a:rPr>
              <a:t>Benchmarks</a:t>
            </a:r>
            <a:endParaRPr lang="en-GB" altLang="zh-TW" dirty="0">
              <a:ea typeface="新細明體" pitchFamily="2" charset="-120"/>
            </a:endParaRPr>
          </a:p>
        </p:txBody>
      </p:sp>
      <p:sp>
        <p:nvSpPr>
          <p:cNvPr id="361476" name="Text Box 4"/>
          <p:cNvSpPr txBox="1">
            <a:spLocks noChangeArrowheads="1"/>
          </p:cNvSpPr>
          <p:nvPr/>
        </p:nvSpPr>
        <p:spPr bwMode="auto">
          <a:xfrm>
            <a:off x="1143000" y="3389313"/>
            <a:ext cx="1371600" cy="72548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document collection</a:t>
            </a:r>
          </a:p>
        </p:txBody>
      </p:sp>
      <p:sp>
        <p:nvSpPr>
          <p:cNvPr id="361477" name="Text Box 5"/>
          <p:cNvSpPr txBox="1">
            <a:spLocks noChangeArrowheads="1"/>
          </p:cNvSpPr>
          <p:nvPr/>
        </p:nvSpPr>
        <p:spPr bwMode="auto">
          <a:xfrm>
            <a:off x="1143000" y="44100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queries</a:t>
            </a:r>
          </a:p>
        </p:txBody>
      </p:sp>
      <p:grpSp>
        <p:nvGrpSpPr>
          <p:cNvPr id="361478" name="Group 6"/>
          <p:cNvGrpSpPr>
            <a:grpSpLocks/>
          </p:cNvGrpSpPr>
          <p:nvPr/>
        </p:nvGrpSpPr>
        <p:grpSpPr bwMode="auto">
          <a:xfrm>
            <a:off x="3505200" y="3352800"/>
            <a:ext cx="1447800" cy="990600"/>
            <a:chOff x="2112" y="2352"/>
            <a:chExt cx="912" cy="624"/>
          </a:xfrm>
        </p:grpSpPr>
        <p:sp>
          <p:nvSpPr>
            <p:cNvPr id="361479" name="Oval 7"/>
            <p:cNvSpPr>
              <a:spLocks noChangeArrowheads="1"/>
            </p:cNvSpPr>
            <p:nvPr/>
          </p:nvSpPr>
          <p:spPr bwMode="auto">
            <a:xfrm>
              <a:off x="2112" y="2352"/>
              <a:ext cx="912" cy="624"/>
            </a:xfrm>
            <a:prstGeom prst="ellipse">
              <a:avLst/>
            </a:prstGeom>
            <a:solidFill>
              <a:srgbClr val="FFCC99"/>
            </a:solidFill>
            <a:ln w="9525">
              <a:solidFill>
                <a:schemeClr val="bg2"/>
              </a:solidFill>
              <a:round/>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0" name="Text Box 8"/>
            <p:cNvSpPr txBox="1">
              <a:spLocks noChangeArrowheads="1"/>
            </p:cNvSpPr>
            <p:nvPr/>
          </p:nvSpPr>
          <p:spPr bwMode="auto">
            <a:xfrm>
              <a:off x="2208" y="2496"/>
              <a:ext cx="720" cy="3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Algorithm under test</a:t>
              </a:r>
            </a:p>
          </p:txBody>
        </p:sp>
      </p:grpSp>
      <p:grpSp>
        <p:nvGrpSpPr>
          <p:cNvPr id="361481" name="Group 9"/>
          <p:cNvGrpSpPr>
            <a:grpSpLocks/>
          </p:cNvGrpSpPr>
          <p:nvPr/>
        </p:nvGrpSpPr>
        <p:grpSpPr bwMode="auto">
          <a:xfrm>
            <a:off x="5715000" y="3352800"/>
            <a:ext cx="1447800" cy="990600"/>
            <a:chOff x="3936" y="2208"/>
            <a:chExt cx="912" cy="624"/>
          </a:xfrm>
        </p:grpSpPr>
        <p:sp>
          <p:nvSpPr>
            <p:cNvPr id="361482" name="Oval 10"/>
            <p:cNvSpPr>
              <a:spLocks noChangeArrowheads="1"/>
            </p:cNvSpPr>
            <p:nvPr/>
          </p:nvSpPr>
          <p:spPr bwMode="auto">
            <a:xfrm>
              <a:off x="3936" y="2208"/>
              <a:ext cx="912" cy="624"/>
            </a:xfrm>
            <a:prstGeom prst="ellipse">
              <a:avLst/>
            </a:prstGeom>
            <a:solidFill>
              <a:srgbClr val="FFCC99"/>
            </a:solidFill>
            <a:ln w="9525">
              <a:solidFill>
                <a:schemeClr val="bg2"/>
              </a:solidFill>
              <a:round/>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3" name="Text Box 11"/>
            <p:cNvSpPr txBox="1">
              <a:spLocks noChangeArrowheads="1"/>
            </p:cNvSpPr>
            <p:nvPr/>
          </p:nvSpPr>
          <p:spPr bwMode="auto">
            <a:xfrm>
              <a:off x="4032" y="2448"/>
              <a:ext cx="720" cy="1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Evaluation</a:t>
              </a:r>
            </a:p>
          </p:txBody>
        </p:sp>
      </p:grpSp>
      <p:sp>
        <p:nvSpPr>
          <p:cNvPr id="361484" name="Text Box 12"/>
          <p:cNvSpPr txBox="1">
            <a:spLocks noChangeArrowheads="1"/>
          </p:cNvSpPr>
          <p:nvPr/>
        </p:nvSpPr>
        <p:spPr bwMode="auto">
          <a:xfrm>
            <a:off x="5791200" y="45624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result</a:t>
            </a:r>
          </a:p>
        </p:txBody>
      </p:sp>
      <p:sp>
        <p:nvSpPr>
          <p:cNvPr id="361485" name="Freeform 13"/>
          <p:cNvSpPr>
            <a:spLocks/>
          </p:cNvSpPr>
          <p:nvPr/>
        </p:nvSpPr>
        <p:spPr bwMode="auto">
          <a:xfrm>
            <a:off x="2516188" y="3748088"/>
            <a:ext cx="989012" cy="61912"/>
          </a:xfrm>
          <a:custGeom>
            <a:avLst/>
            <a:gdLst>
              <a:gd name="T0" fmla="*/ 0 w 623"/>
              <a:gd name="T1" fmla="*/ 0 h 39"/>
              <a:gd name="T2" fmla="*/ 623 w 623"/>
              <a:gd name="T3" fmla="*/ 39 h 39"/>
            </a:gdLst>
            <a:ahLst/>
            <a:cxnLst>
              <a:cxn ang="0">
                <a:pos x="T0" y="T1"/>
              </a:cxn>
              <a:cxn ang="0">
                <a:pos x="T2" y="T3"/>
              </a:cxn>
            </a:cxnLst>
            <a:rect l="0" t="0" r="r" b="b"/>
            <a:pathLst>
              <a:path w="623" h="39">
                <a:moveTo>
                  <a:pt x="0" y="0"/>
                </a:moveTo>
                <a:lnTo>
                  <a:pt x="623" y="39"/>
                </a:lnTo>
              </a:path>
            </a:pathLst>
          </a:custGeom>
          <a:noFill/>
          <a:ln w="9525">
            <a:solidFill>
              <a:schemeClr val="tx1"/>
            </a:solidFill>
            <a:round/>
            <a:headEnd/>
            <a:tailEnd type="triangl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6" name="Freeform 14"/>
          <p:cNvSpPr>
            <a:spLocks/>
          </p:cNvSpPr>
          <p:nvPr/>
        </p:nvSpPr>
        <p:spPr bwMode="auto">
          <a:xfrm>
            <a:off x="2516188" y="4100513"/>
            <a:ext cx="1058862" cy="541337"/>
          </a:xfrm>
          <a:custGeom>
            <a:avLst/>
            <a:gdLst>
              <a:gd name="T0" fmla="*/ 0 w 667"/>
              <a:gd name="T1" fmla="*/ 341 h 341"/>
              <a:gd name="T2" fmla="*/ 667 w 667"/>
              <a:gd name="T3" fmla="*/ 0 h 341"/>
            </a:gdLst>
            <a:ahLst/>
            <a:cxnLst>
              <a:cxn ang="0">
                <a:pos x="T0" y="T1"/>
              </a:cxn>
              <a:cxn ang="0">
                <a:pos x="T2" y="T3"/>
              </a:cxn>
            </a:cxnLst>
            <a:rect l="0" t="0" r="r" b="b"/>
            <a:pathLst>
              <a:path w="667" h="341">
                <a:moveTo>
                  <a:pt x="0" y="341"/>
                </a:moveTo>
                <a:lnTo>
                  <a:pt x="667" y="0"/>
                </a:lnTo>
              </a:path>
            </a:pathLst>
          </a:custGeom>
          <a:noFill/>
          <a:ln w="9525">
            <a:solidFill>
              <a:schemeClr val="tx1"/>
            </a:solidFill>
            <a:round/>
            <a:headEnd/>
            <a:tailEnd type="triangl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7" name="Line 15"/>
          <p:cNvSpPr>
            <a:spLocks noChangeShapeType="1"/>
          </p:cNvSpPr>
          <p:nvPr/>
        </p:nvSpPr>
        <p:spPr bwMode="auto">
          <a:xfrm>
            <a:off x="4953000" y="38100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8" name="Line 16"/>
          <p:cNvSpPr>
            <a:spLocks noChangeShapeType="1"/>
          </p:cNvSpPr>
          <p:nvPr/>
        </p:nvSpPr>
        <p:spPr bwMode="auto">
          <a:xfrm flipV="1">
            <a:off x="7162800" y="38100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9" name="Line 17"/>
          <p:cNvSpPr>
            <a:spLocks noChangeShapeType="1"/>
          </p:cNvSpPr>
          <p:nvPr/>
        </p:nvSpPr>
        <p:spPr bwMode="auto">
          <a:xfrm flipV="1">
            <a:off x="6477000" y="43434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90" name="Text Box 18"/>
          <p:cNvSpPr txBox="1">
            <a:spLocks noChangeArrowheads="1"/>
          </p:cNvSpPr>
          <p:nvPr/>
        </p:nvSpPr>
        <p:spPr bwMode="auto">
          <a:xfrm>
            <a:off x="4876800" y="3276600"/>
            <a:ext cx="1066800" cy="50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Retrieved result</a:t>
            </a:r>
          </a:p>
        </p:txBody>
      </p:sp>
      <p:sp>
        <p:nvSpPr>
          <p:cNvPr id="361491" name="Text Box 19"/>
          <p:cNvSpPr txBox="1">
            <a:spLocks noChangeArrowheads="1"/>
          </p:cNvSpPr>
          <p:nvPr/>
        </p:nvSpPr>
        <p:spPr bwMode="auto">
          <a:xfrm>
            <a:off x="7086600" y="3200400"/>
            <a:ext cx="1066800" cy="50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Precision and recall</a:t>
            </a:r>
          </a:p>
        </p:txBody>
      </p:sp>
    </p:spTree>
    <p:extLst>
      <p:ext uri="{BB962C8B-B14F-4D97-AF65-F5344CB8AC3E}">
        <p14:creationId xmlns:p14="http://schemas.microsoft.com/office/powerpoint/2010/main" xmlns="" val="4083570577"/>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41</a:t>
            </a:fld>
            <a:endParaRPr lang="en-US" smtClean="0"/>
          </a:p>
        </p:txBody>
      </p:sp>
      <p:sp>
        <p:nvSpPr>
          <p:cNvPr id="22531" name="Rectangle 2"/>
          <p:cNvSpPr>
            <a:spLocks noGrp="1" noChangeArrowheads="1"/>
          </p:cNvSpPr>
          <p:nvPr>
            <p:ph type="title"/>
          </p:nvPr>
        </p:nvSpPr>
        <p:spPr/>
        <p:txBody>
          <a:bodyPr/>
          <a:lstStyle/>
          <a:p>
            <a:pPr eaLnBrk="1" hangingPunct="1"/>
            <a:r>
              <a:rPr lang="en-US" dirty="0" smtClean="0">
                <a:ea typeface="ＭＳ Ｐゴシック" charset="-128"/>
              </a:rPr>
              <a:t>Standard benchmarks </a:t>
            </a:r>
            <a:r>
              <a:rPr lang="el-GR" dirty="0" smtClean="0">
                <a:ea typeface="ＭＳ Ｐゴシック" charset="-128"/>
              </a:rPr>
              <a:t>συνάφειας</a:t>
            </a:r>
            <a:endParaRPr lang="en-US" dirty="0" smtClean="0">
              <a:ea typeface="ＭＳ Ｐゴシック" charset="-128"/>
            </a:endParaRPr>
          </a:p>
        </p:txBody>
      </p:sp>
      <p:sp>
        <p:nvSpPr>
          <p:cNvPr id="22532" name="Rectangle 3"/>
          <p:cNvSpPr>
            <a:spLocks noGrp="1" noChangeArrowheads="1"/>
          </p:cNvSpPr>
          <p:nvPr>
            <p:ph type="body" idx="1"/>
          </p:nvPr>
        </p:nvSpPr>
        <p:spPr/>
        <p:txBody>
          <a:bodyPr/>
          <a:lstStyle/>
          <a:p>
            <a:pPr marL="0" indent="0" eaLnBrk="1" hangingPunct="1">
              <a:buNone/>
            </a:pPr>
            <a:r>
              <a:rPr lang="en-US" sz="3200" b="1" dirty="0" smtClean="0">
                <a:solidFill>
                  <a:schemeClr val="accent6">
                    <a:lumMod val="75000"/>
                  </a:schemeClr>
                </a:solidFill>
                <a:ea typeface="ＭＳ Ｐゴシック" charset="-128"/>
              </a:rPr>
              <a:t>TREC</a:t>
            </a:r>
            <a:r>
              <a:rPr lang="en-US" dirty="0" smtClean="0">
                <a:ea typeface="ＭＳ Ｐゴシック" charset="-128"/>
              </a:rPr>
              <a:t> - National Institute of Standards and Technology (NIST) </a:t>
            </a:r>
            <a:r>
              <a:rPr lang="el-GR" dirty="0" smtClean="0">
                <a:ea typeface="ＭＳ Ｐゴシック" charset="-128"/>
              </a:rPr>
              <a:t>τρέχει ένα μεγάλο </a:t>
            </a:r>
            <a:r>
              <a:rPr lang="en-US" dirty="0" smtClean="0">
                <a:ea typeface="ＭＳ Ｐゴシック" charset="-128"/>
              </a:rPr>
              <a:t>IR test bed </a:t>
            </a:r>
            <a:r>
              <a:rPr lang="el-GR" dirty="0" smtClean="0">
                <a:ea typeface="ＭＳ Ｐゴシック" charset="-128"/>
              </a:rPr>
              <a:t>εδώ και πολλά χρόνια</a:t>
            </a:r>
            <a:endParaRPr lang="en-US" dirty="0" smtClean="0">
              <a:ea typeface="ＭＳ Ｐゴシック" charset="-128"/>
            </a:endParaRPr>
          </a:p>
          <a:p>
            <a:pPr eaLnBrk="1" hangingPunct="1"/>
            <a:r>
              <a:rPr lang="el-GR" sz="2400" dirty="0" smtClean="0">
                <a:ea typeface="ＭＳ Ｐゴシック" charset="-128"/>
              </a:rPr>
              <a:t>Χρησιμοποιεί το </a:t>
            </a:r>
            <a:r>
              <a:rPr lang="en-US" sz="2400" dirty="0" smtClean="0">
                <a:ea typeface="ＭＳ Ｐゴシック" charset="-128"/>
              </a:rPr>
              <a:t>Reuters </a:t>
            </a:r>
            <a:r>
              <a:rPr lang="el-GR" sz="2400" dirty="0" smtClean="0">
                <a:ea typeface="ＭＳ Ｐゴシック" charset="-128"/>
              </a:rPr>
              <a:t>και άλλες πρότυπες συλλογές εγγράφων </a:t>
            </a:r>
          </a:p>
          <a:p>
            <a:pPr eaLnBrk="1" hangingPunct="1"/>
            <a:r>
              <a:rPr lang="el-GR" sz="2400" dirty="0" smtClean="0">
                <a:ea typeface="ＭＳ Ｐゴシック" charset="-128"/>
              </a:rPr>
              <a:t>Καθορισμένα </a:t>
            </a:r>
            <a:r>
              <a:rPr lang="en-US" sz="2400" dirty="0" smtClean="0">
                <a:ea typeface="ＭＳ Ｐゴシック" charset="-128"/>
              </a:rPr>
              <a:t>“Retrieval tasks” </a:t>
            </a:r>
            <a:endParaRPr lang="el-GR" sz="2400" dirty="0" smtClean="0">
              <a:ea typeface="ＭＳ Ｐゴシック" charset="-128"/>
            </a:endParaRPr>
          </a:p>
          <a:p>
            <a:pPr lvl="1" eaLnBrk="1" hangingPunct="1"/>
            <a:r>
              <a:rPr lang="el-GR" sz="2000" dirty="0" smtClean="0">
                <a:ea typeface="ＭＳ Ｐゴシック" charset="-128"/>
              </a:rPr>
              <a:t>Μερικές φορές ως ερωτήματα </a:t>
            </a:r>
            <a:endParaRPr lang="en-US" sz="2000" dirty="0" smtClean="0">
              <a:ea typeface="ＭＳ Ｐゴシック" charset="-128"/>
            </a:endParaRPr>
          </a:p>
          <a:p>
            <a:pPr eaLnBrk="1" hangingPunct="1"/>
            <a:r>
              <a:rPr lang="el-GR" sz="2400" dirty="0" smtClean="0">
                <a:ea typeface="ＭＳ Ｐゴシック" charset="-128"/>
              </a:rPr>
              <a:t>Ειδικοί (</a:t>
            </a:r>
            <a:r>
              <a:rPr lang="en-US" sz="2400" dirty="0" smtClean="0">
                <a:ea typeface="ＭＳ Ｐゴシック" charset="-128"/>
              </a:rPr>
              <a:t>Human experts</a:t>
            </a:r>
            <a:r>
              <a:rPr lang="el-GR" sz="2400" dirty="0" smtClean="0">
                <a:ea typeface="ＭＳ Ｐゴシック" charset="-128"/>
              </a:rPr>
              <a:t>) βαθμολογούν κάθε ζεύγος ερωτήματος, εγγράφου ως Συναφές </a:t>
            </a:r>
            <a:r>
              <a:rPr lang="en-US" sz="2400" u="sng" dirty="0" smtClean="0">
                <a:ea typeface="ＭＳ Ｐゴシック" charset="-128"/>
              </a:rPr>
              <a:t>Relevant</a:t>
            </a:r>
            <a:r>
              <a:rPr lang="en-US" sz="2400" dirty="0" smtClean="0">
                <a:ea typeface="ＭＳ Ｐゴシック" charset="-128"/>
              </a:rPr>
              <a:t> </a:t>
            </a:r>
            <a:r>
              <a:rPr lang="el-GR" sz="2400" dirty="0" smtClean="0">
                <a:ea typeface="ＭＳ Ｐゴシック" charset="-128"/>
              </a:rPr>
              <a:t>ή μη Συναφές</a:t>
            </a:r>
            <a:r>
              <a:rPr lang="en-US" sz="2400" dirty="0" smtClean="0">
                <a:ea typeface="ＭＳ Ｐゴシック" charset="-128"/>
              </a:rPr>
              <a:t> </a:t>
            </a:r>
            <a:r>
              <a:rPr lang="en-US" sz="2400" u="sng" dirty="0" err="1" smtClean="0">
                <a:ea typeface="ＭＳ Ｐゴシック" charset="-128"/>
              </a:rPr>
              <a:t>Nonrelevant</a:t>
            </a:r>
            <a:endParaRPr lang="en-US" sz="2400" u="sng" dirty="0" smtClean="0">
              <a:ea typeface="ＭＳ Ｐゴシック" charset="-128"/>
            </a:endParaRPr>
          </a:p>
          <a:p>
            <a:pPr lvl="1" eaLnBrk="1" hangingPunct="1"/>
            <a:r>
              <a:rPr lang="el-GR" dirty="0" smtClean="0">
                <a:ea typeface="ＭＳ Ｐゴシック" charset="-128"/>
              </a:rPr>
              <a:t>Ή τουλάχιστον ένα υποσύνολο των εγγράφων που επιστρέφονται για κάθε ερώτημα</a:t>
            </a:r>
            <a:endParaRPr lang="en-US" dirty="0" smtClean="0">
              <a:ea typeface="ＭＳ Ｐゴシック" charset="-128"/>
            </a:endParaRPr>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p14="http://schemas.microsoft.com/office/powerpoint/2010/main" xmlns="" val="6412475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42</a:t>
            </a:fld>
            <a:endParaRPr lang="en-US" smtClean="0"/>
          </a:p>
        </p:txBody>
      </p:sp>
      <p:sp>
        <p:nvSpPr>
          <p:cNvPr id="22531" name="Rectangle 2"/>
          <p:cNvSpPr>
            <a:spLocks noGrp="1" noChangeArrowheads="1"/>
          </p:cNvSpPr>
          <p:nvPr>
            <p:ph type="title"/>
          </p:nvPr>
        </p:nvSpPr>
        <p:spPr/>
        <p:txBody>
          <a:bodyPr/>
          <a:lstStyle/>
          <a:p>
            <a:pPr eaLnBrk="1" hangingPunct="1"/>
            <a:r>
              <a:rPr lang="en-US" dirty="0" smtClean="0">
                <a:ea typeface="ＭＳ Ｐゴシック" charset="-128"/>
              </a:rPr>
              <a:t>Standard benchmarks </a:t>
            </a:r>
            <a:r>
              <a:rPr lang="el-GR" dirty="0" smtClean="0">
                <a:ea typeface="ＭＳ Ｐゴシック" charset="-128"/>
              </a:rPr>
              <a:t>συνάφειας</a:t>
            </a:r>
            <a:endParaRPr lang="en-US" dirty="0" smtClean="0">
              <a:ea typeface="ＭＳ Ｐゴシック" charset="-128"/>
            </a:endParaRPr>
          </a:p>
        </p:txBody>
      </p:sp>
      <p:sp>
        <p:nvSpPr>
          <p:cNvPr id="22532" name="Rectangle 3"/>
          <p:cNvSpPr>
            <a:spLocks noGrp="1" noChangeArrowheads="1"/>
          </p:cNvSpPr>
          <p:nvPr>
            <p:ph type="body" idx="1"/>
          </p:nvPr>
        </p:nvSpPr>
        <p:spPr>
          <a:xfrm>
            <a:off x="457200" y="1600200"/>
            <a:ext cx="8134350" cy="4114800"/>
          </a:xfrm>
        </p:spPr>
        <p:txBody>
          <a:bodyPr/>
          <a:lstStyle/>
          <a:p>
            <a:pPr marL="0" indent="0">
              <a:buNone/>
            </a:pPr>
            <a:r>
              <a:rPr lang="de-DE" sz="3600" dirty="0" err="1">
                <a:solidFill>
                  <a:schemeClr val="accent6">
                    <a:lumMod val="75000"/>
                  </a:schemeClr>
                </a:solidFill>
              </a:rPr>
              <a:t>Cranfield</a:t>
            </a:r>
            <a:endParaRPr lang="de-DE" sz="3600" dirty="0">
              <a:solidFill>
                <a:schemeClr val="accent6">
                  <a:lumMod val="75000"/>
                </a:schemeClr>
              </a:solidFill>
            </a:endParaRPr>
          </a:p>
          <a:p>
            <a:pPr marL="457200" lvl="1" indent="0">
              <a:spcBef>
                <a:spcPts val="700"/>
              </a:spcBef>
              <a:buClr>
                <a:srgbClr val="336699"/>
              </a:buClr>
              <a:buNone/>
            </a:pPr>
            <a:r>
              <a:rPr lang="el-GR" dirty="0" smtClean="0"/>
              <a:t>Πρωτοπόρο: το πρώτο </a:t>
            </a:r>
            <a:r>
              <a:rPr lang="en-US" dirty="0" err="1" smtClean="0"/>
              <a:t>testbed</a:t>
            </a:r>
            <a:r>
              <a:rPr lang="en-US" dirty="0" smtClean="0"/>
              <a:t> </a:t>
            </a:r>
            <a:r>
              <a:rPr lang="el-GR" dirty="0" smtClean="0"/>
              <a:t>που επέτρεπε ακριβή </a:t>
            </a:r>
            <a:r>
              <a:rPr lang="el-GR" dirty="0" err="1" smtClean="0"/>
              <a:t>ποσοτικοποιημένα</a:t>
            </a:r>
            <a:r>
              <a:rPr lang="el-GR" dirty="0" smtClean="0"/>
              <a:t> μέτρα της αποτελεσματικότητας της ανάκτησης</a:t>
            </a:r>
            <a:endParaRPr lang="en-US" dirty="0"/>
          </a:p>
          <a:p>
            <a:pPr marL="457200" lvl="1" indent="0">
              <a:spcBef>
                <a:spcPts val="700"/>
              </a:spcBef>
              <a:buClr>
                <a:srgbClr val="336699"/>
              </a:buClr>
              <a:buNone/>
            </a:pPr>
            <a:r>
              <a:rPr lang="el-GR" dirty="0" smtClean="0"/>
              <a:t>Στα τέλη του 1950</a:t>
            </a:r>
            <a:r>
              <a:rPr lang="de-DE" dirty="0" smtClean="0"/>
              <a:t>, UK</a:t>
            </a:r>
            <a:endParaRPr lang="de-DE" dirty="0"/>
          </a:p>
          <a:p>
            <a:pPr lvl="1">
              <a:spcBef>
                <a:spcPts val="700"/>
              </a:spcBef>
              <a:buClr>
                <a:srgbClr val="336699"/>
              </a:buClr>
              <a:buFont typeface="Wingdings" pitchFamily="2" charset="2"/>
              <a:buChar char="§"/>
            </a:pPr>
            <a:r>
              <a:rPr lang="en-US" dirty="0"/>
              <a:t>1398 abstracts </a:t>
            </a:r>
            <a:r>
              <a:rPr lang="el-GR" dirty="0" smtClean="0"/>
              <a:t>από άρθρα περιοδικών  αεροδυναμικής, ένα σύνολο από 225 ερωτήματα, εξαντλητική κρίση συνάφειας όλων των ζευγών </a:t>
            </a:r>
          </a:p>
          <a:p>
            <a:pPr lvl="1">
              <a:spcBef>
                <a:spcPts val="700"/>
              </a:spcBef>
              <a:buClr>
                <a:srgbClr val="336699"/>
              </a:buClr>
              <a:buFont typeface="Wingdings" pitchFamily="2" charset="2"/>
              <a:buChar char="§"/>
            </a:pPr>
            <a:r>
              <a:rPr lang="el-GR" dirty="0" smtClean="0"/>
              <a:t>Πολύ μικρό, μη τυπικό για τα σημερινά δεδομένα της ΑΠ</a:t>
            </a:r>
            <a:endParaRPr lang="en-US" dirty="0"/>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p14="http://schemas.microsoft.com/office/powerpoint/2010/main" xmlns="" val="37506563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bwMode="auto">
          <a:noFill/>
          <a:ln>
            <a:miter lim="800000"/>
            <a:headEnd/>
            <a:tailEnd/>
          </a:ln>
        </p:spPr>
        <p:txBody>
          <a:bodyPr/>
          <a:lstStyle/>
          <a:p>
            <a:fld id="{003723F4-E805-4645-B56C-EE7246EE58DF}" type="slidenum">
              <a:rPr lang="en-US" smtClean="0"/>
              <a:pPr/>
              <a:t>43</a:t>
            </a:fld>
            <a:endParaRPr lang="en-US" smtClean="0"/>
          </a:p>
        </p:txBody>
      </p:sp>
      <p:sp>
        <p:nvSpPr>
          <p:cNvPr id="40963" name="Rectangle 2"/>
          <p:cNvSpPr>
            <a:spLocks noGrp="1" noChangeArrowheads="1"/>
          </p:cNvSpPr>
          <p:nvPr>
            <p:ph type="title"/>
          </p:nvPr>
        </p:nvSpPr>
        <p:spPr/>
        <p:txBody>
          <a:bodyPr/>
          <a:lstStyle/>
          <a:p>
            <a:pPr eaLnBrk="1" hangingPunct="1"/>
            <a:r>
              <a:rPr lang="en-US" smtClean="0">
                <a:ea typeface="ＭＳ Ｐゴシック" charset="-128"/>
              </a:rPr>
              <a:t>TREC</a:t>
            </a:r>
          </a:p>
        </p:txBody>
      </p:sp>
      <p:sp>
        <p:nvSpPr>
          <p:cNvPr id="40964" name="Rectangle 3"/>
          <p:cNvSpPr>
            <a:spLocks noGrp="1" noChangeArrowheads="1"/>
          </p:cNvSpPr>
          <p:nvPr>
            <p:ph type="body" idx="1"/>
          </p:nvPr>
        </p:nvSpPr>
        <p:spPr>
          <a:xfrm>
            <a:off x="152400" y="1524000"/>
            <a:ext cx="8686800" cy="5029200"/>
          </a:xfrm>
        </p:spPr>
        <p:txBody>
          <a:bodyPr/>
          <a:lstStyle/>
          <a:p>
            <a:pPr marL="0" indent="0" eaLnBrk="1" hangingPunct="1">
              <a:buNone/>
            </a:pPr>
            <a:r>
              <a:rPr lang="en-US" sz="2200" i="1" dirty="0" smtClean="0">
                <a:solidFill>
                  <a:schemeClr val="accent6">
                    <a:lumMod val="75000"/>
                  </a:schemeClr>
                </a:solidFill>
                <a:ea typeface="ＭＳ Ｐゴシック" charset="-128"/>
              </a:rPr>
              <a:t>TREC Ad Hoc task </a:t>
            </a:r>
            <a:r>
              <a:rPr lang="el-GR" sz="2200" dirty="0" smtClean="0">
                <a:ea typeface="ＭＳ Ｐゴシック" charset="-128"/>
              </a:rPr>
              <a:t>από τα πρώτα </a:t>
            </a:r>
            <a:r>
              <a:rPr lang="en-US" sz="2200" dirty="0" smtClean="0">
                <a:ea typeface="ＭＳ Ｐゴシック" charset="-128"/>
              </a:rPr>
              <a:t>8 TRECs </a:t>
            </a:r>
            <a:r>
              <a:rPr lang="el-GR" sz="2200" dirty="0" smtClean="0">
                <a:ea typeface="ＭＳ Ｐゴシック" charset="-128"/>
              </a:rPr>
              <a:t>είναι ένα </a:t>
            </a:r>
            <a:r>
              <a:rPr lang="en-US" sz="2200" dirty="0" smtClean="0">
                <a:ea typeface="ＭＳ Ｐゴシック" charset="-128"/>
              </a:rPr>
              <a:t> standard task</a:t>
            </a:r>
            <a:r>
              <a:rPr lang="el-GR" sz="2200" dirty="0" smtClean="0">
                <a:ea typeface="ＭＳ Ｐゴシック" charset="-128"/>
              </a:rPr>
              <a:t>, μεταξύ του 1992-1999</a:t>
            </a:r>
            <a:endParaRPr lang="en-US" sz="2200" dirty="0" smtClean="0">
              <a:ea typeface="ＭＳ Ｐゴシック" charset="-128"/>
            </a:endParaRPr>
          </a:p>
          <a:p>
            <a:pPr lvl="1" eaLnBrk="1" hangingPunct="1"/>
            <a:r>
              <a:rPr lang="de-DE" sz="1800" i="1" dirty="0"/>
              <a:t>1.89 </a:t>
            </a:r>
            <a:r>
              <a:rPr lang="el-GR" sz="1800" i="1" dirty="0" smtClean="0"/>
              <a:t>εκατομμύρια έγγραφα</a:t>
            </a:r>
            <a:r>
              <a:rPr lang="el-GR" sz="1800" dirty="0" smtClean="0"/>
              <a:t>, κυρίως </a:t>
            </a:r>
            <a:r>
              <a:rPr lang="de-DE" sz="1800" dirty="0" err="1" smtClean="0"/>
              <a:t>newswire</a:t>
            </a:r>
            <a:r>
              <a:rPr lang="de-DE" sz="1800" dirty="0" smtClean="0"/>
              <a:t> </a:t>
            </a:r>
            <a:r>
              <a:rPr lang="el-GR" sz="1800" dirty="0" smtClean="0"/>
              <a:t>άρθρα</a:t>
            </a:r>
          </a:p>
          <a:p>
            <a:pPr lvl="1" eaLnBrk="1" hangingPunct="1"/>
            <a:r>
              <a:rPr lang="de-DE" sz="1800" dirty="0" smtClean="0"/>
              <a:t> </a:t>
            </a:r>
            <a:r>
              <a:rPr lang="en-US" sz="1800" i="1" dirty="0" smtClean="0">
                <a:ea typeface="ＭＳ Ｐゴシック" charset="-128"/>
              </a:rPr>
              <a:t>50</a:t>
            </a:r>
            <a:r>
              <a:rPr lang="en-US" sz="1800" dirty="0" smtClean="0">
                <a:ea typeface="ＭＳ Ｐゴシック" charset="-128"/>
              </a:rPr>
              <a:t> </a:t>
            </a:r>
            <a:r>
              <a:rPr lang="el-GR" sz="1800" dirty="0" smtClean="0">
                <a:ea typeface="ＭＳ Ｐゴシック" charset="-128"/>
              </a:rPr>
              <a:t>λεπτομερείς ανάγκες πληροφόρησης το χρόνο  (σύνολο 450)</a:t>
            </a:r>
          </a:p>
          <a:p>
            <a:pPr lvl="1" eaLnBrk="1" hangingPunct="1"/>
            <a:r>
              <a:rPr lang="el-GR" sz="1800" dirty="0" smtClean="0">
                <a:ea typeface="ＭＳ Ｐゴシック" charset="-128"/>
              </a:rPr>
              <a:t>Επιστρέφετε η </a:t>
            </a:r>
            <a:r>
              <a:rPr lang="el-GR" sz="1800" i="1" dirty="0" smtClean="0">
                <a:ea typeface="ＭＳ Ｐゴシック" charset="-128"/>
              </a:rPr>
              <a:t>αξιολόγηση χρηστών σε </a:t>
            </a:r>
            <a:r>
              <a:rPr lang="en-US" sz="1800" i="1" dirty="0" smtClean="0">
                <a:ea typeface="ＭＳ Ｐゴシック" charset="-128"/>
              </a:rPr>
              <a:t>pooled </a:t>
            </a:r>
            <a:r>
              <a:rPr lang="el-GR" sz="1800" i="1" dirty="0" smtClean="0">
                <a:ea typeface="ＭＳ Ｐゴシック" charset="-128"/>
              </a:rPr>
              <a:t>αποτελέσματα </a:t>
            </a:r>
            <a:r>
              <a:rPr lang="el-GR" sz="1800" dirty="0" smtClean="0">
                <a:ea typeface="ＭＳ Ｐゴシック" charset="-128"/>
              </a:rPr>
              <a:t>(δηλαδή όχι εξαντλητική αξιολόγηση όλων των ζευγών)</a:t>
            </a:r>
            <a:endParaRPr lang="en-US" sz="1800" dirty="0" smtClean="0">
              <a:ea typeface="ＭＳ Ｐゴシック" charset="-128"/>
            </a:endParaRPr>
          </a:p>
          <a:p>
            <a:pPr lvl="1" eaLnBrk="1" hangingPunct="1"/>
            <a:r>
              <a:rPr lang="el-GR" sz="1800" dirty="0" smtClean="0">
                <a:ea typeface="ＭＳ Ｐゴシック" charset="-128"/>
              </a:rPr>
              <a:t>Πρόσφατα και </a:t>
            </a:r>
            <a:r>
              <a:rPr lang="en-US" sz="1800" dirty="0" smtClean="0">
                <a:ea typeface="ＭＳ Ｐゴシック" charset="-128"/>
              </a:rPr>
              <a:t>Web track</a:t>
            </a:r>
            <a:endParaRPr lang="el-GR" sz="1800" dirty="0" smtClean="0">
              <a:ea typeface="ＭＳ Ｐゴシック" charset="-128"/>
            </a:endParaRPr>
          </a:p>
          <a:p>
            <a:pPr lvl="1" eaLnBrk="1" hangingPunct="1"/>
            <a:endParaRPr lang="en-US" sz="800" dirty="0" smtClean="0">
              <a:ea typeface="ＭＳ Ｐゴシック" charset="-128"/>
            </a:endParaRPr>
          </a:p>
          <a:p>
            <a:pPr marL="0" indent="0" eaLnBrk="1" hangingPunct="1">
              <a:buNone/>
            </a:pPr>
            <a:r>
              <a:rPr lang="en-US" sz="2200" b="1" dirty="0" smtClean="0">
                <a:ea typeface="ＭＳ Ｐゴシック" charset="-128"/>
              </a:rPr>
              <a:t>A TREC query (TREC 5)</a:t>
            </a:r>
          </a:p>
          <a:p>
            <a:pPr lvl="1" eaLnBrk="1" hangingPunct="1">
              <a:buFont typeface="Wingdings" charset="2"/>
              <a:buNone/>
            </a:pPr>
            <a:r>
              <a:rPr lang="en-US" sz="2000" dirty="0" smtClean="0">
                <a:ea typeface="ＭＳ Ｐゴシック" charset="-128"/>
              </a:rPr>
              <a:t>&lt;top&gt;</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num</a:t>
            </a:r>
            <a:r>
              <a:rPr lang="en-US" sz="2000" dirty="0" smtClean="0">
                <a:ea typeface="ＭＳ Ｐゴシック" charset="-128"/>
              </a:rPr>
              <a:t>&gt; Number:  225</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desc</a:t>
            </a:r>
            <a:r>
              <a:rPr lang="en-US" sz="2000" dirty="0" smtClean="0">
                <a:ea typeface="ＭＳ Ｐゴシック" charset="-128"/>
              </a:rPr>
              <a:t>&gt; Description:</a:t>
            </a:r>
          </a:p>
          <a:p>
            <a:pPr lvl="1" eaLnBrk="1" hangingPunct="1">
              <a:buFont typeface="Wingdings" charset="2"/>
              <a:buNone/>
            </a:pPr>
            <a:r>
              <a:rPr lang="en-US" sz="2000" dirty="0" smtClean="0">
                <a:ea typeface="ＭＳ Ｐゴシック" charset="-128"/>
              </a:rPr>
              <a:t>What is the main function of the Federal Emergency Management Agency (FEMA) and the funding level provided to meet emergencies?  Also, what resources are available to FEMA such as people, equipment, facilities?</a:t>
            </a:r>
          </a:p>
          <a:p>
            <a:pPr lvl="1" eaLnBrk="1" hangingPunct="1">
              <a:buFont typeface="Wingdings" charset="2"/>
              <a:buNone/>
            </a:pPr>
            <a:r>
              <a:rPr lang="en-US" sz="2000" dirty="0" smtClean="0">
                <a:ea typeface="ＭＳ Ｐゴシック" charset="-128"/>
              </a:rPr>
              <a:t>&lt;/top&gt;</a:t>
            </a:r>
          </a:p>
        </p:txBody>
      </p:sp>
      <p:sp>
        <p:nvSpPr>
          <p:cNvPr id="4096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p14="http://schemas.microsoft.com/office/powerpoint/2010/main" xmlns="" val="2654339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l-GR" dirty="0" smtClean="0">
                <a:ea typeface="ＭＳ Ｐゴシック" charset="-128"/>
              </a:rPr>
              <a:t>Άλλα </a:t>
            </a:r>
            <a:r>
              <a:rPr lang="en-US" dirty="0" smtClean="0">
                <a:ea typeface="ＭＳ Ｐゴシック" charset="-128"/>
              </a:rPr>
              <a:t>benchmarks</a:t>
            </a:r>
          </a:p>
        </p:txBody>
      </p:sp>
      <p:sp>
        <p:nvSpPr>
          <p:cNvPr id="41987" name="Content Placeholder 2"/>
          <p:cNvSpPr>
            <a:spLocks noGrp="1"/>
          </p:cNvSpPr>
          <p:nvPr>
            <p:ph idx="1"/>
          </p:nvPr>
        </p:nvSpPr>
        <p:spPr>
          <a:xfrm>
            <a:off x="457200" y="1600200"/>
            <a:ext cx="8305800" cy="3810000"/>
          </a:xfrm>
        </p:spPr>
        <p:txBody>
          <a:bodyPr/>
          <a:lstStyle/>
          <a:p>
            <a:pPr eaLnBrk="1" hangingPunct="1">
              <a:lnSpc>
                <a:spcPct val="90000"/>
              </a:lnSpc>
            </a:pPr>
            <a:r>
              <a:rPr lang="en-US" sz="2400" dirty="0" smtClean="0">
                <a:ea typeface="ＭＳ Ｐゴシック" charset="-128"/>
              </a:rPr>
              <a:t>GOV2</a:t>
            </a:r>
          </a:p>
          <a:p>
            <a:pPr lvl="1" eaLnBrk="1" hangingPunct="1">
              <a:lnSpc>
                <a:spcPct val="90000"/>
              </a:lnSpc>
            </a:pPr>
            <a:r>
              <a:rPr lang="el-GR" sz="2200" dirty="0" smtClean="0">
                <a:ea typeface="ＭＳ Ｐゴシック" charset="-128"/>
              </a:rPr>
              <a:t>Ακόμα μια </a:t>
            </a:r>
            <a:r>
              <a:rPr lang="en-US" sz="2200" dirty="0" smtClean="0">
                <a:ea typeface="ＭＳ Ｐゴシック" charset="-128"/>
              </a:rPr>
              <a:t>TREC/NIST </a:t>
            </a:r>
            <a:r>
              <a:rPr lang="el-GR" sz="2200" dirty="0" smtClean="0">
                <a:ea typeface="ＭＳ Ｐゴシック" charset="-128"/>
              </a:rPr>
              <a:t>συλλογή</a:t>
            </a:r>
            <a:endParaRPr lang="en-US" sz="2200" dirty="0" smtClean="0">
              <a:ea typeface="ＭＳ Ｐゴシック" charset="-128"/>
            </a:endParaRPr>
          </a:p>
          <a:p>
            <a:pPr lvl="1" eaLnBrk="1" hangingPunct="1">
              <a:lnSpc>
                <a:spcPct val="90000"/>
              </a:lnSpc>
            </a:pPr>
            <a:r>
              <a:rPr lang="en-US" sz="2200" dirty="0" smtClean="0">
                <a:ea typeface="ＭＳ Ｐゴシック" charset="-128"/>
              </a:rPr>
              <a:t>25 </a:t>
            </a:r>
            <a:r>
              <a:rPr lang="el-GR" sz="2200" dirty="0" smtClean="0">
                <a:ea typeface="ＭＳ Ｐゴシック" charset="-128"/>
              </a:rPr>
              <a:t>εκατομμύρια </a:t>
            </a:r>
            <a:r>
              <a:rPr lang="en-US" sz="2200" dirty="0" smtClean="0">
                <a:ea typeface="ＭＳ Ｐゴシック" charset="-128"/>
              </a:rPr>
              <a:t> web </a:t>
            </a:r>
            <a:r>
              <a:rPr lang="el-GR" sz="2200" dirty="0" smtClean="0">
                <a:ea typeface="ＭＳ Ｐゴシック" charset="-128"/>
              </a:rPr>
              <a:t>σελίδες</a:t>
            </a:r>
            <a:endParaRPr lang="en-US" sz="2200" dirty="0" smtClean="0">
              <a:ea typeface="ＭＳ Ｐゴシック" charset="-128"/>
            </a:endParaRPr>
          </a:p>
          <a:p>
            <a:pPr lvl="1" eaLnBrk="1" hangingPunct="1">
              <a:lnSpc>
                <a:spcPct val="90000"/>
              </a:lnSpc>
            </a:pPr>
            <a:r>
              <a:rPr lang="el-GR" sz="2200" dirty="0" smtClean="0">
                <a:ea typeface="ＭＳ Ｐゴシック" charset="-128"/>
              </a:rPr>
              <a:t>Αλλά ακόμα τουλάχιστον τάξης μεγέθους μικρότερη από το ευρετήριο της </a:t>
            </a:r>
            <a:r>
              <a:rPr lang="en-US" sz="2200" dirty="0" smtClean="0">
                <a:ea typeface="ＭＳ Ｐゴシック" charset="-128"/>
              </a:rPr>
              <a:t> Google/Yahoo/MSN </a:t>
            </a:r>
            <a:endParaRPr lang="el-GR" sz="2200" dirty="0" smtClean="0">
              <a:ea typeface="ＭＳ Ｐゴシック" charset="-128"/>
            </a:endParaRP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NTCIR</a:t>
            </a:r>
          </a:p>
          <a:p>
            <a:pPr lvl="1" eaLnBrk="1" hangingPunct="1">
              <a:lnSpc>
                <a:spcPct val="90000"/>
              </a:lnSpc>
            </a:pPr>
            <a:r>
              <a:rPr lang="el-GR" sz="2200" dirty="0" smtClean="0">
                <a:ea typeface="ＭＳ Ｐゴシック" charset="-128"/>
              </a:rPr>
              <a:t>Ανάκτηση πληροφορίας για τις γλώσσες της Ανατολικής Ασίας και </a:t>
            </a:r>
            <a:r>
              <a:rPr lang="en-US" sz="2200" dirty="0" smtClean="0">
                <a:ea typeface="ＭＳ Ｐゴシック" charset="-128"/>
              </a:rPr>
              <a:t>cross-language </a:t>
            </a:r>
            <a:r>
              <a:rPr lang="el-GR" sz="2200" dirty="0" smtClean="0">
                <a:ea typeface="ＭＳ Ｐゴシック" charset="-128"/>
              </a:rPr>
              <a:t>ανάκτηση</a:t>
            </a: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Cross Language Evaluation Forum (CLEF)</a:t>
            </a:r>
          </a:p>
          <a:p>
            <a:pPr lvl="1" eaLnBrk="1" hangingPunct="1">
              <a:lnSpc>
                <a:spcPct val="90000"/>
              </a:lnSpc>
            </a:pPr>
            <a:r>
              <a:rPr lang="el-GR" sz="2200" dirty="0" smtClean="0">
                <a:ea typeface="ＭＳ Ｐゴシック" charset="-128"/>
              </a:rPr>
              <a:t>Το ίδιο για Ευρωπαϊκές γλώσσες</a:t>
            </a:r>
            <a:endParaRPr lang="en-US" sz="2400" dirty="0" smtClean="0">
              <a:ea typeface="ＭＳ Ｐゴシック" charset="-128"/>
            </a:endParaRPr>
          </a:p>
        </p:txBody>
      </p:sp>
      <p:sp>
        <p:nvSpPr>
          <p:cNvPr id="41988" name="Slide Number Placeholder 3"/>
          <p:cNvSpPr>
            <a:spLocks noGrp="1"/>
          </p:cNvSpPr>
          <p:nvPr>
            <p:ph type="sldNum" sz="quarter" idx="12"/>
          </p:nvPr>
        </p:nvSpPr>
        <p:spPr bwMode="auto">
          <a:noFill/>
          <a:ln>
            <a:miter lim="800000"/>
            <a:headEnd/>
            <a:tailEnd/>
          </a:ln>
        </p:spPr>
        <p:txBody>
          <a:bodyPr/>
          <a:lstStyle/>
          <a:p>
            <a:fld id="{A283EC4F-673F-4B65-8381-2D286A2FE12C}" type="slidenum">
              <a:rPr lang="en-US" smtClean="0"/>
              <a:pPr/>
              <a:t>44</a:t>
            </a:fld>
            <a:endParaRPr lang="en-US" smtClean="0"/>
          </a:p>
        </p:txBody>
      </p:sp>
      <p:sp>
        <p:nvSpPr>
          <p:cNvPr id="4198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8.2</a:t>
            </a:r>
          </a:p>
        </p:txBody>
      </p:sp>
    </p:spTree>
    <p:extLst>
      <p:ext uri="{BB962C8B-B14F-4D97-AF65-F5344CB8AC3E}">
        <p14:creationId xmlns:p14="http://schemas.microsoft.com/office/powerpoint/2010/main" xmlns="" val="20097808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45</a:t>
            </a:fld>
            <a:endParaRPr lang="en-US" smtClean="0"/>
          </a:p>
        </p:txBody>
      </p:sp>
      <p:sp>
        <p:nvSpPr>
          <p:cNvPr id="35843" name="Rectangle 2"/>
          <p:cNvSpPr>
            <a:spLocks noGrp="1" noChangeArrowheads="1"/>
          </p:cNvSpPr>
          <p:nvPr>
            <p:ph type="title"/>
          </p:nvPr>
        </p:nvSpPr>
        <p:spPr/>
        <p:txBody>
          <a:bodyPr/>
          <a:lstStyle/>
          <a:p>
            <a:pPr eaLnBrk="1" hangingPunct="1"/>
            <a:r>
              <a:rPr lang="el-GR" dirty="0" smtClean="0">
                <a:ea typeface="ＭＳ Ｐゴシック" charset="-128"/>
              </a:rPr>
              <a:t>Συλλογές ελέγχου</a:t>
            </a:r>
            <a:endParaRPr lang="en-US" dirty="0" smtClean="0">
              <a:ea typeface="ＭＳ Ｐゴシック" charset="-128"/>
            </a:endParaRPr>
          </a:p>
        </p:txBody>
      </p:sp>
      <p:pic>
        <p:nvPicPr>
          <p:cNvPr id="35844" name="Picture 3" descr="testcorpora"/>
          <p:cNvPicPr>
            <a:picLocks noGrp="1" noChangeAspect="1" noChangeArrowheads="1"/>
          </p:cNvPicPr>
          <p:nvPr>
            <p:ph idx="1"/>
          </p:nvPr>
        </p:nvPicPr>
        <p:blipFill>
          <a:blip r:embed="rId3" cstate="print"/>
          <a:srcRect/>
          <a:stretch>
            <a:fillRect/>
          </a:stretch>
        </p:blipFill>
        <p:spPr>
          <a:xfrm>
            <a:off x="1600200" y="1738313"/>
            <a:ext cx="6096000" cy="5030787"/>
          </a:xfrm>
          <a:noFill/>
        </p:spPr>
      </p:pic>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p14="http://schemas.microsoft.com/office/powerpoint/2010/main" xmlns="" val="23629836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46</a:t>
            </a:fld>
            <a:endParaRPr lang="en-US" smtClean="0"/>
          </a:p>
        </p:txBody>
      </p:sp>
      <p:sp>
        <p:nvSpPr>
          <p:cNvPr id="35843"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Αξιοπιστία των αξιολογήσεων των κριτών</a:t>
            </a:r>
            <a:endParaRPr lang="en-US" dirty="0" smtClean="0">
              <a:ea typeface="ＭＳ Ｐゴシック" charset="-128"/>
            </a:endParaRPr>
          </a:p>
        </p:txBody>
      </p:sp>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
        <p:nvSpPr>
          <p:cNvPr id="7" name="Text Box 3"/>
          <p:cNvSpPr txBox="1">
            <a:spLocks noChangeArrowheads="1"/>
          </p:cNvSpPr>
          <p:nvPr/>
        </p:nvSpPr>
        <p:spPr bwMode="auto">
          <a:xfrm>
            <a:off x="214282" y="2214554"/>
            <a:ext cx="8643998" cy="2052646"/>
          </a:xfrm>
          <a:prstGeom prst="rect">
            <a:avLst/>
          </a:prstGeom>
          <a:noFill/>
          <a:ln w="9525">
            <a:noFill/>
            <a:round/>
            <a:headEnd/>
            <a:tailEnd/>
          </a:ln>
        </p:spPr>
        <p:txBody>
          <a:bodyPr/>
          <a:lstStyle/>
          <a:p>
            <a:pPr marL="914400" lvl="1" indent="-457200">
              <a:spcBef>
                <a:spcPts val="700"/>
              </a:spcBef>
              <a:buClr>
                <a:srgbClr val="336699"/>
              </a:buClr>
              <a:buFont typeface="Wingdings" pitchFamily="2" charset="2"/>
              <a:buChar char="§"/>
            </a:pPr>
            <a:r>
              <a:rPr lang="el-GR" sz="2800" dirty="0" smtClean="0">
                <a:latin typeface="+mn-lt"/>
              </a:rPr>
              <a:t>Οι αξιολογήσεις συνάφειας είναι χρήσιμες αν είναι συνεπής (</a:t>
            </a:r>
            <a:r>
              <a:rPr lang="en-US" sz="2800" dirty="0" smtClean="0">
                <a:solidFill>
                  <a:srgbClr val="0070C0"/>
                </a:solidFill>
                <a:latin typeface="+mn-lt"/>
              </a:rPr>
              <a:t>consistent</a:t>
            </a:r>
            <a:r>
              <a:rPr lang="el-GR" sz="2800" dirty="0" smtClean="0">
                <a:solidFill>
                  <a:srgbClr val="0070C0"/>
                </a:solidFill>
                <a:latin typeface="+mn-lt"/>
              </a:rPr>
              <a:t>)</a:t>
            </a:r>
            <a:r>
              <a:rPr lang="en-US" sz="2800" dirty="0" smtClean="0">
                <a:solidFill>
                  <a:srgbClr val="0070C0"/>
                </a:solidFill>
                <a:latin typeface="+mn-lt"/>
              </a:rPr>
              <a:t>.</a:t>
            </a:r>
          </a:p>
          <a:p>
            <a:pPr marL="914400" lvl="1" indent="-457200">
              <a:spcBef>
                <a:spcPts val="700"/>
              </a:spcBef>
              <a:buClr>
                <a:srgbClr val="336699"/>
              </a:buClr>
              <a:buFont typeface="Wingdings" pitchFamily="2" charset="2"/>
              <a:buChar char="§"/>
            </a:pPr>
            <a:r>
              <a:rPr lang="el-GR" sz="2800" dirty="0" smtClean="0">
                <a:latin typeface="+mn-lt"/>
              </a:rPr>
              <a:t>Πως μπορούμε να μετρήσουμε τη συνέπεια ή τη συμφωνία ανάμεσα στους κριτές</a:t>
            </a:r>
            <a:endParaRPr lang="de-DE" sz="2800" dirty="0" smtClean="0">
              <a:solidFill>
                <a:schemeClr val="tx1"/>
              </a:solidFill>
              <a:latin typeface="+mn-lt"/>
            </a:endParaRPr>
          </a:p>
        </p:txBody>
      </p:sp>
    </p:spTree>
    <p:extLst>
      <p:ext uri="{BB962C8B-B14F-4D97-AF65-F5344CB8AC3E}">
        <p14:creationId xmlns:p14="http://schemas.microsoft.com/office/powerpoint/2010/main" xmlns="" val="12406539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bwMode="auto">
          <a:noFill/>
          <a:ln>
            <a:miter lim="800000"/>
            <a:headEnd/>
            <a:tailEnd/>
          </a:ln>
        </p:spPr>
        <p:txBody>
          <a:bodyPr/>
          <a:lstStyle/>
          <a:p>
            <a:fld id="{424F1C77-E2A7-4B52-AE43-4D0B6190C96D}" type="slidenum">
              <a:rPr lang="en-US" smtClean="0"/>
              <a:pPr/>
              <a:t>47</a:t>
            </a:fld>
            <a:endParaRPr lang="en-US" smtClean="0"/>
          </a:p>
        </p:txBody>
      </p:sp>
      <p:sp>
        <p:nvSpPr>
          <p:cNvPr id="37891" name="Rectangle 2"/>
          <p:cNvSpPr>
            <a:spLocks noGrp="1" noChangeArrowheads="1"/>
          </p:cNvSpPr>
          <p:nvPr>
            <p:ph type="title"/>
          </p:nvPr>
        </p:nvSpPr>
        <p:spPr/>
        <p:txBody>
          <a:bodyPr>
            <a:normAutofit fontScale="90000"/>
          </a:bodyPr>
          <a:lstStyle/>
          <a:p>
            <a:pPr eaLnBrk="1" hangingPunct="1"/>
            <a:r>
              <a:rPr lang="el-GR" dirty="0" smtClean="0">
                <a:ea typeface="ＭＳ Ｐゴシック" charset="-128"/>
              </a:rPr>
              <a:t>Μέτρο </a:t>
            </a:r>
            <a:r>
              <a:rPr lang="en-US" dirty="0" smtClean="0">
                <a:ea typeface="ＭＳ Ｐゴシック" charset="-128"/>
              </a:rPr>
              <a:t>Kappa </a:t>
            </a:r>
            <a:r>
              <a:rPr lang="el-GR" dirty="0" smtClean="0">
                <a:ea typeface="ＭＳ Ｐゴシック" charset="-128"/>
              </a:rPr>
              <a:t>της διαφωνίας (συμφωνίας) (</a:t>
            </a:r>
            <a:r>
              <a:rPr lang="en-US" dirty="0" smtClean="0">
                <a:ea typeface="ＭＳ Ｐゴシック" charset="-128"/>
              </a:rPr>
              <a:t>dis-agreement) </a:t>
            </a:r>
            <a:r>
              <a:rPr lang="el-GR" dirty="0" smtClean="0">
                <a:ea typeface="ＭＳ Ｐゴシック" charset="-128"/>
              </a:rPr>
              <a:t>μεταξύ των κριτών</a:t>
            </a:r>
            <a:endParaRPr lang="en-US" dirty="0" smtClean="0">
              <a:ea typeface="ＭＳ Ｐゴシック" charset="-128"/>
            </a:endParaRPr>
          </a:p>
        </p:txBody>
      </p:sp>
      <p:sp>
        <p:nvSpPr>
          <p:cNvPr id="37892" name="Rectangle 3"/>
          <p:cNvSpPr>
            <a:spLocks noGrp="1" noChangeArrowheads="1"/>
          </p:cNvSpPr>
          <p:nvPr>
            <p:ph type="body" idx="1"/>
          </p:nvPr>
        </p:nvSpPr>
        <p:spPr>
          <a:xfrm>
            <a:off x="304800" y="1679575"/>
            <a:ext cx="8077200" cy="4718050"/>
          </a:xfrm>
        </p:spPr>
        <p:txBody>
          <a:bodyPr/>
          <a:lstStyle/>
          <a:p>
            <a:pPr marL="0" indent="0" eaLnBrk="1" hangingPunct="1">
              <a:buNone/>
            </a:pPr>
            <a:r>
              <a:rPr lang="el-GR" dirty="0" smtClean="0">
                <a:solidFill>
                  <a:schemeClr val="accent6">
                    <a:lumMod val="75000"/>
                  </a:schemeClr>
                </a:solidFill>
                <a:ea typeface="ＭＳ Ｐゴシック" charset="-128"/>
              </a:rPr>
              <a:t>Μέτρο </a:t>
            </a:r>
            <a:r>
              <a:rPr lang="en-US" dirty="0" smtClean="0">
                <a:solidFill>
                  <a:schemeClr val="accent6">
                    <a:lumMod val="75000"/>
                  </a:schemeClr>
                </a:solidFill>
                <a:ea typeface="ＭＳ Ｐゴシック" charset="-128"/>
              </a:rPr>
              <a:t>Kappa </a:t>
            </a:r>
            <a:endParaRPr lang="el-GR" dirty="0" smtClean="0">
              <a:solidFill>
                <a:schemeClr val="accent6">
                  <a:lumMod val="75000"/>
                </a:schemeClr>
              </a:solidFill>
              <a:ea typeface="ＭＳ Ｐゴシック" charset="-128"/>
            </a:endParaRPr>
          </a:p>
          <a:p>
            <a:pPr marL="0" indent="0" eaLnBrk="1" hangingPunct="1">
              <a:buNone/>
            </a:pPr>
            <a:endParaRPr lang="el-GR" sz="1100" dirty="0" smtClean="0">
              <a:solidFill>
                <a:schemeClr val="accent6">
                  <a:lumMod val="75000"/>
                </a:schemeClr>
              </a:solidFill>
              <a:ea typeface="ＭＳ Ｐゴシック" charset="-128"/>
            </a:endParaRPr>
          </a:p>
          <a:p>
            <a:pPr eaLnBrk="1" hangingPunct="1">
              <a:buFont typeface="Wingdings" pitchFamily="2" charset="2"/>
              <a:buChar char="§"/>
            </a:pPr>
            <a:r>
              <a:rPr lang="el-GR" sz="2200" dirty="0" smtClean="0">
                <a:ea typeface="ＭＳ Ｐゴシック" charset="-128"/>
              </a:rPr>
              <a:t>Συμφωνία μεταξύ των κριτών</a:t>
            </a:r>
          </a:p>
          <a:p>
            <a:pPr eaLnBrk="1" hangingPunct="1">
              <a:buFont typeface="Wingdings" pitchFamily="2" charset="2"/>
              <a:buChar char="§"/>
            </a:pPr>
            <a:r>
              <a:rPr lang="el-GR" sz="2200" dirty="0" smtClean="0">
                <a:ea typeface="ＭＳ Ｐゴシック" charset="-128"/>
              </a:rPr>
              <a:t>Αφορά κατηγορική κρίση </a:t>
            </a:r>
          </a:p>
          <a:p>
            <a:pPr eaLnBrk="1" hangingPunct="1">
              <a:buFont typeface="Wingdings" pitchFamily="2" charset="2"/>
              <a:buChar char="§"/>
            </a:pPr>
            <a:r>
              <a:rPr lang="el-GR" sz="2200" dirty="0" smtClean="0">
                <a:ea typeface="ＭＳ Ｐゴシック" charset="-128"/>
              </a:rPr>
              <a:t>Λαμβάνει υπό όψιν την συμφωνία από τύχη </a:t>
            </a:r>
          </a:p>
          <a:p>
            <a:pPr eaLnBrk="1" hangingPunct="1">
              <a:buFont typeface="Wingdings" pitchFamily="2" charset="2"/>
              <a:buChar char="§"/>
            </a:pPr>
            <a:endParaRPr lang="el-GR" sz="2200" dirty="0" smtClean="0">
              <a:ea typeface="ＭＳ Ｐゴシック" charset="-128"/>
            </a:endParaRPr>
          </a:p>
          <a:p>
            <a:pPr marL="0" indent="0" eaLnBrk="1" hangingPunct="1">
              <a:buNone/>
            </a:pPr>
            <a:endParaRPr lang="el-GR" sz="2400" dirty="0" smtClean="0">
              <a:ea typeface="ＭＳ Ｐゴシック" charset="-128"/>
            </a:endParaRPr>
          </a:p>
          <a:p>
            <a:pPr marL="0" indent="0" eaLnBrk="1" hangingPunct="1">
              <a:buNone/>
            </a:pPr>
            <a:endParaRPr lang="el-GR" sz="2400" dirty="0">
              <a:ea typeface="ＭＳ Ｐゴシック" charset="-128"/>
            </a:endParaRPr>
          </a:p>
          <a:p>
            <a:pPr marL="0" indent="0" eaLnBrk="1" hangingPunct="1">
              <a:buNone/>
            </a:pPr>
            <a:r>
              <a:rPr lang="en-US" sz="2400" dirty="0" smtClean="0">
                <a:ea typeface="ＭＳ Ｐゴシック" charset="-128"/>
              </a:rPr>
              <a:t>P(A): </a:t>
            </a:r>
            <a:r>
              <a:rPr lang="el-GR" sz="2400" dirty="0" smtClean="0">
                <a:ea typeface="ＭＳ Ｐゴシック" charset="-128"/>
              </a:rPr>
              <a:t>ποσο</a:t>
            </a:r>
            <a:r>
              <a:rPr lang="el-GR" sz="2400" dirty="0">
                <a:ea typeface="ＭＳ Ｐゴシック" charset="-128"/>
              </a:rPr>
              <a:t>σ</a:t>
            </a:r>
            <a:r>
              <a:rPr lang="el-GR" sz="2400" dirty="0" smtClean="0">
                <a:ea typeface="ＭＳ Ｐゴシック" charset="-128"/>
              </a:rPr>
              <a:t>τό των περιπτώσεων που οι κριτές συμφωνούν </a:t>
            </a:r>
          </a:p>
          <a:p>
            <a:pPr marL="0" indent="0" eaLnBrk="1" hangingPunct="1">
              <a:buNone/>
            </a:pPr>
            <a:r>
              <a:rPr lang="en-US" sz="2400" dirty="0" smtClean="0">
                <a:ea typeface="ＭＳ Ｐゴシック" charset="-128"/>
              </a:rPr>
              <a:t>P(E)</a:t>
            </a:r>
            <a:r>
              <a:rPr lang="el-GR" sz="2400" dirty="0" smtClean="0">
                <a:ea typeface="ＭＳ Ｐゴシック" charset="-128"/>
              </a:rPr>
              <a:t>: τ</a:t>
            </a:r>
            <a:r>
              <a:rPr lang="el-GR" sz="2400" dirty="0">
                <a:ea typeface="ＭＳ Ｐゴシック" charset="-128"/>
              </a:rPr>
              <a:t>ι</a:t>
            </a:r>
            <a:r>
              <a:rPr lang="el-GR" sz="2400" dirty="0" smtClean="0">
                <a:ea typeface="ＭＳ Ｐゴシック" charset="-128"/>
              </a:rPr>
              <a:t> συμφωνία </a:t>
            </a:r>
            <a:r>
              <a:rPr lang="en-US" sz="2400" dirty="0" smtClean="0">
                <a:ea typeface="ＭＳ Ｐゴシック" charset="-128"/>
              </a:rPr>
              <a:t> </a:t>
            </a:r>
            <a:r>
              <a:rPr lang="el-GR" sz="2400" dirty="0" smtClean="0">
                <a:ea typeface="ＭＳ Ｐゴシック" charset="-128"/>
              </a:rPr>
              <a:t>θα είχαμε από τύχη </a:t>
            </a:r>
          </a:p>
          <a:p>
            <a:pPr marL="0" indent="0" eaLnBrk="1" hangingPunct="1">
              <a:buNone/>
            </a:pPr>
            <a:endParaRPr lang="el-GR" sz="1200" dirty="0" smtClean="0">
              <a:ea typeface="ＭＳ Ｐゴシック" charset="-128"/>
            </a:endParaRPr>
          </a:p>
          <a:p>
            <a:pPr marL="0" indent="0" eaLnBrk="1" hangingPunct="1">
              <a:buNone/>
            </a:pPr>
            <a:r>
              <a:rPr lang="el-GR" sz="2400" i="1" dirty="0" smtClean="0">
                <a:solidFill>
                  <a:schemeClr val="tx2">
                    <a:lumMod val="60000"/>
                    <a:lumOff val="40000"/>
                  </a:schemeClr>
                </a:solidFill>
                <a:ea typeface="ＭＳ Ｐゴシック" charset="-128"/>
              </a:rPr>
              <a:t>κ = 1 Για πλήρη συμφωνία, 0 για τυχαία συμφωνία, αρνητική για μικρότερη της τυχαίας</a:t>
            </a:r>
            <a:endParaRPr lang="en-US" sz="2400" i="1" dirty="0" smtClean="0">
              <a:solidFill>
                <a:schemeClr val="tx2">
                  <a:lumMod val="60000"/>
                  <a:lumOff val="40000"/>
                </a:schemeClr>
              </a:solidFill>
              <a:ea typeface="ＭＳ Ｐゴシック" charset="-128"/>
            </a:endParaRPr>
          </a:p>
          <a:p>
            <a:pPr eaLnBrk="1" hangingPunct="1"/>
            <a:endParaRPr lang="en-US" sz="2400" dirty="0" smtClean="0">
              <a:ea typeface="ＭＳ Ｐゴシック" charset="-128"/>
            </a:endParaRPr>
          </a:p>
        </p:txBody>
      </p:sp>
      <p:sp>
        <p:nvSpPr>
          <p:cNvPr id="3789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pic>
        <p:nvPicPr>
          <p:cNvPr id="6" name="Picture 5" descr="4208.png"/>
          <p:cNvPicPr>
            <a:picLocks noChangeAspect="1"/>
          </p:cNvPicPr>
          <p:nvPr/>
        </p:nvPicPr>
        <p:blipFill>
          <a:blip r:embed="rId3" cstate="print"/>
          <a:stretch>
            <a:fillRect/>
          </a:stretch>
        </p:blipFill>
        <p:spPr>
          <a:xfrm>
            <a:off x="2503725" y="4038600"/>
            <a:ext cx="2496903" cy="915532"/>
          </a:xfrm>
          <a:prstGeom prst="rect">
            <a:avLst/>
          </a:prstGeom>
        </p:spPr>
      </p:pic>
    </p:spTree>
    <p:extLst>
      <p:ext uri="{BB962C8B-B14F-4D97-AF65-F5344CB8AC3E}">
        <p14:creationId xmlns:p14="http://schemas.microsoft.com/office/powerpoint/2010/main" xmlns="" val="19330262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48</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r>
              <a:rPr lang="el-GR" dirty="0" smtClean="0">
                <a:ea typeface="ＭＳ Ｐゴシック" charset="-128"/>
              </a:rPr>
              <a:t>: παράδειγμα</a:t>
            </a:r>
            <a:endParaRPr lang="en-US" dirty="0" smtClean="0">
              <a:ea typeface="ＭＳ Ｐゴシック" charset="-128"/>
            </a:endParaRPr>
          </a:p>
        </p:txBody>
      </p:sp>
      <p:sp>
        <p:nvSpPr>
          <p:cNvPr id="39940" name="Rectangle 3"/>
          <p:cNvSpPr>
            <a:spLocks noGrp="1" noChangeArrowheads="1"/>
          </p:cNvSpPr>
          <p:nvPr>
            <p:ph type="body" idx="1"/>
          </p:nvPr>
        </p:nvSpPr>
        <p:spPr>
          <a:xfrm>
            <a:off x="609600" y="4343400"/>
            <a:ext cx="7981950" cy="2209800"/>
          </a:xfrm>
        </p:spPr>
        <p:txBody>
          <a:bodyPr/>
          <a:lstStyle/>
          <a:p>
            <a:pPr marL="0" indent="0" eaLnBrk="1" hangingPunct="1">
              <a:buNone/>
            </a:pPr>
            <a:r>
              <a:rPr lang="en-US" sz="2400" dirty="0" smtClean="0">
                <a:ea typeface="ＭＳ Ｐゴシック" charset="-128"/>
              </a:rPr>
              <a:t>P(A) = 370/400 = 0.925</a:t>
            </a:r>
          </a:p>
          <a:p>
            <a:pPr marL="0" indent="0" eaLnBrk="1" hangingPunct="1">
              <a:buNone/>
            </a:pPr>
            <a:r>
              <a:rPr lang="en-US" sz="2400" dirty="0" smtClean="0">
                <a:ea typeface="ＭＳ Ｐゴシック" charset="-128"/>
              </a:rPr>
              <a:t>P(</a:t>
            </a:r>
            <a:r>
              <a:rPr lang="en-US" sz="2400" dirty="0" err="1" smtClean="0">
                <a:ea typeface="ＭＳ Ｐゴシック" charset="-128"/>
              </a:rPr>
              <a:t>nonrelevant</a:t>
            </a:r>
            <a:r>
              <a:rPr lang="en-US" sz="2400" dirty="0" smtClean="0">
                <a:ea typeface="ＭＳ Ｐゴシック" charset="-128"/>
              </a:rPr>
              <a:t>) = (</a:t>
            </a:r>
            <a:r>
              <a:rPr lang="el-GR" sz="2400" dirty="0" smtClean="0">
                <a:ea typeface="ＭＳ Ｐゴシック" charset="-128"/>
              </a:rPr>
              <a:t>70</a:t>
            </a:r>
            <a:r>
              <a:rPr lang="en-US" sz="2400" dirty="0" smtClean="0">
                <a:ea typeface="ＭＳ Ｐゴシック" charset="-128"/>
              </a:rPr>
              <a:t>+10+</a:t>
            </a:r>
            <a:r>
              <a:rPr lang="el-GR" sz="2400" dirty="0" smtClean="0">
                <a:ea typeface="ＭＳ Ｐゴシック" charset="-128"/>
              </a:rPr>
              <a:t>7</a:t>
            </a:r>
            <a:r>
              <a:rPr lang="en-US" sz="2400" dirty="0" smtClean="0">
                <a:ea typeface="ＭＳ Ｐゴシック" charset="-128"/>
              </a:rPr>
              <a:t>0+</a:t>
            </a:r>
            <a:r>
              <a:rPr lang="el-GR" sz="2400" dirty="0" smtClean="0">
                <a:ea typeface="ＭＳ Ｐゴシック" charset="-128"/>
              </a:rPr>
              <a:t>2</a:t>
            </a:r>
            <a:r>
              <a:rPr lang="en-US" sz="2400" dirty="0" smtClean="0">
                <a:ea typeface="ＭＳ Ｐゴシック" charset="-128"/>
              </a:rPr>
              <a:t>0)/800 = 0.2125</a:t>
            </a:r>
          </a:p>
          <a:p>
            <a:pPr marL="0" indent="0" eaLnBrk="1" hangingPunct="1">
              <a:buNone/>
            </a:pPr>
            <a:r>
              <a:rPr lang="en-US" sz="2400" dirty="0" smtClean="0">
                <a:ea typeface="ＭＳ Ｐゴシック" charset="-128"/>
              </a:rPr>
              <a:t>P(relevant) = (</a:t>
            </a:r>
            <a:r>
              <a:rPr lang="el-GR" sz="2400" dirty="0" smtClean="0">
                <a:ea typeface="ＭＳ Ｐゴシック" charset="-128"/>
              </a:rPr>
              <a:t>300+</a:t>
            </a:r>
            <a:r>
              <a:rPr lang="el-GR" sz="2400" dirty="0">
                <a:ea typeface="ＭＳ Ｐゴシック" charset="-128"/>
              </a:rPr>
              <a:t>2</a:t>
            </a:r>
            <a:r>
              <a:rPr lang="en-US" sz="2400" dirty="0" smtClean="0">
                <a:ea typeface="ＭＳ Ｐゴシック" charset="-128"/>
              </a:rPr>
              <a:t>0+</a:t>
            </a:r>
            <a:r>
              <a:rPr lang="el-GR" sz="2400" dirty="0" smtClean="0">
                <a:ea typeface="ＭＳ Ｐゴシック" charset="-128"/>
              </a:rPr>
              <a:t>30</a:t>
            </a:r>
            <a:r>
              <a:rPr lang="en-US" sz="2400" dirty="0" smtClean="0">
                <a:ea typeface="ＭＳ Ｐゴシック" charset="-128"/>
              </a:rPr>
              <a:t>0+</a:t>
            </a:r>
            <a:r>
              <a:rPr lang="el-GR" sz="2400" dirty="0" smtClean="0">
                <a:ea typeface="ＭＳ Ｐゴシック" charset="-128"/>
              </a:rPr>
              <a:t>1</a:t>
            </a:r>
            <a:r>
              <a:rPr lang="en-US" sz="2400" dirty="0" smtClean="0">
                <a:ea typeface="ＭＳ Ｐゴシック" charset="-128"/>
              </a:rPr>
              <a:t>0)/800 = 0.7878</a:t>
            </a:r>
          </a:p>
          <a:p>
            <a:pPr marL="0" indent="0" eaLnBrk="1" hangingPunct="1">
              <a:buNone/>
            </a:pPr>
            <a:r>
              <a:rPr lang="en-US" sz="2400" dirty="0" smtClean="0">
                <a:ea typeface="ＭＳ Ｐゴシック" charset="-128"/>
              </a:rPr>
              <a:t>P(E) = 0.2125^2 + 0.7878^2 = 0.665</a:t>
            </a:r>
          </a:p>
          <a:p>
            <a:pPr marL="0" indent="0" eaLnBrk="1" hangingPunct="1">
              <a:buNone/>
            </a:pPr>
            <a:r>
              <a:rPr lang="en-US" sz="2400" dirty="0" smtClean="0">
                <a:ea typeface="ＭＳ Ｐゴシック" charset="-128"/>
              </a:rPr>
              <a:t>Kappa = (0.925 – 0.665)/(1</a:t>
            </a:r>
            <a:r>
              <a:rPr lang="el-GR" sz="2400" dirty="0" smtClean="0">
                <a:ea typeface="ＭＳ Ｐゴシック" charset="-128"/>
              </a:rPr>
              <a:t> </a:t>
            </a:r>
            <a:r>
              <a:rPr lang="en-US" sz="2400" dirty="0" smtClean="0">
                <a:ea typeface="ＭＳ Ｐゴシック" charset="-128"/>
              </a:rPr>
              <a:t>-</a:t>
            </a:r>
            <a:r>
              <a:rPr lang="el-GR" sz="2400" dirty="0" smtClean="0">
                <a:ea typeface="ＭＳ Ｐゴシック" charset="-128"/>
              </a:rPr>
              <a:t> </a:t>
            </a:r>
            <a:r>
              <a:rPr lang="en-US" sz="2400" dirty="0" smtClean="0">
                <a:ea typeface="ＭＳ Ｐゴシック" charset="-128"/>
              </a:rPr>
              <a:t>0.665) = 0.776</a:t>
            </a:r>
            <a:endParaRPr lang="en-US" sz="2000" dirty="0" smtClean="0">
              <a:ea typeface="ＭＳ Ｐゴシック" charset="-128"/>
            </a:endParaRP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graphicFrame>
        <p:nvGraphicFramePr>
          <p:cNvPr id="6" name="Group 3"/>
          <p:cNvGraphicFramePr>
            <a:graphicFrameLocks/>
          </p:cNvGraphicFramePr>
          <p:nvPr>
            <p:extLst>
              <p:ext uri="{D42A27DB-BD31-4B8C-83A1-F6EECF244321}">
                <p14:modId xmlns:p14="http://schemas.microsoft.com/office/powerpoint/2010/main" xmlns="" val="1658906934"/>
              </p:ext>
            </p:extLst>
          </p:nvPr>
        </p:nvGraphicFramePr>
        <p:xfrm>
          <a:off x="533400" y="1600200"/>
          <a:ext cx="5257800" cy="2572188"/>
        </p:xfrm>
        <a:graphic>
          <a:graphicData uri="http://schemas.openxmlformats.org/drawingml/2006/table">
            <a:tbl>
              <a:tblPr/>
              <a:tblGrid>
                <a:gridCol w="1752600"/>
                <a:gridCol w="1752600"/>
                <a:gridCol w="1752600"/>
              </a:tblGrid>
              <a:tr h="729137">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tx1"/>
                          </a:solidFill>
                          <a:effectLst/>
                          <a:latin typeface="Arial" charset="0"/>
                          <a:ea typeface="ＭＳ Ｐゴシック" charset="-128"/>
                        </a:rPr>
                        <a:t>Number of docs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6">
                              <a:lumMod val="75000"/>
                            </a:schemeClr>
                          </a:solidFill>
                          <a:effectLst/>
                          <a:latin typeface="Arial" charset="0"/>
                          <a:ea typeface="ＭＳ Ｐゴシック" charset="-128"/>
                        </a:rPr>
                        <a:t>ΚΡΙΤΗΣ 1</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2">
                              <a:lumMod val="75000"/>
                            </a:schemeClr>
                          </a:solidFill>
                          <a:effectLst/>
                          <a:latin typeface="Arial" charset="0"/>
                          <a:ea typeface="ＭＳ Ｐゴシック" charset="-128"/>
                        </a:rPr>
                        <a:t>ΚΡΙΤΗΣ 2</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300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0028">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20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10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35807779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49</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p>
        </p:txBody>
      </p:sp>
      <p:sp>
        <p:nvSpPr>
          <p:cNvPr id="39940" name="Rectangle 3"/>
          <p:cNvSpPr>
            <a:spLocks noGrp="1" noChangeArrowheads="1"/>
          </p:cNvSpPr>
          <p:nvPr>
            <p:ph type="body" idx="1"/>
          </p:nvPr>
        </p:nvSpPr>
        <p:spPr>
          <a:xfrm>
            <a:off x="685800" y="2286000"/>
            <a:ext cx="7419975" cy="3505200"/>
          </a:xfrm>
        </p:spPr>
        <p:txBody>
          <a:bodyPr/>
          <a:lstStyle/>
          <a:p>
            <a:pPr eaLnBrk="1" hangingPunct="1">
              <a:buFont typeface="Wingdings" pitchFamily="2" charset="2"/>
              <a:buChar char="§"/>
            </a:pPr>
            <a:r>
              <a:rPr lang="en-US" dirty="0" smtClean="0">
                <a:ea typeface="ＭＳ Ｐゴシック" charset="-128"/>
              </a:rPr>
              <a:t>Kappa &gt; 0.8 =</a:t>
            </a:r>
            <a:r>
              <a:rPr lang="el-GR" dirty="0" smtClean="0">
                <a:ea typeface="ＭＳ Ｐゴシック" charset="-128"/>
              </a:rPr>
              <a:t> καλή συμφωνία </a:t>
            </a:r>
            <a:endParaRPr lang="en-US" dirty="0" smtClean="0">
              <a:ea typeface="ＭＳ Ｐゴシック" charset="-128"/>
            </a:endParaRPr>
          </a:p>
          <a:p>
            <a:pPr marL="0" indent="0" eaLnBrk="1" hangingPunct="1">
              <a:buNone/>
            </a:pPr>
            <a:r>
              <a:rPr lang="en-US" dirty="0" smtClean="0">
                <a:ea typeface="ＭＳ Ｐゴシック" charset="-128"/>
              </a:rPr>
              <a:t>0.67 &lt; Kappa &lt; 0.8 -&gt; “tentative conclusions” </a:t>
            </a:r>
          </a:p>
          <a:p>
            <a:pPr eaLnBrk="1" hangingPunct="1">
              <a:buFont typeface="Wingdings" pitchFamily="2" charset="2"/>
              <a:buChar char="§"/>
            </a:pPr>
            <a:endParaRPr lang="el-GR" dirty="0" smtClean="0">
              <a:ea typeface="ＭＳ Ｐゴシック" charset="-128"/>
            </a:endParaRPr>
          </a:p>
          <a:p>
            <a:pPr eaLnBrk="1" hangingPunct="1">
              <a:buFont typeface="Wingdings" pitchFamily="2" charset="2"/>
              <a:buChar char="§"/>
            </a:pPr>
            <a:r>
              <a:rPr lang="el-GR" dirty="0" smtClean="0">
                <a:ea typeface="ＭＳ Ｐゴシック" charset="-128"/>
              </a:rPr>
              <a:t>Εξαρτάται από το στόχο της μελέτης </a:t>
            </a:r>
          </a:p>
          <a:p>
            <a:pPr eaLnBrk="1" hangingPunct="1">
              <a:buFont typeface="Wingdings" pitchFamily="2" charset="2"/>
              <a:buChar char="§"/>
            </a:pPr>
            <a:endParaRPr lang="el-GR" dirty="0">
              <a:ea typeface="ＭＳ Ｐゴシック" charset="-128"/>
            </a:endParaRPr>
          </a:p>
          <a:p>
            <a:pPr eaLnBrk="1" hangingPunct="1">
              <a:buFont typeface="Wingdings" pitchFamily="2" charset="2"/>
              <a:buChar char="§"/>
            </a:pPr>
            <a:r>
              <a:rPr lang="el-GR" dirty="0" smtClean="0">
                <a:ea typeface="ＭＳ Ｐゴシック" charset="-128"/>
              </a:rPr>
              <a:t>Για </a:t>
            </a:r>
            <a:r>
              <a:rPr lang="en-US" dirty="0" smtClean="0">
                <a:ea typeface="ＭＳ Ｐゴシック" charset="-128"/>
              </a:rPr>
              <a:t> &gt;2 </a:t>
            </a:r>
            <a:r>
              <a:rPr lang="el-GR" dirty="0" smtClean="0">
                <a:ea typeface="ＭＳ Ｐゴシック" charset="-128"/>
              </a:rPr>
              <a:t>κριτές</a:t>
            </a:r>
            <a:r>
              <a:rPr lang="en-US" dirty="0" smtClean="0">
                <a:ea typeface="ＭＳ Ｐゴシック" charset="-128"/>
              </a:rPr>
              <a:t>: </a:t>
            </a:r>
            <a:r>
              <a:rPr lang="el-GR" dirty="0" smtClean="0">
                <a:ea typeface="ＭＳ Ｐゴシック" charset="-128"/>
              </a:rPr>
              <a:t>μέσοι όροι ανά-δύο κ</a:t>
            </a:r>
            <a:r>
              <a:rPr lang="en-US" dirty="0" smtClean="0">
                <a:ea typeface="ＭＳ Ｐゴシック" charset="-128"/>
              </a:rPr>
              <a:t> </a:t>
            </a: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p14="http://schemas.microsoft.com/office/powerpoint/2010/main" xmlns="" val="714573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Συνάφειας χωρίς Διάταξη</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04800" y="1524000"/>
            <a:ext cx="8436764" cy="990600"/>
          </a:xfrm>
        </p:spPr>
        <p:txBody>
          <a:bodyPr/>
          <a:lstStyle/>
          <a:p>
            <a:pPr marL="0" indent="0" eaLnBrk="1" hangingPunct="1">
              <a:buNone/>
            </a:pPr>
            <a:r>
              <a:rPr lang="el-GR" dirty="0" smtClean="0">
                <a:solidFill>
                  <a:schemeClr val="accent1">
                    <a:lumMod val="50000"/>
                  </a:schemeClr>
                </a:solidFill>
                <a:ea typeface="ＭＳ Ｐゴシック" pitchFamily="-112" charset="-128"/>
              </a:rPr>
              <a:t>Τα αποτελέσματα μιας ερώτησης θεωρούνται </a:t>
            </a:r>
            <a:r>
              <a:rPr lang="el-GR" i="1" dirty="0" smtClean="0">
                <a:solidFill>
                  <a:schemeClr val="accent6">
                    <a:lumMod val="75000"/>
                  </a:schemeClr>
                </a:solidFill>
                <a:ea typeface="ＭＳ Ｐゴシック" pitchFamily="-112" charset="-128"/>
              </a:rPr>
              <a:t>σύνολο</a:t>
            </a:r>
            <a:r>
              <a:rPr lang="el-GR" dirty="0" smtClean="0">
                <a:solidFill>
                  <a:schemeClr val="accent1">
                    <a:lumMod val="50000"/>
                  </a:schemeClr>
                </a:solidFill>
                <a:ea typeface="ＭＳ Ｐゴシック" pitchFamily="-112" charset="-128"/>
              </a:rPr>
              <a:t>, δηλαδή αξιολογούμε τη συνάφεια ενός συνόλου</a:t>
            </a:r>
            <a:endParaRPr lang="el-GR"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xmlns="" val="29707298"/>
              </p:ext>
            </p:extLst>
          </p:nvPr>
        </p:nvGraphicFramePr>
        <p:xfrm>
          <a:off x="1752600" y="2897831"/>
          <a:ext cx="6691340" cy="1706880"/>
        </p:xfrm>
        <a:graphic>
          <a:graphicData uri="http://schemas.openxmlformats.org/drawingml/2006/table">
            <a:tbl>
              <a:tblPr firstRow="1" bandRow="1">
                <a:tableStyleId>{C083E6E3-FA7D-4D7B-A595-EF9225AFEA82}</a:tableStyleId>
              </a:tblPr>
              <a:tblGrid>
                <a:gridCol w="1672835"/>
                <a:gridCol w="1672835"/>
                <a:gridCol w="1847070"/>
                <a:gridCol w="1498600"/>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relevant</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not relevant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de-DE" sz="2200" kern="1200" dirty="0" err="1" smtClean="0"/>
                        <a:t>retrieved</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n-US" sz="2200" b="1" kern="1200" dirty="0" smtClean="0">
                          <a:solidFill>
                            <a:schemeClr val="accent6">
                              <a:lumMod val="75000"/>
                            </a:schemeClr>
                          </a:solidFill>
                        </a:rPr>
                        <a:t>TP</a:t>
                      </a:r>
                      <a:endParaRPr lang="de-DE" sz="2200" b="1" dirty="0">
                        <a:solidFill>
                          <a:schemeClr val="accent6">
                            <a:lumMod val="75000"/>
                          </a:schemeClr>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60 </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200" kern="1200" dirty="0" smtClean="0"/>
                        <a:t>not retrieved </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80</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1,000,040</a:t>
                      </a:r>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TextBox 1"/>
          <p:cNvSpPr txBox="1"/>
          <p:nvPr/>
        </p:nvSpPr>
        <p:spPr>
          <a:xfrm>
            <a:off x="228600" y="2438400"/>
            <a:ext cx="4800600" cy="461665"/>
          </a:xfrm>
          <a:prstGeom prst="rect">
            <a:avLst/>
          </a:prstGeom>
          <a:noFill/>
        </p:spPr>
        <p:txBody>
          <a:bodyPr wrap="square" rtlCol="0">
            <a:spAutoFit/>
          </a:bodyPr>
          <a:lstStyle/>
          <a:p>
            <a:r>
              <a:rPr lang="el-GR" dirty="0" smtClean="0">
                <a:solidFill>
                  <a:schemeClr val="accent6">
                    <a:lumMod val="75000"/>
                  </a:schemeClr>
                </a:solidFill>
                <a:latin typeface="+mn-lt"/>
              </a:rPr>
              <a:t>Πίνακας Ενδεχομένων</a:t>
            </a:r>
            <a:endParaRPr lang="en-US" dirty="0">
              <a:solidFill>
                <a:schemeClr val="accent6">
                  <a:lumMod val="75000"/>
                </a:schemeClr>
              </a:solidFill>
              <a:latin typeface="+mn-lt"/>
            </a:endParaRPr>
          </a:p>
        </p:txBody>
      </p:sp>
      <p:sp>
        <p:nvSpPr>
          <p:cNvPr id="9" name="Text Box 3"/>
          <p:cNvSpPr txBox="1">
            <a:spLocks noChangeArrowheads="1"/>
          </p:cNvSpPr>
          <p:nvPr/>
        </p:nvSpPr>
        <p:spPr bwMode="auto">
          <a:xfrm>
            <a:off x="283364" y="4724400"/>
            <a:ext cx="8534400" cy="1416050"/>
          </a:xfrm>
          <a:prstGeom prst="rect">
            <a:avLst/>
          </a:prstGeom>
          <a:noFill/>
          <a:ln w="9525">
            <a:noFill/>
            <a:round/>
            <a:headEnd/>
            <a:tailEnd/>
          </a:ln>
        </p:spPr>
        <p:txBody>
          <a:bodyPr/>
          <a:lstStyle/>
          <a:p>
            <a:pPr marL="914400" lvl="1" indent="-457200">
              <a:spcBef>
                <a:spcPts val="700"/>
              </a:spcBef>
              <a:buClr>
                <a:srgbClr val="336699"/>
              </a:buClr>
              <a:buFont typeface="Wingdings" panose="05000000000000000000" pitchFamily="2" charset="2"/>
              <a:buChar char="v"/>
            </a:pPr>
            <a:r>
              <a:rPr lang="el-GR" dirty="0" smtClean="0">
                <a:latin typeface="+mn-lt"/>
              </a:rPr>
              <a:t>Ακρίβεια (</a:t>
            </a:r>
            <a:r>
              <a:rPr lang="en-US" dirty="0" smtClean="0">
                <a:latin typeface="+mn-lt"/>
              </a:rPr>
              <a:t>precision): 	</a:t>
            </a:r>
            <a:r>
              <a:rPr lang="en-US" dirty="0" smtClean="0">
                <a:solidFill>
                  <a:schemeClr val="tx1"/>
                </a:solidFill>
                <a:latin typeface="+mn-lt"/>
              </a:rPr>
              <a:t>P = TP </a:t>
            </a:r>
            <a:r>
              <a:rPr lang="de-DE" dirty="0" smtClean="0">
                <a:solidFill>
                  <a:schemeClr val="tx1"/>
                </a:solidFill>
                <a:latin typeface="+mn-lt"/>
              </a:rPr>
              <a:t>/ </a:t>
            </a:r>
            <a:r>
              <a:rPr lang="en-US" dirty="0" smtClean="0">
                <a:solidFill>
                  <a:schemeClr val="tx1"/>
                </a:solidFill>
                <a:latin typeface="+mn-lt"/>
              </a:rPr>
              <a:t>( TP + FP )</a:t>
            </a:r>
          </a:p>
          <a:p>
            <a:pPr marL="914400" lvl="1" indent="-457200">
              <a:spcBef>
                <a:spcPts val="700"/>
              </a:spcBef>
              <a:buClr>
                <a:srgbClr val="336699"/>
              </a:buClr>
              <a:buFont typeface="Wingdings" panose="05000000000000000000" pitchFamily="2" charset="2"/>
              <a:buChar char="v"/>
            </a:pPr>
            <a:r>
              <a:rPr lang="el-GR" dirty="0" smtClean="0">
                <a:latin typeface="+mn-lt"/>
              </a:rPr>
              <a:t>Ανάκληση (</a:t>
            </a:r>
            <a:r>
              <a:rPr lang="en-US" dirty="0" smtClean="0">
                <a:latin typeface="+mn-lt"/>
              </a:rPr>
              <a:t>recall): 	</a:t>
            </a:r>
            <a:r>
              <a:rPr lang="en-US" dirty="0" smtClean="0">
                <a:solidFill>
                  <a:schemeClr val="tx1"/>
                </a:solidFill>
                <a:latin typeface="+mn-lt"/>
              </a:rPr>
              <a:t>R = TP / ( TP + FN )</a:t>
            </a:r>
          </a:p>
          <a:p>
            <a:pPr marL="914400" lvl="1" indent="-457200">
              <a:spcBef>
                <a:spcPts val="700"/>
              </a:spcBef>
              <a:buClr>
                <a:srgbClr val="336699"/>
              </a:buClr>
              <a:buFont typeface="Wingdings" panose="05000000000000000000" pitchFamily="2" charset="2"/>
              <a:buChar char="v"/>
            </a:pPr>
            <a:r>
              <a:rPr lang="el-GR" dirty="0" smtClean="0">
                <a:latin typeface="+mn-lt"/>
              </a:rPr>
              <a:t>Μέτρηση </a:t>
            </a:r>
            <a:r>
              <a:rPr lang="en-US" dirty="0" smtClean="0">
                <a:latin typeface="+mn-lt"/>
              </a:rPr>
              <a:t>F:</a:t>
            </a:r>
            <a:r>
              <a:rPr lang="en-US" dirty="0">
                <a:latin typeface="+mn-lt"/>
              </a:rPr>
              <a:t>	</a:t>
            </a:r>
            <a:r>
              <a:rPr lang="en-US" dirty="0" smtClean="0">
                <a:latin typeface="+mn-lt"/>
              </a:rPr>
              <a:t>	F = 2PR/  P + R</a:t>
            </a:r>
          </a:p>
          <a:p>
            <a:pPr marL="914400" lvl="1" indent="-457200">
              <a:spcBef>
                <a:spcPts val="700"/>
              </a:spcBef>
              <a:buClr>
                <a:srgbClr val="336699"/>
              </a:buClr>
              <a:buFont typeface="Wingdings" panose="05000000000000000000" pitchFamily="2" charset="2"/>
              <a:buChar char="v"/>
            </a:pPr>
            <a:r>
              <a:rPr lang="el-GR" dirty="0" smtClean="0">
                <a:latin typeface="+mn-lt"/>
              </a:rPr>
              <a:t>Ορθότητα (</a:t>
            </a:r>
            <a:r>
              <a:rPr lang="en-US" dirty="0" smtClean="0">
                <a:latin typeface="+mn-lt"/>
              </a:rPr>
              <a:t>accuracy) 	A </a:t>
            </a:r>
            <a:r>
              <a:rPr lang="en-US" dirty="0">
                <a:latin typeface="+mn-lt"/>
              </a:rPr>
              <a:t>= (TP + TN)/(TP + FP + FN + TN).</a:t>
            </a:r>
          </a:p>
          <a:p>
            <a:pPr marL="914400" lvl="1" indent="-457200">
              <a:spcBef>
                <a:spcPts val="700"/>
              </a:spcBef>
              <a:buClr>
                <a:srgbClr val="336699"/>
              </a:buClr>
              <a:buFont typeface="Wingdings" panose="05000000000000000000" pitchFamily="2" charset="2"/>
              <a:buChar char="v"/>
            </a:pPr>
            <a:endParaRPr lang="en-US" dirty="0" smtClean="0">
              <a:latin typeface="+mn-lt"/>
            </a:endParaRPr>
          </a:p>
          <a:p>
            <a:pPr marL="914400" lvl="1" indent="-457200">
              <a:spcBef>
                <a:spcPts val="700"/>
              </a:spcBef>
              <a:buClr>
                <a:srgbClr val="336699"/>
              </a:buClr>
              <a:buFont typeface="Wingdings" panose="05000000000000000000" pitchFamily="2" charset="2"/>
              <a:buChar char="v"/>
            </a:pPr>
            <a:endParaRPr lang="en-US" dirty="0" smtClean="0">
              <a:solidFill>
                <a:schemeClr val="tx1"/>
              </a:solidFill>
              <a:latin typeface="+mn-lt"/>
            </a:endParaRPr>
          </a:p>
        </p:txBody>
      </p:sp>
    </p:spTree>
    <p:extLst>
      <p:ext uri="{BB962C8B-B14F-4D97-AF65-F5344CB8AC3E}">
        <p14:creationId xmlns:p14="http://schemas.microsoft.com/office/powerpoint/2010/main" xmlns="" val="41037247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50</a:t>
            </a:fld>
            <a:endParaRPr lang="en-US" smtClean="0"/>
          </a:p>
        </p:txBody>
      </p:sp>
      <p:sp>
        <p:nvSpPr>
          <p:cNvPr id="39939" name="Rectangle 2"/>
          <p:cNvSpPr>
            <a:spLocks noGrp="1" noChangeArrowheads="1"/>
          </p:cNvSpPr>
          <p:nvPr>
            <p:ph type="title"/>
          </p:nvPr>
        </p:nvSpPr>
        <p:spPr/>
        <p:txBody>
          <a:bodyPr/>
          <a:lstStyle/>
          <a:p>
            <a:pPr eaLnBrk="1" hangingPunct="1"/>
            <a:r>
              <a:rPr lang="en-US" dirty="0" smtClean="0">
                <a:ea typeface="ＭＳ Ｐゴシック" charset="-128"/>
              </a:rPr>
              <a:t>Kappa</a:t>
            </a:r>
            <a:r>
              <a:rPr lang="el-GR" dirty="0" smtClean="0">
                <a:ea typeface="ＭＳ Ｐゴシック" charset="-128"/>
              </a:rPr>
              <a:t>: παράδειγμα</a:t>
            </a:r>
            <a:endParaRPr lang="en-US" dirty="0" smtClean="0">
              <a:ea typeface="ＭＳ Ｐゴシック" charset="-128"/>
            </a:endParaRPr>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graphicFrame>
        <p:nvGraphicFramePr>
          <p:cNvPr id="9" name="Table 8"/>
          <p:cNvGraphicFramePr>
            <a:graphicFrameLocks noGrp="1"/>
          </p:cNvGraphicFramePr>
          <p:nvPr/>
        </p:nvGraphicFramePr>
        <p:xfrm>
          <a:off x="857224" y="2285992"/>
          <a:ext cx="6096000" cy="2743200"/>
        </p:xfrm>
        <a:graphic>
          <a:graphicData uri="http://schemas.openxmlformats.org/drawingml/2006/table">
            <a:tbl>
              <a:tblPr firstRow="1" bandRow="1">
                <a:tableStyleId>{C083E6E3-FA7D-4D7B-A595-EF9225AFEA82}</a:tableStyleId>
              </a:tblPr>
              <a:tblGrid>
                <a:gridCol w="2032000"/>
                <a:gridCol w="2032000"/>
                <a:gridCol w="2032000"/>
              </a:tblGrid>
              <a:tr h="370840">
                <a:tc>
                  <a:txBody>
                    <a:bodyPr/>
                    <a:lstStyle/>
                    <a:p>
                      <a:r>
                        <a:rPr lang="de-DE" sz="2400" b="0" kern="1200" dirty="0" smtClean="0"/>
                        <a:t>Information  </a:t>
                      </a:r>
                      <a:r>
                        <a:rPr lang="de-DE" sz="2400" b="0" kern="1200" dirty="0" err="1" smtClean="0"/>
                        <a:t>need</a:t>
                      </a:r>
                      <a:endParaRPr lang="de-DE" sz="2400" b="0" dirty="0"/>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r>
                        <a:rPr lang="de-DE" sz="2400" b="0" kern="1200" dirty="0" err="1" smtClean="0"/>
                        <a:t>number</a:t>
                      </a:r>
                      <a:r>
                        <a:rPr lang="de-DE" sz="2400" b="0" kern="1200" dirty="0" smtClean="0"/>
                        <a:t> </a:t>
                      </a:r>
                      <a:r>
                        <a:rPr lang="de-DE" sz="2400" b="0" kern="1200" dirty="0" err="1" smtClean="0"/>
                        <a:t>of</a:t>
                      </a:r>
                      <a:r>
                        <a:rPr lang="de-DE" sz="2400" b="0" kern="1200" dirty="0" smtClean="0"/>
                        <a:t> </a:t>
                      </a:r>
                    </a:p>
                    <a:p>
                      <a:r>
                        <a:rPr lang="de-DE" sz="2400" b="0" kern="1200" dirty="0" err="1" smtClean="0"/>
                        <a:t>docs</a:t>
                      </a:r>
                      <a:r>
                        <a:rPr lang="de-DE" sz="2400" b="0" kern="1200" dirty="0" smtClean="0"/>
                        <a:t> </a:t>
                      </a:r>
                      <a:r>
                        <a:rPr lang="de-DE" sz="2400" b="0" kern="1200" dirty="0" err="1" smtClean="0"/>
                        <a:t>judged</a:t>
                      </a:r>
                      <a:endParaRPr lang="de-DE" sz="2400" b="0" kern="1200" dirty="0" smtClean="0">
                        <a:solidFill>
                          <a:schemeClr val="tx1"/>
                        </a:solidFill>
                        <a:latin typeface="+mn-lt"/>
                        <a:ea typeface="+mn-ea"/>
                        <a:cs typeface="+mn-cs"/>
                      </a:endParaRPr>
                    </a:p>
                  </a:txBody>
                  <a:tcP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err="1" smtClean="0"/>
                        <a:t>disagreements</a:t>
                      </a:r>
                      <a:endParaRPr lang="de-DE" sz="2400" b="0" kern="1200" dirty="0" smtClean="0">
                        <a:solidFill>
                          <a:schemeClr val="tx1"/>
                        </a:solidFill>
                        <a:latin typeface="+mn-lt"/>
                        <a:ea typeface="+mn-ea"/>
                        <a:cs typeface="+mn-cs"/>
                      </a:endParaRPr>
                    </a:p>
                  </a:txBody>
                  <a:tcPr>
                    <a:lnB w="19050" cap="flat" cmpd="sng" algn="ctr">
                      <a:solidFill>
                        <a:schemeClr val="tx1"/>
                      </a:solidFill>
                      <a:prstDash val="solid"/>
                      <a:round/>
                      <a:headEnd type="none" w="med" len="med"/>
                      <a:tailEnd type="none" w="med" len="med"/>
                    </a:lnB>
                  </a:tcPr>
                </a:tc>
              </a:tr>
              <a:tr h="370840">
                <a:tc>
                  <a:txBody>
                    <a:bodyPr/>
                    <a:lstStyle/>
                    <a:p>
                      <a:r>
                        <a:rPr lang="de-DE" sz="2400" kern="1200" dirty="0" smtClean="0"/>
                        <a:t>  51</a:t>
                      </a:r>
                    </a:p>
                    <a:p>
                      <a:r>
                        <a:rPr lang="de-DE" sz="2400" kern="1200" dirty="0" smtClean="0"/>
                        <a:t>  62</a:t>
                      </a:r>
                    </a:p>
                    <a:p>
                      <a:r>
                        <a:rPr lang="de-DE" sz="2400" kern="1200" dirty="0" smtClean="0"/>
                        <a:t>  67</a:t>
                      </a:r>
                    </a:p>
                    <a:p>
                      <a:r>
                        <a:rPr lang="de-DE" sz="2400" kern="1200" dirty="0" smtClean="0"/>
                        <a:t>  95</a:t>
                      </a:r>
                    </a:p>
                    <a:p>
                      <a:r>
                        <a:rPr lang="de-DE" sz="2400" kern="1200" dirty="0" smtClean="0"/>
                        <a:t>127</a:t>
                      </a:r>
                      <a:endParaRPr lang="de-DE" sz="2400"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r>
                        <a:rPr lang="de-DE" sz="2400" kern="1200" dirty="0" smtClean="0"/>
                        <a:t>211</a:t>
                      </a:r>
                    </a:p>
                    <a:p>
                      <a:r>
                        <a:rPr lang="de-DE" sz="2400" kern="1200" dirty="0" smtClean="0"/>
                        <a:t>400</a:t>
                      </a:r>
                    </a:p>
                    <a:p>
                      <a:r>
                        <a:rPr lang="de-DE" sz="2400" kern="1200" dirty="0" smtClean="0"/>
                        <a:t>400</a:t>
                      </a:r>
                    </a:p>
                    <a:p>
                      <a:r>
                        <a:rPr lang="de-DE" sz="2400" kern="1200" dirty="0" smtClean="0"/>
                        <a:t>400</a:t>
                      </a:r>
                    </a:p>
                    <a:p>
                      <a:r>
                        <a:rPr lang="de-DE" sz="2400" kern="1200" dirty="0" smtClean="0"/>
                        <a:t>400</a:t>
                      </a:r>
                      <a:endParaRPr lang="de-DE" sz="2400"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l"/>
                      <a:r>
                        <a:rPr lang="de-DE" sz="2400" kern="1200" dirty="0" smtClean="0"/>
                        <a:t>       6</a:t>
                      </a:r>
                    </a:p>
                    <a:p>
                      <a:pPr algn="l"/>
                      <a:r>
                        <a:rPr lang="de-DE" sz="2400" kern="1200" dirty="0" smtClean="0"/>
                        <a:t> </a:t>
                      </a:r>
                      <a:r>
                        <a:rPr lang="de-DE" sz="2400" kern="1200" baseline="0" dirty="0" smtClean="0"/>
                        <a:t>  </a:t>
                      </a:r>
                      <a:r>
                        <a:rPr lang="de-DE" sz="2400" kern="1200" dirty="0" smtClean="0"/>
                        <a:t>157</a:t>
                      </a:r>
                    </a:p>
                    <a:p>
                      <a:pPr algn="l"/>
                      <a:r>
                        <a:rPr lang="de-DE" sz="2400" kern="1200" dirty="0" smtClean="0"/>
                        <a:t>     68</a:t>
                      </a:r>
                    </a:p>
                    <a:p>
                      <a:pPr algn="l"/>
                      <a:r>
                        <a:rPr lang="de-DE" sz="2400" kern="1200" dirty="0" smtClean="0"/>
                        <a:t>   110</a:t>
                      </a:r>
                    </a:p>
                    <a:p>
                      <a:pPr algn="l"/>
                      <a:r>
                        <a:rPr lang="de-DE" sz="2400" kern="1200" dirty="0" smtClean="0"/>
                        <a:t>   106</a:t>
                      </a:r>
                      <a:endParaRPr lang="de-DE" sz="2400" kern="1200" dirty="0" smtClean="0">
                        <a:solidFill>
                          <a:schemeClr val="tx1"/>
                        </a:solidFill>
                        <a:latin typeface="+mn-lt"/>
                        <a:ea typeface="+mn-ea"/>
                        <a:cs typeface="+mn-cs"/>
                      </a:endParaRPr>
                    </a:p>
                  </a:txBody>
                  <a:tcPr>
                    <a:lnT w="19050" cap="flat" cmpd="sng" algn="ctr">
                      <a:solidFill>
                        <a:schemeClr val="tx1"/>
                      </a:solidFill>
                      <a:prstDash val="solid"/>
                      <a:round/>
                      <a:headEnd type="none" w="med" len="med"/>
                      <a:tailEnd type="none" w="med" len="med"/>
                    </a:lnT>
                  </a:tcPr>
                </a:tc>
              </a:tr>
            </a:tbl>
          </a:graphicData>
        </a:graphic>
      </p:graphicFrame>
      <p:sp>
        <p:nvSpPr>
          <p:cNvPr id="4" name="TextBox 3"/>
          <p:cNvSpPr txBox="1"/>
          <p:nvPr/>
        </p:nvSpPr>
        <p:spPr>
          <a:xfrm>
            <a:off x="1066800" y="5486400"/>
            <a:ext cx="6019800" cy="461665"/>
          </a:xfrm>
          <a:prstGeom prst="rect">
            <a:avLst/>
          </a:prstGeom>
          <a:noFill/>
        </p:spPr>
        <p:txBody>
          <a:bodyPr wrap="square" rtlCol="0">
            <a:spAutoFit/>
          </a:bodyPr>
          <a:lstStyle/>
          <a:p>
            <a:r>
              <a:rPr lang="el-GR" dirty="0" smtClean="0">
                <a:latin typeface="+mn-lt"/>
              </a:rPr>
              <a:t>Συμφωνία κριτών στο </a:t>
            </a:r>
            <a:r>
              <a:rPr lang="en-US" dirty="0" smtClean="0">
                <a:latin typeface="+mn-lt"/>
              </a:rPr>
              <a:t>TREC</a:t>
            </a:r>
            <a:endParaRPr lang="en-US" dirty="0">
              <a:latin typeface="+mn-lt"/>
            </a:endParaRPr>
          </a:p>
        </p:txBody>
      </p:sp>
    </p:spTree>
    <p:extLst>
      <p:ext uri="{BB962C8B-B14F-4D97-AF65-F5344CB8AC3E}">
        <p14:creationId xmlns:p14="http://schemas.microsoft.com/office/powerpoint/2010/main" xmlns="" val="29908985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51</a:t>
            </a:fld>
            <a:endParaRPr lang="en-US" smtClean="0"/>
          </a:p>
        </p:txBody>
      </p:sp>
      <p:sp>
        <p:nvSpPr>
          <p:cNvPr id="43011" name="Rectangle 2"/>
          <p:cNvSpPr>
            <a:spLocks noGrp="1" noChangeArrowheads="1"/>
          </p:cNvSpPr>
          <p:nvPr>
            <p:ph type="title"/>
          </p:nvPr>
        </p:nvSpPr>
        <p:spPr/>
        <p:txBody>
          <a:bodyPr/>
          <a:lstStyle/>
          <a:p>
            <a:pPr eaLnBrk="1" hangingPunct="1"/>
            <a:r>
              <a:rPr lang="el-GR" dirty="0" smtClean="0">
                <a:ea typeface="ＭＳ Ｐゴシック" charset="-128"/>
              </a:rPr>
              <a:t>Επίπτωση της Διαφωνίας</a:t>
            </a:r>
            <a:endParaRPr lang="en-US" dirty="0" smtClean="0">
              <a:ea typeface="ＭＳ Ｐゴシック" charset="-128"/>
            </a:endParaRPr>
          </a:p>
        </p:txBody>
      </p:sp>
      <p:sp>
        <p:nvSpPr>
          <p:cNvPr id="43012" name="Rectangle 3"/>
          <p:cNvSpPr>
            <a:spLocks noGrp="1" noChangeArrowheads="1"/>
          </p:cNvSpPr>
          <p:nvPr>
            <p:ph type="body" idx="1"/>
          </p:nvPr>
        </p:nvSpPr>
        <p:spPr>
          <a:xfrm>
            <a:off x="685800" y="1911350"/>
            <a:ext cx="7696200" cy="2127250"/>
          </a:xfrm>
        </p:spPr>
        <p:txBody>
          <a:bodyPr/>
          <a:lstStyle/>
          <a:p>
            <a:pPr eaLnBrk="1" hangingPunct="1"/>
            <a:r>
              <a:rPr lang="el-GR" dirty="0" smtClean="0">
                <a:ea typeface="ＭＳ Ｐゴシック" charset="-128"/>
              </a:rPr>
              <a:t>Επηρεάζει την απόλυτη (</a:t>
            </a:r>
            <a:r>
              <a:rPr lang="en-US" dirty="0" smtClean="0">
                <a:ea typeface="ＭＳ Ｐゴシック" charset="-128"/>
              </a:rPr>
              <a:t>absolute</a:t>
            </a:r>
            <a:r>
              <a:rPr lang="el-GR" dirty="0" smtClean="0">
                <a:ea typeface="ＭＳ Ｐゴシック" charset="-128"/>
              </a:rPr>
              <a:t>) μέτρηση απόδοσης αλλά όχι τη σχετική απόδοση ανάμεσα σε συστήματα </a:t>
            </a:r>
            <a:r>
              <a:rPr lang="en-US" dirty="0" smtClean="0">
                <a:ea typeface="ＭＳ Ｐゴシック" charset="-128"/>
              </a:rPr>
              <a:t> </a:t>
            </a:r>
            <a:endParaRPr lang="el-GR" dirty="0" smtClean="0">
              <a:ea typeface="ＭＳ Ｐゴシック" charset="-128"/>
            </a:endParaRPr>
          </a:p>
          <a:p>
            <a:pPr eaLnBrk="1" hangingPunct="1"/>
            <a:endParaRPr lang="el-GR" dirty="0">
              <a:ea typeface="ＭＳ Ｐゴシック" charset="-128"/>
            </a:endParaRPr>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
        <p:nvSpPr>
          <p:cNvPr id="6" name="Rectangle 3"/>
          <p:cNvSpPr txBox="1">
            <a:spLocks noChangeArrowheads="1"/>
          </p:cNvSpPr>
          <p:nvPr/>
        </p:nvSpPr>
        <p:spPr bwMode="auto">
          <a:xfrm>
            <a:off x="609600" y="3581400"/>
            <a:ext cx="7696200" cy="2127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r>
              <a:rPr lang="el-GR" smtClean="0">
                <a:ea typeface="ＭＳ Ｐゴシック" charset="-128"/>
              </a:rPr>
              <a:t>Μπορούμε να αποφύγουμε τις κρίσεις από χρήστες </a:t>
            </a:r>
          </a:p>
          <a:p>
            <a:pPr lvl="1" eaLnBrk="1" hangingPunct="1"/>
            <a:r>
              <a:rPr lang="el-GR" smtClean="0">
                <a:ea typeface="ＭＳ Ｐゴシック" charset="-128"/>
              </a:rPr>
              <a:t>Όχι</a:t>
            </a:r>
          </a:p>
          <a:p>
            <a:pPr eaLnBrk="1" hangingPunct="1"/>
            <a:r>
              <a:rPr lang="el-GR" smtClean="0">
                <a:ea typeface="ＭＳ Ｐゴシック" charset="-128"/>
              </a:rPr>
              <a:t>Αλλά μπορούμε να τα επαναχρησιμοποιήσουμε</a:t>
            </a:r>
          </a:p>
          <a:p>
            <a:pPr eaLnBrk="1" hangingPunct="1"/>
            <a:endParaRPr lang="el-GR" dirty="0">
              <a:ea typeface="ＭＳ Ｐゴシック" charset="-128"/>
            </a:endParaRPr>
          </a:p>
        </p:txBody>
      </p:sp>
    </p:spTree>
    <p:extLst>
      <p:ext uri="{BB962C8B-B14F-4D97-AF65-F5344CB8AC3E}">
        <p14:creationId xmlns:p14="http://schemas.microsoft.com/office/powerpoint/2010/main" xmlns="" val="974674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52</a:t>
            </a:fld>
            <a:endParaRPr lang="en-US" smtClean="0"/>
          </a:p>
        </p:txBody>
      </p:sp>
      <p:sp>
        <p:nvSpPr>
          <p:cNvPr id="43011" name="Rectangle 2"/>
          <p:cNvSpPr>
            <a:spLocks noGrp="1" noChangeArrowheads="1"/>
          </p:cNvSpPr>
          <p:nvPr>
            <p:ph type="title"/>
          </p:nvPr>
        </p:nvSpPr>
        <p:spPr/>
        <p:txBody>
          <a:bodyPr/>
          <a:lstStyle/>
          <a:p>
            <a:pPr eaLnBrk="1" hangingPunct="1"/>
            <a:r>
              <a:rPr lang="en-US" dirty="0" err="1" smtClean="0">
                <a:ea typeface="ＭＳ Ｐゴシック" charset="-128"/>
              </a:rPr>
              <a:t>Crowdsourcing</a:t>
            </a:r>
            <a:endParaRPr lang="en-US" dirty="0" smtClean="0">
              <a:ea typeface="ＭＳ Ｐゴシック" charset="-128"/>
            </a:endParaRPr>
          </a:p>
        </p:txBody>
      </p:sp>
      <p:sp>
        <p:nvSpPr>
          <p:cNvPr id="43012" name="Rectangle 3"/>
          <p:cNvSpPr>
            <a:spLocks noGrp="1" noChangeArrowheads="1"/>
          </p:cNvSpPr>
          <p:nvPr>
            <p:ph type="body" idx="1"/>
          </p:nvPr>
        </p:nvSpPr>
        <p:spPr>
          <a:xfrm>
            <a:off x="685800" y="1911350"/>
            <a:ext cx="7696200" cy="2127250"/>
          </a:xfrm>
        </p:spPr>
        <p:txBody>
          <a:bodyPr/>
          <a:lstStyle/>
          <a:p>
            <a:pPr eaLnBrk="1" hangingPunct="1"/>
            <a:r>
              <a:rPr lang="en-US" dirty="0" smtClean="0">
                <a:ea typeface="ＭＳ Ｐゴシック" charset="-128"/>
              </a:rPr>
              <a:t>To Mechanical Truck </a:t>
            </a:r>
            <a:r>
              <a:rPr lang="el-GR" dirty="0" smtClean="0">
                <a:ea typeface="ＭＳ Ｐゴシック" charset="-128"/>
              </a:rPr>
              <a:t>της </a:t>
            </a:r>
            <a:r>
              <a:rPr lang="en-US" dirty="0" smtClean="0">
                <a:ea typeface="ＭＳ Ｐゴシック" charset="-128"/>
              </a:rPr>
              <a:t>Amazon</a:t>
            </a:r>
            <a:endParaRPr lang="el-GR" dirty="0" smtClean="0">
              <a:ea typeface="ＭＳ Ｐゴシック" charset="-128"/>
            </a:endParaRPr>
          </a:p>
          <a:p>
            <a:pPr eaLnBrk="1" hangingPunct="1"/>
            <a:endParaRPr lang="el-GR" dirty="0">
              <a:ea typeface="ＭＳ Ｐゴシック" charset="-128"/>
            </a:endParaRPr>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a:t>
            </a:r>
          </a:p>
        </p:txBody>
      </p:sp>
    </p:spTree>
    <p:extLst>
      <p:ext uri="{BB962C8B-B14F-4D97-AF65-F5344CB8AC3E}">
        <p14:creationId xmlns:p14="http://schemas.microsoft.com/office/powerpoint/2010/main" xmlns="" val="36535547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l-GR" dirty="0" smtClean="0">
                <a:ea typeface="ＭＳ Ｐゴシック" charset="-128"/>
              </a:rPr>
              <a:t>Αξιολόγηση σε μεγάλες μηχανές αναζήτησης</a:t>
            </a:r>
            <a:endParaRPr lang="en-US" dirty="0" smtClean="0">
              <a:ea typeface="ＭＳ Ｐゴシック" charset="-128"/>
            </a:endParaRPr>
          </a:p>
        </p:txBody>
      </p:sp>
      <p:sp>
        <p:nvSpPr>
          <p:cNvPr id="46083" name="Content Placeholder 2"/>
          <p:cNvSpPr>
            <a:spLocks noGrp="1"/>
          </p:cNvSpPr>
          <p:nvPr>
            <p:ph idx="1"/>
          </p:nvPr>
        </p:nvSpPr>
        <p:spPr>
          <a:xfrm>
            <a:off x="457200" y="1981200"/>
            <a:ext cx="8077200" cy="3200400"/>
          </a:xfrm>
        </p:spPr>
        <p:txBody>
          <a:bodyPr/>
          <a:lstStyle/>
          <a:p>
            <a:pPr eaLnBrk="1" hangingPunct="1">
              <a:buFont typeface="Wingdings" pitchFamily="2" charset="2"/>
              <a:buChar char="§"/>
            </a:pPr>
            <a:r>
              <a:rPr lang="el-GR" sz="2400" dirty="0" smtClean="0">
                <a:ea typeface="ＭＳ Ｐゴシック" charset="-128"/>
              </a:rPr>
              <a:t>Οι μηχανές αναζήτησης διαθέτουν συλλογές ελέγχου ερωτημάτων και αποτελέσματα καταταγμένα με το χέρι </a:t>
            </a:r>
            <a:r>
              <a:rPr lang="en-US" sz="2400" dirty="0" smtClean="0">
                <a:ea typeface="ＭＳ Ｐゴシック" charset="-128"/>
              </a:rPr>
              <a:t>(hand-ranked)</a:t>
            </a:r>
            <a:endParaRPr lang="el-GR" sz="2400" dirty="0" smtClean="0">
              <a:ea typeface="ＭＳ Ｐゴシック" charset="-128"/>
            </a:endParaRPr>
          </a:p>
          <a:p>
            <a:pPr eaLnBrk="1" hangingPunct="1">
              <a:buFont typeface="Wingdings" pitchFamily="2" charset="2"/>
              <a:buChar char="§"/>
            </a:pPr>
            <a:endParaRPr lang="en-US" sz="2000" dirty="0" smtClean="0">
              <a:ea typeface="ＭＳ Ｐゴシック" charset="-128"/>
            </a:endParaRPr>
          </a:p>
          <a:p>
            <a:pPr eaLnBrk="1" hangingPunct="1">
              <a:buFont typeface="Wingdings" pitchFamily="2" charset="2"/>
              <a:buChar char="§"/>
            </a:pPr>
            <a:r>
              <a:rPr lang="el-GR" sz="2400" dirty="0" smtClean="0">
                <a:ea typeface="ＭＳ Ｐゴシック" charset="-128"/>
              </a:rPr>
              <a:t>Στο </a:t>
            </a:r>
            <a:r>
              <a:rPr lang="en-US" sz="2400" dirty="0" smtClean="0">
                <a:ea typeface="ＭＳ Ｐゴシック" charset="-128"/>
              </a:rPr>
              <a:t>web </a:t>
            </a:r>
            <a:r>
              <a:rPr lang="el-GR" sz="2400" dirty="0" smtClean="0">
                <a:ea typeface="ＭＳ Ｐゴシック" charset="-128"/>
              </a:rPr>
              <a:t>είναι δύσκολο να υπολογίσουμε την ανάκληση</a:t>
            </a:r>
          </a:p>
          <a:p>
            <a:pPr marL="0" indent="0" eaLnBrk="1" hangingPunct="1">
              <a:buNone/>
            </a:pPr>
            <a:r>
              <a:rPr lang="el-GR" sz="2400" dirty="0" smtClean="0">
                <a:ea typeface="ＭＳ Ｐゴシック" charset="-128"/>
              </a:rPr>
              <a:t>	Συνήθως οι μηχανές αναζήτησης χρησιμοποιούν την 	ακρίβεια στα κορυφαί</a:t>
            </a:r>
            <a:r>
              <a:rPr lang="el-GR" sz="2400" dirty="0">
                <a:ea typeface="ＭＳ Ｐゴシック" charset="-128"/>
              </a:rPr>
              <a:t>α</a:t>
            </a:r>
            <a:r>
              <a:rPr lang="el-GR" sz="2400" dirty="0" smtClean="0">
                <a:ea typeface="ＭＳ Ｐゴシック" charset="-128"/>
              </a:rPr>
              <a:t> </a:t>
            </a:r>
            <a:r>
              <a:rPr lang="en-US" sz="2400" i="1" dirty="0" smtClean="0">
                <a:ea typeface="ＭＳ Ｐゴシック" charset="-128"/>
              </a:rPr>
              <a:t>k</a:t>
            </a:r>
            <a:r>
              <a:rPr lang="en-US" sz="2400" dirty="0" smtClean="0">
                <a:ea typeface="ＭＳ Ｐゴシック" charset="-128"/>
              </a:rPr>
              <a:t> </a:t>
            </a:r>
            <a:r>
              <a:rPr lang="el-GR" sz="2400" dirty="0" smtClean="0">
                <a:ea typeface="ＭＳ Ｐゴシック" charset="-128"/>
              </a:rPr>
              <a:t>π.χ., </a:t>
            </a:r>
            <a:r>
              <a:rPr lang="en-US" sz="2400" i="1" dirty="0" smtClean="0">
                <a:ea typeface="ＭＳ Ｐゴシック" charset="-128"/>
              </a:rPr>
              <a:t>k</a:t>
            </a:r>
            <a:r>
              <a:rPr lang="en-US" sz="2400" dirty="0" smtClean="0">
                <a:ea typeface="ＭＳ Ｐゴシック" charset="-128"/>
              </a:rPr>
              <a:t> = 10</a:t>
            </a:r>
            <a:endParaRPr lang="el-GR" sz="2400" dirty="0" smtClean="0">
              <a:ea typeface="ＭＳ Ｐゴシック" charset="-128"/>
            </a:endParaRPr>
          </a:p>
          <a:p>
            <a:pPr marL="0" indent="0" eaLnBrk="1" hangingPunct="1">
              <a:buNone/>
            </a:pPr>
            <a:r>
              <a:rPr lang="en-US" sz="2400" dirty="0" smtClean="0">
                <a:ea typeface="ＭＳ Ｐゴシック" charset="-128"/>
              </a:rPr>
              <a:t>	</a:t>
            </a:r>
            <a:r>
              <a:rPr lang="el-GR" sz="2400" dirty="0" smtClean="0">
                <a:ea typeface="ＭＳ Ｐゴシック" charset="-128"/>
              </a:rPr>
              <a:t>Επίσης το </a:t>
            </a:r>
            <a:r>
              <a:rPr lang="en-US" sz="2400" dirty="0" smtClean="0">
                <a:ea typeface="ＭＳ Ｐゴシック" charset="-128"/>
              </a:rPr>
              <a:t>MAP, NDCG</a:t>
            </a:r>
            <a:endParaRPr lang="el-GR" sz="2400" dirty="0" smtClean="0">
              <a:ea typeface="ＭＳ Ｐゴシック" charset="-128"/>
            </a:endParaRPr>
          </a:p>
          <a:p>
            <a:pPr eaLnBrk="1" hangingPunct="1">
              <a:buFont typeface="Wingdings" pitchFamily="2" charset="2"/>
              <a:buChar char="§"/>
            </a:pPr>
            <a:endParaRPr lang="el-GR" sz="2000" dirty="0" smtClean="0">
              <a:ea typeface="ＭＳ Ｐゴシック" charset="-128"/>
            </a:endParaRP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53</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p14="http://schemas.microsoft.com/office/powerpoint/2010/main" xmlns="" val="42335842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l-GR" dirty="0" smtClean="0">
                <a:ea typeface="ＭＳ Ｐゴシック" charset="-128"/>
              </a:rPr>
              <a:t>Αξιολόγηση σε μεγάλες μηχανές αναζήτησης</a:t>
            </a:r>
            <a:endParaRPr lang="en-US" dirty="0" smtClean="0">
              <a:ea typeface="ＭＳ Ｐゴシック" charset="-128"/>
            </a:endParaRPr>
          </a:p>
        </p:txBody>
      </p:sp>
      <p:sp>
        <p:nvSpPr>
          <p:cNvPr id="46083" name="Content Placeholder 2"/>
          <p:cNvSpPr>
            <a:spLocks noGrp="1"/>
          </p:cNvSpPr>
          <p:nvPr>
            <p:ph idx="1"/>
          </p:nvPr>
        </p:nvSpPr>
        <p:spPr>
          <a:xfrm>
            <a:off x="547120" y="2057400"/>
            <a:ext cx="7620000" cy="2895600"/>
          </a:xfrm>
        </p:spPr>
        <p:txBody>
          <a:bodyPr/>
          <a:lstStyle/>
          <a:p>
            <a:pPr marL="0" indent="0" eaLnBrk="1" hangingPunct="1">
              <a:buNone/>
            </a:pPr>
            <a:r>
              <a:rPr lang="el-GR" sz="2400" dirty="0" smtClean="0">
                <a:ea typeface="ＭＳ Ｐゴシック" charset="-128"/>
              </a:rPr>
              <a:t>Οι μηχανές αναζήτησης χρησιμοποιούν επίσης και άλλα μέτρα εκτός της συνάφειας</a:t>
            </a:r>
          </a:p>
          <a:p>
            <a:pPr lvl="1" eaLnBrk="1" hangingPunct="1"/>
            <a:r>
              <a:rPr lang="en-US" dirty="0" err="1" smtClean="0">
                <a:ea typeface="ＭＳ Ｐゴシック" charset="-128"/>
              </a:rPr>
              <a:t>Clickthrough</a:t>
            </a:r>
            <a:r>
              <a:rPr lang="en-US" dirty="0" smtClean="0">
                <a:ea typeface="ＭＳ Ｐゴシック" charset="-128"/>
              </a:rPr>
              <a:t> on first result</a:t>
            </a:r>
          </a:p>
          <a:p>
            <a:pPr lvl="2" eaLnBrk="1" hangingPunct="1"/>
            <a:r>
              <a:rPr lang="el-GR" sz="2400" dirty="0" smtClean="0">
                <a:ea typeface="ＭＳ Ｐゴシック" charset="-128"/>
              </a:rPr>
              <a:t>Όχι πολύ αξιόπιστο όταν ένα </a:t>
            </a:r>
            <a:r>
              <a:rPr lang="en-US" sz="2400" dirty="0" err="1" smtClean="0">
                <a:ea typeface="ＭＳ Ｐゴシック" charset="-128"/>
              </a:rPr>
              <a:t>clickthrough</a:t>
            </a:r>
            <a:r>
              <a:rPr lang="en-US" sz="2400" dirty="0" smtClean="0">
                <a:ea typeface="ＭＳ Ｐゴシック" charset="-128"/>
              </a:rPr>
              <a:t> </a:t>
            </a:r>
            <a:r>
              <a:rPr lang="el-GR" sz="2400" dirty="0" smtClean="0">
                <a:ea typeface="ＭＳ Ｐゴシック" charset="-128"/>
              </a:rPr>
              <a:t>(μπορεί απλώς η περίληψη να φάνηκε χρήσιμη αλλά όχι το ίδιο το έγγραφο) αλλά αρκετά αξιόπιστα </a:t>
            </a:r>
            <a:r>
              <a:rPr lang="el-GR" sz="2400" dirty="0" err="1" smtClean="0">
                <a:ea typeface="ＭＳ Ｐゴシック" charset="-128"/>
              </a:rPr>
              <a:t>συναθροιστικά</a:t>
            </a:r>
            <a:r>
              <a:rPr lang="el-GR" sz="2400" dirty="0" smtClean="0">
                <a:ea typeface="ＭＳ Ｐゴシック" charset="-128"/>
              </a:rPr>
              <a:t> ή με χρήση ζευγών</a:t>
            </a:r>
            <a:endParaRPr lang="en-US" sz="2400" dirty="0" smtClean="0">
              <a:ea typeface="ＭＳ Ｐゴシック" charset="-128"/>
            </a:endParaRPr>
          </a:p>
          <a:p>
            <a:pPr lvl="1" eaLnBrk="1" hangingPunct="1"/>
            <a:r>
              <a:rPr lang="el-GR" dirty="0" smtClean="0">
                <a:ea typeface="ＭＳ Ｐゴシック" charset="-128"/>
              </a:rPr>
              <a:t>Μετρήσεις σε εργαστήριο </a:t>
            </a:r>
          </a:p>
          <a:p>
            <a:pPr lvl="1" eaLnBrk="1" hangingPunct="1"/>
            <a:r>
              <a:rPr lang="el-GR" dirty="0" smtClean="0">
                <a:ea typeface="ＭＳ Ｐゴシック" charset="-128"/>
              </a:rPr>
              <a:t>Έλεγχος </a:t>
            </a:r>
            <a:r>
              <a:rPr lang="en-US" dirty="0" smtClean="0">
                <a:ea typeface="ＭＳ Ｐゴシック" charset="-128"/>
              </a:rPr>
              <a:t>A/B </a:t>
            </a: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54</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p14="http://schemas.microsoft.com/office/powerpoint/2010/main" xmlns="" val="34521024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smtClean="0">
                <a:ea typeface="ＭＳ Ｐゴシック" charset="-128"/>
              </a:rPr>
              <a:t>A/B testing</a:t>
            </a:r>
          </a:p>
        </p:txBody>
      </p:sp>
      <p:sp>
        <p:nvSpPr>
          <p:cNvPr id="47107" name="Content Placeholder 2"/>
          <p:cNvSpPr>
            <a:spLocks noGrp="1"/>
          </p:cNvSpPr>
          <p:nvPr>
            <p:ph idx="1"/>
          </p:nvPr>
        </p:nvSpPr>
        <p:spPr>
          <a:xfrm>
            <a:off x="304800" y="1828800"/>
            <a:ext cx="8305800" cy="3352800"/>
          </a:xfrm>
        </p:spPr>
        <p:txBody>
          <a:bodyPr/>
          <a:lstStyle/>
          <a:p>
            <a:pPr marL="0" indent="0" eaLnBrk="1" hangingPunct="1">
              <a:lnSpc>
                <a:spcPct val="80000"/>
              </a:lnSpc>
              <a:buNone/>
            </a:pPr>
            <a:r>
              <a:rPr lang="el-GR" i="1" dirty="0" smtClean="0">
                <a:solidFill>
                  <a:schemeClr val="tx2">
                    <a:lumMod val="60000"/>
                    <a:lumOff val="40000"/>
                  </a:schemeClr>
                </a:solidFill>
                <a:ea typeface="ＭＳ Ｐゴシック" charset="-128"/>
              </a:rPr>
              <a:t>Στόχος</a:t>
            </a:r>
            <a:r>
              <a:rPr lang="el-GR" dirty="0" smtClean="0">
                <a:ea typeface="ＭＳ Ｐゴシック" charset="-128"/>
              </a:rPr>
              <a:t>: έλεγχος μιας νέας ιδέας </a:t>
            </a:r>
            <a:r>
              <a:rPr lang="en-US" dirty="0" smtClean="0">
                <a:ea typeface="ＭＳ Ｐゴシック" charset="-128"/>
              </a:rPr>
              <a:t> </a:t>
            </a:r>
            <a:r>
              <a:rPr lang="el-GR" dirty="0" smtClean="0">
                <a:ea typeface="ＭＳ Ｐゴシック" charset="-128"/>
              </a:rPr>
              <a:t>(</a:t>
            </a:r>
            <a:r>
              <a:rPr lang="en-US" dirty="0" smtClean="0">
                <a:ea typeface="ＭＳ Ｐゴシック" charset="-128"/>
              </a:rPr>
              <a:t>a single innovation</a:t>
            </a:r>
            <a:r>
              <a:rPr lang="el-GR" dirty="0" smtClean="0">
                <a:ea typeface="ＭＳ Ｐゴシック" charset="-128"/>
              </a:rPr>
              <a:t>)</a:t>
            </a:r>
            <a:endParaRPr lang="el-GR" dirty="0">
              <a:ea typeface="ＭＳ Ｐゴシック" charset="-128"/>
            </a:endParaRPr>
          </a:p>
          <a:p>
            <a:pPr marL="0" indent="0" eaLnBrk="1" hangingPunct="1">
              <a:lnSpc>
                <a:spcPct val="80000"/>
              </a:lnSpc>
              <a:buNone/>
            </a:pPr>
            <a:r>
              <a:rPr lang="el-GR" i="1" dirty="0">
                <a:solidFill>
                  <a:schemeClr val="tx2">
                    <a:lumMod val="60000"/>
                    <a:lumOff val="40000"/>
                  </a:schemeClr>
                </a:solidFill>
                <a:ea typeface="ＭＳ Ｐゴシック" charset="-128"/>
              </a:rPr>
              <a:t>Προϋπόθεση</a:t>
            </a:r>
            <a:r>
              <a:rPr lang="en-US" dirty="0" smtClean="0">
                <a:ea typeface="ＭＳ Ｐゴシック" charset="-128"/>
              </a:rPr>
              <a:t>: </a:t>
            </a:r>
            <a:r>
              <a:rPr lang="el-GR" dirty="0" smtClean="0">
                <a:ea typeface="ＭＳ Ｐゴシック" charset="-128"/>
              </a:rPr>
              <a:t>Υπάρχει μια μεγάλη μηχανή αναζήτησης σε λειτουργία</a:t>
            </a:r>
          </a:p>
          <a:p>
            <a:pPr marL="0" indent="0" eaLnBrk="1" hangingPunct="1">
              <a:lnSpc>
                <a:spcPct val="80000"/>
              </a:lnSpc>
              <a:buNone/>
            </a:pPr>
            <a:endParaRPr lang="en-US" dirty="0" smtClean="0">
              <a:ea typeface="ＭＳ Ｐゴシック" charset="-128"/>
            </a:endParaRPr>
          </a:p>
          <a:p>
            <a:pPr eaLnBrk="1" hangingPunct="1">
              <a:lnSpc>
                <a:spcPct val="80000"/>
              </a:lnSpc>
            </a:pPr>
            <a:r>
              <a:rPr lang="el-GR" dirty="0" smtClean="0">
                <a:ea typeface="ＭＳ Ｐゴシック" charset="-128"/>
              </a:rPr>
              <a:t>Οι πιο πολλοί χρήστες χρησιμοποιούν τα παλιό σύστημα </a:t>
            </a:r>
            <a:endParaRPr lang="en-US" dirty="0" smtClean="0">
              <a:ea typeface="ＭＳ Ｐゴシック" charset="-128"/>
            </a:endParaRPr>
          </a:p>
          <a:p>
            <a:pPr eaLnBrk="1" hangingPunct="1">
              <a:lnSpc>
                <a:spcPct val="80000"/>
              </a:lnSpc>
            </a:pPr>
            <a:r>
              <a:rPr lang="el-GR" dirty="0" smtClean="0">
                <a:ea typeface="ＭＳ Ｐゴシック" charset="-128"/>
              </a:rPr>
              <a:t>Παράκαμψε ένα μικρό ποσοστό της κυκλοφορίας (π.χ., 1%) στο νέο σύστημα που χρησιμοποιεί την καινούργια </a:t>
            </a:r>
          </a:p>
          <a:p>
            <a:pPr eaLnBrk="1" hangingPunct="1">
              <a:lnSpc>
                <a:spcPct val="80000"/>
              </a:lnSpc>
            </a:pPr>
            <a:r>
              <a:rPr lang="el-GR" dirty="0" smtClean="0">
                <a:ea typeface="ＭＳ Ｐゴシック" charset="-128"/>
              </a:rPr>
              <a:t>Αξιολόγησε με ένα αυτόματο μέτρο όπως το</a:t>
            </a:r>
            <a:r>
              <a:rPr lang="en-US" dirty="0" smtClean="0">
                <a:ea typeface="ＭＳ Ｐゴシック" charset="-128"/>
              </a:rPr>
              <a:t> </a:t>
            </a:r>
            <a:r>
              <a:rPr lang="en-US" dirty="0" err="1" smtClean="0">
                <a:ea typeface="ＭＳ Ｐゴシック" charset="-128"/>
              </a:rPr>
              <a:t>clickthrough</a:t>
            </a:r>
            <a:r>
              <a:rPr lang="en-US" dirty="0" smtClean="0">
                <a:ea typeface="ＭＳ Ｐゴシック" charset="-128"/>
              </a:rPr>
              <a:t> </a:t>
            </a:r>
            <a:r>
              <a:rPr lang="el-GR" dirty="0" smtClean="0">
                <a:ea typeface="ＭＳ Ｐゴシック" charset="-128"/>
              </a:rPr>
              <a:t>τα πρώτα αποτελέσματα</a:t>
            </a:r>
          </a:p>
          <a:p>
            <a:pPr marL="0" indent="0" eaLnBrk="1" hangingPunct="1">
              <a:lnSpc>
                <a:spcPct val="80000"/>
              </a:lnSpc>
              <a:buNone/>
            </a:pPr>
            <a:endParaRPr lang="en-US" dirty="0" smtClean="0">
              <a:ea typeface="ＭＳ Ｐゴシック" charset="-128"/>
            </a:endParaRPr>
          </a:p>
        </p:txBody>
      </p:sp>
      <p:sp>
        <p:nvSpPr>
          <p:cNvPr id="47108" name="Slide Number Placeholder 3"/>
          <p:cNvSpPr>
            <a:spLocks noGrp="1"/>
          </p:cNvSpPr>
          <p:nvPr>
            <p:ph type="sldNum" sz="quarter" idx="12"/>
          </p:nvPr>
        </p:nvSpPr>
        <p:spPr bwMode="auto">
          <a:noFill/>
          <a:ln>
            <a:miter lim="800000"/>
            <a:headEnd/>
            <a:tailEnd/>
          </a:ln>
        </p:spPr>
        <p:txBody>
          <a:bodyPr/>
          <a:lstStyle/>
          <a:p>
            <a:fld id="{0F4B1B41-C9CE-4BF9-9426-0025C1641360}" type="slidenum">
              <a:rPr lang="en-US" smtClean="0"/>
              <a:pPr/>
              <a:t>55</a:t>
            </a:fld>
            <a:endParaRPr lang="en-US" smtClean="0"/>
          </a:p>
        </p:txBody>
      </p:sp>
      <p:sp>
        <p:nvSpPr>
          <p:cNvPr id="4710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8.6.3</a:t>
            </a:r>
          </a:p>
        </p:txBody>
      </p:sp>
    </p:spTree>
    <p:extLst>
      <p:ext uri="{BB962C8B-B14F-4D97-AF65-F5344CB8AC3E}">
        <p14:creationId xmlns:p14="http://schemas.microsoft.com/office/powerpoint/2010/main" xmlns="" val="41008434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56</a:t>
            </a:fld>
            <a:endParaRPr lang="en-US" smtClean="0"/>
          </a:p>
        </p:txBody>
      </p:sp>
      <p:sp>
        <p:nvSpPr>
          <p:cNvPr id="44035" name="Rectangle 2"/>
          <p:cNvSpPr>
            <a:spLocks noGrp="1" noChangeArrowheads="1"/>
          </p:cNvSpPr>
          <p:nvPr>
            <p:ph type="title"/>
          </p:nvPr>
        </p:nvSpPr>
        <p:spPr/>
        <p:txBody>
          <a:bodyPr/>
          <a:lstStyle/>
          <a:p>
            <a:pPr eaLnBrk="1" hangingPunct="1"/>
            <a:r>
              <a:rPr lang="el-GR" dirty="0" smtClean="0">
                <a:ea typeface="ＭＳ Ｐゴシック" charset="-128"/>
              </a:rPr>
              <a:t>Κριτική της Συνάφειας</a:t>
            </a:r>
            <a:endParaRPr lang="en-US" dirty="0" smtClean="0">
              <a:ea typeface="ＭＳ Ｐゴシック" charset="-128"/>
            </a:endParaRPr>
          </a:p>
        </p:txBody>
      </p:sp>
      <p:sp>
        <p:nvSpPr>
          <p:cNvPr id="44036" name="Rectangle 3"/>
          <p:cNvSpPr>
            <a:spLocks noGrp="1" noChangeArrowheads="1"/>
          </p:cNvSpPr>
          <p:nvPr>
            <p:ph type="body" idx="1"/>
          </p:nvPr>
        </p:nvSpPr>
        <p:spPr>
          <a:xfrm>
            <a:off x="533400" y="2286000"/>
            <a:ext cx="8001000" cy="2667000"/>
          </a:xfrm>
        </p:spPr>
        <p:txBody>
          <a:bodyPr/>
          <a:lstStyle/>
          <a:p>
            <a:pPr eaLnBrk="1" hangingPunct="1"/>
            <a:r>
              <a:rPr lang="el-GR" dirty="0" smtClean="0">
                <a:ea typeface="ＭＳ Ｐゴシック" charset="-128"/>
              </a:rPr>
              <a:t>Οριακή Συνάφεια (</a:t>
            </a:r>
            <a:r>
              <a:rPr lang="en-US" dirty="0" smtClean="0">
                <a:solidFill>
                  <a:schemeClr val="folHlink"/>
                </a:solidFill>
                <a:ea typeface="ＭＳ Ｐゴシック" charset="-128"/>
              </a:rPr>
              <a:t>Marginal Relevance</a:t>
            </a:r>
            <a:r>
              <a:rPr lang="el-GR" dirty="0" smtClean="0">
                <a:solidFill>
                  <a:schemeClr val="folHlink"/>
                </a:solidFill>
                <a:ea typeface="ＭＳ Ｐゴシック" charset="-128"/>
              </a:rPr>
              <a:t>)</a:t>
            </a:r>
          </a:p>
          <a:p>
            <a:pPr lvl="1" eaLnBrk="1" hangingPunct="1"/>
            <a:r>
              <a:rPr lang="el-GR" dirty="0" smtClean="0">
                <a:solidFill>
                  <a:schemeClr val="folHlink"/>
                </a:solidFill>
                <a:ea typeface="ＭＳ Ｐゴシック" charset="-128"/>
              </a:rPr>
              <a:t>«νέα» έγγραφα</a:t>
            </a:r>
          </a:p>
          <a:p>
            <a:pPr eaLnBrk="1" hangingPunct="1"/>
            <a:r>
              <a:rPr lang="el-GR" dirty="0" smtClean="0">
                <a:solidFill>
                  <a:schemeClr val="folHlink"/>
                </a:solidFill>
                <a:ea typeface="ＭＳ Ｐゴシック" charset="-128"/>
              </a:rPr>
              <a:t>Και άλλα κριτήρια όπως</a:t>
            </a:r>
          </a:p>
          <a:p>
            <a:pPr lvl="1" eaLnBrk="1" hangingPunct="1"/>
            <a:r>
              <a:rPr lang="en-US" dirty="0" smtClean="0">
                <a:solidFill>
                  <a:schemeClr val="folHlink"/>
                </a:solidFill>
                <a:ea typeface="ＭＳ Ｐゴシック" charset="-128"/>
              </a:rPr>
              <a:t>Novelty</a:t>
            </a:r>
          </a:p>
          <a:p>
            <a:pPr lvl="1" eaLnBrk="1" hangingPunct="1"/>
            <a:r>
              <a:rPr lang="en-US" dirty="0" smtClean="0">
                <a:solidFill>
                  <a:schemeClr val="folHlink"/>
                </a:solidFill>
                <a:ea typeface="ＭＳ Ｐゴシック" charset="-128"/>
              </a:rPr>
              <a:t>Coverage</a:t>
            </a:r>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8.5.1</a:t>
            </a:r>
          </a:p>
        </p:txBody>
      </p:sp>
    </p:spTree>
    <p:extLst>
      <p:ext uri="{BB962C8B-B14F-4D97-AF65-F5344CB8AC3E}">
        <p14:creationId xmlns:p14="http://schemas.microsoft.com/office/powerpoint/2010/main" xmlns="" val="29565508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514152" y="1800914"/>
            <a:ext cx="8305800" cy="3962400"/>
          </a:xfrm>
        </p:spPr>
        <p:txBody>
          <a:bodyPr/>
          <a:lstStyle/>
          <a:p>
            <a:pPr eaLnBrk="1" hangingPunct="1"/>
            <a:endParaRPr lang="el-GR" dirty="0" smtClean="0">
              <a:ea typeface="ＭＳ Ｐゴシック" pitchFamily="-112" charset="-128"/>
            </a:endParaRPr>
          </a:p>
          <a:p>
            <a:pPr algn="ctr" eaLnBrk="1" hangingPunct="1">
              <a:buNone/>
            </a:pPr>
            <a:r>
              <a:rPr lang="el-GR" smtClean="0">
                <a:ea typeface="ＭＳ Ｐゴシック" pitchFamily="-112" charset="-128"/>
              </a:rPr>
              <a:t>ΤΕΛΟΣ 10</a:t>
            </a:r>
            <a:r>
              <a:rPr lang="el-GR" baseline="30000" smtClean="0">
                <a:ea typeface="ＭＳ Ｐゴシック" pitchFamily="-112" charset="-128"/>
              </a:rPr>
              <a:t>ου</a:t>
            </a:r>
            <a:r>
              <a:rPr lang="el-GR" smtClean="0">
                <a:ea typeface="ＭＳ Ｐゴシック" pitchFamily="-112" charset="-128"/>
              </a:rPr>
              <a:t> </a:t>
            </a:r>
            <a:r>
              <a:rPr lang="el-GR" dirty="0" smtClean="0">
                <a:ea typeface="ＭＳ Ｐゴシック" pitchFamily="-112" charset="-128"/>
              </a:rPr>
              <a:t>Μαθήματος</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830997"/>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από:</a:t>
            </a:r>
          </a:p>
          <a:p>
            <a:pPr eaLnBrk="1" hangingPunct="1">
              <a:buFont typeface="Wingdings" pitchFamily="2" charset="2"/>
              <a:buChar char="ü"/>
            </a:pPr>
            <a:r>
              <a:rPr lang="el-GR"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a:p>
            <a:pPr>
              <a:buFont typeface="Wingdings" pitchFamily="2" charset="2"/>
              <a:buChar char="ü"/>
            </a:pPr>
            <a:r>
              <a:rPr lang="el-GR" sz="1200" i="1" smtClean="0">
                <a:solidFill>
                  <a:schemeClr val="accent5">
                    <a:lumMod val="75000"/>
                  </a:schemeClr>
                </a:solidFill>
                <a:latin typeface="+mn-lt"/>
                <a:ea typeface="ＭＳ Ｐゴシック" pitchFamily="-112" charset="-128"/>
              </a:rPr>
              <a:t> </a:t>
            </a:r>
            <a:r>
              <a:rPr lang="en-US" sz="1200" i="1" smtClean="0">
                <a:solidFill>
                  <a:schemeClr val="accent5">
                    <a:lumMod val="75000"/>
                  </a:schemeClr>
                </a:solidFill>
                <a:latin typeface="+mn-lt"/>
                <a:ea typeface="ＭＳ Ｐゴシック" pitchFamily="-112" charset="-128"/>
              </a:rPr>
              <a:t>Hinrich</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Schütze</a:t>
            </a:r>
            <a:r>
              <a:rPr lang="en-US" sz="1200" i="1" dirty="0" smtClean="0">
                <a:solidFill>
                  <a:schemeClr val="accent5">
                    <a:lumMod val="75000"/>
                  </a:schemeClr>
                </a:solidFill>
                <a:latin typeface="+mn-lt"/>
                <a:ea typeface="ＭＳ Ｐゴシック" pitchFamily="-112" charset="-128"/>
              </a:rPr>
              <a:t> and Christina </a:t>
            </a:r>
            <a:r>
              <a:rPr lang="en-US" sz="1200" i="1" dirty="0" err="1" smtClean="0">
                <a:solidFill>
                  <a:schemeClr val="accent5">
                    <a:lumMod val="75000"/>
                  </a:schemeClr>
                </a:solidFill>
                <a:latin typeface="+mn-lt"/>
                <a:ea typeface="ＭＳ Ｐゴシック" pitchFamily="-112" charset="-128"/>
              </a:rPr>
              <a:t>Lioma</a:t>
            </a:r>
            <a:r>
              <a:rPr lang="en-US" sz="1200" i="1" dirty="0" smtClean="0">
                <a:solidFill>
                  <a:schemeClr val="accent5">
                    <a:lumMod val="75000"/>
                  </a:schemeClr>
                </a:solidFill>
                <a:latin typeface="+mn-lt"/>
                <a:ea typeface="ＭＳ Ｐゴシック" pitchFamily="-112" charset="-128"/>
              </a:rPr>
              <a:t>, Stuttgart IIR class</a:t>
            </a:r>
            <a:endParaRPr lang="el-GR" sz="1200" i="1" dirty="0" smtClean="0">
              <a:solidFill>
                <a:schemeClr val="accent5">
                  <a:lumMod val="75000"/>
                </a:schemeClr>
              </a:solidFill>
              <a:latin typeface="+mn-lt"/>
              <a:ea typeface="ＭＳ Ｐゴシック" pitchFamily="-112" charset="-128"/>
            </a:endParaRPr>
          </a:p>
          <a:p>
            <a:pPr>
              <a:buFont typeface="Wingdings" pitchFamily="2" charset="2"/>
              <a:buChar char="ü"/>
            </a:pPr>
            <a:r>
              <a:rPr lang="el-GR" sz="1200" i="1" dirty="0" smtClean="0">
                <a:solidFill>
                  <a:schemeClr val="accent5">
                    <a:lumMod val="75000"/>
                  </a:schemeClr>
                </a:solidFill>
                <a:latin typeface="+mn-lt"/>
                <a:ea typeface="ＭＳ Ｐゴシック" pitchFamily="-112" charset="-128"/>
              </a:rPr>
              <a:t> διαφάνειες του καθ. Γιάννη Τζίτζικα (Παν. Κρήτης)</a:t>
            </a:r>
          </a:p>
        </p:txBody>
      </p:sp>
      <p:sp>
        <p:nvSpPr>
          <p:cNvPr id="8" name="Slide Number Placeholder 7"/>
          <p:cNvSpPr>
            <a:spLocks noGrp="1"/>
          </p:cNvSpPr>
          <p:nvPr>
            <p:ph type="sldNum" sz="quarter" idx="12"/>
          </p:nvPr>
        </p:nvSpPr>
        <p:spPr/>
        <p:txBody>
          <a:bodyPr/>
          <a:lstStyle/>
          <a:p>
            <a:fld id="{0ED9190B-40F4-4D14-B8A7-A8F5BA31F2B1}" type="slidenum">
              <a:rPr lang="en-US" smtClean="0"/>
              <a:pPr/>
              <a:t>57</a:t>
            </a:fld>
            <a:endParaRPr lang="en-US"/>
          </a:p>
        </p:txBody>
      </p:sp>
    </p:spTree>
    <p:extLst>
      <p:ext uri="{BB962C8B-B14F-4D97-AF65-F5344CB8AC3E}">
        <p14:creationId xmlns:p14="http://schemas.microsoft.com/office/powerpoint/2010/main" xmlns="" val="141903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dirty="0" smtClean="0">
                <a:ea typeface="ＭＳ Ｐゴシック" pitchFamily="-112" charset="-128"/>
              </a:rPr>
              <a:t>Μέτρα Συνάφειας με Διάταξη</a:t>
            </a:r>
            <a:endParaRPr lang="en-US" dirty="0" smtClean="0">
              <a:ea typeface="ＭＳ Ｐゴシック" pitchFamily="-112" charset="-128"/>
            </a:endParaRPr>
          </a:p>
        </p:txBody>
      </p:sp>
      <p:sp>
        <p:nvSpPr>
          <p:cNvPr id="20483" name="Rectangle 3"/>
          <p:cNvSpPr>
            <a:spLocks noGrp="1" noChangeArrowheads="1"/>
          </p:cNvSpPr>
          <p:nvPr>
            <p:ph type="body" idx="1"/>
          </p:nvPr>
        </p:nvSpPr>
        <p:spPr>
          <a:xfrm>
            <a:off x="304800" y="1676400"/>
            <a:ext cx="8436764" cy="990600"/>
          </a:xfrm>
        </p:spPr>
        <p:txBody>
          <a:bodyPr/>
          <a:lstStyle/>
          <a:p>
            <a:pPr marL="0" indent="0" eaLnBrk="1" hangingPunct="1">
              <a:buNone/>
            </a:pPr>
            <a:r>
              <a:rPr lang="el-GR" dirty="0" smtClean="0">
                <a:solidFill>
                  <a:schemeClr val="accent1">
                    <a:lumMod val="50000"/>
                  </a:schemeClr>
                </a:solidFill>
                <a:ea typeface="ＭＳ Ｐゴシック" pitchFamily="-112" charset="-128"/>
              </a:rPr>
              <a:t>Μας ενδιαφέρει η θέση </a:t>
            </a:r>
            <a:r>
              <a:rPr lang="en-US" dirty="0" smtClean="0">
                <a:solidFill>
                  <a:schemeClr val="accent1">
                    <a:lumMod val="50000"/>
                  </a:schemeClr>
                </a:solidFill>
                <a:ea typeface="ＭＳ Ｐゴシック" pitchFamily="-112" charset="-128"/>
              </a:rPr>
              <a:t>(rank) </a:t>
            </a:r>
            <a:r>
              <a:rPr lang="el-GR" dirty="0" smtClean="0">
                <a:solidFill>
                  <a:schemeClr val="accent1">
                    <a:lumMod val="50000"/>
                  </a:schemeClr>
                </a:solidFill>
                <a:ea typeface="ＭＳ Ｐゴシック" pitchFamily="-112" charset="-128"/>
              </a:rPr>
              <a:t>που εμφανίζεται το σχετικό έγγραφο</a:t>
            </a:r>
            <a:endParaRPr lang="el-GR" dirty="0">
              <a:solidFill>
                <a:schemeClr val="accent1">
                  <a:lumMod val="50000"/>
                </a:schemeClr>
              </a:solidFill>
              <a:ea typeface="ＭＳ Ｐゴシック" pitchFamily="-112" charset="-128"/>
            </a:endParaRPr>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8.6.2</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xmlns="" val="2915883255"/>
              </p:ext>
            </p:extLst>
          </p:nvPr>
        </p:nvGraphicFramePr>
        <p:xfrm>
          <a:off x="404014" y="3505200"/>
          <a:ext cx="8401050" cy="607219"/>
        </p:xfrm>
        <a:graphic>
          <a:graphicData uri="http://schemas.openxmlformats.org/presentationml/2006/ole">
            <p:oleObj spid="_x0000_s261154" name="Εξίσωση" r:id="rId3" imgW="3111480" imgH="228600" progId="Equation.3">
              <p:embed/>
            </p:oleObj>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xmlns="" val="1761115784"/>
              </p:ext>
            </p:extLst>
          </p:nvPr>
        </p:nvGraphicFramePr>
        <p:xfrm>
          <a:off x="879475" y="4605338"/>
          <a:ext cx="7602538" cy="1216025"/>
        </p:xfrm>
        <a:graphic>
          <a:graphicData uri="http://schemas.openxmlformats.org/presentationml/2006/ole">
            <p:oleObj spid="_x0000_s261155" name="Εξίσωση" r:id="rId4" imgW="2819160" imgH="457200" progId="Equation.3">
              <p:embed/>
            </p:oleObj>
          </a:graphicData>
        </a:graphic>
      </p:graphicFrame>
      <p:sp>
        <p:nvSpPr>
          <p:cNvPr id="10" name="TextBox 9"/>
          <p:cNvSpPr txBox="1"/>
          <p:nvPr/>
        </p:nvSpPr>
        <p:spPr>
          <a:xfrm>
            <a:off x="2819400" y="2685365"/>
            <a:ext cx="3733800" cy="646331"/>
          </a:xfrm>
          <a:prstGeom prst="rect">
            <a:avLst/>
          </a:prstGeom>
          <a:noFill/>
        </p:spPr>
        <p:txBody>
          <a:bodyPr wrap="square" rtlCol="0">
            <a:spAutoFit/>
          </a:bodyPr>
          <a:lstStyle/>
          <a:p>
            <a:r>
              <a:rPr lang="el-GR" sz="3600" dirty="0" smtClean="0">
                <a:solidFill>
                  <a:schemeClr val="accent6">
                    <a:lumMod val="75000"/>
                  </a:schemeClr>
                </a:solidFill>
                <a:latin typeface="+mn-lt"/>
              </a:rPr>
              <a:t>Παράδειγμα</a:t>
            </a:r>
            <a:endParaRPr lang="en-US" sz="3600" dirty="0">
              <a:solidFill>
                <a:schemeClr val="accent6">
                  <a:lumMod val="75000"/>
                </a:schemeClr>
              </a:solidFill>
              <a:latin typeface="+mn-lt"/>
            </a:endParaRPr>
          </a:p>
        </p:txBody>
      </p:sp>
    </p:spTree>
    <p:extLst>
      <p:ext uri="{BB962C8B-B14F-4D97-AF65-F5344CB8AC3E}">
        <p14:creationId xmlns:p14="http://schemas.microsoft.com/office/powerpoint/2010/main" xmlns="" val="3866720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CD9A37C0-4007-4D02-912E-5032215B964B}" type="slidenum">
              <a:rPr lang="el-GR"/>
              <a:pPr/>
              <a:t>7</a:t>
            </a:fld>
            <a:endParaRPr lang="el-GR"/>
          </a:p>
        </p:txBody>
      </p:sp>
      <p:graphicFrame>
        <p:nvGraphicFramePr>
          <p:cNvPr id="295936" name="Object 1024"/>
          <p:cNvGraphicFramePr>
            <a:graphicFrameLocks noChangeAspect="1"/>
          </p:cNvGraphicFramePr>
          <p:nvPr/>
        </p:nvGraphicFramePr>
        <p:xfrm>
          <a:off x="4732338" y="1366838"/>
          <a:ext cx="4006850" cy="5067300"/>
        </p:xfrm>
        <a:graphic>
          <a:graphicData uri="http://schemas.openxmlformats.org/presentationml/2006/ole">
            <p:oleObj spid="_x0000_s262182" name="Worksheet" r:id="rId4" imgW="3993840" imgH="5051160" progId="Excel.Sheet.8">
              <p:embed/>
            </p:oleObj>
          </a:graphicData>
        </a:graphic>
      </p:graphicFrame>
      <p:graphicFrame>
        <p:nvGraphicFramePr>
          <p:cNvPr id="295938" name="Object 1026"/>
          <p:cNvGraphicFramePr>
            <a:graphicFrameLocks noChangeAspect="1"/>
          </p:cNvGraphicFramePr>
          <p:nvPr>
            <p:extLst>
              <p:ext uri="{D42A27DB-BD31-4B8C-83A1-F6EECF244321}">
                <p14:modId xmlns:p14="http://schemas.microsoft.com/office/powerpoint/2010/main" xmlns="" val="514772456"/>
              </p:ext>
            </p:extLst>
          </p:nvPr>
        </p:nvGraphicFramePr>
        <p:xfrm>
          <a:off x="304800" y="3352800"/>
          <a:ext cx="4341813" cy="2901950"/>
        </p:xfrm>
        <a:graphic>
          <a:graphicData uri="http://schemas.openxmlformats.org/presentationml/2006/ole">
            <p:oleObj spid="_x0000_s262183" name="Chart" r:id="rId5" imgW="4342680" imgH="2902680" progId="Excel.Sheet.8">
              <p:embed/>
            </p:oleObj>
          </a:graphicData>
        </a:graphic>
      </p:graphicFrame>
      <p:sp>
        <p:nvSpPr>
          <p:cNvPr id="197640" name="Rectangle 8"/>
          <p:cNvSpPr>
            <a:spLocks noGrp="1" noChangeArrowheads="1"/>
          </p:cNvSpPr>
          <p:nvPr>
            <p:ph type="title"/>
          </p:nvPr>
        </p:nvSpPr>
        <p:spPr>
          <a:noFill/>
          <a:ln/>
        </p:spPr>
        <p:txBody>
          <a:bodyPr/>
          <a:lstStyle/>
          <a:p>
            <a:r>
              <a:rPr lang="el-GR" dirty="0" smtClean="0">
                <a:ea typeface="ＭＳ Ｐゴシック" pitchFamily="-112" charset="-128"/>
              </a:rPr>
              <a:t>Καμπύλη Ακρίβειας-Ανάκλησης</a:t>
            </a:r>
            <a:endParaRPr lang="en-GB" dirty="0" smtClean="0">
              <a:ea typeface="ＭＳ Ｐゴシック" pitchFamily="-112" charset="-128"/>
            </a:endParaRPr>
          </a:p>
        </p:txBody>
      </p:sp>
      <p:graphicFrame>
        <p:nvGraphicFramePr>
          <p:cNvPr id="2" name="Object 1"/>
          <p:cNvGraphicFramePr>
            <a:graphicFrameLocks noChangeAspect="1"/>
          </p:cNvGraphicFramePr>
          <p:nvPr>
            <p:extLst>
              <p:ext uri="{D42A27DB-BD31-4B8C-83A1-F6EECF244321}">
                <p14:modId xmlns:p14="http://schemas.microsoft.com/office/powerpoint/2010/main" xmlns="" val="2123910552"/>
              </p:ext>
            </p:extLst>
          </p:nvPr>
        </p:nvGraphicFramePr>
        <p:xfrm>
          <a:off x="381000" y="1905000"/>
          <a:ext cx="4006183" cy="914400"/>
        </p:xfrm>
        <a:graphic>
          <a:graphicData uri="http://schemas.openxmlformats.org/presentationml/2006/ole">
            <p:oleObj spid="_x0000_s262184" name="Εξίσωση" r:id="rId6" imgW="2082800" imgH="482600" progId="Equation.3">
              <p:embed/>
            </p:oleObj>
          </a:graphicData>
        </a:graphic>
      </p:graphicFrame>
    </p:spTree>
    <p:extLst>
      <p:ext uri="{BB962C8B-B14F-4D97-AF65-F5344CB8AC3E}">
        <p14:creationId xmlns:p14="http://schemas.microsoft.com/office/powerpoint/2010/main" xmlns="" val="4259131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112" charset="-128"/>
              </a:rPr>
              <a:t>Μέση ακρίβεια </a:t>
            </a:r>
            <a:r>
              <a:rPr lang="en-US" dirty="0" smtClean="0">
                <a:ea typeface="ＭＳ Ｐゴシック" pitchFamily="-112" charset="-128"/>
              </a:rPr>
              <a:t>11-</a:t>
            </a:r>
            <a:r>
              <a:rPr lang="el-GR" dirty="0" smtClean="0">
                <a:ea typeface="ＭＳ Ｐゴシック" pitchFamily="-112" charset="-128"/>
              </a:rPr>
              <a:t>σημείων με παρεμβολή (11-</a:t>
            </a:r>
            <a:r>
              <a:rPr lang="en-US" dirty="0" smtClean="0">
                <a:ea typeface="ＭＳ Ｐゴシック" pitchFamily="-112" charset="-128"/>
              </a:rPr>
              <a:t>point interpolated average precision)</a:t>
            </a:r>
            <a:endParaRPr lang="en-US" i="1" dirty="0" smtClean="0">
              <a:ea typeface="ＭＳ Ｐゴシック" pitchFamily="-112" charset="-128"/>
            </a:endParaRPr>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8</a:t>
            </a:r>
            <a:endParaRPr lang="en-US" sz="1600" dirty="0">
              <a:solidFill>
                <a:srgbClr val="FBFCFF"/>
              </a:solidFill>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8</a:t>
            </a:fld>
            <a:endParaRPr lang="en-US"/>
          </a:p>
        </p:txBody>
      </p:sp>
      <p:sp>
        <p:nvSpPr>
          <p:cNvPr id="7" name="Text Box 3"/>
          <p:cNvSpPr txBox="1">
            <a:spLocks noChangeArrowheads="1"/>
          </p:cNvSpPr>
          <p:nvPr/>
        </p:nvSpPr>
        <p:spPr bwMode="auto">
          <a:xfrm>
            <a:off x="3352800" y="1600200"/>
            <a:ext cx="5486400" cy="23622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dirty="0" smtClean="0">
                <a:latin typeface="+mn-lt"/>
              </a:rPr>
              <a:t>Υπολόγισε την ακρίβεια με παρεμβολή στα επίπεδα ανάκτησης </a:t>
            </a:r>
            <a:r>
              <a:rPr lang="en-US" dirty="0" smtClean="0">
                <a:solidFill>
                  <a:schemeClr val="tx1"/>
                </a:solidFill>
                <a:latin typeface="+mn-lt"/>
              </a:rPr>
              <a:t>0.0, 0.1, 0.2, </a:t>
            </a:r>
            <a:r>
              <a:rPr lang="de-DE" dirty="0" smtClean="0">
                <a:solidFill>
                  <a:schemeClr val="tx1"/>
                </a:solidFill>
                <a:latin typeface="+mn-lt"/>
              </a:rPr>
              <a:t>.</a:t>
            </a:r>
            <a:endParaRPr lang="el-GR" dirty="0" smtClean="0">
              <a:solidFill>
                <a:schemeClr val="tx1"/>
              </a:solidFill>
              <a:latin typeface="+mn-lt"/>
            </a:endParaRPr>
          </a:p>
          <a:p>
            <a:pPr marL="914400" lvl="1" indent="-457200">
              <a:spcBef>
                <a:spcPts val="0"/>
              </a:spcBef>
              <a:buClr>
                <a:srgbClr val="336699"/>
              </a:buClr>
              <a:buFont typeface="Wingdings" pitchFamily="2" charset="2"/>
              <a:buChar char="§"/>
            </a:pPr>
            <a:r>
              <a:rPr lang="el-GR" dirty="0" smtClean="0">
                <a:solidFill>
                  <a:schemeClr val="tx1"/>
                </a:solidFill>
                <a:latin typeface="+mn-lt"/>
              </a:rPr>
              <a:t>Επανέλαβε το για όλα τα ερωτήματα στο </a:t>
            </a:r>
            <a:r>
              <a:rPr lang="en-US" dirty="0" smtClean="0">
                <a:solidFill>
                  <a:schemeClr val="tx1"/>
                </a:solidFill>
                <a:latin typeface="+mn-lt"/>
              </a:rPr>
              <a:t>evaluation benchmark</a:t>
            </a:r>
            <a:r>
              <a:rPr lang="el-GR" dirty="0" smtClean="0">
                <a:solidFill>
                  <a:schemeClr val="tx1"/>
                </a:solidFill>
                <a:latin typeface="+mn-lt"/>
              </a:rPr>
              <a:t> και πάρε το μέσο όρο </a:t>
            </a:r>
          </a:p>
        </p:txBody>
      </p:sp>
      <p:graphicFrame>
        <p:nvGraphicFramePr>
          <p:cNvPr id="8" name="Table 7"/>
          <p:cNvGraphicFramePr>
            <a:graphicFrameLocks noGrp="1"/>
          </p:cNvGraphicFramePr>
          <p:nvPr>
            <p:extLst>
              <p:ext uri="{D42A27DB-BD31-4B8C-83A1-F6EECF244321}">
                <p14:modId xmlns:p14="http://schemas.microsoft.com/office/powerpoint/2010/main" xmlns="" val="84069025"/>
              </p:ext>
            </p:extLst>
          </p:nvPr>
        </p:nvGraphicFramePr>
        <p:xfrm>
          <a:off x="304800" y="1676400"/>
          <a:ext cx="2905124" cy="4937760"/>
        </p:xfrm>
        <a:graphic>
          <a:graphicData uri="http://schemas.openxmlformats.org/drawingml/2006/table">
            <a:tbl>
              <a:tblPr firstRow="1" bandRow="1">
                <a:tableStyleId>{C083E6E3-FA7D-4D7B-A595-EF9225AFEA82}</a:tableStyleId>
              </a:tblPr>
              <a:tblGrid>
                <a:gridCol w="976298"/>
                <a:gridCol w="1928826"/>
              </a:tblGrid>
              <a:tr h="370840">
                <a:tc>
                  <a:txBody>
                    <a:bodyPr/>
                    <a:lstStyle/>
                    <a:p>
                      <a:r>
                        <a:rPr lang="de-DE" sz="2400" b="0" kern="1200" dirty="0" smtClean="0"/>
                        <a:t>Recall</a:t>
                      </a:r>
                      <a:endParaRPr lang="de-DE" sz="2400" b="0" dirty="0"/>
                    </a:p>
                  </a:txBody>
                  <a:tcPr/>
                </a:tc>
                <a:tc>
                  <a:txBody>
                    <a:bodyPr/>
                    <a:lstStyle/>
                    <a:p>
                      <a:r>
                        <a:rPr lang="de-DE" sz="2400" b="0" kern="1200" dirty="0" err="1" smtClean="0"/>
                        <a:t>Interpolated</a:t>
                      </a:r>
                      <a:endParaRPr lang="de-DE" sz="2400" b="0" kern="1200" dirty="0" smtClean="0"/>
                    </a:p>
                    <a:p>
                      <a:r>
                        <a:rPr lang="de-DE" sz="2400" b="0" kern="1200" dirty="0" smtClean="0"/>
                        <a:t>Precision</a:t>
                      </a:r>
                      <a:endParaRPr lang="de-DE" sz="2400" b="0" kern="1200" dirty="0" smtClean="0">
                        <a:solidFill>
                          <a:schemeClr val="tx1"/>
                        </a:solidFill>
                        <a:latin typeface="+mn-lt"/>
                        <a:ea typeface="+mn-ea"/>
                        <a:cs typeface="+mn-cs"/>
                      </a:endParaRPr>
                    </a:p>
                  </a:txBody>
                  <a:tcPr/>
                </a:tc>
              </a:tr>
              <a:tr h="370840">
                <a:tc>
                  <a:txBody>
                    <a:bodyPr/>
                    <a:lstStyle/>
                    <a:p>
                      <a:r>
                        <a:rPr lang="de-DE" sz="2400" kern="1200" dirty="0" smtClean="0"/>
                        <a:t>0.0</a:t>
                      </a:r>
                    </a:p>
                    <a:p>
                      <a:r>
                        <a:rPr lang="de-DE" sz="2400" kern="1200" dirty="0" smtClean="0"/>
                        <a:t>0.1</a:t>
                      </a:r>
                    </a:p>
                    <a:p>
                      <a:r>
                        <a:rPr lang="de-DE" sz="2400" kern="1200" dirty="0" smtClean="0"/>
                        <a:t>0.2</a:t>
                      </a:r>
                    </a:p>
                    <a:p>
                      <a:r>
                        <a:rPr lang="de-DE" sz="2400" kern="1200" dirty="0" smtClean="0"/>
                        <a:t>0.3</a:t>
                      </a:r>
                    </a:p>
                    <a:p>
                      <a:r>
                        <a:rPr lang="de-DE" sz="2400" kern="1200" dirty="0" smtClean="0"/>
                        <a:t>0.4</a:t>
                      </a:r>
                    </a:p>
                    <a:p>
                      <a:r>
                        <a:rPr lang="de-DE" sz="2400" kern="1200" dirty="0" smtClean="0"/>
                        <a:t>0.5</a:t>
                      </a:r>
                    </a:p>
                    <a:p>
                      <a:r>
                        <a:rPr lang="de-DE" sz="2400" kern="1200" dirty="0" smtClean="0"/>
                        <a:t>0.6</a:t>
                      </a:r>
                    </a:p>
                    <a:p>
                      <a:r>
                        <a:rPr lang="de-DE" sz="2400" kern="1200" dirty="0" smtClean="0"/>
                        <a:t>0.7</a:t>
                      </a:r>
                    </a:p>
                    <a:p>
                      <a:r>
                        <a:rPr lang="de-DE" sz="2400" kern="1200" dirty="0" smtClean="0"/>
                        <a:t>0.8</a:t>
                      </a:r>
                    </a:p>
                    <a:p>
                      <a:r>
                        <a:rPr lang="de-DE" sz="2400" kern="1200" dirty="0" smtClean="0"/>
                        <a:t>0.9 </a:t>
                      </a:r>
                    </a:p>
                    <a:p>
                      <a:r>
                        <a:rPr lang="de-DE" sz="2400" kern="1200" dirty="0" smtClean="0"/>
                        <a:t>1.0</a:t>
                      </a:r>
                      <a:endParaRPr lang="de-DE" sz="2400" dirty="0"/>
                    </a:p>
                  </a:txBody>
                  <a:tcPr/>
                </a:tc>
                <a:tc>
                  <a:txBody>
                    <a:bodyPr/>
                    <a:lstStyle/>
                    <a:p>
                      <a:r>
                        <a:rPr lang="de-DE" sz="2400" kern="1200" dirty="0" smtClean="0"/>
                        <a:t> 1.00</a:t>
                      </a:r>
                    </a:p>
                    <a:p>
                      <a:r>
                        <a:rPr lang="de-DE" sz="2400" kern="1200" dirty="0" smtClean="0"/>
                        <a:t> 0.67</a:t>
                      </a:r>
                    </a:p>
                    <a:p>
                      <a:r>
                        <a:rPr lang="de-DE" sz="2400" kern="1200" dirty="0" smtClean="0"/>
                        <a:t> 0.63</a:t>
                      </a:r>
                    </a:p>
                    <a:p>
                      <a:r>
                        <a:rPr lang="de-DE" sz="2400" kern="1200" dirty="0" smtClean="0"/>
                        <a:t> 0.55</a:t>
                      </a:r>
                    </a:p>
                    <a:p>
                      <a:r>
                        <a:rPr lang="de-DE" sz="2400" kern="1200" dirty="0" smtClean="0"/>
                        <a:t> 0.45</a:t>
                      </a:r>
                    </a:p>
                    <a:p>
                      <a:r>
                        <a:rPr lang="de-DE" sz="2400" kern="1200" dirty="0" smtClean="0"/>
                        <a:t> 0.41</a:t>
                      </a:r>
                    </a:p>
                    <a:p>
                      <a:r>
                        <a:rPr lang="de-DE" sz="2400" kern="1200" dirty="0" smtClean="0"/>
                        <a:t> 0.36</a:t>
                      </a:r>
                    </a:p>
                    <a:p>
                      <a:r>
                        <a:rPr lang="de-DE" sz="2400" kern="1200" dirty="0" smtClean="0"/>
                        <a:t> 0.29</a:t>
                      </a:r>
                    </a:p>
                    <a:p>
                      <a:r>
                        <a:rPr lang="de-DE" sz="2400" kern="1200" dirty="0" smtClean="0"/>
                        <a:t> 0.13</a:t>
                      </a:r>
                    </a:p>
                    <a:p>
                      <a:r>
                        <a:rPr lang="el-GR" sz="2400" kern="1200" dirty="0" smtClean="0"/>
                        <a:t> </a:t>
                      </a:r>
                      <a:r>
                        <a:rPr lang="de-DE" sz="2400" kern="1200" dirty="0" smtClean="0"/>
                        <a:t>0.10</a:t>
                      </a:r>
                    </a:p>
                    <a:p>
                      <a:r>
                        <a:rPr lang="de-DE" sz="2400" kern="1200" dirty="0" smtClean="0"/>
                        <a:t> 0.08</a:t>
                      </a:r>
                      <a:endParaRPr lang="de-DE" sz="2400" kern="1200" dirty="0" smtClean="0">
                        <a:solidFill>
                          <a:schemeClr val="tx1"/>
                        </a:solidFill>
                        <a:latin typeface="+mn-lt"/>
                        <a:ea typeface="+mn-ea"/>
                        <a:cs typeface="+mn-cs"/>
                      </a:endParaRPr>
                    </a:p>
                  </a:txBody>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xmlns="" val="846218359"/>
              </p:ext>
            </p:extLst>
          </p:nvPr>
        </p:nvGraphicFramePr>
        <p:xfrm>
          <a:off x="4343400" y="4042229"/>
          <a:ext cx="2743200" cy="1355271"/>
        </p:xfrm>
        <a:graphic>
          <a:graphicData uri="http://schemas.openxmlformats.org/presentationml/2006/ole">
            <p:oleObj spid="_x0000_s263183" name="Equation" r:id="rId3" imgW="977476" imgH="482391" progId="">
              <p:embed/>
            </p:oleObj>
          </a:graphicData>
        </a:graphic>
      </p:graphicFrame>
      <p:sp>
        <p:nvSpPr>
          <p:cNvPr id="10" name="Rectangle 9"/>
          <p:cNvSpPr/>
          <p:nvPr/>
        </p:nvSpPr>
        <p:spPr>
          <a:xfrm>
            <a:off x="3816530" y="5486400"/>
            <a:ext cx="5136970" cy="707886"/>
          </a:xfrm>
          <a:prstGeom prst="rect">
            <a:avLst/>
          </a:prstGeom>
        </p:spPr>
        <p:txBody>
          <a:bodyPr wrap="square">
            <a:spAutoFit/>
          </a:bodyPr>
          <a:lstStyle/>
          <a:p>
            <a:r>
              <a:rPr lang="en-US" sz="2000" dirty="0" err="1" smtClean="0">
                <a:latin typeface="+mn-lt"/>
              </a:rPr>
              <a:t>N</a:t>
            </a:r>
            <a:r>
              <a:rPr lang="en-US" sz="2000" baseline="-25000" dirty="0" err="1" smtClean="0">
                <a:latin typeface="+mn-lt"/>
              </a:rPr>
              <a:t>q</a:t>
            </a:r>
            <a:r>
              <a:rPr lang="en-US" sz="2000" dirty="0" smtClean="0">
                <a:latin typeface="+mn-lt"/>
              </a:rPr>
              <a:t> </a:t>
            </a:r>
            <a:r>
              <a:rPr lang="en-US" sz="2000" dirty="0">
                <a:latin typeface="+mn-lt"/>
              </a:rPr>
              <a:t>– </a:t>
            </a:r>
            <a:r>
              <a:rPr lang="el-GR" sz="2000" dirty="0" smtClean="0">
                <a:latin typeface="+mn-lt"/>
              </a:rPr>
              <a:t>πλήθος ερωτημάτων</a:t>
            </a:r>
            <a:endParaRPr lang="en-US" sz="2000" dirty="0">
              <a:latin typeface="+mn-lt"/>
            </a:endParaRPr>
          </a:p>
          <a:p>
            <a:r>
              <a:rPr lang="en-US" sz="2000" dirty="0">
                <a:latin typeface="+mn-lt"/>
              </a:rPr>
              <a:t>P</a:t>
            </a:r>
            <a:r>
              <a:rPr lang="en-US" sz="2000" baseline="-25000" dirty="0">
                <a:latin typeface="+mn-lt"/>
              </a:rPr>
              <a:t>i</a:t>
            </a:r>
            <a:r>
              <a:rPr lang="en-US" sz="2000" dirty="0">
                <a:latin typeface="+mn-lt"/>
              </a:rPr>
              <a:t>(r) - precision at recall level r for </a:t>
            </a:r>
            <a:r>
              <a:rPr lang="en-US" sz="2000" dirty="0" err="1">
                <a:latin typeface="+mn-lt"/>
              </a:rPr>
              <a:t>i</a:t>
            </a:r>
            <a:r>
              <a:rPr lang="en-US" sz="2000" baseline="30000" dirty="0" err="1">
                <a:latin typeface="+mn-lt"/>
              </a:rPr>
              <a:t>th</a:t>
            </a:r>
            <a:r>
              <a:rPr lang="en-US" sz="2000" baseline="30000" dirty="0">
                <a:latin typeface="+mn-lt"/>
              </a:rPr>
              <a:t> </a:t>
            </a:r>
            <a:r>
              <a:rPr lang="en-US" sz="2000" dirty="0">
                <a:latin typeface="+mn-lt"/>
              </a:rPr>
              <a:t>query</a:t>
            </a:r>
          </a:p>
        </p:txBody>
      </p:sp>
    </p:spTree>
    <p:extLst>
      <p:ext uri="{BB962C8B-B14F-4D97-AF65-F5344CB8AC3E}">
        <p14:creationId xmlns:p14="http://schemas.microsoft.com/office/powerpoint/2010/main" xmlns="" val="634694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1" name="Rectangle 3"/>
          <p:cNvSpPr>
            <a:spLocks noGrp="1" noChangeArrowheads="1"/>
          </p:cNvSpPr>
          <p:nvPr>
            <p:ph type="body" idx="1"/>
          </p:nvPr>
        </p:nvSpPr>
        <p:spPr>
          <a:xfrm>
            <a:off x="228600" y="1676400"/>
            <a:ext cx="8686800" cy="1371600"/>
          </a:xfrm>
        </p:spPr>
        <p:txBody>
          <a:bodyPr/>
          <a:lstStyle/>
          <a:p>
            <a:pPr>
              <a:lnSpc>
                <a:spcPct val="90000"/>
              </a:lnSpc>
            </a:pPr>
            <a:r>
              <a:rPr lang="el-GR" altLang="zh-TW" dirty="0" smtClean="0">
                <a:ea typeface="新細明體" pitchFamily="2" charset="-120"/>
              </a:rPr>
              <a:t>Η καμπύλη που είναι πιο κοντά στη πάνω δεξιά γωνία του γραφήματος υποδηλώνει και καλύτερη απόδοση</a:t>
            </a:r>
            <a:endParaRPr lang="en-US" altLang="zh-TW" dirty="0">
              <a:ea typeface="新細明體" pitchFamily="2" charset="-120"/>
            </a:endParaRPr>
          </a:p>
        </p:txBody>
      </p:sp>
      <p:graphicFrame>
        <p:nvGraphicFramePr>
          <p:cNvPr id="345092" name="Object 4"/>
          <p:cNvGraphicFramePr>
            <a:graphicFrameLocks noChangeAspect="1"/>
          </p:cNvGraphicFramePr>
          <p:nvPr/>
        </p:nvGraphicFramePr>
        <p:xfrm>
          <a:off x="1498600" y="2486025"/>
          <a:ext cx="5851525" cy="3900488"/>
        </p:xfrm>
        <a:graphic>
          <a:graphicData uri="http://schemas.openxmlformats.org/presentationml/2006/ole">
            <p:oleObj spid="_x0000_s257038" name="Chart" r:id="rId4" imgW="6096075" imgH="4057642" progId="MSGraph.Chart.8">
              <p:embed followColorScheme="full"/>
            </p:oleObj>
          </a:graphicData>
        </a:graphic>
      </p:graphicFrame>
      <p:sp>
        <p:nvSpPr>
          <p:cNvPr id="6" name="Rectangle 2"/>
          <p:cNvSpPr>
            <a:spLocks noGrp="1" noChangeArrowheads="1"/>
          </p:cNvSpPr>
          <p:nvPr>
            <p:ph type="title"/>
          </p:nvPr>
        </p:nvSpPr>
        <p:spPr>
          <a:xfrm>
            <a:off x="457200" y="274638"/>
            <a:ext cx="8229600" cy="1143000"/>
          </a:xfrm>
        </p:spPr>
        <p:txBody>
          <a:bodyPr>
            <a:normAutofit/>
          </a:bodyPr>
          <a:lstStyle/>
          <a:p>
            <a:pPr eaLnBrk="1" hangingPunct="1"/>
            <a:r>
              <a:rPr lang="el-GR" dirty="0" smtClean="0">
                <a:ea typeface="ＭＳ Ｐゴシック" pitchFamily="-112" charset="-128"/>
              </a:rPr>
              <a:t>Σύγκριση Συστημάτων</a:t>
            </a:r>
            <a:endParaRPr lang="en-US" i="1" dirty="0" smtClean="0">
              <a:ea typeface="ＭＳ Ｐゴシック" pitchFamily="-112" charset="-128"/>
            </a:endParaRPr>
          </a:p>
        </p:txBody>
      </p:sp>
    </p:spTree>
    <p:extLst>
      <p:ext uri="{BB962C8B-B14F-4D97-AF65-F5344CB8AC3E}">
        <p14:creationId xmlns:p14="http://schemas.microsoft.com/office/powerpoint/2010/main" xmlns="" val="36329494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quote}&#10;Ranking \#1:&#10;$(1.0 + 0.67 + 0.75 + 0.8 + 0.83 + 0.6)/6 = 0.78$\\ \\&#10;Ranking \#2: $ (0.5 + 0.4 + 0.5 + 0.57 + 0.56 + 0.6)/6 = 0.52 $&#10;\end{quote}&#10;\end{document}&#10;"/>
  <p:tag name="FILENAME" val="TP_tmp"/>
  <p:tag name="FORMAT" val="pngmono"/>
  <p:tag name="RES" val="1200"/>
  <p:tag name="BLEND" val="0"/>
  <p:tag name="TRANSPARENT" val="0"/>
  <p:tag name="TBUG" val="0"/>
  <p:tag name="ALLOWFS" val="0"/>
  <p:tag name="ORIGWIDTH" val="262"/>
  <p:tag name="PICTUREFILESIZE" val="20795"/>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quote}&#10;\textit{average precision query 1} $= (1.0 + 0.67 + 0.5 + 0.44 + 0.5)/5 = 0.62$\\&#10;\textit{average precision query 2} $=(0.5 + 0.4 + 0.43)/3 = 0.44$\\ \\&#10;\textit{mean average precision} $= (0.62 + 0.44)/2 = 0.53$&#10;\end{quote}&#10;\end{document}&#10;"/>
  <p:tag name="FILENAME" val="TP_tmp"/>
  <p:tag name="FORMAT" val="pngmono"/>
  <p:tag name="RES" val="1200"/>
  <p:tag name="BLEND" val="0"/>
  <p:tag name="TRANSPARENT" val="0"/>
  <p:tag name="TBUG" val="0"/>
  <p:tag name="ALLOWFS" val="0"/>
  <p:tag name="ORIGWIDTH" val="294"/>
  <p:tag name="PICTUREFILESIZE" val="34202"/>
</p:tagLst>
</file>

<file path=ppt/tags/tag3.xml><?xml version="1.0" encoding="utf-8"?>
<p:tagLst xmlns:a="http://schemas.openxmlformats.org/drawingml/2006/main" xmlns:r="http://schemas.openxmlformats.org/officeDocument/2006/relationships" xmlns:p="http://schemas.openxmlformats.org/presentationml/2006/main">
  <p:tag name="TEXPOINT" val="template"/>
  <p:tag name="SOURCE" val="TPT1  equation DCG_p = rel_1 + \sum^p_{i=2} \frac{rel_i}{\log_2 i}  template TPT1  env TPENV1  fore 0  back 16777215  eqnno 2"/>
  <p:tag name="FILENAME" val="TP_tmp"/>
  <p:tag name="ORIGWIDTH" val="117"/>
  <p:tag name="PICTUREFILESIZE" val="5766"/>
</p:tagLst>
</file>

<file path=ppt/tags/tag4.xml><?xml version="1.0" encoding="utf-8"?>
<p:tagLst xmlns:a="http://schemas.openxmlformats.org/drawingml/2006/main" xmlns:r="http://schemas.openxmlformats.org/officeDocument/2006/relationships" xmlns:p="http://schemas.openxmlformats.org/presentationml/2006/main">
  <p:tag name="TEXPOINT" val="template"/>
  <p:tag name="SOURCE" val="TPT1  equation DCG_p = \sum^p_{i=1} \frac{2^{rel_i}-1}{log(1+i)}  template TPT1  env TPENV1  fore 0  back 16777215  eqnno 3"/>
  <p:tag name="FILENAME" val="TP_tmp"/>
  <p:tag name="ORIGWIDTH" val="99"/>
  <p:tag name="PICTUREFILESIZE" val="5251"/>
</p:tagLst>
</file>

<file path=ppt/theme/theme1.xml><?xml version="1.0" encoding="utf-8"?>
<a:theme xmlns:a="http://schemas.openxmlformats.org/drawingml/2006/main" name="IIR-slides">
  <a:themeElements>
    <a:clrScheme name="IIR Book">
      <a:dk1>
        <a:sysClr val="windowText" lastClr="000000"/>
      </a:dk1>
      <a:lt1>
        <a:sysClr val="window" lastClr="FFFFFF"/>
      </a:lt1>
      <a:dk2>
        <a:srgbClr val="1F497D"/>
      </a:dk2>
      <a:lt2>
        <a:srgbClr val="EEECE1"/>
      </a:lt2>
      <a:accent1>
        <a:srgbClr val="437085"/>
      </a:accent1>
      <a:accent2>
        <a:srgbClr val="C0504D"/>
      </a:accent2>
      <a:accent3>
        <a:srgbClr val="357E69"/>
      </a:accent3>
      <a:accent4>
        <a:srgbClr val="918BA3"/>
      </a:accent4>
      <a:accent5>
        <a:srgbClr val="139C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IIR-slides.pot</Template>
  <TotalTime>29684</TotalTime>
  <Words>2807</Words>
  <Application>Microsoft Office PowerPoint</Application>
  <PresentationFormat>On-screen Show (4:3)</PresentationFormat>
  <Paragraphs>552</Paragraphs>
  <Slides>57</Slides>
  <Notes>20</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57</vt:i4>
      </vt:variant>
    </vt:vector>
  </HeadingPairs>
  <TitlesOfParts>
    <vt:vector size="62" baseType="lpstr">
      <vt:lpstr>IIR-slides</vt:lpstr>
      <vt:lpstr>Εξίσωση</vt:lpstr>
      <vt:lpstr>Worksheet</vt:lpstr>
      <vt:lpstr>Chart</vt:lpstr>
      <vt:lpstr>Equation</vt:lpstr>
      <vt:lpstr>Slide 1</vt:lpstr>
      <vt:lpstr>Αξιολόγηση συστήματος</vt:lpstr>
      <vt:lpstr>Βασικό κριτήριο: Συνάφεια</vt:lpstr>
      <vt:lpstr>Μέτρα Συνάφειας</vt:lpstr>
      <vt:lpstr>Μέτρα Συνάφειας χωρίς Διάταξη</vt:lpstr>
      <vt:lpstr>Μέτρα Συνάφειας με Διάταξη</vt:lpstr>
      <vt:lpstr>Καμπύλη Ακρίβειας-Ανάκλησης</vt:lpstr>
      <vt:lpstr>Μέση ακρίβεια 11-σημείων με παρεμβολή (11-point interpolated average precision)</vt:lpstr>
      <vt:lpstr>Σύγκριση Συστημάτων</vt:lpstr>
      <vt:lpstr>Μέτρα Συνάφειας με Διάταξη</vt:lpstr>
      <vt:lpstr>Ακρίβεια στα k (precision@k)</vt:lpstr>
      <vt:lpstr> ΜΑΠ</vt:lpstr>
      <vt:lpstr>ΜΑΠ</vt:lpstr>
      <vt:lpstr>ΜΑΠ</vt:lpstr>
      <vt:lpstr> ΜΑΠ</vt:lpstr>
      <vt:lpstr>R-ακρίβεια</vt:lpstr>
      <vt:lpstr>R-Ακρίβεια</vt:lpstr>
      <vt:lpstr>Αν τα αποτελέσματα δεν είναι σε λίστα;</vt:lpstr>
      <vt:lpstr>MRR: Mean Reciprocal Rate</vt:lpstr>
      <vt:lpstr>Μη δυαδικές αποτιμήσεις</vt:lpstr>
      <vt:lpstr>Slide 21</vt:lpstr>
      <vt:lpstr>Discounted Cumulative Gain</vt:lpstr>
      <vt:lpstr>Discounted Cumulative Gain</vt:lpstr>
      <vt:lpstr>Discounted Cumulative Gain</vt:lpstr>
      <vt:lpstr>Discounted Cumulative Gain</vt:lpstr>
      <vt:lpstr>Παράδειγμα</vt:lpstr>
      <vt:lpstr>  Κανονικοποίηση του DCG</vt:lpstr>
      <vt:lpstr>Παράδειγμα</vt:lpstr>
      <vt:lpstr>Αξιολογήσεις από ανθρώπους</vt:lpstr>
      <vt:lpstr>Slide 30</vt:lpstr>
      <vt:lpstr>Τι μας λένε οι αριθμοί;</vt:lpstr>
      <vt:lpstr>Σχετική και απόλυτη διάταξη</vt:lpstr>
      <vt:lpstr>Pairwise relative ratings</vt:lpstr>
      <vt:lpstr>Πως θα συγκρίνουμε ζεύγη προτιμήσεων;</vt:lpstr>
      <vt:lpstr>Απόσταση Kendall tau</vt:lpstr>
      <vt:lpstr>Διασπορά (Variance)</vt:lpstr>
      <vt:lpstr>Μη γνωστή ανάκληση</vt:lpstr>
      <vt:lpstr>Slide 38</vt:lpstr>
      <vt:lpstr>Απαιτήσεις από ένα πρότυπο (benchmark)</vt:lpstr>
      <vt:lpstr>Benchmarks</vt:lpstr>
      <vt:lpstr>Standard benchmarks συνάφειας</vt:lpstr>
      <vt:lpstr>Standard benchmarks συνάφειας</vt:lpstr>
      <vt:lpstr>TREC</vt:lpstr>
      <vt:lpstr>Άλλα benchmarks</vt:lpstr>
      <vt:lpstr>Συλλογές ελέγχου</vt:lpstr>
      <vt:lpstr>Αξιοπιστία των αξιολογήσεων των κριτών</vt:lpstr>
      <vt:lpstr>Μέτρο Kappa της διαφωνίας (συμφωνίας) (dis-agreement) μεταξύ των κριτών</vt:lpstr>
      <vt:lpstr>Kappa: παράδειγμα</vt:lpstr>
      <vt:lpstr>Kappa</vt:lpstr>
      <vt:lpstr>Kappa: παράδειγμα</vt:lpstr>
      <vt:lpstr>Επίπτωση της Διαφωνίας</vt:lpstr>
      <vt:lpstr>Crowdsourcing</vt:lpstr>
      <vt:lpstr>Αξιολόγηση σε μεγάλες μηχανές αναζήτησης</vt:lpstr>
      <vt:lpstr>Αξιολόγηση σε μεγάλες μηχανές αναζήτησης</vt:lpstr>
      <vt:lpstr>A/B testing</vt:lpstr>
      <vt:lpstr>Κριτική της Συνάφειας</vt:lpstr>
      <vt:lpstr>Slide 57</vt:lpstr>
    </vt:vector>
  </TitlesOfParts>
  <Company>Stanford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703</cp:revision>
  <cp:lastPrinted>2011-04-04T04:19:57Z</cp:lastPrinted>
  <dcterms:created xsi:type="dcterms:W3CDTF">2011-04-01T01:43:31Z</dcterms:created>
  <dcterms:modified xsi:type="dcterms:W3CDTF">2014-05-10T10:47:47Z</dcterms:modified>
</cp:coreProperties>
</file>