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</p:sldMasterIdLst>
  <p:notesMasterIdLst>
    <p:notesMasterId r:id="rId65"/>
  </p:notesMasterIdLst>
  <p:handoutMasterIdLst>
    <p:handoutMasterId r:id="rId66"/>
  </p:handoutMasterIdLst>
  <p:sldIdLst>
    <p:sldId id="1135" r:id="rId3"/>
    <p:sldId id="1206" r:id="rId4"/>
    <p:sldId id="1216" r:id="rId5"/>
    <p:sldId id="1217" r:id="rId6"/>
    <p:sldId id="1185" r:id="rId7"/>
    <p:sldId id="1218" r:id="rId8"/>
    <p:sldId id="1199" r:id="rId9"/>
    <p:sldId id="1214" r:id="rId10"/>
    <p:sldId id="1212" r:id="rId11"/>
    <p:sldId id="1213" r:id="rId12"/>
    <p:sldId id="1211" r:id="rId13"/>
    <p:sldId id="1204" r:id="rId14"/>
    <p:sldId id="1137" r:id="rId15"/>
    <p:sldId id="1138" r:id="rId16"/>
    <p:sldId id="1184" r:id="rId17"/>
    <p:sldId id="1186" r:id="rId18"/>
    <p:sldId id="1187" r:id="rId19"/>
    <p:sldId id="1139" r:id="rId20"/>
    <p:sldId id="1208" r:id="rId21"/>
    <p:sldId id="1215" r:id="rId22"/>
    <p:sldId id="1188" r:id="rId23"/>
    <p:sldId id="1189" r:id="rId24"/>
    <p:sldId id="1140" r:id="rId25"/>
    <p:sldId id="1141" r:id="rId26"/>
    <p:sldId id="1142" r:id="rId27"/>
    <p:sldId id="1143" r:id="rId28"/>
    <p:sldId id="1145" r:id="rId29"/>
    <p:sldId id="1190" r:id="rId30"/>
    <p:sldId id="1144" r:id="rId31"/>
    <p:sldId id="1146" r:id="rId32"/>
    <p:sldId id="1147" r:id="rId33"/>
    <p:sldId id="1148" r:id="rId34"/>
    <p:sldId id="1191" r:id="rId35"/>
    <p:sldId id="1149" r:id="rId36"/>
    <p:sldId id="1192" r:id="rId37"/>
    <p:sldId id="1150" r:id="rId38"/>
    <p:sldId id="1151" r:id="rId39"/>
    <p:sldId id="1152" r:id="rId40"/>
    <p:sldId id="1153" r:id="rId41"/>
    <p:sldId id="1154" r:id="rId42"/>
    <p:sldId id="1155" r:id="rId43"/>
    <p:sldId id="1156" r:id="rId44"/>
    <p:sldId id="1157" r:id="rId45"/>
    <p:sldId id="1158" r:id="rId46"/>
    <p:sldId id="1164" r:id="rId47"/>
    <p:sldId id="1165" r:id="rId48"/>
    <p:sldId id="1166" r:id="rId49"/>
    <p:sldId id="1123" r:id="rId50"/>
    <p:sldId id="1209" r:id="rId51"/>
    <p:sldId id="1159" r:id="rId52"/>
    <p:sldId id="1160" r:id="rId53"/>
    <p:sldId id="1201" r:id="rId54"/>
    <p:sldId id="1161" r:id="rId55"/>
    <p:sldId id="1171" r:id="rId56"/>
    <p:sldId id="1170" r:id="rId57"/>
    <p:sldId id="1172" r:id="rId58"/>
    <p:sldId id="1176" r:id="rId59"/>
    <p:sldId id="1178" r:id="rId60"/>
    <p:sldId id="1179" r:id="rId61"/>
    <p:sldId id="1219" r:id="rId62"/>
    <p:sldId id="1180" r:id="rId63"/>
    <p:sldId id="1210" r:id="rId64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72051" autoAdjust="0"/>
  </p:normalViewPr>
  <p:slideViewPr>
    <p:cSldViewPr>
      <p:cViewPr varScale="1">
        <p:scale>
          <a:sx n="94" d="100"/>
          <a:sy n="94" d="100"/>
        </p:scale>
        <p:origin x="-108" y="-3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25.02.2014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AF7B-E247-4AA5-97DB-C858130D4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7C44-CE31-44A2-9F98-32C06BA75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D03A-87B7-4331-B7E5-AAEC9B8BF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4CE-F0D2-4490-BE9C-8D3F94B1B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7C6F-4BE5-4D8B-BC33-560F6B1A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59FE-E4CF-4C8C-8316-3BAE54D44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190-4700-4A0A-AB0B-252EB0E95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3273-BAA5-4233-9C4E-DE6667199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C0D7-D61E-4C36-824E-2C016B9C5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464F1-9DF7-4EB8-AF1B-FF1B665B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9F8D4EB2-8D48-4701-B866-0FCE6DFA21B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 smtClean="0">
              <a:ea typeface="+mn-ea"/>
              <a:cs typeface="Arial Unicode MS" pitchFamily="-11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 i="1">
                <a:solidFill>
                  <a:srgbClr val="FFFFFF"/>
                </a:solidFill>
                <a:latin typeface="Calibri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hyperlink" Target="http://www.yahoo.com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/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Ημιδομημένα</a:t>
            </a:r>
            <a:r>
              <a:rPr lang="el-GR" dirty="0" smtClean="0">
                <a:ea typeface="ＭＳ Ｐゴシック" pitchFamily="-112" charset="-128"/>
              </a:rPr>
              <a:t>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ζώνες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1996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8194" r:id="rId3" imgW="7771758" imgH="4553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9218" r:id="rId3" imgW="7771758" imgH="4553336" progId="Excel.Sheet.8">
              <p:embed/>
            </p:oleObj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1513" name="Picture 14" descr="Yahoo!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Freeform 17">
              <a:hlinkClick r:id="rId5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1515" name="Rectangle 16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91200"/>
            <a:ext cx="1171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648200"/>
            <a:ext cx="1803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2009</a:t>
            </a:r>
            <a:endParaRPr lang="en-US" sz="36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σήμερα?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420888"/>
            <a:ext cx="763284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Web 2.0 User generated content (social networks, blogs, etc)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</a:rPr>
              <a:t>Facebook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 search</a:t>
            </a:r>
            <a:endParaRPr lang="el-GR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Κατηγοριοποίηση </a:t>
            </a:r>
            <a:r>
              <a:rPr lang="en-US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400" dirty="0" smtClean="0">
                <a:ea typeface="ＭＳ Ｐゴシック" pitchFamily="-112" charset="-128"/>
              </a:rPr>
              <a:t>Τοποθέτηση εγγράφων στη σωστή κατηγορία 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n-US" sz="2400" dirty="0" smtClean="0">
                <a:ea typeface="ＭＳ Ｐゴシック" pitchFamily="-112" charset="-128"/>
              </a:rPr>
              <a:t>      (</a:t>
            </a:r>
            <a:r>
              <a:rPr lang="el-GR" sz="2400" dirty="0" smtClean="0">
                <a:ea typeface="ＭＳ Ｐゴシック" pitchFamily="-112" charset="-128"/>
              </a:rPr>
              <a:t>Παράδειγμα: </a:t>
            </a:r>
            <a:r>
              <a:rPr lang="en-US" sz="2400" dirty="0" smtClean="0">
                <a:ea typeface="ＭＳ Ｐゴシック" pitchFamily="-112" charset="-128"/>
              </a:rPr>
              <a:t>email spam)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err="1" smtClean="0">
                <a:ea typeface="ＭＳ Ｐゴシック" pitchFamily="-112" charset="-128"/>
              </a:rPr>
              <a:t>Συσταδοποίηση</a:t>
            </a:r>
            <a:r>
              <a:rPr lang="el-GR" sz="3200" dirty="0" smtClean="0">
                <a:ea typeface="ＭＳ Ｐゴシック" pitchFamily="-112" charset="-128"/>
              </a:rPr>
              <a:t> (</a:t>
            </a:r>
            <a:r>
              <a:rPr lang="en-US" sz="3200" dirty="0" smtClean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dirty="0" smtClean="0">
                <a:ea typeface="ＭＳ Ｐゴシック" pitchFamily="-112" charset="-128"/>
              </a:rPr>
              <a:t>Ομαδοποίηση σχετικών εγγράφων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   και περίληψη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Με βάση κριτήρια σχετικότητας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Συστάσεις </a:t>
            </a:r>
            <a:r>
              <a:rPr lang="en-US" sz="3200" dirty="0" smtClean="0">
                <a:ea typeface="ＭＳ Ｐゴシック" pitchFamily="-112" charset="-128"/>
              </a:rPr>
              <a:t>(recommendations)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Σε διαφορετική κλίμακα!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Στο </a:t>
            </a:r>
            <a:r>
              <a:rPr lang="en-US" sz="3200" dirty="0" smtClean="0">
                <a:ea typeface="ＭＳ Ｐゴシック" pitchFamily="-112" charset="-128"/>
              </a:rPr>
              <a:t>web/</a:t>
            </a:r>
            <a:r>
              <a:rPr lang="el-GR" sz="3200" dirty="0" smtClean="0">
                <a:ea typeface="ＭＳ Ｐゴシック" pitchFamily="-112" charset="-128"/>
              </a:rPr>
              <a:t>διαδίκτυο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smtClean="0">
                <a:ea typeface="ＭＳ Ｐゴシック" pitchFamily="-112" charset="-128"/>
              </a:rPr>
              <a:t>κλπ)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Σε επίπεδο επιχείρησης, οργανισμού, τομέα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«Ανάκτηση Πληροφορίας»;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35699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088" y="2348880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Βάση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172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 retrieval –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Ανάκτηση Πληροφορίας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Shakespeare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αλλά όχι τη λέξη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568952" cy="3384376"/>
          </a:xfrm>
        </p:spPr>
        <p:txBody>
          <a:bodyPr/>
          <a:lstStyle/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Γιατί όχι</a:t>
            </a:r>
            <a:r>
              <a:rPr lang="en-US" sz="4000" dirty="0" smtClean="0">
                <a:ea typeface="ＭＳ Ｐゴシック" pitchFamily="-112" charset="-128"/>
              </a:rPr>
              <a:t>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/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Επιπρόσθετες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To Boolean </a:t>
            </a:r>
            <a:r>
              <a:rPr lang="el-GR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l-GR" sz="3200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ea typeface="ＭＳ Ｐゴシック" pitchFamily="-112" charset="-128"/>
              </a:rPr>
              <a:t> (μήτρα σύμπτωσης)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p:oleObj spid="_x0000_s10242" name="Worksheet" r:id="rId3" imgW="11250000" imgH="4185000" progId="Excel.Sheet.8">
              <p:embed/>
            </p:oleObj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Arial" charset="0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Arial" charset="0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ως διανύσματα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47248" cy="413305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Έχουμε ένα δυαδικό διάνυσμα για κάθε όρο και κάθε 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b="1" i="1" dirty="0" smtClean="0">
                <a:ea typeface="ＭＳ Ｐゴシック" pitchFamily="-112" charset="-128"/>
              </a:rPr>
              <a:t>Brutus, 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το συμπλήρωμα του διανύσματος για το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dirty="0" smtClean="0">
                <a:ea typeface="ＭＳ Ｐゴシック" pitchFamily="-112" charset="-128"/>
              </a:rPr>
              <a:t>itwise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110100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110111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24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απαντήσεις: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25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712968" cy="3484984"/>
          </a:xfrm>
        </p:spPr>
        <p:txBody>
          <a:bodyPr/>
          <a:lstStyle/>
          <a:p>
            <a:pPr eaLnBrk="1" hangingPunct="1">
              <a:buClr>
                <a:srgbClr val="357E69"/>
              </a:buClr>
            </a:pPr>
            <a:endParaRPr lang="el-GR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Συλλογή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Collection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 - 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corpus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Σταθερό σύνολο από έγγραφα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u="sng" dirty="0" smtClean="0">
                <a:ea typeface="ＭＳ Ｐゴシック" pitchFamily="-112" charset="-128"/>
              </a:rPr>
              <a:t>σχετική/συναφής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με την ανάγκη πληροφόρησης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26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66124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24936" cy="4032448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καλά 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28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 </a:t>
            </a:r>
            <a:r>
              <a:rPr lang="en-US" dirty="0" smtClean="0">
                <a:ea typeface="ＭＳ Ｐゴシック" pitchFamily="-112" charset="-128"/>
              </a:rPr>
              <a:t>= 1 </a:t>
            </a:r>
            <a:r>
              <a:rPr lang="el-GR" dirty="0" smtClean="0"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ea typeface="ＭＳ Ｐゴシック" pitchFamily="-112" charset="-128"/>
              </a:rPr>
              <a:t>1000 </a:t>
            </a:r>
            <a:r>
              <a:rPr lang="el-GR" dirty="0" smtClean="0">
                <a:ea typeface="ＭＳ Ｐゴシック" pitchFamily="-112" charset="-128"/>
              </a:rPr>
              <a:t>λέξεις (~2-3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6 bytes/</a:t>
            </a:r>
            <a:r>
              <a:rPr lang="el-GR" dirty="0" smtClean="0">
                <a:ea typeface="ＭＳ Ｐゴシック" pitchFamily="-112" charset="-128"/>
              </a:rPr>
              <a:t>λέξη 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ea typeface="ＭＳ Ｐゴシック" pitchFamily="-112" charset="-128"/>
              </a:rPr>
              <a:t>M </a:t>
            </a:r>
            <a:r>
              <a:rPr lang="en-US" dirty="0" smtClean="0">
                <a:ea typeface="ＭＳ Ｐゴシック" pitchFamily="-112" charset="-128"/>
              </a:rPr>
              <a:t>= 500K </a:t>
            </a:r>
            <a:r>
              <a:rPr lang="el-GR" dirty="0" smtClean="0"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30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643192" cy="4852392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 πίνακας είναι εξαιρετικά αραιός 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31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516216" y="3284984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>
                <a:latin typeface="+mn-lt"/>
              </a:rPr>
              <a:t>Γιατί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992888" cy="3816424"/>
          </a:xfrm>
        </p:spPr>
        <p:txBody>
          <a:bodyPr/>
          <a:lstStyle/>
          <a:p>
            <a:pPr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dirty="0" smtClean="0">
                <a:ea typeface="ＭＳ Ｐゴシック" pitchFamily="-112" charset="-128"/>
              </a:rPr>
              <a:t>ή αρχείο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/</a:t>
            </a:r>
            <a:r>
              <a:rPr lang="en-US" dirty="0" smtClean="0">
                <a:ea typeface="ＭＳ Ｐゴシック" pitchFamily="-112" charset="-128"/>
              </a:rPr>
              <a:t>file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κάθε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term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32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33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344816" cy="12527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7956376" y="3573016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Ορολογία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96944" cy="381642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Αντεστραμμένο ευρετήριο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Λίστες καταχωρήσεων 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Κάθε λίστα είναι διατεταγμένη με το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Αρχικά ας θεωρήσουμε αλφαβητική διάταξη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35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39"/>
            <a:ext cx="3232150" cy="1668463"/>
            <a:chOff x="38" y="1885"/>
            <a:chExt cx="2036" cy="1051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</p:cNvCxnSpPr>
            <p:nvPr/>
          </p:nvCxnSpPr>
          <p:spPr bwMode="auto">
            <a:xfrm flipV="1">
              <a:off x="1020" y="1885"/>
              <a:ext cx="1054" cy="82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664" cy="465"/>
              <a:chOff x="220" y="2471"/>
              <a:chExt cx="1460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</p:cNvCxnSpPr>
              <p:nvPr/>
            </p:nvCxnSpPr>
            <p:spPr bwMode="auto">
              <a:xfrm flipV="1">
                <a:off x="1082" y="2678"/>
                <a:ext cx="598" cy="2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746125" y="1687512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dirty="0" smtClean="0"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p:oleObj spid="_x0000_s11266" name="Worksheet" r:id="rId3" imgW="4077269" imgH="15242128" progId="Excel.Sheet.8">
              <p:embed/>
            </p:oleObj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Ταξινόμηση (</a:t>
            </a:r>
            <a:r>
              <a:rPr lang="en-US" dirty="0" smtClean="0"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/>
          <a:lstStyle/>
          <a:p>
            <a:pPr eaLnBrk="1" hangingPunct="1"/>
            <a:r>
              <a:rPr lang="el-GR" sz="3400" dirty="0" smtClean="0">
                <a:ea typeface="ＭＳ Ｐゴシック" pitchFamily="-112" charset="-128"/>
              </a:rPr>
              <a:t>Ταξινόμηση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p:oleObj spid="_x0000_s12290" name="Worksheet" r:id="rId3" imgW="4077269" imgH="16270971" progId="Excel.Sheet.8">
              <p:embed/>
            </p:oleObj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p:oleObj spid="_x0000_s12291" name="Worksheet" r:id="rId4" imgW="4077269" imgH="15127812" progId="Excel.Sheet.8">
              <p:embed/>
            </p:oleObj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71600" y="3356992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Λεξικό</a:t>
            </a:r>
            <a:r>
              <a:rPr lang="en-US" dirty="0" smtClean="0">
                <a:ea typeface="ＭＳ Ｐゴシック" pitchFamily="-112" charset="-128"/>
              </a:rPr>
              <a:t> &amp; </a:t>
            </a:r>
            <a:r>
              <a:rPr lang="el-GR" dirty="0" smtClean="0">
                <a:ea typeface="ＭＳ Ｐゴシック" pitchFamily="-112" charset="-128"/>
              </a:rPr>
              <a:t>Καταχωρήσεις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εγγράφων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p:oleObj spid="_x0000_s13314" name="Worksheet" r:id="rId3" imgW="4077269" imgH="16270971" progId="Excel.Sheet.8">
              <p:embed/>
            </p:oleObj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07504" y="5013176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Web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782" y="2060848"/>
            <a:ext cx="4503218" cy="44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17032"/>
            <a:ext cx="29337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40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491880" y="6021288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6228184" y="4725144"/>
            <a:ext cx="2438400" cy="1528624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41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itchFamily="-112" charset="2"/>
              <a:buNone/>
            </a:pP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“Merge”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42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0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συγχώνευση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merge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81000" y="5221288"/>
            <a:ext cx="84123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</a:t>
            </a:r>
          </a:p>
          <a:p>
            <a:pPr defTabSz="914400"/>
            <a:r>
              <a:rPr lang="en-US" sz="2000" dirty="0" err="1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44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45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μικρότερο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46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/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συχνότητας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47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3429000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Παρατήρηση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  <a:ea typeface="ＭＳ Ｐゴシック" pitchFamily="-112" charset="-128"/>
              </a:rPr>
              <a:t>Δοκιμάστε το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564904"/>
            <a:ext cx="4452937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l-GR" sz="3200" dirty="0" smtClean="0"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ea typeface="ＭＳ Ｐゴシック" pitchFamily="-112" charset="-128"/>
              </a:rPr>
              <a:t>(</a:t>
            </a:r>
            <a:r>
              <a:rPr lang="en-US" sz="2800" dirty="0" smtClean="0">
                <a:ea typeface="ＭＳ Ｐゴシック" pitchFamily="-112" charset="-128"/>
              </a:rPr>
              <a:t>Exact match</a:t>
            </a:r>
            <a:r>
              <a:rPr lang="el-GR" sz="2800" dirty="0" smtClean="0">
                <a:ea typeface="ＭＳ Ｐゴシック" pitchFamily="-112" charset="-128"/>
              </a:rPr>
              <a:t>)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rgbClr val="139CB7"/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50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508518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; 700,000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51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5000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στο έγγραφο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ea typeface="ＭＳ Ｐゴシック" pitchFamily="-112" charset="-128"/>
              </a:rPr>
              <a:t>Ranked) </a:t>
            </a:r>
            <a:r>
              <a:rPr lang="el-GR" dirty="0" smtClean="0">
                <a:ea typeface="ＭＳ Ｐゴシック" pitchFamily="-112" charset="-128"/>
              </a:rPr>
              <a:t>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 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Ακόμα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77768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/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dirty="0" smtClean="0"/>
              <a:t>Εισαγωγή στην Ανάκτηση Πληροφοριών, Εκδόσεις Κλειδάριθμος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αγγλική έκδοση διαθέσιμη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δωρεάν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45024"/>
            <a:ext cx="3145790" cy="291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7787208" cy="2044824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Ασκήσεις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ή/και </a:t>
            </a:r>
            <a:r>
              <a:rPr lang="en-US" dirty="0" smtClean="0">
                <a:ea typeface="ＭＳ Ｐゴシック" pitchFamily="-112" charset="-128"/>
              </a:rPr>
              <a:t>project:</a:t>
            </a: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-80%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Τελικό </a:t>
            </a:r>
            <a:r>
              <a:rPr lang="el-GR" dirty="0" smtClean="0">
                <a:ea typeface="ＭＳ Ｐゴシック" pitchFamily="-112" charset="-128"/>
              </a:rPr>
              <a:t>Διαγώνισμα</a:t>
            </a:r>
            <a:r>
              <a:rPr lang="en-US" smtClean="0">
                <a:ea typeface="ＭＳ Ｐゴシック" pitchFamily="-112" charset="-128"/>
              </a:rPr>
              <a:t>:			      </a:t>
            </a:r>
            <a:r>
              <a:rPr lang="el-GR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5</a:t>
            </a:r>
            <a:r>
              <a:rPr lang="en-US" dirty="0" smtClean="0">
                <a:ea typeface="ＭＳ Ｐゴシック" pitchFamily="-112" charset="-128"/>
              </a:rPr>
              <a:t>0%</a:t>
            </a:r>
            <a:r>
              <a:rPr lang="el-GR" dirty="0" smtClean="0">
                <a:ea typeface="ＭＳ Ｐゴシック" pitchFamily="-112" charset="-128"/>
              </a:rPr>
              <a:t>-20%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Ανάκτηση Πληροφορίας;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36004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Ανάκτηση Πληροφορίας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  <a:cs typeface="+mn-cs"/>
              </a:rPr>
              <a:t>Information Retrieval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(IR)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είναι η εύρεση υλικού κυρίως εγγράφων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documents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αδόμητης φύσης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unstructured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text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οποίο ικανοποιεί μια ανάγκη πληροφόρησης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19256" cy="3629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Τυπικά αναφέρεται σε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Επιτρέπει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keyword</a:t>
            </a:r>
            <a:r>
              <a:rPr lang="el-GR" dirty="0" smtClean="0">
                <a:ea typeface="ＭＳ Ｐゴシック" pitchFamily="-112" charset="-128"/>
              </a:rPr>
              <a:t>) με πιθανούς τελεστές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dirty="0" smtClean="0">
                <a:ea typeface="ＭＳ Ｐゴシック" pitchFamily="-112" charset="-128"/>
              </a:rPr>
              <a:t>: π.χ.,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Βρες όλες τις </a:t>
            </a:r>
            <a:r>
              <a:rPr lang="en-US" dirty="0" smtClean="0">
                <a:ea typeface="ＭＳ Ｐゴシック" pitchFamily="-112" charset="-128"/>
              </a:rPr>
              <a:t>web </a:t>
            </a:r>
            <a:r>
              <a:rPr lang="el-GR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2824</Words>
  <Application>Microsoft Office PowerPoint</Application>
  <PresentationFormat>On-screen Show (4:3)</PresentationFormat>
  <Paragraphs>705</Paragraphs>
  <Slides>62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2_Office Theme</vt:lpstr>
      <vt:lpstr>IIR-slides</vt:lpstr>
      <vt:lpstr>Microsoft Office Excel 97-2003 Worksheet</vt:lpstr>
      <vt:lpstr>Worksheet</vt:lpstr>
      <vt:lpstr>Slide 1</vt:lpstr>
      <vt:lpstr>Τι είναι η «Ανάκτηση Πληροφορίας»;</vt:lpstr>
      <vt:lpstr>Γιατί να μας ενδιαφέρει;</vt:lpstr>
      <vt:lpstr>Γιατί να μας ενδιαφέρει;</vt:lpstr>
      <vt:lpstr>Γιατί να μας ενδιαφέρει;</vt:lpstr>
      <vt:lpstr>Γιατί να μας ενδιαφέρει;</vt:lpstr>
      <vt:lpstr>Τι είναι η Ανάκτηση Πληροφορίας;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το 2009</vt:lpstr>
      <vt:lpstr>Αδόμητα (κείμενο) vs. Δομημένα (βάσεις δεδομένων) δεδομένα σήμερα?</vt:lpstr>
      <vt:lpstr>Όχι μόνο ανάκτηση!</vt:lpstr>
      <vt:lpstr>Σε διαφορετική κλίμακα!</vt:lpstr>
      <vt:lpstr>Τι άλλο θα δούμε σήμερα;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(μήτρα σύμπτωσης)</vt:lpstr>
      <vt:lpstr>Οι όροι ως διανύσματα</vt:lpstr>
      <vt:lpstr>Οι απαντήσεις:</vt:lpstr>
      <vt:lpstr>Βασικές Έννοιες</vt:lpstr>
      <vt:lpstr>Αποτελεσματικότητα</vt:lpstr>
      <vt:lpstr>Βασικές Έννοιες</vt:lpstr>
      <vt:lpstr>Το κλασικό μοντέλο αναζήτησης (search model)</vt:lpstr>
      <vt:lpstr>Μεγαλύτερες συλλογές</vt:lpstr>
      <vt:lpstr>Πόσο είναι το μέγεθος του πίνακα;</vt:lpstr>
      <vt:lpstr>Αντεστραμμένο ευρετήριο (Inverted index)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Η 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Slide 48</vt:lpstr>
      <vt:lpstr>Παρατήρηση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Example: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Διαδικαστικά</vt:lpstr>
      <vt:lpstr>Διαδικαστικά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1323</cp:revision>
  <cp:lastPrinted>2009-09-22T15:48:09Z</cp:lastPrinted>
  <dcterms:created xsi:type="dcterms:W3CDTF">2009-09-21T23:46:17Z</dcterms:created>
  <dcterms:modified xsi:type="dcterms:W3CDTF">2014-02-25T07:44:28Z</dcterms:modified>
</cp:coreProperties>
</file>