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94"/>
  </p:notesMasterIdLst>
  <p:handoutMasterIdLst>
    <p:handoutMasterId r:id="rId95"/>
  </p:handoutMasterIdLst>
  <p:sldIdLst>
    <p:sldId id="402" r:id="rId2"/>
    <p:sldId id="704" r:id="rId3"/>
    <p:sldId id="1074" r:id="rId4"/>
    <p:sldId id="1085" r:id="rId5"/>
    <p:sldId id="1072" r:id="rId6"/>
    <p:sldId id="1086" r:id="rId7"/>
    <p:sldId id="1087" r:id="rId8"/>
    <p:sldId id="1121" r:id="rId9"/>
    <p:sldId id="1088" r:id="rId10"/>
    <p:sldId id="1089" r:id="rId11"/>
    <p:sldId id="1090" r:id="rId12"/>
    <p:sldId id="1091" r:id="rId13"/>
    <p:sldId id="1077" r:id="rId14"/>
    <p:sldId id="1078" r:id="rId15"/>
    <p:sldId id="1130" r:id="rId16"/>
    <p:sldId id="1079" r:id="rId17"/>
    <p:sldId id="1080" r:id="rId18"/>
    <p:sldId id="1081" r:id="rId19"/>
    <p:sldId id="1082" r:id="rId20"/>
    <p:sldId id="1083" r:id="rId21"/>
    <p:sldId id="1084" r:id="rId22"/>
    <p:sldId id="1095" r:id="rId23"/>
    <p:sldId id="1096" r:id="rId24"/>
    <p:sldId id="1097" r:id="rId25"/>
    <p:sldId id="1099" r:id="rId26"/>
    <p:sldId id="1022" r:id="rId27"/>
    <p:sldId id="1122" r:id="rId28"/>
    <p:sldId id="1123" r:id="rId29"/>
    <p:sldId id="1124" r:id="rId30"/>
    <p:sldId id="1125" r:id="rId31"/>
    <p:sldId id="1126" r:id="rId32"/>
    <p:sldId id="1127" r:id="rId33"/>
    <p:sldId id="1017" r:id="rId34"/>
    <p:sldId id="1110" r:id="rId35"/>
    <p:sldId id="1018" r:id="rId36"/>
    <p:sldId id="1115" r:id="rId37"/>
    <p:sldId id="1116" r:id="rId38"/>
    <p:sldId id="1117" r:id="rId39"/>
    <p:sldId id="1019" r:id="rId40"/>
    <p:sldId id="1021" r:id="rId41"/>
    <p:sldId id="1135" r:id="rId42"/>
    <p:sldId id="1111" r:id="rId43"/>
    <p:sldId id="1113" r:id="rId44"/>
    <p:sldId id="1129" r:id="rId45"/>
    <p:sldId id="1131" r:id="rId46"/>
    <p:sldId id="1132" r:id="rId47"/>
    <p:sldId id="1112" r:id="rId48"/>
    <p:sldId id="1133" r:id="rId49"/>
    <p:sldId id="1134" r:id="rId50"/>
    <p:sldId id="1138" r:id="rId51"/>
    <p:sldId id="1139" r:id="rId52"/>
    <p:sldId id="1140" r:id="rId53"/>
    <p:sldId id="1141" r:id="rId54"/>
    <p:sldId id="1142" r:id="rId55"/>
    <p:sldId id="1143" r:id="rId56"/>
    <p:sldId id="1144" r:id="rId57"/>
    <p:sldId id="1023" r:id="rId58"/>
    <p:sldId id="1024" r:id="rId59"/>
    <p:sldId id="1025" r:id="rId60"/>
    <p:sldId id="1119" r:id="rId61"/>
    <p:sldId id="1027" r:id="rId62"/>
    <p:sldId id="1028" r:id="rId63"/>
    <p:sldId id="1029" r:id="rId64"/>
    <p:sldId id="1030" r:id="rId65"/>
    <p:sldId id="1031" r:id="rId66"/>
    <p:sldId id="1032" r:id="rId67"/>
    <p:sldId id="1033" r:id="rId68"/>
    <p:sldId id="1034" r:id="rId69"/>
    <p:sldId id="1035" r:id="rId70"/>
    <p:sldId id="1036" r:id="rId71"/>
    <p:sldId id="1037" r:id="rId72"/>
    <p:sldId id="1038" r:id="rId73"/>
    <p:sldId id="1039" r:id="rId74"/>
    <p:sldId id="1040" r:id="rId75"/>
    <p:sldId id="1041" r:id="rId76"/>
    <p:sldId id="1042" r:id="rId77"/>
    <p:sldId id="1043" r:id="rId78"/>
    <p:sldId id="1044" r:id="rId79"/>
    <p:sldId id="1045" r:id="rId80"/>
    <p:sldId id="1046" r:id="rId81"/>
    <p:sldId id="1047" r:id="rId82"/>
    <p:sldId id="1048" r:id="rId83"/>
    <p:sldId id="1049" r:id="rId84"/>
    <p:sldId id="1050" r:id="rId85"/>
    <p:sldId id="1136" r:id="rId86"/>
    <p:sldId id="1051" r:id="rId87"/>
    <p:sldId id="1052" r:id="rId88"/>
    <p:sldId id="1053" r:id="rId89"/>
    <p:sldId id="1054" r:id="rId90"/>
    <p:sldId id="1055" r:id="rId91"/>
    <p:sldId id="1056" r:id="rId92"/>
    <p:sldId id="1145" r:id="rId93"/>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0EEEB"/>
    <a:srgbClr val="FF9966"/>
    <a:srgbClr val="00A000"/>
    <a:srgbClr val="B2B2B2"/>
    <a:srgbClr val="F4F3EB"/>
    <a:srgbClr val="A40508"/>
    <a:srgbClr val="A50021"/>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0409" autoAdjust="0"/>
  </p:normalViewPr>
  <p:slideViewPr>
    <p:cSldViewPr>
      <p:cViewPr varScale="1">
        <p:scale>
          <a:sx n="97" d="100"/>
          <a:sy n="97" d="100"/>
        </p:scale>
        <p:origin x="-27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 d="1"/>
        <a:sy n="1" d="1"/>
      </p:scale>
      <p:origin x="0" y="26424"/>
    </p:cViewPr>
  </p:sorterViewPr>
  <p:notesViewPr>
    <p:cSldViewPr>
      <p:cViewPr varScale="1">
        <p:scale>
          <a:sx n="53" d="100"/>
          <a:sy n="53" d="100"/>
        </p:scale>
        <p:origin x="-2826" y="-96"/>
      </p:cViewPr>
      <p:guideLst>
        <p:guide orient="horz" pos="3220"/>
        <p:guide pos="223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81.xml"/><Relationship Id="rId3" Type="http://schemas.openxmlformats.org/officeDocument/2006/relationships/slide" Target="slides/slide59.xml"/><Relationship Id="rId7" Type="http://schemas.openxmlformats.org/officeDocument/2006/relationships/slide" Target="slides/slide78.xml"/><Relationship Id="rId2" Type="http://schemas.openxmlformats.org/officeDocument/2006/relationships/slide" Target="slides/slide41.xml"/><Relationship Id="rId1" Type="http://schemas.openxmlformats.org/officeDocument/2006/relationships/slide" Target="slides/slide40.xml"/><Relationship Id="rId6" Type="http://schemas.openxmlformats.org/officeDocument/2006/relationships/slide" Target="slides/slide64.xml"/><Relationship Id="rId5" Type="http://schemas.openxmlformats.org/officeDocument/2006/relationships/slide" Target="slides/slide62.xml"/><Relationship Id="rId10" Type="http://schemas.openxmlformats.org/officeDocument/2006/relationships/slide" Target="slides/slide91.xml"/><Relationship Id="rId4" Type="http://schemas.openxmlformats.org/officeDocument/2006/relationships/slide" Target="slides/slide60.xml"/><Relationship Id="rId9"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xmlns="" val="297742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xmlns=""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xmlns=""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50</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noFill/>
        </p:spPr>
        <p:txBody>
          <a:bodyPr/>
          <a:lstStyle/>
          <a:p>
            <a:fld id="{7877EAF2-EF67-4E70-95E3-8FCEFB74D208}" type="slidenum">
              <a:rPr lang="en-US" smtClean="0">
                <a:ea typeface="ＭＳ Ｐゴシック" charset="-128"/>
              </a:rPr>
              <a:pPr/>
              <a:t>56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993775" y="766763"/>
            <a:ext cx="5111750" cy="3833812"/>
          </a:xfrm>
          <a:solidFill>
            <a:srgbClr val="FFFFFF"/>
          </a:solidFill>
          <a:ln/>
        </p:spPr>
      </p:sp>
      <p:sp>
        <p:nvSpPr>
          <p:cNvPr id="291844" name="Rectangle 2"/>
          <p:cNvSpPr>
            <a:spLocks noGrp="1" noChangeArrowheads="1"/>
          </p:cNvSpPr>
          <p:nvPr>
            <p:ph type="body" idx="1"/>
          </p:nvPr>
        </p:nvSpPr>
        <p:spPr>
          <a:xfrm>
            <a:off x="945957" y="4856501"/>
            <a:ext cx="5202764" cy="4596179"/>
          </a:xfrm>
          <a:noFill/>
          <a:ln/>
        </p:spPr>
        <p:txBody>
          <a:bodyPr wrap="none" anchor="ctr"/>
          <a:lstStyle/>
          <a:p>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F4E0BA9-94EC-4AD1-896E-98D06414C7D9}" type="slidenum">
              <a:rPr lang="en-US"/>
              <a:pPr/>
              <a:t>66</a:t>
            </a:fld>
            <a:endParaRPr lang="en-US"/>
          </a:p>
        </p:txBody>
      </p:sp>
      <p:sp>
        <p:nvSpPr>
          <p:cNvPr id="38915" name="Rectangle 2"/>
          <p:cNvSpPr>
            <a:spLocks noGrp="1" noRot="1" noChangeAspect="1" noChangeArrowheads="1" noTextEdit="1"/>
          </p:cNvSpPr>
          <p:nvPr>
            <p:ph type="sldImg"/>
          </p:nvPr>
        </p:nvSpPr>
        <p:spPr>
          <a:xfrm>
            <a:off x="996950" y="766763"/>
            <a:ext cx="5108575" cy="3832225"/>
          </a:xfrm>
          <a:ln/>
        </p:spPr>
      </p:sp>
      <p:sp>
        <p:nvSpPr>
          <p:cNvPr id="38916" name="Rectangle 3"/>
          <p:cNvSpPr>
            <a:spLocks noGrp="1" noChangeArrowheads="1"/>
          </p:cNvSpPr>
          <p:nvPr>
            <p:ph type="body" idx="1"/>
          </p:nvPr>
        </p:nvSpPr>
        <p:spPr>
          <a:xfrm>
            <a:off x="945957" y="4853120"/>
            <a:ext cx="5207386" cy="4602941"/>
          </a:xfrm>
          <a:noFill/>
          <a:ln/>
        </p:spPr>
        <p:txBody>
          <a:bodyPr/>
          <a:lstStyle/>
          <a:p>
            <a:endParaRPr lang="el-GR" smtClean="0">
              <a:ea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cs typeface="Arial Unicode MS" charset="0"/>
              </a:rPr>
              <a:t>Introduction to</a:t>
            </a:r>
          </a:p>
        </p:txBody>
      </p:sp>
      <p:sp>
        <p:nvSpPr>
          <p:cNvPr id="5" name="Rectangle 4"/>
          <p:cNvSpPr>
            <a:spLocks noChangeArrowheads="1"/>
          </p:cNvSpPr>
          <p:nvPr/>
        </p:nvSpPr>
        <p:spPr bwMode="auto">
          <a:xfrm>
            <a:off x="0" y="0"/>
            <a:ext cx="9144000" cy="304800"/>
          </a:xfrm>
          <a:prstGeom prst="rect">
            <a:avLst/>
          </a:prstGeom>
          <a:solidFill>
            <a:srgbClr val="139CB7"/>
          </a:solidFill>
          <a:ln w="9525">
            <a:solidFill>
              <a:srgbClr val="406E84"/>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mn-lt"/>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cs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36FAF4-678C-4170-8B5E-D5D1B48C4B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EAC3AD-617C-4A6C-BEE7-10C9A9D6037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F7A03A-6A5E-4081-A060-488477FCB550}"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D9190B-40F4-4D14-B8A7-A8F5BA31F2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0ECC92-4490-4DFD-A50E-7CFF54CC48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08300CA-A080-476D-84B4-AC6434A6B4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9E8E445E-0100-404D-AEB0-69CA392494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841DDB1-E385-4C2A-9F6F-88E564B234D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8FAE9CB-6C8B-49DF-BA0E-D5C4950251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4A558E-6DE4-4CD3-890E-A7DA5D0049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BAA00D-81AD-4FD2-AEF2-53F20508ED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44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Arial Unicode MS" charset="0"/>
                <a:cs typeface="Arial Unicode MS" charset="0"/>
              </a:defRPr>
            </a:lvl1pPr>
          </a:lstStyle>
          <a:p>
            <a:pPr>
              <a:defRPr/>
            </a:pPr>
            <a:endParaRPr lang="en-US"/>
          </a:p>
        </p:txBody>
      </p:sp>
      <p:sp>
        <p:nvSpPr>
          <p:cNvPr id="5" name="Footer Placeholder 4"/>
          <p:cNvSpPr>
            <a:spLocks noGrp="1"/>
          </p:cNvSpPr>
          <p:nvPr>
            <p:ph type="ftr" sz="quarter" idx="3"/>
          </p:nvPr>
        </p:nvSpPr>
        <p:spPr>
          <a:xfrm>
            <a:off x="3124200" y="6477000"/>
            <a:ext cx="2895600" cy="2444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Arial Unicode MS" charset="0"/>
                <a:cs typeface="Arial Unicode MS" charset="0"/>
              </a:defRPr>
            </a:lvl1pPr>
          </a:lstStyle>
          <a:p>
            <a:pPr>
              <a:defRPr/>
            </a:pPr>
            <a:endParaRPr lang="en-US"/>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4182170C-A630-4BC4-99C2-1EEFC93C12B4}" type="slidenum">
              <a:rPr lang="en-US"/>
              <a:pPr/>
              <a:t>‹#›</a:t>
            </a:fld>
            <a:endParaRPr lang="en-US"/>
          </a:p>
        </p:txBody>
      </p:sp>
      <p:sp>
        <p:nvSpPr>
          <p:cNvPr id="7" name="Rectangle 6"/>
          <p:cNvSpPr>
            <a:spLocks noChangeArrowheads="1"/>
          </p:cNvSpPr>
          <p:nvPr/>
        </p:nvSpPr>
        <p:spPr bwMode="auto">
          <a:xfrm>
            <a:off x="0" y="0"/>
            <a:ext cx="3733800" cy="274638"/>
          </a:xfrm>
          <a:prstGeom prst="rect">
            <a:avLst/>
          </a:prstGeom>
          <a:solidFill>
            <a:srgbClr val="0E4851"/>
          </a:solidFill>
          <a:ln w="9525">
            <a:noFill/>
            <a:miter lim="800000"/>
            <a:headEnd/>
            <a:tailEnd/>
          </a:ln>
          <a:effectLst>
            <a:outerShdw dist="23000" dir="5400000" rotWithShape="0">
              <a:srgbClr val="808080">
                <a:alpha val="34998"/>
              </a:srgbClr>
            </a:outerShdw>
          </a:effectLst>
        </p:spPr>
        <p:txBody>
          <a:bodyPr anchor="ctr"/>
          <a:lstStyle/>
          <a:p>
            <a:pPr>
              <a:defRPr/>
            </a:pPr>
            <a:r>
              <a:rPr lang="en-US" sz="1600" i="1">
                <a:solidFill>
                  <a:srgbClr val="FFFFFF"/>
                </a:solidFill>
                <a:latin typeface="+mn-lt"/>
                <a:ea typeface="ＭＳ Ｐゴシック" charset="-128"/>
                <a:cs typeface="ＭＳ Ｐゴシック" charset="-128"/>
              </a:rPr>
              <a:t>Introduction to Information Retrieval</a:t>
            </a:r>
          </a:p>
        </p:txBody>
      </p:sp>
      <p:sp>
        <p:nvSpPr>
          <p:cNvPr id="8" name="Rectangle 7"/>
          <p:cNvSpPr>
            <a:spLocks noChangeArrowheads="1"/>
          </p:cNvSpPr>
          <p:nvPr/>
        </p:nvSpPr>
        <p:spPr bwMode="auto">
          <a:xfrm>
            <a:off x="3733800" y="0"/>
            <a:ext cx="3886200" cy="274638"/>
          </a:xfrm>
          <a:prstGeom prst="rect">
            <a:avLst/>
          </a:prstGeom>
          <a:solidFill>
            <a:srgbClr val="0E4851"/>
          </a:solidFill>
          <a:ln w="9525">
            <a:noFill/>
            <a:miter lim="800000"/>
            <a:headEnd/>
            <a:tailEnd/>
          </a:ln>
          <a:effectLst>
            <a:outerShdw dist="23000" dir="5400000" rotWithShape="0">
              <a:srgbClr val="808080">
                <a:alpha val="34998"/>
              </a:srgbClr>
            </a:outerShdw>
          </a:effectLst>
        </p:spPr>
        <p:txBody>
          <a:bodyPr anchor="ctr"/>
          <a:lstStyle/>
          <a:p>
            <a:pPr>
              <a:defRPr/>
            </a:pPr>
            <a:r>
              <a:rPr lang="en-US" sz="1600">
                <a:solidFill>
                  <a:srgbClr val="FFFFFF"/>
                </a:solidFill>
                <a:latin typeface="+mn-lt"/>
                <a:ea typeface="ＭＳ Ｐゴシック" charset="-128"/>
                <a:cs typeface="ＭＳ Ｐゴシック" charset="-128"/>
              </a:rPr>
              <a:t> </a:t>
            </a:r>
          </a:p>
        </p:txBody>
      </p:sp>
      <p:sp>
        <p:nvSpPr>
          <p:cNvPr id="9" name="Rectangle 8"/>
          <p:cNvSpPr>
            <a:spLocks noChangeArrowheads="1"/>
          </p:cNvSpPr>
          <p:nvPr/>
        </p:nvSpPr>
        <p:spPr bwMode="auto">
          <a:xfrm>
            <a:off x="7620000" y="0"/>
            <a:ext cx="1524000" cy="274638"/>
          </a:xfrm>
          <a:prstGeom prst="rect">
            <a:avLst/>
          </a:prstGeom>
          <a:solidFill>
            <a:srgbClr val="139CB7"/>
          </a:solidFill>
          <a:ln w="9525">
            <a:noFill/>
            <a:miter lim="800000"/>
            <a:headEnd/>
            <a:tailEnd/>
          </a:ln>
          <a:effectLst>
            <a:outerShdw dist="23000" dir="5400000" rotWithShape="0">
              <a:srgbClr val="808080">
                <a:alpha val="34998"/>
              </a:srgbClr>
            </a:outerShdw>
          </a:effectLst>
        </p:spPr>
        <p:txBody>
          <a:bodyPr anchor="ctr"/>
          <a:lstStyle/>
          <a:p>
            <a:pPr>
              <a:defRPr/>
            </a:pPr>
            <a:r>
              <a:rPr lang="en-US" sz="1600">
                <a:solidFill>
                  <a:srgbClr val="FFFFFF"/>
                </a:solidFill>
                <a:latin typeface="+mn-lt"/>
                <a:ea typeface="ＭＳ Ｐゴシック" charset="-128"/>
                <a:cs typeface="ＭＳ Ｐゴシック" charset="-128"/>
              </a:rPr>
              <a:t> </a:t>
            </a: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37" r:id="rId3"/>
    <p:sldLayoutId id="2147483946" r:id="rId4"/>
    <p:sldLayoutId id="2147483947" r:id="rId5"/>
    <p:sldLayoutId id="2147483948" r:id="rId6"/>
    <p:sldLayoutId id="2147483938" r:id="rId7"/>
    <p:sldLayoutId id="2147483939" r:id="rId8"/>
    <p:sldLayoutId id="2147483940" r:id="rId9"/>
    <p:sldLayoutId id="2147483949" r:id="rId10"/>
    <p:sldLayoutId id="2147483941" r:id="rId11"/>
    <p:sldLayoutId id="2147483951" r:id="rId12"/>
  </p:sldLayoutIdLst>
  <p:hf hdr="0" ftr="0" dt="0"/>
  <p:txStyles>
    <p:title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Arthur_C._Clark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prospect.com/"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webmasterworld.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m/intl/en/webmasters/" TargetMode="External"/><Relationship Id="rId2" Type="http://schemas.openxmlformats.org/officeDocument/2006/relationships/hyperlink" Target="http://help.yahoo.com/help/us/ysearch/index.html" TargetMode="External"/><Relationship Id="rId1" Type="http://schemas.openxmlformats.org/officeDocument/2006/relationships/slideLayout" Target="../slideLayouts/slideLayout2.xml"/><Relationship Id="rId4" Type="http://schemas.openxmlformats.org/officeDocument/2006/relationships/hyperlink" Target="../Documents%20and%20Settings/pragh/Documents%20and%20Settings/pragh/Local%20Settings/Temp/notesC9812B/AIRWeb%20'05%20First%20International%20Workshop%20on%20Adversarial%20Information%20Retrieval%20on%20the%20Web.ht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worldwidewebsize.com/"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533400" y="4365104"/>
            <a:ext cx="8001000" cy="1502296"/>
          </a:xfrm>
        </p:spPr>
        <p:txBody>
          <a:bodyPr/>
          <a:lstStyle/>
          <a:p>
            <a:pPr eaLnBrk="1" hangingPunct="1"/>
            <a:r>
              <a:rPr lang="el-GR" sz="3200" dirty="0" smtClean="0">
                <a:ea typeface="ＭＳ Ｐゴシック" pitchFamily="-112" charset="-128"/>
              </a:rPr>
              <a:t>ΠΛΕ70: Ανάκτηση Πληροφορίας</a:t>
            </a:r>
            <a:endParaRPr lang="en-US" sz="3200" dirty="0" smtClean="0">
              <a:ea typeface="ＭＳ Ｐゴシック" pitchFamily="-112" charset="-128"/>
            </a:endParaRPr>
          </a:p>
          <a:p>
            <a:pPr eaLnBrk="1" hangingPunct="1"/>
            <a:r>
              <a:rPr lang="el-GR" sz="1800" i="1" dirty="0" smtClean="0">
                <a:solidFill>
                  <a:schemeClr val="bg1">
                    <a:lumMod val="95000"/>
                  </a:schemeClr>
                </a:solidFill>
                <a:ea typeface="ＭＳ Ｐゴシック" pitchFamily="-112" charset="-128"/>
              </a:rPr>
              <a:t>Διδάσκουσα: Ευαγγελία </a:t>
            </a:r>
            <a:r>
              <a:rPr lang="el-GR" sz="1800" i="1" dirty="0" err="1" smtClean="0">
                <a:solidFill>
                  <a:schemeClr val="bg1">
                    <a:lumMod val="95000"/>
                  </a:schemeClr>
                </a:solidFill>
                <a:ea typeface="ＭＳ Ｐゴシック" pitchFamily="-112" charset="-128"/>
              </a:rPr>
              <a:t>Πιτουρά</a:t>
            </a:r>
            <a:r>
              <a:rPr lang="en-US" dirty="0" smtClean="0">
                <a:ea typeface="ＭＳ Ｐゴシック" pitchFamily="-112" charset="-128"/>
              </a:rPr>
              <a:t/>
            </a:r>
            <a:br>
              <a:rPr lang="en-US" dirty="0" smtClean="0">
                <a:ea typeface="ＭＳ Ｐゴシック" pitchFamily="-112" charset="-128"/>
              </a:rPr>
            </a:br>
            <a:r>
              <a:rPr lang="el-GR" sz="2400" dirty="0" smtClean="0">
                <a:ea typeface="ＭＳ Ｐゴシック" pitchFamily="-112" charset="-128"/>
              </a:rPr>
              <a:t>Διάλεξη</a:t>
            </a:r>
            <a:r>
              <a:rPr lang="en-US" sz="2400" dirty="0" smtClean="0">
                <a:ea typeface="ＭＳ Ｐゴシック" pitchFamily="-112" charset="-128"/>
              </a:rPr>
              <a:t> 9: </a:t>
            </a:r>
            <a:r>
              <a:rPr lang="el-GR" sz="2400" dirty="0" smtClean="0">
                <a:ea typeface="ＭＳ Ｐゴシック" pitchFamily="-112" charset="-128"/>
              </a:rPr>
              <a:t>Βασικές Αρχές Αναζήτησης στον Παγκόσμιο Ιστό. </a:t>
            </a:r>
            <a:endParaRPr lang="en-US" sz="2400" dirty="0" smtClean="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Tree>
    <p:extLst>
      <p:ext uri="{BB962C8B-B14F-4D97-AF65-F5344CB8AC3E}">
        <p14:creationId xmlns:p14="http://schemas.microsoft.com/office/powerpoint/2010/main" xmlns="" val="277337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Web (WWW): </a:t>
            </a:r>
            <a:r>
              <a:rPr lang="en-US" sz="2800" smtClean="0"/>
              <a:t>Function</a:t>
            </a:r>
            <a:endParaRPr lang="el-GR" sz="2800" smtClean="0"/>
          </a:p>
        </p:txBody>
      </p:sp>
      <p:sp>
        <p:nvSpPr>
          <p:cNvPr id="27650" name="TextBox 3"/>
          <p:cNvSpPr txBox="1">
            <a:spLocks noChangeArrowheads="1"/>
          </p:cNvSpPr>
          <p:nvPr/>
        </p:nvSpPr>
        <p:spPr bwMode="auto">
          <a:xfrm>
            <a:off x="395288" y="1357299"/>
            <a:ext cx="8248678" cy="4647426"/>
          </a:xfrm>
          <a:prstGeom prst="rect">
            <a:avLst/>
          </a:prstGeom>
          <a:noFill/>
          <a:ln w="9525">
            <a:noFill/>
            <a:miter lim="800000"/>
            <a:headEnd/>
            <a:tailEnd/>
          </a:ln>
        </p:spPr>
        <p:txBody>
          <a:bodyPr wrap="square">
            <a:spAutoFit/>
          </a:bodyPr>
          <a:lstStyle/>
          <a:p>
            <a:endParaRPr lang="en-US" dirty="0">
              <a:latin typeface="Gill Sans MT" pitchFamily="34" charset="0"/>
            </a:endParaRPr>
          </a:p>
          <a:p>
            <a:r>
              <a:rPr lang="en-US" dirty="0">
                <a:latin typeface="Gill Sans MT" pitchFamily="34" charset="0"/>
              </a:rPr>
              <a:t>The Hypertext Markup Language for a basic web </a:t>
            </a:r>
            <a:r>
              <a:rPr lang="en-US" dirty="0" smtClean="0">
                <a:latin typeface="Gill Sans MT" pitchFamily="34" charset="0"/>
              </a:rPr>
              <a:t>page</a:t>
            </a:r>
            <a:endParaRPr lang="en-US" dirty="0">
              <a:latin typeface="Gill Sans MT" pitchFamily="34" charset="0"/>
            </a:endParaRPr>
          </a:p>
          <a:p>
            <a:endParaRPr lang="en-US" sz="1600" dirty="0" smtClean="0">
              <a:solidFill>
                <a:schemeClr val="tx2"/>
              </a:solidFill>
              <a:latin typeface="Georgia" pitchFamily="18" charset="0"/>
            </a:endParaRPr>
          </a:p>
          <a:p>
            <a:r>
              <a:rPr lang="en-US" sz="1600" dirty="0" smtClean="0">
                <a:solidFill>
                  <a:schemeClr val="tx2"/>
                </a:solidFill>
                <a:latin typeface="Georgia" pitchFamily="18" charset="0"/>
              </a:rPr>
              <a:t>&lt;</a:t>
            </a:r>
            <a:r>
              <a:rPr lang="en-US" sz="1600" dirty="0">
                <a:solidFill>
                  <a:schemeClr val="tx2"/>
                </a:solidFill>
                <a:latin typeface="Georgia" pitchFamily="18" charset="0"/>
              </a:rPr>
              <a:t>html&gt; </a:t>
            </a:r>
            <a:endParaRPr lang="el-GR" sz="1600" dirty="0" smtClean="0">
              <a:solidFill>
                <a:schemeClr val="tx2"/>
              </a:solidFill>
              <a:latin typeface="Georgia" pitchFamily="18" charset="0"/>
            </a:endParaRPr>
          </a:p>
          <a:p>
            <a:r>
              <a:rPr lang="en-US" sz="1600" dirty="0" smtClean="0">
                <a:solidFill>
                  <a:schemeClr val="tx2"/>
                </a:solidFill>
                <a:latin typeface="Georgia" pitchFamily="18" charset="0"/>
              </a:rPr>
              <a:t>&lt;</a:t>
            </a:r>
            <a:r>
              <a:rPr lang="en-US" sz="1600" dirty="0">
                <a:solidFill>
                  <a:schemeClr val="tx2"/>
                </a:solidFill>
                <a:latin typeface="Georgia" pitchFamily="18" charset="0"/>
              </a:rPr>
              <a:t>head&gt; </a:t>
            </a:r>
            <a:endParaRPr lang="el-GR" sz="1600" dirty="0" smtClean="0">
              <a:solidFill>
                <a:schemeClr val="tx2"/>
              </a:solidFill>
              <a:latin typeface="Georgia" pitchFamily="18" charset="0"/>
            </a:endParaRPr>
          </a:p>
          <a:p>
            <a:r>
              <a:rPr lang="en-US" sz="1600" dirty="0" smtClean="0">
                <a:solidFill>
                  <a:schemeClr val="tx2"/>
                </a:solidFill>
                <a:latin typeface="Georgia" pitchFamily="18" charset="0"/>
              </a:rPr>
              <a:t>&lt;title&gt; World </a:t>
            </a:r>
            <a:r>
              <a:rPr lang="en-US" sz="1600" dirty="0">
                <a:solidFill>
                  <a:schemeClr val="tx2"/>
                </a:solidFill>
                <a:latin typeface="Georgia" pitchFamily="18" charset="0"/>
              </a:rPr>
              <a:t>Wide Web — Wikipedia, the free </a:t>
            </a:r>
            <a:r>
              <a:rPr lang="en-US" sz="1600" dirty="0" smtClean="0">
                <a:solidFill>
                  <a:schemeClr val="tx2"/>
                </a:solidFill>
                <a:latin typeface="Georgia" pitchFamily="18" charset="0"/>
              </a:rPr>
              <a:t>encyclopedia &lt;/</a:t>
            </a:r>
            <a:r>
              <a:rPr lang="en-US" sz="1600" dirty="0">
                <a:solidFill>
                  <a:schemeClr val="tx2"/>
                </a:solidFill>
                <a:latin typeface="Georgia" pitchFamily="18" charset="0"/>
              </a:rPr>
              <a:t>title&gt; </a:t>
            </a:r>
            <a:endParaRPr lang="en-US" sz="1600" dirty="0" smtClean="0">
              <a:solidFill>
                <a:schemeClr val="tx2"/>
              </a:solidFill>
              <a:latin typeface="Georgia" pitchFamily="18" charset="0"/>
            </a:endParaRPr>
          </a:p>
          <a:p>
            <a:r>
              <a:rPr lang="en-US" sz="1600" dirty="0" smtClean="0">
                <a:solidFill>
                  <a:schemeClr val="tx2"/>
                </a:solidFill>
                <a:latin typeface="Georgia" pitchFamily="18" charset="0"/>
              </a:rPr>
              <a:t>&lt;/</a:t>
            </a:r>
            <a:r>
              <a:rPr lang="en-US" sz="1600" dirty="0">
                <a:solidFill>
                  <a:schemeClr val="tx2"/>
                </a:solidFill>
                <a:latin typeface="Georgia" pitchFamily="18" charset="0"/>
              </a:rPr>
              <a:t>head&gt; </a:t>
            </a:r>
            <a:endParaRPr lang="en-US" sz="1600" dirty="0" smtClean="0">
              <a:solidFill>
                <a:schemeClr val="tx2"/>
              </a:solidFill>
              <a:latin typeface="Georgia" pitchFamily="18" charset="0"/>
            </a:endParaRPr>
          </a:p>
          <a:p>
            <a:r>
              <a:rPr lang="en-US" sz="1600" dirty="0" smtClean="0">
                <a:solidFill>
                  <a:schemeClr val="tx2"/>
                </a:solidFill>
                <a:latin typeface="Georgia" pitchFamily="18" charset="0"/>
              </a:rPr>
              <a:t>&lt;</a:t>
            </a:r>
            <a:r>
              <a:rPr lang="en-US" sz="1600" dirty="0">
                <a:solidFill>
                  <a:schemeClr val="tx2"/>
                </a:solidFill>
                <a:latin typeface="Georgia" pitchFamily="18" charset="0"/>
              </a:rPr>
              <a:t>body&gt; &lt;p</a:t>
            </a:r>
            <a:r>
              <a:rPr lang="en-US" sz="1600" dirty="0" smtClean="0">
                <a:solidFill>
                  <a:schemeClr val="tx2"/>
                </a:solidFill>
                <a:latin typeface="Georgia" pitchFamily="18" charset="0"/>
              </a:rPr>
              <a:t>&gt;</a:t>
            </a:r>
          </a:p>
          <a:p>
            <a:r>
              <a:rPr lang="en-US" sz="1600" dirty="0" smtClean="0">
                <a:solidFill>
                  <a:schemeClr val="tx2"/>
                </a:solidFill>
                <a:latin typeface="Georgia" pitchFamily="18" charset="0"/>
              </a:rPr>
              <a:t>The </a:t>
            </a:r>
            <a:r>
              <a:rPr lang="en-US" sz="1600" dirty="0">
                <a:solidFill>
                  <a:schemeClr val="tx2"/>
                </a:solidFill>
                <a:latin typeface="Georgia" pitchFamily="18" charset="0"/>
              </a:rPr>
              <a:t>World Wide Web, abbreviated as WWW and commonly known ...&lt;/p&gt; &lt;/body&gt; </a:t>
            </a:r>
            <a:endParaRPr lang="en-US" sz="1600" dirty="0" smtClean="0">
              <a:solidFill>
                <a:schemeClr val="tx2"/>
              </a:solidFill>
              <a:latin typeface="Georgia" pitchFamily="18" charset="0"/>
            </a:endParaRPr>
          </a:p>
          <a:p>
            <a:r>
              <a:rPr lang="en-US" sz="1600" dirty="0" smtClean="0">
                <a:solidFill>
                  <a:schemeClr val="tx2"/>
                </a:solidFill>
                <a:latin typeface="Georgia" pitchFamily="18" charset="0"/>
              </a:rPr>
              <a:t>&lt;/</a:t>
            </a:r>
            <a:r>
              <a:rPr lang="en-US" sz="1600" dirty="0">
                <a:solidFill>
                  <a:schemeClr val="tx2"/>
                </a:solidFill>
                <a:latin typeface="Georgia" pitchFamily="18" charset="0"/>
              </a:rPr>
              <a:t>html&gt; </a:t>
            </a:r>
          </a:p>
          <a:p>
            <a:endParaRPr lang="en-US" dirty="0">
              <a:latin typeface="Gill Sans MT" pitchFamily="34" charset="0"/>
            </a:endParaRPr>
          </a:p>
          <a:p>
            <a:r>
              <a:rPr lang="en-US" dirty="0">
                <a:latin typeface="Gill Sans MT" pitchFamily="34" charset="0"/>
              </a:rPr>
              <a:t>The </a:t>
            </a:r>
            <a:r>
              <a:rPr lang="en-US" dirty="0">
                <a:solidFill>
                  <a:srgbClr val="C00000"/>
                </a:solidFill>
                <a:latin typeface="Gill Sans MT" pitchFamily="34" charset="0"/>
              </a:rPr>
              <a:t>web browser parses the HTML</a:t>
            </a:r>
            <a:r>
              <a:rPr lang="en-US" dirty="0">
                <a:latin typeface="Gill Sans MT" pitchFamily="34" charset="0"/>
              </a:rPr>
              <a:t>, interpreting the markup (&lt;title&gt;, &lt;p&gt; for paragraph, and such) </a:t>
            </a:r>
            <a:r>
              <a:rPr lang="en-US" dirty="0" smtClean="0">
                <a:latin typeface="Gill Sans MT" pitchFamily="34" charset="0"/>
              </a:rPr>
              <a:t>to </a:t>
            </a:r>
            <a:r>
              <a:rPr lang="en-US" dirty="0">
                <a:latin typeface="Gill Sans MT" pitchFamily="34" charset="0"/>
              </a:rPr>
              <a:t>draw that text on the screen</a:t>
            </a:r>
            <a:r>
              <a:rPr lang="en-US" dirty="0" smtClean="0">
                <a:latin typeface="Gill Sans MT" pitchFamily="34" charset="0"/>
              </a:rPr>
              <a:t>.</a:t>
            </a:r>
          </a:p>
          <a:p>
            <a:pPr marL="342900" indent="-342900">
              <a:buFont typeface="Wingdings" pitchFamily="2" charset="2"/>
              <a:buChar char="ü"/>
            </a:pPr>
            <a:r>
              <a:rPr lang="en-US" dirty="0" smtClean="0">
                <a:latin typeface="Gill Sans MT" pitchFamily="34" charset="0"/>
              </a:rPr>
              <a:t>Ignores what it cannot understand</a:t>
            </a:r>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27650" name="TextBox 3"/>
          <p:cNvSpPr txBox="1">
            <a:spLocks noChangeArrowheads="1"/>
          </p:cNvSpPr>
          <p:nvPr/>
        </p:nvSpPr>
        <p:spPr bwMode="auto">
          <a:xfrm>
            <a:off x="395288" y="1357299"/>
            <a:ext cx="8248678" cy="5262979"/>
          </a:xfrm>
          <a:prstGeom prst="rect">
            <a:avLst/>
          </a:prstGeom>
          <a:noFill/>
          <a:ln w="9525">
            <a:noFill/>
            <a:miter lim="800000"/>
            <a:headEnd/>
            <a:tailEnd/>
          </a:ln>
        </p:spPr>
        <p:txBody>
          <a:bodyPr wrap="square">
            <a:spAutoFit/>
          </a:bodyPr>
          <a:lstStyle/>
          <a:p>
            <a:pPr algn="just"/>
            <a:endParaRPr lang="en-US" dirty="0">
              <a:latin typeface="Gill Sans MT" pitchFamily="34" charset="0"/>
            </a:endParaRPr>
          </a:p>
          <a:p>
            <a:pPr algn="just">
              <a:buFont typeface="Wingdings" pitchFamily="2" charset="2"/>
              <a:buChar char="§"/>
            </a:pPr>
            <a:r>
              <a:rPr lang="en-US" dirty="0" smtClean="0">
                <a:latin typeface="Gill Sans MT" pitchFamily="34" charset="0"/>
              </a:rPr>
              <a:t> Many </a:t>
            </a:r>
            <a:r>
              <a:rPr lang="en-US" dirty="0">
                <a:latin typeface="Gill Sans MT" pitchFamily="34" charset="0"/>
              </a:rPr>
              <a:t>web pages consist of </a:t>
            </a:r>
            <a:r>
              <a:rPr lang="en-US" i="1" dirty="0">
                <a:solidFill>
                  <a:srgbClr val="C00000"/>
                </a:solidFill>
                <a:latin typeface="Gill Sans MT" pitchFamily="34" charset="0"/>
              </a:rPr>
              <a:t>more elaborate HTML </a:t>
            </a:r>
            <a:r>
              <a:rPr lang="en-US" dirty="0">
                <a:latin typeface="Gill Sans MT" pitchFamily="34" charset="0"/>
              </a:rPr>
              <a:t>which references the URLs of other resources such as images, other embedded media, scripts that affect page behavior, and </a:t>
            </a:r>
            <a:r>
              <a:rPr lang="en-US" i="1" dirty="0">
                <a:solidFill>
                  <a:srgbClr val="C00000"/>
                </a:solidFill>
                <a:latin typeface="Gill Sans MT" pitchFamily="34" charset="0"/>
              </a:rPr>
              <a:t>Cascading Style Sheets</a:t>
            </a:r>
            <a:r>
              <a:rPr lang="en-US" dirty="0">
                <a:latin typeface="Gill Sans MT" pitchFamily="34" charset="0"/>
              </a:rPr>
              <a:t> that affect page layout. </a:t>
            </a:r>
            <a:endParaRPr lang="en-US" dirty="0" smtClean="0">
              <a:latin typeface="Gill Sans MT" pitchFamily="34" charset="0"/>
            </a:endParaRPr>
          </a:p>
          <a:p>
            <a:pPr algn="just">
              <a:buFont typeface="Wingdings" pitchFamily="2" charset="2"/>
              <a:buChar char="§"/>
            </a:pPr>
            <a:endParaRPr lang="en-US" dirty="0" smtClean="0">
              <a:latin typeface="Gill Sans MT" pitchFamily="34" charset="0"/>
            </a:endParaRPr>
          </a:p>
          <a:p>
            <a:pPr algn="just">
              <a:buFont typeface="Wingdings" pitchFamily="2" charset="2"/>
              <a:buChar char="§"/>
            </a:pPr>
            <a:r>
              <a:rPr lang="en-US" dirty="0" smtClean="0">
                <a:latin typeface="Gill Sans MT" pitchFamily="34" charset="0"/>
              </a:rPr>
              <a:t> </a:t>
            </a:r>
            <a:r>
              <a:rPr lang="en-US" dirty="0" smtClean="0">
                <a:solidFill>
                  <a:schemeClr val="accent1">
                    <a:lumMod val="75000"/>
                  </a:schemeClr>
                </a:solidFill>
                <a:latin typeface="Gill Sans MT" pitchFamily="34" charset="0"/>
              </a:rPr>
              <a:t>(Asynchronous) </a:t>
            </a:r>
            <a:r>
              <a:rPr lang="en-US" dirty="0" smtClean="0">
                <a:latin typeface="Gill Sans MT" pitchFamily="34" charset="0"/>
              </a:rPr>
              <a:t>A </a:t>
            </a:r>
            <a:r>
              <a:rPr lang="en-US" dirty="0">
                <a:latin typeface="Gill Sans MT" pitchFamily="34" charset="0"/>
              </a:rPr>
              <a:t>browser that handles complex HTML will make </a:t>
            </a:r>
            <a:r>
              <a:rPr lang="en-US" i="1" dirty="0">
                <a:solidFill>
                  <a:schemeClr val="accent1">
                    <a:lumMod val="75000"/>
                  </a:schemeClr>
                </a:solidFill>
                <a:latin typeface="Gill Sans MT" pitchFamily="34" charset="0"/>
              </a:rPr>
              <a:t>additional HTTP requests</a:t>
            </a:r>
            <a:r>
              <a:rPr lang="en-US" dirty="0">
                <a:latin typeface="Gill Sans MT" pitchFamily="34" charset="0"/>
              </a:rPr>
              <a:t> to the web server for these other Internet media types. </a:t>
            </a:r>
            <a:endParaRPr lang="en-US" dirty="0" smtClean="0">
              <a:latin typeface="Gill Sans MT" pitchFamily="34" charset="0"/>
            </a:endParaRPr>
          </a:p>
          <a:p>
            <a:pPr algn="just">
              <a:buFont typeface="Wingdings" pitchFamily="2" charset="2"/>
              <a:buChar char="§"/>
            </a:pPr>
            <a:endParaRPr lang="en-US" dirty="0" smtClean="0">
              <a:latin typeface="Gill Sans MT" pitchFamily="34" charset="0"/>
            </a:endParaRPr>
          </a:p>
          <a:p>
            <a:pPr algn="just">
              <a:buFont typeface="Wingdings" pitchFamily="2" charset="2"/>
              <a:buChar char="§"/>
            </a:pPr>
            <a:r>
              <a:rPr lang="en-US" dirty="0" smtClean="0">
                <a:latin typeface="Gill Sans MT" pitchFamily="34" charset="0"/>
              </a:rPr>
              <a:t> As </a:t>
            </a:r>
            <a:r>
              <a:rPr lang="en-US" dirty="0">
                <a:latin typeface="Gill Sans MT" pitchFamily="34" charset="0"/>
              </a:rPr>
              <a:t>it receives their content from the web server, the browser progressively renders the page onto the screen as specified by its HTML and these additional resources.</a:t>
            </a:r>
          </a:p>
          <a:p>
            <a:pPr algn="just">
              <a:buFont typeface="Wingdings" pitchFamily="2" charset="2"/>
              <a:buChar char="§"/>
            </a:pPr>
            <a:endParaRPr lang="el-GR"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Web (WWW): </a:t>
            </a:r>
            <a:r>
              <a:rPr lang="en-US" sz="2800" smtClean="0"/>
              <a:t>Linking</a:t>
            </a:r>
            <a:endParaRPr lang="el-GR" sz="2800" smtClean="0"/>
          </a:p>
        </p:txBody>
      </p:sp>
      <p:sp>
        <p:nvSpPr>
          <p:cNvPr id="28674" name="TextBox 4"/>
          <p:cNvSpPr txBox="1">
            <a:spLocks noChangeArrowheads="1"/>
          </p:cNvSpPr>
          <p:nvPr/>
        </p:nvSpPr>
        <p:spPr bwMode="auto">
          <a:xfrm>
            <a:off x="624767" y="1600200"/>
            <a:ext cx="8214433" cy="3170099"/>
          </a:xfrm>
          <a:prstGeom prst="rect">
            <a:avLst/>
          </a:prstGeom>
          <a:noFill/>
          <a:ln w="9525">
            <a:noFill/>
            <a:miter lim="800000"/>
            <a:headEnd/>
            <a:tailEnd/>
          </a:ln>
        </p:spPr>
        <p:txBody>
          <a:bodyPr wrap="square">
            <a:spAutoFit/>
          </a:bodyPr>
          <a:lstStyle/>
          <a:p>
            <a:r>
              <a:rPr lang="en-US" dirty="0">
                <a:latin typeface="Gill Sans MT" pitchFamily="34" charset="0"/>
              </a:rPr>
              <a:t>Most web pages contain hyperlinks to other related pages and perhaps to downloadable files, source documents, definitions and other web </a:t>
            </a:r>
            <a:r>
              <a:rPr lang="en-US" dirty="0" smtClean="0">
                <a:latin typeface="Gill Sans MT" pitchFamily="34" charset="0"/>
              </a:rPr>
              <a:t>resources</a:t>
            </a:r>
          </a:p>
          <a:p>
            <a:endParaRPr lang="en-US" dirty="0" smtClean="0">
              <a:latin typeface="Gill Sans MT" pitchFamily="34" charset="0"/>
            </a:endParaRPr>
          </a:p>
          <a:p>
            <a:endParaRPr lang="en-US" dirty="0" smtClean="0">
              <a:latin typeface="Gill Sans MT" pitchFamily="34" charset="0"/>
            </a:endParaRPr>
          </a:p>
          <a:p>
            <a:r>
              <a:rPr lang="en-US" dirty="0" smtClean="0">
                <a:latin typeface="Gill Sans MT" pitchFamily="34" charset="0"/>
              </a:rPr>
              <a:t>In </a:t>
            </a:r>
            <a:r>
              <a:rPr lang="en-US" dirty="0">
                <a:latin typeface="Gill Sans MT" pitchFamily="34" charset="0"/>
              </a:rPr>
              <a:t>the underlying HTML, a hyperlink looks like</a:t>
            </a:r>
          </a:p>
          <a:p>
            <a:endParaRPr lang="en-US" dirty="0" smtClean="0">
              <a:latin typeface="Gill Sans MT" pitchFamily="34" charset="0"/>
            </a:endParaRPr>
          </a:p>
          <a:p>
            <a:r>
              <a:rPr lang="en-US" sz="1600" dirty="0" smtClean="0">
                <a:solidFill>
                  <a:schemeClr val="tx2"/>
                </a:solidFill>
                <a:latin typeface="Georgia" pitchFamily="18" charset="0"/>
              </a:rPr>
              <a:t>&lt;a </a:t>
            </a:r>
            <a:r>
              <a:rPr lang="en-US" sz="1600" dirty="0" err="1" smtClean="0">
                <a:solidFill>
                  <a:schemeClr val="tx2"/>
                </a:solidFill>
                <a:latin typeface="Georgia" pitchFamily="18" charset="0"/>
              </a:rPr>
              <a:t>href</a:t>
            </a:r>
            <a:r>
              <a:rPr lang="en-US" sz="1600" dirty="0">
                <a:solidFill>
                  <a:schemeClr val="tx2"/>
                </a:solidFill>
                <a:latin typeface="Georgia" pitchFamily="18" charset="0"/>
              </a:rPr>
              <a:t>="http://</a:t>
            </a:r>
            <a:r>
              <a:rPr lang="en-US" sz="1600" dirty="0" smtClean="0">
                <a:solidFill>
                  <a:schemeClr val="tx2"/>
                </a:solidFill>
                <a:latin typeface="Georgia" pitchFamily="18" charset="0"/>
              </a:rPr>
              <a:t>www.w3.org/History/19921103hypertext/hypertext/WWW</a:t>
            </a:r>
            <a:r>
              <a:rPr lang="en-US" sz="1600" dirty="0">
                <a:solidFill>
                  <a:schemeClr val="tx2"/>
                </a:solidFill>
                <a:latin typeface="Georgia" pitchFamily="18" charset="0"/>
              </a:rPr>
              <a:t>/"&gt;Early </a:t>
            </a:r>
            <a:r>
              <a:rPr lang="en-US" sz="1600" dirty="0" smtClean="0">
                <a:solidFill>
                  <a:schemeClr val="tx2"/>
                </a:solidFill>
                <a:latin typeface="Georgia" pitchFamily="18" charset="0"/>
              </a:rPr>
              <a:t>archive of </a:t>
            </a:r>
            <a:r>
              <a:rPr lang="en-US" sz="1600" dirty="0">
                <a:solidFill>
                  <a:schemeClr val="tx2"/>
                </a:solidFill>
                <a:latin typeface="Georgia" pitchFamily="18" charset="0"/>
              </a:rPr>
              <a:t>the first Web site&lt;/a&gt;</a:t>
            </a:r>
            <a:endParaRPr lang="el-GR" sz="1600" dirty="0">
              <a:solidFill>
                <a:schemeClr val="tx2"/>
              </a:solidFill>
              <a:latin typeface="Georgia" pitchFamily="18" charset="0"/>
            </a:endParaRPr>
          </a:p>
        </p:txBody>
      </p:sp>
      <p:sp>
        <p:nvSpPr>
          <p:cNvPr id="28675" name="TextBox 5"/>
          <p:cNvSpPr txBox="1">
            <a:spLocks noChangeArrowheads="1"/>
          </p:cNvSpPr>
          <p:nvPr/>
        </p:nvSpPr>
        <p:spPr bwMode="auto">
          <a:xfrm>
            <a:off x="152400" y="4953000"/>
            <a:ext cx="8763000" cy="461665"/>
          </a:xfrm>
          <a:prstGeom prst="rect">
            <a:avLst/>
          </a:prstGeom>
          <a:noFill/>
          <a:ln w="9525">
            <a:noFill/>
            <a:miter lim="800000"/>
            <a:headEnd/>
            <a:tailEnd/>
          </a:ln>
        </p:spPr>
        <p:txBody>
          <a:bodyPr wrap="square">
            <a:spAutoFit/>
          </a:bodyPr>
          <a:lstStyle/>
          <a:p>
            <a:r>
              <a:rPr lang="en-US" dirty="0">
                <a:latin typeface="Gill Sans MT" pitchFamily="34" charset="0"/>
              </a:rPr>
              <a:t>The hyperlink structure of the WWW </a:t>
            </a:r>
            <a:r>
              <a:rPr lang="en-US" dirty="0" smtClean="0">
                <a:latin typeface="Gill Sans MT" pitchFamily="34" charset="0"/>
              </a:rPr>
              <a:t>described </a:t>
            </a:r>
            <a:r>
              <a:rPr lang="en-US" dirty="0">
                <a:latin typeface="Gill Sans MT" pitchFamily="34" charset="0"/>
              </a:rPr>
              <a:t>by the </a:t>
            </a:r>
            <a:r>
              <a:rPr lang="en-US" dirty="0" smtClean="0">
                <a:solidFill>
                  <a:srgbClr val="C00000"/>
                </a:solidFill>
                <a:latin typeface="Gill Sans MT" pitchFamily="34" charset="0"/>
              </a:rPr>
              <a:t>web graph</a:t>
            </a:r>
            <a:endParaRPr lang="el-GR"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BE8B8BF7-BA1A-4995-8019-3F7E0B855E98}" type="slidenum">
              <a:rPr lang="el-GR" smtClean="0"/>
              <a:pPr>
                <a:defRPr/>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Web (WWW): </a:t>
            </a:r>
            <a:r>
              <a:rPr lang="el-GR" sz="2800" dirty="0" smtClean="0"/>
              <a:t>Ιστορία</a:t>
            </a:r>
          </a:p>
        </p:txBody>
      </p:sp>
      <p:sp>
        <p:nvSpPr>
          <p:cNvPr id="8" name="TextBox 7"/>
          <p:cNvSpPr txBox="1"/>
          <p:nvPr/>
        </p:nvSpPr>
        <p:spPr>
          <a:xfrm>
            <a:off x="304800" y="1828800"/>
            <a:ext cx="8424863" cy="4154984"/>
          </a:xfrm>
          <a:prstGeom prst="rect">
            <a:avLst/>
          </a:prstGeom>
          <a:noFill/>
        </p:spPr>
        <p:txBody>
          <a:bodyPr>
            <a:spAutoFit/>
          </a:bodyPr>
          <a:lstStyle/>
          <a:p>
            <a:pPr fontAlgn="auto">
              <a:spcBef>
                <a:spcPts val="0"/>
              </a:spcBef>
              <a:spcAft>
                <a:spcPts val="0"/>
              </a:spcAft>
              <a:defRPr/>
            </a:pPr>
            <a:endParaRPr lang="en-US" b="1" dirty="0" smtClean="0">
              <a:latin typeface="+mn-lt"/>
              <a:cs typeface="+mn-cs"/>
            </a:endParaRPr>
          </a:p>
          <a:p>
            <a:pPr fontAlgn="auto">
              <a:spcBef>
                <a:spcPts val="0"/>
              </a:spcBef>
              <a:spcAft>
                <a:spcPts val="0"/>
              </a:spcAft>
              <a:defRPr/>
            </a:pPr>
            <a:r>
              <a:rPr lang="el-GR" dirty="0" smtClean="0">
                <a:latin typeface="+mn-lt"/>
                <a:cs typeface="+mn-cs"/>
              </a:rPr>
              <a:t>Στο τεύχος του </a:t>
            </a:r>
            <a:r>
              <a:rPr lang="el-GR" b="1" dirty="0" smtClean="0">
                <a:latin typeface="+mn-lt"/>
                <a:cs typeface="+mn-cs"/>
              </a:rPr>
              <a:t>Ιουνίου 1970 </a:t>
            </a:r>
            <a:r>
              <a:rPr lang="el-GR" dirty="0" smtClean="0">
                <a:latin typeface="+mn-lt"/>
                <a:cs typeface="+mn-cs"/>
              </a:rPr>
              <a:t>του περιοδικού </a:t>
            </a:r>
            <a:r>
              <a:rPr lang="en-US" i="1" dirty="0" smtClean="0">
                <a:latin typeface="+mn-lt"/>
              </a:rPr>
              <a:t>Popular Science</a:t>
            </a:r>
            <a:r>
              <a:rPr lang="en-US" dirty="0" smtClean="0">
                <a:latin typeface="+mn-lt"/>
              </a:rPr>
              <a:t> </a:t>
            </a:r>
            <a:endParaRPr lang="el-GR" b="1" dirty="0" smtClean="0">
              <a:latin typeface="+mn-lt"/>
              <a:cs typeface="+mn-cs"/>
            </a:endParaRPr>
          </a:p>
          <a:p>
            <a:pPr fontAlgn="auto">
              <a:spcBef>
                <a:spcPts val="0"/>
              </a:spcBef>
              <a:spcAft>
                <a:spcPts val="0"/>
              </a:spcAft>
              <a:defRPr/>
            </a:pPr>
            <a:endParaRPr lang="en-US" dirty="0">
              <a:latin typeface="+mn-lt"/>
              <a:cs typeface="+mn-cs"/>
              <a:hlinkClick r:id="rId3" tooltip="Arthur C. Clarke"/>
            </a:endParaRPr>
          </a:p>
          <a:p>
            <a:pPr fontAlgn="auto">
              <a:spcBef>
                <a:spcPts val="0"/>
              </a:spcBef>
              <a:spcAft>
                <a:spcPts val="0"/>
              </a:spcAft>
              <a:defRPr/>
            </a:pPr>
            <a:r>
              <a:rPr lang="en-US" b="1" dirty="0">
                <a:solidFill>
                  <a:srgbClr val="C00000"/>
                </a:solidFill>
                <a:latin typeface="+mn-lt"/>
                <a:cs typeface="+mn-cs"/>
              </a:rPr>
              <a:t>Arthur C. Clarke </a:t>
            </a:r>
            <a:endParaRPr lang="el-GR" dirty="0" smtClean="0">
              <a:latin typeface="+mn-lt"/>
              <a:cs typeface="+mn-cs"/>
            </a:endParaRPr>
          </a:p>
          <a:p>
            <a:pPr fontAlgn="auto">
              <a:spcBef>
                <a:spcPts val="0"/>
              </a:spcBef>
              <a:spcAft>
                <a:spcPts val="0"/>
              </a:spcAft>
              <a:defRPr/>
            </a:pPr>
            <a:r>
              <a:rPr lang="en-US" i="1" dirty="0" smtClean="0">
                <a:solidFill>
                  <a:schemeClr val="accent1">
                    <a:lumMod val="75000"/>
                  </a:schemeClr>
                </a:solidFill>
                <a:latin typeface="+mn-lt"/>
                <a:cs typeface="+mn-cs"/>
              </a:rPr>
              <a:t>satellites </a:t>
            </a:r>
            <a:r>
              <a:rPr lang="en-US" i="1" dirty="0">
                <a:solidFill>
                  <a:schemeClr val="accent1">
                    <a:lumMod val="75000"/>
                  </a:schemeClr>
                </a:solidFill>
                <a:latin typeface="+mn-lt"/>
                <a:cs typeface="+mn-cs"/>
              </a:rPr>
              <a:t>would one day "bring the accumulated knowledge of the world to your fingertips" using a console that would combine the functionality of the Xerox, telephone, television and a small computer, allowing data transfer and video conferencing around the globe</a:t>
            </a:r>
            <a:r>
              <a:rPr lang="en-US" dirty="0">
                <a:latin typeface="+mn-lt"/>
                <a:cs typeface="+mn-cs"/>
              </a:rPr>
              <a:t>.</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l-GR" dirty="0">
              <a:latin typeface="+mn-lt"/>
              <a:cs typeface="+mn-cs"/>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Web (WWW): </a:t>
            </a:r>
            <a:r>
              <a:rPr lang="en-US" sz="2800" smtClean="0"/>
              <a:t>History</a:t>
            </a:r>
            <a:endParaRPr lang="el-GR" sz="2800" smtClean="0"/>
          </a:p>
        </p:txBody>
      </p:sp>
      <p:sp>
        <p:nvSpPr>
          <p:cNvPr id="8" name="TextBox 7"/>
          <p:cNvSpPr txBox="1"/>
          <p:nvPr/>
        </p:nvSpPr>
        <p:spPr>
          <a:xfrm>
            <a:off x="381000" y="1828800"/>
            <a:ext cx="8208963" cy="4360168"/>
          </a:xfrm>
          <a:prstGeom prst="rect">
            <a:avLst/>
          </a:prstGeom>
          <a:noFill/>
        </p:spPr>
        <p:txBody>
          <a:bodyPr>
            <a:spAutoFit/>
          </a:bodyPr>
          <a:lstStyle/>
          <a:p>
            <a:pPr algn="just"/>
            <a:r>
              <a:rPr lang="en-US" sz="2000" b="1" dirty="0" smtClean="0">
                <a:solidFill>
                  <a:schemeClr val="accent1">
                    <a:lumMod val="75000"/>
                  </a:schemeClr>
                </a:solidFill>
                <a:latin typeface="+mn-lt"/>
              </a:rPr>
              <a:t>1980</a:t>
            </a:r>
            <a:r>
              <a:rPr lang="en-US" sz="2000" dirty="0">
                <a:solidFill>
                  <a:schemeClr val="accent1">
                    <a:lumMod val="75000"/>
                  </a:schemeClr>
                </a:solidFill>
                <a:latin typeface="+mn-lt"/>
              </a:rPr>
              <a:t>, </a:t>
            </a:r>
            <a:r>
              <a:rPr lang="en-US" b="1" dirty="0" smtClean="0">
                <a:solidFill>
                  <a:schemeClr val="accent6">
                    <a:lumMod val="75000"/>
                  </a:schemeClr>
                </a:solidFill>
                <a:latin typeface="+mn-lt"/>
              </a:rPr>
              <a:t>Tim</a:t>
            </a:r>
            <a:r>
              <a:rPr lang="en-US" dirty="0" smtClean="0">
                <a:solidFill>
                  <a:schemeClr val="accent6">
                    <a:lumMod val="75000"/>
                  </a:schemeClr>
                </a:solidFill>
                <a:latin typeface="+mn-lt"/>
              </a:rPr>
              <a:t> </a:t>
            </a:r>
            <a:r>
              <a:rPr lang="en-US" b="1" dirty="0" smtClean="0">
                <a:solidFill>
                  <a:schemeClr val="accent6">
                    <a:lumMod val="75000"/>
                  </a:schemeClr>
                </a:solidFill>
                <a:latin typeface="+mn-lt"/>
              </a:rPr>
              <a:t>Berners-Lee</a:t>
            </a:r>
            <a:r>
              <a:rPr lang="en-US" dirty="0" smtClean="0">
                <a:solidFill>
                  <a:schemeClr val="accent6">
                    <a:lumMod val="75000"/>
                  </a:schemeClr>
                </a:solidFill>
                <a:latin typeface="+mn-lt"/>
              </a:rPr>
              <a:t> </a:t>
            </a:r>
            <a:r>
              <a:rPr lang="en-US" sz="2000" dirty="0" smtClean="0">
                <a:solidFill>
                  <a:schemeClr val="accent1">
                    <a:lumMod val="75000"/>
                  </a:schemeClr>
                </a:solidFill>
                <a:latin typeface="+mn-lt"/>
              </a:rPr>
              <a:t>a </a:t>
            </a:r>
            <a:r>
              <a:rPr lang="en-US" sz="2000" dirty="0">
                <a:solidFill>
                  <a:schemeClr val="accent1">
                    <a:lumMod val="75000"/>
                  </a:schemeClr>
                </a:solidFill>
                <a:latin typeface="+mn-lt"/>
              </a:rPr>
              <a:t>proposal that referenced </a:t>
            </a:r>
            <a:r>
              <a:rPr lang="en-US" sz="2000" dirty="0">
                <a:solidFill>
                  <a:schemeClr val="accent6">
                    <a:lumMod val="75000"/>
                  </a:schemeClr>
                </a:solidFill>
                <a:latin typeface="+mn-lt"/>
              </a:rPr>
              <a:t>ENQUIRE</a:t>
            </a:r>
            <a:r>
              <a:rPr lang="en-US" sz="2000" dirty="0">
                <a:solidFill>
                  <a:schemeClr val="accent1">
                    <a:lumMod val="75000"/>
                  </a:schemeClr>
                </a:solidFill>
                <a:latin typeface="+mn-lt"/>
              </a:rPr>
              <a:t>, a database and software project he had built in 1980</a:t>
            </a:r>
          </a:p>
          <a:p>
            <a:pPr algn="just"/>
            <a:endParaRPr lang="en-US" sz="2000" dirty="0">
              <a:solidFill>
                <a:schemeClr val="accent1">
                  <a:lumMod val="75000"/>
                </a:schemeClr>
              </a:solidFill>
              <a:latin typeface="+mn-lt"/>
            </a:endParaRPr>
          </a:p>
          <a:p>
            <a:pPr algn="just"/>
            <a:r>
              <a:rPr lang="en-US" sz="2000" b="1" dirty="0">
                <a:solidFill>
                  <a:schemeClr val="accent1">
                    <a:lumMod val="75000"/>
                  </a:schemeClr>
                </a:solidFill>
                <a:latin typeface="+mn-lt"/>
              </a:rPr>
              <a:t>November 1990</a:t>
            </a:r>
            <a:r>
              <a:rPr lang="en-US" sz="2000" dirty="0">
                <a:solidFill>
                  <a:schemeClr val="accent1">
                    <a:lumMod val="75000"/>
                  </a:schemeClr>
                </a:solidFill>
                <a:latin typeface="+mn-lt"/>
              </a:rPr>
              <a:t>,  with </a:t>
            </a:r>
            <a:r>
              <a:rPr lang="en-US" sz="2000" b="1" i="1" dirty="0">
                <a:solidFill>
                  <a:schemeClr val="accent6">
                    <a:lumMod val="75000"/>
                  </a:schemeClr>
                </a:solidFill>
                <a:latin typeface="+mn-lt"/>
              </a:rPr>
              <a:t>Robert </a:t>
            </a:r>
            <a:r>
              <a:rPr lang="en-US" sz="2000" b="1" i="1" dirty="0" err="1">
                <a:solidFill>
                  <a:schemeClr val="accent6">
                    <a:lumMod val="75000"/>
                  </a:schemeClr>
                </a:solidFill>
                <a:latin typeface="+mn-lt"/>
              </a:rPr>
              <a:t>Cailliau</a:t>
            </a:r>
            <a:r>
              <a:rPr lang="en-US" sz="2000" dirty="0">
                <a:solidFill>
                  <a:schemeClr val="accent1">
                    <a:lumMod val="75000"/>
                  </a:schemeClr>
                </a:solidFill>
                <a:latin typeface="+mn-lt"/>
              </a:rPr>
              <a:t>, a more formal proposal to build a "Hypertext project" called "</a:t>
            </a:r>
            <a:r>
              <a:rPr lang="en-US" sz="2000" dirty="0" err="1">
                <a:solidFill>
                  <a:schemeClr val="accent1">
                    <a:lumMod val="75000"/>
                  </a:schemeClr>
                </a:solidFill>
                <a:latin typeface="+mn-lt"/>
              </a:rPr>
              <a:t>WorldWideWeb</a:t>
            </a:r>
            <a:r>
              <a:rPr lang="en-US" sz="2000" dirty="0">
                <a:solidFill>
                  <a:schemeClr val="accent1">
                    <a:lumMod val="75000"/>
                  </a:schemeClr>
                </a:solidFill>
                <a:latin typeface="+mn-lt"/>
              </a:rPr>
              <a:t>" (one word, also "W3") as </a:t>
            </a:r>
            <a:r>
              <a:rPr lang="en-US" sz="2000" i="1" dirty="0">
                <a:solidFill>
                  <a:schemeClr val="accent1">
                    <a:lumMod val="75000"/>
                  </a:schemeClr>
                </a:solidFill>
                <a:latin typeface="+mn-lt"/>
              </a:rPr>
              <a:t>a "web" of "hypertext documents" to be viewed by "browsers" using a client–server architecture.</a:t>
            </a:r>
          </a:p>
          <a:p>
            <a:pPr algn="just"/>
            <a:endParaRPr lang="en-US" sz="2000" baseline="30000" dirty="0">
              <a:solidFill>
                <a:schemeClr val="accent1">
                  <a:lumMod val="75000"/>
                </a:schemeClr>
              </a:solidFill>
              <a:latin typeface="+mn-lt"/>
            </a:endParaRPr>
          </a:p>
          <a:p>
            <a:pPr algn="just"/>
            <a:r>
              <a:rPr lang="en-US" sz="2000" dirty="0">
                <a:solidFill>
                  <a:schemeClr val="accent1">
                    <a:lumMod val="75000"/>
                  </a:schemeClr>
                </a:solidFill>
                <a:latin typeface="+mn-lt"/>
              </a:rPr>
              <a:t>Estimated that </a:t>
            </a:r>
            <a:r>
              <a:rPr lang="en-US" sz="2000" i="1" u="sng" dirty="0">
                <a:solidFill>
                  <a:schemeClr val="accent1">
                    <a:lumMod val="75000"/>
                  </a:schemeClr>
                </a:solidFill>
                <a:latin typeface="+mn-lt"/>
              </a:rPr>
              <a:t>a read-only web </a:t>
            </a:r>
            <a:r>
              <a:rPr lang="en-US" sz="2000" dirty="0">
                <a:solidFill>
                  <a:schemeClr val="accent1">
                    <a:lumMod val="75000"/>
                  </a:schemeClr>
                </a:solidFill>
                <a:latin typeface="+mn-lt"/>
              </a:rPr>
              <a:t>would be developed </a:t>
            </a:r>
            <a:r>
              <a:rPr lang="en-US" sz="2000" i="1" u="sng" dirty="0">
                <a:solidFill>
                  <a:schemeClr val="accent1">
                    <a:lumMod val="75000"/>
                  </a:schemeClr>
                </a:solidFill>
                <a:latin typeface="+mn-lt"/>
              </a:rPr>
              <a:t>within 3 months </a:t>
            </a:r>
            <a:r>
              <a:rPr lang="en-US" sz="2000" dirty="0">
                <a:solidFill>
                  <a:schemeClr val="accent1">
                    <a:lumMod val="75000"/>
                  </a:schemeClr>
                </a:solidFill>
                <a:latin typeface="+mn-lt"/>
              </a:rPr>
              <a:t>and that it would take </a:t>
            </a:r>
            <a:r>
              <a:rPr lang="en-US" sz="2000" i="1" u="sng" dirty="0">
                <a:solidFill>
                  <a:schemeClr val="accent1">
                    <a:lumMod val="75000"/>
                  </a:schemeClr>
                </a:solidFill>
                <a:latin typeface="+mn-lt"/>
              </a:rPr>
              <a:t>6 months </a:t>
            </a:r>
            <a:r>
              <a:rPr lang="en-US" sz="2000" dirty="0">
                <a:solidFill>
                  <a:schemeClr val="accent1">
                    <a:lumMod val="75000"/>
                  </a:schemeClr>
                </a:solidFill>
                <a:latin typeface="+mn-lt"/>
              </a:rPr>
              <a:t>to achieve "the creation of </a:t>
            </a:r>
            <a:r>
              <a:rPr lang="en-US" sz="2000" i="1" u="sng" dirty="0">
                <a:solidFill>
                  <a:schemeClr val="accent1">
                    <a:lumMod val="75000"/>
                  </a:schemeClr>
                </a:solidFill>
                <a:latin typeface="+mn-lt"/>
              </a:rPr>
              <a:t>new links and new material by readers</a:t>
            </a:r>
            <a:r>
              <a:rPr lang="en-US" sz="2000" dirty="0">
                <a:solidFill>
                  <a:schemeClr val="accent1">
                    <a:lumMod val="75000"/>
                  </a:schemeClr>
                </a:solidFill>
                <a:latin typeface="+mn-lt"/>
              </a:rPr>
              <a:t>, [so that] </a:t>
            </a:r>
          </a:p>
          <a:p>
            <a:pPr algn="just"/>
            <a:endParaRPr lang="en-US" sz="2000" i="1" dirty="0" smtClean="0">
              <a:solidFill>
                <a:schemeClr val="accent1">
                  <a:lumMod val="75000"/>
                </a:schemeClr>
              </a:solidFill>
              <a:latin typeface="+mn-lt"/>
            </a:endParaRPr>
          </a:p>
          <a:p>
            <a:pPr algn="just"/>
            <a:r>
              <a:rPr lang="en-US" sz="2000" i="1" dirty="0" smtClean="0">
                <a:solidFill>
                  <a:schemeClr val="accent1">
                    <a:lumMod val="75000"/>
                  </a:schemeClr>
                </a:solidFill>
                <a:latin typeface="+mn-lt"/>
              </a:rPr>
              <a:t>"</a:t>
            </a:r>
            <a:r>
              <a:rPr lang="en-US" sz="2000" i="1" dirty="0">
                <a:solidFill>
                  <a:schemeClr val="accent1">
                    <a:lumMod val="75000"/>
                  </a:schemeClr>
                </a:solidFill>
                <a:latin typeface="+mn-lt"/>
              </a:rPr>
              <a:t>authorship becomes universal</a:t>
            </a:r>
            <a:r>
              <a:rPr lang="en-US" sz="2000" dirty="0">
                <a:solidFill>
                  <a:schemeClr val="accent1">
                    <a:lumMod val="75000"/>
                  </a:schemeClr>
                </a:solidFill>
                <a:latin typeface="+mn-lt"/>
              </a:rPr>
              <a:t>" as well as "the </a:t>
            </a:r>
            <a:r>
              <a:rPr lang="en-US" sz="2000" i="1" dirty="0">
                <a:solidFill>
                  <a:schemeClr val="accent1">
                    <a:lumMod val="75000"/>
                  </a:schemeClr>
                </a:solidFill>
                <a:latin typeface="+mn-lt"/>
              </a:rPr>
              <a:t>automatic notification </a:t>
            </a:r>
            <a:r>
              <a:rPr lang="en-US" sz="2000" dirty="0">
                <a:solidFill>
                  <a:schemeClr val="accent1">
                    <a:lumMod val="75000"/>
                  </a:schemeClr>
                </a:solidFill>
                <a:latin typeface="+mn-lt"/>
              </a:rPr>
              <a:t>of a reader when new material of interest to him/her has become available</a:t>
            </a:r>
            <a:r>
              <a:rPr lang="en-US" sz="2000" dirty="0" smtClean="0">
                <a:solidFill>
                  <a:schemeClr val="accent1">
                    <a:lumMod val="75000"/>
                  </a:schemeClr>
                </a:solidFill>
                <a:latin typeface="+mn-lt"/>
              </a:rPr>
              <a:t>.“</a:t>
            </a:r>
            <a:endParaRPr lang="en-US" sz="2000" dirty="0">
              <a:solidFill>
                <a:schemeClr val="accent1">
                  <a:lumMod val="75000"/>
                </a:schemeClr>
              </a:solidFill>
              <a:latin typeface="+mn-lt"/>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Web (WWW): </a:t>
            </a:r>
            <a:r>
              <a:rPr lang="en-US" sz="2800" smtClean="0"/>
              <a:t>History</a:t>
            </a:r>
            <a:endParaRPr lang="el-GR" sz="2800" smtClean="0"/>
          </a:p>
        </p:txBody>
      </p:sp>
      <p:sp>
        <p:nvSpPr>
          <p:cNvPr id="8" name="TextBox 7"/>
          <p:cNvSpPr txBox="1"/>
          <p:nvPr/>
        </p:nvSpPr>
        <p:spPr>
          <a:xfrm>
            <a:off x="395515" y="2133600"/>
            <a:ext cx="8077200" cy="2523768"/>
          </a:xfrm>
          <a:prstGeom prst="rect">
            <a:avLst/>
          </a:prstGeom>
          <a:noFill/>
        </p:spPr>
        <p:txBody>
          <a:bodyPr wrap="square">
            <a:spAutoFit/>
          </a:bodyPr>
          <a:lstStyle/>
          <a:p>
            <a:pPr algn="just"/>
            <a:r>
              <a:rPr lang="en-US" b="1" dirty="0" smtClean="0">
                <a:latin typeface="Gill Sans MT" pitchFamily="34" charset="0"/>
              </a:rPr>
              <a:t>By </a:t>
            </a:r>
            <a:r>
              <a:rPr lang="en-US" b="1" dirty="0">
                <a:latin typeface="Gill Sans MT" pitchFamily="34" charset="0"/>
              </a:rPr>
              <a:t>Christmas 1990</a:t>
            </a:r>
            <a:r>
              <a:rPr lang="en-US" dirty="0">
                <a:latin typeface="Gill Sans MT" pitchFamily="34" charset="0"/>
              </a:rPr>
              <a:t>, </a:t>
            </a:r>
            <a:r>
              <a:rPr lang="en-US" i="1" dirty="0">
                <a:latin typeface="Gill Sans MT" pitchFamily="34" charset="0"/>
              </a:rPr>
              <a:t>all tools </a:t>
            </a:r>
            <a:r>
              <a:rPr lang="en-US" dirty="0">
                <a:latin typeface="Gill Sans MT" pitchFamily="34" charset="0"/>
              </a:rPr>
              <a:t>for a working Web: </a:t>
            </a:r>
            <a:endParaRPr lang="en-US" dirty="0" smtClean="0">
              <a:latin typeface="Gill Sans MT" pitchFamily="34" charset="0"/>
            </a:endParaRPr>
          </a:p>
          <a:p>
            <a:pPr algn="just"/>
            <a:endParaRPr lang="en-US" sz="1600" dirty="0">
              <a:latin typeface="Gill Sans MT" pitchFamily="34" charset="0"/>
            </a:endParaRPr>
          </a:p>
          <a:p>
            <a:pPr algn="just">
              <a:buFont typeface="Wingdings" pitchFamily="2" charset="2"/>
              <a:buChar char="§"/>
            </a:pPr>
            <a:r>
              <a:rPr lang="en-US" sz="1600" dirty="0">
                <a:latin typeface="Gill Sans MT" pitchFamily="34" charset="0"/>
              </a:rPr>
              <a:t> </a:t>
            </a:r>
            <a:r>
              <a:rPr lang="en-US" sz="2000" dirty="0">
                <a:latin typeface="Gill Sans MT" pitchFamily="34" charset="0"/>
              </a:rPr>
              <a:t>the first web browser (which was a web editor as well); </a:t>
            </a:r>
          </a:p>
          <a:p>
            <a:pPr algn="just">
              <a:buFont typeface="Wingdings" pitchFamily="2" charset="2"/>
              <a:buChar char="§"/>
            </a:pPr>
            <a:r>
              <a:rPr lang="en-US" sz="2000" dirty="0">
                <a:latin typeface="Gill Sans MT" pitchFamily="34" charset="0"/>
              </a:rPr>
              <a:t> the first web server and </a:t>
            </a:r>
          </a:p>
          <a:p>
            <a:pPr algn="just">
              <a:buFont typeface="Wingdings" pitchFamily="2" charset="2"/>
              <a:buChar char="§"/>
            </a:pPr>
            <a:r>
              <a:rPr lang="en-US" sz="2000" dirty="0">
                <a:latin typeface="Gill Sans MT" pitchFamily="34" charset="0"/>
              </a:rPr>
              <a:t> the first web pages, which described the project itself. </a:t>
            </a:r>
          </a:p>
          <a:p>
            <a:pPr algn="just"/>
            <a:endParaRPr lang="en-US" sz="1000" dirty="0">
              <a:latin typeface="Gill Sans MT" pitchFamily="34" charset="0"/>
            </a:endParaRPr>
          </a:p>
          <a:p>
            <a:pPr algn="just"/>
            <a:r>
              <a:rPr lang="en-US" b="1" dirty="0">
                <a:latin typeface="Gill Sans MT" pitchFamily="34" charset="0"/>
              </a:rPr>
              <a:t>August 6, 1991</a:t>
            </a:r>
            <a:r>
              <a:rPr lang="en-US" dirty="0">
                <a:latin typeface="Gill Sans MT" pitchFamily="34" charset="0"/>
              </a:rPr>
              <a:t>, post on </a:t>
            </a:r>
            <a:r>
              <a:rPr lang="en-US" dirty="0" err="1">
                <a:latin typeface="Gill Sans MT" pitchFamily="34" charset="0"/>
              </a:rPr>
              <a:t>alt.hypertext</a:t>
            </a:r>
            <a:r>
              <a:rPr lang="en-US" dirty="0">
                <a:latin typeface="Gill Sans MT" pitchFamily="34" charset="0"/>
              </a:rPr>
              <a:t> newsgroup -&gt; the debut of the Web as a publicly available service on the Internet. </a:t>
            </a:r>
            <a:endParaRPr lang="el-GR"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15</a:t>
            </a:fld>
            <a:endParaRPr lang="el-GR"/>
          </a:p>
        </p:txBody>
      </p:sp>
    </p:spTree>
    <p:extLst>
      <p:ext uri="{BB962C8B-B14F-4D97-AF65-F5344CB8AC3E}">
        <p14:creationId xmlns:p14="http://schemas.microsoft.com/office/powerpoint/2010/main" xmlns="" val="161349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Web (WWW): </a:t>
            </a:r>
            <a:r>
              <a:rPr lang="en-US" sz="2800" smtClean="0"/>
              <a:t>History</a:t>
            </a:r>
            <a:endParaRPr lang="el-GR" sz="2800" smtClean="0"/>
          </a:p>
        </p:txBody>
      </p:sp>
      <p:sp>
        <p:nvSpPr>
          <p:cNvPr id="18434" name="TextBox 7"/>
          <p:cNvSpPr txBox="1">
            <a:spLocks noChangeArrowheads="1"/>
          </p:cNvSpPr>
          <p:nvPr/>
        </p:nvSpPr>
        <p:spPr bwMode="auto">
          <a:xfrm>
            <a:off x="228600" y="1752600"/>
            <a:ext cx="2952750" cy="1815882"/>
          </a:xfrm>
          <a:prstGeom prst="rect">
            <a:avLst/>
          </a:prstGeom>
          <a:noFill/>
          <a:ln w="9525">
            <a:noFill/>
            <a:miter lim="800000"/>
            <a:headEnd/>
            <a:tailEnd/>
          </a:ln>
        </p:spPr>
        <p:txBody>
          <a:bodyPr>
            <a:spAutoFit/>
          </a:bodyPr>
          <a:lstStyle/>
          <a:p>
            <a:pPr algn="just"/>
            <a:r>
              <a:rPr lang="el-GR" sz="1600" dirty="0" smtClean="0">
                <a:latin typeface="+mn-lt"/>
              </a:rPr>
              <a:t>Ο </a:t>
            </a:r>
            <a:r>
              <a:rPr lang="el-GR" sz="1600" dirty="0" smtClean="0">
                <a:solidFill>
                  <a:srgbClr val="C00000"/>
                </a:solidFill>
                <a:latin typeface="+mn-lt"/>
              </a:rPr>
              <a:t>πρώτος </a:t>
            </a:r>
            <a:r>
              <a:rPr lang="en-US" sz="1600" dirty="0" smtClean="0">
                <a:solidFill>
                  <a:srgbClr val="C00000"/>
                </a:solidFill>
                <a:latin typeface="+mn-lt"/>
              </a:rPr>
              <a:t>web server </a:t>
            </a:r>
            <a:r>
              <a:rPr lang="en-US" sz="1600" dirty="0" smtClean="0">
                <a:latin typeface="+mn-lt"/>
              </a:rPr>
              <a:t>(</a:t>
            </a:r>
            <a:r>
              <a:rPr lang="el-GR" sz="1600" dirty="0" smtClean="0">
                <a:latin typeface="+mn-lt"/>
              </a:rPr>
              <a:t>και πρώτος </a:t>
            </a:r>
            <a:r>
              <a:rPr lang="en-US" sz="1600" dirty="0" smtClean="0">
                <a:latin typeface="+mn-lt"/>
              </a:rPr>
              <a:t>web browser): A </a:t>
            </a:r>
            <a:r>
              <a:rPr lang="en-US" sz="1600" dirty="0">
                <a:latin typeface="+mn-lt"/>
              </a:rPr>
              <a:t>NeXT Computer </a:t>
            </a:r>
            <a:r>
              <a:rPr lang="en-US" sz="1600" dirty="0" smtClean="0">
                <a:latin typeface="+mn-lt"/>
              </a:rPr>
              <a:t>-</a:t>
            </a:r>
            <a:endParaRPr lang="en-US" sz="1600" dirty="0">
              <a:latin typeface="+mn-lt"/>
            </a:endParaRPr>
          </a:p>
          <a:p>
            <a:pPr algn="just"/>
            <a:endParaRPr lang="en-US" sz="1600" dirty="0">
              <a:latin typeface="+mn-lt"/>
            </a:endParaRPr>
          </a:p>
          <a:p>
            <a:pPr algn="just"/>
            <a:r>
              <a:rPr lang="el-GR" sz="1600" dirty="0" smtClean="0">
                <a:latin typeface="+mn-lt"/>
              </a:rPr>
              <a:t>Η </a:t>
            </a:r>
            <a:r>
              <a:rPr lang="el-GR" sz="1600" dirty="0" smtClean="0">
                <a:solidFill>
                  <a:srgbClr val="C00000"/>
                </a:solidFill>
                <a:latin typeface="+mn-lt"/>
              </a:rPr>
              <a:t>πρώτη φωτογραφία </a:t>
            </a:r>
            <a:r>
              <a:rPr lang="el-GR" sz="1600" dirty="0" smtClean="0">
                <a:latin typeface="+mn-lt"/>
              </a:rPr>
              <a:t>στο</a:t>
            </a:r>
            <a:r>
              <a:rPr lang="en-US" sz="1600" dirty="0" smtClean="0">
                <a:latin typeface="+mn-lt"/>
              </a:rPr>
              <a:t> </a:t>
            </a:r>
            <a:r>
              <a:rPr lang="en-US" sz="1600" dirty="0">
                <a:latin typeface="+mn-lt"/>
              </a:rPr>
              <a:t>web </a:t>
            </a:r>
            <a:r>
              <a:rPr lang="el-GR" sz="1600" dirty="0" smtClean="0">
                <a:latin typeface="+mn-lt"/>
              </a:rPr>
              <a:t>το </a:t>
            </a:r>
            <a:r>
              <a:rPr lang="en-US" sz="1600" dirty="0" smtClean="0">
                <a:latin typeface="+mn-lt"/>
              </a:rPr>
              <a:t>1992</a:t>
            </a:r>
            <a:r>
              <a:rPr lang="el-GR" sz="1600" dirty="0" smtClean="0">
                <a:latin typeface="+mn-lt"/>
              </a:rPr>
              <a:t> (</a:t>
            </a:r>
            <a:r>
              <a:rPr lang="en-US" sz="1600" dirty="0" smtClean="0">
                <a:latin typeface="+mn-lt"/>
              </a:rPr>
              <a:t>CERN </a:t>
            </a:r>
            <a:r>
              <a:rPr lang="en-US" sz="1600" dirty="0">
                <a:latin typeface="+mn-lt"/>
              </a:rPr>
              <a:t>house band Les </a:t>
            </a:r>
            <a:r>
              <a:rPr lang="en-US" sz="1600" dirty="0" err="1">
                <a:latin typeface="+mn-lt"/>
              </a:rPr>
              <a:t>Horribles</a:t>
            </a:r>
            <a:r>
              <a:rPr lang="en-US" sz="1600" dirty="0">
                <a:latin typeface="+mn-lt"/>
              </a:rPr>
              <a:t> </a:t>
            </a:r>
            <a:r>
              <a:rPr lang="en-US" sz="1600" dirty="0" err="1" smtClean="0">
                <a:latin typeface="+mn-lt"/>
              </a:rPr>
              <a:t>Cernettes</a:t>
            </a:r>
            <a:r>
              <a:rPr lang="el-GR" sz="1600" dirty="0" smtClean="0">
                <a:latin typeface="+mn-lt"/>
              </a:rPr>
              <a:t>)</a:t>
            </a:r>
            <a:endParaRPr lang="en-US" sz="1600" dirty="0">
              <a:latin typeface="+mn-lt"/>
            </a:endParaRPr>
          </a:p>
        </p:txBody>
      </p:sp>
      <p:pic>
        <p:nvPicPr>
          <p:cNvPr id="18435" name="Picture 3" descr="1280px-Tim_Berners-Lee's_computer_at_CERN.jpg"/>
          <p:cNvPicPr>
            <a:picLocks noChangeAspect="1"/>
          </p:cNvPicPr>
          <p:nvPr/>
        </p:nvPicPr>
        <p:blipFill>
          <a:blip r:embed="rId3" cstate="print"/>
          <a:srcRect/>
          <a:stretch>
            <a:fillRect/>
          </a:stretch>
        </p:blipFill>
        <p:spPr bwMode="auto">
          <a:xfrm>
            <a:off x="3419475" y="1341438"/>
            <a:ext cx="5329238" cy="3549650"/>
          </a:xfrm>
          <a:prstGeom prst="rect">
            <a:avLst/>
          </a:prstGeom>
          <a:noFill/>
          <a:ln w="9525">
            <a:noFill/>
            <a:miter lim="800000"/>
            <a:headEnd/>
            <a:tailEnd/>
          </a:ln>
        </p:spPr>
      </p:pic>
      <p:pic>
        <p:nvPicPr>
          <p:cNvPr id="18436" name="Picture 4" descr="Les_Horribles_Cernettes_in_1992.jpg"/>
          <p:cNvPicPr>
            <a:picLocks noChangeAspect="1"/>
          </p:cNvPicPr>
          <p:nvPr/>
        </p:nvPicPr>
        <p:blipFill>
          <a:blip r:embed="rId4" cstate="print"/>
          <a:srcRect/>
          <a:stretch>
            <a:fillRect/>
          </a:stretch>
        </p:blipFill>
        <p:spPr bwMode="auto">
          <a:xfrm>
            <a:off x="326571" y="3962400"/>
            <a:ext cx="3021013" cy="240188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16</a:t>
            </a:fld>
            <a:endParaRPr lang="el-GR"/>
          </a:p>
        </p:txBody>
      </p:sp>
      <p:pic>
        <p:nvPicPr>
          <p:cNvPr id="7" name="Picture 5" descr="200px-WWW_logo_by_Robert_Cailliau.svg.png"/>
          <p:cNvPicPr>
            <a:picLocks noChangeAspect="1"/>
          </p:cNvPicPr>
          <p:nvPr/>
        </p:nvPicPr>
        <p:blipFill>
          <a:blip r:embed="rId5" cstate="print"/>
          <a:srcRect/>
          <a:stretch>
            <a:fillRect/>
          </a:stretch>
        </p:blipFill>
        <p:spPr bwMode="auto">
          <a:xfrm>
            <a:off x="4683125" y="5283199"/>
            <a:ext cx="1905000" cy="1400175"/>
          </a:xfrm>
          <a:prstGeom prst="rect">
            <a:avLst/>
          </a:prstGeom>
          <a:noFill/>
          <a:ln w="9525">
            <a:noFill/>
            <a:miter lim="800000"/>
            <a:headEnd/>
            <a:tailEnd/>
          </a:ln>
        </p:spPr>
      </p:pic>
      <p:sp>
        <p:nvSpPr>
          <p:cNvPr id="8" name="TextBox 6"/>
          <p:cNvSpPr txBox="1">
            <a:spLocks noChangeArrowheads="1"/>
          </p:cNvSpPr>
          <p:nvPr/>
        </p:nvSpPr>
        <p:spPr bwMode="auto">
          <a:xfrm>
            <a:off x="6588125" y="5589588"/>
            <a:ext cx="2268538" cy="522287"/>
          </a:xfrm>
          <a:prstGeom prst="rect">
            <a:avLst/>
          </a:prstGeom>
          <a:noFill/>
          <a:ln w="9525">
            <a:noFill/>
            <a:miter lim="800000"/>
            <a:headEnd/>
            <a:tailEnd/>
          </a:ln>
        </p:spPr>
        <p:txBody>
          <a:bodyPr>
            <a:spAutoFit/>
          </a:bodyPr>
          <a:lstStyle/>
          <a:p>
            <a:r>
              <a:rPr lang="en-US" sz="1400" dirty="0">
                <a:solidFill>
                  <a:srgbClr val="00B050"/>
                </a:solidFill>
                <a:latin typeface="Gill Sans MT" pitchFamily="34" charset="0"/>
              </a:rPr>
              <a:t>The Web's historic logo designed by Robert </a:t>
            </a:r>
            <a:r>
              <a:rPr lang="en-US" sz="1400" dirty="0" err="1">
                <a:solidFill>
                  <a:srgbClr val="00B050"/>
                </a:solidFill>
                <a:latin typeface="Gill Sans MT" pitchFamily="34" charset="0"/>
              </a:rPr>
              <a:t>Cailliau</a:t>
            </a:r>
            <a:endParaRPr lang="el-GR" sz="1400" dirty="0">
              <a:solidFill>
                <a:srgbClr val="00B05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Web (WWW): </a:t>
            </a:r>
            <a:r>
              <a:rPr lang="en-US" sz="2800" dirty="0" smtClean="0"/>
              <a:t>History, why in CERN?</a:t>
            </a:r>
            <a:endParaRPr lang="el-GR" sz="2800" dirty="0" smtClean="0"/>
          </a:p>
        </p:txBody>
      </p:sp>
      <p:sp>
        <p:nvSpPr>
          <p:cNvPr id="8" name="TextBox 7"/>
          <p:cNvSpPr txBox="1"/>
          <p:nvPr/>
        </p:nvSpPr>
        <p:spPr>
          <a:xfrm>
            <a:off x="395288" y="1773238"/>
            <a:ext cx="7848600" cy="2030412"/>
          </a:xfrm>
          <a:prstGeom prst="rect">
            <a:avLst/>
          </a:prstGeom>
          <a:noFill/>
        </p:spPr>
        <p:txBody>
          <a:bodyPr>
            <a:spAutoFit/>
          </a:bodyPr>
          <a:lstStyle/>
          <a:p>
            <a:pPr algn="just" fontAlgn="auto">
              <a:spcBef>
                <a:spcPts val="0"/>
              </a:spcBef>
              <a:spcAft>
                <a:spcPts val="0"/>
              </a:spcAft>
              <a:defRPr/>
            </a:pPr>
            <a:r>
              <a:rPr lang="en-US" dirty="0">
                <a:solidFill>
                  <a:schemeClr val="accent3"/>
                </a:solidFill>
                <a:latin typeface="+mn-lt"/>
                <a:cs typeface="+mn-cs"/>
              </a:rPr>
              <a:t>Web as a "Side Effect" of the 40 years of Particle Physics Experiments.</a:t>
            </a: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r>
              <a:rPr lang="en-US" dirty="0">
                <a:latin typeface="+mn-lt"/>
                <a:cs typeface="+mn-cs"/>
              </a:rPr>
              <a:t>After the World War 2.  the nuclear centers of almost all developed countries became the places with the highest concentration of talented scientists. </a:t>
            </a:r>
          </a:p>
          <a:p>
            <a:pPr algn="just" fontAlgn="auto">
              <a:spcBef>
                <a:spcPts val="0"/>
              </a:spcBef>
              <a:spcAft>
                <a:spcPts val="0"/>
              </a:spcAft>
              <a:defRPr/>
            </a:pPr>
            <a:endParaRPr lang="en-US" dirty="0">
              <a:latin typeface="+mn-lt"/>
              <a:cs typeface="+mn-cs"/>
            </a:endParaRPr>
          </a:p>
          <a:p>
            <a:pPr algn="just" fontAlgn="auto">
              <a:spcBef>
                <a:spcPts val="0"/>
              </a:spcBef>
              <a:spcAft>
                <a:spcPts val="0"/>
              </a:spcAft>
              <a:defRPr/>
            </a:pPr>
            <a:r>
              <a:rPr lang="en-US" dirty="0">
                <a:latin typeface="+mn-lt"/>
                <a:cs typeface="+mn-cs"/>
              </a:rPr>
              <a:t>For about four decades many of them were invited to the international CERN's Laboratories. </a:t>
            </a: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t>Web (WWW): </a:t>
            </a:r>
            <a:r>
              <a:rPr lang="en-US" sz="2800" dirty="0" smtClean="0"/>
              <a:t>History</a:t>
            </a:r>
            <a:endParaRPr lang="el-GR" sz="2800" dirty="0" smtClean="0"/>
          </a:p>
        </p:txBody>
      </p:sp>
      <p:sp>
        <p:nvSpPr>
          <p:cNvPr id="20482" name="TextBox 7"/>
          <p:cNvSpPr txBox="1">
            <a:spLocks noChangeArrowheads="1"/>
          </p:cNvSpPr>
          <p:nvPr/>
        </p:nvSpPr>
        <p:spPr bwMode="auto">
          <a:xfrm>
            <a:off x="428596" y="1571612"/>
            <a:ext cx="7848600" cy="3139321"/>
          </a:xfrm>
          <a:prstGeom prst="rect">
            <a:avLst/>
          </a:prstGeom>
          <a:noFill/>
          <a:ln w="9525">
            <a:noFill/>
            <a:miter lim="800000"/>
            <a:headEnd/>
            <a:tailEnd/>
          </a:ln>
        </p:spPr>
        <p:txBody>
          <a:bodyPr>
            <a:spAutoFit/>
          </a:bodyPr>
          <a:lstStyle/>
          <a:p>
            <a:r>
              <a:rPr lang="en-US" dirty="0">
                <a:solidFill>
                  <a:schemeClr val="accent1">
                    <a:lumMod val="50000"/>
                  </a:schemeClr>
                </a:solidFill>
                <a:latin typeface="Gill Sans MT" pitchFamily="34" charset="0"/>
              </a:rPr>
              <a:t>Berners-Lee's </a:t>
            </a:r>
            <a:r>
              <a:rPr lang="en-US" dirty="0" smtClean="0">
                <a:solidFill>
                  <a:schemeClr val="accent1">
                    <a:lumMod val="50000"/>
                  </a:schemeClr>
                </a:solidFill>
                <a:latin typeface="Gill Sans MT" pitchFamily="34" charset="0"/>
              </a:rPr>
              <a:t>breakthrough:  marry </a:t>
            </a:r>
            <a:r>
              <a:rPr lang="en-US" dirty="0">
                <a:solidFill>
                  <a:schemeClr val="accent1">
                    <a:lumMod val="50000"/>
                  </a:schemeClr>
                </a:solidFill>
                <a:latin typeface="Gill Sans MT" pitchFamily="34" charset="0"/>
              </a:rPr>
              <a:t>hypertext to the Internet</a:t>
            </a:r>
          </a:p>
          <a:p>
            <a:endParaRPr lang="en-US" dirty="0">
              <a:solidFill>
                <a:schemeClr val="accent1">
                  <a:lumMod val="50000"/>
                </a:schemeClr>
              </a:solidFill>
              <a:latin typeface="Gill Sans MT" pitchFamily="34" charset="0"/>
            </a:endParaRPr>
          </a:p>
          <a:p>
            <a:r>
              <a:rPr lang="en-US" dirty="0">
                <a:solidFill>
                  <a:schemeClr val="accent1">
                    <a:lumMod val="50000"/>
                  </a:schemeClr>
                </a:solidFill>
                <a:latin typeface="Gill Sans MT" pitchFamily="34" charset="0"/>
              </a:rPr>
              <a:t>3 essential technologies</a:t>
            </a:r>
            <a:r>
              <a:rPr lang="en-US" dirty="0" smtClean="0">
                <a:solidFill>
                  <a:schemeClr val="accent1">
                    <a:lumMod val="50000"/>
                  </a:schemeClr>
                </a:solidFill>
                <a:latin typeface="Gill Sans MT" pitchFamily="34" charset="0"/>
              </a:rPr>
              <a:t>:</a:t>
            </a:r>
          </a:p>
          <a:p>
            <a:endParaRPr lang="en-US" dirty="0">
              <a:solidFill>
                <a:schemeClr val="accent1">
                  <a:lumMod val="75000"/>
                </a:schemeClr>
              </a:solidFill>
              <a:latin typeface="Gill Sans MT" pitchFamily="34" charset="0"/>
            </a:endParaRPr>
          </a:p>
          <a:p>
            <a:pPr marL="342900" indent="-342900">
              <a:buClr>
                <a:schemeClr val="accent5">
                  <a:lumMod val="75000"/>
                </a:schemeClr>
              </a:buClr>
              <a:buFont typeface="+mj-lt"/>
              <a:buAutoNum type="arabicPeriod"/>
            </a:pPr>
            <a:r>
              <a:rPr lang="en-US" dirty="0">
                <a:solidFill>
                  <a:schemeClr val="accent1">
                    <a:lumMod val="75000"/>
                  </a:schemeClr>
                </a:solidFill>
                <a:latin typeface="Gill Sans MT" pitchFamily="34" charset="0"/>
              </a:rPr>
              <a:t>a system of </a:t>
            </a:r>
            <a:r>
              <a:rPr lang="en-US" dirty="0">
                <a:solidFill>
                  <a:schemeClr val="accent5">
                    <a:lumMod val="75000"/>
                  </a:schemeClr>
                </a:solidFill>
                <a:latin typeface="Gill Sans MT" pitchFamily="34" charset="0"/>
              </a:rPr>
              <a:t>globally unique identifiers </a:t>
            </a:r>
            <a:r>
              <a:rPr lang="en-US" dirty="0">
                <a:solidFill>
                  <a:schemeClr val="accent1">
                    <a:lumMod val="75000"/>
                  </a:schemeClr>
                </a:solidFill>
                <a:latin typeface="Gill Sans MT" pitchFamily="34" charset="0"/>
              </a:rPr>
              <a:t>for resources on the Web and elsewhere, the Universal Document Identifier (UDI), later known as Uniform Resource Locator (</a:t>
            </a:r>
            <a:r>
              <a:rPr lang="en-US" b="1" dirty="0">
                <a:solidFill>
                  <a:schemeClr val="accent1">
                    <a:lumMod val="75000"/>
                  </a:schemeClr>
                </a:solidFill>
                <a:latin typeface="Gill Sans MT" pitchFamily="34" charset="0"/>
              </a:rPr>
              <a:t>URL</a:t>
            </a:r>
            <a:r>
              <a:rPr lang="en-US" dirty="0">
                <a:solidFill>
                  <a:schemeClr val="accent1">
                    <a:lumMod val="75000"/>
                  </a:schemeClr>
                </a:solidFill>
                <a:latin typeface="Gill Sans MT" pitchFamily="34" charset="0"/>
              </a:rPr>
              <a:t>) and Uniform Resource Identifier (URI</a:t>
            </a:r>
            <a:r>
              <a:rPr lang="en-US" dirty="0" smtClean="0">
                <a:solidFill>
                  <a:schemeClr val="accent1">
                    <a:lumMod val="75000"/>
                  </a:schemeClr>
                </a:solidFill>
                <a:latin typeface="Gill Sans MT" pitchFamily="34" charset="0"/>
              </a:rPr>
              <a:t>);</a:t>
            </a:r>
          </a:p>
          <a:p>
            <a:pPr marL="342900" indent="-342900">
              <a:buClr>
                <a:schemeClr val="accent5">
                  <a:lumMod val="75000"/>
                </a:schemeClr>
              </a:buClr>
              <a:buFont typeface="+mj-lt"/>
              <a:buAutoNum type="arabicPeriod"/>
            </a:pPr>
            <a:endParaRPr lang="en-US" dirty="0">
              <a:solidFill>
                <a:schemeClr val="accent1">
                  <a:lumMod val="75000"/>
                </a:schemeClr>
              </a:solidFill>
              <a:latin typeface="Gill Sans MT" pitchFamily="34" charset="0"/>
            </a:endParaRPr>
          </a:p>
          <a:p>
            <a:pPr marL="342900" indent="-342900">
              <a:buClr>
                <a:schemeClr val="accent5">
                  <a:lumMod val="75000"/>
                </a:schemeClr>
              </a:buClr>
              <a:buFont typeface="+mj-lt"/>
              <a:buAutoNum type="arabicPeriod"/>
            </a:pPr>
            <a:r>
              <a:rPr lang="en-US" dirty="0">
                <a:solidFill>
                  <a:schemeClr val="accent1">
                    <a:lumMod val="75000"/>
                  </a:schemeClr>
                </a:solidFill>
                <a:latin typeface="Gill Sans MT" pitchFamily="34" charset="0"/>
              </a:rPr>
              <a:t>the </a:t>
            </a:r>
            <a:r>
              <a:rPr lang="en-US" dirty="0">
                <a:solidFill>
                  <a:schemeClr val="accent5">
                    <a:lumMod val="75000"/>
                  </a:schemeClr>
                </a:solidFill>
                <a:latin typeface="Gill Sans MT" pitchFamily="34" charset="0"/>
              </a:rPr>
              <a:t>publishing language</a:t>
            </a:r>
            <a:r>
              <a:rPr lang="en-US" dirty="0">
                <a:solidFill>
                  <a:schemeClr val="accent1">
                    <a:lumMod val="75000"/>
                  </a:schemeClr>
                </a:solidFill>
                <a:latin typeface="Gill Sans MT" pitchFamily="34" charset="0"/>
              </a:rPr>
              <a:t> </a:t>
            </a:r>
            <a:r>
              <a:rPr lang="en-US" dirty="0" err="1">
                <a:solidFill>
                  <a:schemeClr val="accent1">
                    <a:lumMod val="75000"/>
                  </a:schemeClr>
                </a:solidFill>
                <a:latin typeface="Gill Sans MT" pitchFamily="34" charset="0"/>
              </a:rPr>
              <a:t>HyperText</a:t>
            </a:r>
            <a:r>
              <a:rPr lang="en-US" dirty="0">
                <a:solidFill>
                  <a:schemeClr val="accent1">
                    <a:lumMod val="75000"/>
                  </a:schemeClr>
                </a:solidFill>
                <a:latin typeface="Gill Sans MT" pitchFamily="34" charset="0"/>
              </a:rPr>
              <a:t> Markup Language (</a:t>
            </a:r>
            <a:r>
              <a:rPr lang="en-US" b="1" dirty="0">
                <a:solidFill>
                  <a:schemeClr val="accent1">
                    <a:lumMod val="75000"/>
                  </a:schemeClr>
                </a:solidFill>
                <a:latin typeface="Gill Sans MT" pitchFamily="34" charset="0"/>
              </a:rPr>
              <a:t>HTML</a:t>
            </a:r>
            <a:r>
              <a:rPr lang="en-US" dirty="0" smtClean="0">
                <a:solidFill>
                  <a:schemeClr val="accent1">
                    <a:lumMod val="75000"/>
                  </a:schemeClr>
                </a:solidFill>
                <a:latin typeface="Gill Sans MT" pitchFamily="34" charset="0"/>
              </a:rPr>
              <a:t>);</a:t>
            </a:r>
          </a:p>
          <a:p>
            <a:pPr marL="342900" indent="-342900">
              <a:buClr>
                <a:schemeClr val="accent5">
                  <a:lumMod val="75000"/>
                </a:schemeClr>
              </a:buClr>
              <a:buFont typeface="+mj-lt"/>
              <a:buAutoNum type="arabicPeriod"/>
            </a:pPr>
            <a:endParaRPr lang="en-US" dirty="0">
              <a:solidFill>
                <a:schemeClr val="accent1">
                  <a:lumMod val="75000"/>
                </a:schemeClr>
              </a:solidFill>
              <a:latin typeface="Gill Sans MT" pitchFamily="34" charset="0"/>
            </a:endParaRPr>
          </a:p>
          <a:p>
            <a:pPr marL="342900" indent="-342900">
              <a:buClr>
                <a:schemeClr val="accent5">
                  <a:lumMod val="75000"/>
                </a:schemeClr>
              </a:buClr>
              <a:buFont typeface="+mj-lt"/>
              <a:buAutoNum type="arabicPeriod"/>
            </a:pPr>
            <a:r>
              <a:rPr lang="en-US" dirty="0">
                <a:solidFill>
                  <a:schemeClr val="accent1">
                    <a:lumMod val="75000"/>
                  </a:schemeClr>
                </a:solidFill>
                <a:latin typeface="Gill Sans MT" pitchFamily="34" charset="0"/>
              </a:rPr>
              <a:t>the </a:t>
            </a:r>
            <a:r>
              <a:rPr lang="en-US" dirty="0">
                <a:solidFill>
                  <a:schemeClr val="accent5">
                    <a:lumMod val="75000"/>
                  </a:schemeClr>
                </a:solidFill>
                <a:latin typeface="Gill Sans MT" pitchFamily="34" charset="0"/>
              </a:rPr>
              <a:t>Hypertext Transfer Protocol </a:t>
            </a:r>
            <a:r>
              <a:rPr lang="en-US" dirty="0">
                <a:solidFill>
                  <a:schemeClr val="accent1">
                    <a:lumMod val="75000"/>
                  </a:schemeClr>
                </a:solidFill>
                <a:latin typeface="Gill Sans MT" pitchFamily="34" charset="0"/>
              </a:rPr>
              <a:t>(</a:t>
            </a:r>
            <a:r>
              <a:rPr lang="en-US" b="1" dirty="0">
                <a:solidFill>
                  <a:schemeClr val="accent1">
                    <a:lumMod val="75000"/>
                  </a:schemeClr>
                </a:solidFill>
                <a:latin typeface="Gill Sans MT" pitchFamily="34" charset="0"/>
              </a:rPr>
              <a:t>HTTP</a:t>
            </a:r>
            <a:r>
              <a:rPr lang="en-US" dirty="0">
                <a:solidFill>
                  <a:schemeClr val="accent1">
                    <a:lumMod val="75000"/>
                  </a:schemeClr>
                </a:solidFill>
                <a:latin typeface="Gill Sans MT" pitchFamily="34" charset="0"/>
              </a:rPr>
              <a:t>)</a:t>
            </a: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t>Web (WWW): </a:t>
            </a:r>
            <a:r>
              <a:rPr lang="en-US" sz="2800" dirty="0" smtClean="0"/>
              <a:t>History</a:t>
            </a:r>
            <a:endParaRPr lang="el-GR" sz="2800" dirty="0" smtClean="0"/>
          </a:p>
        </p:txBody>
      </p:sp>
      <p:sp>
        <p:nvSpPr>
          <p:cNvPr id="21506" name="TextBox 7"/>
          <p:cNvSpPr txBox="1">
            <a:spLocks noChangeArrowheads="1"/>
          </p:cNvSpPr>
          <p:nvPr/>
        </p:nvSpPr>
        <p:spPr bwMode="auto">
          <a:xfrm>
            <a:off x="468311" y="1524000"/>
            <a:ext cx="8142287" cy="5047536"/>
          </a:xfrm>
          <a:prstGeom prst="rect">
            <a:avLst/>
          </a:prstGeom>
          <a:noFill/>
          <a:ln w="9525">
            <a:noFill/>
            <a:miter lim="800000"/>
            <a:headEnd/>
            <a:tailEnd/>
          </a:ln>
        </p:spPr>
        <p:txBody>
          <a:bodyPr wrap="square">
            <a:spAutoFit/>
          </a:bodyPr>
          <a:lstStyle/>
          <a:p>
            <a:r>
              <a:rPr lang="en-US" dirty="0" smtClean="0">
                <a:latin typeface="Gill Sans MT" pitchFamily="34" charset="0"/>
              </a:rPr>
              <a:t>Differences </a:t>
            </a:r>
            <a:r>
              <a:rPr lang="en-US" dirty="0">
                <a:latin typeface="Gill Sans MT" pitchFamily="34" charset="0"/>
              </a:rPr>
              <a:t>from other hypertext </a:t>
            </a:r>
            <a:r>
              <a:rPr lang="en-US" dirty="0" smtClean="0">
                <a:latin typeface="Gill Sans MT" pitchFamily="34" charset="0"/>
              </a:rPr>
              <a:t>systems</a:t>
            </a:r>
            <a:endParaRPr lang="en-US" dirty="0">
              <a:latin typeface="Gill Sans MT" pitchFamily="34" charset="0"/>
            </a:endParaRPr>
          </a:p>
          <a:p>
            <a:endParaRPr lang="en-US" sz="1000" dirty="0">
              <a:latin typeface="Gill Sans MT" pitchFamily="34" charset="0"/>
            </a:endParaRPr>
          </a:p>
          <a:p>
            <a:pPr>
              <a:buFont typeface="Wingdings" pitchFamily="2" charset="2"/>
              <a:buChar char="v"/>
            </a:pPr>
            <a:r>
              <a:rPr lang="en-US" dirty="0" smtClean="0">
                <a:latin typeface="Gill Sans MT" pitchFamily="34" charset="0"/>
              </a:rPr>
              <a:t> required </a:t>
            </a:r>
            <a:r>
              <a:rPr lang="en-US" dirty="0">
                <a:latin typeface="Gill Sans MT" pitchFamily="34" charset="0"/>
              </a:rPr>
              <a:t>only </a:t>
            </a:r>
            <a:r>
              <a:rPr lang="en-US" i="1" dirty="0">
                <a:solidFill>
                  <a:srgbClr val="C00000"/>
                </a:solidFill>
                <a:latin typeface="Gill Sans MT" pitchFamily="34" charset="0"/>
              </a:rPr>
              <a:t>unidirectional links </a:t>
            </a:r>
            <a:r>
              <a:rPr lang="en-US" dirty="0">
                <a:latin typeface="Gill Sans MT" pitchFamily="34" charset="0"/>
              </a:rPr>
              <a:t>rather than bidirectional ones. </a:t>
            </a:r>
            <a:endParaRPr lang="en-US" dirty="0" smtClean="0">
              <a:latin typeface="Gill Sans MT" pitchFamily="34" charset="0"/>
            </a:endParaRPr>
          </a:p>
          <a:p>
            <a:pPr lvl="1"/>
            <a:r>
              <a:rPr lang="en-US" sz="1600" dirty="0" smtClean="0">
                <a:latin typeface="Gill Sans MT" pitchFamily="34" charset="0"/>
              </a:rPr>
              <a:t>(+) possible </a:t>
            </a:r>
            <a:r>
              <a:rPr lang="en-US" sz="1600" dirty="0">
                <a:latin typeface="Gill Sans MT" pitchFamily="34" charset="0"/>
              </a:rPr>
              <a:t>for someone to link to another resource without action by the owner of that </a:t>
            </a:r>
            <a:r>
              <a:rPr lang="en-US" sz="1600" dirty="0" smtClean="0">
                <a:latin typeface="Gill Sans MT" pitchFamily="34" charset="0"/>
              </a:rPr>
              <a:t>resource</a:t>
            </a:r>
          </a:p>
          <a:p>
            <a:pPr lvl="1"/>
            <a:r>
              <a:rPr lang="en-US" sz="1600" dirty="0" smtClean="0">
                <a:latin typeface="Gill Sans MT" pitchFamily="34" charset="0"/>
              </a:rPr>
              <a:t>(+) reduced </a:t>
            </a:r>
            <a:r>
              <a:rPr lang="en-US" sz="1600" dirty="0">
                <a:latin typeface="Gill Sans MT" pitchFamily="34" charset="0"/>
              </a:rPr>
              <a:t>the difficulty of implementing web servers and browsers (in comparison to earlier </a:t>
            </a:r>
            <a:r>
              <a:rPr lang="en-US" sz="1600" dirty="0" smtClean="0">
                <a:latin typeface="Gill Sans MT" pitchFamily="34" charset="0"/>
              </a:rPr>
              <a:t>systems)</a:t>
            </a:r>
          </a:p>
          <a:p>
            <a:pPr lvl="1"/>
            <a:r>
              <a:rPr lang="en-US" sz="1600" dirty="0" smtClean="0">
                <a:latin typeface="Gill Sans MT" pitchFamily="34" charset="0"/>
              </a:rPr>
              <a:t>(-) presented </a:t>
            </a:r>
            <a:r>
              <a:rPr lang="en-US" sz="1600" dirty="0">
                <a:latin typeface="Gill Sans MT" pitchFamily="34" charset="0"/>
              </a:rPr>
              <a:t>the chronic problem of </a:t>
            </a:r>
            <a:r>
              <a:rPr lang="en-US" sz="1600" i="1" dirty="0">
                <a:latin typeface="Gill Sans MT" pitchFamily="34" charset="0"/>
              </a:rPr>
              <a:t>link rot (or dead links)</a:t>
            </a:r>
            <a:r>
              <a:rPr lang="en-US" sz="1600" dirty="0">
                <a:latin typeface="Gill Sans MT" pitchFamily="34" charset="0"/>
              </a:rPr>
              <a:t>. </a:t>
            </a:r>
          </a:p>
          <a:p>
            <a:endParaRPr lang="en-US" dirty="0">
              <a:latin typeface="Gill Sans MT" pitchFamily="34" charset="0"/>
            </a:endParaRPr>
          </a:p>
          <a:p>
            <a:pPr>
              <a:buFont typeface="Wingdings" pitchFamily="2" charset="2"/>
              <a:buChar char="v"/>
            </a:pPr>
            <a:r>
              <a:rPr lang="en-US" dirty="0" smtClean="0">
                <a:latin typeface="Gill Sans MT" pitchFamily="34" charset="0"/>
              </a:rPr>
              <a:t> was </a:t>
            </a:r>
            <a:r>
              <a:rPr lang="en-US" i="1" dirty="0" smtClean="0">
                <a:solidFill>
                  <a:srgbClr val="C00000"/>
                </a:solidFill>
                <a:latin typeface="Gill Sans MT" pitchFamily="34" charset="0"/>
              </a:rPr>
              <a:t>non-proprietary </a:t>
            </a:r>
            <a:r>
              <a:rPr lang="en-US" dirty="0" smtClean="0">
                <a:latin typeface="Gill Sans MT" pitchFamily="34" charset="0"/>
              </a:rPr>
              <a:t>(unlike, e.g., HyperCard)  </a:t>
            </a:r>
          </a:p>
          <a:p>
            <a:pPr lvl="1"/>
            <a:r>
              <a:rPr lang="en-US" sz="1600" dirty="0" smtClean="0">
                <a:latin typeface="Gill Sans MT" pitchFamily="34" charset="0"/>
              </a:rPr>
              <a:t>making </a:t>
            </a:r>
            <a:r>
              <a:rPr lang="en-US" sz="1600" dirty="0">
                <a:latin typeface="Gill Sans MT" pitchFamily="34" charset="0"/>
              </a:rPr>
              <a:t>it possible to develop servers and clients independently and to add extensions without licensing restrictions. </a:t>
            </a:r>
            <a:endParaRPr lang="en-US" sz="1600" dirty="0" smtClean="0">
              <a:latin typeface="Gill Sans MT" pitchFamily="34" charset="0"/>
            </a:endParaRPr>
          </a:p>
          <a:p>
            <a:pPr lvl="1"/>
            <a:endParaRPr lang="en-US" sz="1600" dirty="0" smtClean="0">
              <a:latin typeface="Gill Sans MT" pitchFamily="34" charset="0"/>
            </a:endParaRPr>
          </a:p>
          <a:p>
            <a:pPr lvl="1" algn="just"/>
            <a:r>
              <a:rPr lang="en-US" sz="1600" i="1" dirty="0" smtClean="0">
                <a:solidFill>
                  <a:srgbClr val="00B050"/>
                </a:solidFill>
                <a:latin typeface="Gill Sans MT" pitchFamily="34" charset="0"/>
              </a:rPr>
              <a:t>On </a:t>
            </a:r>
            <a:r>
              <a:rPr lang="en-US" sz="1600" i="1" dirty="0">
                <a:solidFill>
                  <a:srgbClr val="00B050"/>
                </a:solidFill>
                <a:latin typeface="Gill Sans MT" pitchFamily="34" charset="0"/>
              </a:rPr>
              <a:t>April 30, 1993, CERN announced that the World Wide Web would be free to anyone, with no fees due. Coming two months after the announcement that the server implementation of the Gopher protocol was no longer free to use, this produced a rapid shift away from Gopher and towards the Web. </a:t>
            </a:r>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mtClean="0">
                <a:ea typeface="ＭＳ Ｐゴシック" pitchFamily="-112" charset="-128"/>
              </a:rPr>
              <a:t>Τι θα </a:t>
            </a:r>
            <a:r>
              <a:rPr lang="el-GR" dirty="0" smtClean="0">
                <a:ea typeface="ＭＳ Ｐゴシック" pitchFamily="-112" charset="-128"/>
              </a:rPr>
              <a:t>δούμε σήμερα;</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81000" y="2438400"/>
            <a:ext cx="7620000" cy="1828800"/>
          </a:xfrm>
        </p:spPr>
        <p:txBody>
          <a:bodyPr/>
          <a:lstStyle/>
          <a:p>
            <a:pPr eaLnBrk="1" hangingPunct="1"/>
            <a:r>
              <a:rPr lang="el-GR" sz="3000" dirty="0" smtClean="0">
                <a:ea typeface="ＭＳ Ｐゴシック" pitchFamily="-112" charset="-128"/>
              </a:rPr>
              <a:t>Ιστορικά στοιχεία και γενικές πληροφορίες</a:t>
            </a:r>
          </a:p>
          <a:p>
            <a:pPr eaLnBrk="1" hangingPunct="1"/>
            <a:r>
              <a:rPr lang="el-GR" sz="3000" dirty="0" smtClean="0">
                <a:ea typeface="ＭＳ Ｐゴシック" pitchFamily="-112" charset="-128"/>
              </a:rPr>
              <a:t>Πόσο μεγάλος είναι ο Ιστός;</a:t>
            </a:r>
            <a:endParaRPr lang="en-US" sz="3000" dirty="0" smtClean="0">
              <a:ea typeface="ＭＳ Ｐゴシック" pitchFamily="-112" charset="-128"/>
            </a:endParaRPr>
          </a:p>
          <a:p>
            <a:pPr eaLnBrk="1" hangingPunct="1"/>
            <a:r>
              <a:rPr lang="el-GR" sz="3000" dirty="0" smtClean="0">
                <a:ea typeface="ＭＳ Ｐゴシック" pitchFamily="-112" charset="-128"/>
              </a:rPr>
              <a:t>Διαφημίσεις, </a:t>
            </a:r>
            <a:r>
              <a:rPr lang="en-US" sz="3000" dirty="0" smtClean="0">
                <a:ea typeface="ＭＳ Ｐゴシック" pitchFamily="-112" charset="-128"/>
              </a:rPr>
              <a:t>spam</a:t>
            </a:r>
          </a:p>
          <a:p>
            <a:pPr eaLnBrk="1" hangingPunct="1"/>
            <a:r>
              <a:rPr lang="el-GR" sz="3000" smtClean="0">
                <a:ea typeface="ＭＳ Ｐゴシック" pitchFamily="-112" charset="-128"/>
              </a:rPr>
              <a:t>Διπλότυπες σελίδες</a:t>
            </a:r>
            <a:endParaRPr lang="el-GR" sz="3000" dirty="0" smtClean="0">
              <a:ea typeface="ＭＳ Ｐゴシック" pitchFamily="-112" charset="-128"/>
            </a:endParaRPr>
          </a:p>
          <a:p>
            <a:pPr eaLnBrk="1" hangingPunct="1"/>
            <a:endParaRPr lang="el-GR" sz="2600" dirty="0" smtClean="0">
              <a:ea typeface="ＭＳ Ｐゴシック" pitchFamily="-112" charset="-128"/>
            </a:endParaRPr>
          </a:p>
        </p:txBody>
      </p:sp>
      <p:sp>
        <p:nvSpPr>
          <p:cNvPr id="20484" name="TextBox 4"/>
          <p:cNvSpPr txBox="1">
            <a:spLocks noChangeArrowheads="1"/>
          </p:cNvSpPr>
          <p:nvPr/>
        </p:nvSpPr>
        <p:spPr bwMode="auto">
          <a:xfrm>
            <a:off x="7620000" y="-33546"/>
            <a:ext cx="936475"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19</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Web (WWW): </a:t>
            </a:r>
            <a:r>
              <a:rPr lang="en-US" sz="2800" smtClean="0"/>
              <a:t>History</a:t>
            </a:r>
            <a:endParaRPr lang="el-GR" sz="2800" smtClean="0"/>
          </a:p>
        </p:txBody>
      </p:sp>
      <p:sp>
        <p:nvSpPr>
          <p:cNvPr id="22530" name="TextBox 7"/>
          <p:cNvSpPr txBox="1">
            <a:spLocks noChangeArrowheads="1"/>
          </p:cNvSpPr>
          <p:nvPr/>
        </p:nvSpPr>
        <p:spPr bwMode="auto">
          <a:xfrm>
            <a:off x="285720" y="1785926"/>
            <a:ext cx="8675687" cy="3785652"/>
          </a:xfrm>
          <a:prstGeom prst="rect">
            <a:avLst/>
          </a:prstGeom>
          <a:noFill/>
          <a:ln w="9525">
            <a:noFill/>
            <a:miter lim="800000"/>
            <a:headEnd/>
            <a:tailEnd/>
          </a:ln>
        </p:spPr>
        <p:txBody>
          <a:bodyPr wrap="square">
            <a:spAutoFit/>
          </a:bodyPr>
          <a:lstStyle/>
          <a:p>
            <a:r>
              <a:rPr lang="en-US" dirty="0">
                <a:latin typeface="Gill Sans MT" pitchFamily="34" charset="0"/>
              </a:rPr>
              <a:t>E</a:t>
            </a:r>
            <a:r>
              <a:rPr lang="en-US" dirty="0" smtClean="0">
                <a:latin typeface="Gill Sans MT" pitchFamily="34" charset="0"/>
              </a:rPr>
              <a:t>arly </a:t>
            </a:r>
            <a:r>
              <a:rPr lang="en-US" dirty="0">
                <a:latin typeface="Gill Sans MT" pitchFamily="34" charset="0"/>
              </a:rPr>
              <a:t>popular web browser was </a:t>
            </a:r>
            <a:r>
              <a:rPr lang="en-US" dirty="0" err="1">
                <a:latin typeface="Gill Sans MT" pitchFamily="34" charset="0"/>
              </a:rPr>
              <a:t>ViolaWWW</a:t>
            </a:r>
            <a:r>
              <a:rPr lang="en-US" dirty="0">
                <a:latin typeface="Gill Sans MT" pitchFamily="34" charset="0"/>
              </a:rPr>
              <a:t> for Unix and the X Windowing System.</a:t>
            </a:r>
          </a:p>
          <a:p>
            <a:endParaRPr lang="en-US" dirty="0" smtClean="0">
              <a:latin typeface="Gill Sans MT" pitchFamily="34" charset="0"/>
            </a:endParaRPr>
          </a:p>
          <a:p>
            <a:r>
              <a:rPr lang="en-US" dirty="0" smtClean="0">
                <a:latin typeface="Gill Sans MT" pitchFamily="34" charset="0"/>
              </a:rPr>
              <a:t>In </a:t>
            </a:r>
            <a:r>
              <a:rPr lang="en-US" b="1" dirty="0" smtClean="0">
                <a:latin typeface="Gill Sans MT" pitchFamily="34" charset="0"/>
              </a:rPr>
              <a:t>1993</a:t>
            </a:r>
            <a:r>
              <a:rPr lang="en-US" dirty="0" smtClean="0">
                <a:latin typeface="Gill Sans MT" pitchFamily="34" charset="0"/>
              </a:rPr>
              <a:t>, </a:t>
            </a:r>
            <a:r>
              <a:rPr lang="en-US" b="1" dirty="0" smtClean="0">
                <a:solidFill>
                  <a:srgbClr val="C00000"/>
                </a:solidFill>
                <a:latin typeface="Gill Sans MT" pitchFamily="34" charset="0"/>
              </a:rPr>
              <a:t>Mosaic</a:t>
            </a:r>
            <a:r>
              <a:rPr lang="en-US" dirty="0" smtClean="0">
                <a:latin typeface="Gill Sans MT" pitchFamily="34" charset="0"/>
              </a:rPr>
              <a:t> </a:t>
            </a:r>
            <a:r>
              <a:rPr lang="en-US" dirty="0">
                <a:latin typeface="Gill Sans MT" pitchFamily="34" charset="0"/>
              </a:rPr>
              <a:t>web </a:t>
            </a:r>
            <a:r>
              <a:rPr lang="en-US" dirty="0" smtClean="0">
                <a:latin typeface="Gill Sans MT" pitchFamily="34" charset="0"/>
              </a:rPr>
              <a:t>browser, </a:t>
            </a:r>
            <a:r>
              <a:rPr lang="en-US" dirty="0">
                <a:latin typeface="Gill Sans MT" pitchFamily="34" charset="0"/>
              </a:rPr>
              <a:t>a </a:t>
            </a:r>
            <a:r>
              <a:rPr lang="en-US" i="1" dirty="0">
                <a:solidFill>
                  <a:srgbClr val="C00000"/>
                </a:solidFill>
                <a:latin typeface="Gill Sans MT" pitchFamily="34" charset="0"/>
              </a:rPr>
              <a:t>graphical browser </a:t>
            </a:r>
            <a:r>
              <a:rPr lang="en-US" dirty="0">
                <a:latin typeface="Gill Sans MT" pitchFamily="34" charset="0"/>
              </a:rPr>
              <a:t>developed by a team at the National Center for Supercomputing Applications at the University of Illinois at Urbana-Champaign (NCSA-UIUC), led by Marc Andreessen. </a:t>
            </a:r>
          </a:p>
          <a:p>
            <a:endParaRPr lang="en-US" dirty="0">
              <a:latin typeface="Gill Sans MT" pitchFamily="34" charset="0"/>
            </a:endParaRPr>
          </a:p>
          <a:p>
            <a:r>
              <a:rPr lang="en-US" dirty="0">
                <a:latin typeface="Gill Sans MT" pitchFamily="34" charset="0"/>
              </a:rPr>
              <a:t>Prior to the release of Mosaic, graphics were not commonly mixed with text in web </a:t>
            </a:r>
            <a:r>
              <a:rPr lang="en-US" dirty="0" smtClean="0">
                <a:latin typeface="Gill Sans MT" pitchFamily="34" charset="0"/>
              </a:rPr>
              <a:t>pages</a:t>
            </a:r>
            <a:endParaRPr lang="el-GR"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Web (WWW): </a:t>
            </a:r>
            <a:r>
              <a:rPr lang="en-US" sz="2800" dirty="0" smtClean="0"/>
              <a:t>History</a:t>
            </a:r>
            <a:endParaRPr lang="el-GR" sz="2800" dirty="0" smtClean="0"/>
          </a:p>
        </p:txBody>
      </p:sp>
      <p:sp>
        <p:nvSpPr>
          <p:cNvPr id="23554" name="TextBox 7"/>
          <p:cNvSpPr txBox="1">
            <a:spLocks noChangeArrowheads="1"/>
          </p:cNvSpPr>
          <p:nvPr/>
        </p:nvSpPr>
        <p:spPr bwMode="auto">
          <a:xfrm>
            <a:off x="453996" y="1828800"/>
            <a:ext cx="7848600" cy="2308324"/>
          </a:xfrm>
          <a:prstGeom prst="rect">
            <a:avLst/>
          </a:prstGeom>
          <a:noFill/>
          <a:ln w="9525">
            <a:noFill/>
            <a:miter lim="800000"/>
            <a:headEnd/>
            <a:tailEnd/>
          </a:ln>
        </p:spPr>
        <p:txBody>
          <a:bodyPr>
            <a:spAutoFit/>
          </a:bodyPr>
          <a:lstStyle/>
          <a:p>
            <a:r>
              <a:rPr lang="en-US" dirty="0">
                <a:latin typeface="Gill Sans MT" pitchFamily="34" charset="0"/>
              </a:rPr>
              <a:t>The </a:t>
            </a:r>
            <a:r>
              <a:rPr lang="en-US" b="1" dirty="0">
                <a:solidFill>
                  <a:srgbClr val="C00000"/>
                </a:solidFill>
                <a:latin typeface="Gill Sans MT" pitchFamily="34" charset="0"/>
              </a:rPr>
              <a:t>World Wide Web Consortium </a:t>
            </a:r>
            <a:r>
              <a:rPr lang="en-US" dirty="0">
                <a:latin typeface="Gill Sans MT" pitchFamily="34" charset="0"/>
              </a:rPr>
              <a:t>(W3C) was founded by Tim Berners-Lee after he left (CERN) in October 1994</a:t>
            </a:r>
            <a:r>
              <a:rPr lang="en-US" dirty="0" smtClean="0">
                <a:latin typeface="Gill Sans MT" pitchFamily="34" charset="0"/>
              </a:rPr>
              <a:t>.</a:t>
            </a:r>
          </a:p>
          <a:p>
            <a:endParaRPr lang="en-US" dirty="0" smtClean="0">
              <a:latin typeface="Gill Sans MT" pitchFamily="34" charset="0"/>
            </a:endParaRPr>
          </a:p>
          <a:p>
            <a:endParaRPr lang="en-US" dirty="0">
              <a:latin typeface="Gill Sans MT" pitchFamily="34" charset="0"/>
            </a:endParaRPr>
          </a:p>
          <a:p>
            <a:r>
              <a:rPr lang="en-US" sz="2400" i="1" dirty="0">
                <a:solidFill>
                  <a:schemeClr val="accent5">
                    <a:lumMod val="75000"/>
                  </a:schemeClr>
                </a:solidFill>
                <a:latin typeface="Gill Sans MT" pitchFamily="34" charset="0"/>
              </a:rPr>
              <a:t>World Wide Web</a:t>
            </a:r>
            <a:r>
              <a:rPr lang="en-US" sz="2400" dirty="0">
                <a:solidFill>
                  <a:schemeClr val="accent5">
                    <a:lumMod val="75000"/>
                  </a:schemeClr>
                </a:solidFill>
                <a:latin typeface="Gill Sans MT" pitchFamily="34" charset="0"/>
              </a:rPr>
              <a:t> </a:t>
            </a:r>
            <a:r>
              <a:rPr lang="en-US" sz="2400" dirty="0" smtClean="0">
                <a:solidFill>
                  <a:schemeClr val="accent5">
                    <a:lumMod val="75000"/>
                  </a:schemeClr>
                </a:solidFill>
                <a:latin typeface="Gill Sans MT" pitchFamily="34" charset="0"/>
              </a:rPr>
              <a:t>and </a:t>
            </a:r>
            <a:r>
              <a:rPr lang="en-US" sz="2400" i="1" dirty="0" smtClean="0">
                <a:solidFill>
                  <a:schemeClr val="accent5">
                    <a:lumMod val="75000"/>
                  </a:schemeClr>
                </a:solidFill>
                <a:latin typeface="Gill Sans MT" pitchFamily="34" charset="0"/>
              </a:rPr>
              <a:t>Internet</a:t>
            </a:r>
          </a:p>
          <a:p>
            <a:endParaRPr lang="en-US" i="1"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21</a:t>
            </a:fld>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457200" y="228600"/>
            <a:ext cx="8229600" cy="914400"/>
          </a:xfrm>
        </p:spPr>
        <p:txBody>
          <a:bodyPr/>
          <a:lstStyle/>
          <a:p>
            <a:r>
              <a:rPr lang="en-US" dirty="0" smtClean="0"/>
              <a:t>Web2.0</a:t>
            </a:r>
            <a:endParaRPr lang="el-GR" sz="2800" dirty="0" smtClean="0"/>
          </a:p>
        </p:txBody>
      </p:sp>
      <p:pic>
        <p:nvPicPr>
          <p:cNvPr id="68613" name="Picture 5" descr="640px-Web_2"/>
          <p:cNvPicPr>
            <a:picLocks noChangeAspect="1" noChangeArrowheads="1"/>
          </p:cNvPicPr>
          <p:nvPr/>
        </p:nvPicPr>
        <p:blipFill>
          <a:blip r:embed="rId3" cstate="print"/>
          <a:srcRect/>
          <a:stretch>
            <a:fillRect/>
          </a:stretch>
        </p:blipFill>
        <p:spPr bwMode="auto">
          <a:xfrm>
            <a:off x="4787900" y="1773238"/>
            <a:ext cx="3984625" cy="2989262"/>
          </a:xfrm>
          <a:prstGeom prst="rect">
            <a:avLst/>
          </a:prstGeom>
          <a:noFill/>
        </p:spPr>
      </p:pic>
      <p:sp>
        <p:nvSpPr>
          <p:cNvPr id="68614" name="Text Box 6"/>
          <p:cNvSpPr txBox="1">
            <a:spLocks noChangeArrowheads="1"/>
          </p:cNvSpPr>
          <p:nvPr/>
        </p:nvSpPr>
        <p:spPr bwMode="auto">
          <a:xfrm>
            <a:off x="611188" y="1700213"/>
            <a:ext cx="13684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68616" name="Text Box 8"/>
          <p:cNvSpPr txBox="1">
            <a:spLocks noChangeArrowheads="1"/>
          </p:cNvSpPr>
          <p:nvPr/>
        </p:nvSpPr>
        <p:spPr bwMode="auto">
          <a:xfrm>
            <a:off x="285720" y="1700213"/>
            <a:ext cx="4248150" cy="2862322"/>
          </a:xfrm>
          <a:prstGeom prst="rect">
            <a:avLst/>
          </a:prstGeom>
          <a:noFill/>
          <a:ln w="9525">
            <a:noFill/>
            <a:miter lim="800000"/>
            <a:headEnd/>
            <a:tailEnd/>
          </a:ln>
          <a:effectLst/>
        </p:spPr>
        <p:txBody>
          <a:bodyPr>
            <a:spAutoFit/>
          </a:bodyPr>
          <a:lstStyle/>
          <a:p>
            <a:pPr algn="just"/>
            <a:r>
              <a:rPr lang="en-US" sz="1800" dirty="0" smtClean="0">
                <a:latin typeface="Gill Sans MT" pitchFamily="34" charset="0"/>
              </a:rPr>
              <a:t>A </a:t>
            </a:r>
            <a:r>
              <a:rPr lang="en-US" sz="1800" b="1" dirty="0">
                <a:solidFill>
                  <a:schemeClr val="accent3">
                    <a:lumMod val="50000"/>
                  </a:schemeClr>
                </a:solidFill>
                <a:latin typeface="Gill Sans MT" pitchFamily="34" charset="0"/>
              </a:rPr>
              <a:t>Web 2.0 site </a:t>
            </a:r>
            <a:r>
              <a:rPr lang="en-US" sz="1800" dirty="0">
                <a:latin typeface="Gill Sans MT" pitchFamily="34" charset="0"/>
              </a:rPr>
              <a:t>allows users to </a:t>
            </a:r>
            <a:r>
              <a:rPr lang="en-US" sz="1800" i="1" dirty="0">
                <a:latin typeface="Gill Sans MT" pitchFamily="34" charset="0"/>
              </a:rPr>
              <a:t>interact</a:t>
            </a:r>
            <a:r>
              <a:rPr lang="en-US" sz="1800" dirty="0">
                <a:latin typeface="Gill Sans MT" pitchFamily="34" charset="0"/>
              </a:rPr>
              <a:t> and </a:t>
            </a:r>
            <a:r>
              <a:rPr lang="en-US" sz="1800" i="1" dirty="0">
                <a:latin typeface="Gill Sans MT" pitchFamily="34" charset="0"/>
              </a:rPr>
              <a:t>collaborate</a:t>
            </a:r>
            <a:r>
              <a:rPr lang="en-US" sz="1800" dirty="0">
                <a:latin typeface="Gill Sans MT" pitchFamily="34" charset="0"/>
              </a:rPr>
              <a:t> </a:t>
            </a:r>
            <a:endParaRPr lang="en-US" sz="1800" dirty="0" smtClean="0">
              <a:latin typeface="Gill Sans MT" pitchFamily="34" charset="0"/>
            </a:endParaRPr>
          </a:p>
          <a:p>
            <a:pPr algn="just"/>
            <a:r>
              <a:rPr lang="en-US" sz="1800" b="1" dirty="0" smtClean="0">
                <a:solidFill>
                  <a:srgbClr val="C00000"/>
                </a:solidFill>
                <a:latin typeface="Gill Sans MT" pitchFamily="34" charset="0"/>
              </a:rPr>
              <a:t>(</a:t>
            </a:r>
            <a:r>
              <a:rPr lang="en-US" sz="1800" b="1" dirty="0" err="1">
                <a:solidFill>
                  <a:srgbClr val="C00000"/>
                </a:solidFill>
                <a:latin typeface="Gill Sans MT" pitchFamily="34" charset="0"/>
              </a:rPr>
              <a:t>prosumers</a:t>
            </a:r>
            <a:r>
              <a:rPr lang="en-US" sz="1800" b="1" dirty="0">
                <a:solidFill>
                  <a:srgbClr val="C00000"/>
                </a:solidFill>
                <a:latin typeface="Gill Sans MT" pitchFamily="34" charset="0"/>
              </a:rPr>
              <a:t>) </a:t>
            </a:r>
            <a:r>
              <a:rPr lang="en-US" sz="1800" dirty="0">
                <a:latin typeface="Gill Sans MT" pitchFamily="34" charset="0"/>
              </a:rPr>
              <a:t>of user-generated content in a virtual community</a:t>
            </a:r>
            <a:r>
              <a:rPr lang="en-US" sz="1800" dirty="0" smtClean="0">
                <a:latin typeface="Gill Sans MT" pitchFamily="34" charset="0"/>
              </a:rPr>
              <a:t>,</a:t>
            </a:r>
          </a:p>
          <a:p>
            <a:pPr algn="just"/>
            <a:endParaRPr lang="en-US" sz="1800" dirty="0">
              <a:latin typeface="Gill Sans MT" pitchFamily="34" charset="0"/>
            </a:endParaRPr>
          </a:p>
          <a:p>
            <a:pPr algn="just"/>
            <a:r>
              <a:rPr lang="en-US" sz="1800" dirty="0">
                <a:latin typeface="Gill Sans MT" pitchFamily="34" charset="0"/>
              </a:rPr>
              <a:t>Examples of Web 2.0 </a:t>
            </a:r>
            <a:r>
              <a:rPr lang="en-US" sz="1800" dirty="0" smtClean="0">
                <a:latin typeface="Gill Sans MT" pitchFamily="34" charset="0"/>
              </a:rPr>
              <a:t>include social </a:t>
            </a:r>
            <a:r>
              <a:rPr lang="en-US" sz="1800" dirty="0">
                <a:latin typeface="Gill Sans MT" pitchFamily="34" charset="0"/>
              </a:rPr>
              <a:t>networking sites, blogs, wikis, video sharing sites, hosted services</a:t>
            </a:r>
            <a:r>
              <a:rPr lang="en-US" sz="1800" dirty="0" smtClean="0">
                <a:latin typeface="Gill Sans MT" pitchFamily="34" charset="0"/>
              </a:rPr>
              <a:t>, web </a:t>
            </a:r>
            <a:r>
              <a:rPr lang="en-US" sz="1800" dirty="0">
                <a:latin typeface="Gill Sans MT" pitchFamily="34" charset="0"/>
              </a:rPr>
              <a:t>applications, </a:t>
            </a:r>
            <a:r>
              <a:rPr lang="en-US" sz="1800" dirty="0" err="1">
                <a:latin typeface="Gill Sans MT" pitchFamily="34" charset="0"/>
              </a:rPr>
              <a:t>mashups</a:t>
            </a:r>
            <a:r>
              <a:rPr lang="en-US" sz="1800" dirty="0">
                <a:latin typeface="Gill Sans MT" pitchFamily="34" charset="0"/>
              </a:rPr>
              <a:t> and folksonomies.</a:t>
            </a:r>
          </a:p>
          <a:p>
            <a:pPr algn="just"/>
            <a:endParaRPr lang="en-US" sz="1800" dirty="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228600"/>
            <a:ext cx="8229600" cy="914400"/>
          </a:xfrm>
        </p:spPr>
        <p:txBody>
          <a:bodyPr/>
          <a:lstStyle/>
          <a:p>
            <a:r>
              <a:rPr lang="en-US" smtClean="0"/>
              <a:t>Web.2: History</a:t>
            </a:r>
            <a:endParaRPr lang="el-GR" sz="2800" smtClean="0"/>
          </a:p>
        </p:txBody>
      </p:sp>
      <p:sp>
        <p:nvSpPr>
          <p:cNvPr id="70660" name="Text Box 4"/>
          <p:cNvSpPr txBox="1">
            <a:spLocks noChangeArrowheads="1"/>
          </p:cNvSpPr>
          <p:nvPr/>
        </p:nvSpPr>
        <p:spPr bwMode="auto">
          <a:xfrm>
            <a:off x="611188" y="1700213"/>
            <a:ext cx="13684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70661" name="Text Box 5"/>
          <p:cNvSpPr txBox="1">
            <a:spLocks noChangeArrowheads="1"/>
          </p:cNvSpPr>
          <p:nvPr/>
        </p:nvSpPr>
        <p:spPr bwMode="auto">
          <a:xfrm>
            <a:off x="285720" y="1571612"/>
            <a:ext cx="8675687" cy="3139321"/>
          </a:xfrm>
          <a:prstGeom prst="rect">
            <a:avLst/>
          </a:prstGeom>
          <a:noFill/>
          <a:ln w="9525">
            <a:noFill/>
            <a:miter lim="800000"/>
            <a:headEnd/>
            <a:tailEnd/>
          </a:ln>
          <a:effectLst/>
        </p:spPr>
        <p:txBody>
          <a:bodyPr>
            <a:spAutoFit/>
          </a:bodyPr>
          <a:lstStyle/>
          <a:p>
            <a:pPr algn="just"/>
            <a:r>
              <a:rPr lang="en-US" dirty="0">
                <a:latin typeface="Gill Sans MT" pitchFamily="34" charset="0"/>
              </a:rPr>
              <a:t>The term "Web 2.0" was first used in </a:t>
            </a:r>
            <a:r>
              <a:rPr lang="en-US" b="1" dirty="0">
                <a:latin typeface="Gill Sans MT" pitchFamily="34" charset="0"/>
              </a:rPr>
              <a:t>January 1999 </a:t>
            </a:r>
            <a:r>
              <a:rPr lang="en-US" dirty="0">
                <a:latin typeface="Gill Sans MT" pitchFamily="34" charset="0"/>
              </a:rPr>
              <a:t>by </a:t>
            </a:r>
            <a:r>
              <a:rPr lang="en-US" b="1" dirty="0">
                <a:solidFill>
                  <a:srgbClr val="FF0000"/>
                </a:solidFill>
                <a:latin typeface="Gill Sans MT" pitchFamily="34" charset="0"/>
              </a:rPr>
              <a:t>Darcy </a:t>
            </a:r>
            <a:r>
              <a:rPr lang="en-US" b="1" dirty="0" err="1">
                <a:solidFill>
                  <a:srgbClr val="FF0000"/>
                </a:solidFill>
                <a:latin typeface="Gill Sans MT" pitchFamily="34" charset="0"/>
              </a:rPr>
              <a:t>DiNucci</a:t>
            </a:r>
            <a:r>
              <a:rPr lang="en-US" dirty="0">
                <a:latin typeface="Gill Sans MT" pitchFamily="34" charset="0"/>
              </a:rPr>
              <a:t>, a consultant on electronic information design (information architecture</a:t>
            </a:r>
            <a:r>
              <a:rPr lang="en-US" dirty="0" smtClean="0">
                <a:latin typeface="Gill Sans MT" pitchFamily="34" charset="0"/>
              </a:rPr>
              <a:t>). In her </a:t>
            </a:r>
            <a:r>
              <a:rPr lang="en-US" dirty="0">
                <a:latin typeface="Gill Sans MT" pitchFamily="34" charset="0"/>
              </a:rPr>
              <a:t>article, "Fragmented Future", </a:t>
            </a:r>
            <a:r>
              <a:rPr lang="en-US" dirty="0" err="1">
                <a:latin typeface="Gill Sans MT" pitchFamily="34" charset="0"/>
              </a:rPr>
              <a:t>DiNucci</a:t>
            </a:r>
            <a:r>
              <a:rPr lang="en-US" dirty="0">
                <a:latin typeface="Gill Sans MT" pitchFamily="34" charset="0"/>
              </a:rPr>
              <a:t> writes:</a:t>
            </a:r>
          </a:p>
          <a:p>
            <a:endParaRPr lang="en-US" dirty="0" smtClean="0">
              <a:latin typeface="Gill Sans MT" pitchFamily="34" charset="0"/>
            </a:endParaRPr>
          </a:p>
          <a:p>
            <a:r>
              <a:rPr lang="en-US" i="1" dirty="0" smtClean="0">
                <a:solidFill>
                  <a:schemeClr val="tx2">
                    <a:lumMod val="75000"/>
                  </a:schemeClr>
                </a:solidFill>
                <a:latin typeface="Gill Sans MT" pitchFamily="34" charset="0"/>
              </a:rPr>
              <a:t>The </a:t>
            </a:r>
            <a:r>
              <a:rPr lang="en-US" i="1" dirty="0">
                <a:solidFill>
                  <a:schemeClr val="tx2">
                    <a:lumMod val="75000"/>
                  </a:schemeClr>
                </a:solidFill>
                <a:latin typeface="Gill Sans MT" pitchFamily="34" charset="0"/>
              </a:rPr>
              <a:t>Web we know now, which loads into a browser window in essentially static </a:t>
            </a:r>
            <a:r>
              <a:rPr lang="en-US" i="1" dirty="0" err="1">
                <a:solidFill>
                  <a:schemeClr val="tx2">
                    <a:lumMod val="75000"/>
                  </a:schemeClr>
                </a:solidFill>
                <a:latin typeface="Gill Sans MT" pitchFamily="34" charset="0"/>
              </a:rPr>
              <a:t>screenfuls</a:t>
            </a:r>
            <a:r>
              <a:rPr lang="en-US" i="1" dirty="0">
                <a:solidFill>
                  <a:schemeClr val="tx2">
                    <a:lumMod val="75000"/>
                  </a:schemeClr>
                </a:solidFill>
                <a:latin typeface="Gill Sans MT" pitchFamily="34" charset="0"/>
              </a:rPr>
              <a:t>, is only an embryo of the Web to come. The first glimmerings of Web 2.0 are beginning to appear, and we are just starting to see how that embryo might develop. </a:t>
            </a:r>
            <a:endParaRPr lang="en-US" i="1" dirty="0" smtClean="0">
              <a:solidFill>
                <a:schemeClr val="tx2">
                  <a:lumMod val="75000"/>
                </a:schemeClr>
              </a:solidFill>
              <a:latin typeface="Gill Sans MT" pitchFamily="34" charset="0"/>
            </a:endParaRPr>
          </a:p>
          <a:p>
            <a:r>
              <a:rPr lang="en-US" i="1" dirty="0" smtClean="0">
                <a:solidFill>
                  <a:schemeClr val="tx2">
                    <a:lumMod val="75000"/>
                  </a:schemeClr>
                </a:solidFill>
                <a:latin typeface="Gill Sans MT" pitchFamily="34" charset="0"/>
              </a:rPr>
              <a:t>The </a:t>
            </a:r>
            <a:r>
              <a:rPr lang="en-US" i="1" dirty="0">
                <a:solidFill>
                  <a:schemeClr val="tx2">
                    <a:lumMod val="75000"/>
                  </a:schemeClr>
                </a:solidFill>
                <a:latin typeface="Gill Sans MT" pitchFamily="34" charset="0"/>
              </a:rPr>
              <a:t>Web will be understood not as </a:t>
            </a:r>
            <a:r>
              <a:rPr lang="en-US" i="1" dirty="0" err="1">
                <a:solidFill>
                  <a:schemeClr val="tx2">
                    <a:lumMod val="75000"/>
                  </a:schemeClr>
                </a:solidFill>
                <a:latin typeface="Gill Sans MT" pitchFamily="34" charset="0"/>
              </a:rPr>
              <a:t>screenfuls</a:t>
            </a:r>
            <a:r>
              <a:rPr lang="en-US" i="1" dirty="0">
                <a:solidFill>
                  <a:schemeClr val="tx2">
                    <a:lumMod val="75000"/>
                  </a:schemeClr>
                </a:solidFill>
                <a:latin typeface="Gill Sans MT" pitchFamily="34" charset="0"/>
              </a:rPr>
              <a:t> of text and graphics but as a transport mechanism, the ether through which interactivity happens. It will [...] appear on your computer screen, [...] on your TV set [...] your car dashboard [...] your cell phone [...] hand-held game machines [...] maybe even your microwave oven</a:t>
            </a:r>
            <a:r>
              <a:rPr lang="en-US" i="1" dirty="0" smtClean="0">
                <a:solidFill>
                  <a:schemeClr val="tx2">
                    <a:lumMod val="75000"/>
                  </a:schemeClr>
                </a:solidFill>
                <a:latin typeface="Gill Sans MT" pitchFamily="34" charset="0"/>
              </a:rPr>
              <a:t>.</a:t>
            </a:r>
            <a:endParaRPr lang="en-US" i="1" dirty="0">
              <a:solidFill>
                <a:schemeClr val="tx2">
                  <a:lumMod val="75000"/>
                </a:schemeClr>
              </a:solidFill>
              <a:latin typeface="Gill Sans MT" pitchFamily="34" charset="0"/>
            </a:endParaRPr>
          </a:p>
        </p:txBody>
      </p:sp>
      <p:sp>
        <p:nvSpPr>
          <p:cNvPr id="5" name="Slide Number Placeholder 4"/>
          <p:cNvSpPr>
            <a:spLocks noGrp="1"/>
          </p:cNvSpPr>
          <p:nvPr>
            <p:ph type="sldNum" sz="quarter" idx="12"/>
          </p:nvPr>
        </p:nvSpPr>
        <p:spPr/>
        <p:txBody>
          <a:bodyPr/>
          <a:lstStyle/>
          <a:p>
            <a:pPr>
              <a:defRPr/>
            </a:pPr>
            <a:fld id="{BE8B8BF7-BA1A-4995-8019-3F7E0B855E98}" type="slidenum">
              <a:rPr lang="el-GR" smtClean="0"/>
              <a:pPr>
                <a:defRPr/>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228600"/>
            <a:ext cx="8229600" cy="914400"/>
          </a:xfrm>
        </p:spPr>
        <p:txBody>
          <a:bodyPr/>
          <a:lstStyle/>
          <a:p>
            <a:r>
              <a:rPr lang="en-US" smtClean="0"/>
              <a:t>Web.2: History</a:t>
            </a:r>
            <a:endParaRPr lang="el-GR" sz="2800" smtClean="0"/>
          </a:p>
        </p:txBody>
      </p:sp>
      <p:sp>
        <p:nvSpPr>
          <p:cNvPr id="72707" name="Text Box 3"/>
          <p:cNvSpPr txBox="1">
            <a:spLocks noChangeArrowheads="1"/>
          </p:cNvSpPr>
          <p:nvPr/>
        </p:nvSpPr>
        <p:spPr bwMode="auto">
          <a:xfrm>
            <a:off x="611188" y="1700213"/>
            <a:ext cx="13684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72708" name="Text Box 4"/>
          <p:cNvSpPr txBox="1">
            <a:spLocks noChangeArrowheads="1"/>
          </p:cNvSpPr>
          <p:nvPr/>
        </p:nvSpPr>
        <p:spPr bwMode="auto">
          <a:xfrm>
            <a:off x="193902" y="2286000"/>
            <a:ext cx="8675687" cy="2677656"/>
          </a:xfrm>
          <a:prstGeom prst="rect">
            <a:avLst/>
          </a:prstGeom>
          <a:noFill/>
          <a:ln w="9525">
            <a:noFill/>
            <a:miter lim="800000"/>
            <a:headEnd/>
            <a:tailEnd/>
          </a:ln>
          <a:effectLst/>
        </p:spPr>
        <p:txBody>
          <a:bodyPr>
            <a:spAutoFit/>
          </a:bodyPr>
          <a:lstStyle/>
          <a:p>
            <a:pPr algn="just"/>
            <a:r>
              <a:rPr lang="en-US" b="1" dirty="0" smtClean="0">
                <a:solidFill>
                  <a:schemeClr val="tx2">
                    <a:lumMod val="75000"/>
                  </a:schemeClr>
                </a:solidFill>
                <a:latin typeface="Gill Sans MT" pitchFamily="34" charset="0"/>
              </a:rPr>
              <a:t>In </a:t>
            </a:r>
            <a:r>
              <a:rPr lang="en-US" b="1" dirty="0">
                <a:solidFill>
                  <a:schemeClr val="tx2">
                    <a:lumMod val="75000"/>
                  </a:schemeClr>
                </a:solidFill>
                <a:latin typeface="Gill Sans MT" pitchFamily="34" charset="0"/>
              </a:rPr>
              <a:t>2003</a:t>
            </a:r>
            <a:r>
              <a:rPr lang="en-US" dirty="0">
                <a:latin typeface="Gill Sans MT" pitchFamily="34" charset="0"/>
              </a:rPr>
              <a:t>, </a:t>
            </a:r>
            <a:r>
              <a:rPr lang="en-US" dirty="0" smtClean="0">
                <a:latin typeface="Gill Sans MT" pitchFamily="34" charset="0"/>
              </a:rPr>
              <a:t>rise </a:t>
            </a:r>
            <a:r>
              <a:rPr lang="en-US" dirty="0">
                <a:latin typeface="Gill Sans MT" pitchFamily="34" charset="0"/>
              </a:rPr>
              <a:t>in popularity when </a:t>
            </a:r>
            <a:r>
              <a:rPr lang="en-US" b="1" dirty="0">
                <a:solidFill>
                  <a:srgbClr val="FF0000"/>
                </a:solidFill>
                <a:latin typeface="Gill Sans MT" pitchFamily="34" charset="0"/>
              </a:rPr>
              <a:t>O'Reilly Media </a:t>
            </a:r>
            <a:r>
              <a:rPr lang="en-US" dirty="0">
                <a:latin typeface="Gill Sans MT" pitchFamily="34" charset="0"/>
              </a:rPr>
              <a:t>and </a:t>
            </a:r>
            <a:r>
              <a:rPr lang="en-US" dirty="0" err="1">
                <a:latin typeface="Gill Sans MT" pitchFamily="34" charset="0"/>
              </a:rPr>
              <a:t>MediaLive</a:t>
            </a:r>
            <a:r>
              <a:rPr lang="en-US" dirty="0">
                <a:latin typeface="Gill Sans MT" pitchFamily="34" charset="0"/>
              </a:rPr>
              <a:t> hosted the first Web 2.0 conference. </a:t>
            </a:r>
            <a:endParaRPr lang="en-US" dirty="0" smtClean="0">
              <a:latin typeface="Gill Sans MT" pitchFamily="34" charset="0"/>
            </a:endParaRPr>
          </a:p>
          <a:p>
            <a:pPr algn="just"/>
            <a:endParaRPr lang="en-US" dirty="0" smtClean="0">
              <a:latin typeface="Gill Sans MT" pitchFamily="34" charset="0"/>
            </a:endParaRPr>
          </a:p>
          <a:p>
            <a:pPr algn="just"/>
            <a:r>
              <a:rPr lang="en-US" dirty="0" smtClean="0">
                <a:latin typeface="Gill Sans MT" pitchFamily="34" charset="0"/>
              </a:rPr>
              <a:t>In </a:t>
            </a:r>
            <a:r>
              <a:rPr lang="en-US" dirty="0">
                <a:latin typeface="Gill Sans MT" pitchFamily="34" charset="0"/>
              </a:rPr>
              <a:t>their opening remarks, </a:t>
            </a:r>
            <a:r>
              <a:rPr lang="en-US" dirty="0" smtClean="0">
                <a:latin typeface="Gill Sans MT" pitchFamily="34" charset="0"/>
              </a:rPr>
              <a:t> John </a:t>
            </a:r>
            <a:r>
              <a:rPr lang="en-US" dirty="0">
                <a:latin typeface="Gill Sans MT" pitchFamily="34" charset="0"/>
              </a:rPr>
              <a:t>Battelle and Tim O'Reilly outlined their definition of the </a:t>
            </a:r>
            <a:r>
              <a:rPr lang="en-US" dirty="0">
                <a:solidFill>
                  <a:schemeClr val="accent6">
                    <a:lumMod val="75000"/>
                  </a:schemeClr>
                </a:solidFill>
                <a:latin typeface="Gill Sans MT" pitchFamily="34" charset="0"/>
              </a:rPr>
              <a:t>"Web as Platform", </a:t>
            </a:r>
            <a:r>
              <a:rPr lang="en-US" dirty="0">
                <a:latin typeface="Gill Sans MT" pitchFamily="34" charset="0"/>
              </a:rPr>
              <a:t>where software applications are built upon the Web as opposed to upon the desktop. </a:t>
            </a:r>
            <a:endParaRPr lang="en-US" dirty="0" smtClean="0">
              <a:latin typeface="Gill Sans MT" pitchFamily="34" charset="0"/>
            </a:endParaRPr>
          </a:p>
          <a:p>
            <a:pPr algn="just"/>
            <a:endParaRPr lang="en-US" dirty="0" smtClean="0">
              <a:latin typeface="Gill Sans MT" pitchFamily="34" charset="0"/>
            </a:endParaRPr>
          </a:p>
        </p:txBody>
      </p:sp>
      <p:sp>
        <p:nvSpPr>
          <p:cNvPr id="5" name="Slide Number Placeholder 4"/>
          <p:cNvSpPr>
            <a:spLocks noGrp="1"/>
          </p:cNvSpPr>
          <p:nvPr>
            <p:ph type="sldNum" sz="quarter" idx="12"/>
          </p:nvPr>
        </p:nvSpPr>
        <p:spPr/>
        <p:txBody>
          <a:bodyPr/>
          <a:lstStyle/>
          <a:p>
            <a:pPr>
              <a:defRPr/>
            </a:pPr>
            <a:fld id="{BE8B8BF7-BA1A-4995-8019-3F7E0B855E98}" type="slidenum">
              <a:rPr lang="el-GR" smtClean="0"/>
              <a:pPr>
                <a:defRPr/>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idx="4294967295"/>
          </p:nvPr>
        </p:nvSpPr>
        <p:spPr>
          <a:xfrm>
            <a:off x="457200" y="228600"/>
            <a:ext cx="8229600" cy="914400"/>
          </a:xfrm>
        </p:spPr>
        <p:txBody>
          <a:bodyPr/>
          <a:lstStyle/>
          <a:p>
            <a:r>
              <a:rPr lang="en-US" smtClean="0"/>
              <a:t>Web.2: History</a:t>
            </a:r>
            <a:endParaRPr lang="el-GR" sz="2800" smtClean="0"/>
          </a:p>
        </p:txBody>
      </p:sp>
      <p:sp>
        <p:nvSpPr>
          <p:cNvPr id="74755" name="Text Box 3"/>
          <p:cNvSpPr txBox="1">
            <a:spLocks noChangeArrowheads="1"/>
          </p:cNvSpPr>
          <p:nvPr/>
        </p:nvSpPr>
        <p:spPr bwMode="auto">
          <a:xfrm>
            <a:off x="611188" y="1700213"/>
            <a:ext cx="136842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74756" name="Text Box 4"/>
          <p:cNvSpPr txBox="1">
            <a:spLocks noChangeArrowheads="1"/>
          </p:cNvSpPr>
          <p:nvPr/>
        </p:nvSpPr>
        <p:spPr bwMode="auto">
          <a:xfrm>
            <a:off x="250825" y="1718131"/>
            <a:ext cx="8675688" cy="4308872"/>
          </a:xfrm>
          <a:prstGeom prst="rect">
            <a:avLst/>
          </a:prstGeom>
          <a:noFill/>
          <a:ln w="9525">
            <a:noFill/>
            <a:miter lim="800000"/>
            <a:headEnd/>
            <a:tailEnd/>
          </a:ln>
          <a:effectLst/>
        </p:spPr>
        <p:txBody>
          <a:bodyPr>
            <a:spAutoFit/>
          </a:bodyPr>
          <a:lstStyle/>
          <a:p>
            <a:r>
              <a:rPr lang="en-US" dirty="0" smtClean="0">
                <a:latin typeface="Gill Sans MT" pitchFamily="34" charset="0"/>
              </a:rPr>
              <a:t>In the </a:t>
            </a:r>
            <a:r>
              <a:rPr lang="en-US" b="1" dirty="0" smtClean="0">
                <a:latin typeface="Gill Sans MT" pitchFamily="34" charset="0"/>
              </a:rPr>
              <a:t>2006</a:t>
            </a:r>
            <a:r>
              <a:rPr lang="en-US" dirty="0">
                <a:latin typeface="Gill Sans MT" pitchFamily="34" charset="0"/>
              </a:rPr>
              <a:t> </a:t>
            </a:r>
            <a:r>
              <a:rPr lang="en-US" dirty="0" smtClean="0">
                <a:latin typeface="Gill Sans MT" pitchFamily="34" charset="0"/>
              </a:rPr>
              <a:t>, </a:t>
            </a:r>
            <a:r>
              <a:rPr lang="en-US" dirty="0" smtClean="0">
                <a:solidFill>
                  <a:srgbClr val="C00000"/>
                </a:solidFill>
                <a:latin typeface="Gill Sans MT" pitchFamily="34" charset="0"/>
              </a:rPr>
              <a:t>TIME </a:t>
            </a:r>
            <a:r>
              <a:rPr lang="en-US" dirty="0">
                <a:solidFill>
                  <a:srgbClr val="C00000"/>
                </a:solidFill>
                <a:latin typeface="Gill Sans MT" pitchFamily="34" charset="0"/>
              </a:rPr>
              <a:t>magazine Person of The Year (You</a:t>
            </a:r>
            <a:r>
              <a:rPr lang="en-US" dirty="0" smtClean="0">
                <a:solidFill>
                  <a:srgbClr val="C00000"/>
                </a:solidFill>
                <a:latin typeface="Gill Sans MT" pitchFamily="34" charset="0"/>
              </a:rPr>
              <a:t>).</a:t>
            </a:r>
          </a:p>
          <a:p>
            <a:endParaRPr lang="en-US" sz="800" dirty="0" smtClean="0">
              <a:latin typeface="Gill Sans MT" pitchFamily="34" charset="0"/>
            </a:endParaRPr>
          </a:p>
          <a:p>
            <a:r>
              <a:rPr lang="en-US" dirty="0" smtClean="0">
                <a:latin typeface="Gill Sans MT" pitchFamily="34" charset="0"/>
              </a:rPr>
              <a:t>TIME</a:t>
            </a:r>
            <a:r>
              <a:rPr lang="en-US" dirty="0">
                <a:latin typeface="Gill Sans MT" pitchFamily="34" charset="0"/>
              </a:rPr>
              <a:t> selected the masses of users who were participating in content creation on social networks, blogs, wikis, and media sharing sites. </a:t>
            </a:r>
            <a:endParaRPr lang="en-US" dirty="0" smtClean="0">
              <a:latin typeface="Gill Sans MT" pitchFamily="34" charset="0"/>
            </a:endParaRPr>
          </a:p>
          <a:p>
            <a:r>
              <a:rPr lang="en-US" dirty="0" smtClean="0">
                <a:latin typeface="Gill Sans MT" pitchFamily="34" charset="0"/>
              </a:rPr>
              <a:t>In </a:t>
            </a:r>
            <a:r>
              <a:rPr lang="en-US" dirty="0">
                <a:latin typeface="Gill Sans MT" pitchFamily="34" charset="0"/>
              </a:rPr>
              <a:t>the cover story, Lev </a:t>
            </a:r>
            <a:r>
              <a:rPr lang="en-US" dirty="0" smtClean="0">
                <a:latin typeface="Gill Sans MT" pitchFamily="34" charset="0"/>
              </a:rPr>
              <a:t>Grossman:</a:t>
            </a:r>
            <a:endParaRPr lang="en-US" dirty="0">
              <a:latin typeface="Gill Sans MT" pitchFamily="34" charset="0"/>
            </a:endParaRPr>
          </a:p>
          <a:p>
            <a:r>
              <a:rPr lang="en-US" sz="1800" i="1" dirty="0">
                <a:solidFill>
                  <a:schemeClr val="tx2">
                    <a:lumMod val="75000"/>
                  </a:schemeClr>
                </a:solidFill>
                <a:latin typeface="Gill Sans MT" pitchFamily="34" charset="0"/>
              </a:rPr>
              <a:t>It's a story about community and collaboration on a scale never seen before. It's about the cosmic compendium of knowledge Wikipedia and the million-channel </a:t>
            </a:r>
            <a:r>
              <a:rPr lang="en-US" sz="1800" i="1" dirty="0" smtClean="0">
                <a:solidFill>
                  <a:schemeClr val="tx2">
                    <a:lumMod val="75000"/>
                  </a:schemeClr>
                </a:solidFill>
                <a:latin typeface="Gill Sans MT" pitchFamily="34" charset="0"/>
              </a:rPr>
              <a:t>people's network</a:t>
            </a:r>
            <a:r>
              <a:rPr lang="en-US" sz="1800" i="1" dirty="0">
                <a:solidFill>
                  <a:schemeClr val="tx2">
                    <a:lumMod val="75000"/>
                  </a:schemeClr>
                </a:solidFill>
                <a:latin typeface="Gill Sans MT" pitchFamily="34" charset="0"/>
              </a:rPr>
              <a:t> YouTube and the online metropolis MySpace. It's about the many wresting power from the few and helping one another for nothing and how that will not only change the world but also change the way the world changes.</a:t>
            </a:r>
          </a:p>
          <a:p>
            <a:endParaRPr lang="en-US" sz="800" dirty="0" smtClean="0">
              <a:latin typeface="Gill Sans MT" pitchFamily="34" charset="0"/>
            </a:endParaRPr>
          </a:p>
          <a:p>
            <a:r>
              <a:rPr lang="en-US" dirty="0" smtClean="0">
                <a:latin typeface="Gill Sans MT" pitchFamily="34" charset="0"/>
              </a:rPr>
              <a:t>In </a:t>
            </a:r>
            <a:r>
              <a:rPr lang="en-US" b="1" dirty="0" smtClean="0">
                <a:latin typeface="Gill Sans MT" pitchFamily="34" charset="0"/>
              </a:rPr>
              <a:t>2009,</a:t>
            </a:r>
            <a:r>
              <a:rPr lang="en-US" dirty="0">
                <a:latin typeface="Gill Sans MT" pitchFamily="34" charset="0"/>
              </a:rPr>
              <a:t> Global Language Monitor </a:t>
            </a:r>
            <a:r>
              <a:rPr lang="en-US" dirty="0" smtClean="0">
                <a:latin typeface="Gill Sans MT" pitchFamily="34" charset="0"/>
              </a:rPr>
              <a:t>declare Web2.0 </a:t>
            </a:r>
            <a:r>
              <a:rPr lang="en-US" dirty="0">
                <a:latin typeface="Gill Sans MT" pitchFamily="34" charset="0"/>
              </a:rPr>
              <a:t>to be the one-millionth </a:t>
            </a:r>
            <a:r>
              <a:rPr lang="en-US" dirty="0" smtClean="0">
                <a:latin typeface="Gill Sans MT" pitchFamily="34" charset="0"/>
              </a:rPr>
              <a:t>English word</a:t>
            </a:r>
            <a:endParaRPr lang="en-US" sz="1400" dirty="0"/>
          </a:p>
        </p:txBody>
      </p:sp>
      <p:sp>
        <p:nvSpPr>
          <p:cNvPr id="5" name="Slide Number Placeholder 4"/>
          <p:cNvSpPr>
            <a:spLocks noGrp="1"/>
          </p:cNvSpPr>
          <p:nvPr>
            <p:ph type="sldNum" sz="quarter" idx="12"/>
          </p:nvPr>
        </p:nvSpPr>
        <p:spPr/>
        <p:txBody>
          <a:bodyPr/>
          <a:lstStyle/>
          <a:p>
            <a:pPr>
              <a:defRPr/>
            </a:pPr>
            <a:fld id="{BE8B8BF7-BA1A-4995-8019-3F7E0B855E98}" type="slidenum">
              <a:rPr lang="el-GR" smtClean="0"/>
              <a:pPr>
                <a:defRPr/>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ea typeface="ＭＳ Ｐゴシック" pitchFamily="-112" charset="-128"/>
              </a:rPr>
              <a:t>The Web document collection</a:t>
            </a:r>
          </a:p>
        </p:txBody>
      </p:sp>
      <p:sp>
        <p:nvSpPr>
          <p:cNvPr id="807939" name="Rectangle 3"/>
          <p:cNvSpPr>
            <a:spLocks noGrp="1" noChangeArrowheads="1"/>
          </p:cNvSpPr>
          <p:nvPr>
            <p:ph type="body" sz="half" idx="2"/>
          </p:nvPr>
        </p:nvSpPr>
        <p:spPr>
          <a:xfrm>
            <a:off x="3200400" y="1600200"/>
            <a:ext cx="5715000" cy="4876800"/>
          </a:xfrm>
        </p:spPr>
        <p:txBody>
          <a:bodyPr/>
          <a:lstStyle/>
          <a:p>
            <a:pPr eaLnBrk="1" hangingPunct="1">
              <a:lnSpc>
                <a:spcPct val="80000"/>
              </a:lnSpc>
            </a:pPr>
            <a:r>
              <a:rPr lang="en-US" sz="2400" smtClean="0">
                <a:ea typeface="ＭＳ Ｐゴシック" pitchFamily="-112" charset="-128"/>
              </a:rPr>
              <a:t>No design/co-ordination</a:t>
            </a:r>
          </a:p>
          <a:p>
            <a:pPr eaLnBrk="1" hangingPunct="1">
              <a:lnSpc>
                <a:spcPct val="80000"/>
              </a:lnSpc>
            </a:pPr>
            <a:r>
              <a:rPr lang="en-US" sz="2400" smtClean="0">
                <a:ea typeface="ＭＳ Ｐゴシック" pitchFamily="-112" charset="-128"/>
              </a:rPr>
              <a:t>Distributed content creation, linking, democratization of publishing</a:t>
            </a:r>
          </a:p>
          <a:p>
            <a:pPr eaLnBrk="1" hangingPunct="1">
              <a:lnSpc>
                <a:spcPct val="80000"/>
              </a:lnSpc>
            </a:pPr>
            <a:r>
              <a:rPr lang="en-US" sz="2400" smtClean="0">
                <a:ea typeface="ＭＳ Ｐゴシック" pitchFamily="-112" charset="-128"/>
              </a:rPr>
              <a:t>Content includes truth, lies, obsolete information, contradictions … </a:t>
            </a:r>
          </a:p>
          <a:p>
            <a:pPr eaLnBrk="1" hangingPunct="1">
              <a:lnSpc>
                <a:spcPct val="80000"/>
              </a:lnSpc>
            </a:pPr>
            <a:r>
              <a:rPr lang="en-US" sz="2400" smtClean="0">
                <a:ea typeface="ＭＳ Ｐゴシック" pitchFamily="-112" charset="-128"/>
              </a:rPr>
              <a:t>Unstructured (text, html, …), semi-structured (XML, annotated photos), structured (Databases)…</a:t>
            </a:r>
          </a:p>
          <a:p>
            <a:pPr eaLnBrk="1" hangingPunct="1">
              <a:lnSpc>
                <a:spcPct val="80000"/>
              </a:lnSpc>
            </a:pPr>
            <a:r>
              <a:rPr lang="en-US" sz="2400" smtClean="0">
                <a:ea typeface="ＭＳ Ｐゴシック" pitchFamily="-112" charset="-128"/>
              </a:rPr>
              <a:t>Scale much larger than previous text collections … but corporate records are catching up</a:t>
            </a:r>
          </a:p>
          <a:p>
            <a:pPr eaLnBrk="1" hangingPunct="1">
              <a:lnSpc>
                <a:spcPct val="80000"/>
              </a:lnSpc>
            </a:pPr>
            <a:r>
              <a:rPr lang="en-US" sz="2400" smtClean="0">
                <a:ea typeface="ＭＳ Ｐゴシック" pitchFamily="-112" charset="-128"/>
              </a:rPr>
              <a:t>Growth – slowed down from initial “volume doubling every few months” but still expanding</a:t>
            </a:r>
          </a:p>
          <a:p>
            <a:pPr eaLnBrk="1" hangingPunct="1">
              <a:lnSpc>
                <a:spcPct val="80000"/>
              </a:lnSpc>
            </a:pPr>
            <a:r>
              <a:rPr lang="en-US" sz="2400" smtClean="0">
                <a:ea typeface="ＭＳ Ｐゴシック" pitchFamily="-112" charset="-128"/>
              </a:rPr>
              <a:t>Content can be </a:t>
            </a:r>
            <a:r>
              <a:rPr lang="en-US" sz="2400" i="1" smtClean="0">
                <a:ea typeface="ＭＳ Ｐゴシック" pitchFamily="-112" charset="-128"/>
              </a:rPr>
              <a:t>dynamically generated</a:t>
            </a:r>
          </a:p>
        </p:txBody>
      </p:sp>
      <p:grpSp>
        <p:nvGrpSpPr>
          <p:cNvPr id="2" name="Group 4"/>
          <p:cNvGrpSpPr>
            <a:grpSpLocks/>
          </p:cNvGrpSpPr>
          <p:nvPr/>
        </p:nvGrpSpPr>
        <p:grpSpPr bwMode="auto">
          <a:xfrm>
            <a:off x="457200" y="1905000"/>
            <a:ext cx="2438400" cy="4027488"/>
            <a:chOff x="288" y="1200"/>
            <a:chExt cx="1536" cy="2537"/>
          </a:xfrm>
        </p:grpSpPr>
        <p:grpSp>
          <p:nvGrpSpPr>
            <p:cNvPr id="3" name="Group 5"/>
            <p:cNvGrpSpPr>
              <a:grpSpLocks/>
            </p:cNvGrpSpPr>
            <p:nvPr/>
          </p:nvGrpSpPr>
          <p:grpSpPr bwMode="auto">
            <a:xfrm>
              <a:off x="288" y="1200"/>
              <a:ext cx="1536" cy="2256"/>
              <a:chOff x="384" y="1968"/>
              <a:chExt cx="1536" cy="2256"/>
            </a:xfrm>
          </p:grpSpPr>
          <p:sp>
            <p:nvSpPr>
              <p:cNvPr id="27657" name="Rectangle 6"/>
              <p:cNvSpPr>
                <a:spLocks noChangeArrowheads="1"/>
              </p:cNvSpPr>
              <p:nvPr/>
            </p:nvSpPr>
            <p:spPr bwMode="auto">
              <a:xfrm>
                <a:off x="864" y="196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58" name="Rectangle 7"/>
              <p:cNvSpPr>
                <a:spLocks noChangeArrowheads="1"/>
              </p:cNvSpPr>
              <p:nvPr/>
            </p:nvSpPr>
            <p:spPr bwMode="auto">
              <a:xfrm>
                <a:off x="576" y="268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59" name="Rectangle 8"/>
              <p:cNvSpPr>
                <a:spLocks noChangeArrowheads="1"/>
              </p:cNvSpPr>
              <p:nvPr/>
            </p:nvSpPr>
            <p:spPr bwMode="auto">
              <a:xfrm>
                <a:off x="672" y="278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0" name="Rectangle 9"/>
              <p:cNvSpPr>
                <a:spLocks noChangeArrowheads="1"/>
              </p:cNvSpPr>
              <p:nvPr/>
            </p:nvSpPr>
            <p:spPr bwMode="auto">
              <a:xfrm>
                <a:off x="768" y="288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1" name="Rectangle 10"/>
              <p:cNvSpPr>
                <a:spLocks noChangeArrowheads="1"/>
              </p:cNvSpPr>
              <p:nvPr/>
            </p:nvSpPr>
            <p:spPr bwMode="auto">
              <a:xfrm>
                <a:off x="384" y="35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2" name="Rectangle 11"/>
              <p:cNvSpPr>
                <a:spLocks noChangeArrowheads="1"/>
              </p:cNvSpPr>
              <p:nvPr/>
            </p:nvSpPr>
            <p:spPr bwMode="auto">
              <a:xfrm>
                <a:off x="1440" y="312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3" name="Rectangle 12"/>
              <p:cNvSpPr>
                <a:spLocks noChangeArrowheads="1"/>
              </p:cNvSpPr>
              <p:nvPr/>
            </p:nvSpPr>
            <p:spPr bwMode="auto">
              <a:xfrm>
                <a:off x="1536" y="23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4" name="Rectangle 13"/>
              <p:cNvSpPr>
                <a:spLocks noChangeArrowheads="1"/>
              </p:cNvSpPr>
              <p:nvPr/>
            </p:nvSpPr>
            <p:spPr bwMode="auto">
              <a:xfrm>
                <a:off x="480" y="36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5" name="Rectangle 14"/>
              <p:cNvSpPr>
                <a:spLocks noChangeArrowheads="1"/>
              </p:cNvSpPr>
              <p:nvPr/>
            </p:nvSpPr>
            <p:spPr bwMode="auto">
              <a:xfrm>
                <a:off x="576" y="374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6" name="Rectangle 15"/>
              <p:cNvSpPr>
                <a:spLocks noChangeArrowheads="1"/>
              </p:cNvSpPr>
              <p:nvPr/>
            </p:nvSpPr>
            <p:spPr bwMode="auto">
              <a:xfrm>
                <a:off x="672" y="384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7" name="Rectangle 16"/>
              <p:cNvSpPr>
                <a:spLocks noChangeArrowheads="1"/>
              </p:cNvSpPr>
              <p:nvPr/>
            </p:nvSpPr>
            <p:spPr bwMode="auto">
              <a:xfrm>
                <a:off x="1632" y="24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7668" name="Line 17"/>
              <p:cNvSpPr>
                <a:spLocks noChangeShapeType="1"/>
              </p:cNvSpPr>
              <p:nvPr/>
            </p:nvSpPr>
            <p:spPr bwMode="auto">
              <a:xfrm flipV="1">
                <a:off x="912" y="3504"/>
                <a:ext cx="432" cy="288"/>
              </a:xfrm>
              <a:prstGeom prst="line">
                <a:avLst/>
              </a:prstGeom>
              <a:noFill/>
              <a:ln w="9525">
                <a:solidFill>
                  <a:schemeClr val="tx1"/>
                </a:solidFill>
                <a:round/>
                <a:headEnd/>
                <a:tailEnd type="triangle" w="med" len="med"/>
              </a:ln>
            </p:spPr>
            <p:txBody>
              <a:bodyPr wrap="none" anchor="ctr"/>
              <a:lstStyle/>
              <a:p>
                <a:endParaRPr lang="el-GR"/>
              </a:p>
            </p:txBody>
          </p:sp>
          <p:sp>
            <p:nvSpPr>
              <p:cNvPr id="27669" name="Line 18"/>
              <p:cNvSpPr>
                <a:spLocks noChangeShapeType="1"/>
              </p:cNvSpPr>
              <p:nvPr/>
            </p:nvSpPr>
            <p:spPr bwMode="auto">
              <a:xfrm flipH="1" flipV="1">
                <a:off x="1104" y="2976"/>
                <a:ext cx="288" cy="192"/>
              </a:xfrm>
              <a:prstGeom prst="line">
                <a:avLst/>
              </a:prstGeom>
              <a:noFill/>
              <a:ln w="9525">
                <a:solidFill>
                  <a:schemeClr val="tx1"/>
                </a:solidFill>
                <a:round/>
                <a:headEnd/>
                <a:tailEnd type="triangle" w="med" len="med"/>
              </a:ln>
            </p:spPr>
            <p:txBody>
              <a:bodyPr wrap="none" anchor="ctr"/>
              <a:lstStyle/>
              <a:p>
                <a:endParaRPr lang="el-GR"/>
              </a:p>
            </p:txBody>
          </p:sp>
          <p:sp>
            <p:nvSpPr>
              <p:cNvPr id="27670" name="Line 19"/>
              <p:cNvSpPr>
                <a:spLocks noChangeShapeType="1"/>
              </p:cNvSpPr>
              <p:nvPr/>
            </p:nvSpPr>
            <p:spPr bwMode="auto">
              <a:xfrm flipV="1">
                <a:off x="1056" y="2640"/>
                <a:ext cx="432" cy="144"/>
              </a:xfrm>
              <a:prstGeom prst="line">
                <a:avLst/>
              </a:prstGeom>
              <a:noFill/>
              <a:ln w="9525">
                <a:solidFill>
                  <a:schemeClr val="tx1"/>
                </a:solidFill>
                <a:round/>
                <a:headEnd/>
                <a:tailEnd type="triangle" w="med" len="med"/>
              </a:ln>
            </p:spPr>
            <p:txBody>
              <a:bodyPr wrap="none" anchor="ctr"/>
              <a:lstStyle/>
              <a:p>
                <a:endParaRPr lang="el-GR"/>
              </a:p>
            </p:txBody>
          </p:sp>
          <p:sp>
            <p:nvSpPr>
              <p:cNvPr id="27671" name="Line 20"/>
              <p:cNvSpPr>
                <a:spLocks noChangeShapeType="1"/>
              </p:cNvSpPr>
              <p:nvPr/>
            </p:nvSpPr>
            <p:spPr bwMode="auto">
              <a:xfrm>
                <a:off x="1200" y="2400"/>
                <a:ext cx="240" cy="672"/>
              </a:xfrm>
              <a:prstGeom prst="line">
                <a:avLst/>
              </a:prstGeom>
              <a:noFill/>
              <a:ln w="9525">
                <a:solidFill>
                  <a:schemeClr val="tx1"/>
                </a:solidFill>
                <a:round/>
                <a:headEnd/>
                <a:tailEnd type="triangle" w="med" len="med"/>
              </a:ln>
            </p:spPr>
            <p:txBody>
              <a:bodyPr wrap="none" anchor="ctr"/>
              <a:lstStyle/>
              <a:p>
                <a:endParaRPr lang="el-GR"/>
              </a:p>
            </p:txBody>
          </p:sp>
          <p:sp>
            <p:nvSpPr>
              <p:cNvPr id="27672" name="Line 21"/>
              <p:cNvSpPr>
                <a:spLocks noChangeShapeType="1"/>
              </p:cNvSpPr>
              <p:nvPr/>
            </p:nvSpPr>
            <p:spPr bwMode="auto">
              <a:xfrm flipV="1">
                <a:off x="1632" y="2880"/>
                <a:ext cx="96" cy="192"/>
              </a:xfrm>
              <a:prstGeom prst="line">
                <a:avLst/>
              </a:prstGeom>
              <a:noFill/>
              <a:ln w="9525">
                <a:solidFill>
                  <a:schemeClr val="tx1"/>
                </a:solidFill>
                <a:round/>
                <a:headEnd/>
                <a:tailEnd type="triangle" w="med" len="med"/>
              </a:ln>
            </p:spPr>
            <p:txBody>
              <a:bodyPr wrap="none" anchor="ctr"/>
              <a:lstStyle/>
              <a:p>
                <a:endParaRPr lang="el-GR"/>
              </a:p>
            </p:txBody>
          </p:sp>
          <p:sp>
            <p:nvSpPr>
              <p:cNvPr id="27673" name="Line 22"/>
              <p:cNvSpPr>
                <a:spLocks noChangeShapeType="1"/>
              </p:cNvSpPr>
              <p:nvPr/>
            </p:nvSpPr>
            <p:spPr bwMode="auto">
              <a:xfrm flipH="1">
                <a:off x="816" y="3360"/>
                <a:ext cx="48" cy="288"/>
              </a:xfrm>
              <a:prstGeom prst="line">
                <a:avLst/>
              </a:prstGeom>
              <a:noFill/>
              <a:ln w="9525">
                <a:solidFill>
                  <a:schemeClr val="tx1"/>
                </a:solidFill>
                <a:round/>
                <a:headEnd/>
                <a:tailEnd type="triangle" w="med" len="med"/>
              </a:ln>
            </p:spPr>
            <p:txBody>
              <a:bodyPr wrap="none" anchor="ctr"/>
              <a:lstStyle/>
              <a:p>
                <a:endParaRPr lang="el-GR"/>
              </a:p>
            </p:txBody>
          </p:sp>
        </p:grpSp>
        <p:sp>
          <p:nvSpPr>
            <p:cNvPr id="27656" name="Text Box 23"/>
            <p:cNvSpPr txBox="1">
              <a:spLocks noChangeArrowheads="1"/>
            </p:cNvSpPr>
            <p:nvPr/>
          </p:nvSpPr>
          <p:spPr bwMode="auto">
            <a:xfrm>
              <a:off x="417" y="3487"/>
              <a:ext cx="783" cy="250"/>
            </a:xfrm>
            <a:prstGeom prst="rect">
              <a:avLst/>
            </a:prstGeom>
            <a:noFill/>
            <a:ln w="9525">
              <a:noFill/>
              <a:miter lim="800000"/>
              <a:headEnd/>
              <a:tailEnd/>
            </a:ln>
          </p:spPr>
          <p:txBody>
            <a:bodyPr wrap="none">
              <a:spAutoFit/>
            </a:bodyPr>
            <a:lstStyle/>
            <a:p>
              <a:pPr algn="r"/>
              <a:r>
                <a:rPr lang="en-US" sz="2000"/>
                <a:t>The Web</a:t>
              </a:r>
            </a:p>
          </p:txBody>
        </p:sp>
      </p:grpSp>
      <p:sp>
        <p:nvSpPr>
          <p:cNvPr id="27653"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a:t>
            </a:r>
          </a:p>
        </p:txBody>
      </p:sp>
      <p:sp>
        <p:nvSpPr>
          <p:cNvPr id="27654" name="Slide Number Placeholder 24"/>
          <p:cNvSpPr>
            <a:spLocks noGrp="1"/>
          </p:cNvSpPr>
          <p:nvPr>
            <p:ph type="sldNum" sz="quarter" idx="12"/>
          </p:nvPr>
        </p:nvSpPr>
        <p:spPr bwMode="auto">
          <a:noFill/>
          <a:ln>
            <a:miter lim="800000"/>
            <a:headEnd/>
            <a:tailEnd/>
          </a:ln>
        </p:spPr>
        <p:txBody>
          <a:bodyPr/>
          <a:lstStyle/>
          <a:p>
            <a:fld id="{05247A42-43BF-44BE-B93F-AD3C166A4AB0}" type="slidenum">
              <a:rPr lang="en-US"/>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79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Search Engines</a:t>
            </a:r>
            <a:endParaRPr lang="el-GR" dirty="0" smtClean="0"/>
          </a:p>
        </p:txBody>
      </p:sp>
      <p:sp>
        <p:nvSpPr>
          <p:cNvPr id="3" name="TextBox 2"/>
          <p:cNvSpPr txBox="1"/>
          <p:nvPr/>
        </p:nvSpPr>
        <p:spPr>
          <a:xfrm>
            <a:off x="304800" y="2214554"/>
            <a:ext cx="8351837" cy="1569660"/>
          </a:xfrm>
          <a:prstGeom prst="rect">
            <a:avLst/>
          </a:prstGeom>
          <a:noFill/>
        </p:spPr>
        <p:txBody>
          <a:bodyPr>
            <a:spAutoFit/>
          </a:bodyPr>
          <a:lstStyle/>
          <a:p>
            <a:pPr marL="342900" indent="-342900" algn="just" fontAlgn="auto">
              <a:spcBef>
                <a:spcPts val="0"/>
              </a:spcBef>
              <a:spcAft>
                <a:spcPts val="0"/>
              </a:spcAft>
              <a:buFont typeface="Wingdings" pitchFamily="2" charset="2"/>
              <a:buChar char="§"/>
              <a:defRPr/>
            </a:pPr>
            <a:r>
              <a:rPr lang="en-US" i="1" dirty="0" smtClean="0">
                <a:solidFill>
                  <a:schemeClr val="tx2">
                    <a:lumMod val="50000"/>
                  </a:schemeClr>
                </a:solidFill>
                <a:latin typeface="+mn-lt"/>
                <a:cs typeface="+mn-cs"/>
              </a:rPr>
              <a:t>Full text search </a:t>
            </a:r>
            <a:r>
              <a:rPr lang="en-US" dirty="0" smtClean="0">
                <a:solidFill>
                  <a:schemeClr val="tx2">
                    <a:lumMod val="50000"/>
                  </a:schemeClr>
                </a:solidFill>
                <a:latin typeface="+mn-lt"/>
                <a:cs typeface="+mn-cs"/>
              </a:rPr>
              <a:t>(</a:t>
            </a:r>
            <a:r>
              <a:rPr lang="en-US" dirty="0" err="1" smtClean="0">
                <a:solidFill>
                  <a:schemeClr val="tx2">
                    <a:lumMod val="50000"/>
                  </a:schemeClr>
                </a:solidFill>
                <a:latin typeface="+mn-lt"/>
                <a:cs typeface="+mn-cs"/>
              </a:rPr>
              <a:t>Altavista</a:t>
            </a:r>
            <a:r>
              <a:rPr lang="en-US" dirty="0" smtClean="0">
                <a:solidFill>
                  <a:schemeClr val="tx2">
                    <a:lumMod val="50000"/>
                  </a:schemeClr>
                </a:solidFill>
                <a:latin typeface="+mn-lt"/>
                <a:cs typeface="+mn-cs"/>
              </a:rPr>
              <a:t>, Excite, </a:t>
            </a:r>
            <a:r>
              <a:rPr lang="en-US" dirty="0" err="1" smtClean="0">
                <a:solidFill>
                  <a:schemeClr val="tx2">
                    <a:lumMod val="50000"/>
                  </a:schemeClr>
                </a:solidFill>
                <a:latin typeface="+mn-lt"/>
                <a:cs typeface="+mn-cs"/>
              </a:rPr>
              <a:t>Infoseek</a:t>
            </a:r>
            <a:r>
              <a:rPr lang="en-US" dirty="0" smtClean="0">
                <a:solidFill>
                  <a:schemeClr val="tx2">
                    <a:lumMod val="50000"/>
                  </a:schemeClr>
                </a:solidFill>
                <a:latin typeface="+mn-lt"/>
                <a:cs typeface="+mn-cs"/>
              </a:rPr>
              <a:t>)</a:t>
            </a:r>
          </a:p>
          <a:p>
            <a:pPr marL="342900" indent="-342900" algn="just" fontAlgn="auto">
              <a:spcBef>
                <a:spcPts val="0"/>
              </a:spcBef>
              <a:spcAft>
                <a:spcPts val="0"/>
              </a:spcAft>
              <a:buFont typeface="Wingdings" pitchFamily="2" charset="2"/>
              <a:buChar char="§"/>
              <a:defRPr/>
            </a:pPr>
            <a:r>
              <a:rPr lang="en-US" i="1" dirty="0" smtClean="0">
                <a:solidFill>
                  <a:schemeClr val="tx2">
                    <a:lumMod val="50000"/>
                  </a:schemeClr>
                </a:solidFill>
                <a:latin typeface="+mn-lt"/>
                <a:cs typeface="+mn-cs"/>
              </a:rPr>
              <a:t>Taxonomies</a:t>
            </a:r>
            <a:r>
              <a:rPr lang="en-US" dirty="0" smtClean="0">
                <a:solidFill>
                  <a:schemeClr val="tx2">
                    <a:lumMod val="50000"/>
                  </a:schemeClr>
                </a:solidFill>
                <a:latin typeface="+mn-lt"/>
                <a:cs typeface="+mn-cs"/>
              </a:rPr>
              <a:t>  (Yahoo!) – browse through a hierarchical tree with category labels</a:t>
            </a:r>
          </a:p>
          <a:p>
            <a:pPr algn="just" fontAlgn="auto">
              <a:spcBef>
                <a:spcPts val="0"/>
              </a:spcBef>
              <a:spcAft>
                <a:spcPts val="0"/>
              </a:spcAft>
              <a:defRPr/>
            </a:pPr>
            <a:r>
              <a:rPr lang="el-GR" dirty="0">
                <a:solidFill>
                  <a:schemeClr val="tx2">
                    <a:lumMod val="50000"/>
                  </a:schemeClr>
                </a:solidFill>
                <a:latin typeface="+mn-lt"/>
                <a:cs typeface="+mn-cs"/>
              </a:rPr>
              <a:t>	</a:t>
            </a:r>
            <a:r>
              <a:rPr lang="el-GR" dirty="0" smtClean="0">
                <a:solidFill>
                  <a:schemeClr val="tx2">
                    <a:lumMod val="50000"/>
                  </a:schemeClr>
                </a:solidFill>
                <a:latin typeface="+mn-lt"/>
                <a:cs typeface="+mn-cs"/>
              </a:rPr>
              <a:t>	</a:t>
            </a:r>
            <a:r>
              <a:rPr lang="en-US" dirty="0" smtClean="0">
                <a:solidFill>
                  <a:schemeClr val="tx2">
                    <a:lumMod val="50000"/>
                  </a:schemeClr>
                </a:solidFill>
                <a:latin typeface="+mn-lt"/>
                <a:cs typeface="+mn-cs"/>
              </a:rPr>
              <a:t>About.com Open Directory Project </a:t>
            </a:r>
            <a:endParaRPr lang="en-US" dirty="0">
              <a:solidFill>
                <a:schemeClr val="tx2">
                  <a:lumMod val="50000"/>
                </a:schemeClr>
              </a:solidFill>
              <a:latin typeface="+mn-lt"/>
              <a:cs typeface="+mn-cs"/>
            </a:endParaRP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27</a:t>
            </a:fld>
            <a:endParaRPr lang="el-GR" dirty="0"/>
          </a:p>
        </p:txBody>
      </p:sp>
    </p:spTree>
    <p:extLst>
      <p:ext uri="{BB962C8B-B14F-4D97-AF65-F5344CB8AC3E}">
        <p14:creationId xmlns:p14="http://schemas.microsoft.com/office/powerpoint/2010/main" xmlns="" val="159588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Dynamic </a:t>
            </a:r>
            <a:r>
              <a:rPr lang="en-US" dirty="0" err="1" smtClean="0"/>
              <a:t>vs</a:t>
            </a:r>
            <a:r>
              <a:rPr lang="en-US" dirty="0" smtClean="0"/>
              <a:t> static web pages</a:t>
            </a:r>
            <a:endParaRPr lang="el-GR" dirty="0" smtClean="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28</a:t>
            </a:fld>
            <a:endParaRPr lang="el-G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133600"/>
            <a:ext cx="6917532"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990600" y="4343400"/>
            <a:ext cx="7391400" cy="1846659"/>
          </a:xfrm>
          <a:prstGeom prst="rect">
            <a:avLst/>
          </a:prstGeom>
          <a:noFill/>
        </p:spPr>
        <p:txBody>
          <a:bodyPr wrap="square" rtlCol="0">
            <a:spAutoFit/>
          </a:bodyPr>
          <a:lstStyle/>
          <a:p>
            <a:pPr marL="342900" indent="-342900">
              <a:buFont typeface="Wingdings" pitchFamily="2" charset="2"/>
              <a:buChar char="ü"/>
            </a:pPr>
            <a:r>
              <a:rPr lang="en-US" dirty="0" smtClean="0"/>
              <a:t>Hidden web – Deep web</a:t>
            </a:r>
            <a:endParaRPr lang="el-GR" dirty="0" smtClean="0"/>
          </a:p>
          <a:p>
            <a:pPr marL="342900" indent="-342900">
              <a:buFont typeface="Wingdings" pitchFamily="2" charset="2"/>
              <a:buChar char="ü"/>
            </a:pPr>
            <a:r>
              <a:rPr lang="en-US" dirty="0" smtClean="0"/>
              <a:t>Personal web site </a:t>
            </a:r>
            <a:r>
              <a:rPr lang="en-US" dirty="0" err="1" smtClean="0"/>
              <a:t>vs</a:t>
            </a:r>
            <a:r>
              <a:rPr lang="en-US" dirty="0" smtClean="0"/>
              <a:t> airport flight status</a:t>
            </a:r>
          </a:p>
          <a:p>
            <a:pPr marL="342900" indent="-342900">
              <a:buFont typeface="Wingdings" pitchFamily="2" charset="2"/>
              <a:buChar char="ü"/>
            </a:pPr>
            <a:endParaRPr lang="en-US" dirty="0" smtClean="0"/>
          </a:p>
          <a:p>
            <a:pPr algn="just"/>
            <a:r>
              <a:rPr lang="en-US" dirty="0" smtClean="0">
                <a:latin typeface="Calibri" pitchFamily="34" charset="0"/>
              </a:rPr>
              <a:t>URL: not a file but a program on the server</a:t>
            </a:r>
          </a:p>
          <a:p>
            <a:pPr algn="just"/>
            <a:r>
              <a:rPr lang="en-US" sz="1800" dirty="0" smtClean="0">
                <a:latin typeface="Calibri" pitchFamily="34" charset="0"/>
              </a:rPr>
              <a:t>Input part of the GET, e.g., http//www.google.com/search?q=obama</a:t>
            </a:r>
            <a:endParaRPr lang="en-US" dirty="0"/>
          </a:p>
        </p:txBody>
      </p:sp>
    </p:spTree>
    <p:extLst>
      <p:ext uri="{BB962C8B-B14F-4D97-AF65-F5344CB8AC3E}">
        <p14:creationId xmlns:p14="http://schemas.microsoft.com/office/powerpoint/2010/main" xmlns="" val="1517773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The Web graph</a:t>
            </a:r>
            <a:endParaRPr lang="el-GR" dirty="0" smtClean="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29</a:t>
            </a:fld>
            <a:endParaRPr lang="el-GR" dirty="0"/>
          </a:p>
        </p:txBody>
      </p:sp>
      <p:sp>
        <p:nvSpPr>
          <p:cNvPr id="2" name="TextBox 1"/>
          <p:cNvSpPr txBox="1"/>
          <p:nvPr/>
        </p:nvSpPr>
        <p:spPr>
          <a:xfrm>
            <a:off x="838200" y="4708346"/>
            <a:ext cx="6858000" cy="1569660"/>
          </a:xfrm>
          <a:prstGeom prst="rect">
            <a:avLst/>
          </a:prstGeom>
          <a:noFill/>
        </p:spPr>
        <p:txBody>
          <a:bodyPr wrap="square" rtlCol="0">
            <a:spAutoFit/>
          </a:bodyPr>
          <a:lstStyle/>
          <a:p>
            <a:r>
              <a:rPr lang="en-US" dirty="0" smtClean="0"/>
              <a:t>Anchor text &lt;a&gt;&lt;/a&gt;</a:t>
            </a:r>
          </a:p>
          <a:p>
            <a:r>
              <a:rPr lang="en-US" dirty="0" smtClean="0"/>
              <a:t>In-links/Out-links</a:t>
            </a:r>
          </a:p>
          <a:p>
            <a:r>
              <a:rPr lang="en-US" dirty="0" smtClean="0"/>
              <a:t>In-degree (8-15)</a:t>
            </a:r>
          </a:p>
          <a:p>
            <a:r>
              <a:rPr lang="en-US" dirty="0" smtClean="0"/>
              <a:t>Out-degree</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2714" y="3098800"/>
            <a:ext cx="2867025"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4457" y="3098800"/>
            <a:ext cx="4248150" cy="280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024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Web (WWW)</a:t>
            </a:r>
            <a:endParaRPr lang="el-GR" dirty="0" smtClean="0"/>
          </a:p>
        </p:txBody>
      </p:sp>
      <p:sp>
        <p:nvSpPr>
          <p:cNvPr id="3" name="TextBox 2"/>
          <p:cNvSpPr txBox="1"/>
          <p:nvPr/>
        </p:nvSpPr>
        <p:spPr>
          <a:xfrm>
            <a:off x="468313" y="1557338"/>
            <a:ext cx="8351837" cy="3785652"/>
          </a:xfrm>
          <a:prstGeom prst="rect">
            <a:avLst/>
          </a:prstGeom>
          <a:noFill/>
        </p:spPr>
        <p:txBody>
          <a:bodyPr>
            <a:spAutoFit/>
          </a:bodyPr>
          <a:lstStyle/>
          <a:p>
            <a:pPr algn="just" fontAlgn="auto">
              <a:spcBef>
                <a:spcPts val="0"/>
              </a:spcBef>
              <a:spcAft>
                <a:spcPts val="0"/>
              </a:spcAft>
              <a:defRPr/>
            </a:pPr>
            <a:r>
              <a:rPr lang="en-US" b="1" dirty="0" smtClean="0">
                <a:solidFill>
                  <a:schemeClr val="tx1">
                    <a:lumMod val="65000"/>
                    <a:lumOff val="35000"/>
                  </a:schemeClr>
                </a:solidFill>
                <a:latin typeface="+mj-lt"/>
                <a:cs typeface="+mn-cs"/>
              </a:rPr>
              <a:t>World </a:t>
            </a:r>
            <a:r>
              <a:rPr lang="en-US" b="1" dirty="0">
                <a:solidFill>
                  <a:schemeClr val="tx1">
                    <a:lumMod val="65000"/>
                    <a:lumOff val="35000"/>
                  </a:schemeClr>
                </a:solidFill>
                <a:latin typeface="+mj-lt"/>
                <a:cs typeface="+mn-cs"/>
              </a:rPr>
              <a:t>Wide Web </a:t>
            </a:r>
            <a:r>
              <a:rPr lang="en-US" dirty="0" smtClean="0">
                <a:solidFill>
                  <a:schemeClr val="tx1">
                    <a:lumMod val="65000"/>
                    <a:lumOff val="35000"/>
                  </a:schemeClr>
                </a:solidFill>
                <a:latin typeface="+mj-lt"/>
                <a:cs typeface="+mn-cs"/>
              </a:rPr>
              <a:t>(World-Wide Web, </a:t>
            </a:r>
            <a:r>
              <a:rPr lang="en-US" b="1" dirty="0" smtClean="0">
                <a:solidFill>
                  <a:schemeClr val="tx1">
                    <a:lumMod val="65000"/>
                    <a:lumOff val="35000"/>
                  </a:schemeClr>
                </a:solidFill>
                <a:latin typeface="+mj-lt"/>
                <a:cs typeface="+mn-cs"/>
              </a:rPr>
              <a:t>WWW</a:t>
            </a:r>
            <a:r>
              <a:rPr lang="en-US" dirty="0" smtClean="0">
                <a:solidFill>
                  <a:schemeClr val="tx1">
                    <a:lumMod val="65000"/>
                    <a:lumOff val="35000"/>
                  </a:schemeClr>
                </a:solidFill>
                <a:latin typeface="+mj-lt"/>
                <a:cs typeface="+mn-cs"/>
              </a:rPr>
              <a:t>, </a:t>
            </a:r>
            <a:r>
              <a:rPr lang="en-US" b="1" dirty="0" smtClean="0">
                <a:solidFill>
                  <a:schemeClr val="tx1">
                    <a:lumMod val="65000"/>
                    <a:lumOff val="35000"/>
                  </a:schemeClr>
                </a:solidFill>
                <a:latin typeface="+mj-lt"/>
                <a:cs typeface="+mn-cs"/>
              </a:rPr>
              <a:t>W3</a:t>
            </a:r>
            <a:r>
              <a:rPr lang="en-US" dirty="0">
                <a:solidFill>
                  <a:schemeClr val="tx1">
                    <a:lumMod val="65000"/>
                    <a:lumOff val="35000"/>
                  </a:schemeClr>
                </a:solidFill>
                <a:latin typeface="+mj-lt"/>
                <a:cs typeface="+mn-cs"/>
              </a:rPr>
              <a:t>, </a:t>
            </a:r>
            <a:r>
              <a:rPr lang="el-GR" dirty="0" smtClean="0">
                <a:solidFill>
                  <a:schemeClr val="tx1">
                    <a:lumMod val="65000"/>
                    <a:lumOff val="35000"/>
                  </a:schemeClr>
                </a:solidFill>
                <a:latin typeface="+mj-lt"/>
                <a:cs typeface="+mn-cs"/>
              </a:rPr>
              <a:t>ή </a:t>
            </a:r>
            <a:r>
              <a:rPr lang="en-US" b="1" dirty="0" smtClean="0">
                <a:solidFill>
                  <a:schemeClr val="tx1">
                    <a:lumMod val="65000"/>
                    <a:lumOff val="35000"/>
                  </a:schemeClr>
                </a:solidFill>
                <a:latin typeface="+mj-lt"/>
                <a:cs typeface="+mn-cs"/>
              </a:rPr>
              <a:t>the </a:t>
            </a:r>
            <a:r>
              <a:rPr lang="en-US" b="1" dirty="0">
                <a:solidFill>
                  <a:schemeClr val="tx1">
                    <a:lumMod val="65000"/>
                    <a:lumOff val="35000"/>
                  </a:schemeClr>
                </a:solidFill>
                <a:latin typeface="+mj-lt"/>
                <a:cs typeface="+mn-cs"/>
              </a:rPr>
              <a:t>Web</a:t>
            </a:r>
            <a:r>
              <a:rPr lang="en-US" dirty="0">
                <a:solidFill>
                  <a:schemeClr val="tx1">
                    <a:lumMod val="65000"/>
                    <a:lumOff val="35000"/>
                  </a:schemeClr>
                </a:solidFill>
                <a:latin typeface="+mj-lt"/>
                <a:cs typeface="+mn-cs"/>
              </a:rPr>
              <a:t>) </a:t>
            </a:r>
            <a:r>
              <a:rPr lang="el-GR" b="1" dirty="0" smtClean="0">
                <a:solidFill>
                  <a:prstClr val="black">
                    <a:lumMod val="65000"/>
                    <a:lumOff val="35000"/>
                  </a:prstClr>
                </a:solidFill>
                <a:latin typeface="Bookman Old Style"/>
              </a:rPr>
              <a:t>είναι μια συλλογή από έγγραφα κειμένου και άλλες πηγές </a:t>
            </a:r>
            <a:r>
              <a:rPr lang="en-US" dirty="0" smtClean="0">
                <a:solidFill>
                  <a:prstClr val="black">
                    <a:lumMod val="65000"/>
                    <a:lumOff val="35000"/>
                  </a:prstClr>
                </a:solidFill>
                <a:latin typeface="Bookman Old Style"/>
              </a:rPr>
              <a:t>(</a:t>
            </a:r>
            <a:r>
              <a:rPr lang="en-US" b="1" dirty="0" smtClean="0">
                <a:solidFill>
                  <a:srgbClr val="FF0000"/>
                </a:solidFill>
                <a:latin typeface="Bookman Old Style"/>
              </a:rPr>
              <a:t>web </a:t>
            </a:r>
            <a:r>
              <a:rPr lang="el-GR" b="1" dirty="0" smtClean="0">
                <a:solidFill>
                  <a:srgbClr val="FF0000"/>
                </a:solidFill>
                <a:latin typeface="Bookman Old Style"/>
              </a:rPr>
              <a:t>σελίδες - ιστοσελίδες</a:t>
            </a:r>
            <a:r>
              <a:rPr lang="en-US" dirty="0" smtClean="0">
                <a:solidFill>
                  <a:prstClr val="black">
                    <a:lumMod val="65000"/>
                    <a:lumOff val="35000"/>
                  </a:prstClr>
                </a:solidFill>
                <a:latin typeface="Bookman Old Style"/>
              </a:rPr>
              <a:t>), </a:t>
            </a:r>
            <a:r>
              <a:rPr lang="el-GR" dirty="0" smtClean="0">
                <a:solidFill>
                  <a:prstClr val="black">
                    <a:lumMod val="65000"/>
                    <a:lumOff val="35000"/>
                  </a:prstClr>
                </a:solidFill>
                <a:latin typeface="Bookman Old Style"/>
              </a:rPr>
              <a:t>που είναι συνδεδεμένα </a:t>
            </a:r>
            <a:r>
              <a:rPr lang="en-US" dirty="0" smtClean="0">
                <a:solidFill>
                  <a:prstClr val="black">
                    <a:lumMod val="65000"/>
                    <a:lumOff val="35000"/>
                  </a:prstClr>
                </a:solidFill>
                <a:latin typeface="Bookman Old Style"/>
              </a:rPr>
              <a:t>hyperlinks</a:t>
            </a:r>
            <a:r>
              <a:rPr lang="el-GR" dirty="0" smtClean="0">
                <a:solidFill>
                  <a:prstClr val="black">
                    <a:lumMod val="65000"/>
                    <a:lumOff val="35000"/>
                  </a:prstClr>
                </a:solidFill>
                <a:latin typeface="Bookman Old Style"/>
              </a:rPr>
              <a:t> και</a:t>
            </a:r>
            <a:r>
              <a:rPr lang="en-US" dirty="0" smtClean="0">
                <a:solidFill>
                  <a:prstClr val="black">
                    <a:lumMod val="65000"/>
                    <a:lumOff val="35000"/>
                  </a:prstClr>
                </a:solidFill>
                <a:latin typeface="Bookman Old Style"/>
              </a:rPr>
              <a:t> URLs, </a:t>
            </a:r>
            <a:endParaRPr lang="el-GR" dirty="0" smtClean="0">
              <a:solidFill>
                <a:prstClr val="black">
                  <a:lumMod val="65000"/>
                  <a:lumOff val="35000"/>
                </a:prstClr>
              </a:solidFill>
              <a:latin typeface="Bookman Old Style"/>
            </a:endParaRPr>
          </a:p>
          <a:p>
            <a:pPr marL="342900" indent="-342900" algn="just" fontAlgn="auto">
              <a:spcBef>
                <a:spcPts val="0"/>
              </a:spcBef>
              <a:spcAft>
                <a:spcPts val="0"/>
              </a:spcAft>
              <a:buFont typeface="Wingdings" pitchFamily="2" charset="2"/>
              <a:buChar char="§"/>
              <a:defRPr/>
            </a:pPr>
            <a:r>
              <a:rPr lang="en-US" dirty="0" smtClean="0">
                <a:solidFill>
                  <a:prstClr val="black">
                    <a:lumMod val="65000"/>
                    <a:lumOff val="35000"/>
                  </a:prstClr>
                </a:solidFill>
                <a:latin typeface="Bookman Old Style"/>
              </a:rPr>
              <a:t>hosted  </a:t>
            </a:r>
            <a:r>
              <a:rPr lang="en-US" b="1" dirty="0">
                <a:solidFill>
                  <a:srgbClr val="FF0000"/>
                </a:solidFill>
                <a:latin typeface="Bookman Old Style"/>
              </a:rPr>
              <a:t>web servers </a:t>
            </a:r>
            <a:endParaRPr lang="el-GR" b="1" dirty="0">
              <a:solidFill>
                <a:srgbClr val="FF0000"/>
              </a:solidFill>
              <a:latin typeface="Bookman Old Style"/>
            </a:endParaRPr>
          </a:p>
          <a:p>
            <a:pPr marL="342900" indent="-342900" algn="just" fontAlgn="auto">
              <a:spcBef>
                <a:spcPts val="0"/>
              </a:spcBef>
              <a:spcAft>
                <a:spcPts val="0"/>
              </a:spcAft>
              <a:buFont typeface="Wingdings" pitchFamily="2" charset="2"/>
              <a:buChar char="§"/>
              <a:defRPr/>
            </a:pPr>
            <a:r>
              <a:rPr lang="en-US" dirty="0" smtClean="0">
                <a:solidFill>
                  <a:prstClr val="black">
                    <a:lumMod val="65000"/>
                    <a:lumOff val="35000"/>
                  </a:prstClr>
                </a:solidFill>
                <a:latin typeface="Bookman Old Style"/>
              </a:rPr>
              <a:t>viewed or navigated via hyperlinks with </a:t>
            </a:r>
            <a:r>
              <a:rPr lang="en-US" b="1" dirty="0">
                <a:solidFill>
                  <a:srgbClr val="FF0000"/>
                </a:solidFill>
                <a:latin typeface="Bookman Old Style"/>
              </a:rPr>
              <a:t>web browsers</a:t>
            </a:r>
            <a:r>
              <a:rPr lang="en-US" dirty="0" smtClean="0">
                <a:solidFill>
                  <a:prstClr val="black">
                    <a:lumMod val="65000"/>
                    <a:lumOff val="35000"/>
                  </a:prstClr>
                </a:solidFill>
                <a:latin typeface="Bookman Old Style"/>
              </a:rPr>
              <a:t>. </a:t>
            </a:r>
          </a:p>
          <a:p>
            <a:pPr algn="just" fontAlgn="auto">
              <a:spcBef>
                <a:spcPts val="0"/>
              </a:spcBef>
              <a:spcAft>
                <a:spcPts val="0"/>
              </a:spcAft>
              <a:defRPr/>
            </a:pPr>
            <a:endParaRPr lang="en-US" dirty="0" smtClean="0">
              <a:solidFill>
                <a:prstClr val="black">
                  <a:lumMod val="65000"/>
                  <a:lumOff val="35000"/>
                </a:prstClr>
              </a:solidFill>
              <a:latin typeface="Bookman Old Style"/>
              <a:cs typeface="+mn-cs"/>
            </a:endParaRPr>
          </a:p>
          <a:p>
            <a:pPr algn="just" fontAlgn="auto">
              <a:spcBef>
                <a:spcPts val="0"/>
              </a:spcBef>
              <a:spcAft>
                <a:spcPts val="0"/>
              </a:spcAft>
              <a:defRPr/>
            </a:pPr>
            <a:endParaRPr lang="en-US" dirty="0">
              <a:solidFill>
                <a:schemeClr val="tx1">
                  <a:lumMod val="65000"/>
                  <a:lumOff val="35000"/>
                </a:schemeClr>
              </a:solidFill>
              <a:latin typeface="+mj-lt"/>
              <a:cs typeface="+mn-cs"/>
            </a:endParaRPr>
          </a:p>
          <a:p>
            <a:pPr algn="just" fontAlgn="auto">
              <a:spcBef>
                <a:spcPts val="0"/>
              </a:spcBef>
              <a:spcAft>
                <a:spcPts val="0"/>
              </a:spcAft>
              <a:defRPr/>
            </a:pPr>
            <a:endParaRPr lang="en-US" dirty="0">
              <a:solidFill>
                <a:schemeClr val="tx1">
                  <a:lumMod val="65000"/>
                  <a:lumOff val="35000"/>
                </a:schemeClr>
              </a:solidFill>
              <a:latin typeface="+mj-lt"/>
              <a:cs typeface="+mn-cs"/>
            </a:endParaRP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a:t>
            </a:fld>
            <a:endParaRPr lang="el-GR" dirty="0"/>
          </a:p>
        </p:txBody>
      </p:sp>
      <p:sp>
        <p:nvSpPr>
          <p:cNvPr id="8" name="TextBox 7"/>
          <p:cNvSpPr txBox="1"/>
          <p:nvPr/>
        </p:nvSpPr>
        <p:spPr>
          <a:xfrm>
            <a:off x="468313" y="4714802"/>
            <a:ext cx="3786214" cy="646331"/>
          </a:xfrm>
          <a:prstGeom prst="rect">
            <a:avLst/>
          </a:prstGeom>
          <a:noFill/>
        </p:spPr>
        <p:txBody>
          <a:bodyPr wrap="square" rtlCol="0">
            <a:spAutoFit/>
          </a:bodyPr>
          <a:lstStyle/>
          <a:p>
            <a:pPr>
              <a:buFont typeface="Wingdings" pitchFamily="2" charset="2"/>
              <a:buChar char="§"/>
            </a:pPr>
            <a:r>
              <a:rPr lang="en-US" dirty="0" smtClean="0">
                <a:solidFill>
                  <a:srgbClr val="C00000"/>
                </a:solidFill>
                <a:latin typeface="Georgia" pitchFamily="18" charset="0"/>
              </a:rPr>
              <a:t> 63 billion pages</a:t>
            </a:r>
          </a:p>
          <a:p>
            <a:pPr>
              <a:buFont typeface="Wingdings" pitchFamily="2" charset="2"/>
              <a:buChar char="§"/>
            </a:pPr>
            <a:r>
              <a:rPr lang="en-US" dirty="0" smtClean="0">
                <a:solidFill>
                  <a:srgbClr val="C00000"/>
                </a:solidFill>
                <a:latin typeface="Georgia" pitchFamily="18" charset="0"/>
              </a:rPr>
              <a:t> 1 trillion unique web addresses</a:t>
            </a:r>
            <a:endParaRPr lang="en-US" dirty="0">
              <a:solidFill>
                <a:srgbClr val="C00000"/>
              </a:solidFill>
              <a:latin typeface="Georg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The Web Graph</a:t>
            </a:r>
            <a:endParaRPr lang="el-GR" dirty="0" smtClean="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30</a:t>
            </a:fld>
            <a:endParaRPr lang="el-GR" dirty="0"/>
          </a:p>
        </p:txBody>
      </p:sp>
      <p:sp>
        <p:nvSpPr>
          <p:cNvPr id="2" name="TextBox 1"/>
          <p:cNvSpPr txBox="1"/>
          <p:nvPr/>
        </p:nvSpPr>
        <p:spPr>
          <a:xfrm>
            <a:off x="685800" y="2057400"/>
            <a:ext cx="7467600" cy="3539430"/>
          </a:xfrm>
          <a:prstGeom prst="rect">
            <a:avLst/>
          </a:prstGeom>
          <a:noFill/>
        </p:spPr>
        <p:txBody>
          <a:bodyPr wrap="square" rtlCol="0">
            <a:spAutoFit/>
          </a:bodyPr>
          <a:lstStyle/>
          <a:p>
            <a:pPr marL="342900" indent="-342900">
              <a:buFont typeface="Wingdings" pitchFamily="2" charset="2"/>
              <a:buChar char="§"/>
            </a:pPr>
            <a:r>
              <a:rPr lang="en-US" sz="2800" dirty="0" smtClean="0">
                <a:latin typeface="+mn-lt"/>
              </a:rPr>
              <a:t>the </a:t>
            </a:r>
            <a:r>
              <a:rPr lang="en-US" sz="2800" dirty="0">
                <a:solidFill>
                  <a:schemeClr val="accent2">
                    <a:lumMod val="75000"/>
                  </a:schemeClr>
                </a:solidFill>
                <a:latin typeface="+mn-lt"/>
              </a:rPr>
              <a:t>distribution of </a:t>
            </a:r>
            <a:r>
              <a:rPr lang="en-US" sz="2800" dirty="0" smtClean="0">
                <a:solidFill>
                  <a:schemeClr val="accent2">
                    <a:lumMod val="75000"/>
                  </a:schemeClr>
                </a:solidFill>
                <a:latin typeface="+mn-lt"/>
              </a:rPr>
              <a:t> in-degrees </a:t>
            </a:r>
            <a:r>
              <a:rPr lang="en-US" sz="2800" dirty="0" smtClean="0">
                <a:latin typeface="+mn-lt"/>
              </a:rPr>
              <a:t>not</a:t>
            </a:r>
            <a:r>
              <a:rPr lang="en-US" sz="2800" dirty="0">
                <a:latin typeface="+mn-lt"/>
              </a:rPr>
              <a:t> </a:t>
            </a:r>
            <a:r>
              <a:rPr lang="en-US" sz="2800" dirty="0" smtClean="0">
                <a:latin typeface="+mn-lt"/>
              </a:rPr>
              <a:t>Poisson </a:t>
            </a:r>
            <a:r>
              <a:rPr lang="en-US" sz="2800" dirty="0">
                <a:latin typeface="+mn-lt"/>
              </a:rPr>
              <a:t>distribution </a:t>
            </a:r>
            <a:r>
              <a:rPr lang="en-US" sz="2800" dirty="0" smtClean="0">
                <a:latin typeface="+mn-lt"/>
              </a:rPr>
              <a:t>(if </a:t>
            </a:r>
            <a:r>
              <a:rPr lang="en-US" sz="2800" dirty="0">
                <a:latin typeface="+mn-lt"/>
              </a:rPr>
              <a:t>every web page </a:t>
            </a:r>
            <a:r>
              <a:rPr lang="en-US" sz="2800" dirty="0" smtClean="0">
                <a:latin typeface="+mn-lt"/>
              </a:rPr>
              <a:t>were to </a:t>
            </a:r>
            <a:r>
              <a:rPr lang="en-US" sz="2800" dirty="0">
                <a:latin typeface="+mn-lt"/>
              </a:rPr>
              <a:t>pick the destinations of its links uniformly at </a:t>
            </a:r>
            <a:r>
              <a:rPr lang="en-US" sz="2800" dirty="0" smtClean="0">
                <a:latin typeface="+mn-lt"/>
              </a:rPr>
              <a:t>random). </a:t>
            </a:r>
          </a:p>
          <a:p>
            <a:pPr marL="342900" indent="-342900">
              <a:buFont typeface="Wingdings" pitchFamily="2" charset="2"/>
              <a:buChar char="§"/>
            </a:pPr>
            <a:endParaRPr lang="en-US" sz="2800" dirty="0" smtClean="0">
              <a:latin typeface="+mn-lt"/>
            </a:endParaRPr>
          </a:p>
          <a:p>
            <a:pPr marL="342900" indent="-342900">
              <a:buFont typeface="Wingdings" pitchFamily="2" charset="2"/>
              <a:buChar char="§"/>
            </a:pPr>
            <a:r>
              <a:rPr lang="en-US" sz="2800" dirty="0">
                <a:latin typeface="+mn-lt"/>
              </a:rPr>
              <a:t>P</a:t>
            </a:r>
            <a:r>
              <a:rPr lang="en-US" sz="2800" dirty="0" smtClean="0">
                <a:latin typeface="+mn-lt"/>
              </a:rPr>
              <a:t>ower </a:t>
            </a:r>
            <a:r>
              <a:rPr lang="en-US" sz="2800" dirty="0">
                <a:latin typeface="+mn-lt"/>
              </a:rPr>
              <a:t>law, </a:t>
            </a:r>
            <a:endParaRPr lang="en-US" sz="2800" dirty="0" smtClean="0">
              <a:latin typeface="+mn-lt"/>
            </a:endParaRPr>
          </a:p>
          <a:p>
            <a:r>
              <a:rPr lang="en-US" sz="2800" dirty="0" smtClean="0">
                <a:latin typeface="+mn-lt"/>
              </a:rPr>
              <a:t>the </a:t>
            </a:r>
            <a:r>
              <a:rPr lang="en-US" sz="2800" dirty="0">
                <a:latin typeface="+mn-lt"/>
              </a:rPr>
              <a:t>total number </a:t>
            </a:r>
            <a:r>
              <a:rPr lang="en-US" sz="2800" dirty="0" smtClean="0">
                <a:latin typeface="+mn-lt"/>
              </a:rPr>
              <a:t>of web </a:t>
            </a:r>
            <a:r>
              <a:rPr lang="en-US" sz="2800" dirty="0">
                <a:latin typeface="+mn-lt"/>
              </a:rPr>
              <a:t>pages with in-degree</a:t>
            </a:r>
            <a:r>
              <a:rPr lang="en-US" sz="2800" b="1" i="1" dirty="0">
                <a:solidFill>
                  <a:schemeClr val="accent2">
                    <a:lumMod val="75000"/>
                  </a:schemeClr>
                </a:solidFill>
                <a:latin typeface="+mn-lt"/>
              </a:rPr>
              <a:t> </a:t>
            </a:r>
            <a:r>
              <a:rPr lang="en-US" sz="2800" b="1" i="1" dirty="0" err="1">
                <a:solidFill>
                  <a:schemeClr val="accent2">
                    <a:lumMod val="75000"/>
                  </a:schemeClr>
                </a:solidFill>
                <a:latin typeface="+mn-lt"/>
              </a:rPr>
              <a:t>i</a:t>
            </a:r>
            <a:r>
              <a:rPr lang="en-US" sz="2800" b="1" i="1" dirty="0">
                <a:solidFill>
                  <a:schemeClr val="accent2">
                    <a:lumMod val="75000"/>
                  </a:schemeClr>
                </a:solidFill>
                <a:latin typeface="+mn-lt"/>
              </a:rPr>
              <a:t> </a:t>
            </a:r>
            <a:r>
              <a:rPr lang="en-US" sz="2800" dirty="0" smtClean="0">
                <a:latin typeface="+mn-lt"/>
              </a:rPr>
              <a:t>is proportional </a:t>
            </a:r>
            <a:r>
              <a:rPr lang="en-US" sz="2800" dirty="0">
                <a:latin typeface="+mn-lt"/>
              </a:rPr>
              <a:t>to  </a:t>
            </a:r>
            <a:r>
              <a:rPr lang="en-US" sz="2800" b="1" i="1" dirty="0" smtClean="0">
                <a:solidFill>
                  <a:schemeClr val="accent2">
                    <a:lumMod val="75000"/>
                  </a:schemeClr>
                </a:solidFill>
                <a:latin typeface="+mn-lt"/>
              </a:rPr>
              <a:t>1/</a:t>
            </a:r>
            <a:r>
              <a:rPr lang="en-US" sz="2800" b="1" i="1" dirty="0" err="1" smtClean="0">
                <a:solidFill>
                  <a:schemeClr val="accent2">
                    <a:lumMod val="75000"/>
                  </a:schemeClr>
                </a:solidFill>
                <a:latin typeface="+mn-lt"/>
              </a:rPr>
              <a:t>i</a:t>
            </a:r>
            <a:r>
              <a:rPr lang="en-US" sz="2800" b="1" i="1" baseline="30000" dirty="0" smtClean="0">
                <a:solidFill>
                  <a:schemeClr val="accent2">
                    <a:lumMod val="75000"/>
                  </a:schemeClr>
                </a:solidFill>
                <a:latin typeface="+mn-lt"/>
              </a:rPr>
              <a:t>α</a:t>
            </a:r>
            <a:r>
              <a:rPr lang="en-US" sz="2800" dirty="0" smtClean="0">
                <a:latin typeface="+mn-lt"/>
              </a:rPr>
              <a:t> </a:t>
            </a:r>
          </a:p>
          <a:p>
            <a:r>
              <a:rPr lang="en-US" sz="2800" dirty="0" smtClean="0">
                <a:latin typeface="+mn-lt"/>
              </a:rPr>
              <a:t>		</a:t>
            </a:r>
            <a:r>
              <a:rPr lang="en-US" sz="2800" b="1" i="1" dirty="0">
                <a:solidFill>
                  <a:schemeClr val="accent2">
                    <a:lumMod val="75000"/>
                  </a:schemeClr>
                </a:solidFill>
                <a:latin typeface="+mn-lt"/>
              </a:rPr>
              <a:t>α</a:t>
            </a:r>
            <a:r>
              <a:rPr lang="en-US" sz="2800" dirty="0" smtClean="0">
                <a:latin typeface="+mn-lt"/>
              </a:rPr>
              <a:t> typically 2.1</a:t>
            </a:r>
            <a:endParaRPr lang="en-US" sz="2800" dirty="0">
              <a:latin typeface="+mn-lt"/>
            </a:endParaRPr>
          </a:p>
        </p:txBody>
      </p:sp>
    </p:spTree>
    <p:extLst>
      <p:ext uri="{BB962C8B-B14F-4D97-AF65-F5344CB8AC3E}">
        <p14:creationId xmlns:p14="http://schemas.microsoft.com/office/powerpoint/2010/main" xmlns="" val="352216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The Web graph</a:t>
            </a:r>
            <a:endParaRPr lang="el-GR" dirty="0" smtClean="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31</a:t>
            </a:fld>
            <a:endParaRPr lang="el-GR" dirty="0"/>
          </a:p>
        </p:txBody>
      </p:sp>
      <p:sp>
        <p:nvSpPr>
          <p:cNvPr id="2" name="TextBox 1"/>
          <p:cNvSpPr txBox="1"/>
          <p:nvPr/>
        </p:nvSpPr>
        <p:spPr>
          <a:xfrm>
            <a:off x="142692" y="4343400"/>
            <a:ext cx="8652555" cy="2308324"/>
          </a:xfrm>
          <a:prstGeom prst="rect">
            <a:avLst/>
          </a:prstGeom>
          <a:noFill/>
        </p:spPr>
        <p:txBody>
          <a:bodyPr wrap="square" rtlCol="0">
            <a:spAutoFit/>
          </a:bodyPr>
          <a:lstStyle/>
          <a:p>
            <a:r>
              <a:rPr lang="en-US" dirty="0" smtClean="0">
                <a:latin typeface="+mn-lt"/>
              </a:rPr>
              <a:t>A </a:t>
            </a:r>
            <a:r>
              <a:rPr lang="en-US" dirty="0">
                <a:latin typeface="+mn-lt"/>
              </a:rPr>
              <a:t>web surfer can pass </a:t>
            </a:r>
            <a:r>
              <a:rPr lang="en-US" dirty="0" smtClean="0">
                <a:latin typeface="+mn-lt"/>
              </a:rPr>
              <a:t>by following </a:t>
            </a:r>
            <a:r>
              <a:rPr lang="en-US" dirty="0">
                <a:latin typeface="+mn-lt"/>
              </a:rPr>
              <a:t>hyperlinks</a:t>
            </a:r>
            <a:endParaRPr lang="en-US" dirty="0" smtClean="0">
              <a:latin typeface="+mn-lt"/>
            </a:endParaRPr>
          </a:p>
          <a:p>
            <a:pPr marL="342900" indent="-342900">
              <a:buFont typeface="Wingdings" pitchFamily="2" charset="2"/>
              <a:buChar char="§"/>
            </a:pPr>
            <a:r>
              <a:rPr lang="en-US" dirty="0" smtClean="0">
                <a:latin typeface="+mn-lt"/>
              </a:rPr>
              <a:t>from </a:t>
            </a:r>
            <a:r>
              <a:rPr lang="en-US" dirty="0">
                <a:latin typeface="+mn-lt"/>
              </a:rPr>
              <a:t>any page in IN to any page in SCC, </a:t>
            </a:r>
            <a:endParaRPr lang="en-US" dirty="0" smtClean="0">
              <a:latin typeface="+mn-lt"/>
            </a:endParaRPr>
          </a:p>
          <a:p>
            <a:pPr marL="342900" indent="-342900">
              <a:buFont typeface="Wingdings" pitchFamily="2" charset="2"/>
              <a:buChar char="§"/>
            </a:pPr>
            <a:r>
              <a:rPr lang="en-US" dirty="0" smtClean="0">
                <a:latin typeface="+mn-lt"/>
              </a:rPr>
              <a:t>from any page </a:t>
            </a:r>
            <a:r>
              <a:rPr lang="en-US" dirty="0">
                <a:latin typeface="+mn-lt"/>
              </a:rPr>
              <a:t>in SCC to </a:t>
            </a:r>
            <a:r>
              <a:rPr lang="en-US" dirty="0" smtClean="0">
                <a:latin typeface="+mn-lt"/>
              </a:rPr>
              <a:t>any page </a:t>
            </a:r>
            <a:r>
              <a:rPr lang="en-US" dirty="0">
                <a:latin typeface="+mn-lt"/>
              </a:rPr>
              <a:t>in OUT. </a:t>
            </a:r>
            <a:endParaRPr lang="en-US" dirty="0" smtClean="0">
              <a:latin typeface="+mn-lt"/>
            </a:endParaRPr>
          </a:p>
          <a:p>
            <a:pPr marL="342900" indent="-342900">
              <a:buFont typeface="Wingdings" pitchFamily="2" charset="2"/>
              <a:buChar char="§"/>
            </a:pPr>
            <a:r>
              <a:rPr lang="en-US" dirty="0" smtClean="0">
                <a:latin typeface="+mn-lt"/>
              </a:rPr>
              <a:t>from </a:t>
            </a:r>
            <a:r>
              <a:rPr lang="en-US" dirty="0">
                <a:latin typeface="+mn-lt"/>
              </a:rPr>
              <a:t>any page in SCC to any </a:t>
            </a:r>
            <a:r>
              <a:rPr lang="en-US" dirty="0" smtClean="0">
                <a:latin typeface="+mn-lt"/>
              </a:rPr>
              <a:t>other page </a:t>
            </a:r>
            <a:r>
              <a:rPr lang="en-US" dirty="0">
                <a:latin typeface="+mn-lt"/>
              </a:rPr>
              <a:t>in SCC. </a:t>
            </a:r>
            <a:endParaRPr lang="en-US" dirty="0" smtClean="0">
              <a:latin typeface="+mn-lt"/>
            </a:endParaRPr>
          </a:p>
          <a:p>
            <a:pPr marL="342900" indent="-342900">
              <a:buFont typeface="Wingdings" pitchFamily="2" charset="2"/>
              <a:buChar char="§"/>
            </a:pPr>
            <a:r>
              <a:rPr lang="en-US" dirty="0" smtClean="0">
                <a:latin typeface="+mn-lt"/>
              </a:rPr>
              <a:t>not </a:t>
            </a:r>
            <a:r>
              <a:rPr lang="en-US" dirty="0">
                <a:latin typeface="+mn-lt"/>
              </a:rPr>
              <a:t>possible to pass from a page in SCC to </a:t>
            </a:r>
            <a:r>
              <a:rPr lang="en-US" dirty="0" smtClean="0">
                <a:latin typeface="+mn-lt"/>
              </a:rPr>
              <a:t>any page </a:t>
            </a:r>
            <a:r>
              <a:rPr lang="en-US" dirty="0">
                <a:latin typeface="+mn-lt"/>
              </a:rPr>
              <a:t>in IN</a:t>
            </a:r>
            <a:r>
              <a:rPr lang="en-US" dirty="0" smtClean="0">
                <a:latin typeface="+mn-lt"/>
              </a:rPr>
              <a:t>, </a:t>
            </a:r>
            <a:r>
              <a:rPr lang="en-US" dirty="0">
                <a:latin typeface="+mn-lt"/>
              </a:rPr>
              <a:t>a page in OUT to a page in SCC (or, consequently, IN</a:t>
            </a:r>
            <a:r>
              <a:rPr lang="en-US" dirty="0" smtClean="0">
                <a:latin typeface="+mn-lt"/>
              </a:rPr>
              <a:t>).</a:t>
            </a:r>
            <a:endParaRPr lang="en-US" dirty="0">
              <a:latin typeface="+mn-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2732" y="1600200"/>
            <a:ext cx="4872515"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86430" y="1739294"/>
            <a:ext cx="4590370" cy="1692771"/>
          </a:xfrm>
          <a:prstGeom prst="rect">
            <a:avLst/>
          </a:prstGeom>
          <a:noFill/>
        </p:spPr>
        <p:txBody>
          <a:bodyPr wrap="square" rtlCol="0">
            <a:spAutoFit/>
          </a:bodyPr>
          <a:lstStyle/>
          <a:p>
            <a:r>
              <a:rPr lang="en-US" sz="3200" dirty="0" smtClean="0">
                <a:solidFill>
                  <a:schemeClr val="accent6">
                    <a:lumMod val="75000"/>
                  </a:schemeClr>
                </a:solidFill>
              </a:rPr>
              <a:t>Bowtie </a:t>
            </a:r>
            <a:r>
              <a:rPr lang="en-US" sz="3200" dirty="0">
                <a:solidFill>
                  <a:schemeClr val="accent6">
                    <a:lumMod val="75000"/>
                  </a:schemeClr>
                </a:solidFill>
              </a:rPr>
              <a:t>shape</a:t>
            </a:r>
          </a:p>
          <a:p>
            <a:r>
              <a:rPr lang="en-US" dirty="0"/>
              <a:t>Three major categories of web pages </a:t>
            </a:r>
            <a:endParaRPr lang="en-US" dirty="0" smtClean="0"/>
          </a:p>
          <a:p>
            <a:r>
              <a:rPr lang="en-US" b="1" dirty="0" smtClean="0">
                <a:solidFill>
                  <a:schemeClr val="accent2">
                    <a:lumMod val="75000"/>
                  </a:schemeClr>
                </a:solidFill>
              </a:rPr>
              <a:t>IN</a:t>
            </a:r>
            <a:r>
              <a:rPr lang="en-US" dirty="0"/>
              <a:t>, </a:t>
            </a:r>
            <a:r>
              <a:rPr lang="en-US" b="1" dirty="0" smtClean="0">
                <a:solidFill>
                  <a:schemeClr val="accent2">
                    <a:lumMod val="75000"/>
                  </a:schemeClr>
                </a:solidFill>
              </a:rPr>
              <a:t>OUT</a:t>
            </a:r>
            <a:r>
              <a:rPr lang="en-US" dirty="0" smtClean="0"/>
              <a:t>, </a:t>
            </a:r>
            <a:r>
              <a:rPr lang="en-US" b="1" dirty="0">
                <a:solidFill>
                  <a:schemeClr val="accent2">
                    <a:lumMod val="75000"/>
                  </a:schemeClr>
                </a:solidFill>
              </a:rPr>
              <a:t>SCC</a:t>
            </a:r>
          </a:p>
        </p:txBody>
      </p:sp>
    </p:spTree>
    <p:extLst>
      <p:ext uri="{BB962C8B-B14F-4D97-AF65-F5344CB8AC3E}">
        <p14:creationId xmlns:p14="http://schemas.microsoft.com/office/powerpoint/2010/main" xmlns="" val="386265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The Web graph</a:t>
            </a:r>
            <a:endParaRPr lang="el-GR" dirty="0" smtClean="0"/>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32</a:t>
            </a:fld>
            <a:endParaRPr lang="el-GR" dirty="0"/>
          </a:p>
        </p:txBody>
      </p:sp>
      <p:sp>
        <p:nvSpPr>
          <p:cNvPr id="2" name="TextBox 1"/>
          <p:cNvSpPr txBox="1"/>
          <p:nvPr/>
        </p:nvSpPr>
        <p:spPr>
          <a:xfrm>
            <a:off x="838200" y="1595021"/>
            <a:ext cx="7467600" cy="2308324"/>
          </a:xfrm>
          <a:prstGeom prst="rect">
            <a:avLst/>
          </a:prstGeom>
          <a:noFill/>
        </p:spPr>
        <p:txBody>
          <a:bodyPr wrap="square" rtlCol="0">
            <a:spAutoFit/>
          </a:bodyPr>
          <a:lstStyle/>
          <a:p>
            <a:r>
              <a:rPr lang="en-US" dirty="0" smtClean="0"/>
              <a:t>IN, OUT same size, SCC larger</a:t>
            </a:r>
          </a:p>
          <a:p>
            <a:r>
              <a:rPr lang="en-US" dirty="0"/>
              <a:t>R</a:t>
            </a:r>
            <a:r>
              <a:rPr lang="en-US" dirty="0" smtClean="0"/>
              <a:t>emaining pages:</a:t>
            </a:r>
          </a:p>
          <a:p>
            <a:pPr marL="342900" indent="-342900">
              <a:buFont typeface="Wingdings" pitchFamily="2" charset="2"/>
              <a:buChar char="§"/>
            </a:pPr>
            <a:r>
              <a:rPr lang="en-US" dirty="0" smtClean="0"/>
              <a:t>Tubes: small </a:t>
            </a:r>
            <a:r>
              <a:rPr lang="en-US" dirty="0"/>
              <a:t>sets of pages outside SCC that</a:t>
            </a:r>
          </a:p>
          <a:p>
            <a:r>
              <a:rPr lang="en-US" dirty="0" smtClean="0"/>
              <a:t>	lead </a:t>
            </a:r>
            <a:r>
              <a:rPr lang="en-US" dirty="0"/>
              <a:t>directly from IN to OUT, </a:t>
            </a:r>
            <a:endParaRPr lang="en-US" dirty="0" smtClean="0"/>
          </a:p>
          <a:p>
            <a:pPr marL="342900" indent="-342900">
              <a:buFont typeface="Wingdings" pitchFamily="2" charset="2"/>
              <a:buChar char="§"/>
            </a:pPr>
            <a:r>
              <a:rPr lang="en-US" dirty="0" smtClean="0"/>
              <a:t>Tendrils: either </a:t>
            </a:r>
            <a:r>
              <a:rPr lang="en-US" dirty="0"/>
              <a:t>lead nowhere from </a:t>
            </a:r>
            <a:r>
              <a:rPr lang="en-US" dirty="0" smtClean="0"/>
              <a:t>IN, or </a:t>
            </a:r>
            <a:r>
              <a:rPr lang="en-US" dirty="0"/>
              <a:t>from </a:t>
            </a:r>
            <a:r>
              <a:rPr lang="en-US" dirty="0" smtClean="0"/>
              <a:t>	nowhere </a:t>
            </a:r>
            <a:r>
              <a:rPr lang="en-US" dirty="0"/>
              <a:t>to OUT.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038600"/>
            <a:ext cx="3990975"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2013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ea typeface="ＭＳ Ｐゴシック" pitchFamily="-112" charset="-128"/>
              </a:rPr>
              <a:t>Web search basics</a:t>
            </a:r>
          </a:p>
        </p:txBody>
      </p:sp>
      <p:grpSp>
        <p:nvGrpSpPr>
          <p:cNvPr id="2" name="Group 3"/>
          <p:cNvGrpSpPr>
            <a:grpSpLocks/>
          </p:cNvGrpSpPr>
          <p:nvPr/>
        </p:nvGrpSpPr>
        <p:grpSpPr bwMode="auto">
          <a:xfrm>
            <a:off x="457200" y="1905000"/>
            <a:ext cx="2438400" cy="4027488"/>
            <a:chOff x="288" y="1200"/>
            <a:chExt cx="1536" cy="2537"/>
          </a:xfrm>
        </p:grpSpPr>
        <p:grpSp>
          <p:nvGrpSpPr>
            <p:cNvPr id="3" name="Group 4"/>
            <p:cNvGrpSpPr>
              <a:grpSpLocks/>
            </p:cNvGrpSpPr>
            <p:nvPr/>
          </p:nvGrpSpPr>
          <p:grpSpPr bwMode="auto">
            <a:xfrm>
              <a:off x="288" y="1200"/>
              <a:ext cx="1536" cy="2256"/>
              <a:chOff x="384" y="1968"/>
              <a:chExt cx="1536" cy="2256"/>
            </a:xfrm>
          </p:grpSpPr>
          <p:sp>
            <p:nvSpPr>
              <p:cNvPr id="22578" name="Rectangle 5"/>
              <p:cNvSpPr>
                <a:spLocks noChangeArrowheads="1"/>
              </p:cNvSpPr>
              <p:nvPr/>
            </p:nvSpPr>
            <p:spPr bwMode="auto">
              <a:xfrm>
                <a:off x="864" y="196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79" name="Rectangle 6"/>
              <p:cNvSpPr>
                <a:spLocks noChangeArrowheads="1"/>
              </p:cNvSpPr>
              <p:nvPr/>
            </p:nvSpPr>
            <p:spPr bwMode="auto">
              <a:xfrm>
                <a:off x="576" y="268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0" name="Rectangle 7"/>
              <p:cNvSpPr>
                <a:spLocks noChangeArrowheads="1"/>
              </p:cNvSpPr>
              <p:nvPr/>
            </p:nvSpPr>
            <p:spPr bwMode="auto">
              <a:xfrm>
                <a:off x="672" y="278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1" name="Rectangle 8"/>
              <p:cNvSpPr>
                <a:spLocks noChangeArrowheads="1"/>
              </p:cNvSpPr>
              <p:nvPr/>
            </p:nvSpPr>
            <p:spPr bwMode="auto">
              <a:xfrm>
                <a:off x="768" y="288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2" name="Rectangle 9"/>
              <p:cNvSpPr>
                <a:spLocks noChangeArrowheads="1"/>
              </p:cNvSpPr>
              <p:nvPr/>
            </p:nvSpPr>
            <p:spPr bwMode="auto">
              <a:xfrm>
                <a:off x="384" y="35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3" name="Rectangle 10"/>
              <p:cNvSpPr>
                <a:spLocks noChangeArrowheads="1"/>
              </p:cNvSpPr>
              <p:nvPr/>
            </p:nvSpPr>
            <p:spPr bwMode="auto">
              <a:xfrm>
                <a:off x="1440" y="312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4" name="Rectangle 11"/>
              <p:cNvSpPr>
                <a:spLocks noChangeArrowheads="1"/>
              </p:cNvSpPr>
              <p:nvPr/>
            </p:nvSpPr>
            <p:spPr bwMode="auto">
              <a:xfrm>
                <a:off x="1536" y="2352"/>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5" name="Rectangle 12"/>
              <p:cNvSpPr>
                <a:spLocks noChangeArrowheads="1"/>
              </p:cNvSpPr>
              <p:nvPr/>
            </p:nvSpPr>
            <p:spPr bwMode="auto">
              <a:xfrm>
                <a:off x="480" y="36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6" name="Rectangle 13"/>
              <p:cNvSpPr>
                <a:spLocks noChangeArrowheads="1"/>
              </p:cNvSpPr>
              <p:nvPr/>
            </p:nvSpPr>
            <p:spPr bwMode="auto">
              <a:xfrm>
                <a:off x="576" y="3744"/>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7" name="Rectangle 14"/>
              <p:cNvSpPr>
                <a:spLocks noChangeArrowheads="1"/>
              </p:cNvSpPr>
              <p:nvPr/>
            </p:nvSpPr>
            <p:spPr bwMode="auto">
              <a:xfrm>
                <a:off x="672" y="3840"/>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8" name="Rectangle 15"/>
              <p:cNvSpPr>
                <a:spLocks noChangeArrowheads="1"/>
              </p:cNvSpPr>
              <p:nvPr/>
            </p:nvSpPr>
            <p:spPr bwMode="auto">
              <a:xfrm>
                <a:off x="1632" y="2448"/>
                <a:ext cx="288" cy="384"/>
              </a:xfrm>
              <a:prstGeom prst="rect">
                <a:avLst/>
              </a:prstGeom>
              <a:solidFill>
                <a:srgbClr val="CC99FF"/>
              </a:solidFill>
              <a:ln w="9525">
                <a:solidFill>
                  <a:schemeClr val="tx1"/>
                </a:solidFill>
                <a:miter lim="800000"/>
                <a:headEnd/>
                <a:tailEnd/>
              </a:ln>
            </p:spPr>
            <p:txBody>
              <a:bodyPr wrap="none" anchor="ctr"/>
              <a:lstStyle/>
              <a:p>
                <a:endParaRPr lang="el-GR"/>
              </a:p>
            </p:txBody>
          </p:sp>
          <p:sp>
            <p:nvSpPr>
              <p:cNvPr id="22589" name="Line 16"/>
              <p:cNvSpPr>
                <a:spLocks noChangeShapeType="1"/>
              </p:cNvSpPr>
              <p:nvPr/>
            </p:nvSpPr>
            <p:spPr bwMode="auto">
              <a:xfrm flipV="1">
                <a:off x="912" y="3504"/>
                <a:ext cx="432" cy="288"/>
              </a:xfrm>
              <a:prstGeom prst="line">
                <a:avLst/>
              </a:prstGeom>
              <a:noFill/>
              <a:ln w="9525">
                <a:solidFill>
                  <a:schemeClr val="tx1"/>
                </a:solidFill>
                <a:round/>
                <a:headEnd/>
                <a:tailEnd type="triangle" w="med" len="med"/>
              </a:ln>
            </p:spPr>
            <p:txBody>
              <a:bodyPr wrap="none" anchor="ctr"/>
              <a:lstStyle/>
              <a:p>
                <a:endParaRPr lang="el-GR"/>
              </a:p>
            </p:txBody>
          </p:sp>
          <p:sp>
            <p:nvSpPr>
              <p:cNvPr id="22590" name="Line 17"/>
              <p:cNvSpPr>
                <a:spLocks noChangeShapeType="1"/>
              </p:cNvSpPr>
              <p:nvPr/>
            </p:nvSpPr>
            <p:spPr bwMode="auto">
              <a:xfrm flipH="1" flipV="1">
                <a:off x="1104" y="2976"/>
                <a:ext cx="288" cy="192"/>
              </a:xfrm>
              <a:prstGeom prst="line">
                <a:avLst/>
              </a:prstGeom>
              <a:noFill/>
              <a:ln w="9525">
                <a:solidFill>
                  <a:schemeClr val="tx1"/>
                </a:solidFill>
                <a:round/>
                <a:headEnd/>
                <a:tailEnd type="triangle" w="med" len="med"/>
              </a:ln>
            </p:spPr>
            <p:txBody>
              <a:bodyPr wrap="none" anchor="ctr"/>
              <a:lstStyle/>
              <a:p>
                <a:endParaRPr lang="el-GR"/>
              </a:p>
            </p:txBody>
          </p:sp>
          <p:sp>
            <p:nvSpPr>
              <p:cNvPr id="22591" name="Line 18"/>
              <p:cNvSpPr>
                <a:spLocks noChangeShapeType="1"/>
              </p:cNvSpPr>
              <p:nvPr/>
            </p:nvSpPr>
            <p:spPr bwMode="auto">
              <a:xfrm flipV="1">
                <a:off x="1056" y="2640"/>
                <a:ext cx="432" cy="144"/>
              </a:xfrm>
              <a:prstGeom prst="line">
                <a:avLst/>
              </a:prstGeom>
              <a:noFill/>
              <a:ln w="9525">
                <a:solidFill>
                  <a:schemeClr val="tx1"/>
                </a:solidFill>
                <a:round/>
                <a:headEnd/>
                <a:tailEnd type="triangle" w="med" len="med"/>
              </a:ln>
            </p:spPr>
            <p:txBody>
              <a:bodyPr wrap="none" anchor="ctr"/>
              <a:lstStyle/>
              <a:p>
                <a:endParaRPr lang="el-GR"/>
              </a:p>
            </p:txBody>
          </p:sp>
          <p:sp>
            <p:nvSpPr>
              <p:cNvPr id="22592" name="Line 19"/>
              <p:cNvSpPr>
                <a:spLocks noChangeShapeType="1"/>
              </p:cNvSpPr>
              <p:nvPr/>
            </p:nvSpPr>
            <p:spPr bwMode="auto">
              <a:xfrm>
                <a:off x="1200" y="2400"/>
                <a:ext cx="240" cy="672"/>
              </a:xfrm>
              <a:prstGeom prst="line">
                <a:avLst/>
              </a:prstGeom>
              <a:noFill/>
              <a:ln w="9525">
                <a:solidFill>
                  <a:schemeClr val="tx1"/>
                </a:solidFill>
                <a:round/>
                <a:headEnd/>
                <a:tailEnd type="triangle" w="med" len="med"/>
              </a:ln>
            </p:spPr>
            <p:txBody>
              <a:bodyPr wrap="none" anchor="ctr"/>
              <a:lstStyle/>
              <a:p>
                <a:endParaRPr lang="el-GR"/>
              </a:p>
            </p:txBody>
          </p:sp>
          <p:sp>
            <p:nvSpPr>
              <p:cNvPr id="22593" name="Line 20"/>
              <p:cNvSpPr>
                <a:spLocks noChangeShapeType="1"/>
              </p:cNvSpPr>
              <p:nvPr/>
            </p:nvSpPr>
            <p:spPr bwMode="auto">
              <a:xfrm flipV="1">
                <a:off x="1632" y="2880"/>
                <a:ext cx="96" cy="192"/>
              </a:xfrm>
              <a:prstGeom prst="line">
                <a:avLst/>
              </a:prstGeom>
              <a:noFill/>
              <a:ln w="9525">
                <a:solidFill>
                  <a:schemeClr val="tx1"/>
                </a:solidFill>
                <a:round/>
                <a:headEnd/>
                <a:tailEnd type="triangle" w="med" len="med"/>
              </a:ln>
            </p:spPr>
            <p:txBody>
              <a:bodyPr wrap="none" anchor="ctr"/>
              <a:lstStyle/>
              <a:p>
                <a:endParaRPr lang="el-GR"/>
              </a:p>
            </p:txBody>
          </p:sp>
          <p:sp>
            <p:nvSpPr>
              <p:cNvPr id="22594" name="Line 21"/>
              <p:cNvSpPr>
                <a:spLocks noChangeShapeType="1"/>
              </p:cNvSpPr>
              <p:nvPr/>
            </p:nvSpPr>
            <p:spPr bwMode="auto">
              <a:xfrm flipH="1">
                <a:off x="816" y="3360"/>
                <a:ext cx="48" cy="288"/>
              </a:xfrm>
              <a:prstGeom prst="line">
                <a:avLst/>
              </a:prstGeom>
              <a:noFill/>
              <a:ln w="9525">
                <a:solidFill>
                  <a:schemeClr val="tx1"/>
                </a:solidFill>
                <a:round/>
                <a:headEnd/>
                <a:tailEnd type="triangle" w="med" len="med"/>
              </a:ln>
            </p:spPr>
            <p:txBody>
              <a:bodyPr wrap="none" anchor="ctr"/>
              <a:lstStyle/>
              <a:p>
                <a:endParaRPr lang="el-GR"/>
              </a:p>
            </p:txBody>
          </p:sp>
        </p:grpSp>
        <p:sp>
          <p:nvSpPr>
            <p:cNvPr id="22577" name="Text Box 22"/>
            <p:cNvSpPr txBox="1">
              <a:spLocks noChangeArrowheads="1"/>
            </p:cNvSpPr>
            <p:nvPr/>
          </p:nvSpPr>
          <p:spPr bwMode="auto">
            <a:xfrm>
              <a:off x="417" y="3487"/>
              <a:ext cx="783" cy="250"/>
            </a:xfrm>
            <a:prstGeom prst="rect">
              <a:avLst/>
            </a:prstGeom>
            <a:noFill/>
            <a:ln w="9525">
              <a:noFill/>
              <a:miter lim="800000"/>
              <a:headEnd/>
              <a:tailEnd/>
            </a:ln>
          </p:spPr>
          <p:txBody>
            <a:bodyPr wrap="none">
              <a:spAutoFit/>
            </a:bodyPr>
            <a:lstStyle/>
            <a:p>
              <a:pPr algn="r"/>
              <a:r>
                <a:rPr lang="en-US" sz="2000"/>
                <a:t>The Web</a:t>
              </a:r>
            </a:p>
          </p:txBody>
        </p:sp>
      </p:grpSp>
      <p:grpSp>
        <p:nvGrpSpPr>
          <p:cNvPr id="4" name="Group 23"/>
          <p:cNvGrpSpPr>
            <a:grpSpLocks/>
          </p:cNvGrpSpPr>
          <p:nvPr/>
        </p:nvGrpSpPr>
        <p:grpSpPr bwMode="auto">
          <a:xfrm>
            <a:off x="7508875" y="5562600"/>
            <a:ext cx="1558925" cy="1219200"/>
            <a:chOff x="4730" y="3504"/>
            <a:chExt cx="982" cy="768"/>
          </a:xfrm>
        </p:grpSpPr>
        <p:grpSp>
          <p:nvGrpSpPr>
            <p:cNvPr id="5" name="Group 24"/>
            <p:cNvGrpSpPr>
              <a:grpSpLocks/>
            </p:cNvGrpSpPr>
            <p:nvPr/>
          </p:nvGrpSpPr>
          <p:grpSpPr bwMode="auto">
            <a:xfrm>
              <a:off x="4800" y="3504"/>
              <a:ext cx="768" cy="528"/>
              <a:chOff x="3264" y="2496"/>
              <a:chExt cx="768" cy="528"/>
            </a:xfrm>
          </p:grpSpPr>
          <p:sp>
            <p:nvSpPr>
              <p:cNvPr id="22574" name="Rectangle 25"/>
              <p:cNvSpPr>
                <a:spLocks noChangeArrowheads="1"/>
              </p:cNvSpPr>
              <p:nvPr/>
            </p:nvSpPr>
            <p:spPr bwMode="auto">
              <a:xfrm>
                <a:off x="3264" y="2592"/>
                <a:ext cx="768" cy="432"/>
              </a:xfrm>
              <a:prstGeom prst="rect">
                <a:avLst/>
              </a:prstGeom>
              <a:gradFill rotWithShape="0">
                <a:gsLst>
                  <a:gs pos="0">
                    <a:srgbClr val="489C62"/>
                  </a:gs>
                  <a:gs pos="100000">
                    <a:srgbClr val="00A000">
                      <a:alpha val="50000"/>
                    </a:srgbClr>
                  </a:gs>
                </a:gsLst>
                <a:lin ang="0" scaled="1"/>
              </a:gradFill>
              <a:ln w="9525">
                <a:solidFill>
                  <a:schemeClr val="tx1"/>
                </a:solidFill>
                <a:miter lim="800000"/>
                <a:headEnd/>
                <a:tailEnd/>
              </a:ln>
            </p:spPr>
            <p:txBody>
              <a:bodyPr wrap="none" anchor="ctr"/>
              <a:lstStyle/>
              <a:p>
                <a:endParaRPr lang="el-GR"/>
              </a:p>
            </p:txBody>
          </p:sp>
          <p:sp>
            <p:nvSpPr>
              <p:cNvPr id="22575" name="Oval 26"/>
              <p:cNvSpPr>
                <a:spLocks noChangeArrowheads="1"/>
              </p:cNvSpPr>
              <p:nvPr/>
            </p:nvSpPr>
            <p:spPr bwMode="auto">
              <a:xfrm>
                <a:off x="3264" y="2496"/>
                <a:ext cx="768" cy="144"/>
              </a:xfrm>
              <a:prstGeom prst="ellipse">
                <a:avLst/>
              </a:prstGeom>
              <a:gradFill rotWithShape="0">
                <a:gsLst>
                  <a:gs pos="0">
                    <a:srgbClr val="489C62"/>
                  </a:gs>
                  <a:gs pos="100000">
                    <a:srgbClr val="00A000"/>
                  </a:gs>
                </a:gsLst>
                <a:lin ang="0" scaled="1"/>
              </a:gradFill>
              <a:ln w="9525">
                <a:solidFill>
                  <a:schemeClr val="tx1"/>
                </a:solidFill>
                <a:miter lim="800000"/>
                <a:headEnd/>
                <a:tailEnd/>
              </a:ln>
            </p:spPr>
            <p:txBody>
              <a:bodyPr wrap="none" anchor="ctr"/>
              <a:lstStyle/>
              <a:p>
                <a:endParaRPr lang="el-GR"/>
              </a:p>
            </p:txBody>
          </p:sp>
        </p:grpSp>
        <p:sp>
          <p:nvSpPr>
            <p:cNvPr id="22573" name="Text Box 27"/>
            <p:cNvSpPr txBox="1">
              <a:spLocks noChangeArrowheads="1"/>
            </p:cNvSpPr>
            <p:nvPr/>
          </p:nvSpPr>
          <p:spPr bwMode="auto">
            <a:xfrm>
              <a:off x="4730" y="4022"/>
              <a:ext cx="982" cy="250"/>
            </a:xfrm>
            <a:prstGeom prst="rect">
              <a:avLst/>
            </a:prstGeom>
            <a:noFill/>
            <a:ln w="9525">
              <a:noFill/>
              <a:miter lim="800000"/>
              <a:headEnd/>
              <a:tailEnd/>
            </a:ln>
          </p:spPr>
          <p:txBody>
            <a:bodyPr wrap="none">
              <a:spAutoFit/>
            </a:bodyPr>
            <a:lstStyle/>
            <a:p>
              <a:pPr algn="r"/>
              <a:r>
                <a:rPr lang="en-US" sz="2000"/>
                <a:t>Ad indexes</a:t>
              </a:r>
            </a:p>
          </p:txBody>
        </p:sp>
      </p:grpSp>
      <p:graphicFrame>
        <p:nvGraphicFramePr>
          <p:cNvPr id="794652" name="Object 28"/>
          <p:cNvGraphicFramePr>
            <a:graphicFrameLocks noGrp="1" noChangeAspect="1"/>
          </p:cNvGraphicFramePr>
          <p:nvPr>
            <p:ph idx="1"/>
          </p:nvPr>
        </p:nvGraphicFramePr>
        <p:xfrm>
          <a:off x="7010400" y="1676400"/>
          <a:ext cx="1654175" cy="2400300"/>
        </p:xfrm>
        <a:graphic>
          <a:graphicData uri="http://schemas.openxmlformats.org/presentationml/2006/ole">
            <p:oleObj spid="_x0000_s1042" name="Document" r:id="rId3" imgW="5539012" imgH="8035023" progId="Word.Document.8">
              <p:embed/>
            </p:oleObj>
          </a:graphicData>
        </a:graphic>
      </p:graphicFrame>
      <p:grpSp>
        <p:nvGrpSpPr>
          <p:cNvPr id="6" name="Group 29"/>
          <p:cNvGrpSpPr>
            <a:grpSpLocks/>
          </p:cNvGrpSpPr>
          <p:nvPr/>
        </p:nvGrpSpPr>
        <p:grpSpPr bwMode="auto">
          <a:xfrm>
            <a:off x="2971800" y="2895600"/>
            <a:ext cx="1828800" cy="1128713"/>
            <a:chOff x="1872" y="1824"/>
            <a:chExt cx="1152" cy="711"/>
          </a:xfrm>
        </p:grpSpPr>
        <p:grpSp>
          <p:nvGrpSpPr>
            <p:cNvPr id="7" name="Group 30"/>
            <p:cNvGrpSpPr>
              <a:grpSpLocks/>
            </p:cNvGrpSpPr>
            <p:nvPr/>
          </p:nvGrpSpPr>
          <p:grpSpPr bwMode="auto">
            <a:xfrm>
              <a:off x="2132" y="1824"/>
              <a:ext cx="892" cy="711"/>
              <a:chOff x="2132" y="2313"/>
              <a:chExt cx="892" cy="711"/>
            </a:xfrm>
          </p:grpSpPr>
          <p:pic>
            <p:nvPicPr>
              <p:cNvPr id="22570" name="Picture 31" descr="MCj02149840000[1]"/>
              <p:cNvPicPr>
                <a:picLocks noChangeAspect="1" noChangeArrowheads="1"/>
              </p:cNvPicPr>
              <p:nvPr/>
            </p:nvPicPr>
            <p:blipFill>
              <a:blip r:embed="rId4" cstate="print"/>
              <a:srcRect/>
              <a:stretch>
                <a:fillRect/>
              </a:stretch>
            </p:blipFill>
            <p:spPr bwMode="auto">
              <a:xfrm>
                <a:off x="2277" y="2521"/>
                <a:ext cx="507" cy="503"/>
              </a:xfrm>
              <a:prstGeom prst="rect">
                <a:avLst/>
              </a:prstGeom>
              <a:noFill/>
              <a:ln w="9525">
                <a:noFill/>
                <a:miter lim="800000"/>
                <a:headEnd/>
                <a:tailEnd/>
              </a:ln>
            </p:spPr>
          </p:pic>
          <p:sp>
            <p:nvSpPr>
              <p:cNvPr id="22571" name="Text Box 32"/>
              <p:cNvSpPr txBox="1">
                <a:spLocks noChangeArrowheads="1"/>
              </p:cNvSpPr>
              <p:nvPr/>
            </p:nvSpPr>
            <p:spPr bwMode="auto">
              <a:xfrm>
                <a:off x="2132" y="2313"/>
                <a:ext cx="892" cy="231"/>
              </a:xfrm>
              <a:prstGeom prst="rect">
                <a:avLst/>
              </a:prstGeom>
              <a:noFill/>
              <a:ln w="9525">
                <a:noFill/>
                <a:miter lim="800000"/>
                <a:headEnd/>
                <a:tailEnd/>
              </a:ln>
            </p:spPr>
            <p:txBody>
              <a:bodyPr wrap="none">
                <a:spAutoFit/>
              </a:bodyPr>
              <a:lstStyle/>
              <a:p>
                <a:pPr algn="r"/>
                <a:r>
                  <a:rPr lang="en-US" sz="1800"/>
                  <a:t>Web spider</a:t>
                </a:r>
              </a:p>
            </p:txBody>
          </p:sp>
        </p:grpSp>
        <p:sp>
          <p:nvSpPr>
            <p:cNvPr id="22569" name="Line 33"/>
            <p:cNvSpPr>
              <a:spLocks noChangeShapeType="1"/>
            </p:cNvSpPr>
            <p:nvPr/>
          </p:nvSpPr>
          <p:spPr bwMode="auto">
            <a:xfrm flipH="1" flipV="1">
              <a:off x="1872" y="2016"/>
              <a:ext cx="432" cy="192"/>
            </a:xfrm>
            <a:prstGeom prst="line">
              <a:avLst/>
            </a:prstGeom>
            <a:noFill/>
            <a:ln w="28575">
              <a:solidFill>
                <a:schemeClr val="tx1"/>
              </a:solidFill>
              <a:prstDash val="dash"/>
              <a:miter lim="800000"/>
              <a:headEnd/>
              <a:tailEnd type="triangle" w="med" len="med"/>
            </a:ln>
          </p:spPr>
          <p:txBody>
            <a:bodyPr wrap="none" anchor="ctr"/>
            <a:lstStyle/>
            <a:p>
              <a:endParaRPr lang="el-GR"/>
            </a:p>
          </p:txBody>
        </p:sp>
      </p:grpSp>
      <p:sp>
        <p:nvSpPr>
          <p:cNvPr id="794658" name="Line 34"/>
          <p:cNvSpPr>
            <a:spLocks noChangeShapeType="1"/>
          </p:cNvSpPr>
          <p:nvPr/>
        </p:nvSpPr>
        <p:spPr bwMode="auto">
          <a:xfrm>
            <a:off x="2971800" y="3352800"/>
            <a:ext cx="685800" cy="304800"/>
          </a:xfrm>
          <a:prstGeom prst="line">
            <a:avLst/>
          </a:prstGeom>
          <a:noFill/>
          <a:ln w="28575">
            <a:solidFill>
              <a:schemeClr val="tx1"/>
            </a:solidFill>
            <a:prstDash val="dash"/>
            <a:miter lim="800000"/>
            <a:headEnd/>
            <a:tailEnd type="triangle" w="med" len="med"/>
          </a:ln>
        </p:spPr>
        <p:txBody>
          <a:bodyPr wrap="none" anchor="ctr"/>
          <a:lstStyle/>
          <a:p>
            <a:endParaRPr lang="el-GR"/>
          </a:p>
        </p:txBody>
      </p:sp>
      <p:grpSp>
        <p:nvGrpSpPr>
          <p:cNvPr id="8" name="Group 35"/>
          <p:cNvGrpSpPr>
            <a:grpSpLocks/>
          </p:cNvGrpSpPr>
          <p:nvPr/>
        </p:nvGrpSpPr>
        <p:grpSpPr bwMode="auto">
          <a:xfrm>
            <a:off x="3446463" y="4038600"/>
            <a:ext cx="1125537" cy="939800"/>
            <a:chOff x="2171" y="2544"/>
            <a:chExt cx="709" cy="592"/>
          </a:xfrm>
        </p:grpSpPr>
        <p:sp>
          <p:nvSpPr>
            <p:cNvPr id="22566" name="Text Box 36"/>
            <p:cNvSpPr txBox="1">
              <a:spLocks noChangeArrowheads="1"/>
            </p:cNvSpPr>
            <p:nvPr/>
          </p:nvSpPr>
          <p:spPr bwMode="auto">
            <a:xfrm>
              <a:off x="2171" y="2880"/>
              <a:ext cx="709" cy="256"/>
            </a:xfrm>
            <a:prstGeom prst="rect">
              <a:avLst/>
            </a:prstGeom>
            <a:solidFill>
              <a:schemeClr val="folHlink">
                <a:alpha val="70195"/>
              </a:schemeClr>
            </a:solidFill>
            <a:ln w="9525">
              <a:solidFill>
                <a:schemeClr val="tx1"/>
              </a:solidFill>
              <a:miter lim="800000"/>
              <a:headEnd/>
              <a:tailEnd/>
            </a:ln>
          </p:spPr>
          <p:txBody>
            <a:bodyPr wrap="none">
              <a:spAutoFit/>
            </a:bodyPr>
            <a:lstStyle/>
            <a:p>
              <a:pPr algn="r"/>
              <a:r>
                <a:rPr lang="en-US" sz="2000"/>
                <a:t>Indexer</a:t>
              </a:r>
            </a:p>
          </p:txBody>
        </p:sp>
        <p:sp>
          <p:nvSpPr>
            <p:cNvPr id="22567" name="AutoShape 37"/>
            <p:cNvSpPr>
              <a:spLocks noChangeArrowheads="1"/>
            </p:cNvSpPr>
            <p:nvPr/>
          </p:nvSpPr>
          <p:spPr bwMode="auto">
            <a:xfrm>
              <a:off x="2448" y="2544"/>
              <a:ext cx="192" cy="336"/>
            </a:xfrm>
            <a:prstGeom prst="downArrow">
              <a:avLst>
                <a:gd name="adj1" fmla="val 50000"/>
                <a:gd name="adj2" fmla="val 43750"/>
              </a:avLst>
            </a:prstGeom>
            <a:noFill/>
            <a:ln w="9525">
              <a:solidFill>
                <a:schemeClr val="tx1"/>
              </a:solidFill>
              <a:miter lim="800000"/>
              <a:headEnd/>
              <a:tailEnd/>
            </a:ln>
          </p:spPr>
          <p:txBody>
            <a:bodyPr wrap="none" anchor="ctr"/>
            <a:lstStyle/>
            <a:p>
              <a:endParaRPr lang="el-GR"/>
            </a:p>
          </p:txBody>
        </p:sp>
      </p:grpSp>
      <p:grpSp>
        <p:nvGrpSpPr>
          <p:cNvPr id="9" name="Group 38"/>
          <p:cNvGrpSpPr>
            <a:grpSpLocks/>
          </p:cNvGrpSpPr>
          <p:nvPr/>
        </p:nvGrpSpPr>
        <p:grpSpPr bwMode="auto">
          <a:xfrm>
            <a:off x="2743200" y="4978400"/>
            <a:ext cx="3962400" cy="1803400"/>
            <a:chOff x="1728" y="3136"/>
            <a:chExt cx="2496" cy="1136"/>
          </a:xfrm>
        </p:grpSpPr>
        <p:grpSp>
          <p:nvGrpSpPr>
            <p:cNvPr id="10" name="Group 39"/>
            <p:cNvGrpSpPr>
              <a:grpSpLocks/>
            </p:cNvGrpSpPr>
            <p:nvPr/>
          </p:nvGrpSpPr>
          <p:grpSpPr bwMode="auto">
            <a:xfrm>
              <a:off x="1728" y="3504"/>
              <a:ext cx="2496" cy="768"/>
              <a:chOff x="1728" y="3504"/>
              <a:chExt cx="2496" cy="768"/>
            </a:xfrm>
          </p:grpSpPr>
          <p:grpSp>
            <p:nvGrpSpPr>
              <p:cNvPr id="11" name="Group 40"/>
              <p:cNvGrpSpPr>
                <a:grpSpLocks/>
              </p:cNvGrpSpPr>
              <p:nvPr/>
            </p:nvGrpSpPr>
            <p:grpSpPr bwMode="auto">
              <a:xfrm>
                <a:off x="1728" y="3504"/>
                <a:ext cx="768" cy="528"/>
                <a:chOff x="3264" y="2496"/>
                <a:chExt cx="768" cy="528"/>
              </a:xfrm>
            </p:grpSpPr>
            <p:sp>
              <p:nvSpPr>
                <p:cNvPr id="22564" name="Rectangle 41"/>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5" name="Oval 42"/>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grpSp>
            <p:nvGrpSpPr>
              <p:cNvPr id="12" name="Group 43"/>
              <p:cNvGrpSpPr>
                <a:grpSpLocks/>
              </p:cNvGrpSpPr>
              <p:nvPr/>
            </p:nvGrpSpPr>
            <p:grpSpPr bwMode="auto">
              <a:xfrm>
                <a:off x="2592" y="3504"/>
                <a:ext cx="768" cy="528"/>
                <a:chOff x="3264" y="2496"/>
                <a:chExt cx="768" cy="528"/>
              </a:xfrm>
            </p:grpSpPr>
            <p:sp>
              <p:nvSpPr>
                <p:cNvPr id="22562" name="Rectangle 44"/>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3" name="Oval 45"/>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grpSp>
            <p:nvGrpSpPr>
              <p:cNvPr id="13" name="Group 46"/>
              <p:cNvGrpSpPr>
                <a:grpSpLocks/>
              </p:cNvGrpSpPr>
              <p:nvPr/>
            </p:nvGrpSpPr>
            <p:grpSpPr bwMode="auto">
              <a:xfrm>
                <a:off x="3456" y="3504"/>
                <a:ext cx="768" cy="528"/>
                <a:chOff x="3264" y="2496"/>
                <a:chExt cx="768" cy="528"/>
              </a:xfrm>
            </p:grpSpPr>
            <p:sp>
              <p:nvSpPr>
                <p:cNvPr id="22560" name="Rectangle 47"/>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l-GR"/>
                </a:p>
              </p:txBody>
            </p:sp>
            <p:sp>
              <p:nvSpPr>
                <p:cNvPr id="22561" name="Oval 48"/>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grpSp>
          <p:sp>
            <p:nvSpPr>
              <p:cNvPr id="22559" name="Text Box 49"/>
              <p:cNvSpPr txBox="1">
                <a:spLocks noChangeArrowheads="1"/>
              </p:cNvSpPr>
              <p:nvPr/>
            </p:nvSpPr>
            <p:spPr bwMode="auto">
              <a:xfrm>
                <a:off x="2640" y="4022"/>
                <a:ext cx="720" cy="250"/>
              </a:xfrm>
              <a:prstGeom prst="rect">
                <a:avLst/>
              </a:prstGeom>
              <a:noFill/>
              <a:ln w="9525">
                <a:noFill/>
                <a:miter lim="800000"/>
                <a:headEnd/>
                <a:tailEnd/>
              </a:ln>
            </p:spPr>
            <p:txBody>
              <a:bodyPr wrap="none">
                <a:spAutoFit/>
              </a:bodyPr>
              <a:lstStyle/>
              <a:p>
                <a:pPr algn="r"/>
                <a:r>
                  <a:rPr lang="en-US" sz="2000"/>
                  <a:t>Indexes</a:t>
                </a:r>
              </a:p>
            </p:txBody>
          </p:sp>
        </p:grpSp>
        <p:cxnSp>
          <p:nvCxnSpPr>
            <p:cNvPr id="22553" name="AutoShape 50"/>
            <p:cNvCxnSpPr>
              <a:cxnSpLocks noChangeShapeType="1"/>
              <a:stCxn id="22566" idx="2"/>
              <a:endCxn id="22565" idx="0"/>
            </p:cNvCxnSpPr>
            <p:nvPr/>
          </p:nvCxnSpPr>
          <p:spPr bwMode="auto">
            <a:xfrm flipH="1">
              <a:off x="2112" y="3136"/>
              <a:ext cx="414" cy="368"/>
            </a:xfrm>
            <a:prstGeom prst="straightConnector1">
              <a:avLst/>
            </a:prstGeom>
            <a:noFill/>
            <a:ln w="9525">
              <a:solidFill>
                <a:schemeClr val="tx1"/>
              </a:solidFill>
              <a:miter lim="800000"/>
              <a:headEnd/>
              <a:tailEnd type="triangle" w="med" len="med"/>
            </a:ln>
          </p:spPr>
        </p:cxnSp>
        <p:cxnSp>
          <p:nvCxnSpPr>
            <p:cNvPr id="22554" name="AutoShape 51"/>
            <p:cNvCxnSpPr>
              <a:cxnSpLocks noChangeShapeType="1"/>
              <a:stCxn id="22566" idx="2"/>
              <a:endCxn id="22563" idx="0"/>
            </p:cNvCxnSpPr>
            <p:nvPr/>
          </p:nvCxnSpPr>
          <p:spPr bwMode="auto">
            <a:xfrm>
              <a:off x="2526" y="3136"/>
              <a:ext cx="450" cy="368"/>
            </a:xfrm>
            <a:prstGeom prst="straightConnector1">
              <a:avLst/>
            </a:prstGeom>
            <a:noFill/>
            <a:ln w="9525">
              <a:solidFill>
                <a:schemeClr val="tx1"/>
              </a:solidFill>
              <a:miter lim="800000"/>
              <a:headEnd/>
              <a:tailEnd type="triangle" w="med" len="med"/>
            </a:ln>
          </p:spPr>
        </p:cxnSp>
        <p:cxnSp>
          <p:nvCxnSpPr>
            <p:cNvPr id="22555" name="AutoShape 52"/>
            <p:cNvCxnSpPr>
              <a:cxnSpLocks noChangeShapeType="1"/>
              <a:stCxn id="22566" idx="2"/>
              <a:endCxn id="22561" idx="0"/>
            </p:cNvCxnSpPr>
            <p:nvPr/>
          </p:nvCxnSpPr>
          <p:spPr bwMode="auto">
            <a:xfrm>
              <a:off x="2526" y="3136"/>
              <a:ext cx="1314" cy="368"/>
            </a:xfrm>
            <a:prstGeom prst="straightConnector1">
              <a:avLst/>
            </a:prstGeom>
            <a:noFill/>
            <a:ln w="9525">
              <a:solidFill>
                <a:schemeClr val="tx1"/>
              </a:solidFill>
              <a:miter lim="800000"/>
              <a:headEnd/>
              <a:tailEnd type="triangle" w="med" len="med"/>
            </a:ln>
          </p:spPr>
        </p:cxnSp>
      </p:grpSp>
      <p:grpSp>
        <p:nvGrpSpPr>
          <p:cNvPr id="14" name="Group 53"/>
          <p:cNvGrpSpPr>
            <a:grpSpLocks/>
          </p:cNvGrpSpPr>
          <p:nvPr/>
        </p:nvGrpSpPr>
        <p:grpSpPr bwMode="auto">
          <a:xfrm>
            <a:off x="5410200" y="4002088"/>
            <a:ext cx="3276600" cy="762000"/>
            <a:chOff x="3408" y="2521"/>
            <a:chExt cx="2064" cy="480"/>
          </a:xfrm>
        </p:grpSpPr>
        <p:sp>
          <p:nvSpPr>
            <p:cNvPr id="22549" name="Rectangle 54"/>
            <p:cNvSpPr>
              <a:spLocks noChangeArrowheads="1"/>
            </p:cNvSpPr>
            <p:nvPr/>
          </p:nvSpPr>
          <p:spPr bwMode="auto">
            <a:xfrm>
              <a:off x="3408" y="2521"/>
              <a:ext cx="2064" cy="480"/>
            </a:xfrm>
            <a:prstGeom prst="rect">
              <a:avLst/>
            </a:prstGeom>
            <a:noFill/>
            <a:ln w="38100">
              <a:solidFill>
                <a:schemeClr val="tx1"/>
              </a:solidFill>
              <a:miter lim="800000"/>
              <a:headEnd/>
              <a:tailEnd/>
            </a:ln>
          </p:spPr>
          <p:txBody>
            <a:bodyPr wrap="none" anchor="ctr"/>
            <a:lstStyle/>
            <a:p>
              <a:endParaRPr lang="el-GR"/>
            </a:p>
          </p:txBody>
        </p:sp>
        <p:sp>
          <p:nvSpPr>
            <p:cNvPr id="22550" name="Rectangle 55"/>
            <p:cNvSpPr>
              <a:spLocks noChangeArrowheads="1"/>
            </p:cNvSpPr>
            <p:nvPr/>
          </p:nvSpPr>
          <p:spPr bwMode="auto">
            <a:xfrm>
              <a:off x="3503" y="2616"/>
              <a:ext cx="1393" cy="144"/>
            </a:xfrm>
            <a:prstGeom prst="rect">
              <a:avLst/>
            </a:prstGeom>
            <a:noFill/>
            <a:ln w="9525">
              <a:solidFill>
                <a:schemeClr val="tx1"/>
              </a:solidFill>
              <a:miter lim="800000"/>
              <a:headEnd/>
              <a:tailEnd/>
            </a:ln>
          </p:spPr>
          <p:txBody>
            <a:bodyPr wrap="none" anchor="ctr"/>
            <a:lstStyle/>
            <a:p>
              <a:endParaRPr lang="el-GR"/>
            </a:p>
          </p:txBody>
        </p:sp>
        <p:sp>
          <p:nvSpPr>
            <p:cNvPr id="22551" name="AutoShape 56"/>
            <p:cNvSpPr>
              <a:spLocks noChangeArrowheads="1"/>
            </p:cNvSpPr>
            <p:nvPr/>
          </p:nvSpPr>
          <p:spPr bwMode="auto">
            <a:xfrm>
              <a:off x="4992" y="2617"/>
              <a:ext cx="432" cy="144"/>
            </a:xfrm>
            <a:prstGeom prst="roundRect">
              <a:avLst>
                <a:gd name="adj" fmla="val 16667"/>
              </a:avLst>
            </a:prstGeom>
            <a:solidFill>
              <a:srgbClr val="FFFF00">
                <a:alpha val="50195"/>
              </a:srgbClr>
            </a:solidFill>
            <a:ln w="9525">
              <a:solidFill>
                <a:schemeClr val="tx1"/>
              </a:solidFill>
              <a:miter lim="800000"/>
              <a:headEnd/>
              <a:tailEnd/>
            </a:ln>
          </p:spPr>
          <p:txBody>
            <a:bodyPr wrap="none" anchor="ctr"/>
            <a:lstStyle/>
            <a:p>
              <a:pPr algn="ctr"/>
              <a:r>
                <a:rPr lang="en-US" sz="1600"/>
                <a:t>Search</a:t>
              </a:r>
            </a:p>
          </p:txBody>
        </p:sp>
      </p:grpSp>
      <p:grpSp>
        <p:nvGrpSpPr>
          <p:cNvPr id="15" name="Group 57"/>
          <p:cNvGrpSpPr>
            <a:grpSpLocks/>
          </p:cNvGrpSpPr>
          <p:nvPr/>
        </p:nvGrpSpPr>
        <p:grpSpPr bwMode="auto">
          <a:xfrm>
            <a:off x="6553200" y="4876800"/>
            <a:ext cx="1371600" cy="609600"/>
            <a:chOff x="4128" y="3072"/>
            <a:chExt cx="864" cy="384"/>
          </a:xfrm>
        </p:grpSpPr>
        <p:sp>
          <p:nvSpPr>
            <p:cNvPr id="22547" name="AutoShape 58"/>
            <p:cNvSpPr>
              <a:spLocks noChangeArrowheads="1"/>
            </p:cNvSpPr>
            <p:nvPr/>
          </p:nvSpPr>
          <p:spPr bwMode="auto">
            <a:xfrm rot="1800000">
              <a:off x="4128" y="3072"/>
              <a:ext cx="240" cy="384"/>
            </a:xfrm>
            <a:prstGeom prst="upDownArrow">
              <a:avLst>
                <a:gd name="adj1" fmla="val 50000"/>
                <a:gd name="adj2" fmla="val 32000"/>
              </a:avLst>
            </a:prstGeom>
            <a:noFill/>
            <a:ln w="9525">
              <a:solidFill>
                <a:schemeClr val="tx1"/>
              </a:solidFill>
              <a:miter lim="800000"/>
              <a:headEnd/>
              <a:tailEnd/>
            </a:ln>
          </p:spPr>
          <p:txBody>
            <a:bodyPr wrap="none" anchor="ctr"/>
            <a:lstStyle/>
            <a:p>
              <a:endParaRPr lang="el-GR"/>
            </a:p>
          </p:txBody>
        </p:sp>
        <p:sp>
          <p:nvSpPr>
            <p:cNvPr id="22548" name="AutoShape 59"/>
            <p:cNvSpPr>
              <a:spLocks noChangeArrowheads="1"/>
            </p:cNvSpPr>
            <p:nvPr/>
          </p:nvSpPr>
          <p:spPr bwMode="auto">
            <a:xfrm rot="-1800000">
              <a:off x="4752" y="3072"/>
              <a:ext cx="240" cy="384"/>
            </a:xfrm>
            <a:prstGeom prst="upDownArrow">
              <a:avLst>
                <a:gd name="adj1" fmla="val 50000"/>
                <a:gd name="adj2" fmla="val 32000"/>
              </a:avLst>
            </a:prstGeom>
            <a:noFill/>
            <a:ln w="9525">
              <a:solidFill>
                <a:schemeClr val="tx1"/>
              </a:solidFill>
              <a:miter lim="800000"/>
              <a:headEnd/>
              <a:tailEnd/>
            </a:ln>
          </p:spPr>
          <p:txBody>
            <a:bodyPr wrap="none" anchor="ctr"/>
            <a:lstStyle/>
            <a:p>
              <a:endParaRPr lang="el-GR"/>
            </a:p>
          </p:txBody>
        </p:sp>
      </p:grpSp>
      <p:grpSp>
        <p:nvGrpSpPr>
          <p:cNvPr id="16" name="Group 60"/>
          <p:cNvGrpSpPr>
            <a:grpSpLocks/>
          </p:cNvGrpSpPr>
          <p:nvPr/>
        </p:nvGrpSpPr>
        <p:grpSpPr bwMode="auto">
          <a:xfrm>
            <a:off x="5562600" y="1600200"/>
            <a:ext cx="1782763" cy="2286000"/>
            <a:chOff x="3504" y="1008"/>
            <a:chExt cx="1123" cy="1440"/>
          </a:xfrm>
        </p:grpSpPr>
        <p:grpSp>
          <p:nvGrpSpPr>
            <p:cNvPr id="17" name="Group 61"/>
            <p:cNvGrpSpPr>
              <a:grpSpLocks/>
            </p:cNvGrpSpPr>
            <p:nvPr/>
          </p:nvGrpSpPr>
          <p:grpSpPr bwMode="auto">
            <a:xfrm>
              <a:off x="3504" y="1008"/>
              <a:ext cx="1123" cy="691"/>
              <a:chOff x="3504" y="1008"/>
              <a:chExt cx="1123" cy="691"/>
            </a:xfrm>
          </p:grpSpPr>
          <p:pic>
            <p:nvPicPr>
              <p:cNvPr id="22545" name="Picture 62" descr="MCj03871500000[1]"/>
              <p:cNvPicPr>
                <a:picLocks noChangeAspect="1" noChangeArrowheads="1"/>
              </p:cNvPicPr>
              <p:nvPr/>
            </p:nvPicPr>
            <p:blipFill>
              <a:blip r:embed="rId5" cstate="print"/>
              <a:srcRect/>
              <a:stretch>
                <a:fillRect/>
              </a:stretch>
            </p:blipFill>
            <p:spPr bwMode="auto">
              <a:xfrm>
                <a:off x="3504" y="1008"/>
                <a:ext cx="691" cy="691"/>
              </a:xfrm>
              <a:prstGeom prst="rect">
                <a:avLst/>
              </a:prstGeom>
              <a:noFill/>
              <a:ln w="9525">
                <a:noFill/>
                <a:miter lim="800000"/>
                <a:headEnd/>
                <a:tailEnd/>
              </a:ln>
            </p:spPr>
          </p:pic>
          <p:sp>
            <p:nvSpPr>
              <p:cNvPr id="22546" name="Text Box 63"/>
              <p:cNvSpPr txBox="1">
                <a:spLocks noChangeArrowheads="1"/>
              </p:cNvSpPr>
              <p:nvPr/>
            </p:nvSpPr>
            <p:spPr bwMode="auto">
              <a:xfrm>
                <a:off x="4164" y="1159"/>
                <a:ext cx="463" cy="250"/>
              </a:xfrm>
              <a:prstGeom prst="rect">
                <a:avLst/>
              </a:prstGeom>
              <a:noFill/>
              <a:ln w="9525">
                <a:noFill/>
                <a:miter lim="800000"/>
                <a:headEnd/>
                <a:tailEnd/>
              </a:ln>
            </p:spPr>
            <p:txBody>
              <a:bodyPr wrap="none">
                <a:spAutoFit/>
              </a:bodyPr>
              <a:lstStyle/>
              <a:p>
                <a:pPr algn="r"/>
                <a:r>
                  <a:rPr lang="en-US" sz="2000"/>
                  <a:t>User</a:t>
                </a:r>
              </a:p>
            </p:txBody>
          </p:sp>
        </p:grpSp>
        <p:sp>
          <p:nvSpPr>
            <p:cNvPr id="22544" name="AutoShape 64"/>
            <p:cNvSpPr>
              <a:spLocks noChangeArrowheads="1"/>
            </p:cNvSpPr>
            <p:nvPr/>
          </p:nvSpPr>
          <p:spPr bwMode="auto">
            <a:xfrm>
              <a:off x="3696" y="1728"/>
              <a:ext cx="192" cy="720"/>
            </a:xfrm>
            <a:prstGeom prst="downArrow">
              <a:avLst>
                <a:gd name="adj1" fmla="val 50000"/>
                <a:gd name="adj2" fmla="val 93750"/>
              </a:avLst>
            </a:prstGeom>
            <a:noFill/>
            <a:ln w="9525">
              <a:solidFill>
                <a:schemeClr val="tx1"/>
              </a:solidFill>
              <a:miter lim="800000"/>
              <a:headEnd/>
              <a:tailEnd/>
            </a:ln>
          </p:spPr>
          <p:txBody>
            <a:bodyPr wrap="none" anchor="ctr"/>
            <a:lstStyle/>
            <a:p>
              <a:endParaRPr lang="el-GR"/>
            </a:p>
          </p:txBody>
        </p:sp>
      </p:grpSp>
      <p:sp>
        <p:nvSpPr>
          <p:cNvPr id="22541"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19.4.1</a:t>
            </a:r>
          </a:p>
        </p:txBody>
      </p:sp>
      <p:sp>
        <p:nvSpPr>
          <p:cNvPr id="22542" name="Slide Number Placeholder 65"/>
          <p:cNvSpPr>
            <a:spLocks noGrp="1"/>
          </p:cNvSpPr>
          <p:nvPr>
            <p:ph type="sldNum" sz="quarter" idx="12"/>
          </p:nvPr>
        </p:nvSpPr>
        <p:spPr bwMode="auto">
          <a:noFill/>
          <a:ln>
            <a:miter lim="800000"/>
            <a:headEnd/>
            <a:tailEnd/>
          </a:ln>
        </p:spPr>
        <p:txBody>
          <a:bodyPr/>
          <a:lstStyle/>
          <a:p>
            <a:fld id="{9E130B85-7005-4C28-93EF-5ED535335568}" type="slidenum">
              <a:rPr lang="en-US"/>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46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94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algn="r" eaLnBrk="1" hangingPunct="1"/>
            <a:r>
              <a:rPr lang="el-GR" cap="none" dirty="0" smtClean="0">
                <a:ea typeface="ＭＳ Ｐゴシック" pitchFamily="-112" charset="-128"/>
              </a:rPr>
              <a:t>ΟΙ ΧΡΗΣΤΕΣ</a:t>
            </a:r>
            <a:r>
              <a:rPr lang="en-US" cap="none" dirty="0" smtClean="0">
                <a:ea typeface="ＭＳ Ｐゴシック" pitchFamily="-112" charset="-128"/>
              </a:rPr>
              <a:t/>
            </a:r>
            <a:br>
              <a:rPr lang="en-US" cap="none" dirty="0" smtClean="0">
                <a:ea typeface="ＭＳ Ｐゴシック" pitchFamily="-112" charset="-128"/>
              </a:rPr>
            </a:br>
            <a:endParaRPr lang="en-US" sz="2400" cap="none" dirty="0" smtClean="0">
              <a:ea typeface="ＭＳ Ｐゴシック" pitchFamily="-112" charset="-128"/>
            </a:endParaRPr>
          </a:p>
        </p:txBody>
      </p:sp>
      <p:sp>
        <p:nvSpPr>
          <p:cNvPr id="28676" name="Slide Number Placeholder 5"/>
          <p:cNvSpPr>
            <a:spLocks noGrp="1"/>
          </p:cNvSpPr>
          <p:nvPr>
            <p:ph type="sldNum" sz="quarter" idx="12"/>
          </p:nvPr>
        </p:nvSpPr>
        <p:spPr bwMode="auto">
          <a:noFill/>
          <a:ln>
            <a:miter lim="800000"/>
            <a:headEnd/>
            <a:tailEnd/>
          </a:ln>
        </p:spPr>
        <p:txBody>
          <a:bodyPr/>
          <a:lstStyle/>
          <a:p>
            <a:fld id="{B16C6797-B0F8-456D-ACC5-2181AE5D5579}"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smtClean="0">
                <a:ea typeface="ＭＳ Ｐゴシック" pitchFamily="-112" charset="-128"/>
              </a:rPr>
              <a:t>Ανάγκες Χρηστών</a:t>
            </a:r>
            <a:endParaRPr lang="en-US" dirty="0" smtClean="0">
              <a:ea typeface="ＭＳ Ｐゴシック" pitchFamily="-112" charset="-128"/>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35</a:t>
            </a:fld>
            <a:endParaRPr lang="en-US"/>
          </a:p>
        </p:txBody>
      </p:sp>
      <p:sp>
        <p:nvSpPr>
          <p:cNvPr id="13" name="TextBox 12"/>
          <p:cNvSpPr txBox="1"/>
          <p:nvPr/>
        </p:nvSpPr>
        <p:spPr>
          <a:xfrm>
            <a:off x="609600" y="2133600"/>
            <a:ext cx="6400800" cy="830997"/>
          </a:xfrm>
          <a:prstGeom prst="rect">
            <a:avLst/>
          </a:prstGeom>
          <a:noFill/>
        </p:spPr>
        <p:txBody>
          <a:bodyPr wrap="square" rtlCol="0">
            <a:spAutoFit/>
          </a:bodyPr>
          <a:lstStyle/>
          <a:p>
            <a:pPr>
              <a:buFont typeface="Wingdings" pitchFamily="2" charset="2"/>
              <a:buChar char="§"/>
            </a:pPr>
            <a:r>
              <a:rPr lang="el-GR" dirty="0" smtClean="0">
                <a:latin typeface="+mn-lt"/>
              </a:rPr>
              <a:t> Ποιοι είναι οι χρήστες;</a:t>
            </a:r>
          </a:p>
          <a:p>
            <a:pPr>
              <a:buFont typeface="Wingdings" pitchFamily="2" charset="2"/>
              <a:buChar char="§"/>
            </a:pPr>
            <a:r>
              <a:rPr lang="el-GR" dirty="0" smtClean="0">
                <a:latin typeface="+mn-lt"/>
              </a:rPr>
              <a:t> Μέσος αριθμός λέξεων ανά αναζήτηση 2-3</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smtClean="0">
                <a:ea typeface="ＭＳ Ｐゴシック" pitchFamily="-112" charset="-128"/>
              </a:rPr>
              <a:t>Ανάγκες Χρηστών</a:t>
            </a:r>
            <a:endParaRPr lang="en-US" dirty="0" smtClean="0">
              <a:ea typeface="ＭＳ Ｐゴシック" pitchFamily="-112" charset="-128"/>
            </a:endParaRPr>
          </a:p>
        </p:txBody>
      </p:sp>
      <p:sp>
        <p:nvSpPr>
          <p:cNvPr id="23555" name="Rectangle 3"/>
          <p:cNvSpPr>
            <a:spLocks noGrp="1" noChangeArrowheads="1"/>
          </p:cNvSpPr>
          <p:nvPr>
            <p:ph type="body" idx="1"/>
          </p:nvPr>
        </p:nvSpPr>
        <p:spPr>
          <a:xfrm>
            <a:off x="549275" y="1600200"/>
            <a:ext cx="7832725" cy="4038600"/>
          </a:xfrm>
        </p:spPr>
        <p:txBody>
          <a:bodyPr/>
          <a:lstStyle/>
          <a:p>
            <a:pPr marL="0" indent="0" eaLnBrk="1" hangingPunct="1">
              <a:buNone/>
            </a:pPr>
            <a:r>
              <a:rPr lang="en-US" sz="2000" dirty="0" smtClean="0">
                <a:solidFill>
                  <a:schemeClr val="hlink"/>
                </a:solidFill>
                <a:ea typeface="ＭＳ Ｐゴシック" pitchFamily="-112" charset="-128"/>
              </a:rPr>
              <a:t>Need [Brod02, RL04]</a:t>
            </a:r>
          </a:p>
          <a:p>
            <a:pPr lvl="1" eaLnBrk="1" hangingPunct="1"/>
            <a:r>
              <a:rPr lang="en-US" sz="2000" b="1" u="sng" dirty="0" smtClean="0">
                <a:ea typeface="ＭＳ Ｐゴシック" pitchFamily="-112" charset="-128"/>
              </a:rPr>
              <a:t>Informational</a:t>
            </a:r>
            <a:r>
              <a:rPr lang="en-US" sz="2000" dirty="0" smtClean="0">
                <a:ea typeface="ＭＳ Ｐゴシック" pitchFamily="-112" charset="-128"/>
              </a:rPr>
              <a:t> </a:t>
            </a:r>
            <a:r>
              <a:rPr lang="el-GR" sz="2000" dirty="0" smtClean="0">
                <a:ea typeface="ＭＳ Ｐゴシック" pitchFamily="-112" charset="-128"/>
              </a:rPr>
              <a:t>(πληροφοριακά ερωτήματα) </a:t>
            </a:r>
            <a:r>
              <a:rPr lang="en-US" sz="2000" dirty="0" smtClean="0">
                <a:ea typeface="ＭＳ Ｐゴシック" pitchFamily="-112" charset="-128"/>
              </a:rPr>
              <a:t>– </a:t>
            </a:r>
            <a:r>
              <a:rPr lang="el-GR" sz="2000" dirty="0" smtClean="0">
                <a:ea typeface="ＭＳ Ｐゴシック" pitchFamily="-112" charset="-128"/>
              </a:rPr>
              <a:t>θέλουν </a:t>
            </a:r>
            <a:r>
              <a:rPr lang="el-GR" sz="2000" dirty="0" smtClean="0">
                <a:solidFill>
                  <a:schemeClr val="hlink"/>
                </a:solidFill>
                <a:ea typeface="ＭＳ Ｐゴシック" pitchFamily="-112" charset="-128"/>
              </a:rPr>
              <a:t>να μάθουν</a:t>
            </a:r>
            <a:r>
              <a:rPr lang="en-US" sz="2000" dirty="0" smtClean="0">
                <a:solidFill>
                  <a:schemeClr val="hlink"/>
                </a:solidFill>
                <a:ea typeface="ＭＳ Ｐゴシック" pitchFamily="-112" charset="-128"/>
              </a:rPr>
              <a:t> </a:t>
            </a:r>
            <a:r>
              <a:rPr lang="el-GR" sz="2000" dirty="0" smtClean="0">
                <a:solidFill>
                  <a:schemeClr val="hlink"/>
                </a:solidFill>
                <a:ea typeface="ＭＳ Ｐゴシック" pitchFamily="-112" charset="-128"/>
              </a:rPr>
              <a:t>(</a:t>
            </a:r>
            <a:r>
              <a:rPr lang="en-US" sz="2000" dirty="0" smtClean="0">
                <a:solidFill>
                  <a:schemeClr val="hlink"/>
                </a:solidFill>
                <a:ea typeface="ＭＳ Ｐゴシック" pitchFamily="-112" charset="-128"/>
              </a:rPr>
              <a:t>learn</a:t>
            </a:r>
            <a:r>
              <a:rPr lang="el-GR" sz="2000" dirty="0" smtClean="0">
                <a:solidFill>
                  <a:schemeClr val="hlink"/>
                </a:solidFill>
                <a:ea typeface="ＭＳ Ｐゴシック" pitchFamily="-112" charset="-128"/>
              </a:rPr>
              <a:t>)</a:t>
            </a:r>
            <a:r>
              <a:rPr lang="en-US" sz="2000" dirty="0" smtClean="0">
                <a:solidFill>
                  <a:schemeClr val="hlink"/>
                </a:solidFill>
                <a:ea typeface="ＭＳ Ｐゴシック" pitchFamily="-112" charset="-128"/>
              </a:rPr>
              <a:t> </a:t>
            </a:r>
            <a:r>
              <a:rPr lang="el-GR" sz="2000" dirty="0" smtClean="0">
                <a:ea typeface="ＭＳ Ｐゴシック" pitchFamily="-112" charset="-128"/>
              </a:rPr>
              <a:t>για κάτι </a:t>
            </a:r>
            <a:r>
              <a:rPr lang="en-US" sz="2000" dirty="0" smtClean="0">
                <a:ea typeface="ＭＳ Ｐゴシック" pitchFamily="-112" charset="-128"/>
              </a:rPr>
              <a:t>(~40% /</a:t>
            </a:r>
            <a:r>
              <a:rPr lang="en-US" sz="2000" dirty="0" smtClean="0">
                <a:ea typeface="ＭＳ Ｐゴシック" pitchFamily="-112" charset="-128"/>
                <a:sym typeface="Wingdings" pitchFamily="-112" charset="2"/>
              </a:rPr>
              <a:t> 65%</a:t>
            </a:r>
            <a:r>
              <a:rPr lang="en-US" sz="2000" dirty="0" smtClean="0">
                <a:ea typeface="ＭＳ Ｐゴシック" pitchFamily="-112" charset="-128"/>
              </a:rPr>
              <a:t>)</a:t>
            </a:r>
          </a:p>
          <a:p>
            <a:pPr lvl="2" eaLnBrk="1" hangingPunct="1"/>
            <a:r>
              <a:rPr lang="el-GR" dirty="0" smtClean="0">
                <a:ea typeface="ＭＳ Ｐゴシック" pitchFamily="-112" charset="-128"/>
              </a:rPr>
              <a:t>Συνήθως, όχι μια μοναδική ιστοσελίδα, συνδυασμός πληροφορίας από πολλές ιστοσελίδες</a:t>
            </a:r>
          </a:p>
          <a:p>
            <a:pPr lvl="2" eaLnBrk="1" hangingPunct="1"/>
            <a:endParaRPr lang="en-US" sz="1600" dirty="0" smtClean="0">
              <a:ea typeface="ＭＳ Ｐゴシック" pitchFamily="-112" charset="-128"/>
            </a:endParaRPr>
          </a:p>
          <a:p>
            <a:pPr lvl="2" eaLnBrk="1" hangingPunct="1"/>
            <a:endParaRPr lang="en-US" sz="1600" dirty="0" smtClean="0">
              <a:ea typeface="ＭＳ Ｐゴシック" pitchFamily="-112" charset="-128"/>
            </a:endParaRPr>
          </a:p>
          <a:p>
            <a:pPr lvl="1" eaLnBrk="1" hangingPunct="1"/>
            <a:r>
              <a:rPr lang="en-US" sz="2000" b="1" u="sng" dirty="0" smtClean="0">
                <a:ea typeface="ＭＳ Ｐゴシック" pitchFamily="-112" charset="-128"/>
              </a:rPr>
              <a:t>Navigational</a:t>
            </a:r>
            <a:r>
              <a:rPr lang="en-US" sz="2000" dirty="0" smtClean="0">
                <a:ea typeface="ＭＳ Ｐゴシック" pitchFamily="-112" charset="-128"/>
              </a:rPr>
              <a:t> </a:t>
            </a:r>
            <a:r>
              <a:rPr lang="el-GR" sz="2000" dirty="0" smtClean="0">
                <a:ea typeface="ＭＳ Ｐゴシック" pitchFamily="-112" charset="-128"/>
              </a:rPr>
              <a:t>(ερωτήματα πλοήγησης) </a:t>
            </a:r>
            <a:r>
              <a:rPr lang="en-US" sz="2000" dirty="0" smtClean="0">
                <a:ea typeface="ＭＳ Ｐゴシック" pitchFamily="-112" charset="-128"/>
              </a:rPr>
              <a:t>– </a:t>
            </a:r>
            <a:r>
              <a:rPr lang="el-GR" sz="2000" dirty="0" smtClean="0">
                <a:ea typeface="ＭＳ Ｐゴシック" pitchFamily="-112" charset="-128"/>
              </a:rPr>
              <a:t>θέλουν </a:t>
            </a:r>
            <a:r>
              <a:rPr lang="el-GR" sz="2000" dirty="0" smtClean="0">
                <a:solidFill>
                  <a:schemeClr val="hlink"/>
                </a:solidFill>
                <a:ea typeface="ＭＳ Ｐゴシック" pitchFamily="-112" charset="-128"/>
              </a:rPr>
              <a:t>να πάνε</a:t>
            </a:r>
            <a:r>
              <a:rPr lang="en-US" sz="2000" dirty="0" smtClean="0">
                <a:solidFill>
                  <a:schemeClr val="hlink"/>
                </a:solidFill>
                <a:ea typeface="ＭＳ Ｐゴシック" pitchFamily="-112" charset="-128"/>
              </a:rPr>
              <a:t> </a:t>
            </a:r>
            <a:r>
              <a:rPr lang="el-GR" sz="2000" dirty="0" smtClean="0">
                <a:solidFill>
                  <a:schemeClr val="hlink"/>
                </a:solidFill>
                <a:ea typeface="ＭＳ Ｐゴシック" pitchFamily="-112" charset="-128"/>
              </a:rPr>
              <a:t>(</a:t>
            </a:r>
            <a:r>
              <a:rPr lang="en-US" sz="2000" dirty="0" smtClean="0">
                <a:solidFill>
                  <a:schemeClr val="hlink"/>
                </a:solidFill>
                <a:ea typeface="ＭＳ Ｐゴシック" pitchFamily="-112" charset="-128"/>
              </a:rPr>
              <a:t>go) </a:t>
            </a:r>
            <a:r>
              <a:rPr lang="el-GR" sz="2000" dirty="0" smtClean="0">
                <a:solidFill>
                  <a:schemeClr val="hlink"/>
                </a:solidFill>
                <a:ea typeface="ＭＳ Ｐゴシック" pitchFamily="-112" charset="-128"/>
              </a:rPr>
              <a:t>σε μια συγκεκριμένη ιστοσελίδα </a:t>
            </a:r>
            <a:r>
              <a:rPr lang="en-US" sz="2000" dirty="0" smtClean="0">
                <a:ea typeface="ＭＳ Ｐゴシック" pitchFamily="-112" charset="-128"/>
              </a:rPr>
              <a:t>(~25% </a:t>
            </a:r>
            <a:r>
              <a:rPr lang="en-US" sz="2000" dirty="0" smtClean="0">
                <a:ea typeface="ＭＳ Ｐゴシック" pitchFamily="-112" charset="-128"/>
                <a:sym typeface="Wingdings" pitchFamily="-112" charset="2"/>
              </a:rPr>
              <a:t>/ 15%</a:t>
            </a:r>
            <a:r>
              <a:rPr lang="en-US" sz="2000" dirty="0" smtClean="0">
                <a:ea typeface="ＭＳ Ｐゴシック" pitchFamily="-112" charset="-128"/>
              </a:rPr>
              <a:t>)</a:t>
            </a:r>
            <a:endParaRPr lang="el-GR" sz="2000" dirty="0" smtClean="0">
              <a:ea typeface="ＭＳ Ｐゴシック" pitchFamily="-112" charset="-128"/>
            </a:endParaRPr>
          </a:p>
          <a:p>
            <a:pPr lvl="2" eaLnBrk="1" hangingPunct="1"/>
            <a:r>
              <a:rPr lang="el-GR" dirty="0" smtClean="0">
                <a:ea typeface="ＭＳ Ｐゴシック" pitchFamily="-112" charset="-128"/>
              </a:rPr>
              <a:t>Μια μοναδική ιστοσελίδα, το καλύτερο μέτρο ακρίβεια ίση με</a:t>
            </a:r>
            <a:r>
              <a:rPr lang="en-US" dirty="0" smtClean="0">
                <a:ea typeface="ＭＳ Ｐゴシック" pitchFamily="-112" charset="-128"/>
              </a:rPr>
              <a:t> </a:t>
            </a:r>
            <a:r>
              <a:rPr lang="el-GR" dirty="0" smtClean="0">
                <a:ea typeface="ＭＳ Ｐゴシック" pitchFamily="-112" charset="-128"/>
              </a:rPr>
              <a:t>1 (δεν ενδιαφέρονται γενικά για ιστοσελίδες που περιέχουν τους όρους </a:t>
            </a:r>
            <a:r>
              <a:rPr lang="en-US" dirty="0" smtClean="0">
                <a:ea typeface="ＭＳ Ｐゴシック" pitchFamily="-112" charset="-128"/>
              </a:rPr>
              <a:t>United Airlines</a:t>
            </a:r>
          </a:p>
          <a:p>
            <a:pPr lvl="2" eaLnBrk="1" hangingPunct="1"/>
            <a:endParaRPr lang="en-US" sz="1600" dirty="0" smtClean="0">
              <a:ea typeface="ＭＳ Ｐゴシック" pitchFamily="-112" charset="-128"/>
            </a:endParaRPr>
          </a:p>
        </p:txBody>
      </p:sp>
      <p:sp>
        <p:nvSpPr>
          <p:cNvPr id="795652" name="Text Box 4"/>
          <p:cNvSpPr txBox="1">
            <a:spLocks noChangeArrowheads="1"/>
          </p:cNvSpPr>
          <p:nvPr/>
        </p:nvSpPr>
        <p:spPr bwMode="auto">
          <a:xfrm>
            <a:off x="4648200" y="3352800"/>
            <a:ext cx="2743200"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dirty="0">
                <a:solidFill>
                  <a:schemeClr val="tx2"/>
                </a:solidFill>
                <a:latin typeface="Courier New" pitchFamily="-112" charset="0"/>
              </a:rPr>
              <a:t>Low hemoglobin</a:t>
            </a:r>
            <a:endParaRPr kumimoji="1" lang="en-US" sz="2800" dirty="0">
              <a:solidFill>
                <a:schemeClr val="tx2"/>
              </a:solidFill>
              <a:effectLst>
                <a:outerShdw blurRad="38100" dist="38100" dir="2700000" algn="tl">
                  <a:srgbClr val="000000"/>
                </a:outerShdw>
              </a:effectLst>
              <a:latin typeface="Times New Roman" pitchFamily="-112" charset="0"/>
            </a:endParaRPr>
          </a:p>
        </p:txBody>
      </p:sp>
      <p:sp>
        <p:nvSpPr>
          <p:cNvPr id="795653" name="Text Box 5"/>
          <p:cNvSpPr txBox="1">
            <a:spLocks noChangeArrowheads="1"/>
          </p:cNvSpPr>
          <p:nvPr/>
        </p:nvSpPr>
        <p:spPr bwMode="auto">
          <a:xfrm>
            <a:off x="5486399" y="5389332"/>
            <a:ext cx="2743199"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dirty="0">
                <a:solidFill>
                  <a:schemeClr val="tx2"/>
                </a:solidFill>
                <a:latin typeface="Courier New" pitchFamily="-112" charset="0"/>
              </a:rPr>
              <a:t>United Airlines</a:t>
            </a:r>
            <a:endParaRPr kumimoji="1" lang="en-US" sz="2800" dirty="0">
              <a:solidFill>
                <a:schemeClr val="tx2"/>
              </a:solidFill>
              <a:effectLst>
                <a:outerShdw blurRad="38100" dist="38100" dir="2700000" algn="tl">
                  <a:srgbClr val="000000"/>
                </a:outerShdw>
              </a:effectLst>
              <a:latin typeface="Times New Roman" pitchFamily="-112" charset="0"/>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36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5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2" grpId="0" animBg="1" autoUpdateAnimBg="0"/>
      <p:bldP spid="7956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smtClean="0">
                <a:ea typeface="ＭＳ Ｐゴシック" pitchFamily="-112" charset="-128"/>
              </a:rPr>
              <a:t>Ανάγκες Χρηστών</a:t>
            </a:r>
            <a:endParaRPr lang="en-US" dirty="0" smtClean="0">
              <a:ea typeface="ＭＳ Ｐゴシック" pitchFamily="-112" charset="-128"/>
            </a:endParaRPr>
          </a:p>
        </p:txBody>
      </p:sp>
      <p:sp>
        <p:nvSpPr>
          <p:cNvPr id="23555" name="Rectangle 3"/>
          <p:cNvSpPr>
            <a:spLocks noGrp="1" noChangeArrowheads="1"/>
          </p:cNvSpPr>
          <p:nvPr>
            <p:ph type="body" idx="1"/>
          </p:nvPr>
        </p:nvSpPr>
        <p:spPr>
          <a:xfrm>
            <a:off x="304800" y="1600200"/>
            <a:ext cx="8061325" cy="4953000"/>
          </a:xfrm>
        </p:spPr>
        <p:txBody>
          <a:bodyPr/>
          <a:lstStyle/>
          <a:p>
            <a:pPr lvl="1" eaLnBrk="1" hangingPunct="1">
              <a:buNone/>
            </a:pPr>
            <a:r>
              <a:rPr lang="en-US" sz="2000" b="1" u="sng" dirty="0" smtClean="0">
                <a:ea typeface="ＭＳ Ｐゴシック" pitchFamily="-112" charset="-128"/>
              </a:rPr>
              <a:t>Transactional</a:t>
            </a:r>
            <a:r>
              <a:rPr lang="en-US" sz="2000" dirty="0" smtClean="0">
                <a:ea typeface="ＭＳ Ｐゴシック" pitchFamily="-112" charset="-128"/>
              </a:rPr>
              <a:t> (</a:t>
            </a:r>
            <a:r>
              <a:rPr lang="el-GR" sz="2000" dirty="0" smtClean="0">
                <a:ea typeface="ＭＳ Ｐゴシック" pitchFamily="-112" charset="-128"/>
              </a:rPr>
              <a:t>ερωτήματα συναλλαγής) </a:t>
            </a:r>
            <a:r>
              <a:rPr lang="en-US" sz="2000" dirty="0" smtClean="0">
                <a:ea typeface="ＭＳ Ｐゴシック" pitchFamily="-112" charset="-128"/>
              </a:rPr>
              <a:t>– </a:t>
            </a:r>
            <a:r>
              <a:rPr lang="el-GR" sz="2000" dirty="0" smtClean="0">
                <a:ea typeface="ＭＳ Ｐゴシック" pitchFamily="-112" charset="-128"/>
              </a:rPr>
              <a:t>θέλουν </a:t>
            </a:r>
            <a:r>
              <a:rPr lang="el-GR" sz="2000" dirty="0" smtClean="0">
                <a:solidFill>
                  <a:schemeClr val="hlink"/>
                </a:solidFill>
                <a:ea typeface="ＭＳ Ｐゴシック" pitchFamily="-112" charset="-128"/>
              </a:rPr>
              <a:t>να κάνουν</a:t>
            </a:r>
            <a:r>
              <a:rPr lang="en-US" sz="2000" dirty="0" smtClean="0">
                <a:solidFill>
                  <a:schemeClr val="hlink"/>
                </a:solidFill>
                <a:ea typeface="ＭＳ Ｐゴシック" pitchFamily="-112" charset="-128"/>
              </a:rPr>
              <a:t> (do)</a:t>
            </a:r>
            <a:r>
              <a:rPr lang="el-GR" sz="2000" dirty="0" smtClean="0">
                <a:solidFill>
                  <a:schemeClr val="hlink"/>
                </a:solidFill>
                <a:ea typeface="ＭＳ Ｐゴシック" pitchFamily="-112" charset="-128"/>
              </a:rPr>
              <a:t> </a:t>
            </a:r>
            <a:r>
              <a:rPr lang="el-GR" sz="2000" dirty="0" smtClean="0">
                <a:ea typeface="ＭＳ Ｐゴシック" pitchFamily="-112" charset="-128"/>
              </a:rPr>
              <a:t>κάτι </a:t>
            </a:r>
            <a:r>
              <a:rPr lang="en-US" sz="2000" dirty="0" smtClean="0">
                <a:ea typeface="ＭＳ Ｐゴシック" pitchFamily="-112" charset="-128"/>
              </a:rPr>
              <a:t>(</a:t>
            </a:r>
            <a:r>
              <a:rPr lang="el-GR" sz="2000" dirty="0" smtClean="0">
                <a:ea typeface="ＭＳ Ｐゴシック" pitchFamily="-112" charset="-128"/>
              </a:rPr>
              <a:t>σχετιζόμενο με το </a:t>
            </a:r>
            <a:r>
              <a:rPr lang="en-US" sz="2000" dirty="0" smtClean="0">
                <a:ea typeface="ＭＳ Ｐゴシック" pitchFamily="-112" charset="-128"/>
              </a:rPr>
              <a:t>web) (~35% </a:t>
            </a:r>
            <a:r>
              <a:rPr lang="en-US" sz="2000" dirty="0" smtClean="0">
                <a:ea typeface="ＭＳ Ｐゴシック" pitchFamily="-112" charset="-128"/>
                <a:sym typeface="Wingdings" pitchFamily="-112" charset="2"/>
              </a:rPr>
              <a:t>/ 20%</a:t>
            </a:r>
            <a:r>
              <a:rPr lang="en-US" sz="2000" dirty="0" smtClean="0">
                <a:ea typeface="ＭＳ Ｐゴシック" pitchFamily="-112" charset="-128"/>
              </a:rPr>
              <a:t>)</a:t>
            </a:r>
          </a:p>
          <a:p>
            <a:pPr lvl="2" eaLnBrk="1" hangingPunct="1">
              <a:lnSpc>
                <a:spcPct val="130000"/>
              </a:lnSpc>
            </a:pPr>
            <a:r>
              <a:rPr lang="el-GR" dirty="0" smtClean="0">
                <a:ea typeface="ＭＳ Ｐゴシック" pitchFamily="-112" charset="-128"/>
              </a:rPr>
              <a:t>Προσπελάσουν μια υπηρεσία (</a:t>
            </a:r>
            <a:r>
              <a:rPr lang="en-US" dirty="0" smtClean="0">
                <a:ea typeface="ＭＳ Ｐゴシック" pitchFamily="-112" charset="-128"/>
              </a:rPr>
              <a:t>Access a  service</a:t>
            </a:r>
            <a:r>
              <a:rPr lang="el-GR" dirty="0" smtClean="0">
                <a:ea typeface="ＭＳ Ｐゴシック" pitchFamily="-112" charset="-128"/>
              </a:rPr>
              <a:t>)</a:t>
            </a:r>
            <a:endParaRPr lang="en-US" dirty="0" smtClean="0">
              <a:ea typeface="ＭＳ Ｐゴシック" pitchFamily="-112" charset="-128"/>
            </a:endParaRPr>
          </a:p>
          <a:p>
            <a:pPr lvl="2" eaLnBrk="1" hangingPunct="1">
              <a:lnSpc>
                <a:spcPct val="130000"/>
              </a:lnSpc>
            </a:pPr>
            <a:r>
              <a:rPr lang="el-GR" dirty="0" smtClean="0">
                <a:ea typeface="ＭＳ Ｐゴシック" pitchFamily="-112" charset="-128"/>
              </a:rPr>
              <a:t>Να κατεβάσουν ένα αρχείο (</a:t>
            </a:r>
            <a:r>
              <a:rPr lang="en-US" dirty="0" smtClean="0">
                <a:ea typeface="ＭＳ Ｐゴシック" pitchFamily="-112" charset="-128"/>
              </a:rPr>
              <a:t>Downloads)</a:t>
            </a:r>
          </a:p>
          <a:p>
            <a:pPr lvl="2" eaLnBrk="1" hangingPunct="1">
              <a:lnSpc>
                <a:spcPct val="130000"/>
              </a:lnSpc>
            </a:pPr>
            <a:r>
              <a:rPr lang="el-GR" dirty="0" smtClean="0">
                <a:ea typeface="ＭＳ Ｐゴシック" pitchFamily="-112" charset="-128"/>
              </a:rPr>
              <a:t>Να αγοράσουν κάτι</a:t>
            </a:r>
          </a:p>
          <a:p>
            <a:pPr marL="914400" lvl="2" indent="0" eaLnBrk="1" hangingPunct="1">
              <a:lnSpc>
                <a:spcPct val="130000"/>
              </a:lnSpc>
              <a:buNone/>
            </a:pPr>
            <a:endParaRPr lang="en-US" sz="1600" dirty="0">
              <a:ea typeface="ＭＳ Ｐゴシック" pitchFamily="-112" charset="-128"/>
            </a:endParaRPr>
          </a:p>
          <a:p>
            <a:pPr lvl="2" eaLnBrk="1" hangingPunct="1">
              <a:lnSpc>
                <a:spcPct val="130000"/>
              </a:lnSpc>
            </a:pPr>
            <a:endParaRPr lang="en-US" sz="1600" dirty="0" smtClean="0">
              <a:ea typeface="ＭＳ Ｐゴシック" pitchFamily="-112" charset="-128"/>
            </a:endParaRPr>
          </a:p>
          <a:p>
            <a:pPr lvl="1" eaLnBrk="1" hangingPunct="1"/>
            <a:r>
              <a:rPr lang="el-GR" sz="2000" b="1" u="sng" dirty="0" smtClean="0">
                <a:ea typeface="ＭＳ Ｐゴシック" pitchFamily="-112" charset="-128"/>
              </a:rPr>
              <a:t>Γρι περιοχές </a:t>
            </a:r>
            <a:r>
              <a:rPr lang="el-GR" sz="2000" dirty="0" smtClean="0">
                <a:ea typeface="ＭＳ Ｐゴシック" pitchFamily="-112" charset="-128"/>
              </a:rPr>
              <a:t>(</a:t>
            </a:r>
            <a:r>
              <a:rPr lang="en-US" sz="2000" dirty="0" smtClean="0">
                <a:ea typeface="ＭＳ Ｐゴシック" pitchFamily="-112" charset="-128"/>
              </a:rPr>
              <a:t>Gray areas</a:t>
            </a:r>
            <a:r>
              <a:rPr lang="el-GR" sz="2000" dirty="0" smtClean="0">
                <a:ea typeface="ＭＳ Ｐゴシック" pitchFamily="-112" charset="-128"/>
              </a:rPr>
              <a:t>)</a:t>
            </a:r>
            <a:endParaRPr lang="en-US" sz="2000" dirty="0" smtClean="0">
              <a:ea typeface="ＭＳ Ｐゴシック" pitchFamily="-112" charset="-128"/>
            </a:endParaRPr>
          </a:p>
          <a:p>
            <a:pPr lvl="2" eaLnBrk="1" hangingPunct="1"/>
            <a:r>
              <a:rPr lang="en-US" dirty="0" smtClean="0">
                <a:ea typeface="ＭＳ Ｐゴシック" pitchFamily="-112" charset="-128"/>
              </a:rPr>
              <a:t>Find a good hub</a:t>
            </a:r>
          </a:p>
          <a:p>
            <a:pPr lvl="2" eaLnBrk="1" hangingPunct="1"/>
            <a:r>
              <a:rPr lang="en-US" dirty="0" smtClean="0">
                <a:ea typeface="ＭＳ Ｐゴシック" pitchFamily="-112" charset="-128"/>
              </a:rPr>
              <a:t>Exploratory search “see what’s there” </a:t>
            </a:r>
          </a:p>
        </p:txBody>
      </p:sp>
      <p:grpSp>
        <p:nvGrpSpPr>
          <p:cNvPr id="2" name="Group 6"/>
          <p:cNvGrpSpPr>
            <a:grpSpLocks/>
          </p:cNvGrpSpPr>
          <p:nvPr/>
        </p:nvGrpSpPr>
        <p:grpSpPr bwMode="auto">
          <a:xfrm>
            <a:off x="4996121" y="3162299"/>
            <a:ext cx="3657600" cy="1069578"/>
            <a:chOff x="2352" y="2736"/>
            <a:chExt cx="2860" cy="539"/>
          </a:xfrm>
        </p:grpSpPr>
        <p:sp>
          <p:nvSpPr>
            <p:cNvPr id="795655" name="Text Box 7"/>
            <p:cNvSpPr txBox="1">
              <a:spLocks noChangeArrowheads="1"/>
            </p:cNvSpPr>
            <p:nvPr/>
          </p:nvSpPr>
          <p:spPr bwMode="auto">
            <a:xfrm>
              <a:off x="2352" y="2736"/>
              <a:ext cx="2380" cy="130"/>
            </a:xfrm>
            <a:prstGeom prst="rect">
              <a:avLst/>
            </a:prstGeom>
            <a:solidFill>
              <a:srgbClr val="FFD521"/>
            </a:solidFill>
            <a:ln w="9525">
              <a:noFill/>
              <a:miter lim="800000"/>
              <a:headEnd/>
              <a:tailEnd/>
            </a:ln>
            <a:effectLst/>
          </p:spPr>
          <p:txBody>
            <a:bodyPr>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Seattle weather</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795656" name="Text Box 8"/>
            <p:cNvSpPr txBox="1">
              <a:spLocks noChangeArrowheads="1"/>
            </p:cNvSpPr>
            <p:nvPr/>
          </p:nvSpPr>
          <p:spPr bwMode="auto">
            <a:xfrm>
              <a:off x="2640" y="2928"/>
              <a:ext cx="2448" cy="130"/>
            </a:xfrm>
            <a:prstGeom prst="rect">
              <a:avLst/>
            </a:prstGeom>
            <a:solidFill>
              <a:srgbClr val="FFD521"/>
            </a:solidFill>
            <a:ln w="9525">
              <a:noFill/>
              <a:miter lim="800000"/>
              <a:headEnd/>
              <a:tailEnd/>
            </a:ln>
            <a:effectLst/>
          </p:spPr>
          <p:txBody>
            <a:bodyPr>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Mars surface images</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795657" name="Text Box 9"/>
            <p:cNvSpPr txBox="1">
              <a:spLocks noChangeArrowheads="1"/>
            </p:cNvSpPr>
            <p:nvPr/>
          </p:nvSpPr>
          <p:spPr bwMode="auto">
            <a:xfrm>
              <a:off x="2832" y="3120"/>
              <a:ext cx="2380" cy="155"/>
            </a:xfrm>
            <a:prstGeom prst="rect">
              <a:avLst/>
            </a:prstGeom>
            <a:solidFill>
              <a:srgbClr val="FFD521"/>
            </a:solidFill>
            <a:ln w="9525">
              <a:noFill/>
              <a:miter lim="800000"/>
              <a:headEnd/>
              <a:tailEnd/>
            </a:ln>
            <a:effectLst/>
          </p:spPr>
          <p:txBody>
            <a:bodyPr>
              <a:spAutoFit/>
            </a:bodyPr>
            <a:lstStyle/>
            <a:p>
              <a:pPr algn="ctr" eaLnBrk="0" hangingPunct="0">
                <a:lnSpc>
                  <a:spcPct val="7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Canon S410</a:t>
              </a:r>
              <a:r>
                <a:rPr kumimoji="1" lang="en-US" sz="2000" b="1">
                  <a:solidFill>
                    <a:schemeClr val="tx2"/>
                  </a:solidFill>
                  <a:latin typeface="Courier New" pitchFamily="-112" charset="0"/>
                </a:rPr>
                <a:t> </a:t>
              </a:r>
              <a:endParaRPr kumimoji="1" lang="en-US" sz="2800">
                <a:solidFill>
                  <a:schemeClr val="tx2"/>
                </a:solidFill>
                <a:effectLst>
                  <a:outerShdw blurRad="38100" dist="38100" dir="2700000" algn="tl">
                    <a:srgbClr val="000000"/>
                  </a:outerShdw>
                </a:effectLst>
                <a:latin typeface="Times New Roman" pitchFamily="-112" charset="0"/>
              </a:endParaRPr>
            </a:p>
          </p:txBody>
        </p:sp>
      </p:grpSp>
      <p:sp>
        <p:nvSpPr>
          <p:cNvPr id="795658" name="Text Box 10"/>
          <p:cNvSpPr txBox="1">
            <a:spLocks noChangeArrowheads="1"/>
          </p:cNvSpPr>
          <p:nvPr/>
        </p:nvSpPr>
        <p:spPr bwMode="auto">
          <a:xfrm>
            <a:off x="4309563" y="5514975"/>
            <a:ext cx="2971800" cy="285591"/>
          </a:xfrm>
          <a:prstGeom prst="rect">
            <a:avLst/>
          </a:prstGeom>
          <a:solidFill>
            <a:srgbClr val="FFD521"/>
          </a:solidFill>
          <a:ln w="9525">
            <a:noFill/>
            <a:miter lim="800000"/>
            <a:headEnd/>
            <a:tailEnd/>
          </a:ln>
          <a:effectLst/>
        </p:spPr>
        <p:txBody>
          <a:bodyPr wrap="square">
            <a:spAutoFit/>
          </a:bodyPr>
          <a:lstStyle/>
          <a:p>
            <a:pPr algn="ctr" eaLnBrk="0" hangingPunct="0">
              <a:lnSpc>
                <a:spcPct val="60000"/>
              </a:lnSpc>
              <a:spcBef>
                <a:spcPct val="20000"/>
              </a:spcBef>
              <a:buClr>
                <a:schemeClr val="folHlink"/>
              </a:buClr>
              <a:buSzPct val="75000"/>
              <a:buFont typeface="Comic Sans MS" pitchFamily="-112" charset="0"/>
              <a:buNone/>
            </a:pPr>
            <a:r>
              <a:rPr kumimoji="1" lang="en-US" sz="1800" b="1">
                <a:solidFill>
                  <a:schemeClr val="tx2"/>
                </a:solidFill>
                <a:latin typeface="Courier New" pitchFamily="-112" charset="0"/>
              </a:rPr>
              <a:t>Car rental Brasil</a:t>
            </a:r>
            <a:endParaRPr kumimoji="1" lang="en-US" sz="2800">
              <a:solidFill>
                <a:schemeClr val="tx2"/>
              </a:solidFill>
              <a:effectLst>
                <a:outerShdw blurRad="38100" dist="38100" dir="2700000" algn="tl">
                  <a:srgbClr val="000000"/>
                </a:outerShdw>
              </a:effectLst>
              <a:latin typeface="Times New Roman" pitchFamily="-112" charset="0"/>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5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dirty="0" smtClean="0">
                <a:ea typeface="ＭＳ Ｐゴシック" pitchFamily="-112" charset="-128"/>
              </a:rPr>
              <a:t>Ανάγκες Χρηστών</a:t>
            </a:r>
            <a:endParaRPr lang="en-US" dirty="0" smtClean="0">
              <a:ea typeface="ＭＳ Ｐゴシック" pitchFamily="-112" charset="-128"/>
            </a:endParaRPr>
          </a:p>
        </p:txBody>
      </p:sp>
      <p:sp>
        <p:nvSpPr>
          <p:cNvPr id="2356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19.4.1</a:t>
            </a:r>
          </a:p>
        </p:txBody>
      </p:sp>
      <p:sp>
        <p:nvSpPr>
          <p:cNvPr id="23561" name="Slide Number Placeholder 11"/>
          <p:cNvSpPr>
            <a:spLocks noGrp="1"/>
          </p:cNvSpPr>
          <p:nvPr>
            <p:ph type="sldNum" sz="quarter" idx="12"/>
          </p:nvPr>
        </p:nvSpPr>
        <p:spPr bwMode="auto">
          <a:noFill/>
          <a:ln>
            <a:miter lim="800000"/>
            <a:headEnd/>
            <a:tailEnd/>
          </a:ln>
        </p:spPr>
        <p:txBody>
          <a:bodyPr/>
          <a:lstStyle/>
          <a:p>
            <a:fld id="{A3206707-3801-4992-A80D-4CE77293E48D}" type="slidenum">
              <a:rPr lang="en-US"/>
              <a:pPr/>
              <a:t>38</a:t>
            </a:fld>
            <a:endParaRPr lang="en-US"/>
          </a:p>
        </p:txBody>
      </p:sp>
      <p:sp>
        <p:nvSpPr>
          <p:cNvPr id="12" name="TextBox 11"/>
          <p:cNvSpPr txBox="1"/>
          <p:nvPr/>
        </p:nvSpPr>
        <p:spPr>
          <a:xfrm>
            <a:off x="762000" y="1981200"/>
            <a:ext cx="7924800" cy="3416320"/>
          </a:xfrm>
          <a:prstGeom prst="rect">
            <a:avLst/>
          </a:prstGeom>
          <a:noFill/>
        </p:spPr>
        <p:txBody>
          <a:bodyPr wrap="square" rtlCol="0">
            <a:spAutoFit/>
          </a:bodyPr>
          <a:lstStyle/>
          <a:p>
            <a:r>
              <a:rPr lang="el-GR" dirty="0" smtClean="0">
                <a:latin typeface="+mn-lt"/>
              </a:rPr>
              <a:t>Επηρεάζει (ανάμεσα σε άλλα)</a:t>
            </a:r>
          </a:p>
          <a:p>
            <a:endParaRPr lang="el-GR" dirty="0" smtClean="0">
              <a:latin typeface="+mn-lt"/>
            </a:endParaRPr>
          </a:p>
          <a:p>
            <a:pPr>
              <a:buFont typeface="Wingdings" pitchFamily="2" charset="2"/>
              <a:buChar char="§"/>
            </a:pPr>
            <a:r>
              <a:rPr lang="el-GR" dirty="0" smtClean="0">
                <a:latin typeface="+mn-lt"/>
              </a:rPr>
              <a:t> την καταλληλότητα του ερωτήματος για την παρουσίαση διαφημίσεων</a:t>
            </a:r>
          </a:p>
          <a:p>
            <a:pPr>
              <a:buFont typeface="Wingdings" pitchFamily="2" charset="2"/>
              <a:buChar char="§"/>
            </a:pPr>
            <a:endParaRPr lang="el-GR" dirty="0" smtClean="0">
              <a:latin typeface="+mn-lt"/>
            </a:endParaRPr>
          </a:p>
          <a:p>
            <a:pPr>
              <a:buFont typeface="Wingdings" pitchFamily="2" charset="2"/>
              <a:buChar char="§"/>
            </a:pPr>
            <a:r>
              <a:rPr lang="el-GR" dirty="0" smtClean="0">
                <a:latin typeface="+mn-lt"/>
              </a:rPr>
              <a:t> τον αλγόριθμο/αξιολόγηση, για παράδειγμα για ερωτήματα πλοήγησης ένα αποτέλεσμα ίσως αρκεί, για τα άλλα (και κυρίως πληροφοριακά) ενδιαφερόμαστε  για την</a:t>
            </a:r>
            <a:r>
              <a:rPr lang="en-US" dirty="0" smtClean="0">
                <a:latin typeface="+mn-lt"/>
              </a:rPr>
              <a:t>  </a:t>
            </a:r>
            <a:r>
              <a:rPr lang="el-GR" dirty="0" smtClean="0">
                <a:latin typeface="+mn-lt"/>
              </a:rPr>
              <a:t>περιεκτικότητα/ανάκληση</a:t>
            </a:r>
            <a:endParaRPr lang="el-GR" dirty="0">
              <a:latin typeface="+mn-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sz="3600" dirty="0" smtClean="0">
                <a:ea typeface="ＭＳ Ｐゴシック" pitchFamily="-112" charset="-128"/>
              </a:rPr>
              <a:t>Πόσα αποτελέσματα βλέπουν οι χρήστες</a:t>
            </a:r>
            <a:endParaRPr lang="en-US" sz="3600" dirty="0" smtClean="0">
              <a:ea typeface="ＭＳ Ｐゴシック" pitchFamily="-112" charset="-128"/>
            </a:endParaRPr>
          </a:p>
        </p:txBody>
      </p:sp>
      <p:pic>
        <p:nvPicPr>
          <p:cNvPr id="24579" name="Picture 3"/>
          <p:cNvPicPr>
            <a:picLocks noChangeAspect="1" noChangeArrowheads="1"/>
          </p:cNvPicPr>
          <p:nvPr/>
        </p:nvPicPr>
        <p:blipFill>
          <a:blip r:embed="rId2" cstate="print"/>
          <a:srcRect/>
          <a:stretch>
            <a:fillRect/>
          </a:stretch>
        </p:blipFill>
        <p:spPr bwMode="auto">
          <a:xfrm>
            <a:off x="190500" y="1600200"/>
            <a:ext cx="8839200" cy="4572000"/>
          </a:xfrm>
          <a:prstGeom prst="rect">
            <a:avLst/>
          </a:prstGeom>
          <a:noFill/>
          <a:ln w="9525">
            <a:solidFill>
              <a:schemeClr val="tx1"/>
            </a:solidFill>
            <a:miter lim="800000"/>
            <a:headEnd/>
            <a:tailEnd/>
          </a:ln>
        </p:spPr>
      </p:pic>
      <p:sp>
        <p:nvSpPr>
          <p:cNvPr id="24580" name="Text Box 4"/>
          <p:cNvSpPr txBox="1">
            <a:spLocks noChangeArrowheads="1"/>
          </p:cNvSpPr>
          <p:nvPr/>
        </p:nvSpPr>
        <p:spPr bwMode="auto">
          <a:xfrm>
            <a:off x="304800" y="6172200"/>
            <a:ext cx="8839200" cy="336550"/>
          </a:xfrm>
          <a:prstGeom prst="rect">
            <a:avLst/>
          </a:prstGeom>
          <a:noFill/>
          <a:ln w="9525">
            <a:noFill/>
            <a:miter lim="800000"/>
            <a:headEnd/>
            <a:tailEnd/>
          </a:ln>
        </p:spPr>
        <p:txBody>
          <a:bodyPr>
            <a:spAutoFit/>
          </a:bodyPr>
          <a:lstStyle/>
          <a:p>
            <a:pPr eaLnBrk="0" hangingPunct="0">
              <a:spcBef>
                <a:spcPct val="50000"/>
              </a:spcBef>
            </a:pPr>
            <a:r>
              <a:rPr lang="en-US" sz="1600" b="1">
                <a:solidFill>
                  <a:srgbClr val="7B0099"/>
                </a:solidFill>
              </a:rPr>
              <a:t>(Source: </a:t>
            </a:r>
            <a:r>
              <a:rPr lang="en-US" sz="1600" b="1">
                <a:solidFill>
                  <a:srgbClr val="7B0099"/>
                </a:solidFill>
                <a:hlinkClick r:id="rId3"/>
              </a:rPr>
              <a:t>iprospect.com</a:t>
            </a:r>
            <a:r>
              <a:rPr lang="en-US" sz="1600" b="1">
                <a:solidFill>
                  <a:srgbClr val="7B0099"/>
                </a:solidFill>
              </a:rPr>
              <a:t> WhitePaper_2006_SearchEngineUserBehavior.pdf)</a:t>
            </a:r>
          </a:p>
        </p:txBody>
      </p:sp>
      <p:sp>
        <p:nvSpPr>
          <p:cNvPr id="24581" name="Slide Number Placeholder 4"/>
          <p:cNvSpPr>
            <a:spLocks noGrp="1"/>
          </p:cNvSpPr>
          <p:nvPr>
            <p:ph type="sldNum" sz="quarter" idx="12"/>
          </p:nvPr>
        </p:nvSpPr>
        <p:spPr bwMode="auto">
          <a:noFill/>
          <a:ln>
            <a:miter lim="800000"/>
            <a:headEnd/>
            <a:tailEnd/>
          </a:ln>
        </p:spPr>
        <p:txBody>
          <a:bodyPr/>
          <a:lstStyle/>
          <a:p>
            <a:fld id="{CED8390B-0ABF-4BDF-958F-4E9C90BBE7BA}" type="slidenum">
              <a:rPr lang="en-US"/>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4</a:t>
            </a:fld>
            <a:endParaRPr lang="el-GR"/>
          </a:p>
        </p:txBody>
      </p:sp>
      <p:pic>
        <p:nvPicPr>
          <p:cNvPr id="178" name="Picture 177" descr="Picture2.png"/>
          <p:cNvPicPr>
            <a:picLocks noChangeAspect="1"/>
          </p:cNvPicPr>
          <p:nvPr/>
        </p:nvPicPr>
        <p:blipFill>
          <a:blip r:embed="rId3" cstate="print"/>
          <a:stretch>
            <a:fillRect/>
          </a:stretch>
        </p:blipFill>
        <p:spPr>
          <a:xfrm>
            <a:off x="285720" y="1500174"/>
            <a:ext cx="8667796" cy="4376566"/>
          </a:xfrm>
          <a:prstGeom prst="rect">
            <a:avLst/>
          </a:prstGeom>
        </p:spPr>
      </p:pic>
      <p:sp>
        <p:nvSpPr>
          <p:cNvPr id="2" name="TextBox 1"/>
          <p:cNvSpPr txBox="1"/>
          <p:nvPr/>
        </p:nvSpPr>
        <p:spPr>
          <a:xfrm>
            <a:off x="5486400" y="4953000"/>
            <a:ext cx="3124200" cy="1200329"/>
          </a:xfrm>
          <a:prstGeom prst="rect">
            <a:avLst/>
          </a:prstGeom>
          <a:noFill/>
        </p:spPr>
        <p:txBody>
          <a:bodyPr wrap="square" rtlCol="0">
            <a:spAutoFit/>
          </a:bodyPr>
          <a:lstStyle/>
          <a:p>
            <a:pPr marL="342900" indent="-342900">
              <a:buFont typeface="Wingdings" pitchFamily="2" charset="2"/>
              <a:buChar char="ü"/>
            </a:pPr>
            <a:r>
              <a:rPr lang="en-US" dirty="0" smtClean="0">
                <a:latin typeface="+mn-lt"/>
              </a:rPr>
              <a:t>Client-server model</a:t>
            </a:r>
          </a:p>
          <a:p>
            <a:pPr marL="342900" indent="-342900">
              <a:buFont typeface="Wingdings" pitchFamily="2" charset="2"/>
              <a:buChar char="ü"/>
            </a:pPr>
            <a:r>
              <a:rPr lang="en-US" dirty="0" smtClean="0">
                <a:latin typeface="+mn-lt"/>
              </a:rPr>
              <a:t>HTTP protocol</a:t>
            </a:r>
          </a:p>
          <a:p>
            <a:pPr marL="342900" indent="-342900">
              <a:buFont typeface="Wingdings" pitchFamily="2" charset="2"/>
              <a:buChar char="ü"/>
            </a:pPr>
            <a:r>
              <a:rPr lang="en-US" dirty="0" smtClean="0">
                <a:latin typeface="+mn-lt"/>
              </a:rPr>
              <a:t>HTML </a:t>
            </a:r>
            <a:endParaRPr lang="en-US"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4867" name="Rectangle 3"/>
          <p:cNvSpPr>
            <a:spLocks noGrp="1" noChangeArrowheads="1"/>
          </p:cNvSpPr>
          <p:nvPr>
            <p:ph type="body" idx="1"/>
          </p:nvPr>
        </p:nvSpPr>
        <p:spPr>
          <a:xfrm>
            <a:off x="457200" y="1905000"/>
            <a:ext cx="8153400" cy="3429000"/>
          </a:xfrm>
        </p:spPr>
        <p:txBody>
          <a:bodyPr/>
          <a:lstStyle/>
          <a:p>
            <a:pPr eaLnBrk="1" hangingPunct="1">
              <a:lnSpc>
                <a:spcPct val="90000"/>
              </a:lnSpc>
            </a:pPr>
            <a:r>
              <a:rPr lang="en-US" sz="2400" dirty="0" smtClean="0">
                <a:ea typeface="ＭＳ Ｐゴシック" pitchFamily="-112" charset="-128"/>
              </a:rPr>
              <a:t>Relevance and validity of results</a:t>
            </a:r>
          </a:p>
          <a:p>
            <a:pPr lvl="1" eaLnBrk="1" hangingPunct="1">
              <a:lnSpc>
                <a:spcPct val="80000"/>
              </a:lnSpc>
            </a:pPr>
            <a:r>
              <a:rPr lang="en-US" sz="2000" dirty="0" smtClean="0">
                <a:ea typeface="ＭＳ Ｐゴシック" pitchFamily="-112" charset="-128"/>
              </a:rPr>
              <a:t>Precision at 1? Precision above the fold?</a:t>
            </a:r>
          </a:p>
          <a:p>
            <a:pPr lvl="1" eaLnBrk="1" hangingPunct="1">
              <a:lnSpc>
                <a:spcPct val="80000"/>
              </a:lnSpc>
            </a:pPr>
            <a:r>
              <a:rPr lang="en-US" sz="2000" dirty="0" smtClean="0">
                <a:ea typeface="ＭＳ Ｐゴシック" pitchFamily="-112" charset="-128"/>
              </a:rPr>
              <a:t>Comprehensiveness – must be able to deal with obscure queries</a:t>
            </a:r>
          </a:p>
          <a:p>
            <a:pPr lvl="2" eaLnBrk="1" hangingPunct="1">
              <a:lnSpc>
                <a:spcPct val="80000"/>
              </a:lnSpc>
            </a:pPr>
            <a:r>
              <a:rPr lang="en-US" sz="1800" dirty="0" smtClean="0">
                <a:ea typeface="ＭＳ Ｐゴシック" pitchFamily="-112" charset="-128"/>
              </a:rPr>
              <a:t>Recall matters when the number of matches is very small</a:t>
            </a:r>
          </a:p>
          <a:p>
            <a:pPr lvl="2" eaLnBrk="1" hangingPunct="1">
              <a:lnSpc>
                <a:spcPct val="80000"/>
              </a:lnSpc>
            </a:pPr>
            <a:endParaRPr lang="en-US" sz="2400" dirty="0" smtClean="0">
              <a:ea typeface="ＭＳ Ｐゴシック" pitchFamily="-112" charset="-128"/>
            </a:endParaRPr>
          </a:p>
          <a:p>
            <a:pPr eaLnBrk="1" hangingPunct="1">
              <a:lnSpc>
                <a:spcPct val="90000"/>
              </a:lnSpc>
            </a:pPr>
            <a:r>
              <a:rPr lang="en-US" sz="2400" dirty="0" smtClean="0">
                <a:solidFill>
                  <a:schemeClr val="accent6">
                    <a:lumMod val="75000"/>
                  </a:schemeClr>
                </a:solidFill>
                <a:ea typeface="ＭＳ Ｐゴシック" pitchFamily="-112" charset="-128"/>
              </a:rPr>
              <a:t>UI (User Interface) </a:t>
            </a:r>
            <a:r>
              <a:rPr lang="en-US" sz="2400" dirty="0" smtClean="0">
                <a:ea typeface="ＭＳ Ｐゴシック" pitchFamily="-112" charset="-128"/>
              </a:rPr>
              <a:t>– Simple, no clutter, error tolerant</a:t>
            </a:r>
          </a:p>
          <a:p>
            <a:pPr marL="800100" lvl="3" indent="-342900" eaLnBrk="1" hangingPunct="1">
              <a:lnSpc>
                <a:spcPct val="90000"/>
              </a:lnSpc>
              <a:buClr>
                <a:srgbClr val="437085"/>
              </a:buClr>
            </a:pPr>
            <a:r>
              <a:rPr lang="en-US" sz="1800" dirty="0" smtClean="0">
                <a:ea typeface="ＭＳ Ｐゴシック" pitchFamily="-112" charset="-128"/>
              </a:rPr>
              <a:t>No annoyances: pop-ups, etc.</a:t>
            </a:r>
            <a:endParaRPr lang="en-US" sz="2400" dirty="0" smtClean="0">
              <a:ea typeface="ＭＳ Ｐゴシック" pitchFamily="-112" charset="-128"/>
            </a:endParaRPr>
          </a:p>
          <a:p>
            <a:pPr eaLnBrk="1" hangingPunct="1">
              <a:lnSpc>
                <a:spcPct val="90000"/>
              </a:lnSpc>
            </a:pPr>
            <a:r>
              <a:rPr lang="en-US" sz="2400" dirty="0" smtClean="0">
                <a:ea typeface="ＭＳ Ｐゴシック" pitchFamily="-112" charset="-128"/>
              </a:rPr>
              <a:t>Trust – Results are objective</a:t>
            </a:r>
          </a:p>
          <a:p>
            <a:pPr eaLnBrk="1" hangingPunct="1">
              <a:lnSpc>
                <a:spcPct val="90000"/>
              </a:lnSpc>
            </a:pPr>
            <a:r>
              <a:rPr lang="en-US" sz="2400" dirty="0" smtClean="0">
                <a:ea typeface="ＭＳ Ｐゴシック" pitchFamily="-112" charset="-128"/>
              </a:rPr>
              <a:t>Coverage of topics for </a:t>
            </a:r>
            <a:r>
              <a:rPr lang="en-US" sz="2400" dirty="0" err="1" smtClean="0">
                <a:ea typeface="ＭＳ Ｐゴシック" pitchFamily="-112" charset="-128"/>
              </a:rPr>
              <a:t>polysemic</a:t>
            </a:r>
            <a:r>
              <a:rPr lang="en-US" sz="2400" dirty="0" smtClean="0">
                <a:ea typeface="ＭＳ Ｐゴシック" pitchFamily="-112" charset="-128"/>
              </a:rPr>
              <a:t> queries</a:t>
            </a:r>
          </a:p>
          <a:p>
            <a:pPr lvl="1" eaLnBrk="1" hangingPunct="1">
              <a:lnSpc>
                <a:spcPct val="90000"/>
              </a:lnSpc>
            </a:pPr>
            <a:r>
              <a:rPr lang="en-US" sz="2000" dirty="0" smtClean="0">
                <a:ea typeface="ＭＳ Ｐゴシック" pitchFamily="-112" charset="-128"/>
              </a:rPr>
              <a:t>Diversity, duplicate elimination</a:t>
            </a:r>
          </a:p>
        </p:txBody>
      </p:sp>
      <p:sp>
        <p:nvSpPr>
          <p:cNvPr id="26628" name="Slide Number Placeholder 3"/>
          <p:cNvSpPr>
            <a:spLocks noGrp="1"/>
          </p:cNvSpPr>
          <p:nvPr>
            <p:ph type="sldNum" sz="quarter" idx="12"/>
          </p:nvPr>
        </p:nvSpPr>
        <p:spPr bwMode="auto">
          <a:noFill/>
          <a:ln>
            <a:miter lim="800000"/>
            <a:headEnd/>
            <a:tailEnd/>
          </a:ln>
        </p:spPr>
        <p:txBody>
          <a:bodyPr/>
          <a:lstStyle/>
          <a:p>
            <a:fld id="{C09128C2-35AC-43C9-95F6-65D2944F2809}" type="slidenum">
              <a:rPr lang="en-US"/>
              <a:pPr/>
              <a:t>40</a:t>
            </a:fld>
            <a:endParaRPr lang="en-US"/>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l-GR" dirty="0" smtClean="0">
                <a:ea typeface="ＭＳ Ｐゴシック" pitchFamily="-112" charset="-128"/>
              </a:rPr>
              <a:t>Αξιολόγηση από τους χρήστες</a:t>
            </a:r>
            <a:endParaRPr lang="en-US" dirty="0" smtClean="0">
              <a:ea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48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48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486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48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4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4867" name="Rectangle 3"/>
          <p:cNvSpPr>
            <a:spLocks noGrp="1" noChangeArrowheads="1"/>
          </p:cNvSpPr>
          <p:nvPr>
            <p:ph type="body" idx="1"/>
          </p:nvPr>
        </p:nvSpPr>
        <p:spPr>
          <a:xfrm>
            <a:off x="381000" y="2057400"/>
            <a:ext cx="8229600" cy="2895600"/>
          </a:xfrm>
        </p:spPr>
        <p:txBody>
          <a:bodyPr/>
          <a:lstStyle/>
          <a:p>
            <a:pPr eaLnBrk="1" hangingPunct="1">
              <a:lnSpc>
                <a:spcPct val="90000"/>
              </a:lnSpc>
            </a:pPr>
            <a:r>
              <a:rPr lang="en-US" sz="2400" dirty="0" smtClean="0">
                <a:ea typeface="ＭＳ Ｐゴシック" pitchFamily="-112" charset="-128"/>
              </a:rPr>
              <a:t>Pre/Post process tools provided</a:t>
            </a:r>
          </a:p>
          <a:p>
            <a:pPr lvl="1" eaLnBrk="1" hangingPunct="1">
              <a:lnSpc>
                <a:spcPct val="90000"/>
              </a:lnSpc>
            </a:pPr>
            <a:r>
              <a:rPr lang="en-US" sz="2000" dirty="0" smtClean="0">
                <a:ea typeface="ＭＳ Ｐゴシック" pitchFamily="-112" charset="-128"/>
              </a:rPr>
              <a:t>Mitigate user errors (auto spell check, search assist,…)</a:t>
            </a:r>
          </a:p>
          <a:p>
            <a:pPr lvl="1" eaLnBrk="1" hangingPunct="1">
              <a:lnSpc>
                <a:spcPct val="90000"/>
              </a:lnSpc>
            </a:pPr>
            <a:r>
              <a:rPr lang="en-US" sz="2000" dirty="0" smtClean="0">
                <a:ea typeface="ＭＳ Ｐゴシック" pitchFamily="-112" charset="-128"/>
              </a:rPr>
              <a:t>Explicit: Search within results, more like this, refine ...</a:t>
            </a:r>
          </a:p>
          <a:p>
            <a:pPr lvl="1" eaLnBrk="1" hangingPunct="1">
              <a:lnSpc>
                <a:spcPct val="90000"/>
              </a:lnSpc>
            </a:pPr>
            <a:r>
              <a:rPr lang="en-US" sz="2000" dirty="0" smtClean="0">
                <a:ea typeface="ＭＳ Ｐゴシック" pitchFamily="-112" charset="-128"/>
              </a:rPr>
              <a:t>Anticipative: related searches</a:t>
            </a:r>
          </a:p>
          <a:p>
            <a:pPr lvl="1" eaLnBrk="1" hangingPunct="1">
              <a:lnSpc>
                <a:spcPct val="90000"/>
              </a:lnSpc>
            </a:pPr>
            <a:endParaRPr lang="en-US" sz="2000" dirty="0" smtClean="0">
              <a:ea typeface="ＭＳ Ｐゴシック" pitchFamily="-112" charset="-128"/>
            </a:endParaRPr>
          </a:p>
          <a:p>
            <a:pPr eaLnBrk="1" hangingPunct="1">
              <a:lnSpc>
                <a:spcPct val="90000"/>
              </a:lnSpc>
            </a:pPr>
            <a:r>
              <a:rPr lang="en-US" sz="2400" dirty="0" smtClean="0">
                <a:ea typeface="ＭＳ Ｐゴシック" pitchFamily="-112" charset="-128"/>
              </a:rPr>
              <a:t>Deal with idiosyncrasies</a:t>
            </a:r>
          </a:p>
          <a:p>
            <a:pPr lvl="1" eaLnBrk="1" hangingPunct="1">
              <a:lnSpc>
                <a:spcPct val="90000"/>
              </a:lnSpc>
            </a:pPr>
            <a:r>
              <a:rPr lang="en-US" sz="2000" dirty="0" smtClean="0">
                <a:ea typeface="ＭＳ Ｐゴシック" pitchFamily="-112" charset="-128"/>
              </a:rPr>
              <a:t>Web specific vocabulary</a:t>
            </a:r>
          </a:p>
          <a:p>
            <a:pPr lvl="2" eaLnBrk="1" hangingPunct="1">
              <a:lnSpc>
                <a:spcPct val="90000"/>
              </a:lnSpc>
            </a:pPr>
            <a:r>
              <a:rPr lang="en-US" sz="1800" dirty="0" smtClean="0">
                <a:ea typeface="ＭＳ Ｐゴシック" pitchFamily="-112" charset="-128"/>
              </a:rPr>
              <a:t>Impact on stemming, spell-check, etc.</a:t>
            </a:r>
          </a:p>
          <a:p>
            <a:pPr lvl="1" eaLnBrk="1" hangingPunct="1">
              <a:lnSpc>
                <a:spcPct val="90000"/>
              </a:lnSpc>
            </a:pPr>
            <a:r>
              <a:rPr lang="en-US" sz="2000" dirty="0" smtClean="0">
                <a:ea typeface="ＭＳ Ｐゴシック" pitchFamily="-112" charset="-128"/>
              </a:rPr>
              <a:t>Web addresses typed in the search box</a:t>
            </a:r>
          </a:p>
          <a:p>
            <a:pPr eaLnBrk="1" hangingPunct="1">
              <a:lnSpc>
                <a:spcPct val="90000"/>
              </a:lnSpc>
              <a:buNone/>
            </a:pPr>
            <a:endParaRPr lang="en-US" dirty="0" smtClean="0">
              <a:ea typeface="ＭＳ Ｐゴシック" pitchFamily="-112" charset="-128"/>
            </a:endParaRPr>
          </a:p>
        </p:txBody>
      </p:sp>
      <p:sp>
        <p:nvSpPr>
          <p:cNvPr id="26628" name="Slide Number Placeholder 3"/>
          <p:cNvSpPr>
            <a:spLocks noGrp="1"/>
          </p:cNvSpPr>
          <p:nvPr>
            <p:ph type="sldNum" sz="quarter" idx="12"/>
          </p:nvPr>
        </p:nvSpPr>
        <p:spPr bwMode="auto">
          <a:noFill/>
          <a:ln>
            <a:miter lim="800000"/>
            <a:headEnd/>
            <a:tailEnd/>
          </a:ln>
        </p:spPr>
        <p:txBody>
          <a:bodyPr/>
          <a:lstStyle/>
          <a:p>
            <a:fld id="{C09128C2-35AC-43C9-95F6-65D2944F2809}" type="slidenum">
              <a:rPr lang="en-US"/>
              <a:pPr/>
              <a:t>41</a:t>
            </a:fld>
            <a:endParaRPr lang="en-US"/>
          </a:p>
        </p:txBody>
      </p:sp>
      <p:sp>
        <p:nvSpPr>
          <p:cNvPr id="6" name="Rectangle 2"/>
          <p:cNvSpPr>
            <a:spLocks noGrp="1" noChangeArrowheads="1"/>
          </p:cNvSpPr>
          <p:nvPr>
            <p:ph type="title"/>
          </p:nvPr>
        </p:nvSpPr>
        <p:spPr>
          <a:xfrm>
            <a:off x="457200" y="274638"/>
            <a:ext cx="8229600" cy="1143000"/>
          </a:xfrm>
        </p:spPr>
        <p:txBody>
          <a:bodyPr/>
          <a:lstStyle/>
          <a:p>
            <a:pPr eaLnBrk="1" hangingPunct="1"/>
            <a:r>
              <a:rPr lang="el-GR" dirty="0" smtClean="0">
                <a:ea typeface="ＭＳ Ｐゴシック" pitchFamily="-112" charset="-128"/>
              </a:rPr>
              <a:t>Αξιολόγηση από τους χρήστες</a:t>
            </a:r>
            <a:endParaRPr lang="en-US" dirty="0" smtClean="0">
              <a:ea typeface="ＭＳ Ｐゴシック" pitchFamily="-112"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4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4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4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48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48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486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486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4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ctr"/>
          <a:lstStyle/>
          <a:p>
            <a:pPr algn="r" eaLnBrk="1" hangingPunct="1"/>
            <a:r>
              <a:rPr lang="el-GR" cap="none" dirty="0" smtClean="0">
                <a:ea typeface="ＭＳ Ｐゴシック" pitchFamily="-112" charset="-128"/>
              </a:rPr>
              <a:t>ΔΙΑΦΗΜΙΣΕΙΣ</a:t>
            </a:r>
            <a:r>
              <a:rPr lang="en-US" cap="none" dirty="0" smtClean="0">
                <a:ea typeface="ＭＳ Ｐゴシック" pitchFamily="-112" charset="-128"/>
              </a:rPr>
              <a:t/>
            </a:r>
            <a:br>
              <a:rPr lang="en-US" cap="none" dirty="0" smtClean="0">
                <a:ea typeface="ＭＳ Ｐゴシック" pitchFamily="-112" charset="-128"/>
              </a:rPr>
            </a:br>
            <a:endParaRPr lang="en-US" sz="2400" cap="none" dirty="0" smtClean="0">
              <a:ea typeface="ＭＳ Ｐゴシック" pitchFamily="-112" charset="-128"/>
            </a:endParaRPr>
          </a:p>
        </p:txBody>
      </p:sp>
      <p:sp>
        <p:nvSpPr>
          <p:cNvPr id="28676" name="Slide Number Placeholder 5"/>
          <p:cNvSpPr>
            <a:spLocks noGrp="1"/>
          </p:cNvSpPr>
          <p:nvPr>
            <p:ph type="sldNum" sz="quarter" idx="12"/>
          </p:nvPr>
        </p:nvSpPr>
        <p:spPr bwMode="auto">
          <a:noFill/>
          <a:ln>
            <a:miter lim="800000"/>
            <a:headEnd/>
            <a:tailEnd/>
          </a:ln>
        </p:spPr>
        <p:txBody>
          <a:bodyPr/>
          <a:lstStyle/>
          <a:p>
            <a:fld id="{B16C6797-B0F8-456D-ACC5-2181AE5D5579}" type="slidenum">
              <a:rPr lang="en-US"/>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ea typeface="ＭＳ Ｐゴシック" pitchFamily="-112" charset="-128"/>
              </a:rPr>
              <a:t>Brief (non-technical) history</a:t>
            </a:r>
          </a:p>
        </p:txBody>
      </p:sp>
      <p:sp>
        <p:nvSpPr>
          <p:cNvPr id="790531" name="Rectangle 3"/>
          <p:cNvSpPr>
            <a:spLocks noGrp="1" noChangeArrowheads="1"/>
          </p:cNvSpPr>
          <p:nvPr>
            <p:ph type="body" idx="1"/>
          </p:nvPr>
        </p:nvSpPr>
        <p:spPr/>
        <p:txBody>
          <a:bodyPr/>
          <a:lstStyle/>
          <a:p>
            <a:pPr eaLnBrk="1" hangingPunct="1"/>
            <a:r>
              <a:rPr lang="en-US" sz="3200" smtClean="0">
                <a:ea typeface="ＭＳ Ｐゴシック" pitchFamily="-112" charset="-128"/>
              </a:rPr>
              <a:t>Early keyword-based engines ca. 1995-1997</a:t>
            </a:r>
          </a:p>
          <a:p>
            <a:pPr lvl="1" eaLnBrk="1" hangingPunct="1"/>
            <a:r>
              <a:rPr lang="en-US" sz="2800" smtClean="0">
                <a:ea typeface="ＭＳ Ｐゴシック" pitchFamily="-112" charset="-128"/>
              </a:rPr>
              <a:t>Altavista, Excite, Infoseek, Inktomi, Lycos</a:t>
            </a:r>
          </a:p>
          <a:p>
            <a:pPr eaLnBrk="1" hangingPunct="1"/>
            <a:r>
              <a:rPr lang="en-US" sz="3200" u="sng" smtClean="0">
                <a:ea typeface="ＭＳ Ｐゴシック" pitchFamily="-112" charset="-128"/>
              </a:rPr>
              <a:t>Paid search</a:t>
            </a:r>
            <a:r>
              <a:rPr lang="en-US" sz="3200" smtClean="0">
                <a:ea typeface="ＭＳ Ｐゴシック" pitchFamily="-112" charset="-128"/>
              </a:rPr>
              <a:t> ranking: Goto (morphed into Overture.com </a:t>
            </a:r>
            <a:r>
              <a:rPr lang="en-US" sz="3200" smtClean="0">
                <a:ea typeface="ＭＳ Ｐゴシック" pitchFamily="-112" charset="-128"/>
                <a:sym typeface="Symbol" pitchFamily="-112" charset="2"/>
              </a:rPr>
              <a:t></a:t>
            </a:r>
            <a:r>
              <a:rPr lang="en-US" sz="3200" smtClean="0">
                <a:ea typeface="ＭＳ Ｐゴシック" pitchFamily="-112" charset="-128"/>
              </a:rPr>
              <a:t> Yahoo!)</a:t>
            </a:r>
          </a:p>
          <a:p>
            <a:pPr lvl="1" eaLnBrk="1" hangingPunct="1"/>
            <a:r>
              <a:rPr lang="en-US" sz="2800" smtClean="0">
                <a:ea typeface="ＭＳ Ｐゴシック" pitchFamily="-112" charset="-128"/>
              </a:rPr>
              <a:t>Your search ranking depended on how much you paid</a:t>
            </a:r>
          </a:p>
          <a:p>
            <a:pPr lvl="1" eaLnBrk="1" hangingPunct="1"/>
            <a:r>
              <a:rPr lang="en-US" sz="2800" smtClean="0">
                <a:ea typeface="ＭＳ Ｐゴシック" pitchFamily="-112" charset="-128"/>
              </a:rPr>
              <a:t>Auction for keywords: </a:t>
            </a:r>
            <a:r>
              <a:rPr lang="en-US" sz="2800" b="1" i="1" u="sng" smtClean="0">
                <a:ea typeface="ＭＳ Ｐゴシック" pitchFamily="-112" charset="-128"/>
              </a:rPr>
              <a:t>casino</a:t>
            </a:r>
            <a:r>
              <a:rPr lang="en-US" sz="2800" smtClean="0">
                <a:ea typeface="ＭＳ Ｐゴシック" pitchFamily="-112" charset="-128"/>
              </a:rPr>
              <a:t> was expensive!</a:t>
            </a:r>
          </a:p>
          <a:p>
            <a:pPr eaLnBrk="1" hangingPunct="1"/>
            <a:endParaRPr lang="en-US" smtClean="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body" idx="1"/>
          </p:nvPr>
        </p:nvSpPr>
        <p:spPr>
          <a:xfrm>
            <a:off x="533400" y="1981200"/>
            <a:ext cx="8077200" cy="3200400"/>
          </a:xfrm>
        </p:spPr>
        <p:txBody>
          <a:bodyPr/>
          <a:lstStyle/>
          <a:p>
            <a:pPr marL="0" indent="0" eaLnBrk="1" hangingPunct="1">
              <a:buNone/>
            </a:pPr>
            <a:r>
              <a:rPr lang="en-US" dirty="0" smtClean="0">
                <a:ea typeface="ＭＳ Ｐゴシック" pitchFamily="-112" charset="-128"/>
              </a:rPr>
              <a:t>In </a:t>
            </a:r>
            <a:r>
              <a:rPr lang="en-US" dirty="0">
                <a:ea typeface="ＭＳ Ｐゴシック" pitchFamily="-112" charset="-128"/>
              </a:rPr>
              <a:t>response to the query </a:t>
            </a:r>
            <a:r>
              <a:rPr lang="en-US" i="1" dirty="0" smtClean="0">
                <a:ea typeface="ＭＳ Ｐゴシック" pitchFamily="-112" charset="-128"/>
              </a:rPr>
              <a:t>q</a:t>
            </a:r>
            <a:r>
              <a:rPr lang="en-US" dirty="0" smtClean="0">
                <a:ea typeface="ＭＳ Ｐゴシック" pitchFamily="-112" charset="-128"/>
              </a:rPr>
              <a:t>, </a:t>
            </a:r>
            <a:r>
              <a:rPr lang="en-US" dirty="0" err="1">
                <a:ea typeface="ＭＳ Ｐゴシック" pitchFamily="-112" charset="-128"/>
              </a:rPr>
              <a:t>Goto</a:t>
            </a:r>
            <a:r>
              <a:rPr lang="en-US" dirty="0">
                <a:ea typeface="ＭＳ Ｐゴシック" pitchFamily="-112" charset="-128"/>
              </a:rPr>
              <a:t> would return the pages of all advertisers</a:t>
            </a:r>
          </a:p>
          <a:p>
            <a:pPr eaLnBrk="1" hangingPunct="1"/>
            <a:r>
              <a:rPr lang="en-US" dirty="0">
                <a:ea typeface="ＭＳ Ｐゴシック" pitchFamily="-112" charset="-128"/>
              </a:rPr>
              <a:t>who bid for </a:t>
            </a:r>
            <a:r>
              <a:rPr lang="en-US" i="1" dirty="0">
                <a:ea typeface="ＭＳ Ｐゴシック" pitchFamily="-112" charset="-128"/>
              </a:rPr>
              <a:t>q</a:t>
            </a:r>
            <a:r>
              <a:rPr lang="en-US" dirty="0">
                <a:ea typeface="ＭＳ Ｐゴシック" pitchFamily="-112" charset="-128"/>
              </a:rPr>
              <a:t>, ordered by their bids. </a:t>
            </a:r>
            <a:endParaRPr lang="en-US" dirty="0" smtClean="0">
              <a:ea typeface="ＭＳ Ｐゴシック" pitchFamily="-112" charset="-128"/>
            </a:endParaRPr>
          </a:p>
          <a:p>
            <a:pPr eaLnBrk="1" hangingPunct="1"/>
            <a:r>
              <a:rPr lang="en-US" dirty="0">
                <a:ea typeface="ＭＳ Ｐゴシック" pitchFamily="-112" charset="-128"/>
              </a:rPr>
              <a:t>w</a:t>
            </a:r>
            <a:r>
              <a:rPr lang="en-US" dirty="0" smtClean="0">
                <a:ea typeface="ＭＳ Ｐゴシック" pitchFamily="-112" charset="-128"/>
              </a:rPr>
              <a:t>hen </a:t>
            </a:r>
            <a:r>
              <a:rPr lang="en-US" dirty="0">
                <a:ea typeface="ＭＳ Ｐゴシック" pitchFamily="-112" charset="-128"/>
              </a:rPr>
              <a:t>the user </a:t>
            </a:r>
            <a:r>
              <a:rPr lang="en-US" dirty="0" smtClean="0">
                <a:ea typeface="ＭＳ Ｐゴシック" pitchFamily="-112" charset="-128"/>
              </a:rPr>
              <a:t>clicked on </a:t>
            </a:r>
            <a:r>
              <a:rPr lang="en-US" dirty="0">
                <a:ea typeface="ＭＳ Ｐゴシック" pitchFamily="-112" charset="-128"/>
              </a:rPr>
              <a:t>one of the returned results, the corresponding advertiser </a:t>
            </a:r>
            <a:r>
              <a:rPr lang="en-US" dirty="0" smtClean="0">
                <a:ea typeface="ＭＳ Ｐゴシック" pitchFamily="-112" charset="-128"/>
              </a:rPr>
              <a:t>payment </a:t>
            </a:r>
            <a:r>
              <a:rPr lang="en-US" dirty="0">
                <a:ea typeface="ＭＳ Ｐゴシック" pitchFamily="-112" charset="-128"/>
              </a:rPr>
              <a:t>to </a:t>
            </a:r>
            <a:r>
              <a:rPr lang="en-US" dirty="0" err="1">
                <a:ea typeface="ＭＳ Ｐゴシック" pitchFamily="-112" charset="-128"/>
              </a:rPr>
              <a:t>Goto</a:t>
            </a:r>
            <a:r>
              <a:rPr lang="en-US" dirty="0">
                <a:ea typeface="ＭＳ Ｐゴシック" pitchFamily="-112" charset="-128"/>
              </a:rPr>
              <a:t> </a:t>
            </a:r>
            <a:endParaRPr lang="en-US" dirty="0" smtClean="0">
              <a:ea typeface="ＭＳ Ｐゴシック" pitchFamily="-112" charset="-128"/>
            </a:endParaRPr>
          </a:p>
          <a:p>
            <a:pPr lvl="1" eaLnBrk="1" hangingPunct="1"/>
            <a:r>
              <a:rPr lang="en-US" dirty="0" smtClean="0">
                <a:ea typeface="ＭＳ Ｐゴシック" pitchFamily="-112" charset="-128"/>
              </a:rPr>
              <a:t>Initially, payment equal to </a:t>
            </a:r>
            <a:r>
              <a:rPr lang="en-US" dirty="0">
                <a:ea typeface="ＭＳ Ｐゴシック" pitchFamily="-112" charset="-128"/>
              </a:rPr>
              <a:t>bid for </a:t>
            </a:r>
            <a:r>
              <a:rPr lang="en-US" dirty="0" smtClean="0">
                <a:ea typeface="ＭＳ Ｐゴシック" pitchFamily="-112" charset="-128"/>
              </a:rPr>
              <a:t>q</a:t>
            </a:r>
          </a:p>
          <a:p>
            <a:pPr lvl="1" eaLnBrk="1" hangingPunct="1"/>
            <a:endParaRPr lang="en-US" sz="800" dirty="0">
              <a:ea typeface="ＭＳ Ｐゴシック" pitchFamily="-112" charset="-128"/>
            </a:endParaRPr>
          </a:p>
          <a:p>
            <a:pPr lvl="1" eaLnBrk="1" hangingPunct="1"/>
            <a:r>
              <a:rPr lang="en-US" sz="3200" dirty="0" smtClean="0">
                <a:ea typeface="ＭＳ Ｐゴシック" pitchFamily="-112" charset="-128"/>
              </a:rPr>
              <a:t>Sponsored search or Search advertising</a:t>
            </a: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44</a:t>
            </a:fld>
            <a:endParaRPr lang="en-US"/>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ea typeface="ＭＳ Ｐゴシック" pitchFamily="-112" charset="-128"/>
              </a:rPr>
              <a:t>Ads in </a:t>
            </a:r>
            <a:r>
              <a:rPr lang="en-US" dirty="0" err="1" smtClean="0">
                <a:ea typeface="ＭＳ Ｐゴシック" pitchFamily="-112" charset="-128"/>
              </a:rPr>
              <a:t>Goto</a:t>
            </a:r>
            <a:endParaRPr lang="en-US" dirty="0" smtClean="0">
              <a:ea typeface="ＭＳ Ｐゴシック" pitchFamily="-112" charset="-128"/>
            </a:endParaRPr>
          </a:p>
        </p:txBody>
      </p:sp>
    </p:spTree>
    <p:extLst>
      <p:ext uri="{BB962C8B-B14F-4D97-AF65-F5344CB8AC3E}">
        <p14:creationId xmlns:p14="http://schemas.microsoft.com/office/powerpoint/2010/main" xmlns="" val="388453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body" idx="1"/>
          </p:nvPr>
        </p:nvSpPr>
        <p:spPr>
          <a:xfrm>
            <a:off x="381000" y="1600200"/>
            <a:ext cx="8077200" cy="3200400"/>
          </a:xfrm>
        </p:spPr>
        <p:txBody>
          <a:bodyPr/>
          <a:lstStyle/>
          <a:p>
            <a:pPr marL="0" indent="0" eaLnBrk="1" hangingPunct="1">
              <a:buNone/>
            </a:pPr>
            <a:r>
              <a:rPr lang="en-US" dirty="0" smtClean="0">
                <a:ea typeface="ＭＳ Ｐゴシック" pitchFamily="-112" charset="-128"/>
              </a:rPr>
              <a:t>Graphical  graph banners on popular web sites (branding)</a:t>
            </a:r>
            <a:endParaRPr lang="en-US" dirty="0">
              <a:ea typeface="ＭＳ Ｐゴシック" pitchFamily="-112" charset="-128"/>
            </a:endParaRPr>
          </a:p>
          <a:p>
            <a:pPr eaLnBrk="1" hangingPunct="1">
              <a:buFont typeface="Wingdings" pitchFamily="2" charset="2"/>
              <a:buChar char="§"/>
            </a:pPr>
            <a:r>
              <a:rPr lang="en-US" b="1" i="1" dirty="0" smtClean="0">
                <a:solidFill>
                  <a:schemeClr val="accent6">
                    <a:lumMod val="75000"/>
                  </a:schemeClr>
                </a:solidFill>
                <a:ea typeface="ＭＳ Ｐゴシック" pitchFamily="-112" charset="-128"/>
              </a:rPr>
              <a:t>cost </a:t>
            </a:r>
            <a:r>
              <a:rPr lang="en-US" b="1" i="1" dirty="0">
                <a:solidFill>
                  <a:schemeClr val="accent6">
                    <a:lumMod val="75000"/>
                  </a:schemeClr>
                </a:solidFill>
                <a:ea typeface="ＭＳ Ｐゴシック" pitchFamily="-112" charset="-128"/>
              </a:rPr>
              <a:t>per mil (CPM) </a:t>
            </a:r>
            <a:r>
              <a:rPr lang="en-US" b="1" i="1" dirty="0" smtClean="0">
                <a:solidFill>
                  <a:schemeClr val="accent6">
                    <a:lumMod val="75000"/>
                  </a:schemeClr>
                </a:solidFill>
                <a:ea typeface="ＭＳ Ｐゴシック" pitchFamily="-112" charset="-128"/>
              </a:rPr>
              <a:t>model</a:t>
            </a:r>
            <a:r>
              <a:rPr lang="en-US" dirty="0" smtClean="0">
                <a:ea typeface="ＭＳ Ｐゴシック" pitchFamily="-112" charset="-128"/>
              </a:rPr>
              <a:t>: </a:t>
            </a:r>
            <a:r>
              <a:rPr lang="en-US" dirty="0">
                <a:ea typeface="ＭＳ Ｐゴシック" pitchFamily="-112" charset="-128"/>
              </a:rPr>
              <a:t>the cost </a:t>
            </a:r>
            <a:r>
              <a:rPr lang="en-US" dirty="0" smtClean="0">
                <a:ea typeface="ＭＳ Ｐゴシック" pitchFamily="-112" charset="-128"/>
              </a:rPr>
              <a:t>of having </a:t>
            </a:r>
            <a:r>
              <a:rPr lang="en-US" dirty="0">
                <a:ea typeface="ＭＳ Ｐゴシック" pitchFamily="-112" charset="-128"/>
              </a:rPr>
              <a:t>its banner advertisement displayed 1000 </a:t>
            </a:r>
            <a:r>
              <a:rPr lang="en-US" dirty="0" smtClean="0">
                <a:ea typeface="ＭＳ Ｐゴシック" pitchFamily="-112" charset="-128"/>
              </a:rPr>
              <a:t>times </a:t>
            </a:r>
            <a:r>
              <a:rPr lang="en-US" dirty="0">
                <a:ea typeface="ＭＳ Ｐゴシック" pitchFamily="-112" charset="-128"/>
              </a:rPr>
              <a:t>(also known as </a:t>
            </a:r>
            <a:r>
              <a:rPr lang="en-US" dirty="0" smtClean="0">
                <a:ea typeface="ＭＳ Ｐゴシック" pitchFamily="-112" charset="-128"/>
              </a:rPr>
              <a:t>impressions)</a:t>
            </a:r>
          </a:p>
          <a:p>
            <a:pPr eaLnBrk="1" hangingPunct="1">
              <a:buFont typeface="Wingdings" pitchFamily="2" charset="2"/>
              <a:buChar char="§"/>
            </a:pPr>
            <a:r>
              <a:rPr lang="en-US" b="1" i="1" dirty="0">
                <a:solidFill>
                  <a:schemeClr val="accent6">
                    <a:lumMod val="75000"/>
                  </a:schemeClr>
                </a:solidFill>
                <a:ea typeface="ＭＳ Ｐゴシック" pitchFamily="-112" charset="-128"/>
              </a:rPr>
              <a:t>cost per click (CPC) model</a:t>
            </a:r>
            <a:r>
              <a:rPr lang="en-US" dirty="0" smtClean="0">
                <a:ea typeface="ＭＳ Ｐゴシック" pitchFamily="-112" charset="-128"/>
              </a:rPr>
              <a:t>: number of clicks </a:t>
            </a:r>
            <a:r>
              <a:rPr lang="en-US" dirty="0">
                <a:ea typeface="ＭＳ Ｐゴシック" pitchFamily="-112" charset="-128"/>
              </a:rPr>
              <a:t>on the </a:t>
            </a:r>
            <a:r>
              <a:rPr lang="en-US" dirty="0" smtClean="0">
                <a:ea typeface="ＭＳ Ｐゴシック" pitchFamily="-112" charset="-128"/>
              </a:rPr>
              <a:t>advertisement (leads to </a:t>
            </a:r>
            <a:r>
              <a:rPr lang="en-US" dirty="0">
                <a:ea typeface="ＭＳ Ｐゴシック" pitchFamily="-112" charset="-128"/>
              </a:rPr>
              <a:t>a web page set up </a:t>
            </a:r>
            <a:r>
              <a:rPr lang="en-US" dirty="0" smtClean="0">
                <a:ea typeface="ＭＳ Ｐゴシック" pitchFamily="-112" charset="-128"/>
              </a:rPr>
              <a:t>to </a:t>
            </a:r>
            <a:r>
              <a:rPr lang="en-US" dirty="0">
                <a:ea typeface="ＭＳ Ｐゴシック" pitchFamily="-112" charset="-128"/>
              </a:rPr>
              <a:t>make a </a:t>
            </a:r>
            <a:r>
              <a:rPr lang="en-US" dirty="0" smtClean="0">
                <a:ea typeface="ＭＳ Ｐゴシック" pitchFamily="-112" charset="-128"/>
              </a:rPr>
              <a:t>purchase) </a:t>
            </a:r>
          </a:p>
          <a:p>
            <a:pPr eaLnBrk="1" hangingPunct="1">
              <a:buFont typeface="Wingdings" pitchFamily="2" charset="2"/>
              <a:buChar char="ü"/>
            </a:pPr>
            <a:r>
              <a:rPr lang="en-US" dirty="0" smtClean="0">
                <a:ea typeface="ＭＳ Ｐゴシック" pitchFamily="-112" charset="-128"/>
              </a:rPr>
              <a:t>brand promotion </a:t>
            </a:r>
            <a:r>
              <a:rPr lang="en-US" dirty="0" err="1" smtClean="0">
                <a:ea typeface="ＭＳ Ｐゴシック" pitchFamily="-112" charset="-128"/>
              </a:rPr>
              <a:t>vs</a:t>
            </a:r>
            <a:r>
              <a:rPr lang="en-US" dirty="0" smtClean="0">
                <a:ea typeface="ＭＳ Ｐゴシック" pitchFamily="-112" charset="-128"/>
              </a:rPr>
              <a:t> and </a:t>
            </a:r>
            <a:r>
              <a:rPr lang="en-US" dirty="0">
                <a:ea typeface="ＭＳ Ｐゴシック" pitchFamily="-112" charset="-128"/>
              </a:rPr>
              <a:t>transaction-oriented </a:t>
            </a:r>
            <a:r>
              <a:rPr lang="en-US" dirty="0" smtClean="0">
                <a:ea typeface="ＭＳ Ｐゴシック" pitchFamily="-112" charset="-128"/>
              </a:rPr>
              <a:t>advertising</a:t>
            </a:r>
            <a:endParaRPr lang="en-US" sz="800" dirty="0" smtClean="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45</a:t>
            </a:fld>
            <a:endParaRPr lang="en-US"/>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ea typeface="ＭＳ Ｐゴシック" pitchFamily="-112" charset="-128"/>
              </a:rPr>
              <a:t>Ads</a:t>
            </a:r>
          </a:p>
        </p:txBody>
      </p:sp>
    </p:spTree>
    <p:extLst>
      <p:ext uri="{BB962C8B-B14F-4D97-AF65-F5344CB8AC3E}">
        <p14:creationId xmlns:p14="http://schemas.microsoft.com/office/powerpoint/2010/main" xmlns="" val="11119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body" idx="1"/>
          </p:nvPr>
        </p:nvSpPr>
        <p:spPr>
          <a:xfrm>
            <a:off x="533400" y="1981200"/>
            <a:ext cx="8077200" cy="3200400"/>
          </a:xfrm>
        </p:spPr>
        <p:txBody>
          <a:bodyPr/>
          <a:lstStyle/>
          <a:p>
            <a:pPr marL="0" indent="0" eaLnBrk="1" hangingPunct="1">
              <a:buNone/>
            </a:pPr>
            <a:r>
              <a:rPr lang="en-US" dirty="0">
                <a:ea typeface="ＭＳ Ｐゴシック" pitchFamily="-112" charset="-128"/>
              </a:rPr>
              <a:t>P</a:t>
            </a:r>
            <a:r>
              <a:rPr lang="en-US" dirty="0" smtClean="0">
                <a:ea typeface="ＭＳ Ｐゴシック" pitchFamily="-112" charset="-128"/>
              </a:rPr>
              <a:t>rovide </a:t>
            </a:r>
          </a:p>
          <a:p>
            <a:pPr eaLnBrk="1" hangingPunct="1">
              <a:buFont typeface="Wingdings" pitchFamily="2" charset="2"/>
              <a:buChar char="§"/>
            </a:pPr>
            <a:r>
              <a:rPr lang="en-US" b="1" i="1" dirty="0" smtClean="0">
                <a:solidFill>
                  <a:schemeClr val="accent6">
                    <a:lumMod val="75000"/>
                  </a:schemeClr>
                </a:solidFill>
                <a:ea typeface="ＭＳ Ｐゴシック" pitchFamily="-112" charset="-128"/>
              </a:rPr>
              <a:t>pure </a:t>
            </a:r>
            <a:r>
              <a:rPr lang="en-US" b="1" i="1" dirty="0">
                <a:solidFill>
                  <a:schemeClr val="accent6">
                    <a:lumMod val="75000"/>
                  </a:schemeClr>
                </a:solidFill>
                <a:ea typeface="ＭＳ Ｐゴシック" pitchFamily="-112" charset="-128"/>
              </a:rPr>
              <a:t>search </a:t>
            </a:r>
            <a:r>
              <a:rPr lang="en-US" b="1" i="1" dirty="0" smtClean="0">
                <a:solidFill>
                  <a:schemeClr val="accent6">
                    <a:lumMod val="75000"/>
                  </a:schemeClr>
                </a:solidFill>
                <a:ea typeface="ＭＳ Ｐゴシック" pitchFamily="-112" charset="-128"/>
              </a:rPr>
              <a:t>results </a:t>
            </a:r>
            <a:r>
              <a:rPr lang="en-US" dirty="0" smtClean="0">
                <a:ea typeface="ＭＳ Ｐゴシック" pitchFamily="-112" charset="-128"/>
              </a:rPr>
              <a:t>(generally </a:t>
            </a:r>
            <a:r>
              <a:rPr lang="en-US" dirty="0">
                <a:ea typeface="ＭＳ Ｐゴシック" pitchFamily="-112" charset="-128"/>
              </a:rPr>
              <a:t>known as algorithmic search results) as the primary response to </a:t>
            </a:r>
            <a:r>
              <a:rPr lang="en-US" dirty="0" smtClean="0">
                <a:ea typeface="ＭＳ Ｐゴシック" pitchFamily="-112" charset="-128"/>
              </a:rPr>
              <a:t>a user’s </a:t>
            </a:r>
            <a:r>
              <a:rPr lang="en-US" dirty="0">
                <a:ea typeface="ＭＳ Ｐゴシック" pitchFamily="-112" charset="-128"/>
              </a:rPr>
              <a:t>search, </a:t>
            </a:r>
            <a:endParaRPr lang="en-US" dirty="0" smtClean="0">
              <a:ea typeface="ＭＳ Ｐゴシック" pitchFamily="-112" charset="-128"/>
            </a:endParaRPr>
          </a:p>
          <a:p>
            <a:pPr eaLnBrk="1" hangingPunct="1">
              <a:buFont typeface="Wingdings" pitchFamily="2" charset="2"/>
              <a:buChar char="§"/>
            </a:pPr>
            <a:r>
              <a:rPr lang="en-US" dirty="0" smtClean="0">
                <a:ea typeface="ＭＳ Ｐゴシック" pitchFamily="-112" charset="-128"/>
              </a:rPr>
              <a:t>together </a:t>
            </a:r>
            <a:r>
              <a:rPr lang="en-US" dirty="0">
                <a:ea typeface="ＭＳ Ｐゴシック" pitchFamily="-112" charset="-128"/>
              </a:rPr>
              <a:t>with </a:t>
            </a:r>
            <a:r>
              <a:rPr lang="en-US" b="1" i="1" dirty="0">
                <a:solidFill>
                  <a:schemeClr val="accent6">
                    <a:lumMod val="75000"/>
                  </a:schemeClr>
                </a:solidFill>
                <a:ea typeface="ＭＳ Ｐゴシック" pitchFamily="-112" charset="-128"/>
              </a:rPr>
              <a:t>sponsored search results </a:t>
            </a:r>
            <a:r>
              <a:rPr lang="en-US" dirty="0">
                <a:ea typeface="ＭＳ Ｐゴシック" pitchFamily="-112" charset="-128"/>
              </a:rPr>
              <a:t>displayed </a:t>
            </a:r>
            <a:r>
              <a:rPr lang="en-US" dirty="0" smtClean="0">
                <a:ea typeface="ＭＳ Ｐゴシック" pitchFamily="-112" charset="-128"/>
              </a:rPr>
              <a:t>separately and </a:t>
            </a:r>
            <a:r>
              <a:rPr lang="en-US" dirty="0">
                <a:ea typeface="ＭＳ Ｐゴシック" pitchFamily="-112" charset="-128"/>
              </a:rPr>
              <a:t>distinctively to the right of the algorithmic results. </a:t>
            </a:r>
            <a:endParaRPr lang="en-US" sz="800" dirty="0" smtClean="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46</a:t>
            </a:fld>
            <a:endParaRPr lang="en-US"/>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ea typeface="ＭＳ Ｐゴシック" pitchFamily="-112" charset="-128"/>
              </a:rPr>
              <a:t>Ads</a:t>
            </a:r>
          </a:p>
        </p:txBody>
      </p:sp>
    </p:spTree>
    <p:extLst>
      <p:ext uri="{BB962C8B-B14F-4D97-AF65-F5344CB8AC3E}">
        <p14:creationId xmlns:p14="http://schemas.microsoft.com/office/powerpoint/2010/main" xmlns="" val="11119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l-GR" smtClean="0">
              <a:ea typeface="ＭＳ Ｐゴシック" pitchFamily="-112" charset="-128"/>
            </a:endParaRPr>
          </a:p>
        </p:txBody>
      </p:sp>
      <p:sp>
        <p:nvSpPr>
          <p:cNvPr id="21507" name="Rectangle 3"/>
          <p:cNvSpPr>
            <a:spLocks noGrp="1" noChangeArrowheads="1"/>
          </p:cNvSpPr>
          <p:nvPr>
            <p:ph type="body" idx="1"/>
          </p:nvPr>
        </p:nvSpPr>
        <p:spPr/>
        <p:txBody>
          <a:bodyPr/>
          <a:lstStyle/>
          <a:p>
            <a:pPr eaLnBrk="1" hangingPunct="1"/>
            <a:endParaRPr lang="el-GR" smtClean="0">
              <a:ea typeface="ＭＳ Ｐゴシック" pitchFamily="-112" charset="-128"/>
            </a:endParaRPr>
          </a:p>
        </p:txBody>
      </p:sp>
      <p:pic>
        <p:nvPicPr>
          <p:cNvPr id="21508" name="Picture 4"/>
          <p:cNvPicPr>
            <a:picLocks noChangeAspect="1" noChangeArrowheads="1"/>
          </p:cNvPicPr>
          <p:nvPr/>
        </p:nvPicPr>
        <p:blipFill>
          <a:blip r:embed="rId2" cstate="print"/>
          <a:srcRect/>
          <a:stretch>
            <a:fillRect/>
          </a:stretch>
        </p:blipFill>
        <p:spPr bwMode="auto">
          <a:xfrm>
            <a:off x="0" y="268288"/>
            <a:ext cx="9144000" cy="6589712"/>
          </a:xfrm>
          <a:prstGeom prst="rect">
            <a:avLst/>
          </a:prstGeom>
          <a:noFill/>
          <a:ln w="9525">
            <a:noFill/>
            <a:miter lim="800000"/>
            <a:headEnd/>
            <a:tailEnd/>
          </a:ln>
        </p:spPr>
      </p:pic>
      <p:sp>
        <p:nvSpPr>
          <p:cNvPr id="21509" name="AutoShape 5"/>
          <p:cNvSpPr>
            <a:spLocks noChangeArrowheads="1"/>
          </p:cNvSpPr>
          <p:nvPr/>
        </p:nvSpPr>
        <p:spPr bwMode="auto">
          <a:xfrm>
            <a:off x="4992688" y="5938838"/>
            <a:ext cx="3846512" cy="466725"/>
          </a:xfrm>
          <a:prstGeom prst="leftArrowCallout">
            <a:avLst>
              <a:gd name="adj1" fmla="val 25000"/>
              <a:gd name="adj2" fmla="val 25000"/>
              <a:gd name="adj3" fmla="val 137358"/>
              <a:gd name="adj4" fmla="val 66667"/>
            </a:avLst>
          </a:prstGeom>
          <a:solidFill>
            <a:srgbClr val="FFFF00"/>
          </a:solidFill>
          <a:ln w="9525">
            <a:solidFill>
              <a:schemeClr val="tx1"/>
            </a:solidFill>
            <a:miter lim="800000"/>
            <a:headEnd/>
            <a:tailEnd/>
          </a:ln>
        </p:spPr>
        <p:txBody>
          <a:bodyPr wrap="none" anchor="ctr">
            <a:spAutoFit/>
          </a:bodyPr>
          <a:lstStyle/>
          <a:p>
            <a:pPr algn="ctr" eaLnBrk="0" hangingPunct="0"/>
            <a:r>
              <a:rPr lang="en-US">
                <a:latin typeface="Times" pitchFamily="-112" charset="0"/>
              </a:rPr>
              <a:t>Algorithmic results.</a:t>
            </a:r>
          </a:p>
        </p:txBody>
      </p:sp>
      <p:sp>
        <p:nvSpPr>
          <p:cNvPr id="21510" name="AutoShape 6"/>
          <p:cNvSpPr>
            <a:spLocks noChangeArrowheads="1"/>
          </p:cNvSpPr>
          <p:nvPr/>
        </p:nvSpPr>
        <p:spPr bwMode="auto">
          <a:xfrm>
            <a:off x="4876800" y="2827338"/>
            <a:ext cx="2357438" cy="830262"/>
          </a:xfrm>
          <a:prstGeom prst="rightArrowCallout">
            <a:avLst>
              <a:gd name="adj1" fmla="val 25000"/>
              <a:gd name="adj2" fmla="val 25000"/>
              <a:gd name="adj3" fmla="val 33310"/>
              <a:gd name="adj4" fmla="val 66667"/>
            </a:avLst>
          </a:prstGeom>
          <a:solidFill>
            <a:srgbClr val="FFCC99"/>
          </a:solidFill>
          <a:ln w="9525">
            <a:solidFill>
              <a:schemeClr val="tx1"/>
            </a:solidFill>
            <a:miter lim="800000"/>
            <a:headEnd/>
            <a:tailEnd/>
          </a:ln>
        </p:spPr>
        <p:txBody>
          <a:bodyPr wrap="none" anchor="ctr">
            <a:spAutoFit/>
          </a:bodyPr>
          <a:lstStyle/>
          <a:p>
            <a:pPr algn="ctr" eaLnBrk="0" hangingPunct="0"/>
            <a:r>
              <a:rPr lang="en-US">
                <a:latin typeface="Times" pitchFamily="-112" charset="0"/>
              </a:rPr>
              <a:t>Paid</a:t>
            </a:r>
          </a:p>
          <a:p>
            <a:pPr algn="ctr" eaLnBrk="0" hangingPunct="0"/>
            <a:r>
              <a:rPr lang="en-US">
                <a:latin typeface="Times" pitchFamily="-112" charset="0"/>
              </a:rPr>
              <a:t>Search Ads</a:t>
            </a:r>
          </a:p>
        </p:txBody>
      </p:sp>
      <p:sp>
        <p:nvSpPr>
          <p:cNvPr id="21511" name="Slide Number Placeholder 6"/>
          <p:cNvSpPr>
            <a:spLocks noGrp="1"/>
          </p:cNvSpPr>
          <p:nvPr>
            <p:ph type="sldNum" sz="quarter" idx="12"/>
          </p:nvPr>
        </p:nvSpPr>
        <p:spPr bwMode="auto">
          <a:noFill/>
          <a:ln>
            <a:miter lim="800000"/>
            <a:headEnd/>
            <a:tailEnd/>
          </a:ln>
        </p:spPr>
        <p:txBody>
          <a:bodyPr/>
          <a:lstStyle/>
          <a:p>
            <a:fld id="{6BEC0370-A48A-4F4C-881F-03CF741B0AD6}"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body" idx="1"/>
          </p:nvPr>
        </p:nvSpPr>
        <p:spPr>
          <a:xfrm>
            <a:off x="533400" y="1981200"/>
            <a:ext cx="8077200" cy="3200400"/>
          </a:xfrm>
        </p:spPr>
        <p:txBody>
          <a:bodyPr/>
          <a:lstStyle/>
          <a:p>
            <a:pPr eaLnBrk="1" hangingPunct="1">
              <a:buFont typeface="Wingdings" pitchFamily="2" charset="2"/>
              <a:buChar char="§"/>
            </a:pPr>
            <a:r>
              <a:rPr lang="en-US" b="1" dirty="0" smtClean="0">
                <a:solidFill>
                  <a:schemeClr val="accent6">
                    <a:lumMod val="75000"/>
                  </a:schemeClr>
                </a:solidFill>
                <a:ea typeface="ＭＳ Ｐゴシック" pitchFamily="-112" charset="-128"/>
              </a:rPr>
              <a:t>Search Engine Marketing  (SEM)</a:t>
            </a:r>
            <a:endParaRPr lang="en-US" b="1" dirty="0">
              <a:solidFill>
                <a:schemeClr val="accent6">
                  <a:lumMod val="75000"/>
                </a:schemeClr>
              </a:solidFill>
              <a:ea typeface="ＭＳ Ｐゴシック" pitchFamily="-112" charset="-128"/>
            </a:endParaRPr>
          </a:p>
          <a:p>
            <a:pPr marL="0" indent="0" eaLnBrk="1" hangingPunct="1">
              <a:buNone/>
            </a:pPr>
            <a:r>
              <a:rPr lang="en-US" dirty="0">
                <a:ea typeface="ＭＳ Ｐゴシック" pitchFamily="-112" charset="-128"/>
              </a:rPr>
              <a:t>U</a:t>
            </a:r>
            <a:r>
              <a:rPr lang="en-US" dirty="0" smtClean="0">
                <a:ea typeface="ＭＳ Ｐゴシック" pitchFamily="-112" charset="-128"/>
              </a:rPr>
              <a:t>nderstanding </a:t>
            </a:r>
            <a:r>
              <a:rPr lang="en-US" dirty="0">
                <a:ea typeface="ＭＳ Ｐゴシック" pitchFamily="-112" charset="-128"/>
              </a:rPr>
              <a:t>how search engines do </a:t>
            </a:r>
            <a:r>
              <a:rPr lang="en-US" dirty="0" smtClean="0">
                <a:ea typeface="ＭＳ Ｐゴシック" pitchFamily="-112" charset="-128"/>
              </a:rPr>
              <a:t>ranking </a:t>
            </a:r>
            <a:r>
              <a:rPr lang="en-US" dirty="0">
                <a:ea typeface="ＭＳ Ｐゴシック" pitchFamily="-112" charset="-128"/>
              </a:rPr>
              <a:t>and how </a:t>
            </a:r>
            <a:r>
              <a:rPr lang="en-US" dirty="0" smtClean="0">
                <a:ea typeface="ＭＳ Ｐゴシック" pitchFamily="-112" charset="-128"/>
              </a:rPr>
              <a:t>to allocate </a:t>
            </a:r>
            <a:r>
              <a:rPr lang="en-US" dirty="0">
                <a:ea typeface="ＭＳ Ｐゴシック" pitchFamily="-112" charset="-128"/>
              </a:rPr>
              <a:t>marketing campaign budgets to different keywords and to </a:t>
            </a:r>
            <a:r>
              <a:rPr lang="en-US" dirty="0" smtClean="0">
                <a:ea typeface="ＭＳ Ｐゴシック" pitchFamily="-112" charset="-128"/>
              </a:rPr>
              <a:t>different sponsored </a:t>
            </a:r>
            <a:r>
              <a:rPr lang="en-US" dirty="0">
                <a:ea typeface="ＭＳ Ｐゴシック" pitchFamily="-112" charset="-128"/>
              </a:rPr>
              <a:t>search engines </a:t>
            </a:r>
            <a:endParaRPr lang="en-US" dirty="0" smtClean="0">
              <a:ea typeface="ＭＳ Ｐゴシック" pitchFamily="-112" charset="-128"/>
            </a:endParaRPr>
          </a:p>
          <a:p>
            <a:pPr marL="0" indent="0" eaLnBrk="1" hangingPunct="1">
              <a:buNone/>
            </a:pPr>
            <a:endParaRPr lang="en-US" dirty="0" smtClean="0">
              <a:ea typeface="ＭＳ Ｐゴシック" pitchFamily="-112" charset="-128"/>
            </a:endParaRPr>
          </a:p>
          <a:p>
            <a:pPr eaLnBrk="1" hangingPunct="1">
              <a:buFont typeface="Wingdings" pitchFamily="2" charset="2"/>
              <a:buChar char="§"/>
            </a:pPr>
            <a:r>
              <a:rPr lang="en-US" b="1" dirty="0" smtClean="0">
                <a:solidFill>
                  <a:schemeClr val="accent6">
                    <a:lumMod val="75000"/>
                  </a:schemeClr>
                </a:solidFill>
                <a:ea typeface="ＭＳ Ｐゴシック" pitchFamily="-112" charset="-128"/>
              </a:rPr>
              <a:t>Click spam</a:t>
            </a:r>
            <a:r>
              <a:rPr lang="en-US" dirty="0" smtClean="0">
                <a:ea typeface="ＭＳ Ｐゴシック" pitchFamily="-112" charset="-128"/>
              </a:rPr>
              <a:t>: clicks </a:t>
            </a:r>
            <a:r>
              <a:rPr lang="en-US" dirty="0">
                <a:ea typeface="ＭＳ Ｐゴシック" pitchFamily="-112" charset="-128"/>
              </a:rPr>
              <a:t>on sponsored search results that are not from </a:t>
            </a:r>
            <a:r>
              <a:rPr lang="en-US" dirty="0" smtClean="0">
                <a:ea typeface="ＭＳ Ｐゴシック" pitchFamily="-112" charset="-128"/>
              </a:rPr>
              <a:t>bona ﬁde </a:t>
            </a:r>
            <a:r>
              <a:rPr lang="en-US" dirty="0">
                <a:ea typeface="ＭＳ Ｐゴシック" pitchFamily="-112" charset="-128"/>
              </a:rPr>
              <a:t>search users. </a:t>
            </a:r>
            <a:endParaRPr lang="en-US" dirty="0" smtClean="0">
              <a:ea typeface="ＭＳ Ｐゴシック" pitchFamily="-112" charset="-128"/>
            </a:endParaRPr>
          </a:p>
          <a:p>
            <a:pPr lvl="1" eaLnBrk="1" hangingPunct="1">
              <a:buFont typeface="Wingdings" pitchFamily="2" charset="2"/>
              <a:buChar char="§"/>
            </a:pPr>
            <a:r>
              <a:rPr lang="en-US" dirty="0" smtClean="0">
                <a:ea typeface="ＭＳ Ｐゴシック" pitchFamily="-112" charset="-128"/>
              </a:rPr>
              <a:t>For </a:t>
            </a:r>
            <a:r>
              <a:rPr lang="en-US" dirty="0">
                <a:ea typeface="ＭＳ Ｐゴシック" pitchFamily="-112" charset="-128"/>
              </a:rPr>
              <a:t>instance, a devious </a:t>
            </a:r>
            <a:r>
              <a:rPr lang="en-US" dirty="0" smtClean="0">
                <a:ea typeface="ＭＳ Ｐゴシック" pitchFamily="-112" charset="-128"/>
              </a:rPr>
              <a:t>advertiser</a:t>
            </a:r>
            <a:endParaRPr lang="en-US" sz="400" dirty="0" smtClean="0">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48</a:t>
            </a:fld>
            <a:endParaRPr lang="en-US"/>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ea typeface="ＭＳ Ｐゴシック" pitchFamily="-112" charset="-128"/>
              </a:rPr>
              <a:t>Ads</a:t>
            </a:r>
          </a:p>
        </p:txBody>
      </p:sp>
    </p:spTree>
    <p:extLst>
      <p:ext uri="{BB962C8B-B14F-4D97-AF65-F5344CB8AC3E}">
        <p14:creationId xmlns:p14="http://schemas.microsoft.com/office/powerpoint/2010/main" xmlns="" val="17232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1" name="Rectangle 3"/>
          <p:cNvSpPr>
            <a:spLocks noGrp="1" noChangeArrowheads="1"/>
          </p:cNvSpPr>
          <p:nvPr>
            <p:ph type="body" idx="1"/>
          </p:nvPr>
        </p:nvSpPr>
        <p:spPr>
          <a:xfrm>
            <a:off x="533400" y="1981200"/>
            <a:ext cx="8077200" cy="3200400"/>
          </a:xfrm>
        </p:spPr>
        <p:txBody>
          <a:bodyPr/>
          <a:lstStyle/>
          <a:p>
            <a:pPr marL="0" indent="0" eaLnBrk="1" hangingPunct="1">
              <a:buNone/>
            </a:pPr>
            <a:r>
              <a:rPr lang="en-US" b="1" dirty="0" smtClean="0">
                <a:solidFill>
                  <a:schemeClr val="accent6">
                    <a:lumMod val="75000"/>
                  </a:schemeClr>
                </a:solidFill>
                <a:ea typeface="ＭＳ Ｐゴシック" pitchFamily="-112" charset="-128"/>
              </a:rPr>
              <a:t>Paid inclusion: </a:t>
            </a:r>
            <a:r>
              <a:rPr lang="en-US" dirty="0" smtClean="0">
                <a:solidFill>
                  <a:schemeClr val="tx2">
                    <a:lumMod val="50000"/>
                  </a:schemeClr>
                </a:solidFill>
                <a:ea typeface="ＭＳ Ｐゴシック" pitchFamily="-112" charset="-128"/>
              </a:rPr>
              <a:t>pay </a:t>
            </a:r>
            <a:r>
              <a:rPr lang="en-US" dirty="0">
                <a:solidFill>
                  <a:schemeClr val="tx2">
                    <a:lumMod val="50000"/>
                  </a:schemeClr>
                </a:solidFill>
                <a:ea typeface="ＭＳ Ｐゴシック" pitchFamily="-112" charset="-128"/>
              </a:rPr>
              <a:t>to have one’s web page included</a:t>
            </a:r>
          </a:p>
          <a:p>
            <a:pPr marL="0" indent="0" eaLnBrk="1" hangingPunct="1">
              <a:buNone/>
            </a:pPr>
            <a:r>
              <a:rPr lang="en-US" dirty="0">
                <a:solidFill>
                  <a:schemeClr val="tx2">
                    <a:lumMod val="50000"/>
                  </a:schemeClr>
                </a:solidFill>
                <a:ea typeface="ＭＳ Ｐゴシック" pitchFamily="-112" charset="-128"/>
              </a:rPr>
              <a:t>in the search engine’s index </a:t>
            </a:r>
            <a:endParaRPr lang="en-US" dirty="0" smtClean="0">
              <a:solidFill>
                <a:schemeClr val="tx2">
                  <a:lumMod val="50000"/>
                </a:schemeClr>
              </a:solidFill>
              <a:ea typeface="ＭＳ Ｐゴシック" pitchFamily="-112" charset="-128"/>
            </a:endParaRPr>
          </a:p>
          <a:p>
            <a:pPr marL="0" indent="0" eaLnBrk="1" hangingPunct="1">
              <a:buNone/>
            </a:pPr>
            <a:endParaRPr lang="en-US" dirty="0" smtClean="0">
              <a:solidFill>
                <a:schemeClr val="tx2">
                  <a:lumMod val="50000"/>
                </a:schemeClr>
              </a:solidFill>
              <a:ea typeface="ＭＳ Ｐゴシック" pitchFamily="-112" charset="-128"/>
            </a:endParaRPr>
          </a:p>
          <a:p>
            <a:pPr marL="0" indent="0" eaLnBrk="1" hangingPunct="1">
              <a:buNone/>
            </a:pPr>
            <a:r>
              <a:rPr lang="en-US" dirty="0" smtClean="0">
                <a:solidFill>
                  <a:schemeClr val="tx2">
                    <a:lumMod val="50000"/>
                  </a:schemeClr>
                </a:solidFill>
                <a:ea typeface="ＭＳ Ｐゴシック" pitchFamily="-112" charset="-128"/>
              </a:rPr>
              <a:t>Different search </a:t>
            </a:r>
            <a:r>
              <a:rPr lang="en-US" dirty="0">
                <a:solidFill>
                  <a:schemeClr val="tx2">
                    <a:lumMod val="50000"/>
                  </a:schemeClr>
                </a:solidFill>
                <a:ea typeface="ＭＳ Ｐゴシック" pitchFamily="-112" charset="-128"/>
              </a:rPr>
              <a:t>engines have </a:t>
            </a:r>
            <a:r>
              <a:rPr lang="en-US" i="1" dirty="0">
                <a:solidFill>
                  <a:schemeClr val="tx2">
                    <a:lumMod val="50000"/>
                  </a:schemeClr>
                </a:solidFill>
                <a:ea typeface="ＭＳ Ｐゴシック" pitchFamily="-112" charset="-128"/>
              </a:rPr>
              <a:t>different policies </a:t>
            </a:r>
            <a:r>
              <a:rPr lang="en-US" dirty="0" smtClean="0">
                <a:solidFill>
                  <a:schemeClr val="tx2">
                    <a:lumMod val="50000"/>
                  </a:schemeClr>
                </a:solidFill>
                <a:ea typeface="ＭＳ Ｐゴシック" pitchFamily="-112" charset="-128"/>
              </a:rPr>
              <a:t>on </a:t>
            </a:r>
            <a:r>
              <a:rPr lang="en-US" dirty="0">
                <a:solidFill>
                  <a:schemeClr val="tx2">
                    <a:lumMod val="50000"/>
                  </a:schemeClr>
                </a:solidFill>
                <a:ea typeface="ＭＳ Ｐゴシック" pitchFamily="-112" charset="-128"/>
              </a:rPr>
              <a:t>whether to allow paid </a:t>
            </a:r>
            <a:r>
              <a:rPr lang="en-US" dirty="0" smtClean="0">
                <a:solidFill>
                  <a:schemeClr val="tx2">
                    <a:lumMod val="50000"/>
                  </a:schemeClr>
                </a:solidFill>
                <a:ea typeface="ＭＳ Ｐゴシック" pitchFamily="-112" charset="-128"/>
              </a:rPr>
              <a:t>inclusion, and </a:t>
            </a:r>
            <a:r>
              <a:rPr lang="en-US" dirty="0">
                <a:solidFill>
                  <a:schemeClr val="tx2">
                    <a:lumMod val="50000"/>
                  </a:schemeClr>
                </a:solidFill>
                <a:ea typeface="ＭＳ Ｐゴシック" pitchFamily="-112" charset="-128"/>
              </a:rPr>
              <a:t>whether such a payment has any effect on ranking in search results.</a:t>
            </a:r>
            <a:endParaRPr lang="en-US" sz="400" dirty="0" smtClean="0">
              <a:solidFill>
                <a:schemeClr val="tx2">
                  <a:lumMod val="50000"/>
                </a:schemeClr>
              </a:solidFill>
              <a:ea typeface="ＭＳ Ｐゴシック" pitchFamily="-112"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86FE5E3F-D76D-4BD1-8563-D69F32E59B24}" type="slidenum">
              <a:rPr lang="en-US"/>
              <a:pPr/>
              <a:t>49</a:t>
            </a:fld>
            <a:endParaRPr lang="en-US"/>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ea typeface="ＭＳ Ｐゴシック" pitchFamily="-112" charset="-128"/>
              </a:rPr>
              <a:t>Ads</a:t>
            </a:r>
          </a:p>
        </p:txBody>
      </p:sp>
    </p:spTree>
    <p:extLst>
      <p:ext uri="{BB962C8B-B14F-4D97-AF65-F5344CB8AC3E}">
        <p14:creationId xmlns:p14="http://schemas.microsoft.com/office/powerpoint/2010/main" xmlns="" val="79826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0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Internet</a:t>
            </a:r>
            <a:endParaRPr lang="el-GR" smtClean="0"/>
          </a:p>
        </p:txBody>
      </p:sp>
      <p:sp>
        <p:nvSpPr>
          <p:cNvPr id="3" name="TextBox 2"/>
          <p:cNvSpPr txBox="1"/>
          <p:nvPr/>
        </p:nvSpPr>
        <p:spPr>
          <a:xfrm>
            <a:off x="304800" y="1447800"/>
            <a:ext cx="8353425" cy="1569660"/>
          </a:xfrm>
          <a:prstGeom prst="rect">
            <a:avLst/>
          </a:prstGeom>
          <a:noFill/>
        </p:spPr>
        <p:txBody>
          <a:bodyPr>
            <a:spAutoFit/>
          </a:bodyPr>
          <a:lstStyle/>
          <a:p>
            <a:pPr algn="just" fontAlgn="auto">
              <a:spcBef>
                <a:spcPts val="0"/>
              </a:spcBef>
              <a:spcAft>
                <a:spcPts val="0"/>
              </a:spcAft>
              <a:defRPr/>
            </a:pPr>
            <a:r>
              <a:rPr lang="el-GR" dirty="0" smtClean="0">
                <a:solidFill>
                  <a:schemeClr val="tx1">
                    <a:lumMod val="65000"/>
                    <a:lumOff val="35000"/>
                  </a:schemeClr>
                </a:solidFill>
                <a:latin typeface="+mn-lt"/>
                <a:cs typeface="+mn-cs"/>
              </a:rPr>
              <a:t>Το διαδίκτυο (</a:t>
            </a:r>
            <a:r>
              <a:rPr lang="en-US" dirty="0" smtClean="0">
                <a:solidFill>
                  <a:schemeClr val="tx1">
                    <a:lumMod val="65000"/>
                    <a:lumOff val="35000"/>
                  </a:schemeClr>
                </a:solidFill>
                <a:latin typeface="+mn-lt"/>
                <a:cs typeface="+mn-cs"/>
              </a:rPr>
              <a:t>Internet</a:t>
            </a:r>
            <a:r>
              <a:rPr lang="el-GR" dirty="0" smtClean="0">
                <a:solidFill>
                  <a:schemeClr val="tx1">
                    <a:lumMod val="65000"/>
                    <a:lumOff val="35000"/>
                  </a:schemeClr>
                </a:solidFill>
                <a:latin typeface="+mn-lt"/>
                <a:cs typeface="+mn-cs"/>
              </a:rPr>
              <a:t>)</a:t>
            </a:r>
            <a:r>
              <a:rPr lang="en-US" dirty="0" smtClean="0">
                <a:solidFill>
                  <a:schemeClr val="tx1">
                    <a:lumMod val="65000"/>
                    <a:lumOff val="35000"/>
                  </a:schemeClr>
                </a:solidFill>
                <a:latin typeface="+mn-lt"/>
                <a:cs typeface="+mn-cs"/>
              </a:rPr>
              <a:t> </a:t>
            </a:r>
            <a:r>
              <a:rPr lang="el-GR" dirty="0" smtClean="0">
                <a:solidFill>
                  <a:schemeClr val="tx1">
                    <a:lumMod val="65000"/>
                    <a:lumOff val="35000"/>
                  </a:schemeClr>
                </a:solidFill>
                <a:latin typeface="+mn-lt"/>
                <a:cs typeface="+mn-cs"/>
              </a:rPr>
              <a:t>είναι ολικό σύστημα δια-συνδεδεμένων </a:t>
            </a:r>
            <a:r>
              <a:rPr lang="en-US" dirty="0" smtClean="0">
                <a:solidFill>
                  <a:schemeClr val="tx1">
                    <a:lumMod val="65000"/>
                    <a:lumOff val="35000"/>
                  </a:schemeClr>
                </a:solidFill>
                <a:latin typeface="+mn-lt"/>
                <a:cs typeface="+mn-cs"/>
              </a:rPr>
              <a:t> </a:t>
            </a:r>
            <a:r>
              <a:rPr lang="el-GR" dirty="0" smtClean="0">
                <a:solidFill>
                  <a:schemeClr val="tx1">
                    <a:lumMod val="65000"/>
                    <a:lumOff val="35000"/>
                  </a:schemeClr>
                </a:solidFill>
                <a:latin typeface="+mn-lt"/>
                <a:cs typeface="+mn-cs"/>
              </a:rPr>
              <a:t>δικτύων υπολογιστών που χρησιμοποιούν ένα </a:t>
            </a:r>
            <a:r>
              <a:rPr lang="en-US" dirty="0" smtClean="0">
                <a:solidFill>
                  <a:srgbClr val="FF0000"/>
                </a:solidFill>
                <a:latin typeface="+mn-lt"/>
                <a:cs typeface="+mn-cs"/>
              </a:rPr>
              <a:t>standard </a:t>
            </a:r>
            <a:r>
              <a:rPr lang="en-US" dirty="0">
                <a:solidFill>
                  <a:srgbClr val="FF0000"/>
                </a:solidFill>
                <a:latin typeface="+mn-lt"/>
                <a:cs typeface="+mn-cs"/>
              </a:rPr>
              <a:t>Internet protocol suite (TCP/IP</a:t>
            </a:r>
            <a:r>
              <a:rPr lang="en-US" dirty="0" smtClean="0">
                <a:solidFill>
                  <a:srgbClr val="FF0000"/>
                </a:solidFill>
                <a:latin typeface="+mn-lt"/>
                <a:cs typeface="+mn-cs"/>
              </a:rPr>
              <a:t>)</a:t>
            </a:r>
            <a:endParaRPr lang="en-US" dirty="0">
              <a:solidFill>
                <a:schemeClr val="tx1">
                  <a:lumMod val="65000"/>
                  <a:lumOff val="35000"/>
                </a:schemeClr>
              </a:solidFill>
              <a:latin typeface="+mn-lt"/>
              <a:cs typeface="+mn-cs"/>
            </a:endParaRPr>
          </a:p>
          <a:p>
            <a:pPr algn="just" fontAlgn="auto">
              <a:spcBef>
                <a:spcPts val="0"/>
              </a:spcBef>
              <a:spcAft>
                <a:spcPts val="0"/>
              </a:spcAft>
              <a:defRPr/>
            </a:pPr>
            <a:endParaRPr lang="en-US" dirty="0">
              <a:solidFill>
                <a:schemeClr val="tx1">
                  <a:lumMod val="65000"/>
                  <a:lumOff val="35000"/>
                </a:schemeClr>
              </a:solidFill>
              <a:latin typeface="+mn-lt"/>
              <a:cs typeface="+mn-cs"/>
            </a:endParaRPr>
          </a:p>
        </p:txBody>
      </p:sp>
      <p:pic>
        <p:nvPicPr>
          <p:cNvPr id="14339" name="Picture 3" descr="Internet_map_1024.jpg"/>
          <p:cNvPicPr>
            <a:picLocks noChangeAspect="1"/>
          </p:cNvPicPr>
          <p:nvPr/>
        </p:nvPicPr>
        <p:blipFill>
          <a:blip r:embed="rId3" cstate="print"/>
          <a:srcRect/>
          <a:stretch>
            <a:fillRect/>
          </a:stretch>
        </p:blipFill>
        <p:spPr bwMode="auto">
          <a:xfrm>
            <a:off x="179388" y="3122613"/>
            <a:ext cx="3402012" cy="3402012"/>
          </a:xfrm>
          <a:prstGeom prst="rect">
            <a:avLst/>
          </a:prstGeom>
          <a:noFill/>
          <a:ln w="9525">
            <a:noFill/>
            <a:miter lim="800000"/>
            <a:headEnd/>
            <a:tailEnd/>
          </a:ln>
        </p:spPr>
      </p:pic>
      <p:sp>
        <p:nvSpPr>
          <p:cNvPr id="5" name="TextBox 4"/>
          <p:cNvSpPr txBox="1"/>
          <p:nvPr/>
        </p:nvSpPr>
        <p:spPr>
          <a:xfrm>
            <a:off x="4267200" y="2743200"/>
            <a:ext cx="4429125" cy="1754326"/>
          </a:xfrm>
          <a:prstGeom prst="rect">
            <a:avLst/>
          </a:prstGeom>
          <a:noFill/>
        </p:spPr>
        <p:txBody>
          <a:bodyPr>
            <a:spAutoFit/>
          </a:bodyPr>
          <a:lstStyle/>
          <a:p>
            <a:pPr algn="just" fontAlgn="auto">
              <a:spcBef>
                <a:spcPts val="0"/>
              </a:spcBef>
              <a:spcAft>
                <a:spcPts val="0"/>
              </a:spcAft>
              <a:defRPr/>
            </a:pPr>
            <a:r>
              <a:rPr lang="el-GR" sz="3600" dirty="0" smtClean="0">
                <a:solidFill>
                  <a:schemeClr val="tx2">
                    <a:lumMod val="75000"/>
                  </a:schemeClr>
                </a:solidFill>
                <a:latin typeface="+mn-lt"/>
                <a:cs typeface="+mn-cs"/>
              </a:rPr>
              <a:t>Το </a:t>
            </a:r>
            <a:r>
              <a:rPr lang="en-US" sz="3600" dirty="0" smtClean="0">
                <a:solidFill>
                  <a:schemeClr val="tx2">
                    <a:lumMod val="75000"/>
                  </a:schemeClr>
                </a:solidFill>
                <a:latin typeface="+mn-lt"/>
                <a:cs typeface="+mn-cs"/>
              </a:rPr>
              <a:t>Web </a:t>
            </a:r>
            <a:r>
              <a:rPr lang="el-GR" sz="3600" dirty="0" smtClean="0">
                <a:solidFill>
                  <a:schemeClr val="tx2">
                    <a:lumMod val="75000"/>
                  </a:schemeClr>
                </a:solidFill>
                <a:latin typeface="+mn-lt"/>
                <a:cs typeface="+mn-cs"/>
              </a:rPr>
              <a:t>είναι μια εφαρμογή που τρέχει πάνω στο </a:t>
            </a:r>
            <a:r>
              <a:rPr lang="en-US" sz="3600" dirty="0" smtClean="0">
                <a:solidFill>
                  <a:schemeClr val="tx2">
                    <a:lumMod val="75000"/>
                  </a:schemeClr>
                </a:solidFill>
                <a:latin typeface="+mn-lt"/>
                <a:cs typeface="+mn-cs"/>
              </a:rPr>
              <a:t>Internet</a:t>
            </a:r>
            <a:endParaRPr lang="el-GR" sz="3600" dirty="0">
              <a:solidFill>
                <a:schemeClr val="tx2">
                  <a:lumMod val="75000"/>
                </a:schemeClr>
              </a:solidFill>
              <a:latin typeface="+mn-lt"/>
              <a:cs typeface="+mn-cs"/>
            </a:endParaRPr>
          </a:p>
        </p:txBody>
      </p:sp>
      <p:sp>
        <p:nvSpPr>
          <p:cNvPr id="6" name="Slide Number Placeholder 5"/>
          <p:cNvSpPr>
            <a:spLocks noGrp="1"/>
          </p:cNvSpPr>
          <p:nvPr>
            <p:ph type="sldNum" sz="quarter" idx="12"/>
          </p:nvPr>
        </p:nvSpPr>
        <p:spPr/>
        <p:txBody>
          <a:bodyPr/>
          <a:lstStyle/>
          <a:p>
            <a:pPr>
              <a:defRPr/>
            </a:pPr>
            <a:fld id="{BE8B8BF7-BA1A-4995-8019-3F7E0B855E98}" type="slidenum">
              <a:rPr lang="el-GR" smtClean="0"/>
              <a:pPr>
                <a:defRPr/>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50</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err="1" smtClean="0">
                <a:solidFill>
                  <a:schemeClr val="tx1"/>
                </a:solidFill>
                <a:latin typeface="+mj-lt"/>
              </a:rPr>
              <a:t>Google’s</a:t>
            </a:r>
            <a:r>
              <a:rPr lang="de-DE" sz="3600" dirty="0" smtClean="0">
                <a:solidFill>
                  <a:schemeClr val="tx1"/>
                </a:solidFill>
                <a:latin typeface="+mj-lt"/>
              </a:rPr>
              <a:t> </a:t>
            </a:r>
            <a:r>
              <a:rPr lang="de-DE" sz="3600" dirty="0" err="1" smtClean="0">
                <a:solidFill>
                  <a:schemeClr val="tx1"/>
                </a:solidFill>
                <a:latin typeface="+mj-lt"/>
              </a:rPr>
              <a:t>second</a:t>
            </a:r>
            <a:r>
              <a:rPr lang="de-DE" sz="3600" dirty="0" smtClean="0">
                <a:solidFill>
                  <a:schemeClr val="tx1"/>
                </a:solidFill>
                <a:latin typeface="+mj-lt"/>
              </a:rPr>
              <a:t> </a:t>
            </a:r>
            <a:r>
              <a:rPr lang="de-DE" sz="3600" dirty="0" err="1" smtClean="0">
                <a:solidFill>
                  <a:schemeClr val="tx1"/>
                </a:solidFill>
                <a:latin typeface="+mj-lt"/>
              </a:rPr>
              <a:t>price</a:t>
            </a:r>
            <a:r>
              <a:rPr lang="de-DE" sz="3600" dirty="0" smtClean="0">
                <a:solidFill>
                  <a:schemeClr val="tx1"/>
                </a:solidFill>
                <a:latin typeface="+mj-lt"/>
              </a:rPr>
              <a:t> </a:t>
            </a:r>
            <a:r>
              <a:rPr lang="de-DE" sz="3600" dirty="0" err="1" smtClean="0">
                <a:solidFill>
                  <a:schemeClr val="tx1"/>
                </a:solidFill>
                <a:latin typeface="+mj-lt"/>
              </a:rPr>
              <a:t>auction</a:t>
            </a:r>
            <a:endParaRPr lang="de-DE" sz="3600" dirty="0" smtClean="0">
              <a:solidFill>
                <a:schemeClr val="tx1"/>
              </a:solidFill>
              <a:latin typeface="+mj-lt"/>
            </a:endParaRPr>
          </a:p>
        </p:txBody>
      </p:sp>
      <p:sp>
        <p:nvSpPr>
          <p:cNvPr id="84996" name="Text Box 3"/>
          <p:cNvSpPr txBox="1">
            <a:spLocks noChangeArrowheads="1"/>
          </p:cNvSpPr>
          <p:nvPr/>
        </p:nvSpPr>
        <p:spPr bwMode="auto">
          <a:xfrm>
            <a:off x="-32" y="3214710"/>
            <a:ext cx="8929750" cy="3929066"/>
          </a:xfrm>
          <a:prstGeom prst="rect">
            <a:avLst/>
          </a:prstGeom>
          <a:noFill/>
          <a:ln w="9525">
            <a:noFill/>
            <a:round/>
            <a:headEnd/>
            <a:tailEnd/>
          </a:ln>
        </p:spPr>
        <p:txBody>
          <a:bodyPr/>
          <a:lstStyle/>
          <a:p>
            <a:pPr lvl="1">
              <a:buClr>
                <a:srgbClr val="336699"/>
              </a:buClr>
              <a:buFont typeface="Wingdings" pitchFamily="2" charset="2"/>
              <a:buChar char="§"/>
            </a:pPr>
            <a:r>
              <a:rPr lang="de-DE" sz="2200" dirty="0" smtClean="0">
                <a:solidFill>
                  <a:srgbClr val="0070C0"/>
                </a:solidFill>
                <a:latin typeface="+mj-lt"/>
              </a:rPr>
              <a:t> </a:t>
            </a:r>
            <a:r>
              <a:rPr lang="en-US" sz="2200" dirty="0" smtClean="0">
                <a:solidFill>
                  <a:srgbClr val="0070C0"/>
                </a:solidFill>
                <a:latin typeface="+mj-lt"/>
              </a:rPr>
              <a:t>bid</a:t>
            </a:r>
            <a:r>
              <a:rPr lang="en-US" sz="2200" dirty="0" smtClean="0">
                <a:solidFill>
                  <a:schemeClr val="tx1"/>
                </a:solidFill>
                <a:latin typeface="+mj-lt"/>
              </a:rPr>
              <a:t>: maximum bid for a click by advertiser</a:t>
            </a:r>
          </a:p>
          <a:p>
            <a:pPr lvl="1">
              <a:buClr>
                <a:srgbClr val="336699"/>
              </a:buClr>
              <a:buFont typeface="Wingdings" pitchFamily="2" charset="2"/>
              <a:buChar char="§"/>
            </a:pPr>
            <a:r>
              <a:rPr lang="en-US" sz="2200" dirty="0" smtClean="0">
                <a:solidFill>
                  <a:srgbClr val="0070C0"/>
                </a:solidFill>
                <a:latin typeface="+mj-lt"/>
              </a:rPr>
              <a:t>CTR</a:t>
            </a:r>
            <a:r>
              <a:rPr lang="en-US" sz="2200" dirty="0" smtClean="0">
                <a:solidFill>
                  <a:schemeClr val="tx1"/>
                </a:solidFill>
                <a:latin typeface="+mj-lt"/>
              </a:rPr>
              <a:t>: click-through rate: when an ad is displayed, what percentage of time do users click on it? </a:t>
            </a:r>
            <a:r>
              <a:rPr lang="en-US" sz="2200" dirty="0" smtClean="0">
                <a:solidFill>
                  <a:srgbClr val="0070C0"/>
                </a:solidFill>
                <a:latin typeface="+mj-lt"/>
              </a:rPr>
              <a:t>CTR is a measure of </a:t>
            </a:r>
            <a:r>
              <a:rPr lang="de-DE" sz="2200" dirty="0" err="1" smtClean="0">
                <a:solidFill>
                  <a:srgbClr val="0070C0"/>
                </a:solidFill>
                <a:latin typeface="+mj-lt"/>
              </a:rPr>
              <a:t>relevance</a:t>
            </a:r>
            <a:r>
              <a:rPr lang="de-DE" sz="2200" dirty="0" smtClean="0">
                <a:solidFill>
                  <a:schemeClr val="tx1"/>
                </a:solidFill>
                <a:latin typeface="+mj-lt"/>
              </a:rPr>
              <a:t>.</a:t>
            </a:r>
          </a:p>
          <a:p>
            <a:pPr lvl="1">
              <a:buClr>
                <a:srgbClr val="336699"/>
              </a:buClr>
              <a:buFont typeface="Wingdings" pitchFamily="2" charset="2"/>
              <a:buChar char="§"/>
            </a:pPr>
            <a:r>
              <a:rPr lang="en-US" sz="2200" dirty="0" smtClean="0">
                <a:solidFill>
                  <a:srgbClr val="0070C0"/>
                </a:solidFill>
                <a:latin typeface="+mj-lt"/>
              </a:rPr>
              <a:t>ad rank</a:t>
            </a:r>
            <a:r>
              <a:rPr lang="en-US" sz="2200" dirty="0" smtClean="0">
                <a:solidFill>
                  <a:schemeClr val="tx1"/>
                </a:solidFill>
                <a:latin typeface="+mj-lt"/>
              </a:rPr>
              <a:t>: bid × CTR: this trades off (</a:t>
            </a:r>
            <a:r>
              <a:rPr lang="en-US" sz="2200" dirty="0" err="1" smtClean="0">
                <a:solidFill>
                  <a:schemeClr val="tx1"/>
                </a:solidFill>
                <a:latin typeface="+mj-lt"/>
              </a:rPr>
              <a:t>i</a:t>
            </a:r>
            <a:r>
              <a:rPr lang="en-US" sz="2200" dirty="0" smtClean="0">
                <a:solidFill>
                  <a:schemeClr val="tx1"/>
                </a:solidFill>
                <a:latin typeface="+mj-lt"/>
              </a:rPr>
              <a:t>) how much money the advertiser is willing to pay against (ii) how relevant the ad is</a:t>
            </a:r>
          </a:p>
          <a:p>
            <a:pPr lvl="1">
              <a:buClr>
                <a:srgbClr val="336699"/>
              </a:buClr>
              <a:buFont typeface="Wingdings" pitchFamily="2" charset="2"/>
              <a:buChar char="§"/>
            </a:pPr>
            <a:r>
              <a:rPr lang="de-DE" sz="2200" dirty="0" smtClean="0">
                <a:solidFill>
                  <a:srgbClr val="0070C0"/>
                </a:solidFill>
                <a:latin typeface="+mj-lt"/>
              </a:rPr>
              <a:t>rank</a:t>
            </a:r>
            <a:r>
              <a:rPr lang="de-DE" sz="2200" dirty="0" smtClean="0">
                <a:solidFill>
                  <a:schemeClr val="tx1"/>
                </a:solidFill>
                <a:latin typeface="+mj-lt"/>
              </a:rPr>
              <a:t>: rank in </a:t>
            </a:r>
            <a:r>
              <a:rPr lang="de-DE" sz="2200" dirty="0" err="1" smtClean="0">
                <a:solidFill>
                  <a:schemeClr val="tx1"/>
                </a:solidFill>
                <a:latin typeface="+mj-lt"/>
              </a:rPr>
              <a:t>auction</a:t>
            </a:r>
            <a:endParaRPr lang="de-DE" sz="2200" dirty="0" smtClean="0">
              <a:solidFill>
                <a:schemeClr val="tx1"/>
              </a:solidFill>
              <a:latin typeface="+mj-lt"/>
            </a:endParaRPr>
          </a:p>
          <a:p>
            <a:pPr lvl="1">
              <a:buClr>
                <a:srgbClr val="336699"/>
              </a:buClr>
              <a:buFont typeface="Wingdings" pitchFamily="2" charset="2"/>
              <a:buChar char="§"/>
            </a:pPr>
            <a:r>
              <a:rPr lang="en-US" sz="2200" dirty="0" smtClean="0">
                <a:solidFill>
                  <a:srgbClr val="0070C0"/>
                </a:solidFill>
                <a:latin typeface="+mj-lt"/>
              </a:rPr>
              <a:t>paid</a:t>
            </a:r>
            <a:r>
              <a:rPr lang="en-US" sz="2200" dirty="0" smtClean="0">
                <a:solidFill>
                  <a:schemeClr val="tx1"/>
                </a:solidFill>
                <a:latin typeface="+mj-lt"/>
              </a:rPr>
              <a:t>: second price auction price paid by advertise</a:t>
            </a:r>
            <a:r>
              <a:rPr lang="en-US" dirty="0" smtClean="0">
                <a:solidFill>
                  <a:schemeClr val="tx1"/>
                </a:solidFill>
                <a:latin typeface="+mj-lt"/>
              </a:rPr>
              <a:t>r</a:t>
            </a:r>
          </a:p>
          <a:p>
            <a:pPr lvl="1">
              <a:buClr>
                <a:srgbClr val="336699"/>
              </a:buClr>
              <a:buFont typeface="Wingdings" pitchFamily="2" charset="2"/>
              <a:buChar char="§"/>
            </a:pPr>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26.png"/>
          <p:cNvPicPr>
            <a:picLocks noChangeAspect="1"/>
          </p:cNvPicPr>
          <p:nvPr/>
        </p:nvPicPr>
        <p:blipFill>
          <a:blip r:embed="rId3" cstate="print"/>
          <a:stretch>
            <a:fillRect/>
          </a:stretch>
        </p:blipFill>
        <p:spPr>
          <a:xfrm>
            <a:off x="428595" y="1500174"/>
            <a:ext cx="5889545" cy="142876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51</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err="1" smtClean="0">
                <a:solidFill>
                  <a:schemeClr val="tx1"/>
                </a:solidFill>
                <a:latin typeface="+mj-lt"/>
              </a:rPr>
              <a:t>Google’s</a:t>
            </a:r>
            <a:r>
              <a:rPr lang="de-DE" sz="3600" dirty="0" smtClean="0">
                <a:solidFill>
                  <a:schemeClr val="tx1"/>
                </a:solidFill>
                <a:latin typeface="+mj-lt"/>
              </a:rPr>
              <a:t> </a:t>
            </a:r>
            <a:r>
              <a:rPr lang="de-DE" sz="3600" dirty="0" err="1" smtClean="0">
                <a:solidFill>
                  <a:schemeClr val="tx1"/>
                </a:solidFill>
                <a:latin typeface="+mj-lt"/>
              </a:rPr>
              <a:t>second</a:t>
            </a:r>
            <a:r>
              <a:rPr lang="de-DE" sz="3600" dirty="0" smtClean="0">
                <a:solidFill>
                  <a:schemeClr val="tx1"/>
                </a:solidFill>
                <a:latin typeface="+mj-lt"/>
              </a:rPr>
              <a:t> </a:t>
            </a:r>
            <a:r>
              <a:rPr lang="de-DE" sz="3600" dirty="0" err="1" smtClean="0">
                <a:solidFill>
                  <a:schemeClr val="tx1"/>
                </a:solidFill>
                <a:latin typeface="+mj-lt"/>
              </a:rPr>
              <a:t>price</a:t>
            </a:r>
            <a:r>
              <a:rPr lang="de-DE" sz="3600" dirty="0" smtClean="0">
                <a:solidFill>
                  <a:schemeClr val="tx1"/>
                </a:solidFill>
                <a:latin typeface="+mj-lt"/>
              </a:rPr>
              <a:t> </a:t>
            </a:r>
            <a:r>
              <a:rPr lang="de-DE" sz="3600" dirty="0" err="1" smtClean="0">
                <a:solidFill>
                  <a:schemeClr val="tx1"/>
                </a:solidFill>
                <a:latin typeface="+mj-lt"/>
              </a:rPr>
              <a:t>auction</a:t>
            </a:r>
            <a:endParaRPr lang="de-DE" sz="3600" dirty="0" smtClean="0">
              <a:solidFill>
                <a:schemeClr val="tx1"/>
              </a:solidFill>
              <a:latin typeface="+mj-lt"/>
            </a:endParaRPr>
          </a:p>
        </p:txBody>
      </p:sp>
      <p:sp>
        <p:nvSpPr>
          <p:cNvPr id="84996" name="Text Box 3"/>
          <p:cNvSpPr txBox="1">
            <a:spLocks noChangeArrowheads="1"/>
          </p:cNvSpPr>
          <p:nvPr/>
        </p:nvSpPr>
        <p:spPr bwMode="auto">
          <a:xfrm>
            <a:off x="-32" y="2928934"/>
            <a:ext cx="8929750" cy="3929066"/>
          </a:xfrm>
          <a:prstGeom prst="rect">
            <a:avLst/>
          </a:prstGeom>
          <a:noFill/>
          <a:ln w="9525">
            <a:noFill/>
            <a:round/>
            <a:headEnd/>
            <a:tailEnd/>
          </a:ln>
        </p:spPr>
        <p:txBody>
          <a:bodyPr/>
          <a:lstStyle/>
          <a:p>
            <a:pPr lvl="1">
              <a:buClr>
                <a:srgbClr val="336699"/>
              </a:buClr>
            </a:pPr>
            <a:endParaRPr lang="en-US" dirty="0" smtClean="0">
              <a:solidFill>
                <a:schemeClr val="tx1"/>
              </a:solidFill>
              <a:latin typeface="+mj-lt"/>
            </a:endParaRPr>
          </a:p>
          <a:p>
            <a:pPr lvl="1">
              <a:buClr>
                <a:srgbClr val="336699"/>
              </a:buClr>
            </a:pPr>
            <a:r>
              <a:rPr lang="en-US" dirty="0" smtClean="0">
                <a:solidFill>
                  <a:schemeClr val="tx1"/>
                </a:solidFill>
                <a:latin typeface="+mj-lt"/>
              </a:rPr>
              <a:t>Second price auction: </a:t>
            </a:r>
            <a:r>
              <a:rPr lang="en-US" dirty="0" smtClean="0">
                <a:solidFill>
                  <a:srgbClr val="0070C0"/>
                </a:solidFill>
                <a:latin typeface="+mj-lt"/>
              </a:rPr>
              <a:t>The advertiser pays the minimum amount </a:t>
            </a:r>
          </a:p>
          <a:p>
            <a:pPr lvl="1">
              <a:buClr>
                <a:srgbClr val="336699"/>
              </a:buClr>
            </a:pPr>
            <a:r>
              <a:rPr lang="en-US" dirty="0" smtClean="0">
                <a:solidFill>
                  <a:srgbClr val="0070C0"/>
                </a:solidFill>
                <a:latin typeface="+mj-lt"/>
              </a:rPr>
              <a:t>necessary to maintain their position in the auction </a:t>
            </a:r>
            <a:r>
              <a:rPr lang="en-US" dirty="0" smtClean="0">
                <a:solidFill>
                  <a:schemeClr val="tx1"/>
                </a:solidFill>
                <a:latin typeface="+mj-lt"/>
              </a:rPr>
              <a:t>(plus 1 cent).</a:t>
            </a:r>
          </a:p>
          <a:p>
            <a:pPr lvl="1"/>
            <a:endParaRPr lang="en-US" sz="1000" dirty="0" smtClean="0">
              <a:solidFill>
                <a:schemeClr val="tx1"/>
              </a:solidFill>
              <a:latin typeface="+mj-lt"/>
            </a:endParaRPr>
          </a:p>
          <a:p>
            <a:pPr lvl="1"/>
            <a:r>
              <a:rPr lang="en-US" dirty="0" smtClean="0">
                <a:solidFill>
                  <a:schemeClr val="tx1"/>
                </a:solidFill>
                <a:latin typeface="+mj-lt"/>
              </a:rPr>
              <a:t>price</a:t>
            </a:r>
            <a:r>
              <a:rPr lang="en-US" baseline="-25000" dirty="0" smtClean="0">
                <a:solidFill>
                  <a:schemeClr val="tx1"/>
                </a:solidFill>
                <a:latin typeface="+mj-lt"/>
              </a:rPr>
              <a:t>1</a:t>
            </a:r>
            <a:r>
              <a:rPr lang="en-US" dirty="0" smtClean="0">
                <a:solidFill>
                  <a:schemeClr val="tx1"/>
                </a:solidFill>
                <a:latin typeface="+mj-lt"/>
              </a:rPr>
              <a:t> × CTR</a:t>
            </a:r>
            <a:r>
              <a:rPr lang="en-US" baseline="-25000" dirty="0" smtClean="0">
                <a:solidFill>
                  <a:schemeClr val="tx1"/>
                </a:solidFill>
                <a:latin typeface="+mj-lt"/>
              </a:rPr>
              <a:t>1</a:t>
            </a:r>
            <a:r>
              <a:rPr lang="en-US" dirty="0" smtClean="0">
                <a:solidFill>
                  <a:schemeClr val="tx1"/>
                </a:solidFill>
                <a:latin typeface="+mj-lt"/>
              </a:rPr>
              <a:t> = bid</a:t>
            </a:r>
            <a:r>
              <a:rPr lang="en-US" baseline="-25000" dirty="0" smtClean="0">
                <a:solidFill>
                  <a:schemeClr val="tx1"/>
                </a:solidFill>
                <a:latin typeface="+mj-lt"/>
              </a:rPr>
              <a:t>2</a:t>
            </a:r>
            <a:r>
              <a:rPr lang="en-US" dirty="0" smtClean="0">
                <a:solidFill>
                  <a:schemeClr val="tx1"/>
                </a:solidFill>
                <a:latin typeface="+mj-lt"/>
              </a:rPr>
              <a:t> × CTR</a:t>
            </a:r>
            <a:r>
              <a:rPr lang="en-US" baseline="-25000" dirty="0" smtClean="0">
                <a:solidFill>
                  <a:schemeClr val="tx1"/>
                </a:solidFill>
                <a:latin typeface="+mj-lt"/>
              </a:rPr>
              <a:t>2</a:t>
            </a:r>
            <a:r>
              <a:rPr lang="en-US" dirty="0" smtClean="0">
                <a:solidFill>
                  <a:schemeClr val="tx1"/>
                </a:solidFill>
                <a:latin typeface="+mj-lt"/>
              </a:rPr>
              <a:t> (this will result in rank</a:t>
            </a:r>
            <a:r>
              <a:rPr lang="en-US" baseline="-25000" dirty="0" smtClean="0">
                <a:solidFill>
                  <a:schemeClr val="tx1"/>
                </a:solidFill>
                <a:latin typeface="+mj-lt"/>
              </a:rPr>
              <a:t>1</a:t>
            </a:r>
            <a:r>
              <a:rPr lang="en-US" dirty="0" smtClean="0">
                <a:solidFill>
                  <a:schemeClr val="tx1"/>
                </a:solidFill>
                <a:latin typeface="+mj-lt"/>
              </a:rPr>
              <a:t>=rank</a:t>
            </a:r>
            <a:r>
              <a:rPr lang="en-US" baseline="-25000" dirty="0" smtClean="0">
                <a:solidFill>
                  <a:schemeClr val="tx1"/>
                </a:solidFill>
                <a:latin typeface="+mj-lt"/>
              </a:rPr>
              <a:t>2</a:t>
            </a:r>
            <a:r>
              <a:rPr lang="en-US" dirty="0" smtClean="0">
                <a:solidFill>
                  <a:schemeClr val="tx1"/>
                </a:solidFill>
                <a:latin typeface="+mj-lt"/>
              </a:rPr>
              <a:t>)</a:t>
            </a:r>
          </a:p>
          <a:p>
            <a:pPr lvl="1"/>
            <a:endParaRPr lang="en-US" sz="1000" dirty="0" smtClean="0">
              <a:solidFill>
                <a:schemeClr val="tx1"/>
              </a:solidFill>
              <a:latin typeface="+mj-lt"/>
            </a:endParaRPr>
          </a:p>
          <a:p>
            <a:pPr lvl="1"/>
            <a:r>
              <a:rPr lang="de-DE" dirty="0" smtClean="0">
                <a:solidFill>
                  <a:schemeClr val="tx1"/>
                </a:solidFill>
                <a:latin typeface="+mj-lt"/>
              </a:rPr>
              <a:t>price</a:t>
            </a:r>
            <a:r>
              <a:rPr lang="de-DE" baseline="-25000" dirty="0" smtClean="0">
                <a:solidFill>
                  <a:schemeClr val="tx1"/>
                </a:solidFill>
                <a:latin typeface="+mj-lt"/>
              </a:rPr>
              <a:t>1</a:t>
            </a:r>
            <a:r>
              <a:rPr lang="de-DE" dirty="0" smtClean="0">
                <a:solidFill>
                  <a:schemeClr val="tx1"/>
                </a:solidFill>
                <a:latin typeface="+mj-lt"/>
              </a:rPr>
              <a:t> = bid</a:t>
            </a:r>
            <a:r>
              <a:rPr lang="de-DE" baseline="-25000" dirty="0" smtClean="0">
                <a:solidFill>
                  <a:schemeClr val="tx1"/>
                </a:solidFill>
                <a:latin typeface="+mj-lt"/>
              </a:rPr>
              <a:t>2</a:t>
            </a:r>
            <a:r>
              <a:rPr lang="de-DE" dirty="0" smtClean="0">
                <a:solidFill>
                  <a:schemeClr val="tx1"/>
                </a:solidFill>
                <a:latin typeface="+mj-lt"/>
              </a:rPr>
              <a:t> × CTR</a:t>
            </a:r>
            <a:r>
              <a:rPr lang="de-DE" baseline="-25000" dirty="0" smtClean="0">
                <a:solidFill>
                  <a:schemeClr val="tx1"/>
                </a:solidFill>
                <a:latin typeface="+mj-lt"/>
              </a:rPr>
              <a:t>2</a:t>
            </a:r>
            <a:r>
              <a:rPr lang="de-DE" dirty="0" smtClean="0">
                <a:solidFill>
                  <a:schemeClr val="tx1"/>
                </a:solidFill>
                <a:latin typeface="+mj-lt"/>
              </a:rPr>
              <a:t> / CTR</a:t>
            </a:r>
            <a:r>
              <a:rPr lang="de-DE" baseline="-25000" dirty="0" smtClean="0">
                <a:solidFill>
                  <a:schemeClr val="tx1"/>
                </a:solidFill>
                <a:latin typeface="+mj-lt"/>
              </a:rPr>
              <a:t>1</a:t>
            </a:r>
          </a:p>
          <a:p>
            <a:pPr lvl="1"/>
            <a:endParaRPr lang="de-DE" sz="1000" baseline="-25000" dirty="0" smtClean="0">
              <a:solidFill>
                <a:schemeClr val="tx1"/>
              </a:solidFill>
              <a:latin typeface="+mj-lt"/>
            </a:endParaRPr>
          </a:p>
          <a:p>
            <a:pPr lvl="1"/>
            <a:r>
              <a:rPr lang="en-US" dirty="0" smtClean="0">
                <a:solidFill>
                  <a:schemeClr val="tx1"/>
                </a:solidFill>
                <a:latin typeface="+mj-lt"/>
              </a:rPr>
              <a:t>p</a:t>
            </a:r>
            <a:r>
              <a:rPr lang="en-US" baseline="-25000" dirty="0" smtClean="0">
                <a:solidFill>
                  <a:schemeClr val="tx1"/>
                </a:solidFill>
                <a:latin typeface="+mj-lt"/>
              </a:rPr>
              <a:t>1</a:t>
            </a:r>
            <a:r>
              <a:rPr lang="en-US" dirty="0" smtClean="0">
                <a:solidFill>
                  <a:schemeClr val="tx1"/>
                </a:solidFill>
                <a:latin typeface="+mj-lt"/>
              </a:rPr>
              <a:t> = bid</a:t>
            </a:r>
            <a:r>
              <a:rPr lang="en-US" baseline="-25000" dirty="0" smtClean="0">
                <a:solidFill>
                  <a:schemeClr val="tx1"/>
                </a:solidFill>
                <a:latin typeface="+mj-lt"/>
              </a:rPr>
              <a:t>2</a:t>
            </a:r>
            <a:r>
              <a:rPr lang="en-US" dirty="0" smtClean="0">
                <a:solidFill>
                  <a:schemeClr val="tx1"/>
                </a:solidFill>
                <a:latin typeface="+mj-lt"/>
              </a:rPr>
              <a:t> × CTR</a:t>
            </a:r>
            <a:r>
              <a:rPr lang="en-US" baseline="-25000" dirty="0" smtClean="0">
                <a:solidFill>
                  <a:schemeClr val="tx1"/>
                </a:solidFill>
                <a:latin typeface="+mj-lt"/>
              </a:rPr>
              <a:t>2</a:t>
            </a:r>
            <a:r>
              <a:rPr lang="en-US" dirty="0" smtClean="0">
                <a:solidFill>
                  <a:schemeClr val="tx1"/>
                </a:solidFill>
                <a:latin typeface="+mj-lt"/>
              </a:rPr>
              <a:t>/CTR</a:t>
            </a:r>
            <a:r>
              <a:rPr lang="en-US" baseline="-25000" dirty="0" smtClean="0">
                <a:solidFill>
                  <a:schemeClr val="tx1"/>
                </a:solidFill>
                <a:latin typeface="+mj-lt"/>
              </a:rPr>
              <a:t>1</a:t>
            </a:r>
            <a:r>
              <a:rPr lang="en-US" dirty="0" smtClean="0">
                <a:solidFill>
                  <a:schemeClr val="tx1"/>
                </a:solidFill>
                <a:latin typeface="+mj-lt"/>
              </a:rPr>
              <a:t> = 3.00 × 0.03/0.06 = 1.50</a:t>
            </a:r>
          </a:p>
          <a:p>
            <a:pPr lvl="1"/>
            <a:r>
              <a:rPr lang="en-US" dirty="0" smtClean="0">
                <a:solidFill>
                  <a:schemeClr val="tx1"/>
                </a:solidFill>
                <a:latin typeface="+mj-lt"/>
              </a:rPr>
              <a:t>p</a:t>
            </a:r>
            <a:r>
              <a:rPr lang="en-US" baseline="-25000" dirty="0" smtClean="0">
                <a:solidFill>
                  <a:schemeClr val="tx1"/>
                </a:solidFill>
                <a:latin typeface="+mj-lt"/>
              </a:rPr>
              <a:t>2</a:t>
            </a:r>
            <a:r>
              <a:rPr lang="en-US" dirty="0" smtClean="0">
                <a:solidFill>
                  <a:schemeClr val="tx1"/>
                </a:solidFill>
                <a:latin typeface="+mj-lt"/>
              </a:rPr>
              <a:t> = bid</a:t>
            </a:r>
            <a:r>
              <a:rPr lang="en-US" baseline="-25000" dirty="0" smtClean="0">
                <a:solidFill>
                  <a:schemeClr val="tx1"/>
                </a:solidFill>
                <a:latin typeface="+mj-lt"/>
              </a:rPr>
              <a:t>3</a:t>
            </a:r>
            <a:r>
              <a:rPr lang="en-US" dirty="0" smtClean="0">
                <a:solidFill>
                  <a:schemeClr val="tx1"/>
                </a:solidFill>
                <a:latin typeface="+mj-lt"/>
              </a:rPr>
              <a:t> × CTR</a:t>
            </a:r>
            <a:r>
              <a:rPr lang="en-US" baseline="-25000" dirty="0" smtClean="0">
                <a:solidFill>
                  <a:schemeClr val="tx1"/>
                </a:solidFill>
                <a:latin typeface="+mj-lt"/>
              </a:rPr>
              <a:t>3</a:t>
            </a:r>
            <a:r>
              <a:rPr lang="en-US" dirty="0" smtClean="0">
                <a:solidFill>
                  <a:schemeClr val="tx1"/>
                </a:solidFill>
                <a:latin typeface="+mj-lt"/>
              </a:rPr>
              <a:t>/CTR</a:t>
            </a:r>
            <a:r>
              <a:rPr lang="en-US" baseline="-25000" dirty="0" smtClean="0">
                <a:solidFill>
                  <a:schemeClr val="tx1"/>
                </a:solidFill>
                <a:latin typeface="+mj-lt"/>
              </a:rPr>
              <a:t>2</a:t>
            </a:r>
            <a:r>
              <a:rPr lang="en-US" dirty="0" smtClean="0">
                <a:solidFill>
                  <a:schemeClr val="tx1"/>
                </a:solidFill>
                <a:latin typeface="+mj-lt"/>
              </a:rPr>
              <a:t> = 1.00 × 0.08/0.03 = 2.67</a:t>
            </a:r>
          </a:p>
          <a:p>
            <a:pPr lvl="1"/>
            <a:r>
              <a:rPr lang="en-US" dirty="0" smtClean="0">
                <a:solidFill>
                  <a:schemeClr val="tx1"/>
                </a:solidFill>
                <a:latin typeface="+mj-lt"/>
              </a:rPr>
              <a:t>p</a:t>
            </a:r>
            <a:r>
              <a:rPr lang="en-US" baseline="-25000" dirty="0" smtClean="0">
                <a:solidFill>
                  <a:schemeClr val="tx1"/>
                </a:solidFill>
                <a:latin typeface="+mj-lt"/>
              </a:rPr>
              <a:t>3</a:t>
            </a:r>
            <a:r>
              <a:rPr lang="en-US" dirty="0" smtClean="0">
                <a:solidFill>
                  <a:schemeClr val="tx1"/>
                </a:solidFill>
                <a:latin typeface="+mj-lt"/>
              </a:rPr>
              <a:t> = bid</a:t>
            </a:r>
            <a:r>
              <a:rPr lang="en-US" baseline="-25000" dirty="0" smtClean="0">
                <a:solidFill>
                  <a:schemeClr val="tx1"/>
                </a:solidFill>
                <a:latin typeface="+mj-lt"/>
              </a:rPr>
              <a:t>4</a:t>
            </a:r>
            <a:r>
              <a:rPr lang="en-US" dirty="0" smtClean="0">
                <a:solidFill>
                  <a:schemeClr val="tx1"/>
                </a:solidFill>
                <a:latin typeface="+mj-lt"/>
              </a:rPr>
              <a:t> × CTR</a:t>
            </a:r>
            <a:r>
              <a:rPr lang="en-US" baseline="-25000" dirty="0" smtClean="0">
                <a:solidFill>
                  <a:schemeClr val="tx1"/>
                </a:solidFill>
                <a:latin typeface="+mj-lt"/>
              </a:rPr>
              <a:t>4</a:t>
            </a:r>
            <a:r>
              <a:rPr lang="en-US" dirty="0" smtClean="0">
                <a:solidFill>
                  <a:schemeClr val="tx1"/>
                </a:solidFill>
                <a:latin typeface="+mj-lt"/>
              </a:rPr>
              <a:t>/CTR</a:t>
            </a:r>
            <a:r>
              <a:rPr lang="en-US" baseline="-25000" dirty="0" smtClean="0">
                <a:solidFill>
                  <a:schemeClr val="tx1"/>
                </a:solidFill>
                <a:latin typeface="+mj-lt"/>
              </a:rPr>
              <a:t>3</a:t>
            </a:r>
            <a:r>
              <a:rPr lang="en-US" dirty="0" smtClean="0">
                <a:solidFill>
                  <a:schemeClr val="tx1"/>
                </a:solidFill>
                <a:latin typeface="+mj-lt"/>
              </a:rPr>
              <a:t> = 4.00 × 0.01/0.08 = 0.50</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26.png"/>
          <p:cNvPicPr>
            <a:picLocks noChangeAspect="1"/>
          </p:cNvPicPr>
          <p:nvPr/>
        </p:nvPicPr>
        <p:blipFill>
          <a:blip r:embed="rId3" cstate="print"/>
          <a:stretch>
            <a:fillRect/>
          </a:stretch>
        </p:blipFill>
        <p:spPr>
          <a:xfrm>
            <a:off x="428595" y="1500174"/>
            <a:ext cx="5889545" cy="142876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52</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err="1" smtClean="0">
                <a:solidFill>
                  <a:schemeClr val="tx1"/>
                </a:solidFill>
                <a:latin typeface="+mj-lt"/>
              </a:rPr>
              <a:t>Keywords</a:t>
            </a:r>
            <a:r>
              <a:rPr lang="de-DE" sz="3600" dirty="0" smtClean="0">
                <a:solidFill>
                  <a:schemeClr val="tx1"/>
                </a:solidFill>
                <a:latin typeface="+mj-lt"/>
              </a:rPr>
              <a:t> </a:t>
            </a:r>
            <a:r>
              <a:rPr lang="de-DE" sz="3600" dirty="0" err="1" smtClean="0">
                <a:solidFill>
                  <a:schemeClr val="tx1"/>
                </a:solidFill>
                <a:latin typeface="+mj-lt"/>
              </a:rPr>
              <a:t>with</a:t>
            </a:r>
            <a:r>
              <a:rPr lang="de-DE" sz="3600" dirty="0" smtClean="0">
                <a:solidFill>
                  <a:schemeClr val="tx1"/>
                </a:solidFill>
                <a:latin typeface="+mj-lt"/>
              </a:rPr>
              <a:t> </a:t>
            </a:r>
            <a:r>
              <a:rPr lang="de-DE" sz="3600" dirty="0" err="1" smtClean="0">
                <a:solidFill>
                  <a:schemeClr val="tx1"/>
                </a:solidFill>
                <a:latin typeface="+mj-lt"/>
              </a:rPr>
              <a:t>high</a:t>
            </a:r>
            <a:r>
              <a:rPr lang="de-DE" sz="3600" dirty="0" smtClean="0">
                <a:solidFill>
                  <a:schemeClr val="tx1"/>
                </a:solidFill>
                <a:latin typeface="+mj-lt"/>
              </a:rPr>
              <a:t> </a:t>
            </a:r>
            <a:r>
              <a:rPr lang="de-DE" sz="3600" dirty="0" err="1" smtClean="0">
                <a:solidFill>
                  <a:schemeClr val="tx1"/>
                </a:solidFill>
                <a:latin typeface="+mj-lt"/>
              </a:rPr>
              <a:t>bids</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1428736"/>
            <a:ext cx="8572592" cy="5143536"/>
          </a:xfrm>
          <a:prstGeom prst="rect">
            <a:avLst/>
          </a:prstGeom>
          <a:noFill/>
          <a:ln w="9525">
            <a:noFill/>
            <a:round/>
            <a:headEnd/>
            <a:tailEnd/>
          </a:ln>
        </p:spPr>
        <p:txBody>
          <a:bodyPr/>
          <a:lstStyle/>
          <a:p>
            <a:r>
              <a:rPr lang="de-DE" dirty="0" smtClean="0">
                <a:solidFill>
                  <a:schemeClr val="tx1"/>
                </a:solidFill>
                <a:latin typeface="+mj-lt"/>
              </a:rPr>
              <a:t> </a:t>
            </a:r>
            <a:r>
              <a:rPr lang="de-DE" dirty="0" err="1" smtClean="0">
                <a:solidFill>
                  <a:schemeClr val="tx1"/>
                </a:solidFill>
                <a:latin typeface="+mj-lt"/>
              </a:rPr>
              <a:t>According</a:t>
            </a:r>
            <a:r>
              <a:rPr lang="de-DE" dirty="0" smtClean="0">
                <a:solidFill>
                  <a:schemeClr val="tx1"/>
                </a:solidFill>
                <a:latin typeface="+mj-lt"/>
              </a:rPr>
              <a:t> </a:t>
            </a:r>
            <a:r>
              <a:rPr lang="de-DE" dirty="0" err="1" smtClean="0">
                <a:solidFill>
                  <a:schemeClr val="tx1"/>
                </a:solidFill>
                <a:latin typeface="+mj-lt"/>
              </a:rPr>
              <a:t>to</a:t>
            </a:r>
            <a:r>
              <a:rPr lang="de-DE" dirty="0" smtClean="0">
                <a:solidFill>
                  <a:schemeClr val="tx1"/>
                </a:solidFill>
                <a:latin typeface="+mj-lt"/>
              </a:rPr>
              <a:t> http://www.cwire.org/highest-paying-search-terms/</a:t>
            </a:r>
          </a:p>
          <a:p>
            <a:r>
              <a:rPr lang="de-DE" sz="2200" dirty="0" smtClean="0">
                <a:solidFill>
                  <a:schemeClr val="tx1"/>
                </a:solidFill>
                <a:latin typeface="+mj-lt"/>
              </a:rPr>
              <a:t>$69.1 	</a:t>
            </a:r>
            <a:r>
              <a:rPr lang="de-DE" sz="2200" dirty="0" err="1" smtClean="0">
                <a:solidFill>
                  <a:schemeClr val="tx1"/>
                </a:solidFill>
                <a:latin typeface="+mj-lt"/>
              </a:rPr>
              <a:t>mesothelioma</a:t>
            </a:r>
            <a:r>
              <a:rPr lang="de-DE" sz="2200" dirty="0" smtClean="0">
                <a:solidFill>
                  <a:schemeClr val="tx1"/>
                </a:solidFill>
                <a:latin typeface="+mj-lt"/>
              </a:rPr>
              <a:t> </a:t>
            </a:r>
            <a:r>
              <a:rPr lang="de-DE" sz="2200" dirty="0" err="1" smtClean="0">
                <a:solidFill>
                  <a:schemeClr val="tx1"/>
                </a:solidFill>
                <a:latin typeface="+mj-lt"/>
              </a:rPr>
              <a:t>treatment</a:t>
            </a:r>
            <a:r>
              <a:rPr lang="de-DE" sz="2200" dirty="0" smtClean="0">
                <a:solidFill>
                  <a:schemeClr val="tx1"/>
                </a:solidFill>
                <a:latin typeface="+mj-lt"/>
              </a:rPr>
              <a:t> </a:t>
            </a:r>
            <a:r>
              <a:rPr lang="de-DE" sz="2200" dirty="0" err="1" smtClean="0">
                <a:solidFill>
                  <a:schemeClr val="tx1"/>
                </a:solidFill>
                <a:latin typeface="+mj-lt"/>
              </a:rPr>
              <a:t>options</a:t>
            </a:r>
            <a:endParaRPr lang="de-DE" sz="2200" dirty="0" smtClean="0">
              <a:solidFill>
                <a:schemeClr val="tx1"/>
              </a:solidFill>
              <a:latin typeface="+mj-lt"/>
            </a:endParaRPr>
          </a:p>
          <a:p>
            <a:r>
              <a:rPr lang="en-US" sz="2200" dirty="0" smtClean="0">
                <a:solidFill>
                  <a:schemeClr val="tx1"/>
                </a:solidFill>
                <a:latin typeface="+mj-lt"/>
              </a:rPr>
              <a:t>$65.9 	personal injury lawyer </a:t>
            </a:r>
            <a:r>
              <a:rPr lang="en-US" sz="2200" dirty="0" err="1" smtClean="0">
                <a:solidFill>
                  <a:schemeClr val="tx1"/>
                </a:solidFill>
                <a:latin typeface="+mj-lt"/>
              </a:rPr>
              <a:t>michigan</a:t>
            </a:r>
            <a:endParaRPr lang="en-US" sz="2200" dirty="0" smtClean="0">
              <a:solidFill>
                <a:schemeClr val="tx1"/>
              </a:solidFill>
              <a:latin typeface="+mj-lt"/>
            </a:endParaRPr>
          </a:p>
          <a:p>
            <a:r>
              <a:rPr lang="de-DE" sz="2200" dirty="0" smtClean="0">
                <a:solidFill>
                  <a:schemeClr val="tx1"/>
                </a:solidFill>
                <a:latin typeface="+mj-lt"/>
              </a:rPr>
              <a:t>$62.6 	</a:t>
            </a:r>
            <a:r>
              <a:rPr lang="de-DE" sz="2200" dirty="0" err="1" smtClean="0">
                <a:solidFill>
                  <a:schemeClr val="tx1"/>
                </a:solidFill>
                <a:latin typeface="+mj-lt"/>
              </a:rPr>
              <a:t>student</a:t>
            </a:r>
            <a:r>
              <a:rPr lang="de-DE" sz="2200" dirty="0" smtClean="0">
                <a:solidFill>
                  <a:schemeClr val="tx1"/>
                </a:solidFill>
                <a:latin typeface="+mj-lt"/>
              </a:rPr>
              <a:t> </a:t>
            </a:r>
            <a:r>
              <a:rPr lang="de-DE" sz="2200" dirty="0" err="1" smtClean="0">
                <a:solidFill>
                  <a:schemeClr val="tx1"/>
                </a:solidFill>
                <a:latin typeface="+mj-lt"/>
              </a:rPr>
              <a:t>loans</a:t>
            </a:r>
            <a:r>
              <a:rPr lang="de-DE" sz="2200" dirty="0" smtClean="0">
                <a:solidFill>
                  <a:schemeClr val="tx1"/>
                </a:solidFill>
                <a:latin typeface="+mj-lt"/>
              </a:rPr>
              <a:t> </a:t>
            </a:r>
            <a:r>
              <a:rPr lang="de-DE" sz="2200" dirty="0" err="1" smtClean="0">
                <a:solidFill>
                  <a:schemeClr val="tx1"/>
                </a:solidFill>
                <a:latin typeface="+mj-lt"/>
              </a:rPr>
              <a:t>consolidation</a:t>
            </a:r>
            <a:endParaRPr lang="de-DE" sz="2200" dirty="0" smtClean="0">
              <a:solidFill>
                <a:schemeClr val="tx1"/>
              </a:solidFill>
              <a:latin typeface="+mj-lt"/>
            </a:endParaRPr>
          </a:p>
          <a:p>
            <a:r>
              <a:rPr lang="en-US" sz="2200" dirty="0" smtClean="0">
                <a:solidFill>
                  <a:schemeClr val="tx1"/>
                </a:solidFill>
                <a:latin typeface="+mj-lt"/>
              </a:rPr>
              <a:t>$61.4 	car accident attorney los </a:t>
            </a:r>
            <a:r>
              <a:rPr lang="en-US" sz="2200" dirty="0" err="1" smtClean="0">
                <a:solidFill>
                  <a:schemeClr val="tx1"/>
                </a:solidFill>
                <a:latin typeface="+mj-lt"/>
              </a:rPr>
              <a:t>angeles</a:t>
            </a:r>
            <a:endParaRPr lang="en-US" sz="2200" dirty="0" smtClean="0">
              <a:solidFill>
                <a:schemeClr val="tx1"/>
              </a:solidFill>
              <a:latin typeface="+mj-lt"/>
            </a:endParaRPr>
          </a:p>
          <a:p>
            <a:r>
              <a:rPr lang="fr-FR" sz="2200" dirty="0" smtClean="0">
                <a:solidFill>
                  <a:schemeClr val="tx1"/>
                </a:solidFill>
                <a:latin typeface="+mj-lt"/>
              </a:rPr>
              <a:t>$59.4 	online car </a:t>
            </a:r>
            <a:r>
              <a:rPr lang="fr-FR" sz="2200" dirty="0" err="1" smtClean="0">
                <a:solidFill>
                  <a:schemeClr val="tx1"/>
                </a:solidFill>
                <a:latin typeface="+mj-lt"/>
              </a:rPr>
              <a:t>insurance</a:t>
            </a:r>
            <a:r>
              <a:rPr lang="fr-FR" sz="2200" dirty="0" smtClean="0">
                <a:solidFill>
                  <a:schemeClr val="tx1"/>
                </a:solidFill>
                <a:latin typeface="+mj-lt"/>
              </a:rPr>
              <a:t> </a:t>
            </a:r>
            <a:r>
              <a:rPr lang="fr-FR" sz="2200" dirty="0" err="1" smtClean="0">
                <a:solidFill>
                  <a:schemeClr val="tx1"/>
                </a:solidFill>
                <a:latin typeface="+mj-lt"/>
              </a:rPr>
              <a:t>quotes</a:t>
            </a:r>
            <a:endParaRPr lang="fr-FR" sz="2200" dirty="0" smtClean="0">
              <a:solidFill>
                <a:schemeClr val="tx1"/>
              </a:solidFill>
              <a:latin typeface="+mj-lt"/>
            </a:endParaRPr>
          </a:p>
          <a:p>
            <a:r>
              <a:rPr lang="de-DE" sz="2200" dirty="0" smtClean="0">
                <a:solidFill>
                  <a:schemeClr val="tx1"/>
                </a:solidFill>
                <a:latin typeface="+mj-lt"/>
              </a:rPr>
              <a:t>$59.4 	</a:t>
            </a:r>
            <a:r>
              <a:rPr lang="de-DE" sz="2200" dirty="0" err="1" smtClean="0">
                <a:solidFill>
                  <a:schemeClr val="tx1"/>
                </a:solidFill>
                <a:latin typeface="+mj-lt"/>
              </a:rPr>
              <a:t>arizona</a:t>
            </a:r>
            <a:r>
              <a:rPr lang="de-DE" sz="2200" dirty="0" smtClean="0">
                <a:solidFill>
                  <a:schemeClr val="tx1"/>
                </a:solidFill>
                <a:latin typeface="+mj-lt"/>
              </a:rPr>
              <a:t> </a:t>
            </a:r>
            <a:r>
              <a:rPr lang="de-DE" sz="2200" dirty="0" err="1" smtClean="0">
                <a:solidFill>
                  <a:schemeClr val="tx1"/>
                </a:solidFill>
                <a:latin typeface="+mj-lt"/>
              </a:rPr>
              <a:t>dui</a:t>
            </a:r>
            <a:r>
              <a:rPr lang="de-DE" sz="2200" dirty="0" smtClean="0">
                <a:solidFill>
                  <a:schemeClr val="tx1"/>
                </a:solidFill>
                <a:latin typeface="+mj-lt"/>
              </a:rPr>
              <a:t> </a:t>
            </a:r>
            <a:r>
              <a:rPr lang="de-DE" sz="2200" dirty="0" err="1" smtClean="0">
                <a:solidFill>
                  <a:schemeClr val="tx1"/>
                </a:solidFill>
                <a:latin typeface="+mj-lt"/>
              </a:rPr>
              <a:t>lawyer</a:t>
            </a:r>
            <a:endParaRPr lang="de-DE" sz="2200" dirty="0" smtClean="0">
              <a:solidFill>
                <a:schemeClr val="tx1"/>
              </a:solidFill>
              <a:latin typeface="+mj-lt"/>
            </a:endParaRPr>
          </a:p>
          <a:p>
            <a:r>
              <a:rPr lang="de-DE" sz="2200" dirty="0" smtClean="0">
                <a:solidFill>
                  <a:schemeClr val="tx1"/>
                </a:solidFill>
                <a:latin typeface="+mj-lt"/>
              </a:rPr>
              <a:t>$46.4 	</a:t>
            </a:r>
            <a:r>
              <a:rPr lang="de-DE" sz="2200" dirty="0" err="1" smtClean="0">
                <a:solidFill>
                  <a:schemeClr val="tx1"/>
                </a:solidFill>
                <a:latin typeface="+mj-lt"/>
              </a:rPr>
              <a:t>asbestos</a:t>
            </a:r>
            <a:r>
              <a:rPr lang="de-DE" sz="2200" dirty="0" smtClean="0">
                <a:solidFill>
                  <a:schemeClr val="tx1"/>
                </a:solidFill>
                <a:latin typeface="+mj-lt"/>
              </a:rPr>
              <a:t> </a:t>
            </a:r>
            <a:r>
              <a:rPr lang="de-DE" sz="2200" dirty="0" err="1" smtClean="0">
                <a:solidFill>
                  <a:schemeClr val="tx1"/>
                </a:solidFill>
                <a:latin typeface="+mj-lt"/>
              </a:rPr>
              <a:t>cancer</a:t>
            </a:r>
            <a:endParaRPr lang="de-DE" sz="2200" dirty="0" smtClean="0">
              <a:solidFill>
                <a:schemeClr val="tx1"/>
              </a:solidFill>
              <a:latin typeface="+mj-lt"/>
            </a:endParaRPr>
          </a:p>
          <a:p>
            <a:r>
              <a:rPr lang="en-US" sz="2200" dirty="0" smtClean="0">
                <a:solidFill>
                  <a:schemeClr val="tx1"/>
                </a:solidFill>
                <a:latin typeface="+mj-lt"/>
              </a:rPr>
              <a:t>$40.1 	home equity line of credit</a:t>
            </a:r>
          </a:p>
          <a:p>
            <a:r>
              <a:rPr lang="de-DE" sz="2200" dirty="0" smtClean="0">
                <a:solidFill>
                  <a:schemeClr val="tx1"/>
                </a:solidFill>
                <a:latin typeface="+mj-lt"/>
              </a:rPr>
              <a:t>$39.8 	</a:t>
            </a:r>
            <a:r>
              <a:rPr lang="de-DE" sz="2200" dirty="0" err="1" smtClean="0">
                <a:solidFill>
                  <a:schemeClr val="tx1"/>
                </a:solidFill>
                <a:latin typeface="+mj-lt"/>
              </a:rPr>
              <a:t>life</a:t>
            </a:r>
            <a:r>
              <a:rPr lang="de-DE" sz="2200" dirty="0" smtClean="0">
                <a:solidFill>
                  <a:schemeClr val="tx1"/>
                </a:solidFill>
                <a:latin typeface="+mj-lt"/>
              </a:rPr>
              <a:t> </a:t>
            </a:r>
            <a:r>
              <a:rPr lang="de-DE" sz="2200" dirty="0" err="1" smtClean="0">
                <a:solidFill>
                  <a:schemeClr val="tx1"/>
                </a:solidFill>
                <a:latin typeface="+mj-lt"/>
              </a:rPr>
              <a:t>insurance</a:t>
            </a:r>
            <a:r>
              <a:rPr lang="de-DE" sz="2200" dirty="0" smtClean="0">
                <a:solidFill>
                  <a:schemeClr val="tx1"/>
                </a:solidFill>
                <a:latin typeface="+mj-lt"/>
              </a:rPr>
              <a:t> </a:t>
            </a:r>
            <a:r>
              <a:rPr lang="de-DE" sz="2200" dirty="0" err="1" smtClean="0">
                <a:solidFill>
                  <a:schemeClr val="tx1"/>
                </a:solidFill>
                <a:latin typeface="+mj-lt"/>
              </a:rPr>
              <a:t>quotes</a:t>
            </a:r>
            <a:endParaRPr lang="de-DE" sz="2200" dirty="0" smtClean="0">
              <a:solidFill>
                <a:schemeClr val="tx1"/>
              </a:solidFill>
              <a:latin typeface="+mj-lt"/>
            </a:endParaRPr>
          </a:p>
          <a:p>
            <a:r>
              <a:rPr lang="de-DE" sz="2200" dirty="0" smtClean="0">
                <a:solidFill>
                  <a:schemeClr val="tx1"/>
                </a:solidFill>
                <a:latin typeface="+mj-lt"/>
              </a:rPr>
              <a:t>$39.2 	</a:t>
            </a:r>
            <a:r>
              <a:rPr lang="de-DE" sz="2200" dirty="0" err="1" smtClean="0">
                <a:solidFill>
                  <a:schemeClr val="tx1"/>
                </a:solidFill>
                <a:latin typeface="+mj-lt"/>
              </a:rPr>
              <a:t>refinancing</a:t>
            </a:r>
            <a:endParaRPr lang="de-DE" sz="2200" dirty="0" smtClean="0">
              <a:solidFill>
                <a:schemeClr val="tx1"/>
              </a:solidFill>
              <a:latin typeface="+mj-lt"/>
            </a:endParaRPr>
          </a:p>
          <a:p>
            <a:r>
              <a:rPr lang="en-US" sz="2200" dirty="0" smtClean="0">
                <a:solidFill>
                  <a:schemeClr val="tx1"/>
                </a:solidFill>
                <a:latin typeface="+mj-lt"/>
              </a:rPr>
              <a:t>$38.7 	equity line of credit</a:t>
            </a:r>
          </a:p>
          <a:p>
            <a:r>
              <a:rPr lang="en-US" sz="2200" dirty="0" smtClean="0">
                <a:solidFill>
                  <a:schemeClr val="tx1"/>
                </a:solidFill>
                <a:latin typeface="+mj-lt"/>
              </a:rPr>
              <a:t>$38.0 	</a:t>
            </a:r>
            <a:r>
              <a:rPr lang="en-US" sz="2200" dirty="0" err="1" smtClean="0">
                <a:solidFill>
                  <a:schemeClr val="tx1"/>
                </a:solidFill>
                <a:latin typeface="+mj-lt"/>
              </a:rPr>
              <a:t>lasik</a:t>
            </a:r>
            <a:r>
              <a:rPr lang="en-US" sz="2200" dirty="0" smtClean="0">
                <a:solidFill>
                  <a:schemeClr val="tx1"/>
                </a:solidFill>
                <a:latin typeface="+mj-lt"/>
              </a:rPr>
              <a:t> eye surgery new </a:t>
            </a:r>
            <a:r>
              <a:rPr lang="en-US" sz="2200" dirty="0" err="1" smtClean="0">
                <a:solidFill>
                  <a:schemeClr val="tx1"/>
                </a:solidFill>
                <a:latin typeface="+mj-lt"/>
              </a:rPr>
              <a:t>york</a:t>
            </a:r>
            <a:r>
              <a:rPr lang="en-US" sz="2200" dirty="0" smtClean="0">
                <a:solidFill>
                  <a:schemeClr val="tx1"/>
                </a:solidFill>
                <a:latin typeface="+mj-lt"/>
              </a:rPr>
              <a:t> city</a:t>
            </a:r>
          </a:p>
          <a:p>
            <a:r>
              <a:rPr lang="de-DE" sz="2200" dirty="0" smtClean="0">
                <a:solidFill>
                  <a:schemeClr val="tx1"/>
                </a:solidFill>
                <a:latin typeface="+mj-lt"/>
              </a:rPr>
              <a:t>$37.0 	2nd </a:t>
            </a:r>
            <a:r>
              <a:rPr lang="de-DE" sz="2200" dirty="0" err="1" smtClean="0">
                <a:solidFill>
                  <a:schemeClr val="tx1"/>
                </a:solidFill>
                <a:latin typeface="+mj-lt"/>
              </a:rPr>
              <a:t>mortgage</a:t>
            </a:r>
            <a:endParaRPr lang="de-DE" sz="2200" dirty="0" smtClean="0">
              <a:solidFill>
                <a:schemeClr val="tx1"/>
              </a:solidFill>
              <a:latin typeface="+mj-lt"/>
            </a:endParaRPr>
          </a:p>
          <a:p>
            <a:r>
              <a:rPr lang="de-DE" sz="2200" dirty="0" smtClean="0">
                <a:solidFill>
                  <a:schemeClr val="tx1"/>
                </a:solidFill>
                <a:latin typeface="+mj-lt"/>
              </a:rPr>
              <a:t>$35.9 	</a:t>
            </a:r>
            <a:r>
              <a:rPr lang="de-DE" sz="2200" dirty="0" err="1" smtClean="0">
                <a:solidFill>
                  <a:schemeClr val="tx1"/>
                </a:solidFill>
                <a:latin typeface="+mj-lt"/>
              </a:rPr>
              <a:t>free</a:t>
            </a:r>
            <a:r>
              <a:rPr lang="de-DE" sz="2200" dirty="0" smtClean="0">
                <a:solidFill>
                  <a:schemeClr val="tx1"/>
                </a:solidFill>
                <a:latin typeface="+mj-lt"/>
              </a:rPr>
              <a:t> </a:t>
            </a:r>
            <a:r>
              <a:rPr lang="de-DE" sz="2200" dirty="0" err="1" smtClean="0">
                <a:solidFill>
                  <a:schemeClr val="tx1"/>
                </a:solidFill>
                <a:latin typeface="+mj-lt"/>
              </a:rPr>
              <a:t>car</a:t>
            </a:r>
            <a:r>
              <a:rPr lang="de-DE" sz="2200" dirty="0" smtClean="0">
                <a:solidFill>
                  <a:schemeClr val="tx1"/>
                </a:solidFill>
                <a:latin typeface="+mj-lt"/>
              </a:rPr>
              <a:t> </a:t>
            </a:r>
            <a:r>
              <a:rPr lang="de-DE" sz="2200" dirty="0" err="1" smtClean="0">
                <a:solidFill>
                  <a:schemeClr val="tx1"/>
                </a:solidFill>
                <a:latin typeface="+mj-lt"/>
              </a:rPr>
              <a:t>insurance</a:t>
            </a:r>
            <a:r>
              <a:rPr lang="de-DE" sz="2200" dirty="0" smtClean="0">
                <a:solidFill>
                  <a:schemeClr val="tx1"/>
                </a:solidFill>
                <a:latin typeface="+mj-lt"/>
              </a:rPr>
              <a:t> </a:t>
            </a:r>
            <a:r>
              <a:rPr lang="de-DE" sz="2200" dirty="0" err="1" smtClean="0">
                <a:solidFill>
                  <a:schemeClr val="tx1"/>
                </a:solidFill>
                <a:latin typeface="+mj-lt"/>
              </a:rPr>
              <a:t>quote</a:t>
            </a:r>
            <a:endParaRPr lang="de-DE" sz="2200" dirty="0" smtClean="0">
              <a:solidFill>
                <a:schemeClr val="tx1"/>
              </a:solidFill>
              <a:latin typeface="+mj-lt"/>
            </a:endParaRPr>
          </a:p>
          <a:p>
            <a:endParaRPr lang="en-US"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err="1" smtClean="0">
                <a:solidFill>
                  <a:schemeClr val="tx1"/>
                </a:solidFill>
                <a:latin typeface="+mj-lt"/>
              </a:rPr>
              <a:t>Search</a:t>
            </a:r>
            <a:r>
              <a:rPr lang="de-DE" sz="3600" dirty="0" smtClean="0">
                <a:solidFill>
                  <a:schemeClr val="tx1"/>
                </a:solidFill>
                <a:latin typeface="+mj-lt"/>
              </a:rPr>
              <a:t> </a:t>
            </a:r>
            <a:r>
              <a:rPr lang="de-DE" sz="3600" dirty="0" err="1" smtClean="0">
                <a:solidFill>
                  <a:schemeClr val="tx1"/>
                </a:solidFill>
                <a:latin typeface="+mj-lt"/>
              </a:rPr>
              <a:t>ads</a:t>
            </a:r>
            <a:r>
              <a:rPr lang="de-DE" sz="3600" dirty="0" smtClean="0">
                <a:solidFill>
                  <a:schemeClr val="tx1"/>
                </a:solidFill>
                <a:latin typeface="+mj-lt"/>
              </a:rPr>
              <a:t>: A </a:t>
            </a:r>
            <a:r>
              <a:rPr lang="de-DE" sz="3600" dirty="0" err="1" smtClean="0">
                <a:solidFill>
                  <a:schemeClr val="tx1"/>
                </a:solidFill>
                <a:latin typeface="+mj-lt"/>
              </a:rPr>
              <a:t>win-win-win</a:t>
            </a:r>
            <a:r>
              <a:rPr lang="de-DE" sz="3600" dirty="0" smtClean="0">
                <a:solidFill>
                  <a:schemeClr val="tx1"/>
                </a:solidFill>
                <a:latin typeface="+mj-lt"/>
              </a:rPr>
              <a:t>?</a:t>
            </a:r>
          </a:p>
        </p:txBody>
      </p:sp>
      <p:sp>
        <p:nvSpPr>
          <p:cNvPr id="84996" name="Text Box 3"/>
          <p:cNvSpPr txBox="1">
            <a:spLocks noChangeArrowheads="1"/>
          </p:cNvSpPr>
          <p:nvPr/>
        </p:nvSpPr>
        <p:spPr bwMode="auto">
          <a:xfrm>
            <a:off x="357158" y="1428736"/>
            <a:ext cx="8286808" cy="4357718"/>
          </a:xfrm>
          <a:prstGeom prst="rect">
            <a:avLst/>
          </a:prstGeom>
          <a:noFill/>
          <a:ln w="9525">
            <a:noFill/>
            <a:round/>
            <a:headEnd/>
            <a:tailEnd/>
          </a:ln>
        </p:spPr>
        <p:txBody>
          <a:bodyPr/>
          <a:lstStyle/>
          <a:p>
            <a:pPr lvl="1">
              <a:spcBef>
                <a:spcPts val="700"/>
              </a:spcBef>
              <a:buClr>
                <a:srgbClr val="336699"/>
              </a:buClr>
            </a:pP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 The </a:t>
            </a:r>
            <a:r>
              <a:rPr lang="en-US" dirty="0" smtClean="0">
                <a:solidFill>
                  <a:srgbClr val="0070C0"/>
                </a:solidFill>
                <a:latin typeface="+mj-lt"/>
              </a:rPr>
              <a:t>search engine </a:t>
            </a:r>
            <a:r>
              <a:rPr lang="en-US" dirty="0" smtClean="0">
                <a:solidFill>
                  <a:schemeClr val="tx1"/>
                </a:solidFill>
                <a:latin typeface="+mj-lt"/>
              </a:rPr>
              <a:t>company gets revenue every time somebody clicks on an </a:t>
            </a:r>
            <a:r>
              <a:rPr lang="en-US" dirty="0" err="1" smtClean="0">
                <a:solidFill>
                  <a:schemeClr val="tx1"/>
                </a:solidFill>
                <a:latin typeface="+mj-lt"/>
              </a:rPr>
              <a:t>ad.</a:t>
            </a:r>
            <a:endParaRPr lang="en-US"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 The </a:t>
            </a:r>
            <a:r>
              <a:rPr lang="en-US" dirty="0" smtClean="0">
                <a:solidFill>
                  <a:srgbClr val="0070C0"/>
                </a:solidFill>
                <a:latin typeface="+mj-lt"/>
              </a:rPr>
              <a:t>user</a:t>
            </a:r>
            <a:r>
              <a:rPr lang="en-US" dirty="0" smtClean="0">
                <a:solidFill>
                  <a:schemeClr val="tx1"/>
                </a:solidFill>
                <a:latin typeface="+mj-lt"/>
              </a:rPr>
              <a:t> only clicks on an ad if they are interested in the </a:t>
            </a:r>
            <a:r>
              <a:rPr lang="en-US" dirty="0" err="1" smtClean="0">
                <a:solidFill>
                  <a:schemeClr val="tx1"/>
                </a:solidFill>
                <a:latin typeface="+mj-lt"/>
              </a:rPr>
              <a:t>ad.</a:t>
            </a:r>
            <a:endParaRPr lang="en-US" dirty="0" smtClean="0">
              <a:solidFill>
                <a:schemeClr val="tx1"/>
              </a:solidFill>
              <a:latin typeface="+mj-lt"/>
            </a:endParaRPr>
          </a:p>
          <a:p>
            <a:pPr lvl="2">
              <a:spcBef>
                <a:spcPts val="700"/>
              </a:spcBef>
              <a:buClr>
                <a:srgbClr val="336699"/>
              </a:buClr>
              <a:buFont typeface="Wingdings" pitchFamily="2" charset="2"/>
              <a:buChar char="§"/>
            </a:pPr>
            <a:r>
              <a:rPr lang="en-US" sz="2200" dirty="0" smtClean="0">
                <a:solidFill>
                  <a:schemeClr val="tx1"/>
                </a:solidFill>
                <a:latin typeface="+mj-lt"/>
              </a:rPr>
              <a:t> Search engines punish misleading and </a:t>
            </a:r>
            <a:r>
              <a:rPr lang="en-US" sz="2200" dirty="0" err="1" smtClean="0">
                <a:solidFill>
                  <a:schemeClr val="tx1"/>
                </a:solidFill>
                <a:latin typeface="+mj-lt"/>
              </a:rPr>
              <a:t>nonrelevant</a:t>
            </a:r>
            <a:r>
              <a:rPr lang="en-US" sz="2200" dirty="0" smtClean="0">
                <a:solidFill>
                  <a:schemeClr val="tx1"/>
                </a:solidFill>
                <a:latin typeface="+mj-lt"/>
              </a:rPr>
              <a:t> ads.</a:t>
            </a:r>
          </a:p>
          <a:p>
            <a:pPr lvl="2">
              <a:spcBef>
                <a:spcPts val="700"/>
              </a:spcBef>
              <a:buClr>
                <a:srgbClr val="336699"/>
              </a:buClr>
              <a:buFont typeface="Wingdings" pitchFamily="2" charset="2"/>
              <a:buChar char="§"/>
            </a:pPr>
            <a:r>
              <a:rPr lang="en-US" sz="2200" dirty="0" smtClean="0">
                <a:solidFill>
                  <a:schemeClr val="tx1"/>
                </a:solidFill>
                <a:latin typeface="+mj-lt"/>
              </a:rPr>
              <a:t> As a result, users are often satisfied with what they find after </a:t>
            </a:r>
            <a:r>
              <a:rPr lang="de-DE" sz="2200" dirty="0" err="1" smtClean="0">
                <a:solidFill>
                  <a:schemeClr val="tx1"/>
                </a:solidFill>
                <a:latin typeface="+mj-lt"/>
              </a:rPr>
              <a:t>clicking</a:t>
            </a:r>
            <a:r>
              <a:rPr lang="de-DE" sz="2200" dirty="0" smtClean="0">
                <a:solidFill>
                  <a:schemeClr val="tx1"/>
                </a:solidFill>
                <a:latin typeface="+mj-lt"/>
              </a:rPr>
              <a:t> on an ad.</a:t>
            </a:r>
          </a:p>
          <a:p>
            <a:pPr lvl="1">
              <a:spcBef>
                <a:spcPts val="700"/>
              </a:spcBef>
              <a:buClr>
                <a:srgbClr val="336699"/>
              </a:buClr>
              <a:buFont typeface="Wingdings" pitchFamily="2" charset="2"/>
              <a:buChar char="§"/>
            </a:pPr>
            <a:r>
              <a:rPr lang="en-US" dirty="0" smtClean="0">
                <a:solidFill>
                  <a:schemeClr val="tx1"/>
                </a:solidFill>
                <a:latin typeface="+mj-lt"/>
              </a:rPr>
              <a:t> The </a:t>
            </a:r>
            <a:r>
              <a:rPr lang="en-US" dirty="0" smtClean="0">
                <a:solidFill>
                  <a:srgbClr val="0070C0"/>
                </a:solidFill>
                <a:latin typeface="+mj-lt"/>
              </a:rPr>
              <a:t>advertiser</a:t>
            </a:r>
            <a:r>
              <a:rPr lang="en-US" dirty="0" smtClean="0">
                <a:solidFill>
                  <a:schemeClr val="tx1"/>
                </a:solidFill>
                <a:latin typeface="+mj-lt"/>
              </a:rPr>
              <a:t> finds new customers in a cost-effective way.</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54</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smtClean="0">
                <a:solidFill>
                  <a:schemeClr val="tx1"/>
                </a:solidFill>
                <a:latin typeface="+mj-lt"/>
              </a:rPr>
              <a:t> </a:t>
            </a:r>
            <a:r>
              <a:rPr lang="de-DE" sz="3600" dirty="0" err="1" smtClean="0">
                <a:solidFill>
                  <a:schemeClr val="tx1"/>
                </a:solidFill>
                <a:latin typeface="+mj-lt"/>
              </a:rPr>
              <a:t>Exercise</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1714488"/>
            <a:ext cx="8286808" cy="4357718"/>
          </a:xfrm>
          <a:prstGeom prst="rect">
            <a:avLst/>
          </a:prstGeom>
          <a:noFill/>
          <a:ln w="9525">
            <a:noFill/>
            <a:round/>
            <a:headEnd/>
            <a:tailEnd/>
          </a:ln>
        </p:spPr>
        <p:txBody>
          <a:bodyPr/>
          <a:lstStyle/>
          <a:p>
            <a:pPr lvl="2">
              <a:spcBef>
                <a:spcPts val="700"/>
              </a:spcBef>
              <a:buClr>
                <a:srgbClr val="336699"/>
              </a:buClr>
              <a:buFont typeface="Wingdings" pitchFamily="2" charset="2"/>
              <a:buChar char="§"/>
            </a:pP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 Why is web search potentially more attractive for advertisers than TV spots, newspaper ads or radio spots?</a:t>
            </a:r>
          </a:p>
          <a:p>
            <a:pPr lvl="1">
              <a:spcBef>
                <a:spcPts val="700"/>
              </a:spcBef>
              <a:buClr>
                <a:srgbClr val="336699"/>
              </a:buClr>
              <a:buFont typeface="Wingdings" pitchFamily="2" charset="2"/>
              <a:buChar char="§"/>
            </a:pPr>
            <a:r>
              <a:rPr lang="en-US" dirty="0" smtClean="0">
                <a:solidFill>
                  <a:schemeClr val="tx1"/>
                </a:solidFill>
                <a:latin typeface="+mj-lt"/>
              </a:rPr>
              <a:t> The advertiser pays for all this. How can the advertiser be </a:t>
            </a:r>
            <a:r>
              <a:rPr lang="de-DE" dirty="0" err="1" smtClean="0">
                <a:solidFill>
                  <a:schemeClr val="tx1"/>
                </a:solidFill>
                <a:latin typeface="+mj-lt"/>
              </a:rPr>
              <a:t>cheated</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 Any way this could be bad for the user?</a:t>
            </a:r>
          </a:p>
          <a:p>
            <a:pPr lvl="1">
              <a:spcBef>
                <a:spcPts val="700"/>
              </a:spcBef>
              <a:buClr>
                <a:srgbClr val="336699"/>
              </a:buClr>
              <a:buFont typeface="Wingdings" pitchFamily="2" charset="2"/>
              <a:buChar char="§"/>
            </a:pPr>
            <a:r>
              <a:rPr lang="en-US" dirty="0" smtClean="0">
                <a:solidFill>
                  <a:schemeClr val="tx1"/>
                </a:solidFill>
                <a:latin typeface="+mj-lt"/>
              </a:rPr>
              <a:t> Any way this could be bad for the search engine?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55</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smtClean="0">
                <a:solidFill>
                  <a:schemeClr val="tx1"/>
                </a:solidFill>
                <a:latin typeface="+mj-lt"/>
              </a:rPr>
              <a:t> Not a </a:t>
            </a:r>
            <a:r>
              <a:rPr lang="de-DE" sz="3600" dirty="0" err="1" smtClean="0">
                <a:solidFill>
                  <a:schemeClr val="tx1"/>
                </a:solidFill>
                <a:latin typeface="+mj-lt"/>
              </a:rPr>
              <a:t>win-win-win</a:t>
            </a:r>
            <a:r>
              <a:rPr lang="de-DE" sz="3600" dirty="0" smtClean="0">
                <a:solidFill>
                  <a:schemeClr val="tx1"/>
                </a:solidFill>
                <a:latin typeface="+mj-lt"/>
              </a:rPr>
              <a:t>: </a:t>
            </a:r>
            <a:r>
              <a:rPr lang="de-DE" sz="3600" dirty="0" err="1" smtClean="0">
                <a:solidFill>
                  <a:schemeClr val="tx1"/>
                </a:solidFill>
                <a:latin typeface="+mj-lt"/>
              </a:rPr>
              <a:t>Keyword</a:t>
            </a:r>
            <a:r>
              <a:rPr lang="de-DE" sz="3600" dirty="0" smtClean="0">
                <a:solidFill>
                  <a:schemeClr val="tx1"/>
                </a:solidFill>
                <a:latin typeface="+mj-lt"/>
              </a:rPr>
              <a:t> </a:t>
            </a:r>
            <a:r>
              <a:rPr lang="de-DE" sz="3600" dirty="0" err="1" smtClean="0">
                <a:solidFill>
                  <a:schemeClr val="tx1"/>
                </a:solidFill>
                <a:latin typeface="+mj-lt"/>
              </a:rPr>
              <a:t>arbitrage</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2000240"/>
            <a:ext cx="8286808" cy="435771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 Buy a keyword on Google</a:t>
            </a:r>
          </a:p>
          <a:p>
            <a:pPr lvl="1">
              <a:spcBef>
                <a:spcPts val="700"/>
              </a:spcBef>
              <a:buClr>
                <a:srgbClr val="336699"/>
              </a:buClr>
              <a:buFont typeface="Wingdings" pitchFamily="2" charset="2"/>
              <a:buChar char="§"/>
            </a:pPr>
            <a:r>
              <a:rPr lang="en-US" dirty="0" smtClean="0">
                <a:solidFill>
                  <a:schemeClr val="tx1"/>
                </a:solidFill>
                <a:latin typeface="+mj-lt"/>
              </a:rPr>
              <a:t> Then redirect traffic to a third party that is paying much more than you are paying Google.</a:t>
            </a:r>
          </a:p>
          <a:p>
            <a:pPr lvl="2">
              <a:spcBef>
                <a:spcPts val="700"/>
              </a:spcBef>
              <a:buClr>
                <a:srgbClr val="336699"/>
              </a:buClr>
              <a:buFont typeface="Wingdings" pitchFamily="2" charset="2"/>
              <a:buChar char="§"/>
            </a:pPr>
            <a:r>
              <a:rPr lang="en-US" sz="2200" dirty="0" smtClean="0">
                <a:solidFill>
                  <a:schemeClr val="tx1"/>
                </a:solidFill>
                <a:latin typeface="+mj-lt"/>
              </a:rPr>
              <a:t>E.g., redirect to a page full of ads</a:t>
            </a:r>
          </a:p>
          <a:p>
            <a:pPr lvl="1">
              <a:spcBef>
                <a:spcPts val="700"/>
              </a:spcBef>
              <a:buClr>
                <a:srgbClr val="336699"/>
              </a:buClr>
              <a:buFont typeface="Wingdings" pitchFamily="2" charset="2"/>
              <a:buChar char="§"/>
            </a:pPr>
            <a:r>
              <a:rPr lang="en-US" dirty="0" smtClean="0">
                <a:solidFill>
                  <a:schemeClr val="tx1"/>
                </a:solidFill>
                <a:latin typeface="+mj-lt"/>
              </a:rPr>
              <a:t> This rarely makes sense for the user.</a:t>
            </a:r>
          </a:p>
          <a:p>
            <a:pPr lvl="1">
              <a:spcBef>
                <a:spcPts val="700"/>
              </a:spcBef>
              <a:buClr>
                <a:srgbClr val="336699"/>
              </a:buClr>
              <a:buFont typeface="Wingdings" pitchFamily="2" charset="2"/>
              <a:buChar char="§"/>
            </a:pPr>
            <a:r>
              <a:rPr lang="en-US" dirty="0" smtClean="0">
                <a:solidFill>
                  <a:schemeClr val="tx1"/>
                </a:solidFill>
                <a:latin typeface="+mj-lt"/>
              </a:rPr>
              <a:t> Ad spammers keep inventing new tricks.</a:t>
            </a:r>
          </a:p>
          <a:p>
            <a:pPr lvl="1">
              <a:spcBef>
                <a:spcPts val="700"/>
              </a:spcBef>
              <a:buClr>
                <a:srgbClr val="336699"/>
              </a:buClr>
              <a:buFont typeface="Wingdings" pitchFamily="2" charset="2"/>
              <a:buChar char="§"/>
            </a:pPr>
            <a:r>
              <a:rPr lang="en-US" smtClean="0">
                <a:solidFill>
                  <a:schemeClr val="tx1"/>
                </a:solidFill>
                <a:latin typeface="+mj-lt"/>
              </a:rPr>
              <a:t> The </a:t>
            </a:r>
            <a:r>
              <a:rPr lang="en-US" dirty="0" smtClean="0">
                <a:solidFill>
                  <a:schemeClr val="tx1"/>
                </a:solidFill>
                <a:latin typeface="+mj-lt"/>
              </a:rPr>
              <a:t>search engines need time to catch up with them.</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6" name="Slide Number Placeholder 5"/>
          <p:cNvSpPr>
            <a:spLocks noGrp="1"/>
          </p:cNvSpPr>
          <p:nvPr>
            <p:ph type="sldNum" idx="10"/>
          </p:nvPr>
        </p:nvSpPr>
        <p:spPr/>
        <p:txBody>
          <a:bodyPr/>
          <a:lstStyle/>
          <a:p>
            <a:pPr>
              <a:defRPr/>
            </a:pPr>
            <a:fld id="{74BF2C0F-05D6-4882-A325-BE394602789D}" type="slidenum">
              <a:rPr lang="en-US" smtClean="0"/>
              <a:pPr>
                <a:defRPr/>
              </a:pPr>
              <a:t>55</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56</a:t>
            </a:fld>
            <a:endParaRPr lang="en-US" sz="1200">
              <a:solidFill>
                <a:srgbClr val="898989"/>
              </a:solidFill>
              <a:latin typeface="Calibri" charset="0"/>
            </a:endParaRPr>
          </a:p>
        </p:txBody>
      </p:sp>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en-US" sz="3600" dirty="0" smtClean="0">
                <a:solidFill>
                  <a:schemeClr val="tx1"/>
                </a:solidFill>
                <a:latin typeface="+mj-lt"/>
              </a:rPr>
              <a:t>Not a win-win-win: Violation of trademarks</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1785926"/>
            <a:ext cx="8286808" cy="4357718"/>
          </a:xfrm>
          <a:prstGeom prst="rect">
            <a:avLst/>
          </a:prstGeom>
          <a:noFill/>
          <a:ln w="9525">
            <a:noFill/>
            <a:round/>
            <a:headEnd/>
            <a:tailEnd/>
          </a:ln>
        </p:spPr>
        <p:txBody>
          <a:bodyPr/>
          <a:lstStyle/>
          <a:p>
            <a:pPr lvl="1">
              <a:spcBef>
                <a:spcPts val="700"/>
              </a:spcBef>
              <a:buClr>
                <a:srgbClr val="336699"/>
              </a:buClr>
            </a:pPr>
            <a:endParaRPr lang="en-US" dirty="0" smtClean="0">
              <a:solidFill>
                <a:schemeClr val="tx1"/>
              </a:solidFill>
              <a:latin typeface="+mj-lt"/>
            </a:endParaRPr>
          </a:p>
          <a:p>
            <a:pPr lvl="1">
              <a:spcBef>
                <a:spcPts val="700"/>
              </a:spcBef>
              <a:buClr>
                <a:srgbClr val="336699"/>
              </a:buClr>
              <a:buFont typeface="Wingdings" pitchFamily="2" charset="2"/>
              <a:buChar char="§"/>
            </a:pPr>
            <a:r>
              <a:rPr lang="de-DE" dirty="0" err="1" smtClean="0">
                <a:solidFill>
                  <a:schemeClr val="tx1"/>
                </a:solidFill>
                <a:latin typeface="+mj-lt"/>
              </a:rPr>
              <a:t>Example</a:t>
            </a:r>
            <a:r>
              <a:rPr lang="de-DE" dirty="0" smtClean="0">
                <a:solidFill>
                  <a:schemeClr val="tx1"/>
                </a:solidFill>
                <a:latin typeface="+mj-lt"/>
              </a:rPr>
              <a:t>: </a:t>
            </a:r>
            <a:r>
              <a:rPr lang="de-DE" dirty="0" err="1" smtClean="0">
                <a:solidFill>
                  <a:schemeClr val="tx1"/>
                </a:solidFill>
                <a:latin typeface="+mj-lt"/>
              </a:rPr>
              <a:t>geico</a:t>
            </a: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During part of 2005: The search term “</a:t>
            </a:r>
            <a:r>
              <a:rPr lang="en-US" dirty="0" err="1" smtClean="0">
                <a:solidFill>
                  <a:schemeClr val="tx1"/>
                </a:solidFill>
                <a:latin typeface="+mj-lt"/>
              </a:rPr>
              <a:t>geico</a:t>
            </a:r>
            <a:r>
              <a:rPr lang="en-US" dirty="0" smtClean="0">
                <a:solidFill>
                  <a:schemeClr val="tx1"/>
                </a:solidFill>
                <a:latin typeface="+mj-lt"/>
              </a:rPr>
              <a:t>” on Google was </a:t>
            </a:r>
            <a:r>
              <a:rPr lang="de-DE" dirty="0" err="1" smtClean="0">
                <a:solidFill>
                  <a:schemeClr val="tx1"/>
                </a:solidFill>
                <a:latin typeface="+mj-lt"/>
              </a:rPr>
              <a:t>bought</a:t>
            </a:r>
            <a:r>
              <a:rPr lang="de-DE" dirty="0" smtClean="0">
                <a:solidFill>
                  <a:schemeClr val="tx1"/>
                </a:solidFill>
                <a:latin typeface="+mj-lt"/>
              </a:rPr>
              <a:t> </a:t>
            </a:r>
            <a:r>
              <a:rPr lang="de-DE" dirty="0" err="1" smtClean="0">
                <a:solidFill>
                  <a:schemeClr val="tx1"/>
                </a:solidFill>
                <a:latin typeface="+mj-lt"/>
              </a:rPr>
              <a:t>by</a:t>
            </a:r>
            <a:r>
              <a:rPr lang="de-DE" dirty="0" smtClean="0">
                <a:solidFill>
                  <a:schemeClr val="tx1"/>
                </a:solidFill>
                <a:latin typeface="+mj-lt"/>
              </a:rPr>
              <a:t> </a:t>
            </a:r>
            <a:r>
              <a:rPr lang="de-DE" dirty="0" err="1" smtClean="0">
                <a:solidFill>
                  <a:schemeClr val="tx1"/>
                </a:solidFill>
                <a:latin typeface="+mj-lt"/>
              </a:rPr>
              <a:t>competitors</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err="1" smtClean="0">
                <a:solidFill>
                  <a:schemeClr val="tx1"/>
                </a:solidFill>
                <a:latin typeface="+mj-lt"/>
              </a:rPr>
              <a:t>Geico</a:t>
            </a:r>
            <a:r>
              <a:rPr lang="en-US" dirty="0" smtClean="0">
                <a:solidFill>
                  <a:schemeClr val="tx1"/>
                </a:solidFill>
                <a:latin typeface="+mj-lt"/>
              </a:rPr>
              <a:t> lost this case in the United States.</a:t>
            </a:r>
          </a:p>
          <a:p>
            <a:pPr lvl="1">
              <a:spcBef>
                <a:spcPts val="700"/>
              </a:spcBef>
              <a:buClr>
                <a:srgbClr val="336699"/>
              </a:buClr>
              <a:buFont typeface="Wingdings" pitchFamily="2" charset="2"/>
              <a:buChar char="§"/>
            </a:pPr>
            <a:r>
              <a:rPr lang="en-US" dirty="0" smtClean="0">
                <a:solidFill>
                  <a:schemeClr val="tx1"/>
                </a:solidFill>
                <a:latin typeface="+mj-lt"/>
              </a:rPr>
              <a:t>Louis </a:t>
            </a:r>
            <a:r>
              <a:rPr lang="en-US" dirty="0" err="1" smtClean="0">
                <a:solidFill>
                  <a:schemeClr val="tx1"/>
                </a:solidFill>
                <a:latin typeface="+mj-lt"/>
              </a:rPr>
              <a:t>Vuitton</a:t>
            </a:r>
            <a:r>
              <a:rPr lang="en-US" dirty="0" smtClean="0">
                <a:solidFill>
                  <a:schemeClr val="tx1"/>
                </a:solidFill>
                <a:latin typeface="+mj-lt"/>
              </a:rPr>
              <a:t> lost similar case in Europe.</a:t>
            </a:r>
          </a:p>
          <a:p>
            <a:pPr lvl="1">
              <a:spcBef>
                <a:spcPts val="700"/>
              </a:spcBef>
              <a:buClr>
                <a:srgbClr val="336699"/>
              </a:buClr>
              <a:buFont typeface="Wingdings" pitchFamily="2" charset="2"/>
              <a:buChar char="§"/>
            </a:pPr>
            <a:r>
              <a:rPr lang="de-DE" dirty="0" smtClean="0">
                <a:solidFill>
                  <a:schemeClr val="tx1"/>
                </a:solidFill>
                <a:latin typeface="+mj-lt"/>
              </a:rPr>
              <a:t>See http://google.com/tm complaint.html</a:t>
            </a:r>
          </a:p>
          <a:p>
            <a:pPr lvl="1">
              <a:spcBef>
                <a:spcPts val="700"/>
              </a:spcBef>
              <a:buClr>
                <a:srgbClr val="336699"/>
              </a:buClr>
              <a:buFont typeface="Wingdings" pitchFamily="2" charset="2"/>
              <a:buChar char="§"/>
            </a:pPr>
            <a:r>
              <a:rPr lang="en-US" dirty="0" smtClean="0">
                <a:solidFill>
                  <a:schemeClr val="tx1"/>
                </a:solidFill>
                <a:latin typeface="+mj-lt"/>
              </a:rPr>
              <a:t>It’s potentially misleading to users to trigger an ad off of a trademark if the user can’t buy the product on the site.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200400"/>
            <a:ext cx="7772400" cy="1362075"/>
          </a:xfrm>
        </p:spPr>
        <p:txBody>
          <a:bodyPr anchor="ctr"/>
          <a:lstStyle/>
          <a:p>
            <a:pPr algn="r" eaLnBrk="1" hangingPunct="1"/>
            <a:r>
              <a:rPr lang="en-US" cap="none" dirty="0" smtClean="0">
                <a:ea typeface="ＭＳ Ｐゴシック" pitchFamily="-112" charset="-128"/>
              </a:rPr>
              <a:t>SPAM</a:t>
            </a:r>
            <a:br>
              <a:rPr lang="en-US" cap="none" dirty="0" smtClean="0">
                <a:ea typeface="ＭＳ Ｐゴシック" pitchFamily="-112" charset="-128"/>
              </a:rPr>
            </a:br>
            <a:r>
              <a:rPr lang="en-US" sz="2400" cap="none" dirty="0" smtClean="0">
                <a:ea typeface="ＭＳ Ｐゴシック" pitchFamily="-112" charset="-128"/>
              </a:rPr>
              <a:t>(SEARCH ENGINE OPTIMIZATION)</a:t>
            </a:r>
          </a:p>
        </p:txBody>
      </p:sp>
      <p:sp>
        <p:nvSpPr>
          <p:cNvPr id="28676" name="Slide Number Placeholder 5"/>
          <p:cNvSpPr>
            <a:spLocks noGrp="1"/>
          </p:cNvSpPr>
          <p:nvPr>
            <p:ph type="sldNum" sz="quarter" idx="12"/>
          </p:nvPr>
        </p:nvSpPr>
        <p:spPr bwMode="auto">
          <a:noFill/>
          <a:ln>
            <a:miter lim="800000"/>
            <a:headEnd/>
            <a:tailEnd/>
          </a:ln>
        </p:spPr>
        <p:txBody>
          <a:bodyPr/>
          <a:lstStyle/>
          <a:p>
            <a:fld id="{B16C6797-B0F8-456D-ACC5-2181AE5D5579}"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dirty="0" smtClean="0">
                <a:ea typeface="ＭＳ Ｐゴシック" pitchFamily="-112" charset="-128"/>
              </a:rPr>
              <a:t>The trouble with paid search ads </a:t>
            </a:r>
          </a:p>
        </p:txBody>
      </p:sp>
      <p:sp>
        <p:nvSpPr>
          <p:cNvPr id="827395" name="Rectangle 3"/>
          <p:cNvSpPr>
            <a:spLocks noGrp="1" noChangeArrowheads="1"/>
          </p:cNvSpPr>
          <p:nvPr>
            <p:ph type="body" idx="1"/>
          </p:nvPr>
        </p:nvSpPr>
        <p:spPr>
          <a:xfrm>
            <a:off x="609600" y="1828800"/>
            <a:ext cx="7772400" cy="4876800"/>
          </a:xfrm>
        </p:spPr>
        <p:txBody>
          <a:bodyPr/>
          <a:lstStyle/>
          <a:p>
            <a:pPr eaLnBrk="1" hangingPunct="1"/>
            <a:r>
              <a:rPr lang="en-US" dirty="0" smtClean="0">
                <a:ea typeface="ＭＳ Ｐゴシック" pitchFamily="-112" charset="-128"/>
              </a:rPr>
              <a:t>It costs money.  What’s the alternative?</a:t>
            </a:r>
          </a:p>
          <a:p>
            <a:pPr eaLnBrk="1" hangingPunct="1">
              <a:buNone/>
            </a:pPr>
            <a:r>
              <a:rPr lang="en-US" i="1" dirty="0" smtClean="0">
                <a:solidFill>
                  <a:schemeClr val="accent6">
                    <a:lumMod val="75000"/>
                  </a:schemeClr>
                </a:solidFill>
                <a:ea typeface="ＭＳ Ｐゴシック" pitchFamily="-112" charset="-128"/>
              </a:rPr>
              <a:t>Search Engine Optimization (SEO):</a:t>
            </a:r>
          </a:p>
          <a:p>
            <a:pPr lvl="1" eaLnBrk="1" hangingPunct="1"/>
            <a:r>
              <a:rPr lang="en-US" dirty="0" smtClean="0">
                <a:ea typeface="ＭＳ Ｐゴシック" pitchFamily="-112" charset="-128"/>
              </a:rPr>
              <a:t>“Tuning” your web page to rank highly in the algorithmic search results for select keywords</a:t>
            </a:r>
          </a:p>
          <a:p>
            <a:pPr lvl="1" eaLnBrk="1" hangingPunct="1"/>
            <a:r>
              <a:rPr lang="en-US" dirty="0" smtClean="0">
                <a:ea typeface="ＭＳ Ｐゴシック" pitchFamily="-112" charset="-128"/>
              </a:rPr>
              <a:t>Alternative to paying for placement</a:t>
            </a:r>
          </a:p>
          <a:p>
            <a:pPr lvl="1" eaLnBrk="1" hangingPunct="1"/>
            <a:r>
              <a:rPr lang="en-US" dirty="0" smtClean="0">
                <a:ea typeface="ＭＳ Ｐゴシック" pitchFamily="-112" charset="-128"/>
              </a:rPr>
              <a:t>Thus, intrinsically a marketing function</a:t>
            </a:r>
            <a:endParaRPr lang="en-US" i="1" dirty="0" smtClean="0">
              <a:ea typeface="ＭＳ Ｐゴシック" pitchFamily="-112" charset="-128"/>
            </a:endParaRPr>
          </a:p>
          <a:p>
            <a:pPr eaLnBrk="1" hangingPunct="1"/>
            <a:r>
              <a:rPr lang="en-US" dirty="0" smtClean="0">
                <a:ea typeface="ＭＳ Ｐゴシック" pitchFamily="-112" charset="-128"/>
              </a:rPr>
              <a:t>Performed by companies, webmasters and consultants (“Search engine optimizers”) for their clients</a:t>
            </a:r>
          </a:p>
          <a:p>
            <a:pPr eaLnBrk="1" hangingPunct="1"/>
            <a:r>
              <a:rPr lang="en-US" dirty="0" smtClean="0">
                <a:ea typeface="ＭＳ Ｐゴシック" pitchFamily="-112" charset="-128"/>
              </a:rPr>
              <a:t>Some perfectly legitimate, some very shady</a:t>
            </a:r>
          </a:p>
        </p:txBody>
      </p:sp>
      <p:sp>
        <p:nvSpPr>
          <p:cNvPr id="2970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29701" name="Slide Number Placeholder 4"/>
          <p:cNvSpPr>
            <a:spLocks noGrp="1"/>
          </p:cNvSpPr>
          <p:nvPr>
            <p:ph type="sldNum" sz="quarter" idx="12"/>
          </p:nvPr>
        </p:nvSpPr>
        <p:spPr bwMode="auto">
          <a:noFill/>
          <a:ln>
            <a:miter lim="800000"/>
            <a:headEnd/>
            <a:tailEnd/>
          </a:ln>
        </p:spPr>
        <p:txBody>
          <a:bodyPr/>
          <a:lstStyle/>
          <a:p>
            <a:fld id="{055F0610-24D6-4BC8-9BF6-9DD6AF60A28B}" type="slidenum">
              <a:rPr lang="en-US"/>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7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73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73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73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73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7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381000"/>
            <a:ext cx="7772400" cy="1143000"/>
          </a:xfrm>
        </p:spPr>
        <p:txBody>
          <a:bodyPr/>
          <a:lstStyle/>
          <a:p>
            <a:pPr eaLnBrk="1" hangingPunct="1"/>
            <a:r>
              <a:rPr lang="en-US" sz="3600" dirty="0" smtClean="0">
                <a:ea typeface="ＭＳ Ｐゴシック" pitchFamily="-112" charset="-128"/>
              </a:rPr>
              <a:t>Search engine optimization (Spam)</a:t>
            </a:r>
            <a:endParaRPr lang="en-US" sz="3200" dirty="0" smtClean="0">
              <a:ea typeface="ＭＳ Ｐゴシック" pitchFamily="-112" charset="-128"/>
            </a:endParaRPr>
          </a:p>
        </p:txBody>
      </p:sp>
      <p:sp>
        <p:nvSpPr>
          <p:cNvPr id="30723" name="Rectangle 3"/>
          <p:cNvSpPr>
            <a:spLocks noGrp="1" noChangeArrowheads="1"/>
          </p:cNvSpPr>
          <p:nvPr>
            <p:ph type="body" idx="1"/>
          </p:nvPr>
        </p:nvSpPr>
        <p:spPr>
          <a:xfrm>
            <a:off x="228600" y="1676400"/>
            <a:ext cx="8534400" cy="4648200"/>
          </a:xfrm>
        </p:spPr>
        <p:txBody>
          <a:bodyPr/>
          <a:lstStyle/>
          <a:p>
            <a:pPr eaLnBrk="1" hangingPunct="1"/>
            <a:r>
              <a:rPr lang="en-US" sz="2500" dirty="0" smtClean="0">
                <a:ea typeface="ＭＳ Ｐゴシック" pitchFamily="-112" charset="-128"/>
              </a:rPr>
              <a:t>Motives</a:t>
            </a:r>
          </a:p>
          <a:p>
            <a:pPr lvl="1" eaLnBrk="1" hangingPunct="1"/>
            <a:r>
              <a:rPr lang="en-US" sz="2000" dirty="0" smtClean="0">
                <a:ea typeface="ＭＳ Ｐゴシック" pitchFamily="-112" charset="-128"/>
              </a:rPr>
              <a:t>Commercial, political, religious, lobbies</a:t>
            </a:r>
          </a:p>
          <a:p>
            <a:pPr lvl="1" eaLnBrk="1" hangingPunct="1"/>
            <a:r>
              <a:rPr lang="en-US" sz="2000" dirty="0" smtClean="0">
                <a:ea typeface="ＭＳ Ｐゴシック" pitchFamily="-112" charset="-128"/>
              </a:rPr>
              <a:t>Promotion funded by advertising budget</a:t>
            </a:r>
          </a:p>
          <a:p>
            <a:pPr eaLnBrk="1" hangingPunct="1"/>
            <a:r>
              <a:rPr lang="en-US" sz="2500" dirty="0" smtClean="0">
                <a:ea typeface="ＭＳ Ｐゴシック" pitchFamily="-112" charset="-128"/>
              </a:rPr>
              <a:t>Operators</a:t>
            </a:r>
          </a:p>
          <a:p>
            <a:pPr lvl="1" eaLnBrk="1" hangingPunct="1"/>
            <a:r>
              <a:rPr lang="en-US" sz="2000" dirty="0" smtClean="0">
                <a:ea typeface="ＭＳ Ｐゴシック" pitchFamily="-112" charset="-128"/>
              </a:rPr>
              <a:t>Contractors (Search Engine Optimizers) for lobbies, companies</a:t>
            </a:r>
          </a:p>
          <a:p>
            <a:pPr lvl="1" eaLnBrk="1" hangingPunct="1"/>
            <a:r>
              <a:rPr lang="en-US" sz="2000" dirty="0" smtClean="0">
                <a:ea typeface="ＭＳ Ｐゴシック" pitchFamily="-112" charset="-128"/>
              </a:rPr>
              <a:t>Web masters</a:t>
            </a:r>
          </a:p>
          <a:p>
            <a:pPr lvl="1" eaLnBrk="1" hangingPunct="1"/>
            <a:r>
              <a:rPr lang="en-US" sz="2000" dirty="0" smtClean="0">
                <a:ea typeface="ＭＳ Ｐゴシック" pitchFamily="-112" charset="-128"/>
              </a:rPr>
              <a:t>Hosting services</a:t>
            </a:r>
          </a:p>
          <a:p>
            <a:pPr eaLnBrk="1" hangingPunct="1"/>
            <a:r>
              <a:rPr lang="en-US" sz="2500" dirty="0" smtClean="0">
                <a:ea typeface="ＭＳ Ｐゴシック" pitchFamily="-112" charset="-128"/>
              </a:rPr>
              <a:t>Forums</a:t>
            </a:r>
          </a:p>
          <a:p>
            <a:pPr lvl="1" eaLnBrk="1" hangingPunct="1"/>
            <a:r>
              <a:rPr lang="en-US" sz="2000" dirty="0" smtClean="0">
                <a:ea typeface="ＭＳ Ｐゴシック" pitchFamily="-112" charset="-128"/>
              </a:rPr>
              <a:t>E.g., Web master world ( </a:t>
            </a:r>
            <a:r>
              <a:rPr lang="en-US" sz="2000" dirty="0" smtClean="0">
                <a:ea typeface="ＭＳ Ｐゴシック" pitchFamily="-112" charset="-128"/>
                <a:hlinkClick r:id="rId2"/>
              </a:rPr>
              <a:t>www.webmasterworld.com</a:t>
            </a:r>
            <a:r>
              <a:rPr lang="en-US" sz="2000" dirty="0" smtClean="0">
                <a:ea typeface="ＭＳ Ｐゴシック" pitchFamily="-112" charset="-128"/>
              </a:rPr>
              <a:t> )</a:t>
            </a:r>
          </a:p>
          <a:p>
            <a:pPr lvl="2" eaLnBrk="1" hangingPunct="1"/>
            <a:r>
              <a:rPr lang="en-US" sz="1800" dirty="0" smtClean="0">
                <a:ea typeface="ＭＳ Ｐゴシック" pitchFamily="-112" charset="-128"/>
              </a:rPr>
              <a:t>Search engine specific tricks </a:t>
            </a:r>
          </a:p>
          <a:p>
            <a:pPr lvl="2" eaLnBrk="1" hangingPunct="1"/>
            <a:r>
              <a:rPr lang="en-US" sz="1800" dirty="0" smtClean="0">
                <a:ea typeface="ＭＳ Ｐゴシック" pitchFamily="-112" charset="-128"/>
              </a:rPr>
              <a:t>Discussions about academic papers </a:t>
            </a:r>
            <a:r>
              <a:rPr lang="en-US" sz="1800" dirty="0" smtClean="0">
                <a:ea typeface="ＭＳ Ｐゴシック" pitchFamily="-112" charset="-128"/>
                <a:sym typeface="Wingdings" pitchFamily="-112" charset="2"/>
              </a:rPr>
              <a:t> </a:t>
            </a:r>
          </a:p>
        </p:txBody>
      </p:sp>
      <p:sp>
        <p:nvSpPr>
          <p:cNvPr id="30724"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30725" name="Slide Number Placeholder 4"/>
          <p:cNvSpPr>
            <a:spLocks noGrp="1"/>
          </p:cNvSpPr>
          <p:nvPr>
            <p:ph type="sldNum" sz="quarter" idx="12"/>
          </p:nvPr>
        </p:nvSpPr>
        <p:spPr bwMode="auto">
          <a:noFill/>
          <a:ln>
            <a:miter lim="800000"/>
            <a:headEnd/>
            <a:tailEnd/>
          </a:ln>
        </p:spPr>
        <p:txBody>
          <a:bodyPr/>
          <a:lstStyle/>
          <a:p>
            <a:fld id="{0D11E43B-8EA8-496D-8B7F-B53D079B817A}" type="slidenum">
              <a:rPr lang="en-US"/>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24578" name="TextBox 3"/>
          <p:cNvSpPr txBox="1">
            <a:spLocks noChangeArrowheads="1"/>
          </p:cNvSpPr>
          <p:nvPr/>
        </p:nvSpPr>
        <p:spPr bwMode="auto">
          <a:xfrm>
            <a:off x="395939" y="2057400"/>
            <a:ext cx="7921625" cy="2677656"/>
          </a:xfrm>
          <a:prstGeom prst="rect">
            <a:avLst/>
          </a:prstGeom>
          <a:noFill/>
          <a:ln w="9525">
            <a:noFill/>
            <a:miter lim="800000"/>
            <a:headEnd/>
            <a:tailEnd/>
          </a:ln>
        </p:spPr>
        <p:txBody>
          <a:bodyPr>
            <a:spAutoFit/>
          </a:bodyPr>
          <a:lstStyle/>
          <a:p>
            <a:r>
              <a:rPr lang="en-US" sz="2400" dirty="0">
                <a:solidFill>
                  <a:srgbClr val="C00000"/>
                </a:solidFill>
                <a:latin typeface="Gill Sans MT" pitchFamily="34" charset="0"/>
              </a:rPr>
              <a:t>Viewing a web page </a:t>
            </a:r>
            <a:endParaRPr lang="en-US" sz="2400" dirty="0" smtClean="0">
              <a:solidFill>
                <a:srgbClr val="C00000"/>
              </a:solidFill>
              <a:latin typeface="Gill Sans MT" pitchFamily="34" charset="0"/>
            </a:endParaRPr>
          </a:p>
          <a:p>
            <a:endParaRPr lang="en-US" dirty="0" smtClean="0">
              <a:latin typeface="Gill Sans MT" pitchFamily="34" charset="0"/>
            </a:endParaRPr>
          </a:p>
          <a:p>
            <a:pPr>
              <a:buFont typeface="Wingdings" pitchFamily="2" charset="2"/>
              <a:buChar char="§"/>
            </a:pPr>
            <a:r>
              <a:rPr lang="en-US" dirty="0" smtClean="0">
                <a:latin typeface="Gill Sans MT" pitchFamily="34" charset="0"/>
              </a:rPr>
              <a:t> either </a:t>
            </a:r>
            <a:r>
              <a:rPr lang="en-US" dirty="0">
                <a:latin typeface="Gill Sans MT" pitchFamily="34" charset="0"/>
              </a:rPr>
              <a:t>by </a:t>
            </a:r>
            <a:r>
              <a:rPr lang="en-US" i="1" dirty="0">
                <a:solidFill>
                  <a:srgbClr val="C00000"/>
                </a:solidFill>
                <a:latin typeface="Gill Sans MT" pitchFamily="34" charset="0"/>
              </a:rPr>
              <a:t>typing the URL </a:t>
            </a:r>
            <a:r>
              <a:rPr lang="en-US" dirty="0">
                <a:latin typeface="Gill Sans MT" pitchFamily="34" charset="0"/>
              </a:rPr>
              <a:t>of the page into a web browser or </a:t>
            </a:r>
            <a:endParaRPr lang="en-US" dirty="0" smtClean="0">
              <a:latin typeface="Gill Sans MT" pitchFamily="34" charset="0"/>
            </a:endParaRPr>
          </a:p>
          <a:p>
            <a:pPr>
              <a:buFont typeface="Wingdings" pitchFamily="2" charset="2"/>
              <a:buChar char="§"/>
            </a:pPr>
            <a:r>
              <a:rPr lang="en-US" dirty="0" smtClean="0">
                <a:latin typeface="Gill Sans MT" pitchFamily="34" charset="0"/>
              </a:rPr>
              <a:t> by </a:t>
            </a:r>
            <a:r>
              <a:rPr lang="en-US" i="1" dirty="0">
                <a:solidFill>
                  <a:srgbClr val="C00000"/>
                </a:solidFill>
                <a:latin typeface="Gill Sans MT" pitchFamily="34" charset="0"/>
              </a:rPr>
              <a:t>following a hyperlink </a:t>
            </a:r>
            <a:r>
              <a:rPr lang="en-US" dirty="0">
                <a:latin typeface="Gill Sans MT" pitchFamily="34" charset="0"/>
              </a:rPr>
              <a:t>to that page or resource. </a:t>
            </a:r>
            <a:endParaRPr lang="en-US" dirty="0" smtClean="0">
              <a:latin typeface="Gill Sans MT" pitchFamily="34" charset="0"/>
            </a:endParaRPr>
          </a:p>
          <a:p>
            <a:endParaRPr lang="en-US" dirty="0" smtClean="0">
              <a:latin typeface="Gill Sans MT" pitchFamily="34" charset="0"/>
            </a:endParaRPr>
          </a:p>
          <a:p>
            <a:r>
              <a:rPr lang="en-US" dirty="0" smtClean="0">
                <a:latin typeface="Gill Sans MT" pitchFamily="34" charset="0"/>
              </a:rPr>
              <a:t>The </a:t>
            </a:r>
            <a:r>
              <a:rPr lang="en-US" dirty="0">
                <a:solidFill>
                  <a:schemeClr val="accent4">
                    <a:lumMod val="50000"/>
                  </a:schemeClr>
                </a:solidFill>
                <a:latin typeface="Gill Sans MT" pitchFamily="34" charset="0"/>
              </a:rPr>
              <a:t>web browser </a:t>
            </a:r>
            <a:r>
              <a:rPr lang="en-US" dirty="0">
                <a:latin typeface="Gill Sans MT" pitchFamily="34" charset="0"/>
              </a:rPr>
              <a:t>then initiates a series of communication messages, to </a:t>
            </a:r>
            <a:r>
              <a:rPr lang="en-US" b="1" dirty="0">
                <a:latin typeface="Gill Sans MT" pitchFamily="34" charset="0"/>
              </a:rPr>
              <a:t>fetch </a:t>
            </a:r>
            <a:r>
              <a:rPr lang="en-US" dirty="0">
                <a:latin typeface="Gill Sans MT" pitchFamily="34" charset="0"/>
              </a:rPr>
              <a:t>and </a:t>
            </a:r>
            <a:r>
              <a:rPr lang="en-US" b="1" dirty="0">
                <a:latin typeface="Gill Sans MT" pitchFamily="34" charset="0"/>
              </a:rPr>
              <a:t>display</a:t>
            </a:r>
            <a:r>
              <a:rPr lang="en-US" dirty="0">
                <a:latin typeface="Gill Sans MT" pitchFamily="34" charset="0"/>
              </a:rPr>
              <a:t> it. </a:t>
            </a:r>
          </a:p>
          <a:p>
            <a:endParaRPr lang="en-US" dirty="0">
              <a:latin typeface="Gill Sans MT" pitchFamily="34" charset="0"/>
            </a:endParaRPr>
          </a:p>
          <a:p>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7772400" cy="1143000"/>
          </a:xfrm>
        </p:spPr>
        <p:txBody>
          <a:bodyPr/>
          <a:lstStyle/>
          <a:p>
            <a:pPr eaLnBrk="1" hangingPunct="1"/>
            <a:r>
              <a:rPr lang="en-US" sz="3600" dirty="0" smtClean="0">
                <a:ea typeface="ＭＳ Ｐゴシック" pitchFamily="-112" charset="-128"/>
              </a:rPr>
              <a:t> </a:t>
            </a:r>
            <a:r>
              <a:rPr lang="el-GR" sz="3600" dirty="0" smtClean="0">
                <a:ea typeface="ＭＳ Ｐゴシック" pitchFamily="-112" charset="-128"/>
              </a:rPr>
              <a:t>Η απλούστερη μορφή </a:t>
            </a:r>
            <a:endParaRPr lang="en-US" sz="3200" dirty="0" smtClean="0">
              <a:ea typeface="ＭＳ Ｐゴシック" pitchFamily="-112" charset="-128"/>
            </a:endParaRPr>
          </a:p>
        </p:txBody>
      </p:sp>
      <p:sp>
        <p:nvSpPr>
          <p:cNvPr id="30724"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30725" name="Slide Number Placeholder 4"/>
          <p:cNvSpPr>
            <a:spLocks noGrp="1"/>
          </p:cNvSpPr>
          <p:nvPr>
            <p:ph type="sldNum" sz="quarter" idx="12"/>
          </p:nvPr>
        </p:nvSpPr>
        <p:spPr bwMode="auto">
          <a:noFill/>
          <a:ln>
            <a:miter lim="800000"/>
            <a:headEnd/>
            <a:tailEnd/>
          </a:ln>
        </p:spPr>
        <p:txBody>
          <a:bodyPr/>
          <a:lstStyle/>
          <a:p>
            <a:fld id="{0D11E43B-8EA8-496D-8B7F-B53D079B817A}" type="slidenum">
              <a:rPr lang="en-US"/>
              <a:pPr/>
              <a:t>60</a:t>
            </a:fld>
            <a:endParaRPr lang="en-US"/>
          </a:p>
        </p:txBody>
      </p:sp>
      <p:sp>
        <p:nvSpPr>
          <p:cNvPr id="7" name="Rectangle 3"/>
          <p:cNvSpPr txBox="1">
            <a:spLocks noChangeArrowheads="1"/>
          </p:cNvSpPr>
          <p:nvPr/>
        </p:nvSpPr>
        <p:spPr bwMode="auto">
          <a:xfrm>
            <a:off x="685800" y="1752600"/>
            <a:ext cx="7772400" cy="3382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dirty="0" smtClean="0">
                <a:latin typeface="+mn-lt"/>
                <a:ea typeface="ＭＳ Ｐゴシック" pitchFamily="-112" charset="-128"/>
                <a:cs typeface="ＭＳ Ｐゴシック" pitchFamily="-65" charset="-128"/>
              </a:rPr>
              <a:t>Οι μηχανές πρώτης γενιάς βασίζονταν πολύ στο </a:t>
            </a:r>
            <a:r>
              <a:rPr kumimoji="0" lang="en-US" sz="2400" b="0" i="1" u="none" strike="noStrike" kern="1200" cap="none" spc="0" normalizeH="0" baseline="0" noProof="0" dirty="0" err="1" smtClean="0">
                <a:ln>
                  <a:noFill/>
                </a:ln>
                <a:solidFill>
                  <a:schemeClr val="tx1"/>
                </a:solidFill>
                <a:effectLst/>
                <a:uLnTx/>
                <a:uFillTx/>
                <a:latin typeface="+mn-lt"/>
                <a:ea typeface="ＭＳ Ｐゴシック" pitchFamily="-112" charset="-128"/>
                <a:cs typeface="ＭＳ Ｐゴシック" pitchFamily="-65" charset="-128"/>
              </a:rPr>
              <a:t>tf</a:t>
            </a:r>
            <a:r>
              <a:rPr kumimoji="0" lang="en-US" sz="2400" b="0" i="1"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65" charset="-128"/>
              </a:rPr>
              <a:t>/</a:t>
            </a:r>
            <a:r>
              <a:rPr kumimoji="0" lang="en-US" sz="2400" b="0" i="1" u="none" strike="noStrike" kern="1200" cap="none" spc="0" normalizeH="0" baseline="0" noProof="0" dirty="0" err="1" smtClean="0">
                <a:ln>
                  <a:noFill/>
                </a:ln>
                <a:solidFill>
                  <a:schemeClr val="tx1"/>
                </a:solidFill>
                <a:effectLst/>
                <a:uLnTx/>
                <a:uFillTx/>
                <a:latin typeface="+mn-lt"/>
                <a:ea typeface="ＭＳ Ｐゴシック" pitchFamily="-112" charset="-128"/>
                <a:cs typeface="ＭＳ Ｐゴシック" pitchFamily="-65" charset="-128"/>
              </a:rPr>
              <a:t>idf</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65" charset="-128"/>
              </a:rPr>
              <a:t>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Οι πρώτες</a:t>
            </a:r>
            <a:r>
              <a:rPr kumimoji="0" lang="el-GR" sz="2000" b="0" i="0" u="none" strike="noStrike" kern="1200" cap="none" spc="0" normalizeH="0" noProof="0" dirty="0" smtClean="0">
                <a:ln>
                  <a:noFill/>
                </a:ln>
                <a:solidFill>
                  <a:schemeClr val="tx1"/>
                </a:solidFill>
                <a:effectLst/>
                <a:uLnTx/>
                <a:uFillTx/>
                <a:latin typeface="+mn-lt"/>
                <a:ea typeface="ＭＳ Ｐゴシック" pitchFamily="-112" charset="-128"/>
                <a:cs typeface="+mn-cs"/>
              </a:rPr>
              <a:t> στην κατάταξη ιστοσελίδας για το ερώτημα </a:t>
            </a:r>
            <a:r>
              <a:rPr kumimoji="0" lang="en-US" sz="2000" b="1" i="0" u="none" strike="noStrike" kern="1200" cap="none" spc="0" normalizeH="0" baseline="0" noProof="0" dirty="0" err="1" smtClean="0">
                <a:ln>
                  <a:noFill/>
                </a:ln>
                <a:solidFill>
                  <a:schemeClr val="tx1"/>
                </a:solidFill>
                <a:effectLst/>
                <a:uLnTx/>
                <a:uFillTx/>
                <a:latin typeface="Courier New" pitchFamily="-112" charset="0"/>
                <a:ea typeface="ＭＳ Ｐゴシック" pitchFamily="-112" charset="-128"/>
                <a:cs typeface="Courier New" pitchFamily="-112" charset="0"/>
              </a:rPr>
              <a:t>maui</a:t>
            </a:r>
            <a:r>
              <a:rPr kumimoji="0" lang="en-US" sz="2000" b="1" i="0" u="none" strike="noStrike" kern="1200" cap="none" spc="0" normalizeH="0" baseline="0" noProof="0" dirty="0" smtClean="0">
                <a:ln>
                  <a:noFill/>
                </a:ln>
                <a:solidFill>
                  <a:schemeClr val="tx1"/>
                </a:solidFill>
                <a:effectLst/>
                <a:uLnTx/>
                <a:uFillTx/>
                <a:latin typeface="Courier New" pitchFamily="-112" charset="0"/>
                <a:ea typeface="ＭＳ Ｐゴシック" pitchFamily="-112" charset="-128"/>
                <a:cs typeface="Courier New" pitchFamily="-112" charset="0"/>
              </a:rPr>
              <a:t> resort</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ήταν</a:t>
            </a:r>
            <a:r>
              <a:rPr kumimoji="0" lang="el-GR" sz="2000" b="0" i="0" u="none" strike="noStrike" kern="1200" cap="none" spc="0" normalizeH="0" noProof="0" dirty="0" smtClean="0">
                <a:ln>
                  <a:noFill/>
                </a:ln>
                <a:solidFill>
                  <a:schemeClr val="tx1"/>
                </a:solidFill>
                <a:effectLst/>
                <a:uLnTx/>
                <a:uFillTx/>
                <a:latin typeface="+mn-lt"/>
                <a:ea typeface="ＭＳ Ｐゴシック" pitchFamily="-112" charset="-128"/>
                <a:cs typeface="+mn-cs"/>
              </a:rPr>
              <a:t> αυτές που περιείχαν τα περισσότερα  </a:t>
            </a:r>
            <a:r>
              <a:rPr kumimoji="0" lang="en-US" sz="2000" b="1" i="0" u="none" strike="noStrike" kern="1200" cap="none" spc="0" normalizeH="0" baseline="0" noProof="0" dirty="0" err="1" smtClean="0">
                <a:ln>
                  <a:noFill/>
                </a:ln>
                <a:solidFill>
                  <a:schemeClr val="tx1"/>
                </a:solidFill>
                <a:effectLst/>
                <a:uLnTx/>
                <a:uFillTx/>
                <a:latin typeface="Courier New" pitchFamily="-112" charset="0"/>
                <a:ea typeface="ＭＳ Ｐゴシック" pitchFamily="-112" charset="-128"/>
                <a:cs typeface="Courier New" pitchFamily="-112" charset="0"/>
              </a:rPr>
              <a:t>maui</a:t>
            </a:r>
            <a:r>
              <a:rPr lang="el-GR" sz="2000" dirty="0" smtClean="0">
                <a:latin typeface="Courier New" pitchFamily="-112" charset="0"/>
                <a:ea typeface="ＭＳ Ｐゴシック" pitchFamily="-112" charset="-128"/>
                <a:cs typeface="Courier New" pitchFamily="-112" charset="0"/>
              </a:rPr>
              <a:t> </a:t>
            </a:r>
            <a:r>
              <a:rPr lang="el-GR" sz="2000" dirty="0" smtClean="0">
                <a:latin typeface="+mn-lt"/>
                <a:ea typeface="ＭＳ Ｐゴシック" pitchFamily="-112" charset="-128"/>
                <a:cs typeface="+mn-cs"/>
              </a:rPr>
              <a:t>και</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r>
              <a:rPr kumimoji="0" lang="en-US" sz="2000" b="1" i="0" u="none" strike="noStrike" kern="1200" cap="none" spc="0" normalizeH="0" baseline="0" noProof="0" dirty="0" smtClean="0">
                <a:ln>
                  <a:noFill/>
                </a:ln>
                <a:solidFill>
                  <a:schemeClr val="tx1"/>
                </a:solidFill>
                <a:effectLst/>
                <a:uLnTx/>
                <a:uFillTx/>
                <a:latin typeface="Courier New" pitchFamily="-112" charset="0"/>
                <a:ea typeface="ＭＳ Ｐゴシック" pitchFamily="-112" charset="-128"/>
                <a:cs typeface="Courier New" pitchFamily="-112" charset="0"/>
              </a:rPr>
              <a:t>resort</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Courier New" pitchFamily="-112" charset="0"/>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65" charset="-128"/>
              </a:rPr>
              <a:t>SEOs </a:t>
            </a: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65" charset="-128"/>
              </a:rPr>
              <a:t>απάντησαν</a:t>
            </a:r>
            <a:r>
              <a:rPr kumimoji="0" lang="el-GR" sz="2400" b="0" i="0" u="none" strike="noStrike" kern="1200" cap="none" spc="0" normalizeH="0" noProof="0" dirty="0" smtClean="0">
                <a:ln>
                  <a:noFill/>
                </a:ln>
                <a:solidFill>
                  <a:schemeClr val="tx1"/>
                </a:solidFill>
                <a:effectLst/>
                <a:uLnTx/>
                <a:uFillTx/>
                <a:latin typeface="+mn-lt"/>
                <a:ea typeface="ＭＳ Ｐゴシック" pitchFamily="-112" charset="-128"/>
                <a:cs typeface="ＭＳ Ｐゴシック" pitchFamily="-65" charset="-128"/>
              </a:rPr>
              <a:t> με πυκνή επανάληψη των επιλεγμένων όρων</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lang="el-GR" sz="2000" dirty="0" smtClean="0">
                <a:latin typeface="+mn-lt"/>
                <a:ea typeface="ＭＳ Ｐゴシック" pitchFamily="-112" charset="-128"/>
                <a:cs typeface="+mn-cs"/>
              </a:rPr>
              <a:t>π</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a:t>
            </a: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χ</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r>
              <a:rPr kumimoji="0" lang="en-US" sz="2000" b="1" i="0" u="none" strike="noStrike" kern="1200" cap="none" spc="0" normalizeH="0" baseline="0" noProof="0" dirty="0" err="1" smtClean="0">
                <a:ln>
                  <a:noFill/>
                </a:ln>
                <a:solidFill>
                  <a:schemeClr val="tx1"/>
                </a:solidFill>
                <a:effectLst/>
                <a:uLnTx/>
                <a:uFillTx/>
                <a:latin typeface="Courier New" pitchFamily="-112" charset="0"/>
                <a:ea typeface="ＭＳ Ｐゴシック" pitchFamily="-112" charset="-128"/>
                <a:cs typeface="Courier New" pitchFamily="-112" charset="0"/>
              </a:rPr>
              <a:t>maui</a:t>
            </a:r>
            <a:r>
              <a:rPr kumimoji="0" lang="en-US" sz="2000" b="1" i="1"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r>
              <a:rPr kumimoji="0" lang="en-US" sz="2000" b="1" i="0" u="none" strike="noStrike" kern="1200" cap="none" spc="0" normalizeH="0" baseline="0" noProof="0" dirty="0" smtClean="0">
                <a:ln>
                  <a:noFill/>
                </a:ln>
                <a:solidFill>
                  <a:schemeClr val="tx1"/>
                </a:solidFill>
                <a:effectLst/>
                <a:uLnTx/>
                <a:uFillTx/>
                <a:latin typeface="Courier New" pitchFamily="-112" charset="0"/>
                <a:ea typeface="ＭＳ Ｐゴシック" pitchFamily="-112" charset="-128"/>
                <a:cs typeface="Courier New" pitchFamily="-112" charset="0"/>
              </a:rPr>
              <a:t>resort </a:t>
            </a:r>
            <a:r>
              <a:rPr kumimoji="0" lang="en-US" sz="2000" b="1" i="0" u="none" strike="noStrike" kern="1200" cap="none" spc="0" normalizeH="0" baseline="0" noProof="0" dirty="0" err="1" smtClean="0">
                <a:ln>
                  <a:noFill/>
                </a:ln>
                <a:solidFill>
                  <a:schemeClr val="tx1"/>
                </a:solidFill>
                <a:effectLst/>
                <a:uLnTx/>
                <a:uFillTx/>
                <a:latin typeface="Courier New" pitchFamily="-112" charset="0"/>
                <a:ea typeface="ＭＳ Ｐゴシック" pitchFamily="-112" charset="-128"/>
                <a:cs typeface="Courier New" pitchFamily="-112" charset="0"/>
              </a:rPr>
              <a:t>maui</a:t>
            </a:r>
            <a:r>
              <a:rPr kumimoji="0" lang="en-US" sz="2000" b="1" i="0" u="none" strike="noStrike" kern="1200" cap="none" spc="0" normalizeH="0" baseline="0" noProof="0" dirty="0" smtClean="0">
                <a:ln>
                  <a:noFill/>
                </a:ln>
                <a:solidFill>
                  <a:schemeClr val="tx1"/>
                </a:solidFill>
                <a:effectLst/>
                <a:uLnTx/>
                <a:uFillTx/>
                <a:latin typeface="Courier New" pitchFamily="-112" charset="0"/>
                <a:ea typeface="ＭＳ Ｐゴシック" pitchFamily="-112" charset="-128"/>
                <a:cs typeface="Courier New" pitchFamily="-112" charset="0"/>
              </a:rPr>
              <a:t> resort </a:t>
            </a:r>
            <a:r>
              <a:rPr kumimoji="0" lang="en-US" sz="2000" b="1" i="0" u="none" strike="noStrike" kern="1200" cap="none" spc="0" normalizeH="0" baseline="0" noProof="0" dirty="0" err="1" smtClean="0">
                <a:ln>
                  <a:noFill/>
                </a:ln>
                <a:solidFill>
                  <a:schemeClr val="tx1"/>
                </a:solidFill>
                <a:effectLst/>
                <a:uLnTx/>
                <a:uFillTx/>
                <a:latin typeface="Courier New" pitchFamily="-112" charset="0"/>
                <a:ea typeface="ＭＳ Ｐゴシック" pitchFamily="-112" charset="-128"/>
                <a:cs typeface="Courier New" pitchFamily="-112" charset="0"/>
              </a:rPr>
              <a:t>maui</a:t>
            </a:r>
            <a:r>
              <a:rPr kumimoji="0" lang="en-US" sz="2000" b="1" i="0" u="none" strike="noStrike" kern="1200" cap="none" spc="0" normalizeH="0" baseline="0" noProof="0" dirty="0" smtClean="0">
                <a:ln>
                  <a:noFill/>
                </a:ln>
                <a:solidFill>
                  <a:schemeClr val="tx1"/>
                </a:solidFill>
                <a:effectLst/>
                <a:uLnTx/>
                <a:uFillTx/>
                <a:latin typeface="Courier New" pitchFamily="-112" charset="0"/>
                <a:ea typeface="ＭＳ Ｐゴシック" pitchFamily="-112" charset="-128"/>
                <a:cs typeface="Courier New" pitchFamily="-112" charset="0"/>
              </a:rPr>
              <a:t> resort</a:t>
            </a:r>
            <a:r>
              <a:rPr kumimoji="0" lang="en-US" sz="2000" b="1" i="1"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Συχνά</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 </a:t>
            </a: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οι επαναλήψεις</a:t>
            </a:r>
            <a:r>
              <a:rPr kumimoji="0" lang="el-GR" sz="2000" b="0" i="0" u="none" strike="noStrike" kern="1200" cap="none" spc="0" normalizeH="0" noProof="0" dirty="0" smtClean="0">
                <a:ln>
                  <a:noFill/>
                </a:ln>
                <a:solidFill>
                  <a:schemeClr val="tx1"/>
                </a:solidFill>
                <a:effectLst/>
                <a:uLnTx/>
                <a:uFillTx/>
                <a:latin typeface="+mn-lt"/>
                <a:ea typeface="ＭＳ Ｐゴシック" pitchFamily="-112" charset="-128"/>
                <a:cs typeface="+mn-cs"/>
              </a:rPr>
              <a:t> στο ίδιο χρώμα με </a:t>
            </a:r>
            <a:r>
              <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background </a:t>
            </a:r>
            <a:r>
              <a:rPr kumimoji="0" lang="el-GR"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της ιστοσελίδα</a:t>
            </a:r>
            <a:endParaRPr kumimoji="0" lang="en-US"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endParaRPr>
          </a:p>
          <a:p>
            <a:pPr marL="1143000" marR="0" lvl="2" indent="-228600" algn="l" defTabSz="457200" rtl="0" eaLnBrk="1" fontAlgn="base" latinLnBrk="0" hangingPunct="1">
              <a:lnSpc>
                <a:spcPct val="90000"/>
              </a:lnSpc>
              <a:spcBef>
                <a:spcPct val="20000"/>
              </a:spcBef>
              <a:spcAft>
                <a:spcPct val="0"/>
              </a:spcAft>
              <a:buClr>
                <a:srgbClr val="918BA3"/>
              </a:buClr>
              <a:buSzTx/>
              <a:buFont typeface="Wingdings" pitchFamily="-112" charset="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Οι επαναλαμβανόμενοι</a:t>
            </a:r>
            <a:r>
              <a:rPr kumimoji="0" lang="el-GR" sz="1800" b="0" i="0" u="none" strike="noStrike" kern="1200" cap="none" spc="0" normalizeH="0" noProof="0" dirty="0" smtClean="0">
                <a:ln>
                  <a:noFill/>
                </a:ln>
                <a:solidFill>
                  <a:schemeClr val="tx1"/>
                </a:solidFill>
                <a:effectLst/>
                <a:uLnTx/>
                <a:uFillTx/>
                <a:latin typeface="+mn-lt"/>
                <a:ea typeface="ＭＳ Ｐゴシック" pitchFamily="-112" charset="-128"/>
                <a:cs typeface="+mn-cs"/>
              </a:rPr>
              <a:t> όροι έμπαιναν στο ευρετήριο από </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crawlers</a:t>
            </a:r>
          </a:p>
          <a:p>
            <a:pPr marL="1143000" marR="0" lvl="2" indent="-228600" algn="l" defTabSz="457200" rtl="0" eaLnBrk="1" fontAlgn="base" latinLnBrk="0" hangingPunct="1">
              <a:lnSpc>
                <a:spcPct val="90000"/>
              </a:lnSpc>
              <a:spcBef>
                <a:spcPct val="20000"/>
              </a:spcBef>
              <a:spcAft>
                <a:spcPct val="0"/>
              </a:spcAft>
              <a:buClr>
                <a:srgbClr val="918BA3"/>
              </a:buClr>
              <a:buSzTx/>
              <a:buFont typeface="Wingdings" pitchFamily="-112" charset="2"/>
              <a:buChar char="§"/>
              <a:tabLst/>
              <a:defRPr/>
            </a:pPr>
            <a:r>
              <a:rPr kumimoji="0" lang="el-GR" sz="18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Αλλά</a:t>
            </a:r>
            <a:r>
              <a:rPr kumimoji="0" lang="el-GR" sz="1800" b="0" i="0" u="none" strike="noStrike" kern="1200" cap="none" spc="0" normalizeH="0" noProof="0" dirty="0" smtClean="0">
                <a:ln>
                  <a:noFill/>
                </a:ln>
                <a:solidFill>
                  <a:schemeClr val="tx1"/>
                </a:solidFill>
                <a:effectLst/>
                <a:uLnTx/>
                <a:uFillTx/>
                <a:latin typeface="+mn-lt"/>
                <a:ea typeface="ＭＳ Ｐゴシック" pitchFamily="-112" charset="-128"/>
                <a:cs typeface="+mn-cs"/>
              </a:rPr>
              <a:t> δεν ήταν ορατοί από τους ανθρώπους στους </a:t>
            </a: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112" charset="-128"/>
                <a:cs typeface="+mn-cs"/>
              </a:rPr>
              <a:t>browsers</a:t>
            </a:r>
          </a:p>
        </p:txBody>
      </p:sp>
      <p:sp>
        <p:nvSpPr>
          <p:cNvPr id="8" name="AutoShape 4"/>
          <p:cNvSpPr>
            <a:spLocks noChangeArrowheads="1"/>
          </p:cNvSpPr>
          <p:nvPr/>
        </p:nvSpPr>
        <p:spPr bwMode="auto">
          <a:xfrm>
            <a:off x="6096000" y="5334000"/>
            <a:ext cx="1447800" cy="1066800"/>
          </a:xfrm>
          <a:prstGeom prst="curvedLeftArrow">
            <a:avLst>
              <a:gd name="adj1" fmla="val 20000"/>
              <a:gd name="adj2" fmla="val 40000"/>
              <a:gd name="adj3" fmla="val 33136"/>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p:spPr>
        <p:txBody>
          <a:bodyPr wrap="none" anchor="ctr"/>
          <a:lstStyle/>
          <a:p>
            <a:endParaRPr lang="el-GR"/>
          </a:p>
        </p:txBody>
      </p:sp>
      <p:sp>
        <p:nvSpPr>
          <p:cNvPr id="9" name="Rectangle 5"/>
          <p:cNvSpPr>
            <a:spLocks noChangeArrowheads="1"/>
          </p:cNvSpPr>
          <p:nvPr/>
        </p:nvSpPr>
        <p:spPr bwMode="auto">
          <a:xfrm>
            <a:off x="1905000" y="5412214"/>
            <a:ext cx="3962400" cy="830997"/>
          </a:xfrm>
          <a:prstGeom prst="rect">
            <a:avLst/>
          </a:prstGeom>
          <a:noFill/>
          <a:ln w="9525">
            <a:solidFill>
              <a:schemeClr val="tx1"/>
            </a:solidFill>
            <a:miter lim="800000"/>
            <a:headEnd/>
            <a:tailEnd/>
          </a:ln>
        </p:spPr>
        <p:txBody>
          <a:bodyPr anchor="ctr">
            <a:spAutoFit/>
          </a:bodyPr>
          <a:lstStyle/>
          <a:p>
            <a:pPr algn="ctr"/>
            <a:r>
              <a:rPr lang="el-GR" dirty="0" smtClean="0">
                <a:solidFill>
                  <a:srgbClr val="E41C55"/>
                </a:solidFill>
                <a:latin typeface="+mn-lt"/>
              </a:rPr>
              <a:t>Απλή πυκνότητα όρων δεν είναι αξιόπιστο ΑΠ σήμα</a:t>
            </a:r>
            <a:endParaRPr lang="en-US" dirty="0">
              <a:solidFill>
                <a:srgbClr val="E41C55"/>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dirty="0" smtClean="0">
                <a:ea typeface="ＭＳ Ｐゴシック" pitchFamily="-112" charset="-128"/>
              </a:rPr>
              <a:t>Παραλλαγές «</a:t>
            </a:r>
            <a:r>
              <a:rPr lang="en-US" dirty="0" smtClean="0">
                <a:ea typeface="ＭＳ Ｐゴシック" pitchFamily="-112" charset="-128"/>
              </a:rPr>
              <a:t>keyword stuffing</a:t>
            </a:r>
            <a:r>
              <a:rPr lang="el-GR" dirty="0" smtClean="0">
                <a:ea typeface="ＭＳ Ｐゴシック" pitchFamily="-112" charset="-128"/>
              </a:rPr>
              <a:t>»</a:t>
            </a:r>
            <a:endParaRPr lang="en-US" dirty="0" smtClean="0">
              <a:ea typeface="ＭＳ Ｐゴシック" pitchFamily="-112" charset="-128"/>
            </a:endParaRPr>
          </a:p>
        </p:txBody>
      </p:sp>
      <p:sp>
        <p:nvSpPr>
          <p:cNvPr id="32771" name="Rectangle 3"/>
          <p:cNvSpPr>
            <a:spLocks noGrp="1" noChangeArrowheads="1"/>
          </p:cNvSpPr>
          <p:nvPr>
            <p:ph type="body" idx="1"/>
          </p:nvPr>
        </p:nvSpPr>
        <p:spPr>
          <a:xfrm>
            <a:off x="457200" y="2743200"/>
            <a:ext cx="7924800" cy="1752600"/>
          </a:xfrm>
        </p:spPr>
        <p:txBody>
          <a:bodyPr/>
          <a:lstStyle/>
          <a:p>
            <a:pPr eaLnBrk="1" hangingPunct="1">
              <a:lnSpc>
                <a:spcPct val="85000"/>
              </a:lnSpc>
            </a:pPr>
            <a:r>
              <a:rPr lang="el-GR" sz="2400" dirty="0" smtClean="0">
                <a:ea typeface="ＭＳ Ｐゴシック" pitchFamily="-112" charset="-128"/>
              </a:rPr>
              <a:t>Παραπλανητικά </a:t>
            </a:r>
            <a:r>
              <a:rPr lang="en-US" sz="2400" dirty="0" smtClean="0">
                <a:ea typeface="ＭＳ Ｐゴシック" pitchFamily="-112" charset="-128"/>
              </a:rPr>
              <a:t>meta-tags, </a:t>
            </a:r>
            <a:r>
              <a:rPr lang="el-GR" sz="2400" dirty="0" smtClean="0">
                <a:ea typeface="ＭＳ Ｐゴシック" pitchFamily="-112" charset="-128"/>
              </a:rPr>
              <a:t>υπερβολική επανάληψη</a:t>
            </a:r>
            <a:endParaRPr lang="en-US" sz="2400" dirty="0" smtClean="0">
              <a:ea typeface="ＭＳ Ｐゴシック" pitchFamily="-112" charset="-128"/>
            </a:endParaRPr>
          </a:p>
          <a:p>
            <a:pPr eaLnBrk="1" hangingPunct="1">
              <a:lnSpc>
                <a:spcPct val="85000"/>
              </a:lnSpc>
            </a:pPr>
            <a:r>
              <a:rPr lang="en-US" sz="2400" dirty="0" smtClean="0">
                <a:ea typeface="ＭＳ Ｐゴシック" pitchFamily="-112" charset="-128"/>
              </a:rPr>
              <a:t>Hidden text with colors, position text behind the image, style sheet tricks, etc.</a:t>
            </a:r>
          </a:p>
        </p:txBody>
      </p:sp>
      <p:sp>
        <p:nvSpPr>
          <p:cNvPr id="32772" name="Text Box 4"/>
          <p:cNvSpPr txBox="1">
            <a:spLocks noChangeArrowheads="1"/>
          </p:cNvSpPr>
          <p:nvPr/>
        </p:nvSpPr>
        <p:spPr bwMode="auto">
          <a:xfrm>
            <a:off x="1066800" y="4724400"/>
            <a:ext cx="6934200" cy="1016000"/>
          </a:xfrm>
          <a:prstGeom prst="rect">
            <a:avLst/>
          </a:prstGeom>
          <a:noFill/>
          <a:ln w="9525">
            <a:solidFill>
              <a:schemeClr val="tx1"/>
            </a:solidFill>
            <a:miter lim="800000"/>
            <a:headEnd/>
            <a:tailEnd/>
          </a:ln>
        </p:spPr>
        <p:txBody>
          <a:bodyPr>
            <a:spAutoFit/>
          </a:bodyPr>
          <a:lstStyle/>
          <a:p>
            <a:r>
              <a:rPr lang="en-US" sz="2000" b="1">
                <a:solidFill>
                  <a:schemeClr val="hlink"/>
                </a:solidFill>
                <a:latin typeface="Comic Sans MS" pitchFamily="-112" charset="0"/>
                <a:cs typeface="Arial" charset="0"/>
              </a:rPr>
              <a:t>Meta-Tags</a:t>
            </a:r>
            <a:r>
              <a:rPr lang="en-US" sz="2000">
                <a:solidFill>
                  <a:schemeClr val="hlink"/>
                </a:solidFill>
                <a:latin typeface="Comic Sans MS" pitchFamily="-112" charset="0"/>
                <a:cs typeface="Arial" charset="0"/>
              </a:rPr>
              <a:t> = </a:t>
            </a:r>
          </a:p>
          <a:p>
            <a:r>
              <a:rPr lang="en-US" sz="2000">
                <a:solidFill>
                  <a:schemeClr val="hlink"/>
                </a:solidFill>
                <a:latin typeface="Comic Sans MS" pitchFamily="-112" charset="0"/>
                <a:cs typeface="Arial" charset="0"/>
              </a:rPr>
              <a:t>“… London hotels, hotel, holiday inn, hilton, discount, booking, reservation, sex, mp3, britney spears, viagra, …”</a:t>
            </a:r>
          </a:p>
        </p:txBody>
      </p:sp>
      <p:sp>
        <p:nvSpPr>
          <p:cNvPr id="32773"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32774" name="Slide Number Placeholder 5"/>
          <p:cNvSpPr>
            <a:spLocks noGrp="1"/>
          </p:cNvSpPr>
          <p:nvPr>
            <p:ph type="sldNum" sz="quarter" idx="12"/>
          </p:nvPr>
        </p:nvSpPr>
        <p:spPr bwMode="auto">
          <a:noFill/>
          <a:ln>
            <a:miter lim="800000"/>
            <a:headEnd/>
            <a:tailEnd/>
          </a:ln>
        </p:spPr>
        <p:txBody>
          <a:bodyPr/>
          <a:lstStyle/>
          <a:p>
            <a:fld id="{2757834E-9BBD-4814-A014-06D68468691D}" type="slidenum">
              <a:rPr lang="en-US"/>
              <a:pPr/>
              <a:t>61</a:t>
            </a:fld>
            <a:endParaRPr lang="en-US"/>
          </a:p>
        </p:txBody>
      </p:sp>
      <p:sp>
        <p:nvSpPr>
          <p:cNvPr id="7" name="TextBox 6"/>
          <p:cNvSpPr txBox="1"/>
          <p:nvPr/>
        </p:nvSpPr>
        <p:spPr>
          <a:xfrm>
            <a:off x="914400" y="1676400"/>
            <a:ext cx="6477000" cy="830997"/>
          </a:xfrm>
          <a:prstGeom prst="rect">
            <a:avLst/>
          </a:prstGeom>
          <a:noFill/>
        </p:spPr>
        <p:txBody>
          <a:bodyPr wrap="square" rtlCol="0">
            <a:spAutoFit/>
          </a:bodyPr>
          <a:lstStyle/>
          <a:p>
            <a:r>
              <a:rPr lang="en-US" dirty="0" smtClean="0">
                <a:solidFill>
                  <a:schemeClr val="tx2">
                    <a:lumMod val="50000"/>
                  </a:schemeClr>
                </a:solidFill>
                <a:latin typeface="+mn-lt"/>
              </a:rPr>
              <a:t>a web page loaded with keywords in the meta tags or in content of a web page (outdated)</a:t>
            </a:r>
            <a:endParaRPr lang="el-GR"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ea typeface="ＭＳ Ｐゴシック" pitchFamily="-112" charset="-128"/>
              </a:rPr>
              <a:t>Cloaking</a:t>
            </a:r>
            <a:r>
              <a:rPr lang="el-GR" dirty="0" smtClean="0">
                <a:ea typeface="ＭＳ Ｐゴシック" pitchFamily="-112" charset="-128"/>
              </a:rPr>
              <a:t> </a:t>
            </a:r>
            <a:r>
              <a:rPr lang="en-US" dirty="0" smtClean="0">
                <a:ea typeface="ＭＳ Ｐゴシック" pitchFamily="-112" charset="-128"/>
              </a:rPr>
              <a:t>(</a:t>
            </a:r>
            <a:r>
              <a:rPr lang="el-GR" dirty="0" smtClean="0">
                <a:ea typeface="ＭＳ Ｐゴシック" pitchFamily="-112" charset="-128"/>
              </a:rPr>
              <a:t>Απόκρυψη)</a:t>
            </a:r>
            <a:endParaRPr lang="en-US" dirty="0" smtClean="0">
              <a:ea typeface="ＭＳ Ｐゴシック" pitchFamily="-112" charset="-128"/>
            </a:endParaRPr>
          </a:p>
        </p:txBody>
      </p:sp>
      <p:sp>
        <p:nvSpPr>
          <p:cNvPr id="33795" name="Rectangle 3"/>
          <p:cNvSpPr>
            <a:spLocks noGrp="1" noChangeArrowheads="1"/>
          </p:cNvSpPr>
          <p:nvPr>
            <p:ph type="body" idx="1"/>
          </p:nvPr>
        </p:nvSpPr>
        <p:spPr/>
        <p:txBody>
          <a:bodyPr/>
          <a:lstStyle/>
          <a:p>
            <a:pPr eaLnBrk="1" hangingPunct="1"/>
            <a:r>
              <a:rPr lang="el-GR" dirty="0" smtClean="0">
                <a:ea typeface="ＭＳ Ｐゴシック" pitchFamily="-112" charset="-128"/>
              </a:rPr>
              <a:t>Παρέχει διαφορετικό περιεχόμενο ανάλογα αν είναι ο μηχανισμός σταχυολόγησης (</a:t>
            </a:r>
            <a:r>
              <a:rPr lang="en-US" dirty="0" smtClean="0">
                <a:ea typeface="ＭＳ Ｐゴシック" pitchFamily="-112" charset="-128"/>
              </a:rPr>
              <a:t>search engine spider</a:t>
            </a:r>
            <a:r>
              <a:rPr lang="el-GR" dirty="0" smtClean="0">
                <a:ea typeface="ＭＳ Ｐゴシック" pitchFamily="-112" charset="-128"/>
              </a:rPr>
              <a:t>) ή ο </a:t>
            </a:r>
            <a:r>
              <a:rPr lang="en-US" dirty="0" smtClean="0">
                <a:ea typeface="ＭＳ Ｐゴシック" pitchFamily="-112" charset="-128"/>
              </a:rPr>
              <a:t>browser </a:t>
            </a:r>
            <a:r>
              <a:rPr lang="el-GR" dirty="0" smtClean="0">
                <a:ea typeface="ＭＳ Ｐゴシック" pitchFamily="-112" charset="-128"/>
              </a:rPr>
              <a:t>κάποιου χρήστη</a:t>
            </a:r>
            <a:endParaRPr lang="en-US" dirty="0" smtClean="0">
              <a:ea typeface="ＭＳ Ｐゴシック" pitchFamily="-112" charset="-128"/>
            </a:endParaRPr>
          </a:p>
          <a:p>
            <a:pPr eaLnBrk="1" hangingPunct="1"/>
            <a:r>
              <a:rPr lang="en-US" dirty="0" smtClean="0">
                <a:ea typeface="ＭＳ Ｐゴシック" pitchFamily="-112" charset="-128"/>
              </a:rPr>
              <a:t>DNS cloaking: Switch IP address. Impersonate</a:t>
            </a:r>
            <a:r>
              <a:rPr lang="en-US" sz="2200" dirty="0" smtClean="0">
                <a:ea typeface="ＭＳ Ｐゴシック" pitchFamily="-112" charset="-128"/>
              </a:rPr>
              <a:t> </a:t>
            </a:r>
          </a:p>
        </p:txBody>
      </p:sp>
      <p:grpSp>
        <p:nvGrpSpPr>
          <p:cNvPr id="2" name="Group 4"/>
          <p:cNvGrpSpPr>
            <a:grpSpLocks/>
          </p:cNvGrpSpPr>
          <p:nvPr/>
        </p:nvGrpSpPr>
        <p:grpSpPr bwMode="auto">
          <a:xfrm>
            <a:off x="2743200" y="3505200"/>
            <a:ext cx="3657600" cy="2438400"/>
            <a:chOff x="3456" y="672"/>
            <a:chExt cx="2304" cy="1536"/>
          </a:xfrm>
        </p:grpSpPr>
        <p:sp>
          <p:nvSpPr>
            <p:cNvPr id="33800" name="Rectangle 5"/>
            <p:cNvSpPr>
              <a:spLocks noChangeArrowheads="1"/>
            </p:cNvSpPr>
            <p:nvPr/>
          </p:nvSpPr>
          <p:spPr bwMode="auto">
            <a:xfrm>
              <a:off x="3456" y="672"/>
              <a:ext cx="2304" cy="1536"/>
            </a:xfrm>
            <a:prstGeom prst="rect">
              <a:avLst/>
            </a:prstGeom>
            <a:solidFill>
              <a:schemeClr val="bg1"/>
            </a:solidFill>
            <a:ln w="9525" cap="rnd">
              <a:solidFill>
                <a:schemeClr val="tx1"/>
              </a:solidFill>
              <a:prstDash val="sysDot"/>
              <a:miter lim="800000"/>
              <a:headEnd/>
              <a:tailEnd/>
            </a:ln>
          </p:spPr>
          <p:txBody>
            <a:bodyPr wrap="none" anchor="ctr"/>
            <a:lstStyle/>
            <a:p>
              <a:endParaRPr lang="el-GR"/>
            </a:p>
          </p:txBody>
        </p:sp>
        <p:grpSp>
          <p:nvGrpSpPr>
            <p:cNvPr id="3" name="Group 6"/>
            <p:cNvGrpSpPr>
              <a:grpSpLocks/>
            </p:cNvGrpSpPr>
            <p:nvPr/>
          </p:nvGrpSpPr>
          <p:grpSpPr bwMode="auto">
            <a:xfrm>
              <a:off x="3548" y="722"/>
              <a:ext cx="2116" cy="1387"/>
              <a:chOff x="3548" y="722"/>
              <a:chExt cx="2116" cy="1387"/>
            </a:xfrm>
          </p:grpSpPr>
          <p:sp>
            <p:nvSpPr>
              <p:cNvPr id="33802" name="Line 7"/>
              <p:cNvSpPr>
                <a:spLocks noChangeShapeType="1"/>
              </p:cNvSpPr>
              <p:nvPr/>
            </p:nvSpPr>
            <p:spPr bwMode="auto">
              <a:xfrm>
                <a:off x="3548" y="1416"/>
                <a:ext cx="605" cy="0"/>
              </a:xfrm>
              <a:prstGeom prst="line">
                <a:avLst/>
              </a:prstGeom>
              <a:noFill/>
              <a:ln w="28575">
                <a:solidFill>
                  <a:schemeClr val="tx1"/>
                </a:solidFill>
                <a:round/>
                <a:headEnd/>
                <a:tailEnd type="triangle" w="med" len="med"/>
              </a:ln>
            </p:spPr>
            <p:txBody>
              <a:bodyPr/>
              <a:lstStyle/>
              <a:p>
                <a:endParaRPr lang="el-GR"/>
              </a:p>
            </p:txBody>
          </p:sp>
          <p:sp>
            <p:nvSpPr>
              <p:cNvPr id="33803" name="Oval 8"/>
              <p:cNvSpPr>
                <a:spLocks noChangeArrowheads="1"/>
              </p:cNvSpPr>
              <p:nvPr/>
            </p:nvSpPr>
            <p:spPr bwMode="auto">
              <a:xfrm>
                <a:off x="3792" y="1104"/>
                <a:ext cx="960" cy="576"/>
              </a:xfrm>
              <a:prstGeom prst="ellipse">
                <a:avLst/>
              </a:prstGeom>
              <a:solidFill>
                <a:schemeClr val="bg1"/>
              </a:solidFill>
              <a:ln w="28575">
                <a:solidFill>
                  <a:schemeClr val="tx1"/>
                </a:solidFill>
                <a:round/>
                <a:headEnd/>
                <a:tailEnd/>
              </a:ln>
            </p:spPr>
            <p:txBody>
              <a:bodyPr wrap="none" anchor="ctr"/>
              <a:lstStyle/>
              <a:p>
                <a:pPr algn="ctr"/>
                <a:r>
                  <a:rPr lang="en-US" sz="1600">
                    <a:latin typeface="Times New Roman" pitchFamily="-112" charset="0"/>
                  </a:rPr>
                  <a:t>Is this a Search</a:t>
                </a:r>
              </a:p>
              <a:p>
                <a:pPr algn="ctr"/>
                <a:r>
                  <a:rPr lang="en-US" sz="1600">
                    <a:latin typeface="Times New Roman" pitchFamily="-112" charset="0"/>
                  </a:rPr>
                  <a:t>Engine spider?</a:t>
                </a:r>
              </a:p>
            </p:txBody>
          </p:sp>
          <p:sp>
            <p:nvSpPr>
              <p:cNvPr id="33804" name="Line 9"/>
              <p:cNvSpPr>
                <a:spLocks noChangeShapeType="1"/>
              </p:cNvSpPr>
              <p:nvPr/>
            </p:nvSpPr>
            <p:spPr bwMode="auto">
              <a:xfrm flipV="1">
                <a:off x="4656" y="1008"/>
                <a:ext cx="563" cy="240"/>
              </a:xfrm>
              <a:prstGeom prst="line">
                <a:avLst/>
              </a:prstGeom>
              <a:noFill/>
              <a:ln w="28575">
                <a:solidFill>
                  <a:schemeClr val="tx1"/>
                </a:solidFill>
                <a:round/>
                <a:headEnd/>
                <a:tailEnd type="triangle" w="med" len="med"/>
              </a:ln>
            </p:spPr>
            <p:txBody>
              <a:bodyPr/>
              <a:lstStyle/>
              <a:p>
                <a:endParaRPr lang="el-GR"/>
              </a:p>
            </p:txBody>
          </p:sp>
          <p:sp>
            <p:nvSpPr>
              <p:cNvPr id="33805" name="Line 10"/>
              <p:cNvSpPr>
                <a:spLocks noChangeShapeType="1"/>
              </p:cNvSpPr>
              <p:nvPr/>
            </p:nvSpPr>
            <p:spPr bwMode="auto">
              <a:xfrm>
                <a:off x="4614" y="1579"/>
                <a:ext cx="633" cy="285"/>
              </a:xfrm>
              <a:prstGeom prst="line">
                <a:avLst/>
              </a:prstGeom>
              <a:noFill/>
              <a:ln w="28575">
                <a:solidFill>
                  <a:schemeClr val="tx1"/>
                </a:solidFill>
                <a:round/>
                <a:headEnd/>
                <a:tailEnd type="triangle" w="med" len="med"/>
              </a:ln>
            </p:spPr>
            <p:txBody>
              <a:bodyPr/>
              <a:lstStyle/>
              <a:p>
                <a:endParaRPr lang="el-GR"/>
              </a:p>
            </p:txBody>
          </p:sp>
          <p:sp>
            <p:nvSpPr>
              <p:cNvPr id="33806" name="Text Box 11"/>
              <p:cNvSpPr txBox="1">
                <a:spLocks noChangeArrowheads="1"/>
              </p:cNvSpPr>
              <p:nvPr/>
            </p:nvSpPr>
            <p:spPr bwMode="auto">
              <a:xfrm>
                <a:off x="4841" y="1035"/>
                <a:ext cx="213" cy="213"/>
              </a:xfrm>
              <a:prstGeom prst="rect">
                <a:avLst/>
              </a:prstGeom>
              <a:solidFill>
                <a:schemeClr val="bg1"/>
              </a:solidFill>
              <a:ln w="28575">
                <a:solidFill>
                  <a:schemeClr val="tx1"/>
                </a:solidFill>
                <a:miter lim="800000"/>
                <a:headEnd/>
                <a:tailEnd/>
              </a:ln>
            </p:spPr>
            <p:txBody>
              <a:bodyPr wrap="none">
                <a:spAutoFit/>
              </a:bodyPr>
              <a:lstStyle/>
              <a:p>
                <a:r>
                  <a:rPr lang="en-US" sz="1600">
                    <a:latin typeface="Times New Roman" pitchFamily="-112" charset="0"/>
                  </a:rPr>
                  <a:t>N</a:t>
                </a:r>
              </a:p>
            </p:txBody>
          </p:sp>
          <p:sp>
            <p:nvSpPr>
              <p:cNvPr id="33807" name="Text Box 12"/>
              <p:cNvSpPr txBox="1">
                <a:spLocks noChangeArrowheads="1"/>
              </p:cNvSpPr>
              <p:nvPr/>
            </p:nvSpPr>
            <p:spPr bwMode="auto">
              <a:xfrm>
                <a:off x="4848" y="1680"/>
                <a:ext cx="240" cy="213"/>
              </a:xfrm>
              <a:prstGeom prst="rect">
                <a:avLst/>
              </a:prstGeom>
              <a:solidFill>
                <a:schemeClr val="bg1"/>
              </a:solidFill>
              <a:ln w="28575">
                <a:solidFill>
                  <a:schemeClr val="tx1"/>
                </a:solidFill>
                <a:miter lim="800000"/>
                <a:headEnd/>
                <a:tailEnd/>
              </a:ln>
            </p:spPr>
            <p:txBody>
              <a:bodyPr>
                <a:spAutoFit/>
              </a:bodyPr>
              <a:lstStyle/>
              <a:p>
                <a:pPr algn="ctr"/>
                <a:r>
                  <a:rPr lang="en-US" sz="1600">
                    <a:latin typeface="Times New Roman" pitchFamily="-112" charset="0"/>
                  </a:rPr>
                  <a:t>Y</a:t>
                </a:r>
              </a:p>
            </p:txBody>
          </p:sp>
          <p:sp>
            <p:nvSpPr>
              <p:cNvPr id="33808" name="AutoShape 13"/>
              <p:cNvSpPr>
                <a:spLocks noChangeArrowheads="1"/>
              </p:cNvSpPr>
              <p:nvPr/>
            </p:nvSpPr>
            <p:spPr bwMode="auto">
              <a:xfrm>
                <a:off x="5276" y="722"/>
                <a:ext cx="388" cy="489"/>
              </a:xfrm>
              <a:prstGeom prst="foldedCorner">
                <a:avLst>
                  <a:gd name="adj" fmla="val 12500"/>
                </a:avLst>
              </a:prstGeom>
              <a:solidFill>
                <a:schemeClr val="bg1"/>
              </a:solidFill>
              <a:ln w="28575">
                <a:solidFill>
                  <a:schemeClr val="tx1"/>
                </a:solidFill>
                <a:round/>
                <a:headEnd/>
                <a:tailEnd/>
              </a:ln>
            </p:spPr>
            <p:txBody>
              <a:bodyPr wrap="none" anchor="ctr"/>
              <a:lstStyle/>
              <a:p>
                <a:pPr algn="ctr"/>
                <a:r>
                  <a:rPr lang="en-US" sz="1600">
                    <a:latin typeface="Times New Roman" pitchFamily="-112" charset="0"/>
                  </a:rPr>
                  <a:t>SPAM</a:t>
                </a:r>
              </a:p>
            </p:txBody>
          </p:sp>
          <p:sp>
            <p:nvSpPr>
              <p:cNvPr id="33809" name="AutoShape 14"/>
              <p:cNvSpPr>
                <a:spLocks noChangeArrowheads="1"/>
              </p:cNvSpPr>
              <p:nvPr/>
            </p:nvSpPr>
            <p:spPr bwMode="auto">
              <a:xfrm>
                <a:off x="5276" y="1620"/>
                <a:ext cx="346" cy="489"/>
              </a:xfrm>
              <a:prstGeom prst="foldedCorner">
                <a:avLst>
                  <a:gd name="adj" fmla="val 12500"/>
                </a:avLst>
              </a:prstGeom>
              <a:solidFill>
                <a:schemeClr val="bg1"/>
              </a:solidFill>
              <a:ln w="28575">
                <a:solidFill>
                  <a:schemeClr val="tx1"/>
                </a:solidFill>
                <a:round/>
                <a:headEnd/>
                <a:tailEnd/>
              </a:ln>
            </p:spPr>
            <p:txBody>
              <a:bodyPr wrap="none" anchor="ctr"/>
              <a:lstStyle/>
              <a:p>
                <a:pPr algn="ctr"/>
                <a:r>
                  <a:rPr lang="en-US" sz="1600">
                    <a:latin typeface="Times New Roman" pitchFamily="-112" charset="0"/>
                  </a:rPr>
                  <a:t>Real</a:t>
                </a:r>
              </a:p>
              <a:p>
                <a:pPr algn="ctr"/>
                <a:r>
                  <a:rPr lang="en-US" sz="1600">
                    <a:latin typeface="Times New Roman" pitchFamily="-112" charset="0"/>
                  </a:rPr>
                  <a:t>Doc</a:t>
                </a:r>
              </a:p>
            </p:txBody>
          </p:sp>
        </p:grpSp>
      </p:grpSp>
      <p:sp>
        <p:nvSpPr>
          <p:cNvPr id="33797" name="Text Box 15"/>
          <p:cNvSpPr txBox="1">
            <a:spLocks noChangeArrowheads="1"/>
          </p:cNvSpPr>
          <p:nvPr/>
        </p:nvSpPr>
        <p:spPr bwMode="auto">
          <a:xfrm>
            <a:off x="2803525" y="5195888"/>
            <a:ext cx="1073150" cy="366712"/>
          </a:xfrm>
          <a:prstGeom prst="rect">
            <a:avLst/>
          </a:prstGeom>
          <a:noFill/>
          <a:ln w="9525">
            <a:noFill/>
            <a:miter lim="800000"/>
            <a:headEnd/>
            <a:tailEnd/>
          </a:ln>
        </p:spPr>
        <p:txBody>
          <a:bodyPr wrap="none">
            <a:spAutoFit/>
          </a:bodyPr>
          <a:lstStyle/>
          <a:p>
            <a:r>
              <a:rPr lang="en-US" sz="1800">
                <a:cs typeface="Arial" charset="0"/>
              </a:rPr>
              <a:t>Cloaking</a:t>
            </a:r>
          </a:p>
        </p:txBody>
      </p:sp>
      <p:sp>
        <p:nvSpPr>
          <p:cNvPr id="33798"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33799" name="Slide Number Placeholder 16"/>
          <p:cNvSpPr>
            <a:spLocks noGrp="1"/>
          </p:cNvSpPr>
          <p:nvPr>
            <p:ph type="sldNum" sz="quarter" idx="12"/>
          </p:nvPr>
        </p:nvSpPr>
        <p:spPr bwMode="auto">
          <a:noFill/>
          <a:ln>
            <a:miter lim="800000"/>
            <a:headEnd/>
            <a:tailEnd/>
          </a:ln>
        </p:spPr>
        <p:txBody>
          <a:bodyPr/>
          <a:lstStyle/>
          <a:p>
            <a:fld id="{0D2C0288-B68B-4374-B1C1-6509922274F4}" type="slidenum">
              <a:rPr lang="en-US"/>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dirty="0" smtClean="0">
                <a:ea typeface="ＭＳ Ｐゴシック" pitchFamily="-112" charset="-128"/>
              </a:rPr>
              <a:t>Άλλες τεχνικές παραπλάνησης (</a:t>
            </a:r>
            <a:r>
              <a:rPr lang="en-US" dirty="0" smtClean="0">
                <a:ea typeface="ＭＳ Ｐゴシック" pitchFamily="-112" charset="-128"/>
              </a:rPr>
              <a:t>spam)</a:t>
            </a:r>
          </a:p>
        </p:txBody>
      </p:sp>
      <p:sp>
        <p:nvSpPr>
          <p:cNvPr id="34819" name="Rectangle 3"/>
          <p:cNvSpPr>
            <a:spLocks noGrp="1" noChangeArrowheads="1"/>
          </p:cNvSpPr>
          <p:nvPr>
            <p:ph type="body" idx="1"/>
          </p:nvPr>
        </p:nvSpPr>
        <p:spPr>
          <a:xfrm>
            <a:off x="533400" y="1752600"/>
            <a:ext cx="8061325" cy="4724400"/>
          </a:xfrm>
        </p:spPr>
        <p:txBody>
          <a:bodyPr/>
          <a:lstStyle/>
          <a:p>
            <a:pPr eaLnBrk="1" hangingPunct="1">
              <a:lnSpc>
                <a:spcPct val="85000"/>
              </a:lnSpc>
            </a:pPr>
            <a:r>
              <a:rPr lang="en-US" sz="3000" b="1" dirty="0" smtClean="0">
                <a:ea typeface="ＭＳ Ｐゴシック" pitchFamily="-112" charset="-128"/>
              </a:rPr>
              <a:t>Doorway pages</a:t>
            </a:r>
          </a:p>
          <a:p>
            <a:pPr lvl="1" eaLnBrk="1" hangingPunct="1">
              <a:lnSpc>
                <a:spcPct val="85000"/>
              </a:lnSpc>
            </a:pPr>
            <a:r>
              <a:rPr lang="en-US" sz="1800" dirty="0" smtClean="0">
                <a:ea typeface="ＭＳ Ｐゴシック" pitchFamily="-112" charset="-128"/>
              </a:rPr>
              <a:t>Pages optimized for a single keyword that re-direct to the real target page</a:t>
            </a:r>
          </a:p>
          <a:p>
            <a:pPr lvl="1" eaLnBrk="1" hangingPunct="1">
              <a:lnSpc>
                <a:spcPct val="85000"/>
              </a:lnSpc>
            </a:pPr>
            <a:r>
              <a:rPr lang="en-US" sz="1800" dirty="0" smtClean="0"/>
              <a:t>If a visitor clicks through to a typical doorway page from a search engine results page, redirected with a fast </a:t>
            </a:r>
            <a:r>
              <a:rPr lang="en-US" sz="1800" i="1" dirty="0" smtClean="0">
                <a:solidFill>
                  <a:schemeClr val="tx2">
                    <a:lumMod val="60000"/>
                    <a:lumOff val="40000"/>
                  </a:schemeClr>
                </a:solidFill>
              </a:rPr>
              <a:t>Meta refresh </a:t>
            </a:r>
            <a:r>
              <a:rPr lang="en-US" sz="1800" dirty="0" smtClean="0"/>
              <a:t>command to another page. </a:t>
            </a:r>
            <a:endParaRPr lang="en-US" sz="1800" dirty="0" smtClean="0">
              <a:ea typeface="ＭＳ Ｐゴシック" pitchFamily="-112" charset="-128"/>
            </a:endParaRPr>
          </a:p>
          <a:p>
            <a:pPr eaLnBrk="1" hangingPunct="1">
              <a:lnSpc>
                <a:spcPct val="85000"/>
              </a:lnSpc>
            </a:pPr>
            <a:r>
              <a:rPr lang="en-US" sz="3000" b="1" dirty="0" smtClean="0">
                <a:ea typeface="ＭＳ Ｐゴシック" pitchFamily="-112" charset="-128"/>
              </a:rPr>
              <a:t>Link spamming</a:t>
            </a:r>
          </a:p>
          <a:p>
            <a:pPr lvl="1" eaLnBrk="1" hangingPunct="1">
              <a:lnSpc>
                <a:spcPct val="85000"/>
              </a:lnSpc>
            </a:pPr>
            <a:r>
              <a:rPr lang="en-US" dirty="0" smtClean="0">
                <a:ea typeface="ＭＳ Ｐゴシック" pitchFamily="-112" charset="-128"/>
              </a:rPr>
              <a:t>Mutual admiration societies, hidden links, awards – more on these later</a:t>
            </a:r>
          </a:p>
          <a:p>
            <a:pPr lvl="1" eaLnBrk="1" hangingPunct="1">
              <a:lnSpc>
                <a:spcPct val="85000"/>
              </a:lnSpc>
            </a:pPr>
            <a:r>
              <a:rPr lang="en-US" i="1" dirty="0" smtClean="0">
                <a:ea typeface="ＭＳ Ｐゴシック" pitchFamily="-112" charset="-128"/>
              </a:rPr>
              <a:t>Domain flooding:</a:t>
            </a:r>
            <a:r>
              <a:rPr lang="en-US" dirty="0" smtClean="0">
                <a:ea typeface="ＭＳ Ｐゴシック" pitchFamily="-112" charset="-128"/>
              </a:rPr>
              <a:t> numerous domains that point or re-direct to a target page</a:t>
            </a:r>
          </a:p>
          <a:p>
            <a:pPr eaLnBrk="1" hangingPunct="1">
              <a:lnSpc>
                <a:spcPct val="85000"/>
              </a:lnSpc>
            </a:pPr>
            <a:r>
              <a:rPr lang="en-US" sz="3000" dirty="0" smtClean="0">
                <a:ea typeface="ＭＳ Ｐゴシック" pitchFamily="-112" charset="-128"/>
              </a:rPr>
              <a:t> </a:t>
            </a:r>
            <a:r>
              <a:rPr lang="en-US" sz="3000" b="1" dirty="0" smtClean="0">
                <a:ea typeface="ＭＳ Ｐゴシック" pitchFamily="-112" charset="-128"/>
              </a:rPr>
              <a:t>Robots (bots)</a:t>
            </a:r>
          </a:p>
          <a:p>
            <a:pPr lvl="1" eaLnBrk="1" hangingPunct="1">
              <a:lnSpc>
                <a:spcPct val="85000"/>
              </a:lnSpc>
            </a:pPr>
            <a:r>
              <a:rPr lang="en-US" dirty="0" smtClean="0">
                <a:ea typeface="ＭＳ Ｐゴシック" pitchFamily="-112" charset="-128"/>
              </a:rPr>
              <a:t>Fake query stream – rank checking programs</a:t>
            </a:r>
          </a:p>
          <a:p>
            <a:pPr lvl="2" eaLnBrk="1" hangingPunct="1">
              <a:lnSpc>
                <a:spcPct val="85000"/>
              </a:lnSpc>
            </a:pPr>
            <a:r>
              <a:rPr lang="en-US" dirty="0" smtClean="0">
                <a:ea typeface="ＭＳ Ｐゴシック" pitchFamily="-112" charset="-128"/>
              </a:rPr>
              <a:t>“Curve-fit” ranking programs of search engines</a:t>
            </a:r>
          </a:p>
          <a:p>
            <a:pPr lvl="1" eaLnBrk="1" hangingPunct="1">
              <a:lnSpc>
                <a:spcPct val="85000"/>
              </a:lnSpc>
            </a:pPr>
            <a:r>
              <a:rPr lang="en-US" dirty="0" smtClean="0">
                <a:ea typeface="ＭＳ Ｐゴシック" pitchFamily="-112" charset="-128"/>
              </a:rPr>
              <a:t>Millions of submissions via Add-</a:t>
            </a:r>
            <a:r>
              <a:rPr lang="en-US" dirty="0" err="1" smtClean="0">
                <a:ea typeface="ＭＳ Ｐゴシック" pitchFamily="-112" charset="-128"/>
              </a:rPr>
              <a:t>Url</a:t>
            </a:r>
            <a:endParaRPr lang="en-US" dirty="0" smtClean="0">
              <a:ea typeface="ＭＳ Ｐゴシック" pitchFamily="-112" charset="-128"/>
            </a:endParaRPr>
          </a:p>
        </p:txBody>
      </p:sp>
      <p:sp>
        <p:nvSpPr>
          <p:cNvPr id="34820" name="TextBox 4"/>
          <p:cNvSpPr txBox="1">
            <a:spLocks noChangeArrowheads="1"/>
          </p:cNvSpPr>
          <p:nvPr/>
        </p:nvSpPr>
        <p:spPr bwMode="auto">
          <a:xfrm>
            <a:off x="7620000" y="-33546"/>
            <a:ext cx="1327608"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19.2.2</a:t>
            </a:r>
          </a:p>
        </p:txBody>
      </p:sp>
      <p:sp>
        <p:nvSpPr>
          <p:cNvPr id="34821" name="Slide Number Placeholder 4"/>
          <p:cNvSpPr>
            <a:spLocks noGrp="1"/>
          </p:cNvSpPr>
          <p:nvPr>
            <p:ph type="sldNum" sz="quarter" idx="12"/>
          </p:nvPr>
        </p:nvSpPr>
        <p:spPr bwMode="auto">
          <a:noFill/>
          <a:ln>
            <a:miter lim="800000"/>
            <a:headEnd/>
            <a:tailEnd/>
          </a:ln>
        </p:spPr>
        <p:txBody>
          <a:bodyPr/>
          <a:lstStyle/>
          <a:p>
            <a:fld id="{BF7FC3F5-7C2F-4DD9-9888-74FE62D409DA}" type="slidenum">
              <a:rPr lang="en-US"/>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112" charset="-128"/>
              </a:rPr>
              <a:t>The war against spam</a:t>
            </a:r>
          </a:p>
        </p:txBody>
      </p:sp>
      <p:sp>
        <p:nvSpPr>
          <p:cNvPr id="35843" name="Rectangle 3"/>
          <p:cNvSpPr>
            <a:spLocks noGrp="1" noChangeArrowheads="1"/>
          </p:cNvSpPr>
          <p:nvPr>
            <p:ph type="body" sz="half" idx="1"/>
          </p:nvPr>
        </p:nvSpPr>
        <p:spPr>
          <a:xfrm>
            <a:off x="533400" y="1524000"/>
            <a:ext cx="4038600" cy="4724400"/>
          </a:xfrm>
        </p:spPr>
        <p:txBody>
          <a:bodyPr/>
          <a:lstStyle/>
          <a:p>
            <a:pPr eaLnBrk="1" hangingPunct="1">
              <a:lnSpc>
                <a:spcPct val="90000"/>
              </a:lnSpc>
            </a:pPr>
            <a:r>
              <a:rPr lang="en-US" sz="2400" smtClean="0">
                <a:ea typeface="ＭＳ Ｐゴシック" pitchFamily="-112" charset="-128"/>
              </a:rPr>
              <a:t>Quality signals - Prefer authoritative pages based on:</a:t>
            </a:r>
          </a:p>
          <a:p>
            <a:pPr lvl="1" eaLnBrk="1" hangingPunct="1">
              <a:lnSpc>
                <a:spcPct val="90000"/>
              </a:lnSpc>
            </a:pPr>
            <a:r>
              <a:rPr lang="en-US" sz="1800" smtClean="0">
                <a:ea typeface="ＭＳ Ｐゴシック" pitchFamily="-112" charset="-128"/>
              </a:rPr>
              <a:t>Votes from authors (linkage signals)</a:t>
            </a:r>
          </a:p>
          <a:p>
            <a:pPr lvl="1" eaLnBrk="1" hangingPunct="1">
              <a:lnSpc>
                <a:spcPct val="90000"/>
              </a:lnSpc>
            </a:pPr>
            <a:r>
              <a:rPr lang="en-US" sz="1800" smtClean="0">
                <a:ea typeface="ＭＳ Ｐゴシック" pitchFamily="-112" charset="-128"/>
              </a:rPr>
              <a:t>Votes from users (usage signals)</a:t>
            </a:r>
          </a:p>
          <a:p>
            <a:pPr eaLnBrk="1" hangingPunct="1">
              <a:lnSpc>
                <a:spcPct val="90000"/>
              </a:lnSpc>
            </a:pPr>
            <a:r>
              <a:rPr lang="en-US" sz="2400" smtClean="0">
                <a:ea typeface="ＭＳ Ｐゴシック" pitchFamily="-112" charset="-128"/>
              </a:rPr>
              <a:t> Policing of URL submissions</a:t>
            </a:r>
          </a:p>
          <a:p>
            <a:pPr lvl="1" eaLnBrk="1" hangingPunct="1">
              <a:lnSpc>
                <a:spcPct val="90000"/>
              </a:lnSpc>
            </a:pPr>
            <a:r>
              <a:rPr lang="en-US" sz="1800" smtClean="0">
                <a:ea typeface="ＭＳ Ｐゴシック" pitchFamily="-112" charset="-128"/>
              </a:rPr>
              <a:t>Anti robot test </a:t>
            </a:r>
          </a:p>
          <a:p>
            <a:pPr eaLnBrk="1" hangingPunct="1">
              <a:lnSpc>
                <a:spcPct val="90000"/>
              </a:lnSpc>
            </a:pPr>
            <a:r>
              <a:rPr lang="en-US" sz="2400" smtClean="0">
                <a:ea typeface="ＭＳ Ｐゴシック" pitchFamily="-112" charset="-128"/>
              </a:rPr>
              <a:t> Limits on meta-keywords</a:t>
            </a:r>
          </a:p>
          <a:p>
            <a:pPr eaLnBrk="1" hangingPunct="1">
              <a:lnSpc>
                <a:spcPct val="90000"/>
              </a:lnSpc>
            </a:pPr>
            <a:r>
              <a:rPr lang="en-US" sz="2400" smtClean="0">
                <a:ea typeface="ＭＳ Ｐゴシック" pitchFamily="-112" charset="-128"/>
              </a:rPr>
              <a:t> Robust link analysis</a:t>
            </a:r>
          </a:p>
          <a:p>
            <a:pPr lvl="1" eaLnBrk="1" hangingPunct="1">
              <a:lnSpc>
                <a:spcPct val="90000"/>
              </a:lnSpc>
            </a:pPr>
            <a:r>
              <a:rPr lang="en-US" sz="1800" smtClean="0">
                <a:ea typeface="ＭＳ Ｐゴシック" pitchFamily="-112" charset="-128"/>
              </a:rPr>
              <a:t>Ignore statistically implausible linkage (or text)</a:t>
            </a:r>
          </a:p>
          <a:p>
            <a:pPr lvl="1" eaLnBrk="1" hangingPunct="1">
              <a:lnSpc>
                <a:spcPct val="90000"/>
              </a:lnSpc>
            </a:pPr>
            <a:r>
              <a:rPr lang="en-US" sz="1800" smtClean="0">
                <a:ea typeface="ＭＳ Ｐゴシック" pitchFamily="-112" charset="-128"/>
              </a:rPr>
              <a:t>Use link analysis to detect spammers (guilt by association)</a:t>
            </a:r>
            <a:endParaRPr lang="en-US" sz="2000" smtClean="0">
              <a:ea typeface="ＭＳ Ｐゴシック" pitchFamily="-112" charset="-128"/>
            </a:endParaRPr>
          </a:p>
        </p:txBody>
      </p:sp>
      <p:sp>
        <p:nvSpPr>
          <p:cNvPr id="35844" name="Rectangle 4"/>
          <p:cNvSpPr>
            <a:spLocks noGrp="1" noChangeArrowheads="1"/>
          </p:cNvSpPr>
          <p:nvPr>
            <p:ph type="body" sz="half" idx="2"/>
          </p:nvPr>
        </p:nvSpPr>
        <p:spPr>
          <a:xfrm>
            <a:off x="4646613" y="1600200"/>
            <a:ext cx="3811587" cy="4876800"/>
          </a:xfrm>
        </p:spPr>
        <p:txBody>
          <a:bodyPr/>
          <a:lstStyle/>
          <a:p>
            <a:pPr eaLnBrk="1" hangingPunct="1">
              <a:lnSpc>
                <a:spcPct val="80000"/>
              </a:lnSpc>
            </a:pPr>
            <a:r>
              <a:rPr lang="en-US" sz="2400" smtClean="0">
                <a:ea typeface="ＭＳ Ｐゴシック" pitchFamily="-112" charset="-128"/>
              </a:rPr>
              <a:t>Spam recognition by machine learning</a:t>
            </a:r>
          </a:p>
          <a:p>
            <a:pPr lvl="1" eaLnBrk="1" hangingPunct="1">
              <a:lnSpc>
                <a:spcPct val="80000"/>
              </a:lnSpc>
            </a:pPr>
            <a:r>
              <a:rPr lang="en-US" sz="1800" smtClean="0">
                <a:ea typeface="ＭＳ Ｐゴシック" pitchFamily="-112" charset="-128"/>
              </a:rPr>
              <a:t>Training set based on known spam</a:t>
            </a:r>
          </a:p>
          <a:p>
            <a:pPr eaLnBrk="1" hangingPunct="1">
              <a:lnSpc>
                <a:spcPct val="80000"/>
              </a:lnSpc>
            </a:pPr>
            <a:r>
              <a:rPr lang="en-US" sz="2400" smtClean="0">
                <a:ea typeface="ＭＳ Ｐゴシック" pitchFamily="-112" charset="-128"/>
              </a:rPr>
              <a:t>Family friendly filters</a:t>
            </a:r>
          </a:p>
          <a:p>
            <a:pPr lvl="1" eaLnBrk="1" hangingPunct="1">
              <a:lnSpc>
                <a:spcPct val="80000"/>
              </a:lnSpc>
            </a:pPr>
            <a:r>
              <a:rPr lang="en-US" sz="1800" smtClean="0">
                <a:ea typeface="ＭＳ Ｐゴシック" pitchFamily="-112" charset="-128"/>
              </a:rPr>
              <a:t>Linguistic analysis, general classification techniques, etc.</a:t>
            </a:r>
          </a:p>
          <a:p>
            <a:pPr lvl="1" eaLnBrk="1" hangingPunct="1">
              <a:lnSpc>
                <a:spcPct val="80000"/>
              </a:lnSpc>
            </a:pPr>
            <a:r>
              <a:rPr lang="en-US" sz="1800" smtClean="0">
                <a:ea typeface="ＭＳ Ｐゴシック" pitchFamily="-112" charset="-128"/>
              </a:rPr>
              <a:t>For images: flesh tone detectors, source text analysis, etc.</a:t>
            </a:r>
          </a:p>
          <a:p>
            <a:pPr eaLnBrk="1" hangingPunct="1">
              <a:lnSpc>
                <a:spcPct val="80000"/>
              </a:lnSpc>
            </a:pPr>
            <a:r>
              <a:rPr lang="en-US" sz="2400" smtClean="0">
                <a:ea typeface="ＭＳ Ｐゴシック" pitchFamily="-112" charset="-128"/>
              </a:rPr>
              <a:t>Editorial intervention</a:t>
            </a:r>
          </a:p>
          <a:p>
            <a:pPr lvl="1" eaLnBrk="1" hangingPunct="1">
              <a:lnSpc>
                <a:spcPct val="80000"/>
              </a:lnSpc>
            </a:pPr>
            <a:r>
              <a:rPr lang="en-US" sz="1800" smtClean="0">
                <a:ea typeface="ＭＳ Ｐゴシック" pitchFamily="-112" charset="-128"/>
              </a:rPr>
              <a:t>Blacklists</a:t>
            </a:r>
          </a:p>
          <a:p>
            <a:pPr lvl="1" eaLnBrk="1" hangingPunct="1">
              <a:lnSpc>
                <a:spcPct val="80000"/>
              </a:lnSpc>
            </a:pPr>
            <a:r>
              <a:rPr lang="en-US" sz="1800" smtClean="0">
                <a:ea typeface="ＭＳ Ｐゴシック" pitchFamily="-112" charset="-128"/>
              </a:rPr>
              <a:t>Top queries audited</a:t>
            </a:r>
          </a:p>
          <a:p>
            <a:pPr lvl="1" eaLnBrk="1" hangingPunct="1">
              <a:lnSpc>
                <a:spcPct val="80000"/>
              </a:lnSpc>
            </a:pPr>
            <a:r>
              <a:rPr lang="en-US" sz="1800" smtClean="0">
                <a:ea typeface="ＭＳ Ｐゴシック" pitchFamily="-112" charset="-128"/>
              </a:rPr>
              <a:t>Complaints addressed</a:t>
            </a:r>
          </a:p>
          <a:p>
            <a:pPr lvl="1" eaLnBrk="1" hangingPunct="1">
              <a:lnSpc>
                <a:spcPct val="80000"/>
              </a:lnSpc>
            </a:pPr>
            <a:r>
              <a:rPr lang="en-US" sz="1800" smtClean="0">
                <a:ea typeface="ＭＳ Ｐゴシック" pitchFamily="-112" charset="-128"/>
              </a:rPr>
              <a:t>Suspect pattern detection</a:t>
            </a:r>
            <a:endParaRPr lang="en-US" sz="1900" smtClean="0">
              <a:ea typeface="ＭＳ Ｐゴシック" pitchFamily="-112" charset="-128"/>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B87811B9-C36B-4CD1-AD9B-B7AF76A282F5}" type="slidenum">
              <a:rPr lang="en-US"/>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112" charset="-128"/>
              </a:rPr>
              <a:t>More on spam</a:t>
            </a:r>
          </a:p>
        </p:txBody>
      </p:sp>
      <p:sp>
        <p:nvSpPr>
          <p:cNvPr id="36867" name="Rectangle 3"/>
          <p:cNvSpPr>
            <a:spLocks noGrp="1" noChangeArrowheads="1"/>
          </p:cNvSpPr>
          <p:nvPr>
            <p:ph type="body" idx="1"/>
          </p:nvPr>
        </p:nvSpPr>
        <p:spPr>
          <a:xfrm>
            <a:off x="457200" y="1600200"/>
            <a:ext cx="8382000" cy="3352800"/>
          </a:xfrm>
        </p:spPr>
        <p:txBody>
          <a:bodyPr/>
          <a:lstStyle/>
          <a:p>
            <a:pPr eaLnBrk="1" hangingPunct="1">
              <a:lnSpc>
                <a:spcPct val="90000"/>
              </a:lnSpc>
            </a:pPr>
            <a:r>
              <a:rPr lang="en-US" dirty="0" smtClean="0">
                <a:ea typeface="ＭＳ Ｐゴシック" pitchFamily="-112" charset="-128"/>
              </a:rPr>
              <a:t>Web search engines have policies on SEO practices they tolerate/block</a:t>
            </a:r>
          </a:p>
          <a:p>
            <a:pPr lvl="1" eaLnBrk="1" hangingPunct="1">
              <a:lnSpc>
                <a:spcPct val="90000"/>
              </a:lnSpc>
            </a:pPr>
            <a:r>
              <a:rPr lang="en-US" sz="2000" dirty="0" smtClean="0">
                <a:ea typeface="ＭＳ Ｐゴシック" pitchFamily="-112" charset="-128"/>
                <a:hlinkClick r:id="rId2"/>
              </a:rPr>
              <a:t>http://help.yahoo.com/help/us/ysearch/index.html</a:t>
            </a:r>
            <a:r>
              <a:rPr lang="en-US" sz="2000" dirty="0" smtClean="0">
                <a:ea typeface="ＭＳ Ｐゴシック" pitchFamily="-112" charset="-128"/>
              </a:rPr>
              <a:t> </a:t>
            </a:r>
          </a:p>
          <a:p>
            <a:pPr lvl="1" eaLnBrk="1" hangingPunct="1">
              <a:lnSpc>
                <a:spcPct val="90000"/>
              </a:lnSpc>
            </a:pPr>
            <a:r>
              <a:rPr lang="en-US" sz="2000" dirty="0" smtClean="0">
                <a:ea typeface="ＭＳ Ｐゴシック" pitchFamily="-112" charset="-128"/>
                <a:hlinkClick r:id="rId3"/>
              </a:rPr>
              <a:t>http://www.google.com/intl/en/webmasters/</a:t>
            </a:r>
            <a:r>
              <a:rPr lang="en-US" sz="2000" dirty="0" smtClean="0">
                <a:ea typeface="ＭＳ Ｐゴシック" pitchFamily="-112" charset="-128"/>
              </a:rPr>
              <a:t> </a:t>
            </a:r>
          </a:p>
          <a:p>
            <a:pPr eaLnBrk="1" hangingPunct="1">
              <a:lnSpc>
                <a:spcPct val="90000"/>
              </a:lnSpc>
            </a:pPr>
            <a:r>
              <a:rPr lang="en-US" dirty="0" smtClean="0">
                <a:ea typeface="ＭＳ Ｐゴシック" pitchFamily="-112" charset="-128"/>
              </a:rPr>
              <a:t>Adversarial IR (</a:t>
            </a:r>
            <a:r>
              <a:rPr lang="el-GR" dirty="0" smtClean="0">
                <a:ea typeface="ＭＳ Ｐゴシック" pitchFamily="-112" charset="-128"/>
              </a:rPr>
              <a:t>Ανταγωνιστική ανάκτηση πληροφορίας)</a:t>
            </a:r>
            <a:r>
              <a:rPr lang="en-US" dirty="0" smtClean="0">
                <a:ea typeface="ＭＳ Ｐゴシック" pitchFamily="-112" charset="-128"/>
              </a:rPr>
              <a:t>: the unending (technical) battle between SEO’s and web search engines</a:t>
            </a:r>
          </a:p>
          <a:p>
            <a:pPr eaLnBrk="1" hangingPunct="1">
              <a:lnSpc>
                <a:spcPct val="90000"/>
              </a:lnSpc>
            </a:pPr>
            <a:r>
              <a:rPr lang="en-US" dirty="0" smtClean="0">
                <a:ea typeface="ＭＳ Ｐゴシック" pitchFamily="-112" charset="-128"/>
              </a:rPr>
              <a:t>Research  </a:t>
            </a:r>
            <a:r>
              <a:rPr lang="en-US" sz="2200" dirty="0" smtClean="0">
                <a:ea typeface="ＭＳ Ｐゴシック" pitchFamily="-112" charset="-128"/>
                <a:hlinkClick r:id="rId4" action="ppaction://hlinkfile"/>
              </a:rPr>
              <a:t>http://airweb.cse.lehigh.edu/</a:t>
            </a:r>
            <a:endParaRPr lang="en-US" sz="2200" dirty="0" smtClean="0">
              <a:ea typeface="ＭＳ Ｐゴシック" pitchFamily="-112" charset="-128"/>
            </a:endParaRPr>
          </a:p>
        </p:txBody>
      </p:sp>
      <p:sp>
        <p:nvSpPr>
          <p:cNvPr id="36868" name="Slide Number Placeholder 3"/>
          <p:cNvSpPr>
            <a:spLocks noGrp="1"/>
          </p:cNvSpPr>
          <p:nvPr>
            <p:ph type="sldNum" sz="quarter" idx="12"/>
          </p:nvPr>
        </p:nvSpPr>
        <p:spPr bwMode="auto">
          <a:noFill/>
          <a:ln>
            <a:miter lim="800000"/>
            <a:headEnd/>
            <a:tailEnd/>
          </a:ln>
        </p:spPr>
        <p:txBody>
          <a:bodyPr/>
          <a:lstStyle/>
          <a:p>
            <a:fld id="{76FC5920-5B9F-4037-8CD2-8F1109BEF0E4}" type="slidenum">
              <a:rPr lang="en-US"/>
              <a:pPr/>
              <a:t>65</a:t>
            </a:fld>
            <a:endParaRPr lang="en-US"/>
          </a:p>
        </p:txBody>
      </p:sp>
      <p:sp>
        <p:nvSpPr>
          <p:cNvPr id="5" name="TextBox 4"/>
          <p:cNvSpPr txBox="1"/>
          <p:nvPr/>
        </p:nvSpPr>
        <p:spPr>
          <a:xfrm>
            <a:off x="533400" y="5257800"/>
            <a:ext cx="7010400" cy="461665"/>
          </a:xfrm>
          <a:prstGeom prst="rect">
            <a:avLst/>
          </a:prstGeom>
          <a:noFill/>
        </p:spPr>
        <p:txBody>
          <a:bodyPr wrap="square" rtlCol="0">
            <a:spAutoFit/>
          </a:bodyPr>
          <a:lstStyle/>
          <a:p>
            <a:r>
              <a:rPr lang="en-US" dirty="0" smtClean="0">
                <a:solidFill>
                  <a:schemeClr val="accent6">
                    <a:lumMod val="50000"/>
                  </a:schemeClr>
                </a:solidFill>
                <a:latin typeface="+mn-lt"/>
              </a:rPr>
              <a:t>Check out: Webmaster Tools (Google)</a:t>
            </a:r>
            <a:endParaRPr lang="el-GR" dirty="0">
              <a:solidFill>
                <a:schemeClr val="accent6">
                  <a:lumMod val="50000"/>
                </a:schemeClr>
              </a:solidFill>
              <a:latin typeface="+mn-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cap="none" dirty="0" smtClean="0">
                <a:ea typeface="ＭＳ Ｐゴシック" pitchFamily="-112" charset="-128"/>
              </a:rPr>
              <a:t>SIZE OF THE WEB</a:t>
            </a:r>
          </a:p>
        </p:txBody>
      </p:sp>
      <p:sp>
        <p:nvSpPr>
          <p:cNvPr id="37892" name="Slide Number Placeholder 7"/>
          <p:cNvSpPr>
            <a:spLocks noGrp="1"/>
          </p:cNvSpPr>
          <p:nvPr>
            <p:ph type="sldNum" sz="quarter" idx="12"/>
          </p:nvPr>
        </p:nvSpPr>
        <p:spPr bwMode="auto">
          <a:noFill/>
          <a:ln>
            <a:miter lim="800000"/>
            <a:headEnd/>
            <a:tailEnd/>
          </a:ln>
        </p:spPr>
        <p:txBody>
          <a:bodyPr/>
          <a:lstStyle/>
          <a:p>
            <a:fld id="{F0F80DF2-F411-42F4-B18B-2C9C2FCA3FEF}" type="slidenum">
              <a:rPr lang="en-US"/>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dirty="0" smtClean="0">
                <a:ea typeface="ＭＳ Ｐゴシック" pitchFamily="-112" charset="-128"/>
              </a:rPr>
              <a:t>Ποιο είναι το μέγεθος του </a:t>
            </a:r>
            <a:r>
              <a:rPr lang="en-US" dirty="0" smtClean="0">
                <a:ea typeface="ＭＳ Ｐゴシック" pitchFamily="-112" charset="-128"/>
              </a:rPr>
              <a:t>web ?</a:t>
            </a:r>
          </a:p>
        </p:txBody>
      </p:sp>
      <p:sp>
        <p:nvSpPr>
          <p:cNvPr id="39939" name="Rectangle 3"/>
          <p:cNvSpPr>
            <a:spLocks noGrp="1" noChangeArrowheads="1"/>
          </p:cNvSpPr>
          <p:nvPr>
            <p:ph type="body" idx="1"/>
          </p:nvPr>
        </p:nvSpPr>
        <p:spPr/>
        <p:txBody>
          <a:bodyPr/>
          <a:lstStyle/>
          <a:p>
            <a:pPr eaLnBrk="1" hangingPunct="1">
              <a:lnSpc>
                <a:spcPct val="90000"/>
              </a:lnSpc>
            </a:pPr>
            <a:r>
              <a:rPr lang="el-GR" dirty="0" smtClean="0">
                <a:ea typeface="ＭＳ Ｐゴシック" pitchFamily="-112" charset="-128"/>
              </a:rPr>
              <a:t>Θέματα</a:t>
            </a:r>
            <a:endParaRPr lang="en-US" dirty="0" smtClean="0">
              <a:ea typeface="ＭＳ Ｐゴシック" pitchFamily="-112" charset="-128"/>
            </a:endParaRPr>
          </a:p>
          <a:p>
            <a:pPr lvl="1" eaLnBrk="1" hangingPunct="1">
              <a:lnSpc>
                <a:spcPct val="90000"/>
              </a:lnSpc>
            </a:pPr>
            <a:r>
              <a:rPr lang="el-GR" dirty="0" smtClean="0">
                <a:ea typeface="ＭＳ Ｐゴシック" pitchFamily="-112" charset="-128"/>
              </a:rPr>
              <a:t>Στην πραγματικότητα, ο</a:t>
            </a:r>
            <a:r>
              <a:rPr lang="en-US" dirty="0" smtClean="0">
                <a:ea typeface="ＭＳ Ｐゴシック" pitchFamily="-112" charset="-128"/>
              </a:rPr>
              <a:t> web </a:t>
            </a:r>
            <a:r>
              <a:rPr lang="el-GR" dirty="0" smtClean="0">
                <a:ea typeface="ＭＳ Ｐゴシック" pitchFamily="-112" charset="-128"/>
              </a:rPr>
              <a:t>είναι άπειρος</a:t>
            </a:r>
            <a:endParaRPr lang="en-US" dirty="0" smtClean="0">
              <a:ea typeface="ＭＳ Ｐゴシック" pitchFamily="-112" charset="-128"/>
            </a:endParaRPr>
          </a:p>
          <a:p>
            <a:pPr lvl="2" eaLnBrk="1" hangingPunct="1">
              <a:lnSpc>
                <a:spcPct val="90000"/>
              </a:lnSpc>
            </a:pPr>
            <a:r>
              <a:rPr lang="en-US" dirty="0" smtClean="0">
                <a:ea typeface="ＭＳ Ｐゴシック" pitchFamily="-112" charset="-128"/>
              </a:rPr>
              <a:t>Dynamic content, e.g., calendars </a:t>
            </a:r>
          </a:p>
          <a:p>
            <a:pPr lvl="2" eaLnBrk="1" hangingPunct="1">
              <a:lnSpc>
                <a:spcPct val="90000"/>
              </a:lnSpc>
            </a:pPr>
            <a:r>
              <a:rPr lang="en-US" dirty="0" smtClean="0">
                <a:ea typeface="ＭＳ Ｐゴシック" pitchFamily="-112" charset="-128"/>
              </a:rPr>
              <a:t>Soft 404: </a:t>
            </a:r>
            <a:r>
              <a:rPr lang="en-US" u="sng" dirty="0" smtClean="0">
                <a:ea typeface="ＭＳ Ｐゴシック" pitchFamily="-112" charset="-128"/>
              </a:rPr>
              <a:t>www.yahoo.com/&lt;</a:t>
            </a:r>
            <a:r>
              <a:rPr lang="en-US" u="sng" dirty="0" smtClean="0">
                <a:solidFill>
                  <a:schemeClr val="hlink"/>
                </a:solidFill>
                <a:ea typeface="ＭＳ Ｐゴシック" pitchFamily="-112" charset="-128"/>
              </a:rPr>
              <a:t>anything&gt;</a:t>
            </a:r>
            <a:r>
              <a:rPr lang="en-US" dirty="0" smtClean="0">
                <a:ea typeface="ＭＳ Ｐゴシック" pitchFamily="-112" charset="-128"/>
              </a:rPr>
              <a:t> is a valid page</a:t>
            </a:r>
          </a:p>
          <a:p>
            <a:pPr lvl="1" eaLnBrk="1" hangingPunct="1">
              <a:lnSpc>
                <a:spcPct val="90000"/>
              </a:lnSpc>
            </a:pPr>
            <a:r>
              <a:rPr lang="en-US" dirty="0" smtClean="0">
                <a:ea typeface="ＭＳ Ｐゴシック" pitchFamily="-112" charset="-128"/>
              </a:rPr>
              <a:t>Static web contains syntactic duplication, mostly due to mirroring (~30%)</a:t>
            </a:r>
          </a:p>
          <a:p>
            <a:pPr lvl="1" eaLnBrk="1" hangingPunct="1">
              <a:lnSpc>
                <a:spcPct val="90000"/>
              </a:lnSpc>
            </a:pPr>
            <a:r>
              <a:rPr lang="en-US" dirty="0" smtClean="0">
                <a:ea typeface="ＭＳ Ｐゴシック" pitchFamily="-112" charset="-128"/>
              </a:rPr>
              <a:t>Some servers are seldom connected</a:t>
            </a:r>
          </a:p>
          <a:p>
            <a:pPr eaLnBrk="1" hangingPunct="1">
              <a:lnSpc>
                <a:spcPct val="90000"/>
              </a:lnSpc>
            </a:pPr>
            <a:r>
              <a:rPr lang="el-GR" dirty="0" smtClean="0">
                <a:ea typeface="ＭＳ Ｐゴシック" pitchFamily="-112" charset="-128"/>
              </a:rPr>
              <a:t>Ποιο νοιάζει;</a:t>
            </a:r>
            <a:endParaRPr lang="en-US" dirty="0" smtClean="0">
              <a:ea typeface="ＭＳ Ｐゴシック" pitchFamily="-112" charset="-128"/>
            </a:endParaRPr>
          </a:p>
          <a:p>
            <a:pPr lvl="1" eaLnBrk="1" hangingPunct="1">
              <a:lnSpc>
                <a:spcPct val="90000"/>
              </a:lnSpc>
            </a:pPr>
            <a:r>
              <a:rPr lang="en-US" dirty="0" smtClean="0">
                <a:ea typeface="ＭＳ Ｐゴシック" pitchFamily="-112" charset="-128"/>
              </a:rPr>
              <a:t>Media, and consequently the user</a:t>
            </a:r>
          </a:p>
          <a:p>
            <a:pPr lvl="1" eaLnBrk="1" hangingPunct="1">
              <a:lnSpc>
                <a:spcPct val="90000"/>
              </a:lnSpc>
            </a:pPr>
            <a:r>
              <a:rPr lang="el-GR" dirty="0" smtClean="0">
                <a:ea typeface="ＭＳ Ｐゴシック" pitchFamily="-112" charset="-128"/>
              </a:rPr>
              <a:t>Σχεδιαστές μηχανών</a:t>
            </a:r>
            <a:endParaRPr lang="en-US" dirty="0" smtClean="0">
              <a:ea typeface="ＭＳ Ｐゴシック" pitchFamily="-112" charset="-128"/>
            </a:endParaRPr>
          </a:p>
          <a:p>
            <a:pPr lvl="1" eaLnBrk="1" hangingPunct="1">
              <a:lnSpc>
                <a:spcPct val="90000"/>
              </a:lnSpc>
            </a:pPr>
            <a:r>
              <a:rPr lang="el-GR" dirty="0" smtClean="0">
                <a:ea typeface="ＭＳ Ｐゴシック" pitchFamily="-112" charset="-128"/>
              </a:rPr>
              <a:t>Την πολιτική </a:t>
            </a:r>
            <a:r>
              <a:rPr lang="en-US" dirty="0" smtClean="0">
                <a:ea typeface="ＭＳ Ｐゴシック" pitchFamily="-112" charset="-128"/>
              </a:rPr>
              <a:t>crawl </a:t>
            </a:r>
            <a:r>
              <a:rPr lang="el-GR" dirty="0" smtClean="0">
                <a:ea typeface="ＭＳ Ｐゴシック" pitchFamily="-112" charset="-128"/>
              </a:rPr>
              <a:t>Αντίκτυπο στην ανάκληση</a:t>
            </a:r>
            <a:r>
              <a:rPr lang="en-US" dirty="0" smtClean="0">
                <a:ea typeface="ＭＳ Ｐゴシック" pitchFamily="-112" charset="-128"/>
              </a:rPr>
              <a:t>.</a:t>
            </a:r>
          </a:p>
        </p:txBody>
      </p:sp>
      <p:sp>
        <p:nvSpPr>
          <p:cNvPr id="39940"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39941" name="Slide Number Placeholder 4"/>
          <p:cNvSpPr>
            <a:spLocks noGrp="1"/>
          </p:cNvSpPr>
          <p:nvPr>
            <p:ph type="sldNum" sz="quarter" idx="12"/>
          </p:nvPr>
        </p:nvSpPr>
        <p:spPr bwMode="auto">
          <a:noFill/>
          <a:ln>
            <a:miter lim="800000"/>
            <a:headEnd/>
            <a:tailEnd/>
          </a:ln>
        </p:spPr>
        <p:txBody>
          <a:bodyPr/>
          <a:lstStyle/>
          <a:p>
            <a:fld id="{D7314130-E7F7-43A5-836B-B1115275472E}" type="slidenum">
              <a:rPr lang="en-US"/>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dirty="0" smtClean="0">
                <a:ea typeface="ＭＳ Ｐゴシック" pitchFamily="-112" charset="-128"/>
              </a:rPr>
              <a:t>Τι μπορούμε να μετρήσουμε; </a:t>
            </a:r>
            <a:endParaRPr lang="en-US" dirty="0" smtClean="0">
              <a:ea typeface="ＭＳ Ｐゴシック" pitchFamily="-112" charset="-128"/>
            </a:endParaRPr>
          </a:p>
        </p:txBody>
      </p:sp>
      <p:sp>
        <p:nvSpPr>
          <p:cNvPr id="40963" name="Rectangle 3"/>
          <p:cNvSpPr>
            <a:spLocks noGrp="1" noChangeArrowheads="1"/>
          </p:cNvSpPr>
          <p:nvPr>
            <p:ph type="body" idx="4294967295"/>
          </p:nvPr>
        </p:nvSpPr>
        <p:spPr>
          <a:xfrm>
            <a:off x="685800" y="1752600"/>
            <a:ext cx="7772400" cy="3502497"/>
          </a:xfrm>
        </p:spPr>
        <p:txBody>
          <a:bodyPr>
            <a:spAutoFit/>
          </a:bodyPr>
          <a:lstStyle/>
          <a:p>
            <a:pPr marL="0" indent="0" eaLnBrk="1" hangingPunct="1">
              <a:buNone/>
            </a:pPr>
            <a:r>
              <a:rPr lang="el-GR" dirty="0" smtClean="0">
                <a:ea typeface="ＭＳ Ｐゴシック" pitchFamily="-112" charset="-128"/>
              </a:rPr>
              <a:t>Το σχετικό μέγεθος των μηχανών αναζήτησης</a:t>
            </a:r>
            <a:endParaRPr lang="en-US" dirty="0" smtClean="0">
              <a:ea typeface="ＭＳ Ｐゴシック" pitchFamily="-112" charset="-128"/>
            </a:endParaRPr>
          </a:p>
          <a:p>
            <a:pPr marL="339725" lvl="1" indent="-225425" eaLnBrk="1" hangingPunct="1"/>
            <a:r>
              <a:rPr lang="en-US" dirty="0" smtClean="0">
                <a:ea typeface="ＭＳ Ｐゴシック" pitchFamily="-112" charset="-128"/>
              </a:rPr>
              <a:t>The notion of a page being indexed is still</a:t>
            </a:r>
            <a:r>
              <a:rPr lang="en-US" i="1" dirty="0" smtClean="0">
                <a:ea typeface="ＭＳ Ｐゴシック" pitchFamily="-112" charset="-128"/>
              </a:rPr>
              <a:t> reasonably</a:t>
            </a:r>
            <a:r>
              <a:rPr lang="en-US" dirty="0" smtClean="0">
                <a:ea typeface="ＭＳ Ｐゴシック" pitchFamily="-112" charset="-128"/>
              </a:rPr>
              <a:t> well defined.</a:t>
            </a:r>
          </a:p>
          <a:p>
            <a:pPr marL="339725" lvl="1" indent="-225425" eaLnBrk="1" hangingPunct="1"/>
            <a:r>
              <a:rPr lang="en-US" dirty="0" smtClean="0">
                <a:ea typeface="ＭＳ Ｐゴシック" pitchFamily="-112" charset="-128"/>
              </a:rPr>
              <a:t>Already there are problems</a:t>
            </a:r>
          </a:p>
          <a:p>
            <a:pPr marL="681038" lvl="2" indent="-227013" eaLnBrk="1" hangingPunct="1"/>
            <a:r>
              <a:rPr lang="en-US" dirty="0" smtClean="0">
                <a:ea typeface="ＭＳ Ｐゴシック" pitchFamily="-112" charset="-128"/>
              </a:rPr>
              <a:t>Document extension: e.g., engines index pages not yet crawled, by indexing </a:t>
            </a:r>
            <a:r>
              <a:rPr lang="en-US" dirty="0" err="1" smtClean="0">
                <a:ea typeface="ＭＳ Ｐゴシック" pitchFamily="-112" charset="-128"/>
              </a:rPr>
              <a:t>anchortext</a:t>
            </a:r>
            <a:r>
              <a:rPr lang="en-US" dirty="0" smtClean="0">
                <a:ea typeface="ＭＳ Ｐゴシック" pitchFamily="-112" charset="-128"/>
              </a:rPr>
              <a:t>.</a:t>
            </a:r>
          </a:p>
          <a:p>
            <a:pPr marL="681038" lvl="2" indent="-227013" eaLnBrk="1" hangingPunct="1"/>
            <a:r>
              <a:rPr lang="en-US" dirty="0" smtClean="0">
                <a:ea typeface="ＭＳ Ｐゴシック" pitchFamily="-112" charset="-128"/>
              </a:rPr>
              <a:t>Document restriction: All engines restrict what is indexed (first</a:t>
            </a:r>
            <a:r>
              <a:rPr lang="en-US" i="1" dirty="0" smtClean="0">
                <a:ea typeface="ＭＳ Ｐゴシック" pitchFamily="-112" charset="-128"/>
              </a:rPr>
              <a:t> n</a:t>
            </a:r>
            <a:r>
              <a:rPr lang="en-US" dirty="0" smtClean="0">
                <a:ea typeface="ＭＳ Ｐゴシック" pitchFamily="-112" charset="-128"/>
              </a:rPr>
              <a:t> words, only relevant words, etc.) </a:t>
            </a:r>
          </a:p>
          <a:p>
            <a:pPr marL="681038" lvl="2" indent="-227013" eaLnBrk="1" hangingPunct="1"/>
            <a:r>
              <a:rPr lang="en-US" dirty="0" smtClean="0">
                <a:ea typeface="ＭＳ Ｐゴシック" pitchFamily="-112" charset="-128"/>
              </a:rPr>
              <a:t>Multi-tier indexes (access only top-levels)</a:t>
            </a:r>
          </a:p>
        </p:txBody>
      </p:sp>
      <p:sp>
        <p:nvSpPr>
          <p:cNvPr id="4096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smtClean="0">
                <a:solidFill>
                  <a:srgbClr val="FBFCFF"/>
                </a:solidFill>
              </a:rPr>
              <a:t>Κεφ. </a:t>
            </a:r>
            <a:r>
              <a:rPr lang="en-US" sz="1600" dirty="0" smtClean="0">
                <a:solidFill>
                  <a:srgbClr val="FBFCFF"/>
                </a:solidFill>
              </a:rPr>
              <a:t>19.5</a:t>
            </a:r>
            <a:endParaRPr lang="en-US" sz="1600" dirty="0">
              <a:solidFill>
                <a:srgbClr val="FBFCFF"/>
              </a:solidFill>
            </a:endParaRPr>
          </a:p>
        </p:txBody>
      </p:sp>
      <p:sp>
        <p:nvSpPr>
          <p:cNvPr id="40965" name="Slide Number Placeholder 4"/>
          <p:cNvSpPr>
            <a:spLocks noGrp="1"/>
          </p:cNvSpPr>
          <p:nvPr>
            <p:ph type="sldNum" sz="quarter" idx="12"/>
          </p:nvPr>
        </p:nvSpPr>
        <p:spPr bwMode="auto">
          <a:noFill/>
          <a:ln>
            <a:miter lim="800000"/>
            <a:headEnd/>
            <a:tailEnd/>
          </a:ln>
        </p:spPr>
        <p:txBody>
          <a:bodyPr/>
          <a:lstStyle/>
          <a:p>
            <a:fld id="{ED200D0E-C8C8-4DE8-8B43-F04162977BEC}" type="slidenum">
              <a:rPr lang="en-US"/>
              <a:pPr/>
              <a:t>68</a:t>
            </a:fld>
            <a:endParaRPr lang="en-US"/>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ea typeface="ＭＳ Ｐゴシック" pitchFamily="-112" charset="-128"/>
              </a:rPr>
              <a:t>New definition?</a:t>
            </a:r>
          </a:p>
        </p:txBody>
      </p:sp>
      <p:sp>
        <p:nvSpPr>
          <p:cNvPr id="41987" name="Rectangle 3"/>
          <p:cNvSpPr>
            <a:spLocks noGrp="1" noChangeArrowheads="1"/>
          </p:cNvSpPr>
          <p:nvPr>
            <p:ph type="body" idx="4294967295"/>
          </p:nvPr>
        </p:nvSpPr>
        <p:spPr/>
        <p:txBody>
          <a:bodyPr/>
          <a:lstStyle/>
          <a:p>
            <a:pPr marL="342900" lvl="1" indent="-342900" eaLnBrk="1" hangingPunct="1">
              <a:buClr>
                <a:srgbClr val="437085"/>
              </a:buClr>
            </a:pPr>
            <a:r>
              <a:rPr lang="en-US" sz="3000" dirty="0" smtClean="0">
                <a:ea typeface="ＭＳ Ｐゴシック" pitchFamily="-112" charset="-128"/>
              </a:rPr>
              <a:t>The statically </a:t>
            </a:r>
            <a:r>
              <a:rPr lang="en-US" sz="3000" dirty="0" err="1" smtClean="0">
                <a:ea typeface="ＭＳ Ｐゴシック" pitchFamily="-112" charset="-128"/>
              </a:rPr>
              <a:t>indexable</a:t>
            </a:r>
            <a:r>
              <a:rPr lang="en-US" sz="3000" dirty="0" smtClean="0">
                <a:ea typeface="ＭＳ Ｐゴシック" pitchFamily="-112" charset="-128"/>
              </a:rPr>
              <a:t> web is whatever search engines index.</a:t>
            </a:r>
          </a:p>
          <a:p>
            <a:pPr marL="742950" lvl="2" indent="-342900" eaLnBrk="1" hangingPunct="1"/>
            <a:r>
              <a:rPr lang="en-US" dirty="0" smtClean="0">
                <a:ea typeface="ＭＳ Ｐゴシック" pitchFamily="-112" charset="-128"/>
              </a:rPr>
              <a:t>IQ is whatever the IQ tests measure.</a:t>
            </a:r>
            <a:endParaRPr lang="en-US" dirty="0" smtClean="0">
              <a:solidFill>
                <a:srgbClr val="A40508"/>
              </a:solidFill>
              <a:ea typeface="ＭＳ Ｐゴシック" pitchFamily="-112" charset="-128"/>
            </a:endParaRPr>
          </a:p>
          <a:p>
            <a:pPr eaLnBrk="1" hangingPunct="1"/>
            <a:r>
              <a:rPr lang="en-US" dirty="0" smtClean="0">
                <a:solidFill>
                  <a:srgbClr val="A40508"/>
                </a:solidFill>
                <a:ea typeface="ＭＳ Ｐゴシック" pitchFamily="-112" charset="-128"/>
              </a:rPr>
              <a:t>Different engines have different preferences</a:t>
            </a:r>
          </a:p>
          <a:p>
            <a:pPr marL="742950" lvl="2" indent="-342900" eaLnBrk="1" hangingPunct="1"/>
            <a:r>
              <a:rPr lang="en-US" dirty="0" smtClean="0">
                <a:ea typeface="ＭＳ Ｐゴシック" pitchFamily="-112" charset="-128"/>
              </a:rPr>
              <a:t>max </a:t>
            </a:r>
            <a:r>
              <a:rPr lang="en-US" dirty="0" err="1" smtClean="0">
                <a:ea typeface="ＭＳ Ｐゴシック" pitchFamily="-112" charset="-128"/>
              </a:rPr>
              <a:t>url</a:t>
            </a:r>
            <a:r>
              <a:rPr lang="en-US" dirty="0" smtClean="0">
                <a:ea typeface="ＭＳ Ｐゴシック" pitchFamily="-112" charset="-128"/>
              </a:rPr>
              <a:t> depth, max count/host, anti-spam rules, priority rules, etc.</a:t>
            </a:r>
          </a:p>
          <a:p>
            <a:pPr eaLnBrk="1" hangingPunct="1"/>
            <a:r>
              <a:rPr lang="en-US" dirty="0" smtClean="0">
                <a:solidFill>
                  <a:srgbClr val="A40508"/>
                </a:solidFill>
                <a:ea typeface="ＭＳ Ｐゴシック" pitchFamily="-112" charset="-128"/>
              </a:rPr>
              <a:t>Different engines index different things under the same URL:</a:t>
            </a:r>
          </a:p>
          <a:p>
            <a:pPr marL="742950" lvl="2" indent="-342900" eaLnBrk="1" hangingPunct="1"/>
            <a:r>
              <a:rPr lang="en-US" dirty="0" smtClean="0">
                <a:ea typeface="ＭＳ Ｐゴシック" pitchFamily="-112" charset="-128"/>
              </a:rPr>
              <a:t>frames, meta-keywords, document restrictions, document extensions, ...</a:t>
            </a:r>
          </a:p>
        </p:txBody>
      </p:sp>
      <p:sp>
        <p:nvSpPr>
          <p:cNvPr id="41988"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1989" name="Slide Number Placeholder 4"/>
          <p:cNvSpPr>
            <a:spLocks noGrp="1"/>
          </p:cNvSpPr>
          <p:nvPr>
            <p:ph type="sldNum" sz="quarter" idx="12"/>
          </p:nvPr>
        </p:nvSpPr>
        <p:spPr bwMode="auto">
          <a:noFill/>
          <a:ln>
            <a:miter lim="800000"/>
            <a:headEnd/>
            <a:tailEnd/>
          </a:ln>
        </p:spPr>
        <p:txBody>
          <a:bodyPr/>
          <a:lstStyle/>
          <a:p>
            <a:fld id="{1FB27A83-05C8-4D72-8C14-ED941583ABF1}" type="slidenum">
              <a:rPr lang="en-US"/>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25602" name="TextBox 3"/>
          <p:cNvSpPr txBox="1">
            <a:spLocks noChangeArrowheads="1"/>
          </p:cNvSpPr>
          <p:nvPr/>
        </p:nvSpPr>
        <p:spPr bwMode="auto">
          <a:xfrm>
            <a:off x="228600" y="1911565"/>
            <a:ext cx="8105802" cy="3785652"/>
          </a:xfrm>
          <a:prstGeom prst="rect">
            <a:avLst/>
          </a:prstGeom>
          <a:noFill/>
          <a:ln w="9525">
            <a:noFill/>
            <a:miter lim="800000"/>
            <a:headEnd/>
            <a:tailEnd/>
          </a:ln>
        </p:spPr>
        <p:txBody>
          <a:bodyPr wrap="square">
            <a:spAutoFit/>
          </a:bodyPr>
          <a:lstStyle/>
          <a:p>
            <a:r>
              <a:rPr lang="en-US" dirty="0">
                <a:latin typeface="Gill Sans MT" pitchFamily="34" charset="0"/>
              </a:rPr>
              <a:t>URL </a:t>
            </a:r>
            <a:r>
              <a:rPr lang="en-US" dirty="0">
                <a:solidFill>
                  <a:srgbClr val="FF0000"/>
                </a:solidFill>
                <a:latin typeface="Gill Sans MT" pitchFamily="34" charset="0"/>
              </a:rPr>
              <a:t>http://en.wikipedia.org/wiki/World_Wide_Web </a:t>
            </a:r>
            <a:r>
              <a:rPr lang="en-US" dirty="0">
                <a:latin typeface="Gill Sans MT" pitchFamily="34" charset="0"/>
              </a:rPr>
              <a:t>.</a:t>
            </a:r>
          </a:p>
          <a:p>
            <a:endParaRPr lang="el-GR" dirty="0" smtClean="0">
              <a:latin typeface="Gill Sans MT" pitchFamily="34" charset="0"/>
            </a:endParaRPr>
          </a:p>
          <a:p>
            <a:endParaRPr lang="en-US" dirty="0">
              <a:latin typeface="Gill Sans MT" pitchFamily="34" charset="0"/>
            </a:endParaRPr>
          </a:p>
          <a:p>
            <a:r>
              <a:rPr lang="en-US" dirty="0" smtClean="0">
                <a:latin typeface="Gill Sans MT" pitchFamily="34" charset="0"/>
              </a:rPr>
              <a:t>1. </a:t>
            </a:r>
            <a:r>
              <a:rPr lang="en-US" dirty="0">
                <a:latin typeface="Gill Sans MT" pitchFamily="34" charset="0"/>
              </a:rPr>
              <a:t>B</a:t>
            </a:r>
            <a:r>
              <a:rPr lang="en-US" dirty="0" smtClean="0">
                <a:latin typeface="Gill Sans MT" pitchFamily="34" charset="0"/>
              </a:rPr>
              <a:t>rowser </a:t>
            </a:r>
            <a:r>
              <a:rPr lang="en-US" dirty="0">
                <a:solidFill>
                  <a:srgbClr val="FF0000"/>
                </a:solidFill>
                <a:latin typeface="Gill Sans MT" pitchFamily="34" charset="0"/>
              </a:rPr>
              <a:t>resolves</a:t>
            </a:r>
            <a:r>
              <a:rPr lang="en-US" dirty="0">
                <a:latin typeface="Gill Sans MT" pitchFamily="34" charset="0"/>
              </a:rPr>
              <a:t> the </a:t>
            </a:r>
            <a:r>
              <a:rPr lang="en-US" dirty="0">
                <a:solidFill>
                  <a:schemeClr val="accent1">
                    <a:lumMod val="75000"/>
                  </a:schemeClr>
                </a:solidFill>
                <a:latin typeface="Gill Sans MT" pitchFamily="34" charset="0"/>
              </a:rPr>
              <a:t>server-name</a:t>
            </a:r>
            <a:r>
              <a:rPr lang="en-US" dirty="0">
                <a:latin typeface="Gill Sans MT" pitchFamily="34" charset="0"/>
              </a:rPr>
              <a:t> portion of the </a:t>
            </a:r>
            <a:r>
              <a:rPr lang="en-US" dirty="0" smtClean="0">
                <a:latin typeface="Gill Sans MT" pitchFamily="34" charset="0"/>
              </a:rPr>
              <a:t>URL </a:t>
            </a:r>
            <a:r>
              <a:rPr lang="en-US" dirty="0">
                <a:latin typeface="Gill Sans MT" pitchFamily="34" charset="0"/>
              </a:rPr>
              <a:t>into an </a:t>
            </a:r>
            <a:r>
              <a:rPr lang="en-US" dirty="0" smtClean="0">
                <a:latin typeface="Gill Sans MT" pitchFamily="34" charset="0"/>
              </a:rPr>
              <a:t>IP (Internet Protocol) </a:t>
            </a:r>
            <a:r>
              <a:rPr lang="en-US" dirty="0">
                <a:latin typeface="Gill Sans MT" pitchFamily="34" charset="0"/>
              </a:rPr>
              <a:t>address using the globally distributed database known as the </a:t>
            </a:r>
            <a:r>
              <a:rPr lang="en-US" i="1" dirty="0">
                <a:latin typeface="Gill Sans MT" pitchFamily="34" charset="0"/>
              </a:rPr>
              <a:t>Domain Name System (</a:t>
            </a:r>
            <a:r>
              <a:rPr lang="en-US" i="1" dirty="0" smtClean="0">
                <a:latin typeface="Gill Sans MT" pitchFamily="34" charset="0"/>
              </a:rPr>
              <a:t>DNS)</a:t>
            </a:r>
            <a:endParaRPr lang="en-US" dirty="0" smtClean="0">
              <a:latin typeface="Gill Sans MT" pitchFamily="34" charset="0"/>
            </a:endParaRPr>
          </a:p>
          <a:p>
            <a:r>
              <a:rPr lang="en-US" dirty="0">
                <a:latin typeface="Gill Sans MT" pitchFamily="34" charset="0"/>
              </a:rPr>
              <a:t>[</a:t>
            </a:r>
            <a:r>
              <a:rPr lang="en-US" dirty="0" smtClean="0">
                <a:latin typeface="Gill Sans MT" pitchFamily="34" charset="0"/>
              </a:rPr>
              <a:t>returns </a:t>
            </a:r>
            <a:r>
              <a:rPr lang="en-US" dirty="0">
                <a:latin typeface="Gill Sans MT" pitchFamily="34" charset="0"/>
              </a:rPr>
              <a:t>an IP address such as </a:t>
            </a:r>
            <a:r>
              <a:rPr lang="en-US" i="1" dirty="0">
                <a:latin typeface="Gill Sans MT" pitchFamily="34" charset="0"/>
              </a:rPr>
              <a:t>208.80.152.2</a:t>
            </a:r>
            <a:r>
              <a:rPr lang="en-US" dirty="0" smtClean="0">
                <a:latin typeface="Gill Sans MT" pitchFamily="34" charset="0"/>
              </a:rPr>
              <a:t>.] </a:t>
            </a:r>
          </a:p>
          <a:p>
            <a:pPr algn="ctr"/>
            <a:r>
              <a:rPr lang="en-US" dirty="0" smtClean="0">
                <a:solidFill>
                  <a:schemeClr val="accent4">
                    <a:lumMod val="75000"/>
                  </a:schemeClr>
                </a:solidFill>
                <a:latin typeface="Gill Sans MT" pitchFamily="34" charset="0"/>
              </a:rPr>
              <a:t>URL – (DNS) -&gt; IP address</a:t>
            </a:r>
            <a:endParaRPr lang="en-US" dirty="0">
              <a:solidFill>
                <a:schemeClr val="accent4">
                  <a:lumMod val="75000"/>
                </a:schemeClr>
              </a:solidFill>
              <a:latin typeface="Gill Sans MT" pitchFamily="34" charset="0"/>
            </a:endParaRPr>
          </a:p>
          <a:p>
            <a:endParaRPr lang="en-US" dirty="0">
              <a:latin typeface="Gill Sans MT" pitchFamily="34" charset="0"/>
            </a:endParaRPr>
          </a:p>
          <a:p>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7</a:t>
            </a:fld>
            <a:endParaRPr lang="el-GR" dirty="0"/>
          </a:p>
        </p:txBody>
      </p:sp>
      <p:sp>
        <p:nvSpPr>
          <p:cNvPr id="7" name="Rectangle 6"/>
          <p:cNvSpPr/>
          <p:nvPr/>
        </p:nvSpPr>
        <p:spPr>
          <a:xfrm>
            <a:off x="1676400" y="1911565"/>
            <a:ext cx="2057400" cy="5268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H="1" flipV="1">
            <a:off x="3276600" y="2514600"/>
            <a:ext cx="6858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0" y="3429000"/>
            <a:ext cx="5334000" cy="2640013"/>
          </a:xfrm>
          <a:prstGeom prst="rect">
            <a:avLst/>
          </a:prstGeom>
          <a:noFill/>
          <a:ln w="12700">
            <a:noFill/>
            <a:miter lim="800000"/>
            <a:headEnd/>
            <a:tailEnd/>
          </a:ln>
        </p:spPr>
        <p:txBody>
          <a:bodyPr>
            <a:spAutoFit/>
          </a:bodyPr>
          <a:lstStyle/>
          <a:p>
            <a:pPr eaLnBrk="0" hangingPunct="0">
              <a:lnSpc>
                <a:spcPct val="90000"/>
              </a:lnSpc>
              <a:spcBef>
                <a:spcPct val="50000"/>
              </a:spcBef>
            </a:pPr>
            <a:r>
              <a:rPr lang="en-US" b="1">
                <a:latin typeface="Courier New" pitchFamily="-112" charset="0"/>
              </a:rPr>
              <a:t>A</a:t>
            </a:r>
            <a:r>
              <a:rPr lang="en-US" b="1"/>
              <a:t> </a:t>
            </a:r>
            <a:r>
              <a:rPr lang="en-US" b="1">
                <a:latin typeface="Symbol" pitchFamily="-112" charset="2"/>
              </a:rPr>
              <a:t>Ç </a:t>
            </a:r>
            <a:r>
              <a:rPr lang="en-US" b="1">
                <a:latin typeface="Courier New" pitchFamily="-112" charset="0"/>
              </a:rPr>
              <a:t>B</a:t>
            </a:r>
            <a:r>
              <a:rPr lang="en-US" b="1"/>
              <a:t>  </a:t>
            </a:r>
            <a:r>
              <a:rPr lang="en-US" b="1">
                <a:latin typeface="Courier New" pitchFamily="-112" charset="0"/>
              </a:rPr>
              <a:t>=  (1/2) * Size A</a:t>
            </a:r>
          </a:p>
          <a:p>
            <a:pPr eaLnBrk="0" hangingPunct="0">
              <a:lnSpc>
                <a:spcPct val="70000"/>
              </a:lnSpc>
              <a:spcBef>
                <a:spcPct val="50000"/>
              </a:spcBef>
            </a:pPr>
            <a:r>
              <a:rPr lang="en-US" b="1">
                <a:latin typeface="Courier New" pitchFamily="-112" charset="0"/>
              </a:rPr>
              <a:t>A</a:t>
            </a:r>
            <a:r>
              <a:rPr lang="en-US" b="1"/>
              <a:t> </a:t>
            </a:r>
            <a:r>
              <a:rPr lang="en-US" b="1">
                <a:latin typeface="Symbol" pitchFamily="-112" charset="2"/>
              </a:rPr>
              <a:t>Ç </a:t>
            </a:r>
            <a:r>
              <a:rPr lang="en-US" b="1">
                <a:latin typeface="Courier New" pitchFamily="-112" charset="0"/>
              </a:rPr>
              <a:t>B</a:t>
            </a:r>
            <a:r>
              <a:rPr lang="en-US" b="1"/>
              <a:t>  </a:t>
            </a:r>
            <a:r>
              <a:rPr lang="en-US" b="1">
                <a:latin typeface="Courier New" pitchFamily="-112" charset="0"/>
              </a:rPr>
              <a:t>=  (1/6) * Size B</a:t>
            </a:r>
            <a:endParaRPr lang="en-US" b="1"/>
          </a:p>
          <a:p>
            <a:pPr eaLnBrk="0" hangingPunct="0">
              <a:lnSpc>
                <a:spcPct val="170000"/>
              </a:lnSpc>
              <a:spcBef>
                <a:spcPct val="50000"/>
              </a:spcBef>
            </a:pPr>
            <a:r>
              <a:rPr lang="en-US" b="1">
                <a:latin typeface="Courier New" pitchFamily="-112" charset="0"/>
              </a:rPr>
              <a:t>(1/2)*Size A = (1/6)*Size B</a:t>
            </a:r>
            <a:r>
              <a:rPr lang="en-US" b="1"/>
              <a:t> </a:t>
            </a:r>
          </a:p>
          <a:p>
            <a:pPr eaLnBrk="0" hangingPunct="0">
              <a:lnSpc>
                <a:spcPct val="80000"/>
              </a:lnSpc>
              <a:spcBef>
                <a:spcPct val="50000"/>
              </a:spcBef>
            </a:pPr>
            <a:r>
              <a:rPr lang="en-US" b="1">
                <a:solidFill>
                  <a:srgbClr val="000000"/>
                </a:solidFill>
                <a:latin typeface="Symbol" pitchFamily="-112" charset="2"/>
              </a:rPr>
              <a:t>\   </a:t>
            </a:r>
            <a:r>
              <a:rPr lang="en-US" b="1">
                <a:latin typeface="Courier New" pitchFamily="-112" charset="0"/>
              </a:rPr>
              <a:t>Size A / Size B =</a:t>
            </a:r>
          </a:p>
          <a:p>
            <a:pPr eaLnBrk="0" hangingPunct="0">
              <a:lnSpc>
                <a:spcPct val="80000"/>
              </a:lnSpc>
              <a:spcBef>
                <a:spcPct val="50000"/>
              </a:spcBef>
            </a:pPr>
            <a:r>
              <a:rPr lang="en-US" b="1">
                <a:latin typeface="Courier New" pitchFamily="-112" charset="0"/>
              </a:rPr>
              <a:t>         (1/6)/(1/2) = 1/3</a:t>
            </a:r>
            <a:r>
              <a:rPr lang="en-US" sz="1800" b="1"/>
              <a:t> </a:t>
            </a:r>
          </a:p>
        </p:txBody>
      </p:sp>
      <p:sp>
        <p:nvSpPr>
          <p:cNvPr id="43011" name="Text Box 3"/>
          <p:cNvSpPr txBox="1">
            <a:spLocks noChangeArrowheads="1"/>
          </p:cNvSpPr>
          <p:nvPr/>
        </p:nvSpPr>
        <p:spPr bwMode="auto">
          <a:xfrm>
            <a:off x="3657600" y="2362200"/>
            <a:ext cx="5334000" cy="800219"/>
          </a:xfrm>
          <a:prstGeom prst="rect">
            <a:avLst/>
          </a:prstGeom>
          <a:noFill/>
          <a:ln w="12700">
            <a:noFill/>
            <a:miter lim="800000"/>
            <a:headEnd/>
            <a:tailEnd/>
          </a:ln>
        </p:spPr>
        <p:txBody>
          <a:bodyPr wrap="square">
            <a:spAutoFit/>
          </a:bodyPr>
          <a:lstStyle/>
          <a:p>
            <a:pPr marL="457200" indent="-457200" eaLnBrk="0" hangingPunct="0">
              <a:lnSpc>
                <a:spcPct val="90000"/>
              </a:lnSpc>
              <a:spcBef>
                <a:spcPct val="50000"/>
              </a:spcBef>
              <a:buFont typeface="+mj-lt"/>
              <a:buAutoNum type="arabicPeriod"/>
            </a:pPr>
            <a:r>
              <a:rPr lang="en-US" sz="2000" b="1" dirty="0">
                <a:solidFill>
                  <a:srgbClr val="0033CC"/>
                </a:solidFill>
              </a:rPr>
              <a:t>Sample</a:t>
            </a:r>
            <a:r>
              <a:rPr lang="en-US" sz="2000" dirty="0"/>
              <a:t> URLs randomly from A</a:t>
            </a:r>
          </a:p>
          <a:p>
            <a:pPr marL="457200" indent="-457200" eaLnBrk="0" hangingPunct="0">
              <a:lnSpc>
                <a:spcPct val="90000"/>
              </a:lnSpc>
              <a:spcBef>
                <a:spcPct val="50000"/>
              </a:spcBef>
              <a:buFont typeface="+mj-lt"/>
              <a:buAutoNum type="arabicPeriod"/>
            </a:pPr>
            <a:r>
              <a:rPr lang="en-US" sz="2000" b="1" dirty="0">
                <a:solidFill>
                  <a:srgbClr val="0033CC"/>
                </a:solidFill>
              </a:rPr>
              <a:t>Check</a:t>
            </a:r>
            <a:r>
              <a:rPr lang="en-US" sz="2000" dirty="0"/>
              <a:t> if contained in B and vice versa </a:t>
            </a:r>
          </a:p>
        </p:txBody>
      </p:sp>
      <p:grpSp>
        <p:nvGrpSpPr>
          <p:cNvPr id="2" name="Group 4"/>
          <p:cNvGrpSpPr>
            <a:grpSpLocks/>
          </p:cNvGrpSpPr>
          <p:nvPr/>
        </p:nvGrpSpPr>
        <p:grpSpPr bwMode="auto">
          <a:xfrm>
            <a:off x="304800" y="1828800"/>
            <a:ext cx="3200400" cy="3484563"/>
            <a:chOff x="1152" y="1440"/>
            <a:chExt cx="2268" cy="2195"/>
          </a:xfrm>
        </p:grpSpPr>
        <p:pic>
          <p:nvPicPr>
            <p:cNvPr id="43017" name="Picture 5" descr="inter"/>
            <p:cNvPicPr>
              <a:picLocks noChangeAspect="1" noChangeArrowheads="1"/>
            </p:cNvPicPr>
            <p:nvPr/>
          </p:nvPicPr>
          <p:blipFill>
            <a:blip r:embed="rId2" cstate="print"/>
            <a:srcRect/>
            <a:stretch>
              <a:fillRect/>
            </a:stretch>
          </p:blipFill>
          <p:spPr bwMode="auto">
            <a:xfrm>
              <a:off x="1152" y="1440"/>
              <a:ext cx="2268" cy="2195"/>
            </a:xfrm>
            <a:prstGeom prst="rect">
              <a:avLst/>
            </a:prstGeom>
            <a:noFill/>
            <a:ln w="12700">
              <a:solidFill>
                <a:srgbClr val="000000"/>
              </a:solidFill>
              <a:miter lim="800000"/>
              <a:headEnd/>
              <a:tailEnd/>
            </a:ln>
          </p:spPr>
        </p:pic>
        <p:sp>
          <p:nvSpPr>
            <p:cNvPr id="43018" name="Rectangle 6"/>
            <p:cNvSpPr>
              <a:spLocks noChangeArrowheads="1"/>
            </p:cNvSpPr>
            <p:nvPr/>
          </p:nvSpPr>
          <p:spPr bwMode="auto">
            <a:xfrm>
              <a:off x="1920" y="2400"/>
              <a:ext cx="336" cy="144"/>
            </a:xfrm>
            <a:prstGeom prst="rect">
              <a:avLst/>
            </a:prstGeom>
            <a:solidFill>
              <a:srgbClr val="F2F9EB"/>
            </a:solidFill>
            <a:ln w="12700">
              <a:noFill/>
              <a:miter lim="800000"/>
              <a:headEnd/>
              <a:tailEnd/>
            </a:ln>
          </p:spPr>
          <p:txBody>
            <a:bodyPr wrap="none" anchor="ctr"/>
            <a:lstStyle/>
            <a:p>
              <a:endParaRPr lang="el-GR"/>
            </a:p>
          </p:txBody>
        </p:sp>
        <p:sp>
          <p:nvSpPr>
            <p:cNvPr id="43019" name="Text Box 7"/>
            <p:cNvSpPr txBox="1">
              <a:spLocks noChangeArrowheads="1"/>
            </p:cNvSpPr>
            <p:nvPr/>
          </p:nvSpPr>
          <p:spPr bwMode="auto">
            <a:xfrm>
              <a:off x="1776" y="2352"/>
              <a:ext cx="624" cy="214"/>
            </a:xfrm>
            <a:prstGeom prst="rect">
              <a:avLst/>
            </a:prstGeom>
            <a:noFill/>
            <a:ln w="12700">
              <a:noFill/>
              <a:miter lim="800000"/>
              <a:headEnd/>
              <a:tailEnd/>
            </a:ln>
          </p:spPr>
          <p:txBody>
            <a:bodyPr>
              <a:spAutoFit/>
            </a:bodyPr>
            <a:lstStyle/>
            <a:p>
              <a:pPr algn="ctr" eaLnBrk="0" hangingPunct="0">
                <a:lnSpc>
                  <a:spcPct val="90000"/>
                </a:lnSpc>
                <a:spcBef>
                  <a:spcPct val="50000"/>
                </a:spcBef>
              </a:pPr>
              <a:r>
                <a:rPr lang="en-US" sz="1600" b="1">
                  <a:latin typeface="Times New Roman" pitchFamily="-112" charset="0"/>
                </a:rPr>
                <a:t>A</a:t>
              </a:r>
              <a:r>
                <a:rPr lang="en-US" sz="1400" b="1"/>
                <a:t> </a:t>
              </a:r>
              <a:r>
                <a:rPr lang="en-US" sz="1800" b="1">
                  <a:latin typeface="Symbol" pitchFamily="-112" charset="2"/>
                </a:rPr>
                <a:t>Ç</a:t>
              </a:r>
              <a:r>
                <a:rPr lang="en-US" sz="1400" b="1">
                  <a:latin typeface="Symbol" pitchFamily="-112" charset="2"/>
                </a:rPr>
                <a:t> </a:t>
              </a:r>
              <a:r>
                <a:rPr lang="en-US" sz="1600" b="1">
                  <a:latin typeface="Times New Roman" pitchFamily="-112" charset="0"/>
                </a:rPr>
                <a:t>B</a:t>
              </a:r>
              <a:endParaRPr lang="en-US" sz="1800" b="1">
                <a:solidFill>
                  <a:srgbClr val="A50021"/>
                </a:solidFill>
                <a:latin typeface="Times New Roman" pitchFamily="-112" charset="0"/>
              </a:endParaRPr>
            </a:p>
          </p:txBody>
        </p:sp>
      </p:grpSp>
      <p:sp>
        <p:nvSpPr>
          <p:cNvPr id="43013" name="Text Box 8"/>
          <p:cNvSpPr txBox="1">
            <a:spLocks noChangeArrowheads="1"/>
          </p:cNvSpPr>
          <p:nvPr/>
        </p:nvSpPr>
        <p:spPr bwMode="auto">
          <a:xfrm>
            <a:off x="793750" y="6437313"/>
            <a:ext cx="7816850" cy="420687"/>
          </a:xfrm>
          <a:prstGeom prst="rect">
            <a:avLst/>
          </a:prstGeom>
          <a:noFill/>
          <a:ln w="12700">
            <a:noFill/>
            <a:miter lim="800000"/>
            <a:headEnd/>
            <a:tailEnd/>
          </a:ln>
        </p:spPr>
        <p:txBody>
          <a:bodyPr>
            <a:spAutoFit/>
          </a:bodyPr>
          <a:lstStyle/>
          <a:p>
            <a:pPr eaLnBrk="0" hangingPunct="0">
              <a:lnSpc>
                <a:spcPct val="90000"/>
              </a:lnSpc>
              <a:spcBef>
                <a:spcPct val="50000"/>
              </a:spcBef>
            </a:pPr>
            <a:r>
              <a:rPr lang="en-US" b="1">
                <a:solidFill>
                  <a:srgbClr val="A50021"/>
                </a:solidFill>
              </a:rPr>
              <a:t>  </a:t>
            </a:r>
            <a:r>
              <a:rPr lang="en-US" b="1">
                <a:solidFill>
                  <a:srgbClr val="0033CC"/>
                </a:solidFill>
              </a:rPr>
              <a:t>Each test involves:  </a:t>
            </a:r>
            <a:r>
              <a:rPr lang="en-US"/>
              <a:t>(i) </a:t>
            </a:r>
            <a:r>
              <a:rPr lang="en-US" u="sng"/>
              <a:t>Sampling</a:t>
            </a:r>
            <a:r>
              <a:rPr lang="en-US"/>
              <a:t>  (ii) Checking</a:t>
            </a:r>
          </a:p>
        </p:txBody>
      </p:sp>
      <p:sp>
        <p:nvSpPr>
          <p:cNvPr id="4301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3016" name="Slide Number Placeholder 10"/>
          <p:cNvSpPr>
            <a:spLocks noGrp="1"/>
          </p:cNvSpPr>
          <p:nvPr>
            <p:ph type="sldNum" sz="quarter" idx="12"/>
          </p:nvPr>
        </p:nvSpPr>
        <p:spPr bwMode="auto">
          <a:noFill/>
          <a:ln>
            <a:miter lim="800000"/>
            <a:headEnd/>
            <a:tailEnd/>
          </a:ln>
        </p:spPr>
        <p:txBody>
          <a:bodyPr/>
          <a:lstStyle/>
          <a:p>
            <a:fld id="{DAE924E6-B74C-495F-A0A5-CF06FCDF9F47}" type="slidenum">
              <a:rPr lang="en-US"/>
              <a:pPr/>
              <a:t>70</a:t>
            </a:fld>
            <a:endParaRPr lang="en-US"/>
          </a:p>
        </p:txBody>
      </p:sp>
      <p:sp>
        <p:nvSpPr>
          <p:cNvPr id="12" name="TextBox 11"/>
          <p:cNvSpPr txBox="1"/>
          <p:nvPr/>
        </p:nvSpPr>
        <p:spPr>
          <a:xfrm>
            <a:off x="3733800" y="1600200"/>
            <a:ext cx="4953000" cy="830997"/>
          </a:xfrm>
          <a:prstGeom prst="rect">
            <a:avLst/>
          </a:prstGeom>
          <a:noFill/>
        </p:spPr>
        <p:txBody>
          <a:bodyPr wrap="square" rtlCol="0">
            <a:spAutoFit/>
          </a:bodyPr>
          <a:lstStyle/>
          <a:p>
            <a:r>
              <a:rPr lang="en-US" dirty="0" smtClean="0">
                <a:ea typeface="ＭＳ Ｐゴシック" pitchFamily="-112" charset="-128"/>
              </a:rPr>
              <a:t>Relative Size from Overlap</a:t>
            </a:r>
            <a:br>
              <a:rPr lang="en-US" dirty="0" smtClean="0">
                <a:ea typeface="ＭＳ Ｐゴシック" pitchFamily="-112" charset="-128"/>
              </a:rPr>
            </a:br>
            <a:r>
              <a:rPr lang="en-US" dirty="0" smtClean="0">
                <a:ea typeface="ＭＳ Ｐゴシック" pitchFamily="-112" charset="-128"/>
              </a:rPr>
              <a:t>Given two engines A and B</a:t>
            </a:r>
            <a:endParaRPr lang="el-GR" dirty="0"/>
          </a:p>
        </p:txBody>
      </p:sp>
      <p:sp>
        <p:nvSpPr>
          <p:cNvPr id="13" name="Title 12"/>
          <p:cNvSpPr>
            <a:spLocks noGrp="1"/>
          </p:cNvSpPr>
          <p:nvPr>
            <p:ph type="title"/>
          </p:nvPr>
        </p:nvSpPr>
        <p:spPr/>
        <p:txBody>
          <a:bodyPr/>
          <a:lstStyle/>
          <a:p>
            <a:r>
              <a:rPr lang="el-GR" dirty="0" smtClean="0"/>
              <a:t>Μέγεθος μηχανών αναζήτησης</a:t>
            </a:r>
            <a:endParaRPr lang="el-GR"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dirty="0" smtClean="0">
                <a:ea typeface="ＭＳ Ｐゴシック" pitchFamily="-112" charset="-128"/>
              </a:rPr>
              <a:t>Δειγματοληψία (</a:t>
            </a:r>
            <a:r>
              <a:rPr lang="en-US" dirty="0" smtClean="0">
                <a:ea typeface="ＭＳ Ｐゴシック" pitchFamily="-112" charset="-128"/>
              </a:rPr>
              <a:t>Sampling</a:t>
            </a:r>
            <a:r>
              <a:rPr lang="el-GR" dirty="0" smtClean="0">
                <a:ea typeface="ＭＳ Ｐゴシック" pitchFamily="-112" charset="-128"/>
              </a:rPr>
              <a:t>)</a:t>
            </a:r>
            <a:r>
              <a:rPr lang="en-US" dirty="0" smtClean="0">
                <a:ea typeface="ＭＳ Ｐゴシック" pitchFamily="-112" charset="-128"/>
              </a:rPr>
              <a:t> URLs</a:t>
            </a:r>
          </a:p>
        </p:txBody>
      </p:sp>
      <p:sp>
        <p:nvSpPr>
          <p:cNvPr id="1369091" name="Rectangle 3"/>
          <p:cNvSpPr>
            <a:spLocks noGrp="1" noChangeArrowheads="1"/>
          </p:cNvSpPr>
          <p:nvPr>
            <p:ph type="body" idx="1"/>
          </p:nvPr>
        </p:nvSpPr>
        <p:spPr/>
        <p:txBody>
          <a:bodyPr/>
          <a:lstStyle/>
          <a:p>
            <a:pPr eaLnBrk="1" hangingPunct="1">
              <a:lnSpc>
                <a:spcPct val="114000"/>
              </a:lnSpc>
              <a:buNone/>
              <a:defRPr/>
            </a:pPr>
            <a:r>
              <a:rPr lang="el-GR" dirty="0" smtClean="0"/>
              <a:t>Ιδανική στρατηγική: Παρήγαγε ένα τυχαίο  </a:t>
            </a:r>
            <a:r>
              <a:rPr lang="en-US" dirty="0" smtClean="0"/>
              <a:t>URL </a:t>
            </a:r>
            <a:r>
              <a:rPr lang="el-GR" dirty="0" smtClean="0"/>
              <a:t>και έλεγξε αν περιλαμβάνετε σε κάθε ευρετήριο</a:t>
            </a:r>
            <a:r>
              <a:rPr lang="en-US" dirty="0" smtClean="0"/>
              <a:t>.</a:t>
            </a:r>
          </a:p>
          <a:p>
            <a:pPr eaLnBrk="1" hangingPunct="1">
              <a:lnSpc>
                <a:spcPct val="114000"/>
              </a:lnSpc>
              <a:buFont typeface="Wingdings" pitchFamily="2" charset="2"/>
              <a:buChar char="n"/>
              <a:defRPr/>
            </a:pPr>
            <a:r>
              <a:rPr lang="en-US" dirty="0" smtClean="0"/>
              <a:t> Problem: </a:t>
            </a:r>
            <a:r>
              <a:rPr lang="en-US" dirty="0" smtClean="0">
                <a:solidFill>
                  <a:schemeClr val="hlink"/>
                </a:solidFill>
              </a:rPr>
              <a:t>Random URLs are hard to find!  Enough to generate a random URL contained in a given Engine.</a:t>
            </a:r>
          </a:p>
          <a:p>
            <a:pPr eaLnBrk="1" hangingPunct="1">
              <a:buFont typeface="Wingdings" pitchFamily="2" charset="2"/>
              <a:buChar char="n"/>
              <a:defRPr/>
            </a:pPr>
            <a:r>
              <a:rPr lang="en-US" dirty="0" smtClean="0"/>
              <a:t>Approach 1: Generate a random URL contained in a given engine</a:t>
            </a:r>
          </a:p>
          <a:p>
            <a:pPr lvl="1" eaLnBrk="1" hangingPunct="1">
              <a:buFont typeface="Wingdings" pitchFamily="2" charset="2"/>
              <a:buChar char="n"/>
              <a:defRPr/>
            </a:pPr>
            <a:r>
              <a:rPr lang="en-US" sz="2000" dirty="0" smtClean="0">
                <a:ea typeface="+mn-ea"/>
              </a:rPr>
              <a:t>Suffices for the estimation of relative size</a:t>
            </a:r>
          </a:p>
          <a:p>
            <a:pPr eaLnBrk="1" hangingPunct="1">
              <a:buFont typeface="Wingdings" pitchFamily="2" charset="2"/>
              <a:buChar char="n"/>
              <a:defRPr/>
            </a:pPr>
            <a:r>
              <a:rPr lang="en-US" dirty="0" smtClean="0"/>
              <a:t>Approach 2: Random walks / IP addresses</a:t>
            </a:r>
          </a:p>
          <a:p>
            <a:pPr lvl="1" eaLnBrk="1" hangingPunct="1">
              <a:buFont typeface="Wingdings" pitchFamily="2" charset="2"/>
              <a:buChar char="n"/>
              <a:defRPr/>
            </a:pPr>
            <a:r>
              <a:rPr lang="en-US" sz="2000" dirty="0" smtClean="0"/>
              <a:t>In theory: might give us a true estimate of the size of the web (as opposed to just relative sizes of indexes)</a:t>
            </a:r>
          </a:p>
        </p:txBody>
      </p:sp>
      <p:sp>
        <p:nvSpPr>
          <p:cNvPr id="4403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4037" name="Slide Number Placeholder 4"/>
          <p:cNvSpPr>
            <a:spLocks noGrp="1"/>
          </p:cNvSpPr>
          <p:nvPr>
            <p:ph type="sldNum" sz="quarter" idx="12"/>
          </p:nvPr>
        </p:nvSpPr>
        <p:spPr bwMode="auto">
          <a:noFill/>
          <a:ln>
            <a:miter lim="800000"/>
            <a:headEnd/>
            <a:tailEnd/>
          </a:ln>
        </p:spPr>
        <p:txBody>
          <a:bodyPr/>
          <a:lstStyle/>
          <a:p>
            <a:fld id="{9356DB33-AEF6-48EF-96DE-22E81E28F0E3}" type="slidenum">
              <a:rPr lang="en-US"/>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ea typeface="ＭＳ Ｐゴシック" pitchFamily="-112" charset="-128"/>
              </a:rPr>
              <a:t>Statistical methods</a:t>
            </a:r>
          </a:p>
        </p:txBody>
      </p:sp>
      <p:sp>
        <p:nvSpPr>
          <p:cNvPr id="45059" name="Rectangle 3"/>
          <p:cNvSpPr>
            <a:spLocks noGrp="1" noChangeArrowheads="1"/>
          </p:cNvSpPr>
          <p:nvPr>
            <p:ph type="body" idx="1"/>
          </p:nvPr>
        </p:nvSpPr>
        <p:spPr/>
        <p:txBody>
          <a:bodyPr/>
          <a:lstStyle/>
          <a:p>
            <a:pPr eaLnBrk="1" hangingPunct="1"/>
            <a:r>
              <a:rPr lang="en-US" smtClean="0">
                <a:ea typeface="ＭＳ Ｐゴシック" pitchFamily="-112" charset="-128"/>
              </a:rPr>
              <a:t>Approach 1 </a:t>
            </a:r>
          </a:p>
          <a:p>
            <a:pPr lvl="1" eaLnBrk="1" hangingPunct="1"/>
            <a:r>
              <a:rPr lang="en-US" smtClean="0">
                <a:ea typeface="ＭＳ Ｐゴシック" pitchFamily="-112" charset="-128"/>
              </a:rPr>
              <a:t>Random queries</a:t>
            </a:r>
          </a:p>
          <a:p>
            <a:pPr lvl="1" eaLnBrk="1" hangingPunct="1"/>
            <a:r>
              <a:rPr lang="en-US" smtClean="0">
                <a:ea typeface="ＭＳ Ｐゴシック" pitchFamily="-112" charset="-128"/>
              </a:rPr>
              <a:t>Random searches</a:t>
            </a:r>
          </a:p>
          <a:p>
            <a:pPr eaLnBrk="1" hangingPunct="1"/>
            <a:r>
              <a:rPr lang="en-US" smtClean="0">
                <a:ea typeface="ＭＳ Ｐゴシック" pitchFamily="-112" charset="-128"/>
              </a:rPr>
              <a:t> Approach 2</a:t>
            </a:r>
          </a:p>
          <a:p>
            <a:pPr lvl="1" eaLnBrk="1" hangingPunct="1"/>
            <a:r>
              <a:rPr lang="en-US" smtClean="0">
                <a:ea typeface="ＭＳ Ｐゴシック" pitchFamily="-112" charset="-128"/>
              </a:rPr>
              <a:t>Random IP addresses</a:t>
            </a:r>
          </a:p>
          <a:p>
            <a:pPr lvl="1" eaLnBrk="1" hangingPunct="1"/>
            <a:r>
              <a:rPr lang="en-US" smtClean="0">
                <a:ea typeface="ＭＳ Ｐゴシック" pitchFamily="-112" charset="-128"/>
              </a:rPr>
              <a:t>Random walks</a:t>
            </a:r>
          </a:p>
        </p:txBody>
      </p:sp>
      <p:sp>
        <p:nvSpPr>
          <p:cNvPr id="45060"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5061" name="Slide Number Placeholder 4"/>
          <p:cNvSpPr>
            <a:spLocks noGrp="1"/>
          </p:cNvSpPr>
          <p:nvPr>
            <p:ph type="sldNum" sz="quarter" idx="12"/>
          </p:nvPr>
        </p:nvSpPr>
        <p:spPr bwMode="auto">
          <a:noFill/>
          <a:ln>
            <a:miter lim="800000"/>
            <a:headEnd/>
            <a:tailEnd/>
          </a:ln>
        </p:spPr>
        <p:txBody>
          <a:bodyPr/>
          <a:lstStyle/>
          <a:p>
            <a:fld id="{CAAEA920-FB12-4BC2-A0EE-BF84740EF99F}" type="slidenum">
              <a:rPr lang="en-US"/>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smtClean="0">
                <a:ea typeface="ＭＳ Ｐゴシック" pitchFamily="-112" charset="-128"/>
              </a:rPr>
              <a:t>Random URLs from random queries</a:t>
            </a:r>
          </a:p>
        </p:txBody>
      </p:sp>
      <p:sp>
        <p:nvSpPr>
          <p:cNvPr id="46083" name="Rectangle 3"/>
          <p:cNvSpPr>
            <a:spLocks noGrp="1" noChangeArrowheads="1"/>
          </p:cNvSpPr>
          <p:nvPr>
            <p:ph type="body" idx="1"/>
          </p:nvPr>
        </p:nvSpPr>
        <p:spPr>
          <a:xfrm>
            <a:off x="0" y="1524000"/>
            <a:ext cx="9144000" cy="5334000"/>
          </a:xfrm>
        </p:spPr>
        <p:txBody>
          <a:bodyPr/>
          <a:lstStyle/>
          <a:p>
            <a:pPr marL="295275" indent="-295275" eaLnBrk="1" hangingPunct="1"/>
            <a:r>
              <a:rPr lang="en-US" sz="3200" smtClean="0">
                <a:ea typeface="ＭＳ Ｐゴシック" pitchFamily="-112" charset="-128"/>
              </a:rPr>
              <a:t>Generate </a:t>
            </a:r>
            <a:r>
              <a:rPr lang="en-US" sz="3200" u="sng" smtClean="0">
                <a:ea typeface="ＭＳ Ｐゴシック" pitchFamily="-112" charset="-128"/>
              </a:rPr>
              <a:t>random query</a:t>
            </a:r>
            <a:r>
              <a:rPr lang="en-US" sz="3200" smtClean="0">
                <a:ea typeface="ＭＳ Ｐゴシック" pitchFamily="-112" charset="-128"/>
              </a:rPr>
              <a:t>: how?</a:t>
            </a:r>
          </a:p>
          <a:p>
            <a:pPr marL="685800" lvl="1" indent="-276225" eaLnBrk="1" hangingPunct="1"/>
            <a:r>
              <a:rPr lang="en-US" b="1" smtClean="0">
                <a:ea typeface="ＭＳ Ｐゴシック" pitchFamily="-112" charset="-128"/>
              </a:rPr>
              <a:t> </a:t>
            </a:r>
            <a:r>
              <a:rPr lang="en-US" sz="2800" b="1" smtClean="0">
                <a:ea typeface="ＭＳ Ｐゴシック" pitchFamily="-112" charset="-128"/>
              </a:rPr>
              <a:t>Lexicon:</a:t>
            </a:r>
            <a:r>
              <a:rPr lang="en-US" sz="2800" smtClean="0">
                <a:ea typeface="ＭＳ Ｐゴシック" pitchFamily="-112" charset="-128"/>
              </a:rPr>
              <a:t> </a:t>
            </a:r>
            <a:r>
              <a:rPr lang="en-US" smtClean="0">
                <a:ea typeface="ＭＳ Ｐゴシック" pitchFamily="-112" charset="-128"/>
              </a:rPr>
              <a:t>400,000+ words from a web crawl</a:t>
            </a:r>
          </a:p>
          <a:p>
            <a:pPr marL="685800" lvl="1" indent="-276225" eaLnBrk="1" hangingPunct="1"/>
            <a:r>
              <a:rPr lang="en-US" sz="2800" b="1" smtClean="0">
                <a:ea typeface="ＭＳ Ｐゴシック" pitchFamily="-112" charset="-128"/>
              </a:rPr>
              <a:t> Conjunctive Queries: </a:t>
            </a:r>
            <a:r>
              <a:rPr lang="en-US" sz="2800" smtClean="0">
                <a:ea typeface="ＭＳ Ｐゴシック" pitchFamily="-112" charset="-128"/>
              </a:rPr>
              <a:t>w</a:t>
            </a:r>
            <a:r>
              <a:rPr lang="en-US" sz="2800" baseline="-25000" smtClean="0">
                <a:ea typeface="ＭＳ Ｐゴシック" pitchFamily="-112" charset="-128"/>
              </a:rPr>
              <a:t>1</a:t>
            </a:r>
            <a:r>
              <a:rPr lang="en-US" sz="2800" smtClean="0">
                <a:ea typeface="ＭＳ Ｐゴシック" pitchFamily="-112" charset="-128"/>
              </a:rPr>
              <a:t> and w</a:t>
            </a:r>
            <a:r>
              <a:rPr lang="en-US" sz="2800" baseline="-25000" smtClean="0">
                <a:ea typeface="ＭＳ Ｐゴシック" pitchFamily="-112" charset="-128"/>
              </a:rPr>
              <a:t>2</a:t>
            </a:r>
            <a:endParaRPr lang="en-US" sz="2800" smtClean="0">
              <a:ea typeface="ＭＳ Ｐゴシック" pitchFamily="-112" charset="-128"/>
            </a:endParaRPr>
          </a:p>
          <a:p>
            <a:pPr marL="1085850" lvl="2" eaLnBrk="1" hangingPunct="1">
              <a:buFont typeface="Wingdings" pitchFamily="-112" charset="2"/>
              <a:buNone/>
            </a:pPr>
            <a:r>
              <a:rPr lang="en-US" sz="2400" i="1" smtClean="0">
                <a:ea typeface="ＭＳ Ｐゴシック" pitchFamily="-112" charset="-128"/>
              </a:rPr>
              <a:t>e.g.,  vocalists AND  rsi</a:t>
            </a:r>
            <a:endParaRPr lang="en-US" sz="2800" smtClean="0">
              <a:ea typeface="ＭＳ Ｐゴシック" pitchFamily="-112" charset="-128"/>
            </a:endParaRPr>
          </a:p>
          <a:p>
            <a:pPr marL="295275" indent="-295275" eaLnBrk="1" hangingPunct="1"/>
            <a:r>
              <a:rPr lang="en-US" smtClean="0">
                <a:ea typeface="ＭＳ Ｐゴシック" pitchFamily="-112" charset="-128"/>
              </a:rPr>
              <a:t>Get 100 result URLs from engine A</a:t>
            </a:r>
          </a:p>
          <a:p>
            <a:pPr marL="295275" indent="-295275" eaLnBrk="1" hangingPunct="1"/>
            <a:r>
              <a:rPr lang="en-US" smtClean="0">
                <a:ea typeface="ＭＳ Ｐゴシック" pitchFamily="-112" charset="-128"/>
              </a:rPr>
              <a:t>Choose a random URL as the candidate to check for presence in engine B</a:t>
            </a:r>
          </a:p>
          <a:p>
            <a:pPr marL="295275" indent="-295275" eaLnBrk="1" hangingPunct="1"/>
            <a:r>
              <a:rPr lang="en-US" smtClean="0">
                <a:ea typeface="ＭＳ Ｐゴシック" pitchFamily="-112" charset="-128"/>
              </a:rPr>
              <a:t>This distribution induces a probability weight W(p) for each page. </a:t>
            </a:r>
          </a:p>
        </p:txBody>
      </p:sp>
      <p:sp>
        <p:nvSpPr>
          <p:cNvPr id="4" name="Line Callout 1 3"/>
          <p:cNvSpPr>
            <a:spLocks/>
          </p:cNvSpPr>
          <p:nvPr/>
        </p:nvSpPr>
        <p:spPr bwMode="auto">
          <a:xfrm>
            <a:off x="6629400" y="1912938"/>
            <a:ext cx="2189163" cy="830262"/>
          </a:xfrm>
          <a:prstGeom prst="borderCallout1">
            <a:avLst>
              <a:gd name="adj1" fmla="val 4079"/>
              <a:gd name="adj2" fmla="val -1370"/>
              <a:gd name="adj3" fmla="val 48310"/>
              <a:gd name="adj4" fmla="val -115634"/>
            </a:avLst>
          </a:prstGeom>
          <a:solidFill>
            <a:schemeClr val="accent1">
              <a:alpha val="10196"/>
            </a:schemeClr>
          </a:solidFill>
          <a:ln w="9525">
            <a:solidFill>
              <a:schemeClr val="tx1"/>
            </a:solidFill>
            <a:miter lim="800000"/>
            <a:headEnd/>
            <a:tailEnd/>
          </a:ln>
        </p:spPr>
        <p:txBody>
          <a:bodyPr wrap="none" anchor="ctr">
            <a:spAutoFit/>
          </a:bodyPr>
          <a:lstStyle/>
          <a:p>
            <a:r>
              <a:rPr lang="en-US"/>
              <a:t>Not an English</a:t>
            </a:r>
          </a:p>
          <a:p>
            <a:r>
              <a:rPr lang="en-US"/>
              <a:t>dictionary</a:t>
            </a:r>
          </a:p>
        </p:txBody>
      </p:sp>
      <p:sp>
        <p:nvSpPr>
          <p:cNvPr id="46085"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6086" name="Slide Number Placeholder 5"/>
          <p:cNvSpPr>
            <a:spLocks noGrp="1"/>
          </p:cNvSpPr>
          <p:nvPr>
            <p:ph type="sldNum" sz="quarter" idx="12"/>
          </p:nvPr>
        </p:nvSpPr>
        <p:spPr bwMode="auto">
          <a:noFill/>
          <a:ln>
            <a:miter lim="800000"/>
            <a:headEnd/>
            <a:tailEnd/>
          </a:ln>
        </p:spPr>
        <p:txBody>
          <a:bodyPr/>
          <a:lstStyle/>
          <a:p>
            <a:fld id="{FB97F8A9-332F-47BE-956E-1426FBCE5921}" type="slidenum">
              <a:rPr lang="en-US"/>
              <a:pPr/>
              <a:t>73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60425" y="608013"/>
            <a:ext cx="7219950" cy="534987"/>
          </a:xfrm>
        </p:spPr>
        <p:txBody>
          <a:bodyPr/>
          <a:lstStyle/>
          <a:p>
            <a:pPr eaLnBrk="1" hangingPunct="1"/>
            <a:r>
              <a:rPr lang="en-US" smtClean="0">
                <a:ea typeface="ＭＳ Ｐゴシック" pitchFamily="-112" charset="-128"/>
              </a:rPr>
              <a:t>Query Based Checking</a:t>
            </a:r>
          </a:p>
        </p:txBody>
      </p:sp>
      <p:sp>
        <p:nvSpPr>
          <p:cNvPr id="47107" name="Rectangle 3"/>
          <p:cNvSpPr>
            <a:spLocks noGrp="1" noChangeArrowheads="1"/>
          </p:cNvSpPr>
          <p:nvPr>
            <p:ph type="body" idx="1"/>
          </p:nvPr>
        </p:nvSpPr>
        <p:spPr>
          <a:xfrm>
            <a:off x="228599" y="1673225"/>
            <a:ext cx="8493125" cy="3051175"/>
          </a:xfrm>
        </p:spPr>
        <p:txBody>
          <a:bodyPr/>
          <a:lstStyle/>
          <a:p>
            <a:pPr eaLnBrk="1" hangingPunct="1">
              <a:lnSpc>
                <a:spcPct val="85000"/>
              </a:lnSpc>
            </a:pPr>
            <a:r>
              <a:rPr lang="en-US" i="1" dirty="0" smtClean="0">
                <a:ea typeface="ＭＳ Ｐゴシック" pitchFamily="-112" charset="-128"/>
              </a:rPr>
              <a:t>Strong Query</a:t>
            </a:r>
            <a:r>
              <a:rPr lang="en-US" dirty="0" smtClean="0">
                <a:ea typeface="ＭＳ Ｐゴシック" pitchFamily="-112" charset="-128"/>
              </a:rPr>
              <a:t> to check whether an engine </a:t>
            </a:r>
            <a:r>
              <a:rPr lang="en-US" i="1" dirty="0" smtClean="0">
                <a:ea typeface="ＭＳ Ｐゴシック" pitchFamily="-112" charset="-128"/>
              </a:rPr>
              <a:t>B</a:t>
            </a:r>
            <a:r>
              <a:rPr lang="en-US" dirty="0" smtClean="0">
                <a:ea typeface="ＭＳ Ｐゴシック" pitchFamily="-112" charset="-128"/>
              </a:rPr>
              <a:t> has a document </a:t>
            </a:r>
            <a:r>
              <a:rPr lang="en-US" i="1" dirty="0" smtClean="0">
                <a:ea typeface="ＭＳ Ｐゴシック" pitchFamily="-112" charset="-128"/>
              </a:rPr>
              <a:t>D</a:t>
            </a:r>
            <a:r>
              <a:rPr lang="en-US" dirty="0" smtClean="0">
                <a:ea typeface="ＭＳ Ｐゴシック" pitchFamily="-112" charset="-128"/>
              </a:rPr>
              <a:t>:</a:t>
            </a:r>
          </a:p>
          <a:p>
            <a:pPr lvl="1" eaLnBrk="1" hangingPunct="1">
              <a:lnSpc>
                <a:spcPct val="85000"/>
              </a:lnSpc>
            </a:pPr>
            <a:r>
              <a:rPr lang="en-US" dirty="0" smtClean="0">
                <a:ea typeface="ＭＳ Ｐゴシック" pitchFamily="-112" charset="-128"/>
              </a:rPr>
              <a:t> Download </a:t>
            </a:r>
            <a:r>
              <a:rPr lang="en-US" i="1" dirty="0" smtClean="0">
                <a:ea typeface="ＭＳ Ｐゴシック" pitchFamily="-112" charset="-128"/>
              </a:rPr>
              <a:t>D</a:t>
            </a:r>
            <a:r>
              <a:rPr lang="en-US" dirty="0" smtClean="0">
                <a:ea typeface="ＭＳ Ｐゴシック" pitchFamily="-112" charset="-128"/>
              </a:rPr>
              <a:t>. Get list of words. </a:t>
            </a:r>
          </a:p>
          <a:p>
            <a:pPr lvl="1" eaLnBrk="1" hangingPunct="1">
              <a:lnSpc>
                <a:spcPct val="85000"/>
              </a:lnSpc>
            </a:pPr>
            <a:r>
              <a:rPr lang="en-US" dirty="0" smtClean="0">
                <a:ea typeface="ＭＳ Ｐゴシック" pitchFamily="-112" charset="-128"/>
              </a:rPr>
              <a:t> Use 8 low frequency words as AND query to </a:t>
            </a:r>
            <a:r>
              <a:rPr lang="en-US" i="1" dirty="0" smtClean="0">
                <a:ea typeface="ＭＳ Ｐゴシック" pitchFamily="-112" charset="-128"/>
              </a:rPr>
              <a:t>B</a:t>
            </a:r>
            <a:endParaRPr lang="en-US" dirty="0" smtClean="0">
              <a:ea typeface="ＭＳ Ｐゴシック" pitchFamily="-112" charset="-128"/>
            </a:endParaRPr>
          </a:p>
          <a:p>
            <a:pPr lvl="1" eaLnBrk="1" hangingPunct="1">
              <a:lnSpc>
                <a:spcPct val="85000"/>
              </a:lnSpc>
            </a:pPr>
            <a:r>
              <a:rPr lang="en-US" dirty="0" smtClean="0">
                <a:ea typeface="ＭＳ Ｐゴシック" pitchFamily="-112" charset="-128"/>
              </a:rPr>
              <a:t>Check if </a:t>
            </a:r>
            <a:r>
              <a:rPr lang="en-US" i="1" dirty="0" smtClean="0">
                <a:ea typeface="ＭＳ Ｐゴシック" pitchFamily="-112" charset="-128"/>
              </a:rPr>
              <a:t>D</a:t>
            </a:r>
            <a:r>
              <a:rPr lang="en-US" dirty="0" smtClean="0">
                <a:ea typeface="ＭＳ Ｐゴシック" pitchFamily="-112" charset="-128"/>
              </a:rPr>
              <a:t> is present in result set.</a:t>
            </a:r>
          </a:p>
        </p:txBody>
      </p:sp>
      <p:sp>
        <p:nvSpPr>
          <p:cNvPr id="47108"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7109" name="Slide Number Placeholder 4"/>
          <p:cNvSpPr>
            <a:spLocks noGrp="1"/>
          </p:cNvSpPr>
          <p:nvPr>
            <p:ph type="sldNum" sz="quarter" idx="12"/>
          </p:nvPr>
        </p:nvSpPr>
        <p:spPr bwMode="auto">
          <a:noFill/>
          <a:ln>
            <a:miter lim="800000"/>
            <a:headEnd/>
            <a:tailEnd/>
          </a:ln>
        </p:spPr>
        <p:txBody>
          <a:bodyPr/>
          <a:lstStyle/>
          <a:p>
            <a:fld id="{028FA9E6-8F80-4834-B554-772E169CC0AA}" type="slidenum">
              <a:rPr lang="en-US"/>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6200"/>
            <a:ext cx="7010400" cy="1143000"/>
          </a:xfrm>
        </p:spPr>
        <p:txBody>
          <a:bodyPr/>
          <a:lstStyle/>
          <a:p>
            <a:pPr eaLnBrk="1" hangingPunct="1"/>
            <a:r>
              <a:rPr lang="en-US" smtClean="0">
                <a:ea typeface="ＭＳ Ｐゴシック" pitchFamily="-112" charset="-128"/>
              </a:rPr>
              <a:t>Advantages &amp; disadvantages</a:t>
            </a:r>
          </a:p>
        </p:txBody>
      </p:sp>
      <p:sp>
        <p:nvSpPr>
          <p:cNvPr id="48131" name="Rectangle 3"/>
          <p:cNvSpPr>
            <a:spLocks noGrp="1" noChangeArrowheads="1"/>
          </p:cNvSpPr>
          <p:nvPr>
            <p:ph type="body" idx="1"/>
          </p:nvPr>
        </p:nvSpPr>
        <p:spPr>
          <a:xfrm>
            <a:off x="152400" y="1524000"/>
            <a:ext cx="8763000" cy="5105400"/>
          </a:xfrm>
        </p:spPr>
        <p:txBody>
          <a:bodyPr/>
          <a:lstStyle/>
          <a:p>
            <a:pPr eaLnBrk="1" hangingPunct="1"/>
            <a:r>
              <a:rPr lang="en-US" smtClean="0">
                <a:ea typeface="ＭＳ Ｐゴシック" pitchFamily="-112" charset="-128"/>
              </a:rPr>
              <a:t>Statistically sound under the induced weight.</a:t>
            </a:r>
          </a:p>
          <a:p>
            <a:pPr eaLnBrk="1" hangingPunct="1"/>
            <a:r>
              <a:rPr lang="en-US" smtClean="0">
                <a:ea typeface="ＭＳ Ｐゴシック" pitchFamily="-112" charset="-128"/>
              </a:rPr>
              <a:t>Biases induced by random query </a:t>
            </a:r>
          </a:p>
          <a:p>
            <a:pPr lvl="1" eaLnBrk="1" hangingPunct="1"/>
            <a:r>
              <a:rPr lang="en-US" smtClean="0">
                <a:ea typeface="ＭＳ Ｐゴシック" pitchFamily="-112" charset="-128"/>
              </a:rPr>
              <a:t>Query Bias: </a:t>
            </a:r>
            <a:r>
              <a:rPr lang="en-US" sz="2000" smtClean="0">
                <a:ea typeface="ＭＳ Ｐゴシック" pitchFamily="-112" charset="-128"/>
              </a:rPr>
              <a:t>Favors content-rich pages in the language(s) of the lexicon</a:t>
            </a:r>
            <a:endParaRPr lang="en-US" smtClean="0">
              <a:ea typeface="ＭＳ Ｐゴシック" pitchFamily="-112" charset="-128"/>
            </a:endParaRPr>
          </a:p>
          <a:p>
            <a:pPr lvl="1" eaLnBrk="1" hangingPunct="1"/>
            <a:r>
              <a:rPr lang="en-US" smtClean="0">
                <a:ea typeface="ＭＳ Ｐゴシック" pitchFamily="-112" charset="-128"/>
              </a:rPr>
              <a:t>Ranking Bias: </a:t>
            </a:r>
            <a:r>
              <a:rPr lang="en-US" sz="2000" i="1" smtClean="0">
                <a:ea typeface="ＭＳ Ｐゴシック" pitchFamily="-112" charset="-128"/>
              </a:rPr>
              <a:t>Solution:</a:t>
            </a:r>
            <a:r>
              <a:rPr lang="en-US" sz="2000" smtClean="0">
                <a:ea typeface="ＭＳ Ｐゴシック" pitchFamily="-112" charset="-128"/>
              </a:rPr>
              <a:t> Use conjunctive queries &amp; fetch all</a:t>
            </a:r>
          </a:p>
          <a:p>
            <a:pPr lvl="1" eaLnBrk="1" hangingPunct="1"/>
            <a:r>
              <a:rPr lang="en-US" smtClean="0">
                <a:ea typeface="ＭＳ Ｐゴシック" pitchFamily="-112" charset="-128"/>
              </a:rPr>
              <a:t>Checking Bias: </a:t>
            </a:r>
            <a:r>
              <a:rPr lang="en-US" sz="2000" smtClean="0">
                <a:ea typeface="ＭＳ Ｐゴシック" pitchFamily="-112" charset="-128"/>
              </a:rPr>
              <a:t>Duplicates, impoverished pages omitted</a:t>
            </a:r>
          </a:p>
          <a:p>
            <a:pPr lvl="1" eaLnBrk="1" hangingPunct="1"/>
            <a:r>
              <a:rPr lang="en-US" smtClean="0">
                <a:ea typeface="ＭＳ Ｐゴシック" pitchFamily="-112" charset="-128"/>
              </a:rPr>
              <a:t>Document or query restriction bias:</a:t>
            </a:r>
            <a:r>
              <a:rPr lang="en-US" sz="1800" smtClean="0">
                <a:ea typeface="ＭＳ Ｐゴシック" pitchFamily="-112" charset="-128"/>
              </a:rPr>
              <a:t> </a:t>
            </a:r>
            <a:r>
              <a:rPr lang="en-US" sz="2000" smtClean="0">
                <a:ea typeface="ＭＳ Ｐゴシック" pitchFamily="-112" charset="-128"/>
              </a:rPr>
              <a:t>engine might not deal properly with 8 words conjunctive query</a:t>
            </a:r>
            <a:endParaRPr lang="en-US" sz="2800" smtClean="0">
              <a:ea typeface="ＭＳ Ｐゴシック" pitchFamily="-112" charset="-128"/>
            </a:endParaRPr>
          </a:p>
          <a:p>
            <a:pPr lvl="1" eaLnBrk="1" hangingPunct="1"/>
            <a:r>
              <a:rPr lang="en-US" smtClean="0">
                <a:ea typeface="ＭＳ Ｐゴシック" pitchFamily="-112" charset="-128"/>
              </a:rPr>
              <a:t>Malicious Bias: </a:t>
            </a:r>
            <a:r>
              <a:rPr lang="en-US" sz="2000" smtClean="0">
                <a:ea typeface="ＭＳ Ｐゴシック" pitchFamily="-112" charset="-128"/>
              </a:rPr>
              <a:t>Sabotage by engine</a:t>
            </a:r>
            <a:r>
              <a:rPr lang="en-US" smtClean="0">
                <a:ea typeface="ＭＳ Ｐゴシック" pitchFamily="-112" charset="-128"/>
              </a:rPr>
              <a:t>  </a:t>
            </a:r>
          </a:p>
          <a:p>
            <a:pPr lvl="1" eaLnBrk="1" hangingPunct="1"/>
            <a:r>
              <a:rPr lang="en-US" smtClean="0">
                <a:ea typeface="ＭＳ Ｐゴシック" pitchFamily="-112" charset="-128"/>
              </a:rPr>
              <a:t>Operational Problems: </a:t>
            </a:r>
            <a:r>
              <a:rPr lang="en-US" sz="2000" smtClean="0">
                <a:ea typeface="ＭＳ Ｐゴシック" pitchFamily="-112" charset="-128"/>
              </a:rPr>
              <a:t>Time-outs, failures, engine inconsistencies, index modification.</a:t>
            </a:r>
          </a:p>
        </p:txBody>
      </p:sp>
      <p:sp>
        <p:nvSpPr>
          <p:cNvPr id="48132"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8133" name="Slide Number Placeholder 4"/>
          <p:cNvSpPr>
            <a:spLocks noGrp="1"/>
          </p:cNvSpPr>
          <p:nvPr>
            <p:ph type="sldNum" sz="quarter" idx="12"/>
          </p:nvPr>
        </p:nvSpPr>
        <p:spPr bwMode="auto">
          <a:noFill/>
          <a:ln>
            <a:miter lim="800000"/>
            <a:headEnd/>
            <a:tailEnd/>
          </a:ln>
        </p:spPr>
        <p:txBody>
          <a:bodyPr/>
          <a:lstStyle/>
          <a:p>
            <a:fld id="{D68B0768-1DA4-4D94-ABAE-18D6A41975B4}" type="slidenum">
              <a:rPr lang="en-US"/>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ea typeface="ＭＳ Ｐゴシック" pitchFamily="-112" charset="-128"/>
              </a:rPr>
              <a:t>Random searches</a:t>
            </a:r>
          </a:p>
        </p:txBody>
      </p:sp>
      <p:sp>
        <p:nvSpPr>
          <p:cNvPr id="49155" name="Rectangle 3"/>
          <p:cNvSpPr>
            <a:spLocks noGrp="1" noChangeArrowheads="1"/>
          </p:cNvSpPr>
          <p:nvPr>
            <p:ph type="body" idx="1"/>
          </p:nvPr>
        </p:nvSpPr>
        <p:spPr>
          <a:xfrm>
            <a:off x="457200" y="2057400"/>
            <a:ext cx="8264525" cy="2971800"/>
          </a:xfrm>
        </p:spPr>
        <p:txBody>
          <a:bodyPr/>
          <a:lstStyle/>
          <a:p>
            <a:pPr eaLnBrk="1" hangingPunct="1"/>
            <a:r>
              <a:rPr lang="en-US" dirty="0" smtClean="0">
                <a:ea typeface="ＭＳ Ｐゴシック" pitchFamily="-112" charset="-128"/>
              </a:rPr>
              <a:t>Choose random searches extracted from </a:t>
            </a:r>
            <a:r>
              <a:rPr lang="en-US" dirty="0" smtClean="0">
                <a:solidFill>
                  <a:schemeClr val="accent6">
                    <a:lumMod val="75000"/>
                  </a:schemeClr>
                </a:solidFill>
                <a:ea typeface="ＭＳ Ｐゴシック" pitchFamily="-112" charset="-128"/>
              </a:rPr>
              <a:t>a local query log </a:t>
            </a:r>
            <a:r>
              <a:rPr lang="en-US" dirty="0" smtClean="0">
                <a:ea typeface="ＭＳ Ｐゴシック" pitchFamily="-112" charset="-128"/>
              </a:rPr>
              <a:t>[Lawrence &amp; Giles 97] or build “random searches” [</a:t>
            </a:r>
            <a:r>
              <a:rPr lang="en-US" dirty="0" err="1" smtClean="0">
                <a:ea typeface="ＭＳ Ｐゴシック" pitchFamily="-112" charset="-128"/>
              </a:rPr>
              <a:t>Notess</a:t>
            </a:r>
            <a:r>
              <a:rPr lang="en-US" dirty="0" smtClean="0">
                <a:ea typeface="ＭＳ Ｐゴシック" pitchFamily="-112" charset="-128"/>
              </a:rPr>
              <a:t>]</a:t>
            </a:r>
          </a:p>
          <a:p>
            <a:pPr lvl="1" eaLnBrk="1" hangingPunct="1"/>
            <a:r>
              <a:rPr lang="en-US" dirty="0" smtClean="0">
                <a:ea typeface="ＭＳ Ｐゴシック" pitchFamily="-112" charset="-128"/>
              </a:rPr>
              <a:t>Use only queries with small result sets. </a:t>
            </a:r>
          </a:p>
          <a:p>
            <a:pPr lvl="1" eaLnBrk="1" hangingPunct="1"/>
            <a:r>
              <a:rPr lang="en-US" dirty="0" smtClean="0">
                <a:ea typeface="ＭＳ Ｐゴシック" pitchFamily="-112" charset="-128"/>
              </a:rPr>
              <a:t>Count normalized URLs in result sets.</a:t>
            </a:r>
          </a:p>
          <a:p>
            <a:pPr lvl="1" eaLnBrk="1" hangingPunct="1"/>
            <a:r>
              <a:rPr lang="en-US" dirty="0" smtClean="0">
                <a:ea typeface="ＭＳ Ｐゴシック" pitchFamily="-112" charset="-128"/>
              </a:rPr>
              <a:t>Use ratio statistics</a:t>
            </a:r>
            <a:endParaRPr lang="en-US" sz="2800" dirty="0" smtClean="0">
              <a:ea typeface="ＭＳ Ｐゴシック" pitchFamily="-112" charset="-128"/>
            </a:endParaRPr>
          </a:p>
          <a:p>
            <a:pPr lvl="2" eaLnBrk="1" hangingPunct="1"/>
            <a:endParaRPr lang="en-US" sz="2400" dirty="0" smtClean="0">
              <a:ea typeface="ＭＳ Ｐゴシック" pitchFamily="-112" charset="-128"/>
            </a:endParaRPr>
          </a:p>
        </p:txBody>
      </p:sp>
      <p:sp>
        <p:nvSpPr>
          <p:cNvPr id="4915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49157" name="Slide Number Placeholder 4"/>
          <p:cNvSpPr>
            <a:spLocks noGrp="1"/>
          </p:cNvSpPr>
          <p:nvPr>
            <p:ph type="sldNum" sz="quarter" idx="12"/>
          </p:nvPr>
        </p:nvSpPr>
        <p:spPr bwMode="auto">
          <a:noFill/>
          <a:ln>
            <a:miter lim="800000"/>
            <a:headEnd/>
            <a:tailEnd/>
          </a:ln>
        </p:spPr>
        <p:txBody>
          <a:bodyPr/>
          <a:lstStyle/>
          <a:p>
            <a:fld id="{C1A656D0-DD8E-445C-BBB8-3307428F7D6A}" type="slidenum">
              <a:rPr lang="en-US"/>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ea typeface="ＭＳ Ｐゴシック" pitchFamily="-112" charset="-128"/>
              </a:rPr>
              <a:t>Advantages &amp; disadvantages</a:t>
            </a:r>
          </a:p>
        </p:txBody>
      </p:sp>
      <p:sp>
        <p:nvSpPr>
          <p:cNvPr id="50179" name="Rectangle 3"/>
          <p:cNvSpPr>
            <a:spLocks noGrp="1" noChangeArrowheads="1"/>
          </p:cNvSpPr>
          <p:nvPr>
            <p:ph type="body" idx="1"/>
          </p:nvPr>
        </p:nvSpPr>
        <p:spPr>
          <a:xfrm>
            <a:off x="685800" y="1676400"/>
            <a:ext cx="7772400" cy="4876800"/>
          </a:xfrm>
        </p:spPr>
        <p:txBody>
          <a:bodyPr/>
          <a:lstStyle/>
          <a:p>
            <a:pPr eaLnBrk="1" hangingPunct="1"/>
            <a:r>
              <a:rPr lang="en-US" smtClean="0">
                <a:ea typeface="ＭＳ Ｐゴシック" pitchFamily="-112" charset="-128"/>
              </a:rPr>
              <a:t>Advantage</a:t>
            </a:r>
          </a:p>
          <a:p>
            <a:pPr lvl="1" eaLnBrk="1" hangingPunct="1"/>
            <a:r>
              <a:rPr lang="en-US" smtClean="0">
                <a:ea typeface="ＭＳ Ｐゴシック" pitchFamily="-112" charset="-128"/>
              </a:rPr>
              <a:t>Might be a better reflection of the human perception of coverage</a:t>
            </a:r>
          </a:p>
          <a:p>
            <a:pPr eaLnBrk="1" hangingPunct="1"/>
            <a:r>
              <a:rPr lang="en-US" smtClean="0">
                <a:ea typeface="ＭＳ Ｐゴシック" pitchFamily="-112" charset="-128"/>
              </a:rPr>
              <a:t>Issues</a:t>
            </a:r>
          </a:p>
          <a:p>
            <a:pPr lvl="1" eaLnBrk="1" hangingPunct="1"/>
            <a:r>
              <a:rPr lang="en-US" smtClean="0">
                <a:ea typeface="ＭＳ Ｐゴシック" pitchFamily="-112" charset="-128"/>
              </a:rPr>
              <a:t>Samples are correlated with source of log</a:t>
            </a:r>
          </a:p>
          <a:p>
            <a:pPr lvl="1" eaLnBrk="1" hangingPunct="1"/>
            <a:r>
              <a:rPr lang="en-US" smtClean="0">
                <a:ea typeface="ＭＳ Ｐゴシック" pitchFamily="-112" charset="-128"/>
              </a:rPr>
              <a:t>Duplicates</a:t>
            </a:r>
          </a:p>
          <a:p>
            <a:pPr lvl="1" eaLnBrk="1" hangingPunct="1"/>
            <a:r>
              <a:rPr lang="en-US" smtClean="0">
                <a:ea typeface="ＭＳ Ｐゴシック" pitchFamily="-112" charset="-128"/>
              </a:rPr>
              <a:t>Technical statistical problems (must have non-zero results, ratio average not statistically sound)</a:t>
            </a:r>
          </a:p>
        </p:txBody>
      </p:sp>
      <p:sp>
        <p:nvSpPr>
          <p:cNvPr id="50180"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0181" name="Slide Number Placeholder 4"/>
          <p:cNvSpPr>
            <a:spLocks noGrp="1"/>
          </p:cNvSpPr>
          <p:nvPr>
            <p:ph type="sldNum" sz="quarter" idx="12"/>
          </p:nvPr>
        </p:nvSpPr>
        <p:spPr bwMode="auto">
          <a:noFill/>
          <a:ln>
            <a:miter lim="800000"/>
            <a:headEnd/>
            <a:tailEnd/>
          </a:ln>
        </p:spPr>
        <p:txBody>
          <a:bodyPr/>
          <a:lstStyle/>
          <a:p>
            <a:fld id="{898E6996-6EFF-46B9-8DDC-175772BC868D}" type="slidenum">
              <a:rPr lang="en-US"/>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smtClean="0">
                <a:ea typeface="ＭＳ Ｐゴシック" pitchFamily="-112" charset="-128"/>
              </a:rPr>
              <a:t>Random searches</a:t>
            </a:r>
            <a:endParaRPr lang="en-US" sz="2800" smtClean="0">
              <a:ea typeface="ＭＳ Ｐゴシック" pitchFamily="-112" charset="-128"/>
            </a:endParaRPr>
          </a:p>
        </p:txBody>
      </p:sp>
      <p:sp>
        <p:nvSpPr>
          <p:cNvPr id="51203" name="Rectangle 3"/>
          <p:cNvSpPr>
            <a:spLocks noGrp="1" noChangeArrowheads="1"/>
          </p:cNvSpPr>
          <p:nvPr>
            <p:ph type="body" idx="1"/>
          </p:nvPr>
        </p:nvSpPr>
        <p:spPr>
          <a:xfrm>
            <a:off x="685800" y="1676400"/>
            <a:ext cx="8229600" cy="4495800"/>
          </a:xfrm>
        </p:spPr>
        <p:txBody>
          <a:bodyPr/>
          <a:lstStyle/>
          <a:p>
            <a:pPr eaLnBrk="1" hangingPunct="1">
              <a:lnSpc>
                <a:spcPct val="90000"/>
              </a:lnSpc>
            </a:pPr>
            <a:r>
              <a:rPr lang="en-US" sz="2500" smtClean="0">
                <a:ea typeface="ＭＳ Ｐゴシック" pitchFamily="-112" charset="-128"/>
              </a:rPr>
              <a:t>575 &amp; 1050 queries from the NEC RI employee logs</a:t>
            </a:r>
          </a:p>
          <a:p>
            <a:pPr eaLnBrk="1" hangingPunct="1">
              <a:lnSpc>
                <a:spcPct val="90000"/>
              </a:lnSpc>
            </a:pPr>
            <a:r>
              <a:rPr lang="en-US" sz="2500" smtClean="0">
                <a:ea typeface="ＭＳ Ｐゴシック" pitchFamily="-112" charset="-128"/>
              </a:rPr>
              <a:t>6 Engines in 1998, 11 in 1999</a:t>
            </a:r>
          </a:p>
          <a:p>
            <a:pPr eaLnBrk="1" hangingPunct="1">
              <a:lnSpc>
                <a:spcPct val="90000"/>
              </a:lnSpc>
            </a:pPr>
            <a:r>
              <a:rPr lang="en-US" sz="2500" smtClean="0">
                <a:ea typeface="ＭＳ Ｐゴシック" pitchFamily="-112" charset="-128"/>
              </a:rPr>
              <a:t>Implementation:</a:t>
            </a:r>
          </a:p>
          <a:p>
            <a:pPr lvl="1" eaLnBrk="1" hangingPunct="1">
              <a:lnSpc>
                <a:spcPct val="90000"/>
              </a:lnSpc>
            </a:pPr>
            <a:r>
              <a:rPr lang="en-US" smtClean="0">
                <a:ea typeface="ＭＳ Ｐゴシック" pitchFamily="-112" charset="-128"/>
              </a:rPr>
              <a:t>Restricted to queries with &lt; 600 results in total</a:t>
            </a:r>
          </a:p>
          <a:p>
            <a:pPr lvl="1" eaLnBrk="1" hangingPunct="1">
              <a:lnSpc>
                <a:spcPct val="90000"/>
              </a:lnSpc>
            </a:pPr>
            <a:r>
              <a:rPr lang="en-US" smtClean="0">
                <a:ea typeface="ＭＳ Ｐゴシック" pitchFamily="-112" charset="-128"/>
              </a:rPr>
              <a:t>Counted URLs from each engine after verifying query match</a:t>
            </a:r>
          </a:p>
          <a:p>
            <a:pPr lvl="1" eaLnBrk="1" hangingPunct="1">
              <a:lnSpc>
                <a:spcPct val="90000"/>
              </a:lnSpc>
            </a:pPr>
            <a:r>
              <a:rPr lang="en-US" smtClean="0">
                <a:ea typeface="ＭＳ Ｐゴシック" pitchFamily="-112" charset="-128"/>
              </a:rPr>
              <a:t>Computed size ratio &amp; overlap for individual queries </a:t>
            </a:r>
          </a:p>
          <a:p>
            <a:pPr lvl="1" eaLnBrk="1" hangingPunct="1">
              <a:lnSpc>
                <a:spcPct val="90000"/>
              </a:lnSpc>
            </a:pPr>
            <a:r>
              <a:rPr lang="en-US" smtClean="0">
                <a:ea typeface="ＭＳ Ｐゴシック" pitchFamily="-112" charset="-128"/>
              </a:rPr>
              <a:t>Estimated index size ratio &amp; overlap by averaging over all queries</a:t>
            </a:r>
          </a:p>
        </p:txBody>
      </p:sp>
      <p:sp>
        <p:nvSpPr>
          <p:cNvPr id="5120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1205" name="Slide Number Placeholder 4"/>
          <p:cNvSpPr>
            <a:spLocks noGrp="1"/>
          </p:cNvSpPr>
          <p:nvPr>
            <p:ph type="sldNum" sz="quarter" idx="12"/>
          </p:nvPr>
        </p:nvSpPr>
        <p:spPr bwMode="auto">
          <a:noFill/>
          <a:ln>
            <a:miter lim="800000"/>
            <a:headEnd/>
            <a:tailEnd/>
          </a:ln>
        </p:spPr>
        <p:txBody>
          <a:bodyPr/>
          <a:lstStyle/>
          <a:p>
            <a:fld id="{8653A3B9-9BF8-45EC-AC09-8216DCA2DA69}" type="slidenum">
              <a:rPr lang="en-US"/>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p:txBody>
          <a:bodyPr/>
          <a:lstStyle/>
          <a:p>
            <a:pPr eaLnBrk="1" hangingPunct="1">
              <a:lnSpc>
                <a:spcPct val="90000"/>
              </a:lnSpc>
            </a:pPr>
            <a:r>
              <a:rPr lang="en-US" sz="2000" i="1" smtClean="0">
                <a:ea typeface="ＭＳ Ｐゴシック" pitchFamily="-112" charset="-128"/>
              </a:rPr>
              <a:t>adaptive access control </a:t>
            </a:r>
          </a:p>
          <a:p>
            <a:pPr eaLnBrk="1" hangingPunct="1">
              <a:lnSpc>
                <a:spcPct val="90000"/>
              </a:lnSpc>
            </a:pPr>
            <a:r>
              <a:rPr lang="en-US" sz="2000" i="1" smtClean="0">
                <a:ea typeface="ＭＳ Ｐゴシック" pitchFamily="-112" charset="-128"/>
              </a:rPr>
              <a:t>neighborhood preservation topographic </a:t>
            </a:r>
          </a:p>
          <a:p>
            <a:pPr eaLnBrk="1" hangingPunct="1">
              <a:lnSpc>
                <a:spcPct val="90000"/>
              </a:lnSpc>
            </a:pPr>
            <a:r>
              <a:rPr lang="en-US" sz="2000" i="1" smtClean="0">
                <a:ea typeface="ＭＳ Ｐゴシック" pitchFamily="-112" charset="-128"/>
              </a:rPr>
              <a:t>hamiltonian structures </a:t>
            </a:r>
          </a:p>
          <a:p>
            <a:pPr eaLnBrk="1" hangingPunct="1">
              <a:lnSpc>
                <a:spcPct val="90000"/>
              </a:lnSpc>
            </a:pPr>
            <a:r>
              <a:rPr lang="en-US" sz="2000" i="1" smtClean="0">
                <a:ea typeface="ＭＳ Ｐゴシック" pitchFamily="-112" charset="-128"/>
              </a:rPr>
              <a:t>right linear grammar </a:t>
            </a:r>
          </a:p>
          <a:p>
            <a:pPr eaLnBrk="1" hangingPunct="1">
              <a:lnSpc>
                <a:spcPct val="90000"/>
              </a:lnSpc>
            </a:pPr>
            <a:r>
              <a:rPr lang="en-US" sz="2000" i="1" smtClean="0">
                <a:ea typeface="ＭＳ Ｐゴシック" pitchFamily="-112" charset="-128"/>
              </a:rPr>
              <a:t>pulse width modulation neural </a:t>
            </a:r>
          </a:p>
          <a:p>
            <a:pPr eaLnBrk="1" hangingPunct="1">
              <a:lnSpc>
                <a:spcPct val="90000"/>
              </a:lnSpc>
            </a:pPr>
            <a:r>
              <a:rPr lang="en-US" sz="2000" i="1" smtClean="0">
                <a:ea typeface="ＭＳ Ｐゴシック" pitchFamily="-112" charset="-128"/>
              </a:rPr>
              <a:t>unbalanced prior probabilities </a:t>
            </a:r>
          </a:p>
          <a:p>
            <a:pPr eaLnBrk="1" hangingPunct="1">
              <a:lnSpc>
                <a:spcPct val="90000"/>
              </a:lnSpc>
            </a:pPr>
            <a:r>
              <a:rPr lang="en-US" sz="2000" i="1" smtClean="0">
                <a:ea typeface="ＭＳ Ｐゴシック" pitchFamily="-112" charset="-128"/>
              </a:rPr>
              <a:t>ranked assignment method </a:t>
            </a:r>
          </a:p>
          <a:p>
            <a:pPr eaLnBrk="1" hangingPunct="1">
              <a:lnSpc>
                <a:spcPct val="90000"/>
              </a:lnSpc>
            </a:pPr>
            <a:r>
              <a:rPr lang="en-US" sz="2000" i="1" smtClean="0">
                <a:ea typeface="ＭＳ Ｐゴシック" pitchFamily="-112" charset="-128"/>
              </a:rPr>
              <a:t>internet explorer favourites importing </a:t>
            </a:r>
          </a:p>
          <a:p>
            <a:pPr eaLnBrk="1" hangingPunct="1">
              <a:lnSpc>
                <a:spcPct val="90000"/>
              </a:lnSpc>
            </a:pPr>
            <a:r>
              <a:rPr lang="en-US" sz="2000" i="1" smtClean="0">
                <a:ea typeface="ＭＳ Ｐゴシック" pitchFamily="-112" charset="-128"/>
              </a:rPr>
              <a:t>karvel thornber </a:t>
            </a:r>
          </a:p>
          <a:p>
            <a:pPr eaLnBrk="1" hangingPunct="1">
              <a:lnSpc>
                <a:spcPct val="90000"/>
              </a:lnSpc>
            </a:pPr>
            <a:r>
              <a:rPr lang="en-US" sz="2000" i="1" smtClean="0">
                <a:ea typeface="ＭＳ Ｐゴシック" pitchFamily="-112" charset="-128"/>
              </a:rPr>
              <a:t>zili liu</a:t>
            </a:r>
          </a:p>
          <a:p>
            <a:pPr eaLnBrk="1" hangingPunct="1">
              <a:lnSpc>
                <a:spcPct val="90000"/>
              </a:lnSpc>
              <a:buFont typeface="Wingdings" pitchFamily="-112" charset="2"/>
              <a:buNone/>
            </a:pPr>
            <a:endParaRPr lang="en-US" sz="2000" smtClean="0">
              <a:ea typeface="ＭＳ Ｐゴシック" pitchFamily="-112" charset="-128"/>
            </a:endParaRPr>
          </a:p>
        </p:txBody>
      </p:sp>
      <p:sp>
        <p:nvSpPr>
          <p:cNvPr id="52227" name="Rectangle 3"/>
          <p:cNvSpPr>
            <a:spLocks noGrp="1" noChangeArrowheads="1"/>
          </p:cNvSpPr>
          <p:nvPr>
            <p:ph type="title"/>
          </p:nvPr>
        </p:nvSpPr>
        <p:spPr/>
        <p:txBody>
          <a:bodyPr/>
          <a:lstStyle/>
          <a:p>
            <a:pPr eaLnBrk="1" hangingPunct="1"/>
            <a:r>
              <a:rPr lang="en-US" sz="3200" smtClean="0">
                <a:ea typeface="ＭＳ Ｐゴシック" pitchFamily="-112" charset="-128"/>
              </a:rPr>
              <a:t>Queries from Lawrence and Giles study</a:t>
            </a:r>
          </a:p>
        </p:txBody>
      </p:sp>
      <p:sp>
        <p:nvSpPr>
          <p:cNvPr id="52228" name="Rectangle 4"/>
          <p:cNvSpPr>
            <a:spLocks noGrp="1" noChangeArrowheads="1"/>
          </p:cNvSpPr>
          <p:nvPr>
            <p:ph type="body" sz="half" idx="2"/>
          </p:nvPr>
        </p:nvSpPr>
        <p:spPr/>
        <p:txBody>
          <a:bodyPr/>
          <a:lstStyle/>
          <a:p>
            <a:pPr eaLnBrk="1" hangingPunct="1">
              <a:lnSpc>
                <a:spcPct val="90000"/>
              </a:lnSpc>
            </a:pPr>
            <a:r>
              <a:rPr lang="en-US" sz="2000" i="1" smtClean="0">
                <a:ea typeface="ＭＳ Ｐゴシック" pitchFamily="-112" charset="-128"/>
              </a:rPr>
              <a:t>softmax activation function </a:t>
            </a:r>
          </a:p>
          <a:p>
            <a:pPr eaLnBrk="1" hangingPunct="1">
              <a:lnSpc>
                <a:spcPct val="90000"/>
              </a:lnSpc>
            </a:pPr>
            <a:r>
              <a:rPr lang="en-US" sz="2000" i="1" smtClean="0">
                <a:ea typeface="ＭＳ Ｐゴシック" pitchFamily="-112" charset="-128"/>
              </a:rPr>
              <a:t>bose multidimensional system theory </a:t>
            </a:r>
          </a:p>
          <a:p>
            <a:pPr eaLnBrk="1" hangingPunct="1">
              <a:lnSpc>
                <a:spcPct val="90000"/>
              </a:lnSpc>
            </a:pPr>
            <a:r>
              <a:rPr lang="en-US" sz="2000" i="1" smtClean="0">
                <a:ea typeface="ＭＳ Ｐゴシック" pitchFamily="-112" charset="-128"/>
              </a:rPr>
              <a:t>gamma mlp </a:t>
            </a:r>
          </a:p>
          <a:p>
            <a:pPr eaLnBrk="1" hangingPunct="1">
              <a:lnSpc>
                <a:spcPct val="90000"/>
              </a:lnSpc>
            </a:pPr>
            <a:r>
              <a:rPr lang="en-US" sz="2000" i="1" smtClean="0">
                <a:ea typeface="ＭＳ Ｐゴシック" pitchFamily="-112" charset="-128"/>
              </a:rPr>
              <a:t>dvi2pdf </a:t>
            </a:r>
          </a:p>
          <a:p>
            <a:pPr eaLnBrk="1" hangingPunct="1">
              <a:lnSpc>
                <a:spcPct val="90000"/>
              </a:lnSpc>
            </a:pPr>
            <a:r>
              <a:rPr lang="en-US" sz="2000" i="1" smtClean="0">
                <a:ea typeface="ＭＳ Ｐゴシック" pitchFamily="-112" charset="-128"/>
              </a:rPr>
              <a:t>john oliensis </a:t>
            </a:r>
          </a:p>
          <a:p>
            <a:pPr eaLnBrk="1" hangingPunct="1">
              <a:lnSpc>
                <a:spcPct val="90000"/>
              </a:lnSpc>
            </a:pPr>
            <a:r>
              <a:rPr lang="en-US" sz="2000" i="1" smtClean="0">
                <a:ea typeface="ＭＳ Ｐゴシック" pitchFamily="-112" charset="-128"/>
              </a:rPr>
              <a:t>rieke spikes exploring neural </a:t>
            </a:r>
          </a:p>
          <a:p>
            <a:pPr eaLnBrk="1" hangingPunct="1">
              <a:lnSpc>
                <a:spcPct val="90000"/>
              </a:lnSpc>
            </a:pPr>
            <a:r>
              <a:rPr lang="en-US" sz="2000" i="1" smtClean="0">
                <a:ea typeface="ＭＳ Ｐゴシック" pitchFamily="-112" charset="-128"/>
              </a:rPr>
              <a:t>video watermarking </a:t>
            </a:r>
          </a:p>
          <a:p>
            <a:pPr eaLnBrk="1" hangingPunct="1">
              <a:lnSpc>
                <a:spcPct val="90000"/>
              </a:lnSpc>
            </a:pPr>
            <a:r>
              <a:rPr lang="en-US" sz="2000" i="1" smtClean="0">
                <a:ea typeface="ＭＳ Ｐゴシック" pitchFamily="-112" charset="-128"/>
              </a:rPr>
              <a:t>counterpropagation network </a:t>
            </a:r>
          </a:p>
          <a:p>
            <a:pPr eaLnBrk="1" hangingPunct="1">
              <a:lnSpc>
                <a:spcPct val="90000"/>
              </a:lnSpc>
            </a:pPr>
            <a:r>
              <a:rPr lang="en-US" sz="2000" i="1" smtClean="0">
                <a:ea typeface="ＭＳ Ｐゴシック" pitchFamily="-112" charset="-128"/>
              </a:rPr>
              <a:t>fat shattering dimension </a:t>
            </a:r>
          </a:p>
          <a:p>
            <a:pPr eaLnBrk="1" hangingPunct="1">
              <a:lnSpc>
                <a:spcPct val="90000"/>
              </a:lnSpc>
            </a:pPr>
            <a:r>
              <a:rPr lang="en-US" sz="2000" i="1" smtClean="0">
                <a:ea typeface="ＭＳ Ｐゴシック" pitchFamily="-112" charset="-128"/>
              </a:rPr>
              <a:t>abelson amorphous computing</a:t>
            </a:r>
          </a:p>
        </p:txBody>
      </p:sp>
      <p:sp>
        <p:nvSpPr>
          <p:cNvPr id="52229"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2230" name="Slide Number Placeholder 5"/>
          <p:cNvSpPr>
            <a:spLocks noGrp="1"/>
          </p:cNvSpPr>
          <p:nvPr>
            <p:ph type="sldNum" sz="quarter" idx="12"/>
          </p:nvPr>
        </p:nvSpPr>
        <p:spPr bwMode="auto">
          <a:noFill/>
          <a:ln>
            <a:miter lim="800000"/>
            <a:headEnd/>
            <a:tailEnd/>
          </a:ln>
        </p:spPr>
        <p:txBody>
          <a:bodyPr/>
          <a:lstStyle/>
          <a:p>
            <a:fld id="{BC969B2D-1C49-4ACC-BE9F-C9B41079161B}" type="slidenum">
              <a:rPr lang="en-US"/>
              <a:pPr/>
              <a:t>79</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25602" name="TextBox 3"/>
          <p:cNvSpPr txBox="1">
            <a:spLocks noChangeArrowheads="1"/>
          </p:cNvSpPr>
          <p:nvPr/>
        </p:nvSpPr>
        <p:spPr bwMode="auto">
          <a:xfrm>
            <a:off x="395288" y="1428737"/>
            <a:ext cx="8105802" cy="3046988"/>
          </a:xfrm>
          <a:prstGeom prst="rect">
            <a:avLst/>
          </a:prstGeom>
          <a:noFill/>
          <a:ln w="9525">
            <a:noFill/>
            <a:miter lim="800000"/>
            <a:headEnd/>
            <a:tailEnd/>
          </a:ln>
        </p:spPr>
        <p:txBody>
          <a:bodyPr wrap="square">
            <a:spAutoFit/>
          </a:bodyPr>
          <a:lstStyle/>
          <a:p>
            <a:r>
              <a:rPr lang="en-US" dirty="0">
                <a:latin typeface="Gill Sans MT" pitchFamily="34" charset="0"/>
              </a:rPr>
              <a:t>URL </a:t>
            </a:r>
            <a:r>
              <a:rPr lang="en-US" dirty="0">
                <a:solidFill>
                  <a:srgbClr val="FF0000"/>
                </a:solidFill>
                <a:latin typeface="Gill Sans MT" pitchFamily="34" charset="0"/>
              </a:rPr>
              <a:t>http://en.wikipedia.org/wiki/World_Wide_Web </a:t>
            </a:r>
            <a:r>
              <a:rPr lang="en-US" dirty="0">
                <a:latin typeface="Gill Sans MT" pitchFamily="34" charset="0"/>
              </a:rPr>
              <a:t>.</a:t>
            </a:r>
          </a:p>
          <a:p>
            <a:endParaRPr lang="en-US" dirty="0">
              <a:latin typeface="Gill Sans MT" pitchFamily="34" charset="0"/>
            </a:endParaRPr>
          </a:p>
          <a:p>
            <a:r>
              <a:rPr lang="en-US" dirty="0" smtClean="0">
                <a:latin typeface="Gill Sans MT" pitchFamily="34" charset="0"/>
              </a:rPr>
              <a:t>2. </a:t>
            </a:r>
            <a:r>
              <a:rPr lang="en-US" dirty="0">
                <a:latin typeface="Gill Sans MT" pitchFamily="34" charset="0"/>
              </a:rPr>
              <a:t> </a:t>
            </a:r>
            <a:r>
              <a:rPr lang="en-US" dirty="0" smtClean="0">
                <a:latin typeface="Gill Sans MT" pitchFamily="34" charset="0"/>
              </a:rPr>
              <a:t>Browser </a:t>
            </a:r>
            <a:r>
              <a:rPr lang="en-US" dirty="0">
                <a:latin typeface="Gill Sans MT" pitchFamily="34" charset="0"/>
              </a:rPr>
              <a:t>then requests the resource by </a:t>
            </a:r>
            <a:r>
              <a:rPr lang="en-US" dirty="0">
                <a:solidFill>
                  <a:srgbClr val="FF0000"/>
                </a:solidFill>
                <a:latin typeface="Gill Sans MT" pitchFamily="34" charset="0"/>
              </a:rPr>
              <a:t>sending an HTTP request </a:t>
            </a:r>
            <a:r>
              <a:rPr lang="en-US" dirty="0">
                <a:latin typeface="Gill Sans MT" pitchFamily="34" charset="0"/>
              </a:rPr>
              <a:t>across the Internet to the computer at that particular address. </a:t>
            </a:r>
            <a:endParaRPr lang="el-GR" dirty="0" smtClean="0">
              <a:latin typeface="Gill Sans MT" pitchFamily="34" charset="0"/>
            </a:endParaRPr>
          </a:p>
          <a:p>
            <a:r>
              <a:rPr lang="en-US" dirty="0" smtClean="0">
                <a:latin typeface="Gill Sans MT" pitchFamily="34" charset="0"/>
              </a:rPr>
              <a:t>It </a:t>
            </a:r>
            <a:r>
              <a:rPr lang="en-US" dirty="0">
                <a:latin typeface="Gill Sans MT" pitchFamily="34" charset="0"/>
              </a:rPr>
              <a:t>makes the request to a particular application port in the underlying </a:t>
            </a:r>
            <a:r>
              <a:rPr lang="en-US" dirty="0" smtClean="0">
                <a:latin typeface="Gill Sans MT" pitchFamily="34" charset="0"/>
              </a:rPr>
              <a:t>IP </a:t>
            </a:r>
            <a:r>
              <a:rPr lang="en-US" dirty="0">
                <a:latin typeface="Gill Sans MT" pitchFamily="34" charset="0"/>
              </a:rPr>
              <a:t>normally </a:t>
            </a:r>
            <a:r>
              <a:rPr lang="en-US" dirty="0">
                <a:solidFill>
                  <a:srgbClr val="FF0000"/>
                </a:solidFill>
                <a:latin typeface="Gill Sans MT" pitchFamily="34" charset="0"/>
              </a:rPr>
              <a:t>port 80</a:t>
            </a:r>
            <a:r>
              <a:rPr lang="en-US" dirty="0">
                <a:latin typeface="Gill Sans MT" pitchFamily="34" charset="0"/>
              </a:rPr>
              <a:t>. The content of the HTTP request can be as simple as the two lines of </a:t>
            </a:r>
            <a:r>
              <a:rPr lang="en-US" dirty="0" smtClean="0">
                <a:latin typeface="Gill Sans MT" pitchFamily="34" charset="0"/>
              </a:rPr>
              <a:t>text</a:t>
            </a:r>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8</a:t>
            </a:fld>
            <a:endParaRPr lang="el-GR"/>
          </a:p>
        </p:txBody>
      </p:sp>
      <p:sp>
        <p:nvSpPr>
          <p:cNvPr id="6" name="TextBox 5"/>
          <p:cNvSpPr txBox="1"/>
          <p:nvPr/>
        </p:nvSpPr>
        <p:spPr>
          <a:xfrm>
            <a:off x="538164" y="4876800"/>
            <a:ext cx="7820050" cy="830997"/>
          </a:xfrm>
          <a:prstGeom prst="rect">
            <a:avLst/>
          </a:prstGeom>
          <a:solidFill>
            <a:schemeClr val="accent2">
              <a:lumMod val="60000"/>
              <a:lumOff val="40000"/>
            </a:schemeClr>
          </a:solidFill>
          <a:ln>
            <a:solidFill>
              <a:schemeClr val="tx2">
                <a:lumMod val="75000"/>
              </a:schemeClr>
            </a:solidFill>
          </a:ln>
        </p:spPr>
        <p:txBody>
          <a:bodyPr wrap="square" rtlCol="0">
            <a:spAutoFit/>
          </a:bodyPr>
          <a:lstStyle/>
          <a:p>
            <a:r>
              <a:rPr lang="en-US" dirty="0" smtClean="0">
                <a:solidFill>
                  <a:schemeClr val="tx2">
                    <a:lumMod val="75000"/>
                  </a:schemeClr>
                </a:solidFill>
                <a:latin typeface="Georgia" pitchFamily="18" charset="0"/>
              </a:rPr>
              <a:t>GET </a:t>
            </a:r>
            <a:r>
              <a:rPr lang="en-US" i="1" dirty="0" smtClean="0">
                <a:solidFill>
                  <a:schemeClr val="tx2">
                    <a:lumMod val="75000"/>
                  </a:schemeClr>
                </a:solidFill>
                <a:latin typeface="Georgia" pitchFamily="18" charset="0"/>
              </a:rPr>
              <a:t>/wiki/</a:t>
            </a:r>
            <a:r>
              <a:rPr lang="en-US" i="1" dirty="0" err="1" smtClean="0">
                <a:solidFill>
                  <a:schemeClr val="tx2">
                    <a:lumMod val="75000"/>
                  </a:schemeClr>
                </a:solidFill>
                <a:latin typeface="Georgia" pitchFamily="18" charset="0"/>
              </a:rPr>
              <a:t>World_Wide_Web</a:t>
            </a:r>
            <a:r>
              <a:rPr lang="en-US" dirty="0" smtClean="0">
                <a:solidFill>
                  <a:schemeClr val="tx2">
                    <a:lumMod val="75000"/>
                  </a:schemeClr>
                </a:solidFill>
                <a:latin typeface="Georgia" pitchFamily="18" charset="0"/>
              </a:rPr>
              <a:t> HTTP/1.1 Host: </a:t>
            </a:r>
            <a:r>
              <a:rPr lang="en-US" i="1" dirty="0" smtClean="0">
                <a:solidFill>
                  <a:schemeClr val="tx2">
                    <a:lumMod val="75000"/>
                  </a:schemeClr>
                </a:solidFill>
                <a:latin typeface="Georgia" pitchFamily="18" charset="0"/>
              </a:rPr>
              <a:t>en.wikipedia.org</a:t>
            </a:r>
            <a:endParaRPr lang="el-GR" dirty="0" smtClean="0">
              <a:solidFill>
                <a:schemeClr val="tx2">
                  <a:lumMod val="75000"/>
                </a:schemeClr>
              </a:solidFill>
              <a:latin typeface="Georgia" pitchFamily="18" charset="0"/>
            </a:endParaRPr>
          </a:p>
        </p:txBody>
      </p:sp>
      <p:sp>
        <p:nvSpPr>
          <p:cNvPr id="2" name="TextBox 1"/>
          <p:cNvSpPr txBox="1"/>
          <p:nvPr/>
        </p:nvSpPr>
        <p:spPr>
          <a:xfrm>
            <a:off x="1600200" y="1905000"/>
            <a:ext cx="5867400" cy="338554"/>
          </a:xfrm>
          <a:prstGeom prst="rect">
            <a:avLst/>
          </a:prstGeom>
          <a:noFill/>
        </p:spPr>
        <p:txBody>
          <a:bodyPr wrap="square" rtlCol="0">
            <a:spAutoFit/>
          </a:bodyPr>
          <a:lstStyle/>
          <a:p>
            <a:r>
              <a:rPr lang="en-US" sz="1600" dirty="0" smtClean="0">
                <a:solidFill>
                  <a:schemeClr val="accent1">
                    <a:lumMod val="75000"/>
                  </a:schemeClr>
                </a:solidFill>
                <a:latin typeface="+mn-lt"/>
              </a:rPr>
              <a:t>Domain/file-under-the-root-directory of the server</a:t>
            </a:r>
            <a:endParaRPr lang="en-US" sz="1600" dirty="0">
              <a:solidFill>
                <a:schemeClr val="accent1">
                  <a:lumMod val="75000"/>
                </a:schemeClr>
              </a:solidFill>
              <a:latin typeface="+mn-lt"/>
            </a:endParaRPr>
          </a:p>
        </p:txBody>
      </p:sp>
    </p:spTree>
    <p:extLst>
      <p:ext uri="{BB962C8B-B14F-4D97-AF65-F5344CB8AC3E}">
        <p14:creationId xmlns:p14="http://schemas.microsoft.com/office/powerpoint/2010/main" xmlns="" val="1898965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ea typeface="ＭＳ Ｐゴシック" pitchFamily="-112" charset="-128"/>
              </a:rPr>
              <a:t>Random IP addresses</a:t>
            </a:r>
          </a:p>
        </p:txBody>
      </p:sp>
      <p:sp>
        <p:nvSpPr>
          <p:cNvPr id="53251" name="Rectangle 3"/>
          <p:cNvSpPr>
            <a:spLocks noGrp="1" noChangeArrowheads="1"/>
          </p:cNvSpPr>
          <p:nvPr>
            <p:ph type="body" idx="1"/>
          </p:nvPr>
        </p:nvSpPr>
        <p:spPr/>
        <p:txBody>
          <a:bodyPr/>
          <a:lstStyle/>
          <a:p>
            <a:pPr eaLnBrk="1" hangingPunct="1"/>
            <a:r>
              <a:rPr lang="en-US" smtClean="0">
                <a:ea typeface="ＭＳ Ｐゴシック" pitchFamily="-112" charset="-128"/>
              </a:rPr>
              <a:t>Generate random IP addresses</a:t>
            </a:r>
          </a:p>
          <a:p>
            <a:pPr eaLnBrk="1" hangingPunct="1"/>
            <a:r>
              <a:rPr lang="en-US" smtClean="0">
                <a:ea typeface="ＭＳ Ｐゴシック" pitchFamily="-112" charset="-128"/>
              </a:rPr>
              <a:t>Find a web server at the given address</a:t>
            </a:r>
          </a:p>
          <a:p>
            <a:pPr lvl="1" eaLnBrk="1" hangingPunct="1"/>
            <a:r>
              <a:rPr lang="en-US" smtClean="0">
                <a:ea typeface="ＭＳ Ｐゴシック" pitchFamily="-112" charset="-128"/>
              </a:rPr>
              <a:t>If there’s one</a:t>
            </a:r>
          </a:p>
          <a:p>
            <a:pPr eaLnBrk="1" hangingPunct="1"/>
            <a:r>
              <a:rPr lang="en-US" smtClean="0">
                <a:ea typeface="ＭＳ Ｐゴシック" pitchFamily="-112" charset="-128"/>
              </a:rPr>
              <a:t>Collect all pages from server</a:t>
            </a:r>
          </a:p>
          <a:p>
            <a:pPr lvl="1" eaLnBrk="1" hangingPunct="1"/>
            <a:r>
              <a:rPr lang="en-US" smtClean="0">
                <a:ea typeface="ＭＳ Ｐゴシック" pitchFamily="-112" charset="-128"/>
              </a:rPr>
              <a:t>From this, choose a page at random</a:t>
            </a:r>
          </a:p>
        </p:txBody>
      </p:sp>
      <p:sp>
        <p:nvSpPr>
          <p:cNvPr id="53252"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3253" name="Slide Number Placeholder 4"/>
          <p:cNvSpPr>
            <a:spLocks noGrp="1"/>
          </p:cNvSpPr>
          <p:nvPr>
            <p:ph type="sldNum" sz="quarter" idx="12"/>
          </p:nvPr>
        </p:nvSpPr>
        <p:spPr bwMode="auto">
          <a:noFill/>
          <a:ln>
            <a:miter lim="800000"/>
            <a:headEnd/>
            <a:tailEnd/>
          </a:ln>
        </p:spPr>
        <p:txBody>
          <a:bodyPr/>
          <a:lstStyle/>
          <a:p>
            <a:fld id="{0D80889A-7AC8-454C-A221-03AF1DB5BAE2}" type="slidenum">
              <a:rPr lang="en-US"/>
              <a:pPr/>
              <a:t>80</a:t>
            </a:fld>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685800"/>
            <a:ext cx="8077200" cy="488950"/>
          </a:xfrm>
        </p:spPr>
        <p:txBody>
          <a:bodyPr/>
          <a:lstStyle/>
          <a:p>
            <a:pPr eaLnBrk="1" hangingPunct="1"/>
            <a:r>
              <a:rPr lang="en-US" sz="3600" smtClean="0">
                <a:ea typeface="ＭＳ Ｐゴシック" pitchFamily="-112" charset="-128"/>
              </a:rPr>
              <a:t>Random IP addresses</a:t>
            </a:r>
          </a:p>
        </p:txBody>
      </p:sp>
      <p:sp>
        <p:nvSpPr>
          <p:cNvPr id="54275" name="Rectangle 3"/>
          <p:cNvSpPr>
            <a:spLocks noGrp="1" noChangeArrowheads="1"/>
          </p:cNvSpPr>
          <p:nvPr>
            <p:ph type="body" idx="1"/>
          </p:nvPr>
        </p:nvSpPr>
        <p:spPr>
          <a:xfrm>
            <a:off x="488496" y="1600200"/>
            <a:ext cx="8229600" cy="4267200"/>
          </a:xfrm>
        </p:spPr>
        <p:txBody>
          <a:bodyPr/>
          <a:lstStyle/>
          <a:p>
            <a:pPr eaLnBrk="1" hangingPunct="1">
              <a:lnSpc>
                <a:spcPct val="90000"/>
              </a:lnSpc>
            </a:pPr>
            <a:r>
              <a:rPr lang="en-US" sz="3000" dirty="0" smtClean="0">
                <a:ea typeface="ＭＳ Ｐゴシック" pitchFamily="-112" charset="-128"/>
              </a:rPr>
              <a:t>HTTP requests to random IP addresses </a:t>
            </a:r>
          </a:p>
          <a:p>
            <a:pPr lvl="1" eaLnBrk="1" hangingPunct="1">
              <a:lnSpc>
                <a:spcPct val="90000"/>
              </a:lnSpc>
            </a:pPr>
            <a:r>
              <a:rPr lang="en-US" dirty="0" smtClean="0">
                <a:ea typeface="ＭＳ Ｐゴシック" pitchFamily="-112" charset="-128"/>
              </a:rPr>
              <a:t>Ignored: empty or authorization required or excluded</a:t>
            </a:r>
          </a:p>
          <a:p>
            <a:pPr lvl="1" eaLnBrk="1" hangingPunct="1"/>
            <a:r>
              <a:rPr lang="en-US" dirty="0" smtClean="0">
                <a:ea typeface="ＭＳ Ｐゴシック" pitchFamily="-112" charset="-128"/>
              </a:rPr>
              <a:t>[Lawr99] Estimated 2.8 million IP addresses running </a:t>
            </a:r>
            <a:r>
              <a:rPr lang="en-US" dirty="0" err="1" smtClean="0">
                <a:ea typeface="ＭＳ Ｐゴシック" pitchFamily="-112" charset="-128"/>
              </a:rPr>
              <a:t>crawlable</a:t>
            </a:r>
            <a:r>
              <a:rPr lang="en-US" dirty="0" smtClean="0">
                <a:ea typeface="ＭＳ Ｐゴシック" pitchFamily="-112" charset="-128"/>
              </a:rPr>
              <a:t> web servers (16 million total) from observing 2500 servers.</a:t>
            </a:r>
          </a:p>
          <a:p>
            <a:pPr lvl="1" eaLnBrk="1" hangingPunct="1">
              <a:lnSpc>
                <a:spcPct val="90000"/>
              </a:lnSpc>
            </a:pPr>
            <a:r>
              <a:rPr lang="en-US" dirty="0" smtClean="0">
                <a:ea typeface="ＭＳ Ｐゴシック" pitchFamily="-112" charset="-128"/>
              </a:rPr>
              <a:t>OCLC using IP sampling found 8.7 M hosts in 2001</a:t>
            </a:r>
          </a:p>
          <a:p>
            <a:pPr lvl="2" eaLnBrk="1" hangingPunct="1">
              <a:lnSpc>
                <a:spcPct val="90000"/>
              </a:lnSpc>
            </a:pPr>
            <a:r>
              <a:rPr lang="en-US" dirty="0" err="1" smtClean="0">
                <a:ea typeface="ＭＳ Ｐゴシック" pitchFamily="-112" charset="-128"/>
              </a:rPr>
              <a:t>Netcraft</a:t>
            </a:r>
            <a:r>
              <a:rPr lang="en-US" dirty="0" smtClean="0">
                <a:ea typeface="ＭＳ Ｐゴシック" pitchFamily="-112" charset="-128"/>
              </a:rPr>
              <a:t> [Netc02] accessed 37.2 million hosts in July 2002</a:t>
            </a:r>
          </a:p>
          <a:p>
            <a:pPr eaLnBrk="1" hangingPunct="1">
              <a:lnSpc>
                <a:spcPct val="90000"/>
              </a:lnSpc>
            </a:pPr>
            <a:r>
              <a:rPr lang="en-US" sz="3000" dirty="0" smtClean="0">
                <a:ea typeface="ＭＳ Ｐゴシック" pitchFamily="-112" charset="-128"/>
              </a:rPr>
              <a:t>[Lawr99] exhaustively crawled 2500 servers and extrapolated</a:t>
            </a:r>
          </a:p>
          <a:p>
            <a:pPr lvl="1" eaLnBrk="1" hangingPunct="1">
              <a:lnSpc>
                <a:spcPct val="90000"/>
              </a:lnSpc>
            </a:pPr>
            <a:r>
              <a:rPr lang="en-US" dirty="0" smtClean="0">
                <a:ea typeface="ＭＳ Ｐゴシック" pitchFamily="-112" charset="-128"/>
              </a:rPr>
              <a:t>Estimated size of the web to be 800 million pages</a:t>
            </a:r>
          </a:p>
          <a:p>
            <a:pPr lvl="1" eaLnBrk="1" hangingPunct="1">
              <a:lnSpc>
                <a:spcPct val="90000"/>
              </a:lnSpc>
            </a:pPr>
            <a:r>
              <a:rPr lang="en-US" dirty="0" smtClean="0">
                <a:ea typeface="ＭＳ Ｐゴシック" pitchFamily="-112" charset="-128"/>
              </a:rPr>
              <a:t>Estimated use of metadata descriptors:</a:t>
            </a:r>
          </a:p>
          <a:p>
            <a:pPr lvl="2" eaLnBrk="1" hangingPunct="1">
              <a:lnSpc>
                <a:spcPct val="90000"/>
              </a:lnSpc>
            </a:pPr>
            <a:r>
              <a:rPr lang="en-US" dirty="0" smtClean="0">
                <a:ea typeface="ＭＳ Ｐゴシック" pitchFamily="-112" charset="-128"/>
              </a:rPr>
              <a:t>Meta tags (keywords, description) in 34% of home pages, Dublin core metadata in 0.3%</a:t>
            </a:r>
          </a:p>
        </p:txBody>
      </p:sp>
      <p:sp>
        <p:nvSpPr>
          <p:cNvPr id="5427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4277" name="Slide Number Placeholder 4"/>
          <p:cNvSpPr>
            <a:spLocks noGrp="1"/>
          </p:cNvSpPr>
          <p:nvPr>
            <p:ph type="sldNum" sz="quarter" idx="12"/>
          </p:nvPr>
        </p:nvSpPr>
        <p:spPr bwMode="auto">
          <a:noFill/>
          <a:ln>
            <a:miter lim="800000"/>
            <a:headEnd/>
            <a:tailEnd/>
          </a:ln>
        </p:spPr>
        <p:txBody>
          <a:bodyPr/>
          <a:lstStyle/>
          <a:p>
            <a:fld id="{3B11E38F-797B-486F-A484-A0B93386DC73}" type="slidenum">
              <a:rPr lang="en-US"/>
              <a:pPr/>
              <a:t>81</a:t>
            </a:fld>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ea typeface="ＭＳ Ｐゴシック" pitchFamily="-112" charset="-128"/>
              </a:rPr>
              <a:t>Advantages &amp; disadvantages</a:t>
            </a:r>
          </a:p>
        </p:txBody>
      </p:sp>
      <p:sp>
        <p:nvSpPr>
          <p:cNvPr id="55299" name="Rectangle 3"/>
          <p:cNvSpPr>
            <a:spLocks noGrp="1" noChangeArrowheads="1"/>
          </p:cNvSpPr>
          <p:nvPr>
            <p:ph type="body" idx="1"/>
          </p:nvPr>
        </p:nvSpPr>
        <p:spPr>
          <a:xfrm>
            <a:off x="228600" y="1447800"/>
            <a:ext cx="8686800" cy="4876800"/>
          </a:xfrm>
        </p:spPr>
        <p:txBody>
          <a:bodyPr/>
          <a:lstStyle/>
          <a:p>
            <a:pPr eaLnBrk="1" hangingPunct="1">
              <a:lnSpc>
                <a:spcPct val="85000"/>
              </a:lnSpc>
            </a:pPr>
            <a:r>
              <a:rPr lang="en-US" smtClean="0">
                <a:ea typeface="ＭＳ Ｐゴシック" pitchFamily="-112" charset="-128"/>
              </a:rPr>
              <a:t>Advantages</a:t>
            </a:r>
          </a:p>
          <a:p>
            <a:pPr lvl="1" eaLnBrk="1" hangingPunct="1">
              <a:lnSpc>
                <a:spcPct val="85000"/>
              </a:lnSpc>
            </a:pPr>
            <a:r>
              <a:rPr lang="en-US" smtClean="0">
                <a:ea typeface="ＭＳ Ｐゴシック" pitchFamily="-112" charset="-128"/>
              </a:rPr>
              <a:t>Clean statistics</a:t>
            </a:r>
          </a:p>
          <a:p>
            <a:pPr lvl="1" eaLnBrk="1" hangingPunct="1">
              <a:lnSpc>
                <a:spcPct val="85000"/>
              </a:lnSpc>
            </a:pPr>
            <a:r>
              <a:rPr lang="en-US" smtClean="0">
                <a:ea typeface="ＭＳ Ｐゴシック" pitchFamily="-112" charset="-128"/>
              </a:rPr>
              <a:t>Independent of crawling strategies</a:t>
            </a:r>
          </a:p>
          <a:p>
            <a:pPr eaLnBrk="1" hangingPunct="1">
              <a:lnSpc>
                <a:spcPct val="85000"/>
              </a:lnSpc>
            </a:pPr>
            <a:r>
              <a:rPr lang="en-US" smtClean="0">
                <a:ea typeface="ＭＳ Ｐゴシック" pitchFamily="-112" charset="-128"/>
              </a:rPr>
              <a:t>Disadvantages</a:t>
            </a:r>
          </a:p>
          <a:p>
            <a:pPr lvl="1" eaLnBrk="1" hangingPunct="1">
              <a:lnSpc>
                <a:spcPct val="85000"/>
              </a:lnSpc>
            </a:pPr>
            <a:r>
              <a:rPr lang="en-US" smtClean="0">
                <a:ea typeface="ＭＳ Ｐゴシック" pitchFamily="-112" charset="-128"/>
              </a:rPr>
              <a:t>Doesn’t deal with duplication </a:t>
            </a:r>
          </a:p>
          <a:p>
            <a:pPr lvl="1" eaLnBrk="1" hangingPunct="1">
              <a:lnSpc>
                <a:spcPct val="85000"/>
              </a:lnSpc>
            </a:pPr>
            <a:r>
              <a:rPr lang="en-US" smtClean="0">
                <a:ea typeface="ＭＳ Ｐゴシック" pitchFamily="-112" charset="-128"/>
              </a:rPr>
              <a:t>Many hosts might share one IP, or not accept requests</a:t>
            </a:r>
          </a:p>
          <a:p>
            <a:pPr lvl="1" eaLnBrk="1" hangingPunct="1">
              <a:lnSpc>
                <a:spcPct val="85000"/>
              </a:lnSpc>
            </a:pPr>
            <a:r>
              <a:rPr lang="en-US" smtClean="0">
                <a:ea typeface="ＭＳ Ｐゴシック" pitchFamily="-112" charset="-128"/>
              </a:rPr>
              <a:t>No guarantee all pages are linked to root page.  </a:t>
            </a:r>
          </a:p>
          <a:p>
            <a:pPr lvl="2" eaLnBrk="1" hangingPunct="1">
              <a:lnSpc>
                <a:spcPct val="85000"/>
              </a:lnSpc>
            </a:pPr>
            <a:r>
              <a:rPr lang="en-US" smtClean="0">
                <a:ea typeface="ＭＳ Ｐゴシック" pitchFamily="-112" charset="-128"/>
              </a:rPr>
              <a:t>E.g.: employee pages </a:t>
            </a:r>
          </a:p>
          <a:p>
            <a:pPr lvl="1" eaLnBrk="1" hangingPunct="1">
              <a:lnSpc>
                <a:spcPct val="85000"/>
              </a:lnSpc>
            </a:pPr>
            <a:r>
              <a:rPr lang="en-US" smtClean="0">
                <a:ea typeface="ＭＳ Ｐゴシック" pitchFamily="-112" charset="-128"/>
              </a:rPr>
              <a:t>Power law for # pages/hosts generates bias towards sites with few pages.</a:t>
            </a:r>
          </a:p>
          <a:p>
            <a:pPr lvl="2" eaLnBrk="1" hangingPunct="1">
              <a:lnSpc>
                <a:spcPct val="85000"/>
              </a:lnSpc>
            </a:pPr>
            <a:r>
              <a:rPr lang="en-US" smtClean="0">
                <a:ea typeface="ＭＳ Ｐゴシック" pitchFamily="-112" charset="-128"/>
              </a:rPr>
              <a:t>But bias can be accurately quantified IF underlying distribution understood</a:t>
            </a:r>
          </a:p>
          <a:p>
            <a:pPr lvl="1" eaLnBrk="1" hangingPunct="1">
              <a:lnSpc>
                <a:spcPct val="85000"/>
              </a:lnSpc>
            </a:pPr>
            <a:r>
              <a:rPr lang="en-US" smtClean="0">
                <a:ea typeface="ＭＳ Ｐゴシック" pitchFamily="-112" charset="-128"/>
              </a:rPr>
              <a:t>Potentially influenced by spamming (multiple IP’s for same server to avoid IP block)</a:t>
            </a:r>
          </a:p>
        </p:txBody>
      </p:sp>
      <p:sp>
        <p:nvSpPr>
          <p:cNvPr id="55300"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5301" name="Slide Number Placeholder 4"/>
          <p:cNvSpPr>
            <a:spLocks noGrp="1"/>
          </p:cNvSpPr>
          <p:nvPr>
            <p:ph type="sldNum" sz="quarter" idx="12"/>
          </p:nvPr>
        </p:nvSpPr>
        <p:spPr bwMode="auto">
          <a:noFill/>
          <a:ln>
            <a:miter lim="800000"/>
            <a:headEnd/>
            <a:tailEnd/>
          </a:ln>
        </p:spPr>
        <p:txBody>
          <a:bodyPr/>
          <a:lstStyle/>
          <a:p>
            <a:fld id="{78B29658-B2F9-4732-9207-6079F8481F5D}" type="slidenum">
              <a:rPr lang="en-US"/>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dirty="0" smtClean="0">
                <a:ea typeface="ＭＳ Ｐゴシック" pitchFamily="-112" charset="-128"/>
              </a:rPr>
              <a:t>Τυχαίοι Περίπατοι (</a:t>
            </a:r>
            <a:r>
              <a:rPr lang="en-US" dirty="0" smtClean="0">
                <a:ea typeface="ＭＳ Ｐゴシック" pitchFamily="-112" charset="-128"/>
              </a:rPr>
              <a:t>Random walks</a:t>
            </a:r>
            <a:r>
              <a:rPr lang="el-GR" dirty="0" smtClean="0">
                <a:ea typeface="ＭＳ Ｐゴシック" pitchFamily="-112" charset="-128"/>
              </a:rPr>
              <a:t>)</a:t>
            </a:r>
            <a:endParaRPr lang="en-US" sz="2400" dirty="0" smtClean="0">
              <a:ea typeface="ＭＳ Ｐゴシック" pitchFamily="-112" charset="-128"/>
            </a:endParaRPr>
          </a:p>
        </p:txBody>
      </p:sp>
      <p:sp>
        <p:nvSpPr>
          <p:cNvPr id="56323" name="Rectangle 3"/>
          <p:cNvSpPr>
            <a:spLocks noGrp="1" noChangeArrowheads="1"/>
          </p:cNvSpPr>
          <p:nvPr>
            <p:ph type="body" idx="1"/>
          </p:nvPr>
        </p:nvSpPr>
        <p:spPr>
          <a:xfrm>
            <a:off x="152400" y="1752600"/>
            <a:ext cx="8686800" cy="4876800"/>
          </a:xfrm>
        </p:spPr>
        <p:txBody>
          <a:bodyPr/>
          <a:lstStyle/>
          <a:p>
            <a:pPr eaLnBrk="1" hangingPunct="1">
              <a:lnSpc>
                <a:spcPct val="85000"/>
              </a:lnSpc>
              <a:buNone/>
            </a:pPr>
            <a:r>
              <a:rPr lang="el-GR" dirty="0" smtClean="0">
                <a:ea typeface="ＭＳ Ｐゴシック" pitchFamily="-112" charset="-128"/>
              </a:rPr>
              <a:t>Το διαδίκτυο ως ένας κατευθυνόμενος</a:t>
            </a:r>
            <a:endParaRPr lang="en-US" dirty="0" smtClean="0">
              <a:ea typeface="ＭＳ Ｐゴシック" pitchFamily="-112" charset="-128"/>
            </a:endParaRPr>
          </a:p>
          <a:p>
            <a:pPr eaLnBrk="1" hangingPunct="1">
              <a:lnSpc>
                <a:spcPct val="85000"/>
              </a:lnSpc>
            </a:pPr>
            <a:r>
              <a:rPr lang="el-GR" dirty="0" smtClean="0">
                <a:ea typeface="ＭＳ Ｐゴシック" pitchFamily="-112" charset="-128"/>
              </a:rPr>
              <a:t>Ένας τυχαίος περίπατος σε αυτό το γράφο</a:t>
            </a:r>
            <a:endParaRPr lang="en-US" dirty="0" smtClean="0">
              <a:ea typeface="ＭＳ Ｐゴシック" pitchFamily="-112" charset="-128"/>
            </a:endParaRPr>
          </a:p>
          <a:p>
            <a:pPr lvl="1" eaLnBrk="1" hangingPunct="1">
              <a:lnSpc>
                <a:spcPct val="85000"/>
              </a:lnSpc>
            </a:pPr>
            <a:r>
              <a:rPr lang="en-US" dirty="0" smtClean="0">
                <a:ea typeface="ＭＳ Ｐゴシック" pitchFamily="-112" charset="-128"/>
              </a:rPr>
              <a:t>Includes various “jump” rules back to visited sites</a:t>
            </a:r>
          </a:p>
          <a:p>
            <a:pPr lvl="2" eaLnBrk="1" hangingPunct="1">
              <a:lnSpc>
                <a:spcPct val="85000"/>
              </a:lnSpc>
            </a:pPr>
            <a:r>
              <a:rPr lang="en-US" dirty="0" smtClean="0">
                <a:ea typeface="ＭＳ Ｐゴシック" pitchFamily="-112" charset="-128"/>
              </a:rPr>
              <a:t>Does not get stuck in spider traps!</a:t>
            </a:r>
          </a:p>
          <a:p>
            <a:pPr lvl="2" eaLnBrk="1" hangingPunct="1">
              <a:lnSpc>
                <a:spcPct val="85000"/>
              </a:lnSpc>
            </a:pPr>
            <a:r>
              <a:rPr lang="en-US" dirty="0" smtClean="0">
                <a:ea typeface="ＭＳ Ｐゴシック" pitchFamily="-112" charset="-128"/>
              </a:rPr>
              <a:t>Can follow all links!</a:t>
            </a:r>
          </a:p>
          <a:p>
            <a:pPr lvl="1" eaLnBrk="1" hangingPunct="1">
              <a:lnSpc>
                <a:spcPct val="85000"/>
              </a:lnSpc>
            </a:pPr>
            <a:r>
              <a:rPr lang="el-GR" dirty="0" smtClean="0">
                <a:ea typeface="ＭＳ Ｐゴシック" pitchFamily="-112" charset="-128"/>
              </a:rPr>
              <a:t>Συγκλίνει σε μια κατανομή σταθερής κατάστασης (</a:t>
            </a:r>
            <a:r>
              <a:rPr lang="en-US" dirty="0" smtClean="0">
                <a:ea typeface="ＭＳ Ｐゴシック" pitchFamily="-112" charset="-128"/>
              </a:rPr>
              <a:t>stationary distribution</a:t>
            </a:r>
            <a:r>
              <a:rPr lang="el-GR" dirty="0" smtClean="0">
                <a:ea typeface="ＭＳ Ｐゴシック" pitchFamily="-112" charset="-128"/>
              </a:rPr>
              <a:t>)</a:t>
            </a:r>
            <a:endParaRPr lang="en-US" dirty="0" smtClean="0">
              <a:ea typeface="ＭＳ Ｐゴシック" pitchFamily="-112" charset="-128"/>
            </a:endParaRPr>
          </a:p>
          <a:p>
            <a:pPr lvl="2" eaLnBrk="1" hangingPunct="1">
              <a:lnSpc>
                <a:spcPct val="85000"/>
              </a:lnSpc>
            </a:pPr>
            <a:r>
              <a:rPr lang="en-US" dirty="0" smtClean="0">
                <a:ea typeface="ＭＳ Ｐゴシック" pitchFamily="-112" charset="-128"/>
              </a:rPr>
              <a:t>Must assume graph is finite  and independent of the walk. </a:t>
            </a:r>
          </a:p>
          <a:p>
            <a:pPr lvl="2" eaLnBrk="1" hangingPunct="1">
              <a:lnSpc>
                <a:spcPct val="85000"/>
              </a:lnSpc>
            </a:pPr>
            <a:r>
              <a:rPr lang="en-US" dirty="0" smtClean="0">
                <a:ea typeface="ＭＳ Ｐゴシック" pitchFamily="-112" charset="-128"/>
              </a:rPr>
              <a:t>Conditions are not satisfied (cookie crumbs, flooding)</a:t>
            </a:r>
          </a:p>
          <a:p>
            <a:pPr lvl="2" eaLnBrk="1" hangingPunct="1">
              <a:lnSpc>
                <a:spcPct val="85000"/>
              </a:lnSpc>
            </a:pPr>
            <a:r>
              <a:rPr lang="en-US" dirty="0" smtClean="0">
                <a:ea typeface="ＭＳ Ｐゴシック" pitchFamily="-112" charset="-128"/>
              </a:rPr>
              <a:t>Time to convergence not really known</a:t>
            </a:r>
          </a:p>
          <a:p>
            <a:pPr lvl="1" eaLnBrk="1" hangingPunct="1">
              <a:lnSpc>
                <a:spcPct val="85000"/>
              </a:lnSpc>
            </a:pPr>
            <a:r>
              <a:rPr lang="en-US" dirty="0" smtClean="0">
                <a:ea typeface="ＭＳ Ｐゴシック" pitchFamily="-112" charset="-128"/>
              </a:rPr>
              <a:t>Sample from stationary distribution of walk</a:t>
            </a:r>
          </a:p>
          <a:p>
            <a:pPr lvl="1" eaLnBrk="1" hangingPunct="1">
              <a:lnSpc>
                <a:spcPct val="85000"/>
              </a:lnSpc>
            </a:pPr>
            <a:r>
              <a:rPr lang="en-US" dirty="0" smtClean="0">
                <a:ea typeface="ＭＳ Ｐゴシック" pitchFamily="-112" charset="-128"/>
              </a:rPr>
              <a:t>Use the “strong query” method to check coverage by SE</a:t>
            </a:r>
          </a:p>
        </p:txBody>
      </p:sp>
      <p:sp>
        <p:nvSpPr>
          <p:cNvPr id="5632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6325" name="Slide Number Placeholder 4"/>
          <p:cNvSpPr>
            <a:spLocks noGrp="1"/>
          </p:cNvSpPr>
          <p:nvPr>
            <p:ph type="sldNum" sz="quarter" idx="12"/>
          </p:nvPr>
        </p:nvSpPr>
        <p:spPr bwMode="auto">
          <a:noFill/>
          <a:ln>
            <a:miter lim="800000"/>
            <a:headEnd/>
            <a:tailEnd/>
          </a:ln>
        </p:spPr>
        <p:txBody>
          <a:bodyPr/>
          <a:lstStyle/>
          <a:p>
            <a:fld id="{A811D4C0-8C12-4B30-A816-07A2222D98B1}" type="slidenum">
              <a:rPr lang="en-US"/>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ea typeface="ＭＳ Ｐゴシック" pitchFamily="-112" charset="-128"/>
              </a:rPr>
              <a:t>Advantages &amp; disadvantages</a:t>
            </a:r>
          </a:p>
        </p:txBody>
      </p:sp>
      <p:sp>
        <p:nvSpPr>
          <p:cNvPr id="57347" name="Rectangle 3"/>
          <p:cNvSpPr>
            <a:spLocks noGrp="1" noChangeArrowheads="1"/>
          </p:cNvSpPr>
          <p:nvPr>
            <p:ph type="body" idx="1"/>
          </p:nvPr>
        </p:nvSpPr>
        <p:spPr/>
        <p:txBody>
          <a:bodyPr/>
          <a:lstStyle/>
          <a:p>
            <a:pPr eaLnBrk="1" hangingPunct="1"/>
            <a:r>
              <a:rPr lang="en-US" smtClean="0">
                <a:ea typeface="ＭＳ Ｐゴシック" pitchFamily="-112" charset="-128"/>
              </a:rPr>
              <a:t>Advantages</a:t>
            </a:r>
          </a:p>
          <a:p>
            <a:pPr lvl="1" eaLnBrk="1" hangingPunct="1"/>
            <a:r>
              <a:rPr lang="en-US" smtClean="0">
                <a:ea typeface="ＭＳ Ｐゴシック" pitchFamily="-112" charset="-128"/>
              </a:rPr>
              <a:t>“Statistically clean” method, at least in theory!</a:t>
            </a:r>
          </a:p>
          <a:p>
            <a:pPr lvl="1" eaLnBrk="1" hangingPunct="1"/>
            <a:r>
              <a:rPr lang="en-US" smtClean="0">
                <a:ea typeface="ＭＳ Ｐゴシック" pitchFamily="-112" charset="-128"/>
              </a:rPr>
              <a:t>Could work even for infinite web (assuming convergence) under certain metrics.</a:t>
            </a:r>
          </a:p>
          <a:p>
            <a:pPr eaLnBrk="1" hangingPunct="1"/>
            <a:r>
              <a:rPr lang="en-US" smtClean="0">
                <a:ea typeface="ＭＳ Ｐゴシック" pitchFamily="-112" charset="-128"/>
              </a:rPr>
              <a:t>Disadvantages</a:t>
            </a:r>
          </a:p>
          <a:p>
            <a:pPr lvl="1" eaLnBrk="1" hangingPunct="1"/>
            <a:r>
              <a:rPr lang="en-US" smtClean="0">
                <a:ea typeface="ＭＳ Ｐゴシック" pitchFamily="-112" charset="-128"/>
              </a:rPr>
              <a:t>List of seeds is a problem.</a:t>
            </a:r>
          </a:p>
          <a:p>
            <a:pPr lvl="1" eaLnBrk="1" hangingPunct="1"/>
            <a:r>
              <a:rPr lang="en-US" smtClean="0">
                <a:ea typeface="ＭＳ Ｐゴシック" pitchFamily="-112" charset="-128"/>
              </a:rPr>
              <a:t>Practical approximation might not be valid.</a:t>
            </a:r>
          </a:p>
          <a:p>
            <a:pPr lvl="1" eaLnBrk="1" hangingPunct="1"/>
            <a:r>
              <a:rPr lang="en-US" smtClean="0">
                <a:ea typeface="ＭＳ Ｐゴシック" pitchFamily="-112" charset="-128"/>
              </a:rPr>
              <a:t>Non-uniform distribution</a:t>
            </a:r>
          </a:p>
          <a:p>
            <a:pPr lvl="2" eaLnBrk="1" hangingPunct="1"/>
            <a:r>
              <a:rPr lang="en-US" smtClean="0">
                <a:ea typeface="ＭＳ Ｐゴシック" pitchFamily="-112" charset="-128"/>
              </a:rPr>
              <a:t>Subject to link spamming</a:t>
            </a:r>
          </a:p>
        </p:txBody>
      </p:sp>
      <p:sp>
        <p:nvSpPr>
          <p:cNvPr id="57348"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7349" name="Slide Number Placeholder 4"/>
          <p:cNvSpPr>
            <a:spLocks noGrp="1"/>
          </p:cNvSpPr>
          <p:nvPr>
            <p:ph type="sldNum" sz="quarter" idx="12"/>
          </p:nvPr>
        </p:nvSpPr>
        <p:spPr bwMode="auto">
          <a:noFill/>
          <a:ln>
            <a:miter lim="800000"/>
            <a:headEnd/>
            <a:tailEnd/>
          </a:ln>
        </p:spPr>
        <p:txBody>
          <a:bodyPr/>
          <a:lstStyle/>
          <a:p>
            <a:fld id="{F923586E-F9B9-445F-842C-08CF334FB8C9}" type="slidenum">
              <a:rPr lang="en-US"/>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ea typeface="ＭＳ Ｐゴシック" pitchFamily="-112" charset="-128"/>
              </a:rPr>
              <a:t>Size of the web</a:t>
            </a:r>
          </a:p>
        </p:txBody>
      </p:sp>
      <p:sp>
        <p:nvSpPr>
          <p:cNvPr id="57348"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7349" name="Slide Number Placeholder 4"/>
          <p:cNvSpPr>
            <a:spLocks noGrp="1"/>
          </p:cNvSpPr>
          <p:nvPr>
            <p:ph type="sldNum" sz="quarter" idx="12"/>
          </p:nvPr>
        </p:nvSpPr>
        <p:spPr bwMode="auto">
          <a:noFill/>
          <a:ln>
            <a:miter lim="800000"/>
            <a:headEnd/>
            <a:tailEnd/>
          </a:ln>
        </p:spPr>
        <p:txBody>
          <a:bodyPr/>
          <a:lstStyle/>
          <a:p>
            <a:fld id="{F923586E-F9B9-445F-842C-08CF334FB8C9}" type="slidenum">
              <a:rPr lang="en-US"/>
              <a:pPr/>
              <a:t>85</a:t>
            </a:fld>
            <a:endParaRPr lang="en-US"/>
          </a:p>
        </p:txBody>
      </p:sp>
      <p:sp>
        <p:nvSpPr>
          <p:cNvPr id="7" name="TextBox 6"/>
          <p:cNvSpPr txBox="1"/>
          <p:nvPr/>
        </p:nvSpPr>
        <p:spPr>
          <a:xfrm>
            <a:off x="1066800" y="2362200"/>
            <a:ext cx="6172200" cy="830997"/>
          </a:xfrm>
          <a:prstGeom prst="rect">
            <a:avLst/>
          </a:prstGeom>
          <a:noFill/>
        </p:spPr>
        <p:txBody>
          <a:bodyPr wrap="square" rtlCol="0">
            <a:spAutoFit/>
          </a:bodyPr>
          <a:lstStyle/>
          <a:p>
            <a:r>
              <a:rPr lang="en-US" dirty="0" smtClean="0"/>
              <a:t>Check out</a:t>
            </a:r>
          </a:p>
          <a:p>
            <a:r>
              <a:rPr lang="en-US" dirty="0" smtClean="0">
                <a:hlinkClick r:id="rId2"/>
              </a:rPr>
              <a:t>http://www.worldwidewebsize.com/</a:t>
            </a:r>
            <a:endParaRPr lang="el-GR"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ea typeface="ＭＳ Ｐゴシック" pitchFamily="-112" charset="-128"/>
              </a:rPr>
              <a:t>Conclusions</a:t>
            </a:r>
          </a:p>
        </p:txBody>
      </p:sp>
      <p:sp>
        <p:nvSpPr>
          <p:cNvPr id="58371" name="Rectangle 3"/>
          <p:cNvSpPr>
            <a:spLocks noGrp="1" noChangeArrowheads="1"/>
          </p:cNvSpPr>
          <p:nvPr>
            <p:ph type="body" idx="1"/>
          </p:nvPr>
        </p:nvSpPr>
        <p:spPr/>
        <p:txBody>
          <a:bodyPr/>
          <a:lstStyle/>
          <a:p>
            <a:pPr eaLnBrk="1" hangingPunct="1"/>
            <a:r>
              <a:rPr lang="en-US" smtClean="0">
                <a:ea typeface="ＭＳ Ｐゴシック" pitchFamily="-112" charset="-128"/>
              </a:rPr>
              <a:t>No sampling solution is perfect. </a:t>
            </a:r>
          </a:p>
          <a:p>
            <a:pPr eaLnBrk="1" hangingPunct="1"/>
            <a:r>
              <a:rPr lang="en-US" smtClean="0">
                <a:ea typeface="ＭＳ Ｐゴシック" pitchFamily="-112" charset="-128"/>
              </a:rPr>
              <a:t>Lots of new ideas ...</a:t>
            </a:r>
          </a:p>
          <a:p>
            <a:pPr eaLnBrk="1" hangingPunct="1"/>
            <a:r>
              <a:rPr lang="en-US" smtClean="0">
                <a:ea typeface="ＭＳ Ｐゴシック" pitchFamily="-112" charset="-128"/>
              </a:rPr>
              <a:t>....but the problem is getting harder</a:t>
            </a:r>
          </a:p>
          <a:p>
            <a:pPr eaLnBrk="1" hangingPunct="1"/>
            <a:r>
              <a:rPr lang="en-US" smtClean="0">
                <a:ea typeface="ＭＳ Ｐゴシック" pitchFamily="-112" charset="-128"/>
              </a:rPr>
              <a:t>Quantitative studies are fascinating and a good research problem</a:t>
            </a:r>
          </a:p>
        </p:txBody>
      </p:sp>
      <p:sp>
        <p:nvSpPr>
          <p:cNvPr id="58372"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19.5</a:t>
            </a:r>
          </a:p>
        </p:txBody>
      </p:sp>
      <p:sp>
        <p:nvSpPr>
          <p:cNvPr id="58373" name="Slide Number Placeholder 4"/>
          <p:cNvSpPr>
            <a:spLocks noGrp="1"/>
          </p:cNvSpPr>
          <p:nvPr>
            <p:ph type="sldNum" sz="quarter" idx="12"/>
          </p:nvPr>
        </p:nvSpPr>
        <p:spPr bwMode="auto">
          <a:noFill/>
          <a:ln>
            <a:miter lim="800000"/>
            <a:headEnd/>
            <a:tailEnd/>
          </a:ln>
        </p:spPr>
        <p:txBody>
          <a:bodyPr/>
          <a:lstStyle/>
          <a:p>
            <a:fld id="{FC2AD4FC-DCD2-45A9-B055-5FAA32C3EC72}" type="slidenum">
              <a:rPr lang="en-US"/>
              <a:pPr/>
              <a:t>86</a:t>
            </a:fld>
            <a:endParaRPr lang="en-US"/>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cap="none" dirty="0" smtClean="0">
                <a:ea typeface="ＭＳ Ｐゴシック" pitchFamily="-112" charset="-128"/>
              </a:rPr>
              <a:t>DUPLICATE DETECTION</a:t>
            </a:r>
          </a:p>
        </p:txBody>
      </p:sp>
      <p:sp>
        <p:nvSpPr>
          <p:cNvPr id="59396" name="Slide Number Placeholder 3"/>
          <p:cNvSpPr>
            <a:spLocks noGrp="1"/>
          </p:cNvSpPr>
          <p:nvPr>
            <p:ph type="sldNum" sz="quarter" idx="12"/>
          </p:nvPr>
        </p:nvSpPr>
        <p:spPr bwMode="auto">
          <a:noFill/>
          <a:ln>
            <a:miter lim="800000"/>
            <a:headEnd/>
            <a:tailEnd/>
          </a:ln>
        </p:spPr>
        <p:txBody>
          <a:bodyPr/>
          <a:lstStyle/>
          <a:p>
            <a:fld id="{10CF763F-292F-49E0-8444-ED31730B0531}" type="slidenum">
              <a:rPr lang="en-US"/>
              <a:pPr/>
              <a:t>87</a:t>
            </a:fld>
            <a:endParaRPr lang="en-US"/>
          </a:p>
        </p:txBody>
      </p:sp>
      <p:sp>
        <p:nvSpPr>
          <p:cNvPr id="59397"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19.6</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ea typeface="ＭＳ Ｐゴシック" pitchFamily="-112" charset="-128"/>
              </a:rPr>
              <a:t>Duplicate documents</a:t>
            </a:r>
          </a:p>
        </p:txBody>
      </p:sp>
      <p:sp>
        <p:nvSpPr>
          <p:cNvPr id="60419" name="Rectangle 3"/>
          <p:cNvSpPr>
            <a:spLocks noGrp="1" noChangeArrowheads="1"/>
          </p:cNvSpPr>
          <p:nvPr>
            <p:ph type="body" idx="1"/>
          </p:nvPr>
        </p:nvSpPr>
        <p:spPr/>
        <p:txBody>
          <a:bodyPr/>
          <a:lstStyle/>
          <a:p>
            <a:pPr eaLnBrk="1" hangingPunct="1"/>
            <a:r>
              <a:rPr lang="en-US" sz="3000" smtClean="0">
                <a:ea typeface="ＭＳ Ｐゴシック" pitchFamily="-112" charset="-128"/>
              </a:rPr>
              <a:t>The web is full of duplicated content</a:t>
            </a:r>
          </a:p>
          <a:p>
            <a:pPr eaLnBrk="1" hangingPunct="1"/>
            <a:r>
              <a:rPr lang="en-US" sz="3000" smtClean="0">
                <a:ea typeface="ＭＳ Ｐゴシック" pitchFamily="-112" charset="-128"/>
              </a:rPr>
              <a:t>Strict duplicate detection = exact match</a:t>
            </a:r>
          </a:p>
          <a:p>
            <a:pPr lvl="1" eaLnBrk="1" hangingPunct="1"/>
            <a:r>
              <a:rPr lang="en-US" sz="2800" smtClean="0">
                <a:ea typeface="ＭＳ Ｐゴシック" pitchFamily="-112" charset="-128"/>
              </a:rPr>
              <a:t>Not as common</a:t>
            </a:r>
          </a:p>
          <a:p>
            <a:pPr eaLnBrk="1" hangingPunct="1"/>
            <a:r>
              <a:rPr lang="en-US" sz="3000" smtClean="0">
                <a:ea typeface="ＭＳ Ｐゴシック" pitchFamily="-112" charset="-128"/>
              </a:rPr>
              <a:t>But many, many cases of near duplicates</a:t>
            </a:r>
          </a:p>
          <a:p>
            <a:pPr lvl="1" eaLnBrk="1" hangingPunct="1"/>
            <a:r>
              <a:rPr lang="en-US" sz="2800" smtClean="0">
                <a:ea typeface="ＭＳ Ｐゴシック" pitchFamily="-112" charset="-128"/>
              </a:rPr>
              <a:t>E.g., last-modified date the only difference between two copies of a page</a:t>
            </a:r>
          </a:p>
        </p:txBody>
      </p:sp>
      <p:sp>
        <p:nvSpPr>
          <p:cNvPr id="60420"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19.6</a:t>
            </a:r>
          </a:p>
        </p:txBody>
      </p:sp>
      <p:sp>
        <p:nvSpPr>
          <p:cNvPr id="60421" name="Slide Number Placeholder 4"/>
          <p:cNvSpPr>
            <a:spLocks noGrp="1"/>
          </p:cNvSpPr>
          <p:nvPr>
            <p:ph type="sldNum" sz="quarter" idx="12"/>
          </p:nvPr>
        </p:nvSpPr>
        <p:spPr bwMode="auto">
          <a:noFill/>
          <a:ln>
            <a:miter lim="800000"/>
            <a:headEnd/>
            <a:tailEnd/>
          </a:ln>
        </p:spPr>
        <p:txBody>
          <a:bodyPr/>
          <a:lstStyle/>
          <a:p>
            <a:fld id="{D917A9D4-8075-4AD1-B28D-6EE29799E990}" type="slidenum">
              <a:rPr lang="en-US"/>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pPr eaLnBrk="1" hangingPunct="1"/>
            <a:r>
              <a:rPr lang="en-US" sz="3200" smtClean="0">
                <a:ea typeface="ＭＳ Ｐゴシック" pitchFamily="-112" charset="-128"/>
              </a:rPr>
              <a:t>Duplicate/Near-Duplicate Detection</a:t>
            </a:r>
          </a:p>
        </p:txBody>
      </p:sp>
      <p:sp>
        <p:nvSpPr>
          <p:cNvPr id="61443" name="Rectangle 3"/>
          <p:cNvSpPr>
            <a:spLocks noGrp="1" noChangeArrowheads="1"/>
          </p:cNvSpPr>
          <p:nvPr>
            <p:ph type="body" idx="1"/>
          </p:nvPr>
        </p:nvSpPr>
        <p:spPr>
          <a:xfrm>
            <a:off x="304800" y="1600200"/>
            <a:ext cx="8458200" cy="4876800"/>
          </a:xfrm>
        </p:spPr>
        <p:txBody>
          <a:bodyPr/>
          <a:lstStyle/>
          <a:p>
            <a:pPr eaLnBrk="1" hangingPunct="1"/>
            <a:r>
              <a:rPr lang="en-US" i="1" smtClean="0">
                <a:ea typeface="ＭＳ Ｐゴシック" pitchFamily="-112" charset="-128"/>
              </a:rPr>
              <a:t>Duplication</a:t>
            </a:r>
            <a:r>
              <a:rPr lang="en-US" smtClean="0">
                <a:ea typeface="ＭＳ Ｐゴシック" pitchFamily="-112" charset="-128"/>
              </a:rPr>
              <a:t>: Exact match  can be detected with fingerprints</a:t>
            </a:r>
          </a:p>
          <a:p>
            <a:pPr eaLnBrk="1" hangingPunct="1"/>
            <a:r>
              <a:rPr lang="en-US" i="1" smtClean="0">
                <a:ea typeface="ＭＳ Ｐゴシック" pitchFamily="-112" charset="-128"/>
              </a:rPr>
              <a:t>Near-Duplication</a:t>
            </a:r>
            <a:r>
              <a:rPr lang="en-US" smtClean="0">
                <a:ea typeface="ＭＳ Ｐゴシック" pitchFamily="-112" charset="-128"/>
              </a:rPr>
              <a:t>: Approximate match</a:t>
            </a:r>
            <a:endParaRPr lang="en-US" sz="3000" smtClean="0">
              <a:ea typeface="ＭＳ Ｐゴシック" pitchFamily="-112" charset="-128"/>
            </a:endParaRPr>
          </a:p>
          <a:p>
            <a:pPr lvl="1" eaLnBrk="1" hangingPunct="1"/>
            <a:r>
              <a:rPr lang="en-US" sz="2800" smtClean="0">
                <a:ea typeface="ＭＳ Ｐゴシック" pitchFamily="-112" charset="-128"/>
              </a:rPr>
              <a:t>Overview</a:t>
            </a:r>
          </a:p>
          <a:p>
            <a:pPr lvl="2" eaLnBrk="1" hangingPunct="1"/>
            <a:r>
              <a:rPr lang="en-US" sz="2400" smtClean="0">
                <a:ea typeface="ＭＳ Ｐゴシック" pitchFamily="-112" charset="-128"/>
              </a:rPr>
              <a:t>Compute syntactic similarity with an edit-distance measure</a:t>
            </a:r>
          </a:p>
          <a:p>
            <a:pPr lvl="2" eaLnBrk="1" hangingPunct="1"/>
            <a:r>
              <a:rPr lang="en-US" sz="2400" smtClean="0">
                <a:ea typeface="ＭＳ Ｐゴシック" pitchFamily="-112" charset="-128"/>
              </a:rPr>
              <a:t>Use similarity threshold to detect near-duplicates</a:t>
            </a:r>
          </a:p>
          <a:p>
            <a:pPr lvl="3" eaLnBrk="1" hangingPunct="1"/>
            <a:r>
              <a:rPr lang="en-US" smtClean="0">
                <a:ea typeface="ＭＳ Ｐゴシック" pitchFamily="-112" charset="-128"/>
              </a:rPr>
              <a:t>E.g.,  Similarity &gt; 80% =&gt; Documents are “near duplicates”</a:t>
            </a:r>
          </a:p>
          <a:p>
            <a:pPr lvl="3" eaLnBrk="1" hangingPunct="1"/>
            <a:r>
              <a:rPr lang="en-US" smtClean="0">
                <a:ea typeface="ＭＳ Ｐゴシック" pitchFamily="-112" charset="-128"/>
              </a:rPr>
              <a:t>Not transitive though sometimes used transitively</a:t>
            </a:r>
          </a:p>
        </p:txBody>
      </p:sp>
      <p:sp>
        <p:nvSpPr>
          <p:cNvPr id="6144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19.6</a:t>
            </a:r>
          </a:p>
        </p:txBody>
      </p:sp>
      <p:sp>
        <p:nvSpPr>
          <p:cNvPr id="61445" name="Slide Number Placeholder 4"/>
          <p:cNvSpPr>
            <a:spLocks noGrp="1"/>
          </p:cNvSpPr>
          <p:nvPr>
            <p:ph type="sldNum" sz="quarter" idx="12"/>
          </p:nvPr>
        </p:nvSpPr>
        <p:spPr bwMode="auto">
          <a:noFill/>
          <a:ln>
            <a:miter lim="800000"/>
            <a:headEnd/>
            <a:tailEnd/>
          </a:ln>
        </p:spPr>
        <p:txBody>
          <a:bodyPr/>
          <a:lstStyle/>
          <a:p>
            <a:fld id="{F25BDB2F-32E0-4EA8-A8FD-43258F3872B1}" type="slidenum">
              <a:rPr lang="en-US"/>
              <a:pPr/>
              <a:t>89</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t>Web (WWW): </a:t>
            </a:r>
            <a:r>
              <a:rPr lang="en-US" sz="2800" dirty="0" smtClean="0"/>
              <a:t>Function</a:t>
            </a:r>
            <a:endParaRPr lang="el-GR" sz="2800" dirty="0" smtClean="0"/>
          </a:p>
        </p:txBody>
      </p:sp>
      <p:sp>
        <p:nvSpPr>
          <p:cNvPr id="26626" name="TextBox 3"/>
          <p:cNvSpPr txBox="1">
            <a:spLocks noChangeArrowheads="1"/>
          </p:cNvSpPr>
          <p:nvPr/>
        </p:nvSpPr>
        <p:spPr bwMode="auto">
          <a:xfrm>
            <a:off x="395288" y="1484313"/>
            <a:ext cx="7921625" cy="4893647"/>
          </a:xfrm>
          <a:prstGeom prst="rect">
            <a:avLst/>
          </a:prstGeom>
          <a:noFill/>
          <a:ln w="9525">
            <a:noFill/>
            <a:miter lim="800000"/>
            <a:headEnd/>
            <a:tailEnd/>
          </a:ln>
        </p:spPr>
        <p:txBody>
          <a:bodyPr>
            <a:spAutoFit/>
          </a:bodyPr>
          <a:lstStyle/>
          <a:p>
            <a:pPr algn="just"/>
            <a:r>
              <a:rPr lang="en-US" dirty="0" smtClean="0">
                <a:latin typeface="Gill Sans MT" pitchFamily="34" charset="0"/>
              </a:rPr>
              <a:t>1. The </a:t>
            </a:r>
            <a:r>
              <a:rPr lang="en-US" dirty="0">
                <a:latin typeface="Gill Sans MT" pitchFamily="34" charset="0"/>
              </a:rPr>
              <a:t>computer receiving the HTTP request </a:t>
            </a:r>
            <a:r>
              <a:rPr lang="en-US" dirty="0">
                <a:solidFill>
                  <a:srgbClr val="FF0000"/>
                </a:solidFill>
                <a:latin typeface="Gill Sans MT" pitchFamily="34" charset="0"/>
              </a:rPr>
              <a:t>delivers it to Web server </a:t>
            </a:r>
            <a:r>
              <a:rPr lang="en-US" dirty="0">
                <a:latin typeface="Gill Sans MT" pitchFamily="34" charset="0"/>
              </a:rPr>
              <a:t>software listening for requests on port 80. </a:t>
            </a:r>
          </a:p>
          <a:p>
            <a:pPr algn="just"/>
            <a:endParaRPr lang="en-US" dirty="0">
              <a:latin typeface="Gill Sans MT" pitchFamily="34" charset="0"/>
            </a:endParaRPr>
          </a:p>
          <a:p>
            <a:pPr algn="just"/>
            <a:r>
              <a:rPr lang="en-US" dirty="0" smtClean="0">
                <a:latin typeface="Gill Sans MT" pitchFamily="34" charset="0"/>
              </a:rPr>
              <a:t>2. If </a:t>
            </a:r>
            <a:r>
              <a:rPr lang="en-US" dirty="0">
                <a:latin typeface="Gill Sans MT" pitchFamily="34" charset="0"/>
              </a:rPr>
              <a:t>the web server can fulfill the request it </a:t>
            </a:r>
            <a:r>
              <a:rPr lang="en-US" dirty="0">
                <a:solidFill>
                  <a:srgbClr val="FF0000"/>
                </a:solidFill>
                <a:latin typeface="Gill Sans MT" pitchFamily="34" charset="0"/>
              </a:rPr>
              <a:t>sends an HTTP response back </a:t>
            </a:r>
            <a:r>
              <a:rPr lang="en-US" dirty="0">
                <a:latin typeface="Gill Sans MT" pitchFamily="34" charset="0"/>
              </a:rPr>
              <a:t>to the browser indicating success, which can be as simple as</a:t>
            </a:r>
          </a:p>
          <a:p>
            <a:pPr algn="just"/>
            <a:endParaRPr lang="en-US" dirty="0">
              <a:latin typeface="Gill Sans MT" pitchFamily="34" charset="0"/>
            </a:endParaRPr>
          </a:p>
          <a:p>
            <a:pPr algn="just"/>
            <a:endParaRPr lang="en-US" dirty="0" smtClean="0">
              <a:latin typeface="Gill Sans MT" pitchFamily="34" charset="0"/>
            </a:endParaRPr>
          </a:p>
          <a:p>
            <a:pPr algn="just"/>
            <a:endParaRPr lang="en-US" dirty="0" smtClean="0">
              <a:latin typeface="Gill Sans MT" pitchFamily="34" charset="0"/>
            </a:endParaRPr>
          </a:p>
          <a:p>
            <a:pPr algn="just"/>
            <a:endParaRPr lang="en-US" dirty="0" smtClean="0">
              <a:latin typeface="Gill Sans MT" pitchFamily="34" charset="0"/>
            </a:endParaRPr>
          </a:p>
          <a:p>
            <a:pPr algn="just"/>
            <a:r>
              <a:rPr lang="en-US" dirty="0" smtClean="0">
                <a:latin typeface="Gill Sans MT" pitchFamily="34" charset="0"/>
              </a:rPr>
              <a:t>followed </a:t>
            </a:r>
            <a:r>
              <a:rPr lang="en-US" dirty="0">
                <a:latin typeface="Gill Sans MT" pitchFamily="34" charset="0"/>
              </a:rPr>
              <a:t>by the content of the </a:t>
            </a:r>
            <a:r>
              <a:rPr lang="en-US" dirty="0" smtClean="0">
                <a:latin typeface="Gill Sans MT" pitchFamily="34" charset="0"/>
              </a:rPr>
              <a:t>requested </a:t>
            </a:r>
            <a:r>
              <a:rPr lang="en-US" dirty="0">
                <a:latin typeface="Gill Sans MT" pitchFamily="34" charset="0"/>
              </a:rPr>
              <a:t>page. </a:t>
            </a:r>
            <a:endParaRPr lang="en-US" dirty="0" smtClean="0">
              <a:latin typeface="Gill Sans MT" pitchFamily="34" charset="0"/>
            </a:endParaRPr>
          </a:p>
          <a:p>
            <a:pPr algn="just"/>
            <a:endParaRPr lang="en-US" dirty="0">
              <a:latin typeface="Gill Sans MT" pitchFamily="34" charset="0"/>
            </a:endParaRPr>
          </a:p>
          <a:p>
            <a:pPr algn="just"/>
            <a:endParaRPr lang="en-US" dirty="0">
              <a:latin typeface="Gill Sans MT" pitchFamily="34" charset="0"/>
            </a:endParaRPr>
          </a:p>
        </p:txBody>
      </p:sp>
      <p:sp>
        <p:nvSpPr>
          <p:cNvPr id="4" name="Slide Number Placeholder 3"/>
          <p:cNvSpPr>
            <a:spLocks noGrp="1"/>
          </p:cNvSpPr>
          <p:nvPr>
            <p:ph type="sldNum" sz="quarter" idx="12"/>
          </p:nvPr>
        </p:nvSpPr>
        <p:spPr/>
        <p:txBody>
          <a:bodyPr/>
          <a:lstStyle/>
          <a:p>
            <a:pPr>
              <a:defRPr/>
            </a:pPr>
            <a:fld id="{BE8B8BF7-BA1A-4995-8019-3F7E0B855E98}" type="slidenum">
              <a:rPr lang="el-GR" smtClean="0"/>
              <a:pPr>
                <a:defRPr/>
              </a:pPr>
              <a:t>9</a:t>
            </a:fld>
            <a:endParaRPr lang="el-GR"/>
          </a:p>
        </p:txBody>
      </p:sp>
      <p:sp>
        <p:nvSpPr>
          <p:cNvPr id="6" name="TextBox 5"/>
          <p:cNvSpPr txBox="1"/>
          <p:nvPr/>
        </p:nvSpPr>
        <p:spPr>
          <a:xfrm>
            <a:off x="774900" y="3962400"/>
            <a:ext cx="7378500" cy="830997"/>
          </a:xfrm>
          <a:prstGeom prst="rect">
            <a:avLst/>
          </a:prstGeom>
          <a:solidFill>
            <a:schemeClr val="accent2">
              <a:lumMod val="60000"/>
              <a:lumOff val="40000"/>
            </a:schemeClr>
          </a:solidFill>
          <a:ln>
            <a:solidFill>
              <a:schemeClr val="tx2">
                <a:lumMod val="75000"/>
              </a:schemeClr>
            </a:solidFill>
          </a:ln>
        </p:spPr>
        <p:txBody>
          <a:bodyPr wrap="square" rtlCol="0">
            <a:spAutoFit/>
          </a:bodyPr>
          <a:lstStyle/>
          <a:p>
            <a:r>
              <a:rPr lang="en-US" dirty="0" smtClean="0">
                <a:solidFill>
                  <a:schemeClr val="tx2">
                    <a:lumMod val="75000"/>
                  </a:schemeClr>
                </a:solidFill>
                <a:latin typeface="Georgia" pitchFamily="18" charset="0"/>
              </a:rPr>
              <a:t>HTTP/1.0 200 OK Content-Type: text/html; </a:t>
            </a:r>
            <a:r>
              <a:rPr lang="en-US" dirty="0" err="1" smtClean="0">
                <a:solidFill>
                  <a:schemeClr val="tx2">
                    <a:lumMod val="75000"/>
                  </a:schemeClr>
                </a:solidFill>
                <a:latin typeface="Georgia" pitchFamily="18" charset="0"/>
              </a:rPr>
              <a:t>charset</a:t>
            </a:r>
            <a:r>
              <a:rPr lang="en-US" dirty="0" smtClean="0">
                <a:solidFill>
                  <a:schemeClr val="tx2">
                    <a:lumMod val="75000"/>
                  </a:schemeClr>
                </a:solidFill>
                <a:latin typeface="Georgia" pitchFamily="18" charset="0"/>
              </a:rPr>
              <a:t>=UTF-8</a:t>
            </a:r>
            <a:endParaRPr lang="el-GR" dirty="0" smtClean="0">
              <a:solidFill>
                <a:schemeClr val="tx2">
                  <a:lumMod val="75000"/>
                </a:schemeClr>
              </a:solidFill>
              <a:latin typeface="Georgia"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ea typeface="ＭＳ Ｐゴシック" pitchFamily="-112" charset="-128"/>
              </a:rPr>
              <a:t>Computing Similarity</a:t>
            </a:r>
          </a:p>
        </p:txBody>
      </p:sp>
      <p:sp>
        <p:nvSpPr>
          <p:cNvPr id="62467" name="Rectangle 3"/>
          <p:cNvSpPr>
            <a:spLocks noGrp="1" noChangeArrowheads="1"/>
          </p:cNvSpPr>
          <p:nvPr>
            <p:ph type="body" idx="1"/>
          </p:nvPr>
        </p:nvSpPr>
        <p:spPr>
          <a:xfrm>
            <a:off x="304800" y="1600200"/>
            <a:ext cx="8686800" cy="5105400"/>
          </a:xfrm>
        </p:spPr>
        <p:txBody>
          <a:bodyPr/>
          <a:lstStyle/>
          <a:p>
            <a:pPr eaLnBrk="1" hangingPunct="1"/>
            <a:r>
              <a:rPr lang="en-US" sz="2400" smtClean="0">
                <a:ea typeface="ＭＳ Ｐゴシック" pitchFamily="-112" charset="-128"/>
              </a:rPr>
              <a:t>Features:</a:t>
            </a:r>
          </a:p>
          <a:p>
            <a:pPr lvl="1" eaLnBrk="1" hangingPunct="1"/>
            <a:r>
              <a:rPr lang="en-US" smtClean="0">
                <a:ea typeface="ＭＳ Ｐゴシック" pitchFamily="-112" charset="-128"/>
              </a:rPr>
              <a:t>Segments of a document (natural or artificial breakpoints)</a:t>
            </a:r>
          </a:p>
          <a:p>
            <a:pPr lvl="1" eaLnBrk="1" hangingPunct="1"/>
            <a:r>
              <a:rPr lang="en-US" smtClean="0">
                <a:ea typeface="ＭＳ Ｐゴシック" pitchFamily="-112" charset="-128"/>
              </a:rPr>
              <a:t>Shingles (Word N-Grams)</a:t>
            </a:r>
          </a:p>
          <a:p>
            <a:pPr lvl="1" eaLnBrk="1" hangingPunct="1"/>
            <a:r>
              <a:rPr lang="en-US" b="1" i="1" smtClean="0">
                <a:ea typeface="ＭＳ Ｐゴシック" pitchFamily="-112" charset="-128"/>
              </a:rPr>
              <a:t>a rose is a rose is a rose</a:t>
            </a:r>
            <a:r>
              <a:rPr lang="en-US" smtClean="0">
                <a:ea typeface="ＭＳ Ｐゴシック" pitchFamily="-112" charset="-128"/>
              </a:rPr>
              <a:t> → </a:t>
            </a:r>
          </a:p>
          <a:p>
            <a:pPr lvl="1" eaLnBrk="1" hangingPunct="1">
              <a:buFont typeface="Wingdings" pitchFamily="-112" charset="2"/>
              <a:buNone/>
            </a:pPr>
            <a:r>
              <a:rPr lang="en-US" smtClean="0">
                <a:ea typeface="ＭＳ Ｐゴシック" pitchFamily="-112" charset="-128"/>
              </a:rPr>
              <a:t>      </a:t>
            </a:r>
            <a:r>
              <a:rPr lang="en-US" smtClean="0">
                <a:solidFill>
                  <a:srgbClr val="A50021"/>
                </a:solidFill>
                <a:ea typeface="ＭＳ Ｐゴシック" pitchFamily="-112" charset="-128"/>
              </a:rPr>
              <a:t>a_rose_is_a</a:t>
            </a:r>
            <a:r>
              <a:rPr lang="en-US" smtClean="0">
                <a:ea typeface="ＭＳ Ｐゴシック" pitchFamily="-112" charset="-128"/>
              </a:rPr>
              <a:t> </a:t>
            </a:r>
          </a:p>
          <a:p>
            <a:pPr lvl="1" eaLnBrk="1" hangingPunct="1">
              <a:buFont typeface="Wingdings" pitchFamily="-112" charset="2"/>
              <a:buNone/>
            </a:pPr>
            <a:r>
              <a:rPr lang="en-US" smtClean="0">
                <a:ea typeface="ＭＳ Ｐゴシック" pitchFamily="-112" charset="-128"/>
              </a:rPr>
              <a:t>          </a:t>
            </a:r>
            <a:r>
              <a:rPr lang="en-US" smtClean="0">
                <a:solidFill>
                  <a:srgbClr val="009900"/>
                </a:solidFill>
                <a:ea typeface="ＭＳ Ｐゴシック" pitchFamily="-112" charset="-128"/>
              </a:rPr>
              <a:t>rose_is_a_rose</a:t>
            </a:r>
            <a:endParaRPr lang="en-US" smtClean="0">
              <a:ea typeface="ＭＳ Ｐゴシック" pitchFamily="-112" charset="-128"/>
            </a:endParaRPr>
          </a:p>
          <a:p>
            <a:pPr lvl="1" eaLnBrk="1" hangingPunct="1">
              <a:buFont typeface="Wingdings" pitchFamily="-112" charset="2"/>
              <a:buNone/>
            </a:pPr>
            <a:r>
              <a:rPr lang="en-US" smtClean="0">
                <a:solidFill>
                  <a:srgbClr val="3333FF"/>
                </a:solidFill>
                <a:ea typeface="ＭＳ Ｐゴシック" pitchFamily="-112" charset="-128"/>
              </a:rPr>
              <a:t>                   is_a_rose_is </a:t>
            </a:r>
          </a:p>
          <a:p>
            <a:pPr lvl="1" eaLnBrk="1" hangingPunct="1">
              <a:buFont typeface="Wingdings" pitchFamily="-112" charset="2"/>
              <a:buNone/>
            </a:pPr>
            <a:r>
              <a:rPr lang="en-US" smtClean="0">
                <a:solidFill>
                  <a:srgbClr val="3333FF"/>
                </a:solidFill>
                <a:ea typeface="ＭＳ Ｐゴシック" pitchFamily="-112" charset="-128"/>
              </a:rPr>
              <a:t>				</a:t>
            </a:r>
            <a:r>
              <a:rPr lang="en-US" smtClean="0">
                <a:solidFill>
                  <a:srgbClr val="A50021"/>
                </a:solidFill>
                <a:ea typeface="ＭＳ Ｐゴシック" pitchFamily="-112" charset="-128"/>
              </a:rPr>
              <a:t> a_rose_is_a</a:t>
            </a:r>
            <a:endParaRPr lang="en-US" smtClean="0">
              <a:ea typeface="ＭＳ Ｐゴシック" pitchFamily="-112" charset="-128"/>
            </a:endParaRPr>
          </a:p>
          <a:p>
            <a:pPr eaLnBrk="1" hangingPunct="1"/>
            <a:r>
              <a:rPr lang="en-US" sz="2400" smtClean="0">
                <a:ea typeface="ＭＳ Ｐゴシック" pitchFamily="-112" charset="-128"/>
              </a:rPr>
              <a:t>Similarity Measure between two docs (= </a:t>
            </a:r>
            <a:r>
              <a:rPr lang="en-US" sz="2400" u="sng" smtClean="0">
                <a:ea typeface="ＭＳ Ｐゴシック" pitchFamily="-112" charset="-128"/>
              </a:rPr>
              <a:t>sets of shingles</a:t>
            </a:r>
            <a:r>
              <a:rPr lang="en-US" sz="2400" smtClean="0">
                <a:ea typeface="ＭＳ Ｐゴシック" pitchFamily="-112" charset="-128"/>
              </a:rPr>
              <a:t>)</a:t>
            </a:r>
          </a:p>
          <a:p>
            <a:pPr lvl="1" eaLnBrk="1" hangingPunct="1"/>
            <a:r>
              <a:rPr lang="en-US" smtClean="0">
                <a:ea typeface="ＭＳ Ｐゴシック" pitchFamily="-112" charset="-128"/>
              </a:rPr>
              <a:t>Jaccard coefficient: Size_of_Intersection / Size_of_Union</a:t>
            </a:r>
          </a:p>
        </p:txBody>
      </p:sp>
      <p:sp>
        <p:nvSpPr>
          <p:cNvPr id="62468"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19.6</a:t>
            </a:r>
          </a:p>
        </p:txBody>
      </p:sp>
      <p:sp>
        <p:nvSpPr>
          <p:cNvPr id="62469" name="Slide Number Placeholder 4"/>
          <p:cNvSpPr>
            <a:spLocks noGrp="1"/>
          </p:cNvSpPr>
          <p:nvPr>
            <p:ph type="sldNum" sz="quarter" idx="12"/>
          </p:nvPr>
        </p:nvSpPr>
        <p:spPr bwMode="auto">
          <a:noFill/>
          <a:ln>
            <a:miter lim="800000"/>
            <a:headEnd/>
            <a:tailEnd/>
          </a:ln>
        </p:spPr>
        <p:txBody>
          <a:bodyPr/>
          <a:lstStyle/>
          <a:p>
            <a:fld id="{411A5239-D853-4CAE-BDFE-70CAFF12178B}" type="slidenum">
              <a:rPr lang="en-US"/>
              <a:pPr/>
              <a:t>90</a:t>
            </a:fld>
            <a:endParaRPr lang="en-US"/>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ea typeface="ＭＳ Ｐゴシック" pitchFamily="-112" charset="-128"/>
              </a:rPr>
              <a:t>Shingles + Set Intersection</a:t>
            </a:r>
          </a:p>
        </p:txBody>
      </p:sp>
      <p:sp>
        <p:nvSpPr>
          <p:cNvPr id="1033219" name="Rectangle 3"/>
          <p:cNvSpPr>
            <a:spLocks noGrp="1" noChangeArrowheads="1"/>
          </p:cNvSpPr>
          <p:nvPr>
            <p:ph type="body" idx="1"/>
          </p:nvPr>
        </p:nvSpPr>
        <p:spPr>
          <a:xfrm>
            <a:off x="762000" y="1752600"/>
            <a:ext cx="7924800" cy="4648200"/>
          </a:xfrm>
        </p:spPr>
        <p:txBody>
          <a:bodyPr/>
          <a:lstStyle/>
          <a:p>
            <a:pPr marL="0" indent="0" eaLnBrk="1" hangingPunct="1"/>
            <a:r>
              <a:rPr lang="en-US" sz="2400" smtClean="0">
                <a:ea typeface="ＭＳ Ｐゴシック" pitchFamily="-112" charset="-128"/>
              </a:rPr>
              <a:t> </a:t>
            </a:r>
            <a:r>
              <a:rPr lang="en-US" smtClean="0">
                <a:ea typeface="ＭＳ Ｐゴシック" pitchFamily="-112" charset="-128"/>
              </a:rPr>
              <a:t>Computing </a:t>
            </a:r>
            <a:r>
              <a:rPr lang="en-US" u="sng" smtClean="0">
                <a:ea typeface="ＭＳ Ｐゴシック" pitchFamily="-112" charset="-128"/>
              </a:rPr>
              <a:t>exact</a:t>
            </a:r>
            <a:r>
              <a:rPr lang="en-US" smtClean="0">
                <a:ea typeface="ＭＳ Ｐゴシック" pitchFamily="-112" charset="-128"/>
              </a:rPr>
              <a:t> set intersection of shingles between </a:t>
            </a:r>
            <a:r>
              <a:rPr lang="en-US" u="sng" smtClean="0">
                <a:ea typeface="ＭＳ Ｐゴシック" pitchFamily="-112" charset="-128"/>
              </a:rPr>
              <a:t>all</a:t>
            </a:r>
            <a:r>
              <a:rPr lang="en-US" smtClean="0">
                <a:ea typeface="ＭＳ Ｐゴシック" pitchFamily="-112" charset="-128"/>
              </a:rPr>
              <a:t> pairs of documents is expensive/intractable</a:t>
            </a:r>
          </a:p>
          <a:p>
            <a:pPr marL="339725" lvl="1" indent="-225425" eaLnBrk="1" hangingPunct="1"/>
            <a:r>
              <a:rPr lang="en-US" smtClean="0">
                <a:ea typeface="ＭＳ Ｐゴシック" pitchFamily="-112" charset="-128"/>
              </a:rPr>
              <a:t>Approximate using a cleverly chosen subset of shingles from each (a </a:t>
            </a:r>
            <a:r>
              <a:rPr lang="en-US" i="1" smtClean="0">
                <a:ea typeface="ＭＳ Ｐゴシック" pitchFamily="-112" charset="-128"/>
              </a:rPr>
              <a:t>sketch</a:t>
            </a:r>
            <a:r>
              <a:rPr lang="en-US" smtClean="0">
                <a:ea typeface="ＭＳ Ｐゴシック" pitchFamily="-112" charset="-128"/>
              </a:rPr>
              <a:t>)</a:t>
            </a:r>
            <a:endParaRPr lang="en-US" sz="2600" smtClean="0">
              <a:ea typeface="ＭＳ Ｐゴシック" pitchFamily="-112" charset="-128"/>
            </a:endParaRPr>
          </a:p>
          <a:p>
            <a:pPr marL="0" indent="0" eaLnBrk="1" hangingPunct="1"/>
            <a:r>
              <a:rPr lang="en-US" smtClean="0">
                <a:ea typeface="ＭＳ Ｐゴシック" pitchFamily="-112" charset="-128"/>
              </a:rPr>
              <a:t> Estimate </a:t>
            </a:r>
            <a:r>
              <a:rPr lang="en-US" smtClean="0">
                <a:solidFill>
                  <a:srgbClr val="A40508"/>
                </a:solidFill>
                <a:ea typeface="ＭＳ Ｐゴシック" pitchFamily="-112" charset="-128"/>
              </a:rPr>
              <a:t>(size_of_intersection / size_of_union)</a:t>
            </a:r>
            <a:r>
              <a:rPr lang="en-US" smtClean="0">
                <a:ea typeface="ＭＳ Ｐゴシック" pitchFamily="-112" charset="-128"/>
              </a:rPr>
              <a:t> based on a short sketch </a:t>
            </a:r>
          </a:p>
        </p:txBody>
      </p:sp>
      <p:grpSp>
        <p:nvGrpSpPr>
          <p:cNvPr id="2" name="Group 16"/>
          <p:cNvGrpSpPr>
            <a:grpSpLocks/>
          </p:cNvGrpSpPr>
          <p:nvPr/>
        </p:nvGrpSpPr>
        <p:grpSpPr bwMode="auto">
          <a:xfrm>
            <a:off x="304800" y="4819650"/>
            <a:ext cx="8502650" cy="1885950"/>
            <a:chOff x="304800" y="4819650"/>
            <a:chExt cx="8502487" cy="1885950"/>
          </a:xfrm>
        </p:grpSpPr>
        <p:sp>
          <p:nvSpPr>
            <p:cNvPr id="27649" name="Document"/>
            <p:cNvSpPr>
              <a:spLocks noEditPoints="1" noChangeArrowheads="1"/>
            </p:cNvSpPr>
            <p:nvPr/>
          </p:nvSpPr>
          <p:spPr bwMode="auto">
            <a:xfrm>
              <a:off x="304800" y="4819650"/>
              <a:ext cx="914382" cy="819150"/>
            </a:xfrm>
            <a:custGeom>
              <a:avLst/>
              <a:gdLst>
                <a:gd name="T0" fmla="*/ 19276993 w 21600"/>
                <a:gd name="T1" fmla="*/ 31111165 h 21600"/>
                <a:gd name="T2" fmla="*/ 152312 w 21600"/>
                <a:gd name="T3" fmla="*/ 15603025 h 21600"/>
                <a:gd name="T4" fmla="*/ 19276993 w 21600"/>
                <a:gd name="T5" fmla="*/ 116501 h 21600"/>
                <a:gd name="T6" fmla="*/ 38898022 w 21600"/>
                <a:gd name="T7" fmla="*/ 15319698 h 21600"/>
                <a:gd name="T8" fmla="*/ 19276993 w 21600"/>
                <a:gd name="T9" fmla="*/ 31111165 h 21600"/>
                <a:gd name="T10" fmla="*/ 0 w 21600"/>
                <a:gd name="T11" fmla="*/ 0 h 21600"/>
                <a:gd name="T12" fmla="*/ 38708076 w 21600"/>
                <a:gd name="T13" fmla="*/ 0 h 21600"/>
                <a:gd name="T14" fmla="*/ 38708076 w 21600"/>
                <a:gd name="T15" fmla="*/ 3106512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r">
                <a:defRPr/>
              </a:pPr>
              <a:r>
                <a:rPr lang="en-US" dirty="0">
                  <a:latin typeface="Lucida Sans" charset="0"/>
                  <a:cs typeface="Arial Unicode MS" charset="0"/>
                </a:rPr>
                <a:t>Doc A</a:t>
              </a:r>
            </a:p>
          </p:txBody>
        </p:sp>
        <p:sp>
          <p:nvSpPr>
            <p:cNvPr id="63496" name="Rounded Rectangle 4"/>
            <p:cNvSpPr>
              <a:spLocks noChangeArrowheads="1"/>
            </p:cNvSpPr>
            <p:nvPr/>
          </p:nvSpPr>
          <p:spPr bwMode="auto">
            <a:xfrm>
              <a:off x="1981200" y="4953000"/>
              <a:ext cx="2020616" cy="510778"/>
            </a:xfrm>
            <a:prstGeom prst="roundRect">
              <a:avLst>
                <a:gd name="adj" fmla="val 16667"/>
              </a:avLst>
            </a:prstGeom>
            <a:solidFill>
              <a:schemeClr val="accent1">
                <a:alpha val="41960"/>
              </a:schemeClr>
            </a:solidFill>
            <a:ln w="9525">
              <a:solidFill>
                <a:schemeClr val="tx1"/>
              </a:solidFill>
              <a:miter lim="800000"/>
              <a:headEnd/>
              <a:tailEnd/>
            </a:ln>
          </p:spPr>
          <p:txBody>
            <a:bodyPr wrap="none" anchor="ctr">
              <a:spAutoFit/>
            </a:bodyPr>
            <a:lstStyle/>
            <a:p>
              <a:r>
                <a:rPr lang="en-US"/>
                <a:t>Shingle set A</a:t>
              </a:r>
            </a:p>
          </p:txBody>
        </p:sp>
        <p:sp>
          <p:nvSpPr>
            <p:cNvPr id="6" name="Snip Single Corner Rectangle 5"/>
            <p:cNvSpPr/>
            <p:nvPr/>
          </p:nvSpPr>
          <p:spPr bwMode="auto">
            <a:xfrm>
              <a:off x="4800514" y="4953000"/>
              <a:ext cx="1439835" cy="501650"/>
            </a:xfrm>
            <a:prstGeom prst="snip1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spAutoFit/>
            </a:bodyPr>
            <a:lstStyle/>
            <a:p>
              <a:pPr>
                <a:defRPr/>
              </a:pPr>
              <a:r>
                <a:rPr lang="en-US" dirty="0">
                  <a:latin typeface="Lucida Sans" charset="0"/>
                  <a:cs typeface="Arial Unicode MS" charset="0"/>
                </a:rPr>
                <a:t>Sketch A</a:t>
              </a:r>
            </a:p>
          </p:txBody>
        </p:sp>
        <p:cxnSp>
          <p:nvCxnSpPr>
            <p:cNvPr id="63498" name="Straight Arrow Connector 7"/>
            <p:cNvCxnSpPr>
              <a:cxnSpLocks noChangeShapeType="1"/>
            </p:cNvCxnSpPr>
            <p:nvPr/>
          </p:nvCxnSpPr>
          <p:spPr bwMode="auto">
            <a:xfrm>
              <a:off x="1447800" y="5181600"/>
              <a:ext cx="381000" cy="1588"/>
            </a:xfrm>
            <a:prstGeom prst="straightConnector1">
              <a:avLst/>
            </a:prstGeom>
            <a:noFill/>
            <a:ln w="38100">
              <a:solidFill>
                <a:schemeClr val="tx1"/>
              </a:solidFill>
              <a:miter lim="800000"/>
              <a:headEnd/>
              <a:tailEnd type="arrow" w="med" len="med"/>
            </a:ln>
          </p:spPr>
        </p:cxnSp>
        <p:cxnSp>
          <p:nvCxnSpPr>
            <p:cNvPr id="63499" name="Straight Arrow Connector 8"/>
            <p:cNvCxnSpPr>
              <a:cxnSpLocks noChangeShapeType="1"/>
            </p:cNvCxnSpPr>
            <p:nvPr/>
          </p:nvCxnSpPr>
          <p:spPr bwMode="auto">
            <a:xfrm>
              <a:off x="4191000" y="5181600"/>
              <a:ext cx="381000" cy="1588"/>
            </a:xfrm>
            <a:prstGeom prst="straightConnector1">
              <a:avLst/>
            </a:prstGeom>
            <a:noFill/>
            <a:ln w="38100">
              <a:solidFill>
                <a:schemeClr val="tx1"/>
              </a:solidFill>
              <a:miter lim="800000"/>
              <a:headEnd/>
              <a:tailEnd type="arrow" w="med" len="med"/>
            </a:ln>
          </p:spPr>
        </p:cxnSp>
        <p:sp>
          <p:nvSpPr>
            <p:cNvPr id="10" name="Document"/>
            <p:cNvSpPr>
              <a:spLocks noEditPoints="1" noChangeArrowheads="1"/>
            </p:cNvSpPr>
            <p:nvPr/>
          </p:nvSpPr>
          <p:spPr bwMode="auto">
            <a:xfrm>
              <a:off x="304800" y="5886450"/>
              <a:ext cx="914382" cy="819150"/>
            </a:xfrm>
            <a:custGeom>
              <a:avLst/>
              <a:gdLst>
                <a:gd name="T0" fmla="*/ 19276993 w 21600"/>
                <a:gd name="T1" fmla="*/ 31111165 h 21600"/>
                <a:gd name="T2" fmla="*/ 152312 w 21600"/>
                <a:gd name="T3" fmla="*/ 15603025 h 21600"/>
                <a:gd name="T4" fmla="*/ 19276993 w 21600"/>
                <a:gd name="T5" fmla="*/ 116501 h 21600"/>
                <a:gd name="T6" fmla="*/ 38898022 w 21600"/>
                <a:gd name="T7" fmla="*/ 15319698 h 21600"/>
                <a:gd name="T8" fmla="*/ 19276993 w 21600"/>
                <a:gd name="T9" fmla="*/ 31111165 h 21600"/>
                <a:gd name="T10" fmla="*/ 0 w 21600"/>
                <a:gd name="T11" fmla="*/ 0 h 21600"/>
                <a:gd name="T12" fmla="*/ 38708076 w 21600"/>
                <a:gd name="T13" fmla="*/ 0 h 21600"/>
                <a:gd name="T14" fmla="*/ 38708076 w 21600"/>
                <a:gd name="T15" fmla="*/ 3106512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r">
                <a:defRPr/>
              </a:pPr>
              <a:r>
                <a:rPr lang="en-US" dirty="0">
                  <a:latin typeface="Lucida Sans" charset="0"/>
                  <a:cs typeface="Arial Unicode MS" charset="0"/>
                </a:rPr>
                <a:t>Doc B</a:t>
              </a:r>
            </a:p>
          </p:txBody>
        </p:sp>
        <p:sp>
          <p:nvSpPr>
            <p:cNvPr id="63501" name="Rounded Rectangle 10"/>
            <p:cNvSpPr>
              <a:spLocks noChangeArrowheads="1"/>
            </p:cNvSpPr>
            <p:nvPr/>
          </p:nvSpPr>
          <p:spPr bwMode="auto">
            <a:xfrm>
              <a:off x="1981200" y="6019800"/>
              <a:ext cx="2131034" cy="510778"/>
            </a:xfrm>
            <a:prstGeom prst="roundRect">
              <a:avLst>
                <a:gd name="adj" fmla="val 16667"/>
              </a:avLst>
            </a:prstGeom>
            <a:solidFill>
              <a:schemeClr val="accent1">
                <a:alpha val="41960"/>
              </a:schemeClr>
            </a:solidFill>
            <a:ln w="9525">
              <a:solidFill>
                <a:schemeClr val="tx1"/>
              </a:solidFill>
              <a:miter lim="800000"/>
              <a:headEnd/>
              <a:tailEnd/>
            </a:ln>
          </p:spPr>
          <p:txBody>
            <a:bodyPr wrap="none" anchor="ctr">
              <a:spAutoFit/>
            </a:bodyPr>
            <a:lstStyle/>
            <a:p>
              <a:r>
                <a:rPr lang="en-US"/>
                <a:t>Shingle set B</a:t>
              </a:r>
            </a:p>
          </p:txBody>
        </p:sp>
        <p:sp>
          <p:nvSpPr>
            <p:cNvPr id="12" name="Snip Single Corner Rectangle 11"/>
            <p:cNvSpPr/>
            <p:nvPr/>
          </p:nvSpPr>
          <p:spPr bwMode="auto">
            <a:xfrm>
              <a:off x="4800514" y="6019800"/>
              <a:ext cx="1465235" cy="501650"/>
            </a:xfrm>
            <a:prstGeom prst="snip1Rect">
              <a:avLst/>
            </a:prstGeom>
            <a:solidFill>
              <a:srgbClr val="FFFF00"/>
            </a:solidFill>
            <a:ln w="9525" cap="flat" cmpd="sng" algn="ctr">
              <a:solidFill>
                <a:schemeClr val="tx1"/>
              </a:solidFill>
              <a:prstDash val="solid"/>
              <a:miter lim="800000"/>
              <a:headEnd type="none" w="med" len="med"/>
              <a:tailEnd type="none" w="med" len="med"/>
            </a:ln>
            <a:effectLst/>
          </p:spPr>
          <p:txBody>
            <a:bodyPr wrap="none" anchor="ctr">
              <a:spAutoFit/>
            </a:bodyPr>
            <a:lstStyle/>
            <a:p>
              <a:pPr>
                <a:defRPr/>
              </a:pPr>
              <a:r>
                <a:rPr lang="en-US" dirty="0">
                  <a:latin typeface="Lucida Sans" charset="0"/>
                  <a:cs typeface="Arial Unicode MS" charset="0"/>
                </a:rPr>
                <a:t>Sketch B</a:t>
              </a:r>
            </a:p>
          </p:txBody>
        </p:sp>
        <p:cxnSp>
          <p:nvCxnSpPr>
            <p:cNvPr id="63503" name="Straight Arrow Connector 12"/>
            <p:cNvCxnSpPr>
              <a:cxnSpLocks noChangeShapeType="1"/>
            </p:cNvCxnSpPr>
            <p:nvPr/>
          </p:nvCxnSpPr>
          <p:spPr bwMode="auto">
            <a:xfrm>
              <a:off x="1447800" y="6248400"/>
              <a:ext cx="381000" cy="1588"/>
            </a:xfrm>
            <a:prstGeom prst="straightConnector1">
              <a:avLst/>
            </a:prstGeom>
            <a:noFill/>
            <a:ln w="38100">
              <a:solidFill>
                <a:schemeClr val="tx1"/>
              </a:solidFill>
              <a:miter lim="800000"/>
              <a:headEnd/>
              <a:tailEnd type="arrow" w="med" len="med"/>
            </a:ln>
          </p:spPr>
        </p:cxnSp>
        <p:cxnSp>
          <p:nvCxnSpPr>
            <p:cNvPr id="63504" name="Straight Arrow Connector 13"/>
            <p:cNvCxnSpPr>
              <a:cxnSpLocks noChangeShapeType="1"/>
            </p:cNvCxnSpPr>
            <p:nvPr/>
          </p:nvCxnSpPr>
          <p:spPr bwMode="auto">
            <a:xfrm>
              <a:off x="4191000" y="6248400"/>
              <a:ext cx="381000" cy="1588"/>
            </a:xfrm>
            <a:prstGeom prst="straightConnector1">
              <a:avLst/>
            </a:prstGeom>
            <a:noFill/>
            <a:ln w="38100">
              <a:solidFill>
                <a:schemeClr val="tx1"/>
              </a:solidFill>
              <a:miter lim="800000"/>
              <a:headEnd/>
              <a:tailEnd type="arrow" w="med" len="med"/>
            </a:ln>
          </p:spPr>
        </p:cxnSp>
        <p:sp>
          <p:nvSpPr>
            <p:cNvPr id="63505" name="Chevron 14"/>
            <p:cNvSpPr>
              <a:spLocks noChangeArrowheads="1"/>
            </p:cNvSpPr>
            <p:nvPr/>
          </p:nvSpPr>
          <p:spPr bwMode="auto">
            <a:xfrm>
              <a:off x="6553200" y="5105400"/>
              <a:ext cx="838200" cy="1143000"/>
            </a:xfrm>
            <a:prstGeom prst="chevron">
              <a:avLst>
                <a:gd name="adj" fmla="val 50000"/>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l-GR"/>
            </a:p>
          </p:txBody>
        </p:sp>
        <p:sp>
          <p:nvSpPr>
            <p:cNvPr id="63506" name="TextBox 15"/>
            <p:cNvSpPr txBox="1">
              <a:spLocks noChangeArrowheads="1"/>
            </p:cNvSpPr>
            <p:nvPr/>
          </p:nvSpPr>
          <p:spPr bwMode="auto">
            <a:xfrm>
              <a:off x="7543800" y="5481935"/>
              <a:ext cx="1263487" cy="461665"/>
            </a:xfrm>
            <a:prstGeom prst="rect">
              <a:avLst/>
            </a:prstGeom>
            <a:noFill/>
            <a:ln w="9525">
              <a:noFill/>
              <a:miter lim="800000"/>
              <a:headEnd/>
              <a:tailEnd/>
            </a:ln>
          </p:spPr>
          <p:txBody>
            <a:bodyPr wrap="none">
              <a:spAutoFit/>
            </a:bodyPr>
            <a:lstStyle/>
            <a:p>
              <a:r>
                <a:rPr lang="en-US"/>
                <a:t>Jaccard</a:t>
              </a:r>
            </a:p>
          </p:txBody>
        </p:sp>
      </p:grpSp>
      <p:sp>
        <p:nvSpPr>
          <p:cNvPr id="63493"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19.6</a:t>
            </a:r>
          </a:p>
        </p:txBody>
      </p:sp>
      <p:sp>
        <p:nvSpPr>
          <p:cNvPr id="63494" name="Slide Number Placeholder 17"/>
          <p:cNvSpPr>
            <a:spLocks noGrp="1"/>
          </p:cNvSpPr>
          <p:nvPr>
            <p:ph type="sldNum" sz="quarter" idx="12"/>
          </p:nvPr>
        </p:nvSpPr>
        <p:spPr bwMode="auto">
          <a:noFill/>
          <a:ln>
            <a:miter lim="800000"/>
            <a:headEnd/>
            <a:tailEnd/>
          </a:ln>
        </p:spPr>
        <p:txBody>
          <a:bodyPr/>
          <a:lstStyle/>
          <a:p>
            <a:fld id="{526939BF-918E-41D8-8DBF-7E9B2790C8DC}" type="slidenum">
              <a:rPr lang="en-US"/>
              <a:pPr/>
              <a:t>91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3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3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eaLnBrk="1" hangingPunct="1"/>
            <a:endParaRPr lang="el-GR" dirty="0" smtClean="0">
              <a:ea typeface="ＭＳ Ｐゴシック" pitchFamily="-112" charset="-128"/>
            </a:endParaRPr>
          </a:p>
          <a:p>
            <a:pPr algn="ctr" eaLnBrk="1" hangingPunct="1">
              <a:buNone/>
            </a:pPr>
            <a:r>
              <a:rPr lang="el-GR" dirty="0" smtClean="0">
                <a:ea typeface="ＭＳ Ｐゴシック" pitchFamily="-112" charset="-128"/>
              </a:rPr>
              <a:t>ΤΕΛΟΣ </a:t>
            </a:r>
            <a:r>
              <a:rPr lang="en-US" dirty="0" smtClean="0">
                <a:ea typeface="ＭＳ Ｐゴシック" pitchFamily="-112" charset="-128"/>
              </a:rPr>
              <a:t>9</a:t>
            </a:r>
            <a:r>
              <a:rPr lang="el-GR" baseline="30000" dirty="0" smtClean="0">
                <a:ea typeface="ＭＳ Ｐゴシック" pitchFamily="-112" charset="-128"/>
              </a:rPr>
              <a:t>ου</a:t>
            </a:r>
            <a:r>
              <a:rPr lang="el-GR" dirty="0" smtClean="0">
                <a:ea typeface="ＭＳ Ｐゴシック" pitchFamily="-112" charset="-128"/>
              </a:rPr>
              <a:t> Μαθήματος</a:t>
            </a:r>
          </a:p>
          <a:p>
            <a:pPr algn="ctr" eaLnBrk="1" hangingPunct="1">
              <a:buNone/>
            </a:pPr>
            <a:endParaRPr lang="el-GR" dirty="0" smtClean="0">
              <a:ea typeface="ＭＳ Ｐゴシック" pitchFamily="-112" charset="-128"/>
            </a:endParaRPr>
          </a:p>
          <a:p>
            <a:pPr algn="ctr" eaLnBrk="1" hangingPunct="1">
              <a:buNone/>
            </a:pPr>
            <a:r>
              <a:rPr lang="el-GR" dirty="0" smtClean="0">
                <a:ea typeface="ＭＳ Ｐゴシック" pitchFamily="-112" charset="-128"/>
              </a:rPr>
              <a:t>Ερωτήσεις?</a:t>
            </a:r>
            <a:endParaRPr lang="en-US" dirty="0" smtClean="0">
              <a:ea typeface="ＭＳ Ｐゴシック" pitchFamily="-112" charset="-128"/>
            </a:endParaRPr>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smtClean="0">
                <a:solidFill>
                  <a:prstClr val="black"/>
                </a:solidFill>
                <a:latin typeface="Times New Roman" pitchFamily="-112" charset="0"/>
                <a:ea typeface="MS Mincho" pitchFamily="49" charset="-128"/>
                <a:cs typeface="Arial Unicode MS" pitchFamily="-112" charset="0"/>
              </a:rPr>
              <a:t> </a:t>
            </a:r>
            <a:endParaRPr lang="en-US" smtClean="0">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646331"/>
          </a:xfrm>
          <a:prstGeom prst="rect">
            <a:avLst/>
          </a:prstGeom>
          <a:noFill/>
        </p:spPr>
        <p:txBody>
          <a:bodyPr wrap="square" rtlCol="0">
            <a:spAutoFit/>
          </a:bodyPr>
          <a:lstStyle/>
          <a:p>
            <a:pPr eaLnBrk="1" hangingPunct="1"/>
            <a:r>
              <a:rPr lang="el-GR" sz="1200" i="1" dirty="0" smtClean="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n-US" sz="1200" i="1" dirty="0" err="1" smtClean="0">
                <a:solidFill>
                  <a:schemeClr val="accent5">
                    <a:lumMod val="75000"/>
                  </a:schemeClr>
                </a:solidFill>
                <a:latin typeface="+mn-lt"/>
                <a:ea typeface="ＭＳ Ｐゴシック" pitchFamily="-112" charset="-128"/>
              </a:rPr>
              <a:t>Pandu</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Nayak</a:t>
            </a:r>
            <a:r>
              <a:rPr lang="en-US" sz="1200" i="1" dirty="0" smtClean="0">
                <a:solidFill>
                  <a:schemeClr val="accent5">
                    <a:lumMod val="75000"/>
                  </a:schemeClr>
                </a:solidFill>
                <a:latin typeface="+mn-lt"/>
                <a:ea typeface="ＭＳ Ｐゴシック" pitchFamily="-112" charset="-128"/>
              </a:rPr>
              <a:t> and </a:t>
            </a:r>
            <a:r>
              <a:rPr lang="en-US" sz="1200" i="1" dirty="0" err="1" smtClean="0">
                <a:solidFill>
                  <a:schemeClr val="accent5">
                    <a:lumMod val="75000"/>
                  </a:schemeClr>
                </a:solidFill>
                <a:latin typeface="+mn-lt"/>
                <a:ea typeface="ＭＳ Ｐゴシック" pitchFamily="-112" charset="-128"/>
              </a:rPr>
              <a:t>Prabhakar</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Raghavan</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CS276</a:t>
            </a:r>
            <a:r>
              <a:rPr lang="el-GR" sz="1200" i="1" dirty="0" smtClean="0">
                <a:solidFill>
                  <a:schemeClr val="accent5">
                    <a:lumMod val="75000"/>
                  </a:schemeClr>
                </a:solidFill>
                <a:latin typeface="+mn-lt"/>
                <a:ea typeface="ＭＳ Ｐゴシック" pitchFamily="-112" charset="-128"/>
              </a:rPr>
              <a:t>:</a:t>
            </a:r>
            <a:r>
              <a:rPr lang="en-US" sz="1200" i="1" dirty="0" smtClean="0">
                <a:solidFill>
                  <a:schemeClr val="accent5">
                    <a:lumMod val="75000"/>
                  </a:schemeClr>
                </a:solidFill>
                <a:latin typeface="+mn-lt"/>
                <a:ea typeface="ＭＳ Ｐゴシック" pitchFamily="-112" charset="-128"/>
              </a:rPr>
              <a:t>Information Retrieval and Web Search</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Stanford)</a:t>
            </a:r>
          </a:p>
          <a:p>
            <a:pPr>
              <a:buFont typeface="Wingdings" pitchFamily="2" charset="2"/>
              <a:buChar char="ü"/>
            </a:pPr>
            <a:r>
              <a:rPr lang="en-US" sz="1200" i="1" dirty="0" err="1" smtClean="0">
                <a:solidFill>
                  <a:schemeClr val="accent5">
                    <a:lumMod val="75000"/>
                  </a:schemeClr>
                </a:solidFill>
                <a:latin typeface="+mn-lt"/>
                <a:ea typeface="ＭＳ Ｐゴシック" pitchFamily="-112" charset="-128"/>
              </a:rPr>
              <a:t>Hinrich</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Schütze</a:t>
            </a:r>
            <a:r>
              <a:rPr lang="en-US" sz="1200" i="1" dirty="0" smtClean="0">
                <a:solidFill>
                  <a:schemeClr val="accent5">
                    <a:lumMod val="75000"/>
                  </a:schemeClr>
                </a:solidFill>
                <a:latin typeface="+mn-lt"/>
                <a:ea typeface="ＭＳ Ｐゴシック" pitchFamily="-112" charset="-128"/>
              </a:rPr>
              <a:t> and Christina </a:t>
            </a:r>
            <a:r>
              <a:rPr lang="en-US" sz="1200" i="1" dirty="0" err="1" smtClean="0">
                <a:solidFill>
                  <a:schemeClr val="accent5">
                    <a:lumMod val="75000"/>
                  </a:schemeClr>
                </a:solidFill>
                <a:latin typeface="+mn-lt"/>
                <a:ea typeface="ＭＳ Ｐゴシック" pitchFamily="-112" charset="-128"/>
              </a:rPr>
              <a:t>Lioma</a:t>
            </a:r>
            <a:r>
              <a:rPr lang="en-US" sz="1200" i="1" dirty="0" smtClean="0">
                <a:solidFill>
                  <a:schemeClr val="accent5">
                    <a:lumMod val="75000"/>
                  </a:schemeClr>
                </a:solidFill>
                <a:latin typeface="+mn-lt"/>
                <a:ea typeface="ＭＳ Ｐゴシック" pitchFamily="-112" charset="-128"/>
              </a:rPr>
              <a:t>, Stuttgart IIR class</a:t>
            </a:r>
            <a:endParaRPr lang="el-GR" sz="1200" i="1" dirty="0" smtClean="0">
              <a:solidFill>
                <a:schemeClr val="accent5">
                  <a:lumMod val="75000"/>
                </a:schemeClr>
              </a:solidFill>
              <a:latin typeface="+mn-lt"/>
              <a:ea typeface="ＭＳ Ｐゴシック" pitchFamily="-112" charset="-128"/>
            </a:endParaRPr>
          </a:p>
        </p:txBody>
      </p:sp>
      <p:sp>
        <p:nvSpPr>
          <p:cNvPr id="8" name="Slide Number Placeholder 7"/>
          <p:cNvSpPr>
            <a:spLocks noGrp="1"/>
          </p:cNvSpPr>
          <p:nvPr>
            <p:ph type="sldNum" sz="quarter" idx="12"/>
          </p:nvPr>
        </p:nvSpPr>
        <p:spPr/>
        <p:txBody>
          <a:bodyPr/>
          <a:lstStyle/>
          <a:p>
            <a:fld id="{0ED9190B-40F4-4D14-B8A7-A8F5BA31F2B1}" type="slidenum">
              <a:rPr lang="en-US" smtClean="0"/>
              <a:pPr/>
              <a:t>92</a:t>
            </a:fld>
            <a:endParaRPr lang="en-US"/>
          </a:p>
        </p:txBody>
      </p:sp>
    </p:spTree>
    <p:extLst>
      <p:ext uri="{BB962C8B-B14F-4D97-AF65-F5344CB8AC3E}">
        <p14:creationId xmlns="" xmlns:p14="http://schemas.microsoft.com/office/powerpoint/2010/main" val="141903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IIR-slides">
  <a:themeElements>
    <a:clrScheme name="IIR Book">
      <a:dk1>
        <a:sysClr val="windowText" lastClr="000000"/>
      </a:dk1>
      <a:lt1>
        <a:sysClr val="window" lastClr="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IIR-slides.pot</Template>
  <TotalTime>29301</TotalTime>
  <Words>5152</Words>
  <Application>Microsoft Office PowerPoint</Application>
  <PresentationFormat>On-screen Show (4:3)</PresentationFormat>
  <Paragraphs>823</Paragraphs>
  <Slides>92</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IIR-slides</vt:lpstr>
      <vt:lpstr>Document</vt:lpstr>
      <vt:lpstr>Slide 1</vt:lpstr>
      <vt:lpstr>Τι θα δούμε σήμερα;</vt:lpstr>
      <vt:lpstr>Web (WWW)</vt:lpstr>
      <vt:lpstr>Web (WWW): Function</vt:lpstr>
      <vt:lpstr>Internet</vt:lpstr>
      <vt:lpstr>Web (WWW): Function</vt:lpstr>
      <vt:lpstr>Web (WWW): Function</vt:lpstr>
      <vt:lpstr>Web (WWW): Function</vt:lpstr>
      <vt:lpstr>Web (WWW): Function</vt:lpstr>
      <vt:lpstr>Web (WWW): Function</vt:lpstr>
      <vt:lpstr>Web (WWW): Function</vt:lpstr>
      <vt:lpstr>Web (WWW): Linking</vt:lpstr>
      <vt:lpstr>Web (WWW): Ιστορία</vt:lpstr>
      <vt:lpstr>Web (WWW): History</vt:lpstr>
      <vt:lpstr>Web (WWW): History</vt:lpstr>
      <vt:lpstr>Web (WWW): History</vt:lpstr>
      <vt:lpstr>Web (WWW): History, why in CERN?</vt:lpstr>
      <vt:lpstr>Web (WWW): History</vt:lpstr>
      <vt:lpstr>Web (WWW): History</vt:lpstr>
      <vt:lpstr>Web (WWW): History</vt:lpstr>
      <vt:lpstr>Web (WWW): History</vt:lpstr>
      <vt:lpstr>Web2.0</vt:lpstr>
      <vt:lpstr>Web.2: History</vt:lpstr>
      <vt:lpstr>Web.2: History</vt:lpstr>
      <vt:lpstr>Web.2: History</vt:lpstr>
      <vt:lpstr>The Web document collection</vt:lpstr>
      <vt:lpstr>Search Engines</vt:lpstr>
      <vt:lpstr>Dynamic vs static web pages</vt:lpstr>
      <vt:lpstr>The Web graph</vt:lpstr>
      <vt:lpstr>The Web Graph</vt:lpstr>
      <vt:lpstr>The Web graph</vt:lpstr>
      <vt:lpstr>The Web graph</vt:lpstr>
      <vt:lpstr>Web search basics</vt:lpstr>
      <vt:lpstr>ΟΙ ΧΡΗΣΤΕΣ </vt:lpstr>
      <vt:lpstr>Ανάγκες Χρηστών</vt:lpstr>
      <vt:lpstr>Ανάγκες Χρηστών</vt:lpstr>
      <vt:lpstr>Ανάγκες Χρηστών</vt:lpstr>
      <vt:lpstr>Ανάγκες Χρηστών</vt:lpstr>
      <vt:lpstr>Πόσα αποτελέσματα βλέπουν οι χρήστες</vt:lpstr>
      <vt:lpstr>Αξιολόγηση από τους χρήστες</vt:lpstr>
      <vt:lpstr>Αξιολόγηση από τους χρήστες</vt:lpstr>
      <vt:lpstr>ΔΙΑΦΗΜΙΣΕΙΣ </vt:lpstr>
      <vt:lpstr>Brief (non-technical) history</vt:lpstr>
      <vt:lpstr>Ads in Goto</vt:lpstr>
      <vt:lpstr>Ads</vt:lpstr>
      <vt:lpstr>Ads</vt:lpstr>
      <vt:lpstr>Slide 47</vt:lpstr>
      <vt:lpstr>Ads</vt:lpstr>
      <vt:lpstr>Ads</vt:lpstr>
      <vt:lpstr>Slide 50</vt:lpstr>
      <vt:lpstr>Slide 51</vt:lpstr>
      <vt:lpstr>Slide 52</vt:lpstr>
      <vt:lpstr>Slide 53</vt:lpstr>
      <vt:lpstr>Slide 54</vt:lpstr>
      <vt:lpstr>Slide 55</vt:lpstr>
      <vt:lpstr>Slide 56</vt:lpstr>
      <vt:lpstr>SPAM (SEARCH ENGINE OPTIMIZATION)</vt:lpstr>
      <vt:lpstr>The trouble with paid search ads </vt:lpstr>
      <vt:lpstr>Search engine optimization (Spam)</vt:lpstr>
      <vt:lpstr> Η απλούστερη μορφή </vt:lpstr>
      <vt:lpstr>Παραλλαγές «keyword stuffing»</vt:lpstr>
      <vt:lpstr>Cloaking (Απόκρυψη)</vt:lpstr>
      <vt:lpstr>Άλλες τεχνικές παραπλάνησης (spam)</vt:lpstr>
      <vt:lpstr>The war against spam</vt:lpstr>
      <vt:lpstr>More on spam</vt:lpstr>
      <vt:lpstr>SIZE OF THE WEB</vt:lpstr>
      <vt:lpstr>Ποιο είναι το μέγεθος του web ?</vt:lpstr>
      <vt:lpstr>Τι μπορούμε να μετρήσουμε; </vt:lpstr>
      <vt:lpstr>New definition?</vt:lpstr>
      <vt:lpstr>Μέγεθος μηχανών αναζήτησης</vt:lpstr>
      <vt:lpstr>Δειγματοληψία (Sampling) URLs</vt:lpstr>
      <vt:lpstr>Statistical methods</vt:lpstr>
      <vt:lpstr>Random URLs from random queries</vt:lpstr>
      <vt:lpstr>Query Based Checking</vt:lpstr>
      <vt:lpstr>Advantages &amp; disadvantages</vt:lpstr>
      <vt:lpstr>Random searches</vt:lpstr>
      <vt:lpstr>Advantages &amp; disadvantages</vt:lpstr>
      <vt:lpstr>Random searches</vt:lpstr>
      <vt:lpstr>Queries from Lawrence and Giles study</vt:lpstr>
      <vt:lpstr>Random IP addresses</vt:lpstr>
      <vt:lpstr>Random IP addresses</vt:lpstr>
      <vt:lpstr>Advantages &amp; disadvantages</vt:lpstr>
      <vt:lpstr>Τυχαίοι Περίπατοι (Random walks)</vt:lpstr>
      <vt:lpstr>Advantages &amp; disadvantages</vt:lpstr>
      <vt:lpstr>Size of the web</vt:lpstr>
      <vt:lpstr>Conclusions</vt:lpstr>
      <vt:lpstr>DUPLICATE DETECTION</vt:lpstr>
      <vt:lpstr>Duplicate documents</vt:lpstr>
      <vt:lpstr>Duplicate/Near-Duplicate Detection</vt:lpstr>
      <vt:lpstr>Computing Similarity</vt:lpstr>
      <vt:lpstr>Shingles + Set Intersection</vt:lpstr>
      <vt:lpstr>Slide 92</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pitoura</cp:lastModifiedBy>
  <cp:revision>650</cp:revision>
  <cp:lastPrinted>2011-04-04T04:19:57Z</cp:lastPrinted>
  <dcterms:created xsi:type="dcterms:W3CDTF">2011-04-01T01:43:31Z</dcterms:created>
  <dcterms:modified xsi:type="dcterms:W3CDTF">2013-05-13T09:19:52Z</dcterms:modified>
</cp:coreProperties>
</file>