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27.xml" ContentType="application/vnd.openxmlformats-officedocument.presentationml.notesSlide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notesSlides/notesSlide23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viewProps.xml" ContentType="application/vnd.openxmlformats-officedocument.presentationml.viewProp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48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bin" ContentType="application/vnd.openxmlformats-officedocument.oleObject"/>
  <Default Extension="png" ContentType="image/png"/>
  <Override PartName="/ppt/notesSlides/notesSlide3.xml" ContentType="application/vnd.openxmlformats-officedocument.presentationml.notes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55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presProps.xml" ContentType="application/vnd.openxmlformats-officedocument.presentationml.presProps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33.xml" ContentType="application/vnd.openxmlformats-officedocument.presentationml.slide+xml"/>
  <Override PartName="/ppt/slides/slide44.xml" ContentType="application/vnd.openxmlformats-officedocument.presentationml.slide+xml"/>
  <Override PartName="/ppt/slides/slide62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25.xml" ContentType="application/vnd.openxmlformats-officedocument.presentationml.slideLayout+xml"/>
  <Default Extension="emf" ContentType="image/x-emf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2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4.xml" ContentType="application/vnd.openxmlformats-officedocument.presentationml.slideLayout+xml"/>
  <Override PartName="/ppt/notesSlides/notesSlide24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40.xml" ContentType="application/vnd.openxmlformats-officedocument.presentationml.slide+xml"/>
  <Override PartName="/ppt/slideLayouts/slideLayout21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slides/slide89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Layouts/slideLayout15.xml" ContentType="application/vnd.openxmlformats-officedocument.presentationml.slideLayout+xml"/>
  <Default Extension="wmf" ContentType="image/x-wmf"/>
  <Default Extension="xls" ContentType="application/vnd.ms-excel"/>
  <Override PartName="/ppt/notesSlides/notesSlide18.xml" ContentType="application/vnd.openxmlformats-officedocument.presentationml.notes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Layouts/slideLayout22.xml" ContentType="application/vnd.openxmlformats-officedocument.presentationml.slideLayout+xml"/>
  <Override PartName="/ppt/notesSlides/notesSlide25.xml" ContentType="application/vnd.openxmlformats-officedocument.presentationml.notes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21.xml" ContentType="application/vnd.openxmlformats-officedocument.presentationml.notesSlide+xml"/>
  <Override PartName="/ppt/slides/slide79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68.xml" ContentType="application/vnd.openxmlformats-officedocument.presentationml.slide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57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46.xml" ContentType="application/vnd.openxmlformats-officedocument.presentationml.slide+xml"/>
  <Override PartName="/ppt/slides/slide64.xml" ContentType="application/vnd.openxmlformats-officedocument.presentationml.slide+xml"/>
  <Override PartName="/ppt/slideLayouts/slideLayout5.xml" ContentType="application/vnd.openxmlformats-officedocument.presentationml.slideLayout+xml"/>
  <Override PartName="/ppt/notesSlides/notesSlide19.xml" ContentType="application/vnd.openxmlformats-officedocument.presentationml.notesSlide+xml"/>
  <Override PartName="/ppt/slides/slide24.xml" ContentType="application/vnd.openxmlformats-officedocument.presentationml.slide+xml"/>
  <Override PartName="/ppt/slides/slide35.xml" ContentType="application/vnd.openxmlformats-officedocument.presentationml.slide+xml"/>
  <Override PartName="/ppt/slides/slide53.xml" ContentType="application/vnd.openxmlformats-officedocument.presentationml.slide+xml"/>
  <Override PartName="/ppt/slides/slide71.xml" ContentType="application/vnd.openxmlformats-officedocument.presentationml.slide+xml"/>
  <Override PartName="/ppt/slides/slide82.xml" ContentType="application/vnd.openxmlformats-officedocument.presentationml.slide+xml"/>
  <Override PartName="/ppt/slideLayouts/slideLayout16.xml" ContentType="application/vnd.openxmlformats-officedocument.presentationml.slideLayout+xml"/>
  <Default Extension="jpeg" ContentType="image/jpeg"/>
  <Override PartName="/ppt/slides/slide13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3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6.xml" ContentType="application/vnd.openxmlformats-officedocument.presentationml.notes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22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1" r:id="rId1"/>
    <p:sldMasterId id="2147483963" r:id="rId2"/>
  </p:sldMasterIdLst>
  <p:notesMasterIdLst>
    <p:notesMasterId r:id="rId92"/>
  </p:notesMasterIdLst>
  <p:handoutMasterIdLst>
    <p:handoutMasterId r:id="rId93"/>
  </p:handoutMasterIdLst>
  <p:sldIdLst>
    <p:sldId id="402" r:id="rId3"/>
    <p:sldId id="704" r:id="rId4"/>
    <p:sldId id="771" r:id="rId5"/>
    <p:sldId id="773" r:id="rId6"/>
    <p:sldId id="774" r:id="rId7"/>
    <p:sldId id="820" r:id="rId8"/>
    <p:sldId id="784" r:id="rId9"/>
    <p:sldId id="958" r:id="rId10"/>
    <p:sldId id="785" r:id="rId11"/>
    <p:sldId id="787" r:id="rId12"/>
    <p:sldId id="788" r:id="rId13"/>
    <p:sldId id="791" r:id="rId14"/>
    <p:sldId id="792" r:id="rId15"/>
    <p:sldId id="780" r:id="rId16"/>
    <p:sldId id="957" r:id="rId17"/>
    <p:sldId id="793" r:id="rId18"/>
    <p:sldId id="794" r:id="rId19"/>
    <p:sldId id="795" r:id="rId20"/>
    <p:sldId id="796" r:id="rId21"/>
    <p:sldId id="802" r:id="rId22"/>
    <p:sldId id="801" r:id="rId23"/>
    <p:sldId id="804" r:id="rId24"/>
    <p:sldId id="808" r:id="rId25"/>
    <p:sldId id="809" r:id="rId26"/>
    <p:sldId id="805" r:id="rId27"/>
    <p:sldId id="806" r:id="rId28"/>
    <p:sldId id="981" r:id="rId29"/>
    <p:sldId id="982" r:id="rId30"/>
    <p:sldId id="810" r:id="rId31"/>
    <p:sldId id="782" r:id="rId32"/>
    <p:sldId id="811" r:id="rId33"/>
    <p:sldId id="926" r:id="rId34"/>
    <p:sldId id="927" r:id="rId35"/>
    <p:sldId id="928" r:id="rId36"/>
    <p:sldId id="940" r:id="rId37"/>
    <p:sldId id="964" r:id="rId38"/>
    <p:sldId id="965" r:id="rId39"/>
    <p:sldId id="929" r:id="rId40"/>
    <p:sldId id="988" r:id="rId41"/>
    <p:sldId id="930" r:id="rId42"/>
    <p:sldId id="932" r:id="rId43"/>
    <p:sldId id="933" r:id="rId44"/>
    <p:sldId id="966" r:id="rId45"/>
    <p:sldId id="934" r:id="rId46"/>
    <p:sldId id="967" r:id="rId47"/>
    <p:sldId id="968" r:id="rId48"/>
    <p:sldId id="969" r:id="rId49"/>
    <p:sldId id="970" r:id="rId50"/>
    <p:sldId id="971" r:id="rId51"/>
    <p:sldId id="847" r:id="rId52"/>
    <p:sldId id="938" r:id="rId53"/>
    <p:sldId id="935" r:id="rId54"/>
    <p:sldId id="936" r:id="rId55"/>
    <p:sldId id="980" r:id="rId56"/>
    <p:sldId id="960" r:id="rId57"/>
    <p:sldId id="937" r:id="rId58"/>
    <p:sldId id="939" r:id="rId59"/>
    <p:sldId id="961" r:id="rId60"/>
    <p:sldId id="857" r:id="rId61"/>
    <p:sldId id="858" r:id="rId62"/>
    <p:sldId id="983" r:id="rId63"/>
    <p:sldId id="984" r:id="rId64"/>
    <p:sldId id="985" r:id="rId65"/>
    <p:sldId id="986" r:id="rId66"/>
    <p:sldId id="987" r:id="rId67"/>
    <p:sldId id="947" r:id="rId68"/>
    <p:sldId id="962" r:id="rId69"/>
    <p:sldId id="948" r:id="rId70"/>
    <p:sldId id="949" r:id="rId71"/>
    <p:sldId id="954" r:id="rId72"/>
    <p:sldId id="989" r:id="rId73"/>
    <p:sldId id="945" r:id="rId74"/>
    <p:sldId id="946" r:id="rId75"/>
    <p:sldId id="952" r:id="rId76"/>
    <p:sldId id="953" r:id="rId77"/>
    <p:sldId id="1002" r:id="rId78"/>
    <p:sldId id="990" r:id="rId79"/>
    <p:sldId id="991" r:id="rId80"/>
    <p:sldId id="992" r:id="rId81"/>
    <p:sldId id="993" r:id="rId82"/>
    <p:sldId id="994" r:id="rId83"/>
    <p:sldId id="995" r:id="rId84"/>
    <p:sldId id="996" r:id="rId85"/>
    <p:sldId id="997" r:id="rId86"/>
    <p:sldId id="998" r:id="rId87"/>
    <p:sldId id="999" r:id="rId88"/>
    <p:sldId id="1000" r:id="rId89"/>
    <p:sldId id="1001" r:id="rId90"/>
    <p:sldId id="963" r:id="rId91"/>
  </p:sldIdLst>
  <p:sldSz cx="9144000" cy="6858000" type="screen4x3"/>
  <p:notesSz cx="7099300" cy="102235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Lucida Sans" pitchFamily="-112" charset="0"/>
        <a:ea typeface="+mn-ea"/>
        <a:cs typeface="Arial Unicode MS" pitchFamily="-112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  <p:clrMru>
    <a:srgbClr val="FF9966"/>
    <a:srgbClr val="A50021"/>
    <a:srgbClr val="A40508"/>
    <a:srgbClr val="33CCFF"/>
    <a:srgbClr val="00A000"/>
    <a:srgbClr val="B2B2B2"/>
    <a:srgbClr val="F4F3EB"/>
    <a:srgbClr val="F0EEEB"/>
    <a:srgbClr val="0066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1" d="100"/>
          <a:sy n="101" d="100"/>
        </p:scale>
        <p:origin x="-168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77" d="100"/>
          <a:sy n="77" d="100"/>
        </p:scale>
        <p:origin x="-1902" y="-102"/>
      </p:cViewPr>
      <p:guideLst>
        <p:guide orient="horz" pos="3220"/>
        <p:guide pos="2236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76" Type="http://schemas.openxmlformats.org/officeDocument/2006/relationships/slide" Target="slides/slide74.xml"/><Relationship Id="rId84" Type="http://schemas.openxmlformats.org/officeDocument/2006/relationships/slide" Target="slides/slide82.xml"/><Relationship Id="rId89" Type="http://schemas.openxmlformats.org/officeDocument/2006/relationships/slide" Target="slides/slide87.xml"/><Relationship Id="rId97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9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slide" Target="slides/slide77.xml"/><Relationship Id="rId87" Type="http://schemas.openxmlformats.org/officeDocument/2006/relationships/slide" Target="slides/slide85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82" Type="http://schemas.openxmlformats.org/officeDocument/2006/relationships/slide" Target="slides/slide80.xml"/><Relationship Id="rId90" Type="http://schemas.openxmlformats.org/officeDocument/2006/relationships/slide" Target="slides/slide88.xml"/><Relationship Id="rId95" Type="http://schemas.openxmlformats.org/officeDocument/2006/relationships/viewProps" Target="viewProps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slide" Target="slides/slide75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slide" Target="slides/slide78.xml"/><Relationship Id="rId85" Type="http://schemas.openxmlformats.org/officeDocument/2006/relationships/slide" Target="slides/slide83.xml"/><Relationship Id="rId93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slide" Target="slides/slide73.xml"/><Relationship Id="rId83" Type="http://schemas.openxmlformats.org/officeDocument/2006/relationships/slide" Target="slides/slide81.xml"/><Relationship Id="rId88" Type="http://schemas.openxmlformats.org/officeDocument/2006/relationships/slide" Target="slides/slide86.xml"/><Relationship Id="rId91" Type="http://schemas.openxmlformats.org/officeDocument/2006/relationships/slide" Target="slides/slide89.xml"/><Relationship Id="rId9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slide" Target="slides/slide76.xml"/><Relationship Id="rId81" Type="http://schemas.openxmlformats.org/officeDocument/2006/relationships/slide" Target="slides/slide79.xml"/><Relationship Id="rId86" Type="http://schemas.openxmlformats.org/officeDocument/2006/relationships/slide" Target="slides/slide84.xml"/><Relationship Id="rId94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1.wmf"/><Relationship Id="rId1" Type="http://schemas.openxmlformats.org/officeDocument/2006/relationships/image" Target="../media/image10.w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ahoma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72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ahoma" pitchFamily="-112" charset="0"/>
              </a:defRPr>
            </a:lvl1pPr>
          </a:lstStyle>
          <a:p>
            <a:fld id="{99F3A387-7CA4-42C4-A654-FB16CB14001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97742850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7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2629" y="0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741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3775" y="766763"/>
            <a:ext cx="5111750" cy="38338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138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45957" y="4856502"/>
            <a:ext cx="5207386" cy="4599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138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13002"/>
            <a:ext cx="3076672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Lucida Sans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13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2629" y="9713002"/>
            <a:ext cx="3076671" cy="510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235" tIns="47617" rIns="95235" bIns="47617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1FFFE52-FE1E-4D89-83CF-6E59217A9C14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636326506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ＭＳ Ｐゴシック" pitchFamily="-65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632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smtClean="0">
                <a:ea typeface="ＭＳ Ｐゴシック" charset="-128"/>
              </a:rPr>
              <a:t>6 4 3 2 1 0</a:t>
            </a:r>
          </a:p>
        </p:txBody>
      </p:sp>
      <p:sp>
        <p:nvSpPr>
          <p:cNvPr id="5632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F9CD5A88-C04B-4D2C-81D7-4049BE80831F}" type="slidenum">
              <a:rPr lang="en-US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39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40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41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42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44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52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8371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58372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46A80C98-422B-48D9-B4FE-C247EAD977A0}" type="slidenum">
              <a:rPr lang="en-US" smtClean="0"/>
              <a:pPr/>
              <a:t>20</a:t>
            </a:fld>
            <a:endParaRPr lang="en-U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dirty="0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56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57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FFFE52-FE1E-4D89-83CF-6E59217A9C14}" type="slidenum">
              <a:rPr lang="en-US" smtClean="0"/>
              <a:pPr/>
              <a:t>58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66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67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68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69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70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71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93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r>
              <a:rPr lang="en-US" dirty="0" smtClean="0">
                <a:ea typeface="ＭＳ Ｐゴシック" charset="-128"/>
              </a:rPr>
              <a:t>n default is just term frequency</a:t>
            </a:r>
          </a:p>
          <a:p>
            <a:r>
              <a:rPr lang="en-US" dirty="0" err="1" smtClean="0">
                <a:ea typeface="ＭＳ Ｐゴシック" charset="-128"/>
              </a:rPr>
              <a:t>ltc</a:t>
            </a:r>
            <a:r>
              <a:rPr lang="en-US" dirty="0" smtClean="0">
                <a:ea typeface="ＭＳ Ｐゴシック" charset="-128"/>
              </a:rPr>
              <a:t> is best known form of weighting</a:t>
            </a:r>
          </a:p>
        </p:txBody>
      </p:sp>
      <p:sp>
        <p:nvSpPr>
          <p:cNvPr id="5939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598EEBAF-CAC7-40A9-A383-5D9FB5D11DE4}" type="slidenum">
              <a:rPr lang="en-US" smtClean="0"/>
              <a:pPr/>
              <a:t>23</a:t>
            </a:fld>
            <a:endParaRPr lang="en-US" smtClean="0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73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74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75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24</a:t>
            </a:fld>
            <a:endParaRPr lang="en-U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041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 smtClean="0">
              <a:ea typeface="ＭＳ Ｐゴシック" charset="-128"/>
            </a:endParaRPr>
          </a:p>
        </p:txBody>
      </p:sp>
      <p:sp>
        <p:nvSpPr>
          <p:cNvPr id="6042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E919F95-9865-4296-B337-47A8427C5BBA}" type="slidenum">
              <a:rPr lang="en-US" smtClean="0"/>
              <a:pPr/>
              <a:t>28</a:t>
            </a:fld>
            <a:endParaRPr lang="en-U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33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34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35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10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/>
          <a:p>
            <a:fld id="{7877EAF2-EF67-4E70-95E3-8FCEFB74D208}" type="slidenum">
              <a:rPr lang="en-US" smtClean="0">
                <a:solidFill>
                  <a:prstClr val="white"/>
                </a:solidFill>
              </a:rPr>
              <a:pPr/>
              <a:t>37</a:t>
            </a:fld>
            <a:endParaRPr lang="en-US" smtClean="0">
              <a:solidFill>
                <a:prstClr val="white"/>
              </a:solidFill>
            </a:endParaRPr>
          </a:p>
        </p:txBody>
      </p:sp>
      <p:sp>
        <p:nvSpPr>
          <p:cNvPr id="2918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93775" y="766763"/>
            <a:ext cx="5111750" cy="3833812"/>
          </a:xfrm>
          <a:solidFill>
            <a:srgbClr val="FFFFFF"/>
          </a:solidFill>
          <a:ln/>
        </p:spPr>
      </p:sp>
      <p:sp>
        <p:nvSpPr>
          <p:cNvPr id="2918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45957" y="4856501"/>
            <a:ext cx="5202764" cy="4596179"/>
          </a:xfrm>
          <a:noFill/>
          <a:ln/>
        </p:spPr>
        <p:txBody>
          <a:bodyPr wrap="none" anchor="ctr"/>
          <a:lstStyle/>
          <a:p>
            <a:endParaRPr lang="de-DE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2333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84263" y="1981200"/>
            <a:ext cx="3013075" cy="646113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3600">
                <a:solidFill>
                  <a:srgbClr val="FBFCFF"/>
                </a:solidFill>
                <a:latin typeface="Calibri" charset="0"/>
                <a:ea typeface="Arial Unicode MS" charset="0"/>
                <a:cs typeface="Arial Unicode MS" charset="0"/>
              </a:rPr>
              <a:t>Introduction to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0" y="0"/>
            <a:ext cx="9144000" cy="304800"/>
          </a:xfrm>
          <a:prstGeom prst="rect">
            <a:avLst/>
          </a:prstGeom>
          <a:solidFill>
            <a:srgbClr val="139CB7"/>
          </a:solidFill>
          <a:ln w="9525">
            <a:solidFill>
              <a:srgbClr val="406E84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  <a:latin typeface="+mn-lt"/>
              <a:ea typeface="Arial Unicode MS" charset="0"/>
              <a:cs typeface="Arial Unicode MS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30263" y="2590800"/>
            <a:ext cx="5646737" cy="8302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800" b="1">
                <a:solidFill>
                  <a:srgbClr val="139CB7"/>
                </a:solidFill>
                <a:latin typeface="Calibri" charset="0"/>
                <a:ea typeface="Arial Unicode MS" charset="0"/>
                <a:cs typeface="Arial Unicode MS" charset="0"/>
              </a:rPr>
              <a:t>Information Retrieval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362200"/>
          </a:xfrm>
        </p:spPr>
        <p:txBody>
          <a:bodyPr/>
          <a:lstStyle>
            <a:lvl1pPr marL="0" indent="0" algn="ctr">
              <a:buNone/>
              <a:defRPr>
                <a:solidFill>
                  <a:srgbClr val="43708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437085"/>
                </a:solidFill>
              </a:defRPr>
            </a:lvl1pPr>
          </a:lstStyle>
          <a:p>
            <a:fld id="{EC65FA85-C043-4AC1-86AA-2F87DA98053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36FAF4-678C-4170-8B5E-D5D1B48C4B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EAC3AD-617C-4A6C-BEE7-10C9A9D6037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48" name="Rectangle 12"/>
          <p:cNvSpPr>
            <a:spLocks noGrp="1" noChangeArrowheads="1"/>
          </p:cNvSpPr>
          <p:nvPr>
            <p:ph type="ctrTitle"/>
          </p:nvPr>
        </p:nvSpPr>
        <p:spPr>
          <a:xfrm>
            <a:off x="685800" y="914400"/>
            <a:ext cx="7772400" cy="1143000"/>
          </a:xfrm>
        </p:spPr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65549" name="Rectangle 1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910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14"/>
          <p:cNvSpPr>
            <a:spLocks noGrp="1" noChangeArrowheads="1"/>
          </p:cNvSpPr>
          <p:nvPr>
            <p:ph type="dt" sz="half" idx="10"/>
          </p:nvPr>
        </p:nvSpPr>
        <p:spPr>
          <a:xfrm>
            <a:off x="9906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15"/>
          <p:cNvSpPr>
            <a:spLocks noGrp="1" noChangeArrowheads="1"/>
          </p:cNvSpPr>
          <p:nvPr>
            <p:ph type="ftr" sz="quarter" idx="11"/>
          </p:nvPr>
        </p:nvSpPr>
        <p:spPr>
          <a:xfrm>
            <a:off x="3429000" y="6248400"/>
            <a:ext cx="28956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 anchor="b"/>
          <a:lstStyle>
            <a:lvl1pPr>
              <a:defRPr>
                <a:solidFill>
                  <a:schemeClr val="bg2"/>
                </a:solidFill>
                <a:latin typeface="Tahoma" pitchFamily="-112" charset="0"/>
              </a:defRPr>
            </a:lvl1pPr>
          </a:lstStyle>
          <a:p>
            <a:fld id="{1EF9AD5B-80E3-44A6-B5FE-01C0C8E5A83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81000"/>
            <a:ext cx="80772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752600"/>
            <a:ext cx="7772400" cy="4876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345486-50DC-4565-9187-DFAA67AD253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23EAC6-B8A6-4729-9D15-CF6953B4D46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67456718"/>
      </p:ext>
    </p:extLst>
  </p:cSld>
  <p:clrMapOvr>
    <a:masterClrMapping/>
  </p:clrMapOvr>
  <p:transition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463340-DC82-45FA-A377-A7AB4170FD4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133093399"/>
      </p:ext>
    </p:extLst>
  </p:cSld>
  <p:clrMapOvr>
    <a:masterClrMapping/>
  </p:clrMapOvr>
  <p:transition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3DC507-14BC-4563-BC2B-526CB70ECB6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66094982"/>
      </p:ext>
    </p:extLst>
  </p:cSld>
  <p:clrMapOvr>
    <a:masterClrMapping/>
  </p:clrMapOvr>
  <p:transition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C6212D-7737-4098-AF0E-481200E4A69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8711231"/>
      </p:ext>
    </p:extLst>
  </p:cSld>
  <p:clrMapOvr>
    <a:masterClrMapping/>
  </p:clrMapOvr>
  <p:transition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0F8727-6850-4BD8-A734-C0D1C5560A7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627894765"/>
      </p:ext>
    </p:extLst>
  </p:cSld>
  <p:clrMapOvr>
    <a:masterClrMapping/>
  </p:clrMapOvr>
  <p:transition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1DFBC-2454-451B-9C42-04D7F72438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005400008"/>
      </p:ext>
    </p:extLst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530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D9190B-40F4-4D14-B8A7-A8F5BA31F2B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BF2C0F-05D6-4882-A325-BE39460278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26975608"/>
      </p:ext>
    </p:extLst>
  </p:cSld>
  <p:clrMapOvr>
    <a:masterClrMapping/>
  </p:clrMapOvr>
  <p:transition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36A624-A21F-4536-94D3-C1AEDDF981C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890522442"/>
      </p:ext>
    </p:extLst>
  </p:cSld>
  <p:clrMapOvr>
    <a:masterClrMapping/>
  </p:clrMapOvr>
  <p:transition/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EFD112-2322-4E3C-9DD3-0E36B4B34AE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330288806"/>
      </p:ext>
    </p:extLst>
  </p:cSld>
  <p:clrMapOvr>
    <a:masterClrMapping/>
  </p:clrMapOvr>
  <p:transition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A5F79C-A3E0-437E-9228-F93ACDA809D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553744221"/>
      </p:ext>
    </p:extLst>
  </p:cSld>
  <p:clrMapOvr>
    <a:masterClrMapping/>
  </p:clrMapOvr>
  <p:transition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4638" y="104775"/>
            <a:ext cx="2055812" cy="636587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04775"/>
            <a:ext cx="6015038" cy="636587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7B26C3-184D-4A6F-A3A7-0B42231C36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944973143"/>
      </p:ext>
    </p:extLst>
  </p:cSld>
  <p:clrMapOvr>
    <a:masterClrMapping/>
  </p:clrMapOvr>
  <p:transition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 preserve="1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de-DE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457200" y="1600200"/>
            <a:ext cx="4035425" cy="4870450"/>
          </a:xfrm>
        </p:spPr>
        <p:txBody>
          <a:bodyPr/>
          <a:lstStyle/>
          <a:p>
            <a:pPr lvl="0"/>
            <a:endParaRPr lang="de-DE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5025" y="1600200"/>
            <a:ext cx="4035425" cy="4870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de-DE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0DBE6-CC6A-4EC5-BBD5-8C98EA0601A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1591776"/>
      </p:ext>
    </p:extLst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0ECC92-4490-4DFD-A50E-7CFF54CC480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4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8300CA-A080-476D-84B4-AC6434A6B4B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8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8E445E-0100-404D-AEB0-69CA392494B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Straight Connector 2"/>
          <p:cNvCxnSpPr>
            <a:cxnSpLocks noChangeShapeType="1"/>
          </p:cNvCxnSpPr>
          <p:nvPr/>
        </p:nvCxn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00">
            <a:solidFill>
              <a:srgbClr val="139CB7"/>
            </a:solidFill>
            <a:round/>
            <a:headEnd/>
            <a:tailEnd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41DDB1-E385-4C2A-9F6F-88E564B234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FAE9CB-6C8B-49DF-BA0E-D5C49502510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4A558E-6DE4-4CD3-890E-A7DA5D00499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BAA00D-81AD-4FD2-AEF2-53F20508ED21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477000"/>
            <a:ext cx="2895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charset="0"/>
                <a:ea typeface="Arial Unicode MS" charset="0"/>
                <a:cs typeface="Arial Unicode MS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112" charset="0"/>
              </a:defRPr>
            </a:lvl1pPr>
          </a:lstStyle>
          <a:p>
            <a:fld id="{4182170C-A630-4BC4-99C2-1EEFC93C12B4}" type="slidenum">
              <a:rPr lang="en-US"/>
              <a:pPr/>
              <a:t>‹#›</a:t>
            </a:fld>
            <a:endParaRPr lang="en-US"/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 i="1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Introduction to Information Retrieval</a:t>
            </a:r>
          </a:p>
        </p:txBody>
      </p:sp>
      <p:sp>
        <p:nvSpPr>
          <p:cNvPr id="8" name="Rectangle 7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8"/>
              </a:srgbClr>
            </a:outerShdw>
          </a:effectLst>
        </p:spPr>
        <p:txBody>
          <a:bodyPr anchor="ctr"/>
          <a:lstStyle/>
          <a:p>
            <a:pPr>
              <a:defRPr/>
            </a:pPr>
            <a:r>
              <a:rPr lang="en-US" sz="1600">
                <a:solidFill>
                  <a:srgbClr val="FFFFFF"/>
                </a:solidFill>
                <a:latin typeface="+mn-lt"/>
                <a:ea typeface="ＭＳ Ｐゴシック" charset="-128"/>
                <a:cs typeface="ＭＳ Ｐゴシック" charset="-128"/>
              </a:rPr>
              <a:t> 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4" r:id="rId1"/>
    <p:sldLayoutId id="2147483945" r:id="rId2"/>
    <p:sldLayoutId id="2147483937" r:id="rId3"/>
    <p:sldLayoutId id="2147483946" r:id="rId4"/>
    <p:sldLayoutId id="2147483947" r:id="rId5"/>
    <p:sldLayoutId id="2147483948" r:id="rId6"/>
    <p:sldLayoutId id="2147483938" r:id="rId7"/>
    <p:sldLayoutId id="2147483939" r:id="rId8"/>
    <p:sldLayoutId id="2147483940" r:id="rId9"/>
    <p:sldLayoutId id="2147483949" r:id="rId10"/>
    <p:sldLayoutId id="2147483941" r:id="rId11"/>
    <p:sldLayoutId id="2147483950" r:id="rId12"/>
    <p:sldLayoutId id="2147483942" r:id="rId13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ＭＳ Ｐゴシック" pitchFamily="-65" charset="-128"/>
          <a:cs typeface="ＭＳ Ｐゴシック" pitchFamily="-65" charset="-128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alibri" pitchFamily="-65" charset="0"/>
          <a:ea typeface="ＭＳ Ｐゴシック" pitchFamily="-65" charset="-128"/>
          <a:cs typeface="ＭＳ Ｐゴシック" pitchFamily="-65" charset="-128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Clr>
          <a:srgbClr val="437085"/>
        </a:buClr>
        <a:buFont typeface="Wingdings" pitchFamily="-112" charset="2"/>
        <a:buChar char="§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ＭＳ Ｐゴシック" pitchFamily="-65" charset="-128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357E69"/>
        </a:buClr>
        <a:buFont typeface="Wingdings" pitchFamily="-112" charset="2"/>
        <a:buChar char="§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918BA3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F6E7E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233337"/>
        </a:buClr>
        <a:buFont typeface="Wingdings" pitchFamily="-112" charset="2"/>
        <a:buChar char="§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0" y="0"/>
            <a:ext cx="37338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 i="1">
                <a:solidFill>
                  <a:srgbClr val="FFFFFF"/>
                </a:solidFill>
                <a:latin typeface="Calibri" charset="0"/>
                <a:cs typeface="Arial Unicode MS" charset="0"/>
              </a:rPr>
              <a:t>Introduction to Information Retrieval</a:t>
            </a:r>
          </a:p>
        </p:txBody>
      </p:sp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3733800" y="0"/>
            <a:ext cx="3886200" cy="274638"/>
          </a:xfrm>
          <a:prstGeom prst="rect">
            <a:avLst/>
          </a:prstGeom>
          <a:solidFill>
            <a:srgbClr val="0E4851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5" name="Rectangle 3"/>
          <p:cNvSpPr>
            <a:spLocks noChangeArrowheads="1"/>
          </p:cNvSpPr>
          <p:nvPr/>
        </p:nvSpPr>
        <p:spPr bwMode="auto">
          <a:xfrm>
            <a:off x="7620000" y="0"/>
            <a:ext cx="1524000" cy="274638"/>
          </a:xfrm>
          <a:prstGeom prst="rect">
            <a:avLst/>
          </a:prstGeom>
          <a:solidFill>
            <a:srgbClr val="139CB7"/>
          </a:solidFill>
          <a:ln w="9525">
            <a:noFill/>
            <a:round/>
            <a:headEnd/>
            <a:tailEnd/>
          </a:ln>
          <a:effectLst>
            <a:outerShdw dist="23040" dir="5400000" algn="ctr" rotWithShape="0">
              <a:srgbClr val="808080">
                <a:alpha val="35036"/>
              </a:srgbClr>
            </a:outerShdw>
          </a:effectLst>
        </p:spPr>
        <p:txBody>
          <a:bodyPr lIns="90000" tIns="46800" rIns="90000" bIns="46800" anchor="ctr"/>
          <a:lstStyle/>
          <a:p>
            <a:pPr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1600">
                <a:solidFill>
                  <a:srgbClr val="FFFFFF"/>
                </a:solidFill>
                <a:latin typeface="Calibri" charset="0"/>
                <a:cs typeface="Arial Unicode MS" charset="0"/>
              </a:rPr>
              <a:t> </a:t>
            </a:r>
          </a:p>
        </p:txBody>
      </p:sp>
      <p:sp>
        <p:nvSpPr>
          <p:cNvPr id="3076" name="Line 4"/>
          <p:cNvSpPr>
            <a:spLocks noChangeShapeType="1"/>
          </p:cNvSpPr>
          <p:nvPr/>
        </p:nvSpPr>
        <p:spPr bwMode="auto">
          <a:xfrm>
            <a:off x="228600" y="1447800"/>
            <a:ext cx="8686800" cy="1588"/>
          </a:xfrm>
          <a:prstGeom prst="line">
            <a:avLst/>
          </a:prstGeom>
          <a:noFill/>
          <a:ln w="38160">
            <a:solidFill>
              <a:srgbClr val="139CB7"/>
            </a:solidFill>
            <a:miter lim="800000"/>
            <a:headEnd/>
            <a:tailEnd/>
          </a:ln>
          <a:effectLst>
            <a:outerShdw dist="20160" dir="5400000" algn="ctr" rotWithShape="0">
              <a:srgbClr val="808080">
                <a:alpha val="38034"/>
              </a:srgbClr>
            </a:outerShdw>
          </a:effectLst>
        </p:spPr>
        <p:txBody>
          <a:bodyPr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Lucida Sans" charset="0"/>
              <a:cs typeface="Arial Unicode MS" charset="0"/>
            </a:endParaRPr>
          </a:p>
        </p:txBody>
      </p:sp>
      <p:sp>
        <p:nvSpPr>
          <p:cNvPr id="788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04775"/>
            <a:ext cx="8223250" cy="13065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title text format</a:t>
            </a:r>
          </a:p>
        </p:txBody>
      </p:sp>
      <p:sp>
        <p:nvSpPr>
          <p:cNvPr id="788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3250" cy="487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0000" tIns="46800" rIns="90000" bIns="4680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the outline text format</a:t>
            </a:r>
          </a:p>
          <a:p>
            <a:pPr lvl="1"/>
            <a:r>
              <a:rPr lang="en-GB" smtClean="0"/>
              <a:t>Second Outline Level</a:t>
            </a:r>
          </a:p>
          <a:p>
            <a:pPr lvl="2"/>
            <a:r>
              <a:rPr lang="en-GB" smtClean="0"/>
              <a:t>Third Outline Level</a:t>
            </a:r>
          </a:p>
          <a:p>
            <a:pPr lvl="3"/>
            <a:r>
              <a:rPr lang="en-GB" smtClean="0"/>
              <a:t>Fourth Outline Level</a:t>
            </a:r>
          </a:p>
          <a:p>
            <a:pPr lvl="4"/>
            <a:r>
              <a:rPr lang="en-GB" smtClean="0"/>
              <a:t>Fifth Outline Level</a:t>
            </a:r>
          </a:p>
          <a:p>
            <a:pPr lvl="4"/>
            <a:r>
              <a:rPr lang="en-GB" smtClean="0"/>
              <a:t>Sixth Outline Level</a:t>
            </a:r>
          </a:p>
          <a:p>
            <a:pPr lvl="4"/>
            <a:r>
              <a:rPr lang="en-GB" smtClean="0"/>
              <a:t>Seventh Outline Level</a:t>
            </a:r>
          </a:p>
          <a:p>
            <a:pPr lvl="4"/>
            <a:r>
              <a:rPr lang="en-GB" smtClean="0"/>
              <a:t>Eighth Outline Level</a:t>
            </a:r>
          </a:p>
          <a:p>
            <a:pPr lvl="4"/>
            <a:r>
              <a:rPr lang="en-GB" smtClean="0"/>
              <a:t>Ninth Outline Level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57200" y="6369050"/>
            <a:ext cx="2133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Lucida Sans" charset="0"/>
              <a:cs typeface="Arial Unicode MS" charset="0"/>
            </a:endParaRPr>
          </a:p>
        </p:txBody>
      </p:sp>
      <p:sp>
        <p:nvSpPr>
          <p:cNvPr id="3080" name="Text Box 8"/>
          <p:cNvSpPr txBox="1">
            <a:spLocks noChangeArrowheads="1"/>
          </p:cNvSpPr>
          <p:nvPr/>
        </p:nvSpPr>
        <p:spPr bwMode="auto">
          <a:xfrm>
            <a:off x="3124200" y="6369050"/>
            <a:ext cx="2895600" cy="460375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  <a:defRPr/>
            </a:pPr>
            <a:endParaRPr lang="de-DE">
              <a:solidFill>
                <a:srgbClr val="FFFFFF"/>
              </a:solidFill>
              <a:latin typeface="Lucida Sans" charset="0"/>
              <a:cs typeface="Arial Unicode MS" charset="0"/>
            </a:endParaRPr>
          </a:p>
        </p:txBody>
      </p:sp>
      <p:sp>
        <p:nvSpPr>
          <p:cNvPr id="3081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456363"/>
            <a:ext cx="2127250" cy="274637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r">
              <a:buClrTx/>
              <a:buSzPct val="100000"/>
              <a:buFontTx/>
              <a:buNone/>
              <a:tabLst>
                <a:tab pos="723900" algn="l"/>
                <a:tab pos="1447800" algn="l"/>
              </a:tabLst>
              <a:defRPr sz="1200">
                <a:solidFill>
                  <a:srgbClr val="898989"/>
                </a:solidFill>
                <a:latin typeface="+mn-lt"/>
                <a:ea typeface="+mn-ea"/>
                <a:cs typeface="Arial Unicode MS" charset="0"/>
              </a:defRPr>
            </a:lvl1pPr>
          </a:lstStyle>
          <a:p>
            <a:pPr defTabSz="449263">
              <a:defRPr/>
            </a:pPr>
            <a:fld id="{F1FB7D08-67DA-430D-B31F-1498AA061A61}" type="slidenum">
              <a:rPr lang="en-US"/>
              <a:pPr defTabSz="449263"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4806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64" r:id="rId1"/>
    <p:sldLayoutId id="2147483965" r:id="rId2"/>
    <p:sldLayoutId id="2147483966" r:id="rId3"/>
    <p:sldLayoutId id="2147483967" r:id="rId4"/>
    <p:sldLayoutId id="2147483968" r:id="rId5"/>
    <p:sldLayoutId id="2147483969" r:id="rId6"/>
    <p:sldLayoutId id="2147483970" r:id="rId7"/>
    <p:sldLayoutId id="2147483971" r:id="rId8"/>
    <p:sldLayoutId id="2147483972" r:id="rId9"/>
    <p:sldLayoutId id="2147483973" r:id="rId10"/>
    <p:sldLayoutId id="2147483974" r:id="rId11"/>
    <p:sldLayoutId id="2147483975" r:id="rId12"/>
  </p:sldLayoutIdLst>
  <p:transition/>
  <p:hf hdr="0" ftr="0" dt="0"/>
  <p:txStyles>
    <p:titleStyle>
      <a:lvl1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2pPr>
      <a:lvl3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3pPr>
      <a:lvl4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4pPr>
      <a:lvl5pPr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5pPr>
      <a:lvl6pPr marL="25146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6pPr>
      <a:lvl7pPr marL="29718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7pPr>
      <a:lvl8pPr marL="34290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8pPr>
      <a:lvl9pPr marL="3886200" indent="-228600" algn="l" defTabSz="449263" rtl="0" eaLnBrk="0" fontAlgn="base" hangingPunct="0"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4000">
          <a:solidFill>
            <a:srgbClr val="000000"/>
          </a:solidFill>
          <a:latin typeface="Calibri" charset="0"/>
          <a:ea typeface="ＭＳ Ｐゴシック" charset="-128"/>
        </a:defRPr>
      </a:lvl9pPr>
    </p:titleStyle>
    <p:bodyStyle>
      <a:lvl1pPr marL="342900" indent="-342900" algn="l" defTabSz="449263" rtl="0" eaLnBrk="0" fontAlgn="base" hangingPunct="0">
        <a:spcBef>
          <a:spcPts val="7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800">
          <a:solidFill>
            <a:srgbClr val="000000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spcBef>
          <a:spcPts val="6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400">
          <a:solidFill>
            <a:srgbClr val="000000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•"/>
        <a:defRPr sz="2000">
          <a:solidFill>
            <a:srgbClr val="000000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–"/>
        <a:defRPr sz="2000">
          <a:solidFill>
            <a:srgbClr val="000000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buChar char="»"/>
        <a:defRPr sz="2000">
          <a:solidFill>
            <a:srgbClr val="000000"/>
          </a:solidFill>
          <a:latin typeface="+mn-lt"/>
          <a:ea typeface="+mn-ea"/>
        </a:defRPr>
      </a:lvl5pPr>
      <a:lvl6pPr marL="25146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6pPr>
      <a:lvl7pPr marL="29718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7pPr>
      <a:lvl8pPr marL="34290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8pPr>
      <a:lvl9pPr marL="3886200" indent="-228600" algn="l" defTabSz="449263" rtl="0" eaLnBrk="0" fontAlgn="base" hangingPunct="0">
        <a:spcBef>
          <a:spcPts val="50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000000"/>
          </a:solidFill>
          <a:latin typeface="+mn-lt"/>
          <a:ea typeface="+mn-ea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4" Type="http://schemas.openxmlformats.org/officeDocument/2006/relationships/oleObject" Target="../embeddings/oleObject4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1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2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Office_Excel_97-2003_Worksheet3.xls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4" Type="http://schemas.openxmlformats.org/officeDocument/2006/relationships/oleObject" Target="../embeddings/oleObject7.bin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1.vml"/><Relationship Id="rId4" Type="http://schemas.openxmlformats.org/officeDocument/2006/relationships/oleObject" Target="../embeddings/oleObject9.bin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3.v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0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0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0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0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0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0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0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0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0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0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0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0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0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0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5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0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0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0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0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0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0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0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0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0.xml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15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7" Type="http://schemas.openxmlformats.org/officeDocument/2006/relationships/image" Target="../media/image28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8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hyperlink" Target="http://www.united.com/" TargetMode="External"/><Relationship Id="rId1" Type="http://schemas.openxmlformats.org/officeDocument/2006/relationships/slideLayout" Target="../slideLayouts/slideLayout15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15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15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1043608" y="4365104"/>
            <a:ext cx="7490792" cy="1349896"/>
          </a:xfrm>
        </p:spPr>
        <p:txBody>
          <a:bodyPr/>
          <a:lstStyle/>
          <a:p>
            <a:pPr eaLnBrk="1" hangingPunct="1"/>
            <a:r>
              <a:rPr lang="el-GR" sz="3200" dirty="0" smtClean="0">
                <a:ea typeface="ＭＳ Ｐゴシック" pitchFamily="-112" charset="-128"/>
              </a:rPr>
              <a:t>ΠΛΕ70: Ανάκτηση Πληροφορίας</a:t>
            </a:r>
            <a:endParaRPr lang="en-US" sz="3200" dirty="0" smtClean="0">
              <a:ea typeface="ＭＳ Ｐゴシック" pitchFamily="-112" charset="-128"/>
            </a:endParaRPr>
          </a:p>
          <a:p>
            <a:pPr eaLnBrk="1" hangingPunct="1"/>
            <a:r>
              <a:rPr lang="el-GR" sz="1800" i="1" dirty="0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Διδάσκουσα: Ευαγγελία </a:t>
            </a:r>
            <a:r>
              <a:rPr lang="el-GR" sz="1800" i="1" dirty="0" err="1" smtClean="0">
                <a:solidFill>
                  <a:schemeClr val="bg1">
                    <a:lumMod val="95000"/>
                  </a:schemeClr>
                </a:solidFill>
                <a:ea typeface="ＭＳ Ｐゴシック" pitchFamily="-112" charset="-128"/>
              </a:rPr>
              <a:t>Πιτουρά</a:t>
            </a:r>
            <a:r>
              <a:rPr lang="en-US" dirty="0" smtClean="0">
                <a:ea typeface="ＭＳ Ｐゴシック" pitchFamily="-112" charset="-128"/>
              </a:rPr>
              <a:t/>
            </a:r>
            <a:br>
              <a:rPr lang="en-US" dirty="0" smtClean="0">
                <a:ea typeface="ＭＳ Ｐゴシック" pitchFamily="-112" charset="-128"/>
              </a:rPr>
            </a:br>
            <a:r>
              <a:rPr lang="el-GR" sz="2400" dirty="0" smtClean="0">
                <a:ea typeface="ＭＳ Ｐゴシック" pitchFamily="-112" charset="-128"/>
              </a:rPr>
              <a:t>Διαλέξεις</a:t>
            </a:r>
            <a:r>
              <a:rPr lang="en-US" sz="2400" dirty="0" smtClean="0">
                <a:ea typeface="ＭＳ Ｐゴシック" pitchFamily="-112" charset="-128"/>
              </a:rPr>
              <a:t> 6</a:t>
            </a:r>
            <a:r>
              <a:rPr lang="el-GR" sz="2400" dirty="0" smtClean="0">
                <a:ea typeface="ＭＳ Ｐゴシック" pitchFamily="-112" charset="-128"/>
              </a:rPr>
              <a:t>-7</a:t>
            </a:r>
            <a:r>
              <a:rPr lang="en-US" sz="2400" dirty="0" smtClean="0">
                <a:ea typeface="ＭＳ Ｐゴシック" pitchFamily="-112" charset="-128"/>
              </a:rPr>
              <a:t>: </a:t>
            </a:r>
            <a:r>
              <a:rPr lang="el-GR" sz="2400" dirty="0" smtClean="0">
                <a:ea typeface="ＭＳ Ｐゴシック" pitchFamily="-112" charset="-128"/>
              </a:rPr>
              <a:t>Επανάληψη Διάταξης Εγγράφων. Θέματα Υλοποίησης. </a:t>
            </a:r>
            <a:r>
              <a:rPr lang="el-GR" sz="2400" dirty="0" smtClean="0">
                <a:ea typeface="ＭＳ Ｐゴシック" pitchFamily="-112" charset="-128"/>
              </a:rPr>
              <a:t>Π</a:t>
            </a:r>
            <a:r>
              <a:rPr lang="el-GR" sz="2400" dirty="0" smtClean="0">
                <a:ea typeface="ＭＳ Ｐゴシック" pitchFamily="-112" charset="-128"/>
              </a:rPr>
              <a:t>ερίληψη</a:t>
            </a:r>
            <a:r>
              <a:rPr lang="el-GR" sz="2400" dirty="0" smtClean="0">
                <a:ea typeface="ＭＳ Ｐゴシック" pitchFamily="-112" charset="-128"/>
              </a:rPr>
              <a:t> </a:t>
            </a:r>
            <a:r>
              <a:rPr lang="el-GR" sz="2400" dirty="0" smtClean="0">
                <a:ea typeface="ＭＳ Ｐゴシック" pitchFamily="-112" charset="-128"/>
              </a:rPr>
              <a:t>Αποτελεσμάτων.</a:t>
            </a:r>
            <a:endParaRPr lang="en-US" sz="2400" dirty="0" smtClean="0">
              <a:ea typeface="ＭＳ Ｐゴシック" pitchFamily="-112" charset="-128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65FA85-C043-4AC1-86AA-2F87DA980531}" type="slidenum">
              <a:rPr lang="en-US" smtClean="0"/>
              <a:pPr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7733731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Βάρος </a:t>
            </a:r>
            <a:r>
              <a:rPr lang="en-US" dirty="0" err="1" smtClean="0">
                <a:ea typeface="ＭＳ Ｐゴシック" charset="-128"/>
              </a:rPr>
              <a:t>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l-GR" i="1" baseline="-25000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η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εγγράφων </a:t>
            </a:r>
            <a:r>
              <a:rPr lang="el-GR" dirty="0" smtClean="0">
                <a:ea typeface="ＭＳ Ｐゴシック" charset="-128"/>
              </a:rPr>
              <a:t>του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ο αριθμός (πλήθος)  των εγγράφων της συλλογής που περιέχουν το </a:t>
            </a:r>
            <a:r>
              <a:rPr lang="en-US" i="1" dirty="0" smtClean="0">
                <a:ea typeface="ＭＳ Ｐゴシック" charset="-128"/>
              </a:rPr>
              <a:t>t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είναι η αντίστροφη μέτρηση της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πληροφορίας που παρέχει ο όρος  </a:t>
            </a:r>
            <a:r>
              <a:rPr lang="en-US" i="1" dirty="0" smtClean="0">
                <a:ea typeface="ＭＳ Ｐゴシック" charset="-128"/>
              </a:rPr>
              <a:t>t</a:t>
            </a:r>
          </a:p>
          <a:p>
            <a:pPr lvl="1" eaLnBrk="1" hangingPunct="1"/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i="1" baseline="-25000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  <a:sym typeface="Symbol" charset="2"/>
              </a:rPr>
              <a:t> </a:t>
            </a:r>
            <a:r>
              <a:rPr lang="en-US" i="1" dirty="0" smtClean="0">
                <a:ea typeface="ＭＳ Ｐゴシック" charset="-128"/>
              </a:rPr>
              <a:t>N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Ορίζουμε την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αντίστροφη συχνότητα εγγράφων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(inverse document frequency) </a:t>
            </a:r>
            <a:r>
              <a:rPr lang="el-GR" dirty="0" smtClean="0">
                <a:ea typeface="ＭＳ Ｐゴシック" charset="-128"/>
              </a:rPr>
              <a:t>του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ως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buFont typeface="Wingdings" charset="2"/>
              <a:buNone/>
            </a:pP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Χρησιμοποιούμε </a:t>
            </a:r>
            <a:r>
              <a:rPr lang="en-US" dirty="0" smtClean="0">
                <a:ea typeface="ＭＳ Ｐゴシック" charset="-128"/>
              </a:rPr>
              <a:t>log (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/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) </a:t>
            </a:r>
            <a:r>
              <a:rPr lang="el-GR" dirty="0" smtClean="0">
                <a:ea typeface="ＭＳ Ｐゴシック" charset="-128"/>
              </a:rPr>
              <a:t>αντί για </a:t>
            </a:r>
            <a:r>
              <a:rPr lang="en-US" i="1" dirty="0" smtClean="0">
                <a:ea typeface="ＭＳ Ｐゴシック" charset="-128"/>
              </a:rPr>
              <a:t>N</a:t>
            </a:r>
            <a:r>
              <a:rPr lang="en-US" dirty="0" smtClean="0">
                <a:ea typeface="ＭＳ Ｐゴシック" charset="-128"/>
              </a:rPr>
              <a:t>/</a:t>
            </a:r>
            <a:r>
              <a:rPr lang="en-US" dirty="0" err="1" smtClean="0">
                <a:ea typeface="ＭＳ Ｐゴシック" charset="-128"/>
              </a:rPr>
              <a:t>df</a:t>
            </a:r>
            <a:r>
              <a:rPr lang="en-US" i="1" baseline="-25000" dirty="0" err="1" smtClean="0">
                <a:ea typeface="ＭＳ Ｐゴシック" charset="-128"/>
              </a:rPr>
              <a:t>t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για να «ομαλοποιήσουμε» την επίδραση του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graphicFrame>
        <p:nvGraphicFramePr>
          <p:cNvPr id="512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3213863142"/>
              </p:ext>
            </p:extLst>
          </p:nvPr>
        </p:nvGraphicFramePr>
        <p:xfrm>
          <a:off x="2209800" y="5029200"/>
          <a:ext cx="3636962" cy="719137"/>
        </p:xfrm>
        <a:graphic>
          <a:graphicData uri="http://schemas.openxmlformats.org/presentationml/2006/ole">
            <p:oleObj spid="_x0000_s116798" name="Equation" r:id="rId3" imgW="1155700" imgH="228600" progId="Equation.3">
              <p:embed/>
            </p:oleObj>
          </a:graphicData>
        </a:graphic>
      </p:graphicFrame>
      <p:sp>
        <p:nvSpPr>
          <p:cNvPr id="512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itle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839200" cy="1249362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l-GR" dirty="0">
                <a:ea typeface="ＭＳ Ｐゴシック" charset="-128"/>
              </a:rPr>
              <a:t>,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έστω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N </a:t>
            </a:r>
            <a:r>
              <a:rPr lang="en-US" dirty="0" smtClean="0">
                <a:ea typeface="ＭＳ Ｐゴシック" charset="-128"/>
              </a:rPr>
              <a:t>= 1 </a:t>
            </a:r>
            <a:r>
              <a:rPr lang="el-GR" dirty="0" smtClean="0">
                <a:ea typeface="ＭＳ Ｐゴシック" charset="-128"/>
              </a:rPr>
              <a:t>εκατομμύριο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990600" y="1676398"/>
          <a:ext cx="5867400" cy="3275020"/>
        </p:xfrm>
        <a:graphic>
          <a:graphicData uri="http://schemas.openxmlformats.org/drawingml/2006/table">
            <a:tbl>
              <a:tblPr/>
              <a:tblGrid>
                <a:gridCol w="1955800"/>
                <a:gridCol w="1955800"/>
                <a:gridCol w="1955800"/>
              </a:tblGrid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term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r>
                        <a:rPr kumimoji="0" lang="en-US" sz="1800" b="1" i="1" u="none" strike="noStrike" cap="none" normalizeH="0" baseline="-2500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calpurnia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6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animal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4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sunday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fly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under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6786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the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1,000,000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  <a:endParaRPr kumimoji="0" 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6182" name="TextBox 4"/>
          <p:cNvSpPr txBox="1">
            <a:spLocks noChangeArrowheads="1"/>
          </p:cNvSpPr>
          <p:nvPr/>
        </p:nvSpPr>
        <p:spPr bwMode="auto">
          <a:xfrm>
            <a:off x="1295400" y="5867400"/>
            <a:ext cx="558204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latin typeface="+mn-lt"/>
              </a:rPr>
              <a:t>   Κάθε όρος στη συλλογή έχει μια τιμή </a:t>
            </a:r>
            <a:r>
              <a:rPr lang="en-US" dirty="0" err="1" smtClean="0">
                <a:latin typeface="+mn-lt"/>
              </a:rPr>
              <a:t>idf</a:t>
            </a:r>
            <a:endParaRPr lang="en-US" dirty="0">
              <a:latin typeface="+mn-lt"/>
            </a:endParaRPr>
          </a:p>
        </p:txBody>
      </p:sp>
      <p:sp>
        <p:nvSpPr>
          <p:cNvPr id="618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7400" y="5105400"/>
          <a:ext cx="3636963" cy="719138"/>
        </p:xfrm>
        <a:graphic>
          <a:graphicData uri="http://schemas.openxmlformats.org/presentationml/2006/ole">
            <p:oleObj spid="_x0000_s117822" name="Equation" r:id="rId4" imgW="1155700" imgH="228600" progId="Equation.3">
              <p:embed/>
            </p:oleObj>
          </a:graphicData>
        </a:graphic>
      </p:graphicFrame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</a:t>
            </a:r>
            <a:r>
              <a:rPr lang="en-US" dirty="0" err="1" smtClean="0">
                <a:ea typeface="ＭＳ Ｐゴシック" charset="-128"/>
              </a:rPr>
              <a:t>tf-idf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6148" name="Content Placeholder 2"/>
          <p:cNvSpPr>
            <a:spLocks noGrp="1"/>
          </p:cNvSpPr>
          <p:nvPr>
            <p:ph idx="1"/>
          </p:nvPr>
        </p:nvSpPr>
        <p:spPr>
          <a:xfrm>
            <a:off x="381000" y="1676400"/>
            <a:ext cx="8153400" cy="24384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	Το </a:t>
            </a:r>
            <a:r>
              <a:rPr lang="en-US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tf-idf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βάρος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ενός όρου είναι το γινόμενο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και του βάρους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.</a:t>
            </a:r>
          </a:p>
          <a:p>
            <a:pPr eaLnBrk="1" hangingPunct="1">
              <a:buFont typeface="Wingdings" charset="2"/>
              <a:buNone/>
            </a:pP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endParaRPr lang="el-GR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πιο γνωστό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σχήμα διαβάθμισης στην ανάκτηση πληροφορίας -- Εναλλακτικά ονόματα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tf.idf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x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idf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τον αριθμό εμφανίσεων του όρου στο έγγραφο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Αυξάνει με τη σπανιότητα του όρου στη συλλογή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7170" name="Object 2"/>
          <p:cNvGraphicFramePr>
            <a:graphicFrameLocks noChangeAspect="1"/>
          </p:cNvGraphicFramePr>
          <p:nvPr/>
        </p:nvGraphicFramePr>
        <p:xfrm>
          <a:off x="1238250" y="2717800"/>
          <a:ext cx="6288088" cy="766763"/>
        </p:xfrm>
        <a:graphic>
          <a:graphicData uri="http://schemas.openxmlformats.org/presentationml/2006/ole">
            <p:oleObj spid="_x0000_s118846" name="Equation" r:id="rId3" imgW="2082800" imgH="254000" progId="Equation.3">
              <p:embed/>
            </p:oleObj>
          </a:graphicData>
        </a:graphic>
      </p:graphicFrame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12</a:t>
            </a:fld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62000" y="1752600"/>
            <a:ext cx="7239000" cy="1752600"/>
          </a:xfrm>
          <a:prstGeom prst="rect">
            <a:avLst/>
          </a:prstGeom>
          <a:noFill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Βαθμός εγγράφου και ερώτησης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4036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>
              <a:ea typeface="ＭＳ Ｐゴシック" charset="-128"/>
            </a:endParaRPr>
          </a:p>
          <a:p>
            <a:endParaRPr lang="en-US" dirty="0" smtClean="0">
              <a:ea typeface="ＭＳ Ｐゴシック" charset="-128"/>
            </a:endParaRPr>
          </a:p>
          <a:p>
            <a:pPr>
              <a:buNone/>
            </a:pPr>
            <a:endParaRPr lang="en-US" dirty="0" smtClean="0">
              <a:ea typeface="ＭＳ Ｐゴシック" charset="-128"/>
            </a:endParaRPr>
          </a:p>
          <a:p>
            <a:pPr>
              <a:buNone/>
            </a:pPr>
            <a:r>
              <a:rPr lang="el-GR" sz="3200" dirty="0" smtClean="0">
                <a:ea typeface="ＭＳ Ｐゴシック" charset="-128"/>
              </a:rPr>
              <a:t>Υπάρχουν πολλές άλλες παραλλαγές</a:t>
            </a:r>
            <a:endParaRPr lang="en-US" sz="3200" dirty="0" smtClean="0">
              <a:ea typeface="ＭＳ Ｐゴシック" charset="-128"/>
            </a:endParaRPr>
          </a:p>
          <a:p>
            <a:pPr lvl="1"/>
            <a:r>
              <a:rPr lang="el-GR" sz="2800" dirty="0" smtClean="0">
                <a:ea typeface="ＭＳ Ｐゴシック" charset="-128"/>
              </a:rPr>
              <a:t>Πως υπολογίζεται το </a:t>
            </a:r>
            <a:r>
              <a:rPr lang="en-US" sz="2800" dirty="0" smtClean="0">
                <a:ea typeface="ＭＳ Ｐゴシック" charset="-128"/>
              </a:rPr>
              <a:t>“</a:t>
            </a:r>
            <a:r>
              <a:rPr lang="en-US" sz="2800" dirty="0" err="1" smtClean="0">
                <a:ea typeface="ＭＳ Ｐゴシック" charset="-128"/>
              </a:rPr>
              <a:t>tf</a:t>
            </a:r>
            <a:r>
              <a:rPr lang="en-US" sz="2800" dirty="0" smtClean="0">
                <a:ea typeface="ＭＳ Ｐゴシック" charset="-128"/>
              </a:rPr>
              <a:t>” (</a:t>
            </a:r>
            <a:r>
              <a:rPr lang="el-GR" sz="2800" dirty="0" smtClean="0">
                <a:ea typeface="ＭＳ Ｐゴシック" charset="-128"/>
              </a:rPr>
              <a:t>με ή χωρίς</a:t>
            </a:r>
            <a:r>
              <a:rPr lang="en-US" sz="2800" dirty="0" smtClean="0">
                <a:ea typeface="ＭＳ Ｐゴシック" charset="-128"/>
              </a:rPr>
              <a:t> log)</a:t>
            </a:r>
          </a:p>
          <a:p>
            <a:pPr lvl="1"/>
            <a:r>
              <a:rPr lang="el-GR" sz="2800" dirty="0" smtClean="0">
                <a:ea typeface="ＭＳ Ｐゴシック" charset="-128"/>
              </a:rPr>
              <a:t>Αν δίνεται βάρος και στους όρους του ερωτήματος</a:t>
            </a:r>
            <a:endParaRPr lang="en-US" sz="2800" dirty="0" smtClean="0">
              <a:ea typeface="ＭＳ Ｐゴシック" charset="-128"/>
            </a:endParaRPr>
          </a:p>
          <a:p>
            <a:pPr lvl="1">
              <a:buNone/>
            </a:pPr>
            <a:endParaRPr lang="en-US" sz="2800" dirty="0" smtClean="0">
              <a:ea typeface="ＭＳ Ｐゴシック" charset="-128"/>
            </a:endParaRPr>
          </a:p>
        </p:txBody>
      </p:sp>
      <p:sp>
        <p:nvSpPr>
          <p:cNvPr id="8197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8A855833-23CE-4FC1-ABAF-6A7CD71D4182}" type="slidenum">
              <a:rPr lang="en-US" smtClean="0"/>
              <a:pPr/>
              <a:t>13</a:t>
            </a:fld>
            <a:endParaRPr lang="en-US" smtClean="0"/>
          </a:p>
        </p:txBody>
      </p:sp>
      <p:graphicFrame>
        <p:nvGraphicFramePr>
          <p:cNvPr id="8194" name="Object 3"/>
          <p:cNvGraphicFramePr>
            <a:graphicFrameLocks noChangeAspect="1"/>
          </p:cNvGraphicFramePr>
          <p:nvPr/>
        </p:nvGraphicFramePr>
        <p:xfrm>
          <a:off x="990601" y="2209800"/>
          <a:ext cx="5562600" cy="907974"/>
        </p:xfrm>
        <a:graphic>
          <a:graphicData uri="http://schemas.openxmlformats.org/presentationml/2006/ole">
            <p:oleObj spid="_x0000_s119869" name="Equation" r:id="rId3" imgW="1714500" imgH="279400" progId="Equation.3">
              <p:embed/>
            </p:oleObj>
          </a:graphicData>
        </a:graphic>
      </p:graphicFrame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Δυαδική μήτρα σύμπτωσης (</a:t>
            </a:r>
            <a:r>
              <a:rPr lang="en-US" dirty="0" smtClean="0">
                <a:ea typeface="ＭＳ Ｐゴシック" charset="-128"/>
              </a:rPr>
              <a:t>binary term-document incidence matrix)</a:t>
            </a:r>
          </a:p>
        </p:txBody>
      </p:sp>
      <p:graphicFrame>
        <p:nvGraphicFramePr>
          <p:cNvPr id="2050" name="Object 1028"/>
          <p:cNvGraphicFramePr>
            <a:graphicFrameLocks noGrp="1" noChangeAspect="1"/>
          </p:cNvGraphicFramePr>
          <p:nvPr>
            <p:ph idx="1"/>
          </p:nvPr>
        </p:nvGraphicFramePr>
        <p:xfrm>
          <a:off x="0" y="1985963"/>
          <a:ext cx="9101138" cy="3348037"/>
        </p:xfrm>
        <a:graphic>
          <a:graphicData uri="http://schemas.openxmlformats.org/presentationml/2006/ole">
            <p:oleObj spid="_x0000_s113727" name="Worksheet" r:id="rId3" imgW="9791852" imgH="3596678" progId="Excel.Sheet.8">
              <p:embed/>
            </p:oleObj>
          </a:graphicData>
        </a:graphic>
      </p:graphicFrame>
      <p:sp>
        <p:nvSpPr>
          <p:cNvPr id="2052" name="TextBox 6"/>
          <p:cNvSpPr txBox="1">
            <a:spLocks noChangeArrowheads="1"/>
          </p:cNvSpPr>
          <p:nvPr/>
        </p:nvSpPr>
        <p:spPr bwMode="auto">
          <a:xfrm>
            <a:off x="152400" y="5105400"/>
            <a:ext cx="8762999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dirty="0" smtClean="0">
                <a:latin typeface="+mn-lt"/>
              </a:rPr>
              <a:t>Κάθε έγγραφο αναπαρίσταται ως ένα δυαδικό διάνυσμα </a:t>
            </a:r>
            <a:r>
              <a:rPr lang="en-US" dirty="0" smtClean="0">
                <a:latin typeface="+mn-lt"/>
              </a:rPr>
              <a:t>∈ </a:t>
            </a:r>
            <a:r>
              <a:rPr lang="en-US" dirty="0">
                <a:latin typeface="+mn-lt"/>
              </a:rPr>
              <a:t>{0,1}</a:t>
            </a:r>
            <a:r>
              <a:rPr lang="en-US" baseline="30000" dirty="0">
                <a:latin typeface="+mn-lt"/>
              </a:rPr>
              <a:t>|V</a:t>
            </a:r>
            <a:r>
              <a:rPr lang="en-US" baseline="30000" dirty="0" smtClean="0">
                <a:latin typeface="+mn-lt"/>
              </a:rPr>
              <a:t>|</a:t>
            </a:r>
            <a:r>
              <a:rPr lang="el-GR" dirty="0" smtClean="0">
                <a:latin typeface="+mn-lt"/>
              </a:rPr>
              <a:t>(την αντίστοιχη στήλη)</a:t>
            </a:r>
            <a:endParaRPr lang="en-US" dirty="0">
              <a:latin typeface="+mn-lt"/>
            </a:endParaRPr>
          </a:p>
        </p:txBody>
      </p:sp>
      <p:sp>
        <p:nvSpPr>
          <p:cNvPr id="2053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smtClean="0">
                <a:solidFill>
                  <a:srgbClr val="FBFCFF"/>
                </a:solidFill>
              </a:rPr>
              <a:t>Κεφ. </a:t>
            </a:r>
            <a:r>
              <a:rPr lang="en-US" sz="1600" dirty="0" smtClean="0">
                <a:solidFill>
                  <a:srgbClr val="FBFCFF"/>
                </a:solidFill>
              </a:rPr>
              <a:t>6.2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14</a:t>
            </a:fld>
            <a:endParaRPr lang="en-US"/>
          </a:p>
        </p:txBody>
      </p:sp>
      <p:sp>
        <p:nvSpPr>
          <p:cNvPr id="3" name="Rectangle 2"/>
          <p:cNvSpPr/>
          <p:nvPr/>
        </p:nvSpPr>
        <p:spPr>
          <a:xfrm>
            <a:off x="3276600" y="1981200"/>
            <a:ext cx="1524000" cy="2819400"/>
          </a:xfrm>
          <a:prstGeom prst="rect">
            <a:avLst/>
          </a:prstGeom>
          <a:noFill/>
          <a:ln cmpd="sng"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 πίνακας με μετρητές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0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1" eaLnBrk="1" hangingPunct="1">
              <a:buNone/>
            </a:pPr>
            <a:r>
              <a:rPr lang="el-GR" dirty="0" smtClean="0">
                <a:ea typeface="ＭＳ Ｐゴシック" charset="-128"/>
              </a:rPr>
              <a:t>Κάθε έγγραφο είναι ένα διάνυσμα μετρητών (συχνότητα εμφάνισης του όρου στο έγγραφο) στο </a:t>
            </a:r>
            <a:r>
              <a:rPr lang="en-US" dirty="0" smtClean="0">
                <a:latin typeface="Lucida Sans Unicode" charset="0"/>
                <a:ea typeface="ＭＳ Ｐゴシック" charset="-128"/>
              </a:rPr>
              <a:t>ℕ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baseline="30000" dirty="0" smtClean="0">
                <a:ea typeface="ＭＳ Ｐゴシック" charset="-128"/>
              </a:rPr>
              <a:t>v</a:t>
            </a:r>
            <a:r>
              <a:rPr lang="el-GR" baseline="30000" dirty="0" smtClean="0">
                <a:ea typeface="ＭＳ Ｐゴシック" charset="-128"/>
              </a:rPr>
              <a:t>|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μια στήλη παρακάτω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3074" name="Object 2"/>
          <p:cNvGraphicFramePr>
            <a:graphicFrameLocks noChangeAspect="1"/>
          </p:cNvGraphicFramePr>
          <p:nvPr/>
        </p:nvGraphicFramePr>
        <p:xfrm>
          <a:off x="0" y="3048000"/>
          <a:ext cx="8932863" cy="2711450"/>
        </p:xfrm>
        <a:graphic>
          <a:graphicData uri="http://schemas.openxmlformats.org/presentationml/2006/ole">
            <p:oleObj spid="_x0000_s315429" name="Worksheet" r:id="rId3" imgW="9791700" imgH="2926080" progId="Excel.Sheet.8">
              <p:embed/>
            </p:oleObj>
          </a:graphicData>
        </a:graphic>
      </p:graphicFrame>
      <p:sp>
        <p:nvSpPr>
          <p:cNvPr id="3077" name="Rectangle 4"/>
          <p:cNvSpPr>
            <a:spLocks noChangeArrowheads="1"/>
          </p:cNvSpPr>
          <p:nvPr/>
        </p:nvSpPr>
        <p:spPr bwMode="auto">
          <a:xfrm>
            <a:off x="3276600" y="3048000"/>
            <a:ext cx="1371600" cy="26670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07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218" name="Object 2"/>
          <p:cNvGraphicFramePr>
            <a:graphicFrameLocks noChangeAspect="1"/>
          </p:cNvGraphicFramePr>
          <p:nvPr/>
        </p:nvGraphicFramePr>
        <p:xfrm>
          <a:off x="120650" y="1905000"/>
          <a:ext cx="8947150" cy="2678113"/>
        </p:xfrm>
        <a:graphic>
          <a:graphicData uri="http://schemas.openxmlformats.org/presentationml/2006/ole">
            <p:oleObj spid="_x0000_s120895" name="Worksheet" r:id="rId3" imgW="9776460" imgH="2926080" progId="Excel.Sheet.8">
              <p:embed/>
            </p:oleObj>
          </a:graphicData>
        </a:graphic>
      </p:graphicFrame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16</a:t>
            </a:fld>
            <a:endParaRPr lang="en-US"/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381000"/>
            <a:ext cx="8229600" cy="114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 πίνακας με βάρη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0" name="Rectangle 3"/>
          <p:cNvSpPr txBox="1">
            <a:spLocks noChangeArrowheads="1"/>
          </p:cNvSpPr>
          <p:nvPr/>
        </p:nvSpPr>
        <p:spPr bwMode="auto">
          <a:xfrm>
            <a:off x="381000" y="4876800"/>
            <a:ext cx="7848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None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Θεωρούμε  το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n-US" sz="2800" noProof="0" dirty="0" err="1" smtClean="0">
                <a:latin typeface="+mn-lt"/>
                <a:ea typeface="ＭＳ Ｐゴシック" charset="-128"/>
                <a:cs typeface="ＭＳ Ｐゴシック" pitchFamily="-65" charset="-128"/>
              </a:rPr>
              <a:t>tf-idf</a:t>
            </a:r>
            <a:r>
              <a:rPr lang="en-US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lang="el-GR" sz="2800" noProof="0" dirty="0" smtClean="0">
                <a:latin typeface="+mn-lt"/>
                <a:ea typeface="ＭＳ Ｐゴシック" charset="-128"/>
                <a:cs typeface="ＭＳ Ｐゴシック" pitchFamily="-65" charset="-128"/>
              </a:rPr>
              <a:t>βάρος του όρου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: </a:t>
            </a:r>
          </a:p>
          <a:p>
            <a:pPr marL="742950" marR="0" lvl="1" indent="-285750" algn="l" defTabSz="4572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Κάθε έγγραφο είναι ένα διάνυσμα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tf-idf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</a:t>
            </a:r>
            <a:r>
              <a:rPr kumimoji="0" lang="el-GR" sz="24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βαρών</a:t>
            </a:r>
            <a:r>
              <a:rPr kumimoji="0" lang="el-GR" sz="2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 στο </a:t>
            </a:r>
            <a:r>
              <a:rPr lang="en-US" dirty="0" smtClean="0">
                <a:latin typeface="Lucida Sans Unicode" charset="0"/>
                <a:ea typeface="ＭＳ Ｐゴシック" charset="-128"/>
                <a:cs typeface="+mn-cs"/>
              </a:rPr>
              <a:t>R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r>
              <a:rPr kumimoji="0" lang="en-US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v</a:t>
            </a:r>
            <a:r>
              <a:rPr kumimoji="0" lang="el-GR" sz="2400" b="0" i="0" u="none" strike="noStrike" kern="1200" cap="none" spc="0" normalizeH="0" baseline="3000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+mn-cs"/>
              </a:rPr>
              <a:t>|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+mn-cs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3657600" y="2209800"/>
            <a:ext cx="990600" cy="2438400"/>
          </a:xfrm>
          <a:prstGeom prst="rect">
            <a:avLst/>
          </a:prstGeom>
          <a:noFill/>
          <a:ln w="1905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έγγραφα ως διανύσματα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>
          <a:xfrm>
            <a:off x="381000" y="1905000"/>
            <a:ext cx="8305800" cy="4038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Έχουμε ένα 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|V|-</a:t>
            </a:r>
            <a:r>
              <a:rPr lang="el-GR" dirty="0" err="1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διάστατο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διανυσματικό χώρο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Οι όροι είναι οι άξονες αυτού του χώρου</a:t>
            </a:r>
          </a:p>
          <a:p>
            <a:pPr lvl="1" eaLnBrk="1" hangingPunct="1"/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Τα έγγραφα είναι σημεία ή διανύσματα σε αυτόν τον χώρο 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endParaRPr lang="el-GR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endParaRPr lang="el-GR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Πολύ μεγάλη διάσταση: δεκάδες εκατομμύρια διαστάσεις στην περίπτωση της αναζήτησης στο </a:t>
            </a:r>
            <a:r>
              <a:rPr lang="en-US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web</a:t>
            </a: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Πολύ αραιά διανύσματα – οι περισσότεροι όροι είναι 0</a:t>
            </a:r>
            <a:endParaRPr lang="en-US" sz="2400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3891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Τα ερωτήματα ως διανύσματα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96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Βασική ιδέα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1: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Εφαρμόζουμε το ίδιο και για τα ερωτήματα, δηλαδή,  </a:t>
            </a:r>
            <a:r>
              <a:rPr lang="el-GR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αναπαριστούμε </a:t>
            </a:r>
            <a:r>
              <a:rPr lang="en-US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i="1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και τα ερωτήματα ως διανύσματα στον ίδιο χώρο</a:t>
            </a:r>
          </a:p>
          <a:p>
            <a:pPr eaLnBrk="1" hangingPunct="1"/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Βασική ιδέα </a:t>
            </a:r>
            <a:r>
              <a:rPr lang="en-US" u="sng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2:</a:t>
            </a:r>
            <a:r>
              <a:rPr lang="en-US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chemeClr val="accent1">
                    <a:lumMod val="50000"/>
                  </a:schemeClr>
                </a:solidFill>
                <a:ea typeface="ＭＳ Ｐゴシック" charset="-128"/>
              </a:rPr>
              <a:t>Διαβάθμιση των εγγράφων με βάση το πόσο κοντά είναι στην ερώτηση σε αυτό το χώρο</a:t>
            </a:r>
            <a:endParaRPr lang="en-US" dirty="0" smtClean="0">
              <a:solidFill>
                <a:schemeClr val="accent1">
                  <a:lumMod val="50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Κοντινά</a:t>
            </a:r>
            <a:r>
              <a:rPr lang="en-US" dirty="0" smtClean="0">
                <a:ea typeface="ＭＳ Ｐゴシック" charset="-128"/>
              </a:rPr>
              <a:t> = </a:t>
            </a:r>
            <a:r>
              <a:rPr lang="el-GR" dirty="0" smtClean="0">
                <a:ea typeface="ＭＳ Ｐゴシック" charset="-128"/>
              </a:rPr>
              <a:t>ομοιότητα διανυσμάτων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Ομοιότητα </a:t>
            </a:r>
            <a:r>
              <a:rPr lang="en-US" dirty="0" smtClean="0">
                <a:ea typeface="ＭＳ Ｐゴシック" charset="-128"/>
              </a:rPr>
              <a:t>≈ </a:t>
            </a:r>
            <a:r>
              <a:rPr lang="el-GR" dirty="0" smtClean="0">
                <a:ea typeface="ＭＳ Ｐゴシック" charset="-128"/>
              </a:rPr>
              <a:t>αντίθετο της απόστασης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9940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Ομοιότητα διανυσμάτων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>
          <a:xfrm>
            <a:off x="228600" y="1828800"/>
            <a:ext cx="8382000" cy="25146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Πρώτη προσέγγιση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l-GR" dirty="0" smtClean="0">
                <a:ea typeface="ＭＳ Ｐゴシック" charset="-128"/>
              </a:rPr>
              <a:t>απόσταση μεταξύ δυο διανυσμάτων</a:t>
            </a:r>
          </a:p>
          <a:p>
            <a:pPr eaLnBrk="1" hangingPunct="1">
              <a:buNone/>
            </a:pP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Ευκλείδεια απόσταση;</a:t>
            </a:r>
            <a:endParaRPr lang="en-US" dirty="0" smtClean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είναι καλή ιδέα – είναι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μεγάλη</a:t>
            </a:r>
            <a:r>
              <a:rPr lang="el-GR" dirty="0" smtClean="0">
                <a:ea typeface="ＭＳ Ｐゴシック" charset="-128"/>
              </a:rPr>
              <a:t> για διανύσματα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  <a:ea typeface="ＭＳ Ｐゴシック" charset="-128"/>
              </a:rPr>
              <a:t>διαφορετικού μήκους</a:t>
            </a:r>
            <a:endParaRPr lang="en-US" dirty="0" smtClean="0">
              <a:solidFill>
                <a:schemeClr val="tx2">
                  <a:lumMod val="60000"/>
                  <a:lumOff val="40000"/>
                </a:schemeClr>
              </a:solidFill>
              <a:ea typeface="ＭＳ Ｐゴシック" charset="-128"/>
            </a:endParaRPr>
          </a:p>
        </p:txBody>
      </p:sp>
      <p:sp>
        <p:nvSpPr>
          <p:cNvPr id="40964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Περίληψη διαβάθμισης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Βαθμολόγηση και κατάταξη εγγράφων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Στ</a:t>
            </a:r>
            <a:r>
              <a:rPr lang="el-GR" sz="3000" dirty="0">
                <a:ea typeface="ＭＳ Ｐゴシック" pitchFamily="-112" charset="-128"/>
              </a:rPr>
              <a:t>ά</a:t>
            </a:r>
            <a:r>
              <a:rPr lang="el-GR" sz="3000" dirty="0" smtClean="0">
                <a:ea typeface="ＭＳ Ｐゴシック" pitchFamily="-112" charset="-128"/>
              </a:rPr>
              <a:t>θμιση όρων </a:t>
            </a:r>
            <a:r>
              <a:rPr lang="en-US" sz="3000" dirty="0" smtClean="0">
                <a:ea typeface="ＭＳ Ｐゴシック" pitchFamily="-112" charset="-128"/>
              </a:rPr>
              <a:t>(term weighting)</a:t>
            </a:r>
          </a:p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Αναπαράσταση εγγράφων και ερωτημάτων ως διανύσματα</a:t>
            </a:r>
            <a:endParaRPr lang="en-US" sz="28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6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7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charset="-128"/>
              </a:rPr>
              <a:t>cosine(query,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document)</a:t>
            </a:r>
          </a:p>
        </p:txBody>
      </p:sp>
      <p:graphicFrame>
        <p:nvGraphicFramePr>
          <p:cNvPr id="11266" name="Content Placeholder 3"/>
          <p:cNvGraphicFramePr>
            <a:graphicFrameLocks noGrp="1" noChangeAspect="1"/>
          </p:cNvGraphicFramePr>
          <p:nvPr>
            <p:ph idx="1"/>
          </p:nvPr>
        </p:nvGraphicFramePr>
        <p:xfrm>
          <a:off x="1012825" y="2317750"/>
          <a:ext cx="7216775" cy="1492250"/>
        </p:xfrm>
        <a:graphic>
          <a:graphicData uri="http://schemas.openxmlformats.org/presentationml/2006/ole">
            <p:oleObj spid="_x0000_s122943" name="Equation" r:id="rId4" imgW="2946400" imgH="609600" progId="Equation.3">
              <p:embed/>
            </p:oleObj>
          </a:graphicData>
        </a:graphic>
      </p:graphicFrame>
      <p:sp>
        <p:nvSpPr>
          <p:cNvPr id="5" name="Line Callout 1 4"/>
          <p:cNvSpPr>
            <a:spLocks/>
          </p:cNvSpPr>
          <p:nvPr/>
        </p:nvSpPr>
        <p:spPr bwMode="auto">
          <a:xfrm>
            <a:off x="1600200" y="1676400"/>
            <a:ext cx="1984375" cy="461963"/>
          </a:xfrm>
          <a:prstGeom prst="borderCallout1">
            <a:avLst>
              <a:gd name="adj1" fmla="val 104463"/>
              <a:gd name="adj2" fmla="val 51190"/>
              <a:gd name="adj3" fmla="val 204176"/>
              <a:gd name="adj4" fmla="val 74931"/>
            </a:avLst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Dot </a:t>
            </a:r>
            <a:r>
              <a:rPr lang="en-US" dirty="0" smtClean="0">
                <a:solidFill>
                  <a:srgbClr val="C00000"/>
                </a:solidFill>
              </a:rPr>
              <a:t>product</a:t>
            </a:r>
            <a:endParaRPr lang="en-US" dirty="0">
              <a:solidFill>
                <a:srgbClr val="C00000"/>
              </a:solidFill>
            </a:endParaRPr>
          </a:p>
        </p:txBody>
      </p:sp>
      <p:grpSp>
        <p:nvGrpSpPr>
          <p:cNvPr id="2" name="Group 9"/>
          <p:cNvGrpSpPr>
            <a:grpSpLocks/>
          </p:cNvGrpSpPr>
          <p:nvPr/>
        </p:nvGrpSpPr>
        <p:grpSpPr bwMode="auto">
          <a:xfrm>
            <a:off x="4114800" y="1676400"/>
            <a:ext cx="1981200" cy="762000"/>
            <a:chOff x="4114800" y="1676400"/>
            <a:chExt cx="1981200" cy="762000"/>
          </a:xfrm>
        </p:grpSpPr>
        <p:sp>
          <p:nvSpPr>
            <p:cNvPr id="11278" name="Line Callout 2 5"/>
            <p:cNvSpPr>
              <a:spLocks/>
            </p:cNvSpPr>
            <p:nvPr/>
          </p:nvSpPr>
          <p:spPr bwMode="auto">
            <a:xfrm>
              <a:off x="4114800" y="1676400"/>
              <a:ext cx="1981200" cy="457200"/>
            </a:xfrm>
            <a:prstGeom prst="borderCallout2">
              <a:avLst>
                <a:gd name="adj1" fmla="val 97319"/>
                <a:gd name="adj2" fmla="val 8153"/>
                <a:gd name="adj3" fmla="val 159227"/>
                <a:gd name="adj4" fmla="val 7509"/>
                <a:gd name="adj5" fmla="val 172023"/>
                <a:gd name="adj6" fmla="val 3884"/>
              </a:avLst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>
              <a:spAutoFit/>
            </a:bodyPr>
            <a:lstStyle/>
            <a:p>
              <a:r>
                <a:rPr lang="en-US">
                  <a:solidFill>
                    <a:srgbClr val="C00000"/>
                  </a:solidFill>
                </a:rPr>
                <a:t>Unit vectors</a:t>
              </a:r>
            </a:p>
          </p:txBody>
        </p:sp>
        <p:cxnSp>
          <p:nvCxnSpPr>
            <p:cNvPr id="11279" name="Straight Connector 7"/>
            <p:cNvCxnSpPr>
              <a:cxnSpLocks noChangeShapeType="1"/>
            </p:cNvCxnSpPr>
            <p:nvPr/>
          </p:nvCxnSpPr>
          <p:spPr bwMode="auto">
            <a:xfrm rot="5400000">
              <a:off x="4572794" y="2286000"/>
              <a:ext cx="304006" cy="79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</p:spPr>
        </p:cxnSp>
      </p:grpSp>
      <p:sp>
        <p:nvSpPr>
          <p:cNvPr id="11270" name="TextBox 10"/>
          <p:cNvSpPr txBox="1">
            <a:spLocks noChangeArrowheads="1"/>
          </p:cNvSpPr>
          <p:nvPr/>
        </p:nvSpPr>
        <p:spPr bwMode="auto">
          <a:xfrm>
            <a:off x="304800" y="4343400"/>
            <a:ext cx="8610600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i="1" dirty="0">
                <a:solidFill>
                  <a:srgbClr val="0000FF"/>
                </a:solidFill>
                <a:latin typeface="+mn-lt"/>
              </a:rPr>
              <a:t>q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είναι το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tf-idf</a:t>
            </a:r>
            <a:r>
              <a:rPr lang="el-GR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n-US" i="1" dirty="0" err="1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στην ερώτηση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i="1" dirty="0">
                <a:solidFill>
                  <a:srgbClr val="0000FF"/>
                </a:solidFill>
                <a:latin typeface="+mn-lt"/>
              </a:rPr>
              <a:t>d</a:t>
            </a:r>
            <a:r>
              <a:rPr lang="en-US" i="1" baseline="-25000" dirty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είναι το </a:t>
            </a:r>
            <a:r>
              <a:rPr lang="en-US" dirty="0" err="1" smtClean="0">
                <a:solidFill>
                  <a:srgbClr val="0000FF"/>
                </a:solidFill>
                <a:latin typeface="+mn-lt"/>
              </a:rPr>
              <a:t>tf-idf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βάρος του όρου </a:t>
            </a:r>
            <a:r>
              <a:rPr lang="en-US" i="1" dirty="0" err="1" smtClean="0">
                <a:solidFill>
                  <a:srgbClr val="0000FF"/>
                </a:solidFill>
                <a:latin typeface="+mn-lt"/>
              </a:rPr>
              <a:t>i</a:t>
            </a:r>
            <a:r>
              <a:rPr lang="en-US" dirty="0" smtClean="0">
                <a:solidFill>
                  <a:srgbClr val="0000FF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0000FF"/>
                </a:solidFill>
                <a:latin typeface="+mn-lt"/>
              </a:rPr>
              <a:t>στο έγγραφο</a:t>
            </a:r>
            <a:endParaRPr lang="en-US" dirty="0">
              <a:solidFill>
                <a:srgbClr val="0000FF"/>
              </a:solidFill>
              <a:latin typeface="+mn-lt"/>
            </a:endParaRPr>
          </a:p>
          <a:p>
            <a:endParaRPr lang="en-US" dirty="0">
              <a:solidFill>
                <a:srgbClr val="0000FF"/>
              </a:solidFill>
              <a:latin typeface="+mn-lt"/>
            </a:endParaRPr>
          </a:p>
          <a:p>
            <a:r>
              <a:rPr lang="en-US" dirty="0" err="1">
                <a:latin typeface="+mn-lt"/>
              </a:rPr>
              <a:t>cos</a:t>
            </a:r>
            <a:r>
              <a:rPr lang="en-US" dirty="0">
                <a:latin typeface="+mn-lt"/>
              </a:rPr>
              <a:t>(</a:t>
            </a:r>
            <a:r>
              <a:rPr lang="en-US" i="1" dirty="0">
                <a:latin typeface="+mn-lt"/>
              </a:rPr>
              <a:t>q</a:t>
            </a:r>
            <a:r>
              <a:rPr lang="en-US" i="1" dirty="0" smtClean="0">
                <a:latin typeface="+mn-lt"/>
              </a:rPr>
              <a:t>,</a:t>
            </a:r>
            <a:r>
              <a:rPr lang="el-GR" i="1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</a:t>
            </a:r>
            <a:r>
              <a:rPr lang="en-US" dirty="0">
                <a:latin typeface="+mn-lt"/>
              </a:rPr>
              <a:t>) </a:t>
            </a:r>
            <a:r>
              <a:rPr lang="el-GR" dirty="0" smtClean="0">
                <a:latin typeface="+mn-lt"/>
              </a:rPr>
              <a:t>είναι η ομοιότητα συνημίτονου των 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q</a:t>
            </a:r>
            <a:r>
              <a:rPr lang="en-US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 και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 smtClean="0">
                <a:latin typeface="+mn-lt"/>
              </a:rPr>
              <a:t>d</a:t>
            </a:r>
            <a:r>
              <a:rPr lang="en-US" dirty="0" smtClean="0">
                <a:latin typeface="+mn-lt"/>
              </a:rPr>
              <a:t>,</a:t>
            </a:r>
            <a:r>
              <a:rPr lang="el-GR" dirty="0" smtClean="0">
                <a:latin typeface="+mn-lt"/>
              </a:rPr>
              <a:t> που ορίζεται ως το συνημίτονο της γωνίας μεταξύ των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q</a:t>
            </a:r>
            <a:r>
              <a:rPr lang="en-US" dirty="0">
                <a:latin typeface="+mn-lt"/>
              </a:rPr>
              <a:t> </a:t>
            </a:r>
            <a:r>
              <a:rPr lang="el-GR" dirty="0" smtClean="0">
                <a:latin typeface="+mn-lt"/>
              </a:rPr>
              <a:t>και</a:t>
            </a:r>
            <a:r>
              <a:rPr lang="en-US" dirty="0" smtClean="0">
                <a:latin typeface="+mn-lt"/>
              </a:rPr>
              <a:t> </a:t>
            </a:r>
            <a:r>
              <a:rPr lang="en-US" i="1" dirty="0">
                <a:latin typeface="+mn-lt"/>
              </a:rPr>
              <a:t>d</a:t>
            </a:r>
            <a:r>
              <a:rPr lang="en-US" dirty="0">
                <a:latin typeface="+mn-lt"/>
              </a:rPr>
              <a:t>.</a:t>
            </a:r>
          </a:p>
        </p:txBody>
      </p:sp>
      <p:cxnSp>
        <p:nvCxnSpPr>
          <p:cNvPr id="11271" name="Straight Arrow Connector 11"/>
          <p:cNvCxnSpPr>
            <a:cxnSpLocks noChangeShapeType="1"/>
          </p:cNvCxnSpPr>
          <p:nvPr/>
        </p:nvCxnSpPr>
        <p:spPr bwMode="auto">
          <a:xfrm>
            <a:off x="6019800" y="5562600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2" name="Straight Arrow Connector 12"/>
          <p:cNvCxnSpPr>
            <a:cxnSpLocks noChangeShapeType="1"/>
          </p:cNvCxnSpPr>
          <p:nvPr/>
        </p:nvCxnSpPr>
        <p:spPr bwMode="auto">
          <a:xfrm>
            <a:off x="6781800" y="54864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3" name="Straight Arrow Connector 13"/>
          <p:cNvCxnSpPr>
            <a:cxnSpLocks noChangeShapeType="1"/>
          </p:cNvCxnSpPr>
          <p:nvPr/>
        </p:nvCxnSpPr>
        <p:spPr bwMode="auto">
          <a:xfrm>
            <a:off x="5486400" y="5943600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4" name="Straight Arrow Connector 14"/>
          <p:cNvCxnSpPr>
            <a:cxnSpLocks noChangeShapeType="1"/>
          </p:cNvCxnSpPr>
          <p:nvPr/>
        </p:nvCxnSpPr>
        <p:spPr bwMode="auto">
          <a:xfrm>
            <a:off x="6172200" y="5943600"/>
            <a:ext cx="228600" cy="1587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5" name="Straight Arrow Connector 15"/>
          <p:cNvCxnSpPr>
            <a:cxnSpLocks noChangeShapeType="1"/>
          </p:cNvCxnSpPr>
          <p:nvPr/>
        </p:nvCxnSpPr>
        <p:spPr bwMode="auto">
          <a:xfrm>
            <a:off x="12192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cxnSp>
        <p:nvCxnSpPr>
          <p:cNvPr id="11276" name="Straight Arrow Connector 16"/>
          <p:cNvCxnSpPr>
            <a:cxnSpLocks noChangeShapeType="1"/>
          </p:cNvCxnSpPr>
          <p:nvPr/>
        </p:nvCxnSpPr>
        <p:spPr bwMode="auto">
          <a:xfrm>
            <a:off x="838200" y="5562600"/>
            <a:ext cx="228600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arrow" w="med" len="med"/>
          </a:ln>
        </p:spPr>
      </p:cxnSp>
      <p:sp>
        <p:nvSpPr>
          <p:cNvPr id="11277" name="TextBox 1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3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err="1" smtClean="0">
                <a:ea typeface="ＭＳ Ｐゴシック" charset="-128"/>
              </a:rPr>
              <a:t>Κανονικοποίηση</a:t>
            </a:r>
            <a:r>
              <a:rPr lang="el-GR" dirty="0" smtClean="0">
                <a:ea typeface="ＭＳ Ｐゴシック" charset="-128"/>
              </a:rPr>
              <a:t> του μήκους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0244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Ένα διάνυσμα μπορεί να </a:t>
            </a:r>
            <a:r>
              <a:rPr lang="el-GR" sz="2400" dirty="0" err="1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κανονικοποιηθεί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διαιρώντας τα στοιχεία του με το μήκος του, με χρήση της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νόρμας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</a:t>
            </a:r>
          </a:p>
          <a:p>
            <a:pPr eaLnBrk="1" hangingPunct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l-GR" sz="14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Διαιρώντας ένα διάνυσμα με την 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L</a:t>
            </a:r>
            <a:r>
              <a:rPr lang="en-US" sz="2400" baseline="-25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2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νόρμα το κάνει μοναδιαίο </a:t>
            </a:r>
          </a:p>
          <a:p>
            <a:pPr lvl="1" eaLnBrk="1" hangingPunct="1"/>
            <a:r>
              <a:rPr lang="el-GR" sz="2000" i="1" dirty="0" smtClean="0">
                <a:solidFill>
                  <a:schemeClr val="accent2">
                    <a:lumMod val="75000"/>
                  </a:schemeClr>
                </a:solidFill>
                <a:ea typeface="ＭＳ Ｐゴシック" charset="-128"/>
              </a:rPr>
              <a:t>Ως αποτέλεσμα, μικρά και μεγάλα έγγραφα έχουν συγκρίσιμα βάρη</a:t>
            </a:r>
            <a:endParaRPr lang="en-US" sz="2000" i="1" dirty="0" smtClean="0">
              <a:solidFill>
                <a:schemeClr val="accent2">
                  <a:lumMod val="75000"/>
                </a:schemeClr>
              </a:solidFill>
              <a:ea typeface="ＭＳ Ｐゴシック" charset="-128"/>
            </a:endParaRPr>
          </a:p>
        </p:txBody>
      </p:sp>
      <p:graphicFrame>
        <p:nvGraphicFramePr>
          <p:cNvPr id="10242" name="Object 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xmlns="" val="673703087"/>
              </p:ext>
            </p:extLst>
          </p:nvPr>
        </p:nvGraphicFramePr>
        <p:xfrm>
          <a:off x="4343400" y="2286000"/>
          <a:ext cx="2087562" cy="755650"/>
        </p:xfrm>
        <a:graphic>
          <a:graphicData uri="http://schemas.openxmlformats.org/presentationml/2006/ole">
            <p:oleObj spid="_x0000_s121954" name="Equation" r:id="rId3" imgW="875920" imgH="317362" progId="Equation.3">
              <p:embed/>
            </p:oleObj>
          </a:graphicData>
        </a:graphic>
      </p:graphicFrame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57200" y="4038600"/>
            <a:ext cx="82296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Για διανύσματα που έχουμε </a:t>
            </a:r>
            <a:r>
              <a:rPr kumimoji="0" lang="el-GR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κανονικοποιήσει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το μήκος τους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length-normalized vectors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) το συνημίτονο είναι απλώς το εσωτερικό γινόμενο (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dot</a:t>
            </a:r>
            <a:r>
              <a:rPr kumimoji="0" lang="el-GR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 </a:t>
            </a:r>
            <a:r>
              <a:rPr kumimoji="0" lang="en-US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ＭＳ Ｐゴシック" charset="-128"/>
                <a:cs typeface="ＭＳ Ｐゴシック" pitchFamily="-65" charset="-128"/>
              </a:rPr>
              <a:t>or scalar product):</a:t>
            </a: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  <a:p>
            <a:pPr marL="342900" marR="0" lvl="0" indent="-342900" algn="l" defTabSz="4572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SzTx/>
              <a:buFont typeface="Wingdings" pitchFamily="-112" charset="2"/>
              <a:buChar char="§"/>
              <a:tabLst/>
              <a:defRPr/>
            </a:pPr>
            <a:endParaRPr kumimoji="0" 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ＭＳ Ｐゴシック" charset="-128"/>
              <a:cs typeface="ＭＳ Ｐゴシック" pitchFamily="-65" charset="-128"/>
            </a:endParaRPr>
          </a:p>
        </p:txBody>
      </p:sp>
      <p:graphicFrame>
        <p:nvGraphicFramePr>
          <p:cNvPr id="121885" name="Object 29"/>
          <p:cNvGraphicFramePr>
            <a:graphicFrameLocks noChangeAspect="1"/>
          </p:cNvGraphicFramePr>
          <p:nvPr/>
        </p:nvGraphicFramePr>
        <p:xfrm>
          <a:off x="1600200" y="5452678"/>
          <a:ext cx="4953000" cy="920362"/>
        </p:xfrm>
        <a:graphic>
          <a:graphicData uri="http://schemas.openxmlformats.org/presentationml/2006/ole">
            <p:oleObj spid="_x0000_s121955" name="Equation" r:id="rId4" imgW="1638300" imgH="30480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Ομοιότητα </a:t>
            </a:r>
            <a:r>
              <a:rPr lang="el-GR" dirty="0" err="1" smtClean="0">
                <a:ea typeface="ＭＳ Ｐゴシック" charset="-128"/>
              </a:rPr>
              <a:t>συνημιτόνου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dirty="0" smtClean="0">
              <a:ea typeface="ＭＳ Ｐゴシック" charset="-128"/>
            </a:endParaRPr>
          </a:p>
        </p:txBody>
      </p:sp>
      <p:sp>
        <p:nvSpPr>
          <p:cNvPr id="46084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A2A843B0-D3DB-49D8-828B-3FBA68545CC7}" type="slidenum">
              <a:rPr lang="en-US" smtClean="0"/>
              <a:pPr/>
              <a:t>22</a:t>
            </a:fld>
            <a:endParaRPr lang="en-US" smtClean="0"/>
          </a:p>
        </p:txBody>
      </p:sp>
      <p:pic>
        <p:nvPicPr>
          <p:cNvPr id="46085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636713"/>
            <a:ext cx="6559550" cy="489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Παραλλαγές της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στάθμισης</a:t>
            </a:r>
            <a:endParaRPr lang="en-US" dirty="0" smtClean="0">
              <a:ea typeface="ＭＳ Ｐゴシック" charset="-128"/>
            </a:endParaRPr>
          </a:p>
        </p:txBody>
      </p:sp>
      <p:pic>
        <p:nvPicPr>
          <p:cNvPr id="50179" name="Content Placeholder 7" descr="table1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03188" y="1592263"/>
            <a:ext cx="8888412" cy="2751137"/>
          </a:xfrm>
        </p:spPr>
      </p:pic>
      <p:sp>
        <p:nvSpPr>
          <p:cNvPr id="50180" name="Rectangle 8"/>
          <p:cNvSpPr>
            <a:spLocks noChangeArrowheads="1"/>
          </p:cNvSpPr>
          <p:nvPr/>
        </p:nvSpPr>
        <p:spPr bwMode="auto">
          <a:xfrm>
            <a:off x="152400" y="1905000"/>
            <a:ext cx="7772400" cy="381000"/>
          </a:xfrm>
          <a:prstGeom prst="rect">
            <a:avLst/>
          </a:prstGeom>
          <a:solidFill>
            <a:schemeClr val="accent1">
              <a:alpha val="5098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0183" name="TextBox 6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85799" y="4953000"/>
            <a:ext cx="793639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latin typeface="+mn-lt"/>
              </a:rPr>
              <a:t>Augmented: </a:t>
            </a:r>
            <a:r>
              <a:rPr lang="el-GR" dirty="0" smtClean="0">
                <a:latin typeface="+mn-lt"/>
              </a:rPr>
              <a:t>θεωρούμε τη συχνότητα του πιο συχνού όρου στο έγγραφο και </a:t>
            </a:r>
            <a:r>
              <a:rPr lang="el-GR" dirty="0" err="1" smtClean="0">
                <a:latin typeface="+mn-lt"/>
              </a:rPr>
              <a:t>κανονικοποιούμε</a:t>
            </a:r>
            <a:r>
              <a:rPr lang="el-GR" dirty="0" smtClean="0">
                <a:latin typeface="+mn-lt"/>
              </a:rPr>
              <a:t> με αυτήν</a:t>
            </a:r>
          </a:p>
          <a:p>
            <a:r>
              <a:rPr lang="el-GR" dirty="0" smtClean="0">
                <a:latin typeface="+mn-lt"/>
              </a:rPr>
              <a:t>Το 0.5 είναι ένας τελεστές στάθμισης (εξομάλυνσης)</a:t>
            </a:r>
            <a:endParaRPr lang="en-US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ερωτημάτων και εγγράφων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8229600" cy="49530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Πολλές μηχανές αναζήτησης σταθμίζουν διαφορετικά τις ερωτήσεις από τα έγγραφα </a:t>
            </a: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Συμβολισμό: </a:t>
            </a:r>
            <a:r>
              <a:rPr lang="en-US" i="1" dirty="0" err="1" smtClean="0">
                <a:solidFill>
                  <a:srgbClr val="C00000"/>
                </a:solidFill>
                <a:ea typeface="ＭＳ Ｐゴシック" charset="-128"/>
              </a:rPr>
              <a:t>ddd.qqq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,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 χρήση των </a:t>
            </a:r>
            <a:r>
              <a:rPr lang="el-GR" dirty="0" err="1" smtClean="0">
                <a:solidFill>
                  <a:srgbClr val="C00000"/>
                </a:solidFill>
                <a:ea typeface="ＭＳ Ｐゴシック" charset="-128"/>
              </a:rPr>
              <a:t>ακρονύμων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 του πίνακα (πρώτα 3 γράμματα έγγραφο- επόμενα 3 ερώτημα)</a:t>
            </a:r>
          </a:p>
          <a:p>
            <a:pPr eaLnBrk="1" hangingPunct="1"/>
            <a:r>
              <a:rPr lang="el-GR" dirty="0" smtClean="0">
                <a:ea typeface="ＭＳ Ｐゴシック" charset="-128"/>
              </a:rPr>
              <a:t>Συχνό σχήμα 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err="1" smtClean="0">
                <a:ea typeface="ＭＳ Ｐゴシック" charset="-128"/>
              </a:rPr>
              <a:t>lnc.ltc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r>
              <a:rPr lang="el-GR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: logarithmic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(l)</a:t>
            </a:r>
            <a:r>
              <a:rPr lang="en-US" dirty="0" smtClean="0">
                <a:ea typeface="ＭＳ Ｐゴシック" charset="-128"/>
              </a:rPr>
              <a:t>, no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(n)</a:t>
            </a:r>
            <a:r>
              <a:rPr lang="el-GR" dirty="0" smtClean="0">
                <a:ea typeface="ＭＳ Ｐゴシック" charset="-128"/>
              </a:rPr>
              <a:t>, </a:t>
            </a:r>
            <a:r>
              <a:rPr lang="en-US" dirty="0" smtClean="0">
                <a:ea typeface="ＭＳ Ｐゴシック" charset="-128"/>
              </a:rPr>
              <a:t>cosine normalization </a:t>
            </a:r>
            <a:r>
              <a:rPr lang="en-US" dirty="0" smtClean="0">
                <a:solidFill>
                  <a:srgbClr val="FF0000"/>
                </a:solidFill>
                <a:ea typeface="ＭＳ Ｐゴシック" charset="-128"/>
              </a:rPr>
              <a:t>(c)</a:t>
            </a:r>
            <a:endParaRPr lang="el-GR" dirty="0" smtClean="0">
              <a:solidFill>
                <a:srgbClr val="FF0000"/>
              </a:solidFill>
              <a:ea typeface="ＭＳ Ｐゴシック" charset="-128"/>
            </a:endParaRPr>
          </a:p>
        </p:txBody>
      </p:sp>
      <p:sp>
        <p:nvSpPr>
          <p:cNvPr id="4" name="Up Arrow Callout 3"/>
          <p:cNvSpPr>
            <a:spLocks noChangeArrowheads="1"/>
          </p:cNvSpPr>
          <p:nvPr/>
        </p:nvSpPr>
        <p:spPr bwMode="auto">
          <a:xfrm>
            <a:off x="5638800" y="4876799"/>
            <a:ext cx="876778" cy="707231"/>
          </a:xfrm>
          <a:prstGeom prst="upArrowCallout">
            <a:avLst>
              <a:gd name="adj1" fmla="val 25048"/>
              <a:gd name="adj2" fmla="val 25073"/>
              <a:gd name="adj3" fmla="val 25000"/>
              <a:gd name="adj4" fmla="val 64977"/>
            </a:avLst>
          </a:prstGeom>
          <a:solidFill>
            <a:schemeClr val="accent1">
              <a:alpha val="39999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dirty="0" smtClean="0"/>
              <a:t>Γιατί</a:t>
            </a:r>
            <a:r>
              <a:rPr lang="el-GR" dirty="0"/>
              <a:t>;</a:t>
            </a:r>
            <a:endParaRPr lang="en-US" dirty="0"/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24</a:t>
            </a:fld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838200" y="5867400"/>
            <a:ext cx="72828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err="1">
                <a:latin typeface="+mn-lt"/>
              </a:rPr>
              <a:t>i</a:t>
            </a:r>
            <a:r>
              <a:rPr lang="en-US" i="1" dirty="0" err="1" smtClean="0">
                <a:latin typeface="+mn-lt"/>
              </a:rPr>
              <a:t>df</a:t>
            </a:r>
            <a:r>
              <a:rPr lang="en-US" i="1" dirty="0" smtClean="0">
                <a:latin typeface="+mn-lt"/>
              </a:rPr>
              <a:t>: </a:t>
            </a:r>
            <a:r>
              <a:rPr lang="el-GR" i="1" dirty="0" smtClean="0">
                <a:latin typeface="+mn-lt"/>
              </a:rPr>
              <a:t>ολικό μέγεθος</a:t>
            </a:r>
            <a:endParaRPr lang="en-US" i="1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3"/>
          <p:cNvSpPr>
            <a:spLocks noGrp="1"/>
          </p:cNvSpPr>
          <p:nvPr>
            <p:ph type="title"/>
          </p:nvPr>
        </p:nvSpPr>
        <p:spPr>
          <a:xfrm>
            <a:off x="533400" y="273050"/>
            <a:ext cx="8610600" cy="1162050"/>
          </a:xfrm>
        </p:spPr>
        <p:txBody>
          <a:bodyPr/>
          <a:lstStyle/>
          <a:p>
            <a:pPr eaLnBrk="1" hangingPunct="1"/>
            <a:r>
              <a:rPr lang="el-GR" sz="3600" b="0" dirty="0" smtClean="0">
                <a:ea typeface="ＭＳ Ｐゴシック" charset="-128"/>
              </a:rPr>
              <a:t>Παράδειγμα</a:t>
            </a:r>
            <a:endParaRPr lang="en-US" sz="3600" b="0" dirty="0" smtClean="0">
              <a:ea typeface="ＭＳ Ｐゴシック" charset="-128"/>
            </a:endParaRP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</p:nvPr>
        </p:nvGraphicFramePr>
        <p:xfrm>
          <a:off x="4191000" y="2438400"/>
          <a:ext cx="4267200" cy="2360615"/>
        </p:xfrm>
        <a:graphic>
          <a:graphicData uri="http://schemas.openxmlformats.org/drawingml/2006/table">
            <a:tbl>
              <a:tblPr/>
              <a:tblGrid>
                <a:gridCol w="1352550"/>
                <a:gridCol w="1009650"/>
                <a:gridCol w="838200"/>
                <a:gridCol w="1066800"/>
              </a:tblGrid>
              <a:tr h="4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873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7139" name="Text Placeholder 5"/>
          <p:cNvSpPr>
            <a:spLocks noGrp="1"/>
          </p:cNvSpPr>
          <p:nvPr>
            <p:ph type="body" sz="half" idx="2"/>
          </p:nvPr>
        </p:nvSpPr>
        <p:spPr>
          <a:xfrm>
            <a:off x="457200" y="1633538"/>
            <a:ext cx="3008313" cy="4691062"/>
          </a:xfrm>
        </p:spPr>
        <p:txBody>
          <a:bodyPr/>
          <a:lstStyle/>
          <a:p>
            <a:pPr eaLnBrk="1" hangingPunct="1"/>
            <a:r>
              <a:rPr lang="el-GR" sz="2800" dirty="0" smtClean="0">
                <a:ea typeface="ＭＳ Ｐゴシック" charset="-128"/>
              </a:rPr>
              <a:t>Ποια είναι οι ομοιότητα μεταξύ των έργων 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SaS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Sense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Sensibility</a:t>
            </a:r>
          </a:p>
          <a:p>
            <a:pPr eaLnBrk="1" hangingPunct="1"/>
            <a:r>
              <a:rPr lang="en-US" sz="2800" dirty="0" err="1" smtClean="0">
                <a:solidFill>
                  <a:srgbClr val="0000FF"/>
                </a:solidFill>
                <a:ea typeface="ＭＳ Ｐゴシック" charset="-128"/>
              </a:rPr>
              <a:t>PaP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Pride and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Prejudice</a:t>
            </a:r>
            <a:r>
              <a:rPr lang="en-US" sz="2800" dirty="0" smtClean="0">
                <a:ea typeface="ＭＳ Ｐゴシック" charset="-128"/>
              </a:rPr>
              <a:t>, and</a:t>
            </a:r>
          </a:p>
          <a:p>
            <a:pPr eaLnBrk="1" hangingPunct="1"/>
            <a:r>
              <a:rPr lang="en-US" sz="2800" dirty="0" smtClean="0">
                <a:solidFill>
                  <a:srgbClr val="0000FF"/>
                </a:solidFill>
                <a:ea typeface="ＭＳ Ｐゴシック" charset="-128"/>
              </a:rPr>
              <a:t>WH</a:t>
            </a:r>
            <a:r>
              <a:rPr lang="en-US" sz="2800" dirty="0" smtClean="0">
                <a:ea typeface="ＭＳ Ｐゴシック" charset="-128"/>
              </a:rPr>
              <a:t>: </a:t>
            </a:r>
            <a:r>
              <a:rPr lang="en-US" sz="2800" i="1" dirty="0" smtClean="0">
                <a:ea typeface="ＭＳ Ｐゴシック" charset="-128"/>
              </a:rPr>
              <a:t>Wuthering</a:t>
            </a:r>
          </a:p>
          <a:p>
            <a:pPr eaLnBrk="1" hangingPunct="1"/>
            <a:r>
              <a:rPr lang="en-US" sz="2800" i="1" dirty="0" smtClean="0">
                <a:ea typeface="ＭＳ Ｐゴシック" charset="-128"/>
              </a:rPr>
              <a:t>Heights</a:t>
            </a:r>
            <a:r>
              <a:rPr lang="en-US" sz="2800" dirty="0" smtClean="0">
                <a:ea typeface="ＭＳ Ｐゴシック" charset="-128"/>
              </a:rPr>
              <a:t>?</a:t>
            </a:r>
          </a:p>
        </p:txBody>
      </p:sp>
      <p:sp>
        <p:nvSpPr>
          <p:cNvPr id="47140" name="TextBox 7"/>
          <p:cNvSpPr txBox="1">
            <a:spLocks noChangeArrowheads="1"/>
          </p:cNvSpPr>
          <p:nvPr/>
        </p:nvSpPr>
        <p:spPr bwMode="auto">
          <a:xfrm>
            <a:off x="4038600" y="1752600"/>
            <a:ext cx="4876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Συχνότητα όρων 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(</a:t>
            </a:r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μετρητές</a:t>
            </a:r>
            <a:r>
              <a:rPr lang="en-US" sz="2800" dirty="0" smtClean="0">
                <a:solidFill>
                  <a:srgbClr val="C00000"/>
                </a:solidFill>
                <a:latin typeface="+mn-lt"/>
              </a:rPr>
              <a:t>)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47141" name="TextBox 5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4A558E-6DE4-4CD3-890E-A7DA5D004993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(συνέχεια)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8131" name="Text Placeholder 8"/>
          <p:cNvSpPr>
            <a:spLocks noGrp="1"/>
          </p:cNvSpPr>
          <p:nvPr>
            <p:ph type="body" idx="1"/>
          </p:nvPr>
        </p:nvSpPr>
        <p:spPr>
          <a:xfrm>
            <a:off x="609600" y="2667000"/>
            <a:ext cx="4040188" cy="639762"/>
          </a:xfrm>
        </p:spPr>
        <p:txBody>
          <a:bodyPr/>
          <a:lstStyle/>
          <a:p>
            <a:pPr eaLnBrk="1" hangingPunct="1"/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Log frequency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βάρος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3" name="Content Placeholder 12"/>
          <p:cNvGraphicFramePr>
            <a:graphicFrameLocks noGrp="1"/>
          </p:cNvGraphicFramePr>
          <p:nvPr>
            <p:ph sz="half" idx="2"/>
          </p:nvPr>
        </p:nvGraphicFramePr>
        <p:xfrm>
          <a:off x="304800" y="3352800"/>
          <a:ext cx="4191000" cy="1943100"/>
        </p:xfrm>
        <a:graphic>
          <a:graphicData uri="http://schemas.openxmlformats.org/drawingml/2006/table">
            <a:tbl>
              <a:tblPr/>
              <a:tblGrid>
                <a:gridCol w="1185863"/>
                <a:gridCol w="909637"/>
                <a:gridCol w="1047750"/>
                <a:gridCol w="1047750"/>
              </a:tblGrid>
              <a:tr h="4572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PaP</a:t>
                      </a:r>
                      <a:endParaRPr kumimoji="0" lang="en-US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1.30</a:t>
                      </a:r>
                      <a:endParaRPr kumimoji="0" lang="en-US" sz="1800" b="1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>
          <a:xfrm>
            <a:off x="4572000" y="3810000"/>
            <a:ext cx="4041775" cy="639762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Μετά την </a:t>
            </a:r>
            <a:r>
              <a:rPr lang="el-GR" dirty="0" err="1" smtClean="0">
                <a:solidFill>
                  <a:srgbClr val="C00000"/>
                </a:solidFill>
                <a:ea typeface="ＭＳ Ｐゴシック" charset="-128"/>
              </a:rPr>
              <a:t>κανονικοποίηση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4572000" y="44958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1428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381000" y="1447800"/>
            <a:ext cx="541020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Για απλοποίηση δε θα χρησιμοποιήσουμε  τα </a:t>
            </a:r>
            <a:r>
              <a:rPr lang="en-US" sz="2000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idf</a:t>
            </a:r>
            <a:r>
              <a:rPr lang="en-US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</a:t>
            </a:r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βάρη</a:t>
            </a:r>
          </a:p>
          <a:p>
            <a:r>
              <a:rPr lang="en-US" sz="2000" b="1" dirty="0" err="1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lnc</a:t>
            </a:r>
            <a:r>
              <a:rPr lang="en-US" sz="2000" b="1" dirty="0" smtClean="0">
                <a:solidFill>
                  <a:schemeClr val="accent1">
                    <a:lumMod val="75000"/>
                  </a:schemeClr>
                </a:solidFill>
                <a:latin typeface="+mn-lt"/>
              </a:rPr>
              <a:t> (logarithmic, none, normalized cosine)</a:t>
            </a:r>
            <a:endParaRPr lang="en-US" sz="2000" b="1" dirty="0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graphicFrame>
        <p:nvGraphicFramePr>
          <p:cNvPr id="17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9" name="TextBox 8"/>
          <p:cNvSpPr txBox="1">
            <a:spLocks noChangeArrowheads="1"/>
          </p:cNvSpPr>
          <p:nvPr/>
        </p:nvSpPr>
        <p:spPr bwMode="auto">
          <a:xfrm>
            <a:off x="457200" y="5562600"/>
            <a:ext cx="760610" cy="6771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1400" dirty="0" smtClean="0">
                <a:latin typeface="+mn-lt"/>
              </a:rPr>
              <a:t>Μήκος </a:t>
            </a:r>
            <a:r>
              <a:rPr lang="en-US" sz="1400" dirty="0" smtClean="0">
                <a:latin typeface="+mn-lt"/>
              </a:rPr>
              <a:t>SAS</a:t>
            </a:r>
            <a:r>
              <a:rPr lang="el-GR" sz="1400" dirty="0" smtClean="0">
                <a:latin typeface="+mn-lt"/>
              </a:rPr>
              <a:t> </a:t>
            </a:r>
            <a:r>
              <a:rPr lang="en-US" dirty="0" smtClean="0"/>
              <a:t>=</a:t>
            </a:r>
            <a:endParaRPr lang="en-US" dirty="0"/>
          </a:p>
        </p:txBody>
      </p:sp>
      <p:graphicFrame>
        <p:nvGraphicFramePr>
          <p:cNvPr id="20" name="Object 2"/>
          <p:cNvGraphicFramePr>
            <a:graphicFrameLocks noChangeAspect="1"/>
          </p:cNvGraphicFramePr>
          <p:nvPr/>
        </p:nvGraphicFramePr>
        <p:xfrm>
          <a:off x="1143000" y="5791200"/>
          <a:ext cx="3398838" cy="228600"/>
        </p:xfrm>
        <a:graphic>
          <a:graphicData uri="http://schemas.openxmlformats.org/presentationml/2006/ole">
            <p:oleObj spid="_x0000_s337936" name="Εξίσωση" r:id="rId3" imgW="2095500" imgH="254000" progId="Equation.3">
              <p:embed/>
            </p:oleObj>
          </a:graphicData>
        </a:graphic>
      </p:graphicFrame>
      <p:cxnSp>
        <p:nvCxnSpPr>
          <p:cNvPr id="22" name="Straight Arrow Connector 21"/>
          <p:cNvCxnSpPr/>
          <p:nvPr/>
        </p:nvCxnSpPr>
        <p:spPr>
          <a:xfrm flipH="1">
            <a:off x="4343400" y="2590800"/>
            <a:ext cx="1143000" cy="6096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/>
          <p:nvPr/>
        </p:nvCxnSpPr>
        <p:spPr>
          <a:xfrm>
            <a:off x="4800600" y="3657600"/>
            <a:ext cx="762000" cy="381000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 (συνέχεια) 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14" name="Content Placeholder 13"/>
          <p:cNvGraphicFramePr>
            <a:graphicFrameLocks noGrp="1"/>
          </p:cNvGraphicFramePr>
          <p:nvPr>
            <p:ph sz="quarter" idx="4"/>
          </p:nvPr>
        </p:nvGraphicFramePr>
        <p:xfrm>
          <a:off x="304800" y="2286000"/>
          <a:ext cx="4268788" cy="1851660"/>
        </p:xfrm>
        <a:graphic>
          <a:graphicData uri="http://schemas.openxmlformats.org/drawingml/2006/table">
            <a:tbl>
              <a:tblPr/>
              <a:tblGrid>
                <a:gridCol w="1236663"/>
                <a:gridCol w="1011237"/>
                <a:gridCol w="1009650"/>
                <a:gridCol w="1011238"/>
              </a:tblGrid>
              <a:tr h="1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8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0.789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0.832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0.335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0.405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714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8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0.588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76200" y="4397375"/>
            <a:ext cx="86741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SaS,PaP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≈</a:t>
            </a:r>
          </a:p>
          <a:p>
            <a:r>
              <a:rPr lang="en-US" dirty="0"/>
              <a:t>0.789 × 0.832 + 0.515 × 0.555 + 0.335 × 0.0 + 0.0 × 0.0</a:t>
            </a:r>
          </a:p>
          <a:p>
            <a:r>
              <a:rPr lang="en-US" dirty="0"/>
              <a:t>≈ </a:t>
            </a:r>
            <a:r>
              <a:rPr lang="en-US" dirty="0">
                <a:solidFill>
                  <a:srgbClr val="C00000"/>
                </a:solidFill>
              </a:rPr>
              <a:t>0.94</a:t>
            </a:r>
            <a:endParaRPr lang="en-US" dirty="0"/>
          </a:p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SaS,WH</a:t>
            </a:r>
            <a:r>
              <a:rPr lang="en-US" dirty="0">
                <a:solidFill>
                  <a:srgbClr val="0000FF"/>
                </a:solidFill>
              </a:rPr>
              <a:t>)</a:t>
            </a:r>
            <a:r>
              <a:rPr lang="en-US" dirty="0"/>
              <a:t> ≈ </a:t>
            </a:r>
            <a:r>
              <a:rPr lang="en-US" dirty="0">
                <a:solidFill>
                  <a:srgbClr val="C00000"/>
                </a:solidFill>
              </a:rPr>
              <a:t>0.79</a:t>
            </a:r>
          </a:p>
          <a:p>
            <a:r>
              <a:rPr lang="en-US" dirty="0" err="1">
                <a:solidFill>
                  <a:srgbClr val="0000FF"/>
                </a:solidFill>
              </a:rPr>
              <a:t>cos</a:t>
            </a:r>
            <a:r>
              <a:rPr lang="en-US" dirty="0">
                <a:solidFill>
                  <a:srgbClr val="0000FF"/>
                </a:solidFill>
              </a:rPr>
              <a:t>(</a:t>
            </a:r>
            <a:r>
              <a:rPr lang="en-US" dirty="0" err="1">
                <a:solidFill>
                  <a:srgbClr val="0000FF"/>
                </a:solidFill>
              </a:rPr>
              <a:t>PaP,WH</a:t>
            </a:r>
            <a:r>
              <a:rPr lang="en-US" dirty="0">
                <a:solidFill>
                  <a:srgbClr val="0000FF"/>
                </a:solidFill>
              </a:rPr>
              <a:t>) </a:t>
            </a:r>
            <a:r>
              <a:rPr lang="en-US" dirty="0"/>
              <a:t>≈ </a:t>
            </a:r>
            <a:r>
              <a:rPr lang="en-US" dirty="0">
                <a:solidFill>
                  <a:srgbClr val="C00000"/>
                </a:solidFill>
              </a:rPr>
              <a:t>0.69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810000" y="5562600"/>
            <a:ext cx="438549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dirty="0" smtClean="0">
                <a:solidFill>
                  <a:srgbClr val="007254"/>
                </a:solidFill>
                <a:latin typeface="+mn-lt"/>
              </a:rPr>
              <a:t>Γιατί </a:t>
            </a:r>
            <a:r>
              <a:rPr lang="en-US" dirty="0" err="1" smtClean="0">
                <a:solidFill>
                  <a:srgbClr val="007254"/>
                </a:solidFill>
                <a:latin typeface="+mn-lt"/>
              </a:rPr>
              <a:t>cos</a:t>
            </a:r>
            <a:r>
              <a:rPr lang="en-US" dirty="0" smtClean="0">
                <a:solidFill>
                  <a:srgbClr val="007254"/>
                </a:solidFill>
                <a:latin typeface="+mn-lt"/>
              </a:rPr>
              <a:t>(</a:t>
            </a:r>
            <a:r>
              <a:rPr lang="en-US" dirty="0" err="1" smtClean="0">
                <a:solidFill>
                  <a:srgbClr val="007254"/>
                </a:solidFill>
                <a:latin typeface="+mn-lt"/>
              </a:rPr>
              <a:t>SaS,PaP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) &gt; </a:t>
            </a:r>
            <a:r>
              <a:rPr lang="en-US" dirty="0" err="1">
                <a:solidFill>
                  <a:srgbClr val="007254"/>
                </a:solidFill>
                <a:latin typeface="+mn-lt"/>
              </a:rPr>
              <a:t>cos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(</a:t>
            </a:r>
            <a:r>
              <a:rPr lang="en-US" dirty="0" err="1">
                <a:solidFill>
                  <a:srgbClr val="007254"/>
                </a:solidFill>
                <a:latin typeface="+mn-lt"/>
              </a:rPr>
              <a:t>SaS,WH</a:t>
            </a:r>
            <a:r>
              <a:rPr lang="en-US" dirty="0">
                <a:solidFill>
                  <a:srgbClr val="007254"/>
                </a:solidFill>
                <a:latin typeface="+mn-lt"/>
              </a:rPr>
              <a:t>)?</a:t>
            </a:r>
          </a:p>
        </p:txBody>
      </p:sp>
      <p:sp>
        <p:nvSpPr>
          <p:cNvPr id="48199" name="TextBox 8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6.3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8E445E-0100-404D-AEB0-69CA392494B7}" type="slidenum">
              <a:rPr lang="en-US" smtClean="0"/>
              <a:pPr/>
              <a:t>27</a:t>
            </a:fld>
            <a:endParaRPr lang="en-US"/>
          </a:p>
        </p:txBody>
      </p:sp>
      <p:graphicFrame>
        <p:nvGraphicFramePr>
          <p:cNvPr id="19" name="Content Placeholder 6"/>
          <p:cNvGraphicFramePr>
            <a:graphicFrameLocks/>
          </p:cNvGraphicFramePr>
          <p:nvPr/>
        </p:nvGraphicFramePr>
        <p:xfrm>
          <a:off x="5486400" y="1905000"/>
          <a:ext cx="3200400" cy="1672012"/>
        </p:xfrm>
        <a:graphic>
          <a:graphicData uri="http://schemas.openxmlformats.org/drawingml/2006/table">
            <a:tbl>
              <a:tblPr/>
              <a:tblGrid>
                <a:gridCol w="1118681"/>
                <a:gridCol w="633919"/>
                <a:gridCol w="762000"/>
                <a:gridCol w="685800"/>
              </a:tblGrid>
              <a:tr h="26889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SaS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PaP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</a:rPr>
                        <a:t>WH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095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affection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58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2295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jealous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11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26889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gossip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4299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wuthering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</a:rPr>
                        <a:t>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ερωτημάτων και εγγράφων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>
          <a:xfrm>
            <a:off x="533400" y="1600200"/>
            <a:ext cx="7620000" cy="4495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Συχνό σχήμα </a:t>
            </a:r>
            <a:r>
              <a:rPr lang="en-US" dirty="0" smtClean="0">
                <a:ea typeface="ＭＳ Ｐゴシック" charset="-128"/>
              </a:rPr>
              <a:t>: </a:t>
            </a:r>
            <a:r>
              <a:rPr lang="en-US" dirty="0" err="1" smtClean="0">
                <a:ea typeface="ＭＳ Ｐゴシック" charset="-128"/>
              </a:rPr>
              <a:t>lnc.ltc</a:t>
            </a:r>
            <a:endParaRPr lang="en-US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r>
              <a:rPr lang="el-GR" dirty="0" smtClean="0">
                <a:ea typeface="ＭＳ Ｐゴシック" charset="-128"/>
              </a:rPr>
              <a:t>Έγγραφο</a:t>
            </a:r>
            <a:r>
              <a:rPr lang="en-US" dirty="0" smtClean="0">
                <a:ea typeface="ＭＳ Ｐゴシック" charset="-128"/>
              </a:rPr>
              <a:t>: logarithmic </a:t>
            </a:r>
            <a:r>
              <a:rPr lang="en-US" dirty="0" err="1" smtClean="0">
                <a:ea typeface="ＭＳ Ｐゴシック" charset="-128"/>
              </a:rPr>
              <a:t>tf</a:t>
            </a:r>
            <a:r>
              <a:rPr lang="en-US" dirty="0" smtClean="0">
                <a:ea typeface="ＭＳ Ｐゴシック" charset="-128"/>
              </a:rPr>
              <a:t>, no </a:t>
            </a:r>
            <a:r>
              <a:rPr lang="en-US" dirty="0" err="1" smtClean="0">
                <a:ea typeface="ＭＳ Ｐゴシック" charset="-128"/>
              </a:rPr>
              <a:t>idf</a:t>
            </a:r>
            <a:r>
              <a:rPr lang="el-GR" dirty="0" smtClean="0">
                <a:ea typeface="ＭＳ Ｐゴシック" charset="-128"/>
              </a:rPr>
              <a:t>, </a:t>
            </a:r>
            <a:r>
              <a:rPr lang="en-US" dirty="0" smtClean="0">
                <a:ea typeface="ＭＳ Ｐゴシック" charset="-128"/>
              </a:rPr>
              <a:t>cosine normalization</a:t>
            </a:r>
            <a:endParaRPr lang="el-GR" dirty="0" smtClean="0">
              <a:ea typeface="ＭＳ Ｐゴシック" charset="-128"/>
            </a:endParaRPr>
          </a:p>
          <a:p>
            <a:pPr eaLnBrk="1" hangingPunct="1">
              <a:spcAft>
                <a:spcPts val="900"/>
              </a:spcAft>
            </a:pPr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Ερώτημα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: logarithmic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tf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(l), </a:t>
            </a:r>
            <a:r>
              <a:rPr lang="en-US" dirty="0" err="1" smtClean="0">
                <a:solidFill>
                  <a:srgbClr val="C00000"/>
                </a:solidFill>
                <a:ea typeface="ＭＳ Ｐゴシック" charset="-128"/>
              </a:rPr>
              <a:t>idf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(t), cosine normalization (c)</a:t>
            </a:r>
          </a:p>
        </p:txBody>
      </p:sp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Παράδειγμα</a:t>
            </a:r>
            <a:endParaRPr lang="en-US" dirty="0" smtClean="0">
              <a:ea typeface="ＭＳ Ｐゴシック" charset="-128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473701973"/>
              </p:ext>
            </p:extLst>
          </p:nvPr>
        </p:nvGraphicFramePr>
        <p:xfrm>
          <a:off x="381000" y="2514600"/>
          <a:ext cx="8382000" cy="2289560"/>
        </p:xfrm>
        <a:graphic>
          <a:graphicData uri="http://schemas.openxmlformats.org/drawingml/2006/table">
            <a:tbl>
              <a:tblPr/>
              <a:tblGrid>
                <a:gridCol w="990600"/>
                <a:gridCol w="770325"/>
                <a:gridCol w="578170"/>
                <a:gridCol w="779209"/>
                <a:gridCol w="544419"/>
                <a:gridCol w="560561"/>
                <a:gridCol w="650075"/>
                <a:gridCol w="714641"/>
                <a:gridCol w="714642"/>
                <a:gridCol w="779209"/>
                <a:gridCol w="650075"/>
                <a:gridCol w="650074"/>
              </a:tblGrid>
              <a:tr h="381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Όρος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gridSpan="6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Ερώτημα (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Query</a:t>
                      </a: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)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l-GR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Έγγραφο</a:t>
                      </a:r>
                      <a:endParaRPr kumimoji="0" lang="en-US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Prod</a:t>
                      </a:r>
                    </a:p>
                  </a:txBody>
                  <a:tcPr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</a:tr>
              <a:tr h="381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</a:t>
                      </a: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idf</a:t>
                      </a:r>
                      <a:endParaRPr kumimoji="0" 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tf-raw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tf-wt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wt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n’lize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14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cs typeface="Arial Unicode MS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auto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2.3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best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50000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car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0.27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AF1"/>
                    </a:solidFill>
                  </a:tcPr>
                </a:tc>
              </a:tr>
              <a:tr h="38189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insurance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1000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3.0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1.3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cs typeface="Arial Unicode MS" charset="0"/>
                        </a:rPr>
                        <a:t>0.53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BF5E1"/>
                    </a:solidFill>
                  </a:tcPr>
                </a:tc>
              </a:tr>
            </a:tbl>
          </a:graphicData>
        </a:graphic>
      </p:graphicFrame>
      <p:sp>
        <p:nvSpPr>
          <p:cNvPr id="13412" name="TextBox 4"/>
          <p:cNvSpPr txBox="1">
            <a:spLocks noChangeArrowheads="1"/>
          </p:cNvSpPr>
          <p:nvPr/>
        </p:nvSpPr>
        <p:spPr bwMode="auto">
          <a:xfrm>
            <a:off x="609600" y="1447800"/>
            <a:ext cx="606986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sz="2800" dirty="0" smtClean="0">
                <a:latin typeface="+mn-lt"/>
              </a:rPr>
              <a:t>Έγγραφο</a:t>
            </a:r>
            <a:r>
              <a:rPr lang="en-US" dirty="0" smtClean="0"/>
              <a:t>: </a:t>
            </a:r>
            <a:r>
              <a:rPr lang="en-US" i="1" dirty="0"/>
              <a:t>car insurance auto insurance</a:t>
            </a:r>
          </a:p>
          <a:p>
            <a:r>
              <a:rPr lang="el-GR" sz="2800" dirty="0">
                <a:latin typeface="+mn-lt"/>
              </a:rPr>
              <a:t>Ερώτημα</a:t>
            </a:r>
            <a:r>
              <a:rPr lang="en-US" dirty="0" smtClean="0"/>
              <a:t>: </a:t>
            </a:r>
            <a:r>
              <a:rPr lang="en-US" i="1" dirty="0"/>
              <a:t>best car </a:t>
            </a:r>
            <a:r>
              <a:rPr lang="en-US" i="1" dirty="0" smtClean="0"/>
              <a:t>insurance</a:t>
            </a:r>
            <a:r>
              <a:rPr lang="el-GR" i="1" dirty="0" smtClean="0"/>
              <a:t> </a:t>
            </a:r>
            <a:endParaRPr lang="en-US" i="1" dirty="0"/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533400" y="5943600"/>
            <a:ext cx="80986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C00000"/>
                </a:solidFill>
              </a:rPr>
              <a:t>Score = </a:t>
            </a:r>
            <a:r>
              <a:rPr lang="en-US" dirty="0" smtClean="0">
                <a:solidFill>
                  <a:srgbClr val="C00000"/>
                </a:solidFill>
              </a:rPr>
              <a:t>0+0+</a:t>
            </a:r>
            <a:r>
              <a:rPr lang="el-GR" dirty="0" smtClean="0">
                <a:solidFill>
                  <a:srgbClr val="C00000"/>
                </a:solidFill>
              </a:rPr>
              <a:t>(</a:t>
            </a:r>
            <a:r>
              <a:rPr lang="en-US" dirty="0" smtClean="0">
                <a:solidFill>
                  <a:srgbClr val="C00000"/>
                </a:solidFill>
              </a:rPr>
              <a:t>0.</a:t>
            </a:r>
            <a:r>
              <a:rPr lang="el-GR" dirty="0" smtClean="0">
                <a:solidFill>
                  <a:srgbClr val="C00000"/>
                </a:solidFill>
              </a:rPr>
              <a:t>52*0.52=)</a:t>
            </a:r>
            <a:r>
              <a:rPr lang="en-US" dirty="0" smtClean="0">
                <a:solidFill>
                  <a:srgbClr val="C00000"/>
                </a:solidFill>
              </a:rPr>
              <a:t>27+</a:t>
            </a:r>
            <a:r>
              <a:rPr lang="el-GR" dirty="0" smtClean="0">
                <a:solidFill>
                  <a:srgbClr val="C00000"/>
                </a:solidFill>
              </a:rPr>
              <a:t>(0.78*0.68=)</a:t>
            </a:r>
            <a:r>
              <a:rPr lang="en-US" dirty="0" smtClean="0">
                <a:solidFill>
                  <a:srgbClr val="C00000"/>
                </a:solidFill>
              </a:rPr>
              <a:t>0.53 </a:t>
            </a:r>
            <a:r>
              <a:rPr lang="en-US" dirty="0">
                <a:solidFill>
                  <a:srgbClr val="C00000"/>
                </a:solidFill>
              </a:rPr>
              <a:t>= 0.8</a:t>
            </a:r>
          </a:p>
        </p:txBody>
      </p:sp>
      <p:grpSp>
        <p:nvGrpSpPr>
          <p:cNvPr id="2" name="Group 10"/>
          <p:cNvGrpSpPr>
            <a:grpSpLocks/>
          </p:cNvGrpSpPr>
          <p:nvPr/>
        </p:nvGrpSpPr>
        <p:grpSpPr bwMode="auto">
          <a:xfrm>
            <a:off x="609600" y="5334000"/>
            <a:ext cx="5778500" cy="461665"/>
            <a:chOff x="-762000" y="4191979"/>
            <a:chExt cx="5778500" cy="461367"/>
          </a:xfrm>
        </p:grpSpPr>
        <p:sp>
          <p:nvSpPr>
            <p:cNvPr id="13417" name="TextBox 8"/>
            <p:cNvSpPr txBox="1">
              <a:spLocks noChangeArrowheads="1"/>
            </p:cNvSpPr>
            <p:nvPr/>
          </p:nvSpPr>
          <p:spPr bwMode="auto">
            <a:xfrm>
              <a:off x="-762000" y="4191979"/>
              <a:ext cx="2878737" cy="4613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l-GR" dirty="0" smtClean="0"/>
                <a:t>Μήκος Εγγράφου </a:t>
              </a:r>
              <a:r>
                <a:rPr lang="en-US" dirty="0" smtClean="0"/>
                <a:t>=</a:t>
              </a:r>
              <a:endParaRPr lang="en-US" dirty="0"/>
            </a:p>
          </p:txBody>
        </p:sp>
        <p:graphicFrame>
          <p:nvGraphicFramePr>
            <p:cNvPr id="13314" name="Object 2"/>
            <p:cNvGraphicFramePr>
              <a:graphicFrameLocks noChangeAspect="1"/>
            </p:cNvGraphicFramePr>
            <p:nvPr/>
          </p:nvGraphicFramePr>
          <p:xfrm>
            <a:off x="2057400" y="4191982"/>
            <a:ext cx="2959100" cy="405735"/>
          </p:xfrm>
          <a:graphic>
            <a:graphicData uri="http://schemas.openxmlformats.org/presentationml/2006/ole">
              <p:oleObj spid="_x0000_s124991" name="Equation" r:id="rId3" imgW="1574800" imgH="215900" progId="Equation.3">
                <p:embed/>
              </p:oleObj>
            </a:graphicData>
          </a:graphic>
        </p:graphicFrame>
      </p:grpSp>
      <p:sp>
        <p:nvSpPr>
          <p:cNvPr id="13416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6.4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29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6934200" y="1676400"/>
            <a:ext cx="14574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l-GR" dirty="0" smtClean="0">
                <a:latin typeface="+mn-lt"/>
              </a:rPr>
              <a:t>Ν = 1000Κ</a:t>
            </a:r>
            <a:endParaRPr lang="en-US" dirty="0"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781800" y="5481935"/>
            <a:ext cx="108234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C00000"/>
                </a:solidFill>
                <a:ea typeface="ＭＳ Ｐゴシック" charset="-128"/>
              </a:rPr>
              <a:t>lnc.ltc</a:t>
            </a:r>
            <a:endParaRPr lang="en-US" dirty="0">
              <a:solidFill>
                <a:srgbClr val="C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Κατάταξη εγγράφων (</a:t>
            </a:r>
            <a:r>
              <a:rPr lang="en-US" dirty="0" smtClean="0">
                <a:ea typeface="ＭＳ Ｐゴシック" charset="-128"/>
              </a:rPr>
              <a:t>Ranked retrieval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495800"/>
          </a:xfrm>
        </p:spPr>
        <p:txBody>
          <a:bodyPr/>
          <a:lstStyle/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Μέχρι τώρα, τα ερωτήματα που είδαμε ήταν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Boolean.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 έγγραφα ήταν ταίριαζαν, είτε όχι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Κατάλληλη 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για ειδικούς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σαφή κατανόηση των αναγκών τους και της συλλογής </a:t>
            </a: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Αλλά, όχι κατάλληλη για την πλειοψηφία των χρηστών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Το πρόβλημα με τα πάρα πολλά ή τα πολύ λίγα αποτελέσματα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el-GR" i="1" dirty="0" smtClean="0">
                <a:ea typeface="ＭＳ Ｐゴシック" charset="-128"/>
              </a:rPr>
              <a:t>Μοντέλο Σάκου Λέξεων (</a:t>
            </a:r>
            <a:r>
              <a:rPr lang="en-US" i="1" dirty="0" smtClean="0">
                <a:ea typeface="ＭＳ Ｐゴシック" charset="-128"/>
              </a:rPr>
              <a:t>Bag of words </a:t>
            </a:r>
            <a:r>
              <a:rPr lang="en-US" dirty="0" smtClean="0">
                <a:ea typeface="ＭＳ Ｐゴシック" charset="-128"/>
              </a:rPr>
              <a:t>model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305800" cy="41148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Η διανυσματική αναπαράσταση δεν εξετάζει τη διάταξη των λέξεων σε ένα έγγραφο </a:t>
            </a:r>
          </a:p>
          <a:p>
            <a:pPr lvl="1" eaLnBrk="1" hangingPunct="1"/>
            <a:r>
              <a:rPr lang="en-US" i="1" dirty="0" smtClean="0">
                <a:solidFill>
                  <a:srgbClr val="357E69"/>
                </a:solidFill>
                <a:ea typeface="ＭＳ Ｐゴシック" charset="-128"/>
              </a:rPr>
              <a:t>John is quicker than Mary</a:t>
            </a:r>
            <a:r>
              <a:rPr lang="en-US" i="1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r>
              <a:rPr lang="el-GR" sz="2800" dirty="0">
                <a:ea typeface="ＭＳ Ｐゴシック" charset="-128"/>
                <a:cs typeface="ＭＳ Ｐゴシック" pitchFamily="-65" charset="-128"/>
              </a:rPr>
              <a:t>και </a:t>
            </a:r>
          </a:p>
          <a:p>
            <a:pPr lvl="1" eaLnBrk="1" hangingPunct="1"/>
            <a:r>
              <a:rPr lang="en-US" i="1" dirty="0" smtClean="0">
                <a:solidFill>
                  <a:srgbClr val="357E69"/>
                </a:solidFill>
                <a:ea typeface="ＭＳ Ｐゴシック" charset="-128"/>
              </a:rPr>
              <a:t>Mary is quicker than John</a:t>
            </a: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 </a:t>
            </a:r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marL="457200" lvl="1" indent="0" eaLnBrk="1" hangingPunct="1">
              <a:buNone/>
            </a:pPr>
            <a:r>
              <a:rPr lang="el-GR" sz="2800" dirty="0">
                <a:ea typeface="ＭＳ Ｐゴシック" charset="-128"/>
                <a:cs typeface="ＭＳ Ｐゴシック" pitchFamily="-65" charset="-128"/>
              </a:rPr>
              <a:t>Έχουν τα ίδια διανύσματα</a:t>
            </a:r>
          </a:p>
          <a:p>
            <a:pPr lvl="1" eaLnBrk="1" hangingPunct="1"/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Αυτό λέγεται μοντέλου σάκου λέξεων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u="sng" dirty="0" smtClean="0">
                <a:ea typeface="ＭＳ Ｐゴシック" charset="-128"/>
              </a:rPr>
              <a:t>bag of words</a:t>
            </a:r>
            <a:r>
              <a:rPr lang="en-US" dirty="0" smtClean="0">
                <a:ea typeface="ＭＳ Ｐゴシック" charset="-128"/>
              </a:rPr>
              <a:t> model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.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30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Περίληψη βαθμολόγησης στο διανυσματικό χώρο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382000" cy="43434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Αναπαράσταση του ερωτήματος ως ένα διαβαθμισμένο </a:t>
            </a:r>
            <a:r>
              <a:rPr lang="en-US" dirty="0" err="1" smtClean="0">
                <a:ea typeface="ＭＳ Ｐゴシック" charset="-128"/>
              </a:rPr>
              <a:t>tf-idf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διάνυσμα</a:t>
            </a:r>
            <a:endParaRPr lang="en-US" dirty="0" smtClean="0">
              <a:ea typeface="ＭＳ Ｐゴシック" charset="-128"/>
            </a:endParaRPr>
          </a:p>
          <a:p>
            <a:pPr eaLnBrk="1" hangingPunct="1"/>
            <a:r>
              <a:rPr lang="el-GR" dirty="0">
                <a:ea typeface="ＭＳ Ｐゴシック" charset="-128"/>
              </a:rPr>
              <a:t>Αναπαράσταση </a:t>
            </a:r>
            <a:r>
              <a:rPr lang="el-GR" dirty="0" smtClean="0">
                <a:ea typeface="ＭＳ Ｐゴシック" charset="-128"/>
              </a:rPr>
              <a:t>κάθε εγγράφου ως </a:t>
            </a:r>
            <a:r>
              <a:rPr lang="el-GR" dirty="0">
                <a:ea typeface="ＭＳ Ｐゴシック" charset="-128"/>
              </a:rPr>
              <a:t>ένα διαβαθμισμένο </a:t>
            </a:r>
            <a:r>
              <a:rPr lang="en-US" dirty="0" err="1">
                <a:ea typeface="ＭＳ Ｐゴシック" charset="-128"/>
              </a:rPr>
              <a:t>tf-idf</a:t>
            </a:r>
            <a:r>
              <a:rPr lang="en-US" dirty="0">
                <a:ea typeface="ＭＳ Ｐゴシック" charset="-128"/>
              </a:rPr>
              <a:t> </a:t>
            </a:r>
            <a:r>
              <a:rPr lang="el-GR" dirty="0">
                <a:ea typeface="ＭＳ Ｐゴシック" charset="-128"/>
              </a:rPr>
              <a:t>διάνυσμα</a:t>
            </a:r>
            <a:endParaRPr lang="en-US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/>
            <a:r>
              <a:rPr lang="el-GR" dirty="0" smtClean="0">
                <a:ea typeface="ＭＳ Ｐゴシック" charset="-128"/>
              </a:rPr>
              <a:t>Υπολόγισε το συνημίτονο για κάθε ζεύγος ερωτήματος, εγγράφου</a:t>
            </a:r>
          </a:p>
          <a:p>
            <a:pPr eaLnBrk="1" hangingPunct="1"/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Διάταξε τα έγγραφα με βάση αυτό το βαθμό </a:t>
            </a:r>
          </a:p>
          <a:p>
            <a:pPr eaLnBrk="1" hangingPunct="1"/>
            <a:r>
              <a:rPr lang="el-GR" dirty="0">
                <a:ea typeface="ＭＳ Ｐゴシック" charset="-128"/>
              </a:rPr>
              <a:t>Επέστρεψε τα κορυφαία Κ (π.χ., Κ =10) έγγραφα στο χρήστη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138113" y="1714488"/>
            <a:ext cx="8466335" cy="7784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514350" indent="-514350" algn="r" defTabSz="449263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 smtClean="0">
                <a:solidFill>
                  <a:srgbClr val="336699"/>
                </a:solidFill>
                <a:latin typeface="Calibri" charset="0"/>
                <a:cs typeface="+mn-cs"/>
              </a:rPr>
              <a:t>Μερικά θέματα υλοποίησης</a:t>
            </a:r>
            <a:endParaRPr lang="en-US" sz="3200" dirty="0" smtClean="0">
              <a:solidFill>
                <a:srgbClr val="BDD3E9"/>
              </a:solidFill>
              <a:latin typeface="Calibri" charset="0"/>
              <a:cs typeface="+mn-cs"/>
            </a:endParaRPr>
          </a:p>
          <a:p>
            <a:pPr marL="514350" indent="-514350" defTabSz="449263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  <a:cs typeface="+mn-cs"/>
            </a:endParaRPr>
          </a:p>
          <a:p>
            <a:pPr marL="514350" indent="-514350" defTabSz="449263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32</a:t>
            </a:fld>
            <a:endParaRPr lang="en-US"/>
          </a:p>
        </p:txBody>
      </p:sp>
      <p:sp>
        <p:nvSpPr>
          <p:cNvPr id="5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5606362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33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Τροποποίηση ευρετηρίου</a:t>
            </a:r>
            <a:endParaRPr lang="de-DE" sz="34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0616" y="4446991"/>
            <a:ext cx="8786842" cy="750099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Συχνότητες όρων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endParaRPr lang="en-US" i="1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694622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34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Τροποποίηση ευρετηρίου</a:t>
            </a:r>
            <a:endParaRPr lang="de-DE" sz="34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48371" y="1844824"/>
            <a:ext cx="8614152" cy="404745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κάθε καταχώρηση, αποθήκευση του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tf</a:t>
            </a:r>
            <a:r>
              <a:rPr lang="en-US" i="1" baseline="-25000" dirty="0" err="1">
                <a:solidFill>
                  <a:srgbClr val="000000"/>
                </a:solidFill>
                <a:latin typeface="Calibri"/>
                <a:cs typeface="+mn-cs"/>
              </a:rPr>
              <a:t>t,d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επιπρόσθετα του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baseline="-25000" dirty="0">
                <a:solidFill>
                  <a:srgbClr val="000000"/>
                </a:solidFill>
                <a:latin typeface="Calibri"/>
                <a:cs typeface="+mn-cs"/>
              </a:rPr>
              <a:t>d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Ως </a:t>
            </a:r>
            <a:r>
              <a:rPr lang="el-GR" i="1" dirty="0" smtClean="0">
                <a:solidFill>
                  <a:srgbClr val="3333CC">
                    <a:lumMod val="75000"/>
                  </a:srgbClr>
                </a:solidFill>
                <a:latin typeface="Calibri"/>
                <a:cs typeface="+mn-cs"/>
              </a:rPr>
              <a:t>ακέραια συχνότητα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όχι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(log-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σταθμισμένο πραγματικό αριθμό γιατί οι πραγματικοί αριθμοί είναι δύσκολο να συμπιεστούν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Unary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code </a:t>
            </a: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Επιπρόσθετος χώρος μικρός, λιγότερο από ένα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byte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ανά καταχώρηση με 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bitwise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συμπίεση ή ένα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byte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ανά καταχώρηση με μεταβλητού μεγέθους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byte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code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86921454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35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600" y="1981200"/>
            <a:ext cx="8566150" cy="380524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sz="2800" dirty="0" smtClean="0">
                <a:solidFill>
                  <a:srgbClr val="000000"/>
                </a:solidFill>
                <a:latin typeface="Calibri"/>
                <a:cs typeface="+mn-cs"/>
              </a:rPr>
              <a:t>Y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πολογισμός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cs typeface="+mn-cs"/>
              </a:rPr>
              <a:t>ανά-όρο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(ένας-όρος-τη-</a:t>
            </a:r>
            <a:r>
              <a:rPr lang="el-GR" sz="2800" dirty="0" err="1" smtClean="0">
                <a:solidFill>
                  <a:srgbClr val="000000"/>
                </a:solidFill>
                <a:latin typeface="Calibri"/>
                <a:cs typeface="+mn-cs"/>
              </a:rPr>
              <a:t>φορά</a:t>
            </a: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800" dirty="0" smtClean="0">
                <a:solidFill>
                  <a:srgbClr val="FF0000"/>
                </a:solidFill>
                <a:latin typeface="Calibri"/>
                <a:cs typeface="+mn-cs"/>
              </a:rPr>
              <a:t>- </a:t>
            </a:r>
            <a:r>
              <a:rPr lang="en-US" sz="2800" dirty="0" smtClean="0">
                <a:solidFill>
                  <a:srgbClr val="FF0000"/>
                </a:solidFill>
                <a:latin typeface="Calibri"/>
                <a:cs typeface="+mn-cs"/>
              </a:rPr>
              <a:t>a-term-at-a-time)</a:t>
            </a:r>
            <a:endParaRPr lang="el-GR" sz="2800" dirty="0" smtClean="0">
              <a:solidFill>
                <a:srgbClr val="FF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1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απλούστερη περίπτωση είναι να επεξεργαστούμε όλη τη λίστα καταχωρήσεων του πρώτου όρου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Δημιουργούμε ένα συσσωρευτή των βαθμών για κάθε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εγγράφου που βρίσκουμε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Μετά επεξεργαζόμαστε πλήρως τη λίστα καταχωρήσεων για τον δεύτερο όρο κοκ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35</a:t>
            </a:fld>
            <a:endParaRPr lang="en-US"/>
          </a:p>
        </p:txBody>
      </p:sp>
      <p:sp>
        <p:nvSpPr>
          <p:cNvPr id="8" name="Title 6"/>
          <p:cNvSpPr txBox="1">
            <a:spLocks/>
          </p:cNvSpPr>
          <p:nvPr/>
        </p:nvSpPr>
        <p:spPr>
          <a:xfrm>
            <a:off x="304800" y="609600"/>
            <a:ext cx="8305800" cy="685800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  <a:defRPr/>
            </a:pP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6">
                    <a:lumMod val="75000"/>
                  </a:schemeClr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Υπολογισμός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 </a:t>
            </a:r>
            <a:r>
              <a:rPr kumimoji="0" lang="en-US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cosine </a:t>
            </a:r>
            <a:r>
              <a:rPr kumimoji="0" lang="el-GR" sz="40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+mj-lt"/>
                <a:ea typeface="ＭＳ Ｐゴシック" charset="-128"/>
                <a:cs typeface="+mj-cs"/>
              </a:rPr>
              <a:t>βαθμού</a:t>
            </a:r>
            <a:endParaRPr kumimoji="0" lang="en-US" sz="4000" b="0" i="0" u="none" strike="noStrike" kern="0" cap="none" spc="0" normalizeH="0" baseline="0" noProof="0" dirty="0" smtClean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+mj-lt"/>
              <a:ea typeface="ＭＳ Ｐゴシック" charset="-128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696872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ανά </a:t>
            </a:r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όρο (</a:t>
            </a:r>
            <a:r>
              <a:rPr lang="en-US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term-at-a-time)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36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2514601"/>
            <a:ext cx="4419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Για κάθε όρο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t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του ερωτήματος</a:t>
            </a:r>
            <a:r>
              <a:rPr lang="en-US" dirty="0" smtClean="0">
                <a:solidFill>
                  <a:srgbClr val="FF0000"/>
                </a:solidFill>
                <a:latin typeface="+mn-lt"/>
              </a:rPr>
              <a:t> </a:t>
            </a:r>
            <a:r>
              <a:rPr lang="en-US" i="1" dirty="0" smtClean="0">
                <a:solidFill>
                  <a:srgbClr val="FF0000"/>
                </a:solidFill>
                <a:latin typeface="+mn-lt"/>
              </a:rPr>
              <a:t>q</a:t>
            </a:r>
            <a:r>
              <a:rPr lang="el-GR" dirty="0" smtClean="0">
                <a:solidFill>
                  <a:srgbClr val="FF0000"/>
                </a:solidFill>
                <a:latin typeface="+mn-lt"/>
              </a:rPr>
              <a:t> 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77415" y="5056909"/>
            <a:ext cx="1981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Λέμε τα στοιχεία του πίνακα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Scores</a:t>
            </a:r>
            <a:r>
              <a:rPr lang="el-GR" sz="1800" b="1" dirty="0" smtClean="0">
                <a:solidFill>
                  <a:srgbClr val="C00000"/>
                </a:solidFill>
                <a:latin typeface="+mn-lt"/>
              </a:rPr>
              <a:t>, συσσωρευτές </a:t>
            </a:r>
            <a:r>
              <a:rPr lang="en-US" sz="1800" b="1" dirty="0" smtClean="0">
                <a:solidFill>
                  <a:srgbClr val="C00000"/>
                </a:solidFill>
                <a:latin typeface="+mn-lt"/>
              </a:rPr>
              <a:t>(accumulators)</a:t>
            </a:r>
            <a:endParaRPr lang="en-US" sz="1800" b="1" dirty="0">
              <a:solidFill>
                <a:srgbClr val="C00000"/>
              </a:solidFill>
              <a:latin typeface="+mn-lt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286000" y="4191000"/>
            <a:ext cx="35052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>
            <a:off x="2057400" y="4599709"/>
            <a:ext cx="4114800" cy="0"/>
          </a:xfrm>
          <a:prstGeom prst="line">
            <a:avLst/>
          </a:prstGeom>
          <a:ln w="38100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9129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37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4071942"/>
            <a:ext cx="8786842" cy="15001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Ερώτημα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 [Brutus Caesar]: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Συσσωρευτές για τα: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1, 5, 7, 13, 17, 83, 87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Δε χρειαζόμαστε για τα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8, 40, 85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pic>
        <p:nvPicPr>
          <p:cNvPr id="8" name="Picture 7" descr="74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2910" y="2143116"/>
            <a:ext cx="6024603" cy="174609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62000" y="5715000"/>
            <a:ext cx="746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sz="2000" i="1" dirty="0" smtClean="0">
                <a:solidFill>
                  <a:srgbClr val="C00000"/>
                </a:solidFill>
                <a:latin typeface="+mn-lt"/>
              </a:rPr>
              <a:t> Εξετάζουμε μόνο τα έγγραφα που έχουν μη μηδενικό συνημίτονο</a:t>
            </a:r>
            <a:endParaRPr lang="el-GR" sz="20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5681196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38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Υπολογισμός βαρών</a:t>
            </a:r>
            <a:endParaRPr lang="en-US" sz="34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78579" y="1738746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σχετική διάταξη των εγγράφων δεν επηρεάζεται από την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κανονικοποίηση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ή όχι του διανύσματος του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q,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επίσης αν κάθε όρος μόνο μια φορά στο ερώτημα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w 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t,q</a:t>
            </a:r>
            <a:r>
              <a:rPr lang="en-US" baseline="-25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μπορεί να αγνοηθεί,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ο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πότε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μπορούμε απλώς να αθροίζουμε τα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w</a:t>
            </a:r>
            <a:r>
              <a:rPr lang="en-US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t,s</a:t>
            </a:r>
            <a:endParaRPr lang="el-GR" baseline="-25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endParaRPr lang="el-GR" baseline="-250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800100" lvl="1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C00000"/>
                </a:solidFill>
                <a:latin typeface="Calibri"/>
                <a:cs typeface="+mn-cs"/>
              </a:rPr>
              <a:t>(</a:t>
            </a:r>
            <a:r>
              <a:rPr lang="en-US" dirty="0" smtClean="0">
                <a:solidFill>
                  <a:srgbClr val="C00000"/>
                </a:solidFill>
                <a:latin typeface="Calibri"/>
                <a:cs typeface="+mn-cs"/>
              </a:rPr>
              <a:t>document-at-a-time)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Μπορούμε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να διατρέχουμε τις λίστες των όρων του ερωτήματος παράλληλα όπως στην περίπτωση της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ανάκτησης 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(merge sort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</a:p>
          <a:p>
            <a:pPr marL="1257300" lvl="2" indent="-3429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έχει ως αποτέλεσμα λόγω της διάταξης των εγγράφων στις λίστες καταχωρίσεων τον υπολογισμό του βαθμού ανά έγγραφο  </a:t>
            </a:r>
            <a:endParaRPr lang="de-DE" baseline="-25000" dirty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38</a:t>
            </a:fld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7.1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5267069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39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0" y="12700"/>
            <a:ext cx="9144000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Πως υπολογίζουμε τα κορυφαία </a:t>
            </a:r>
            <a:r>
              <a:rPr lang="en-US" sz="34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αποτελέσματα;</a:t>
            </a:r>
            <a:endParaRPr lang="en-US" sz="34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Σε πολλές εφαρμογές, δε χρειαζόμαστε την πλήρη κατάταξη, αλλά </a:t>
            </a:r>
            <a:r>
              <a:rPr lang="el-GR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μόνο τα κορυφαία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κάποιο μικρό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= 100</a:t>
            </a: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Απλοϊκός τρόπος</a:t>
            </a:r>
            <a:r>
              <a:rPr lang="de-DE" dirty="0" smtClean="0">
                <a:solidFill>
                  <a:srgbClr val="000000"/>
                </a:solidFill>
                <a:latin typeface="Calibri"/>
              </a:rPr>
              <a:t>:</a:t>
            </a: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Υπολόγισε τους βαθμούς για όλα τα </a:t>
            </a:r>
            <a:r>
              <a:rPr lang="en-US" sz="2200" dirty="0" smtClean="0">
                <a:solidFill>
                  <a:srgbClr val="000000"/>
                </a:solidFill>
                <a:latin typeface="Calibri"/>
              </a:rPr>
              <a:t>N </a:t>
            </a: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έγραφα</a:t>
            </a:r>
            <a:endParaRPr lang="en-US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</a:rPr>
              <a:t>Sort</a:t>
            </a:r>
            <a:endParaRPr lang="de-DE" sz="2200" dirty="0" smtClean="0">
              <a:solidFill>
                <a:srgbClr val="000000"/>
              </a:solidFill>
              <a:latin typeface="Calibri"/>
            </a:endParaRPr>
          </a:p>
          <a:p>
            <a:pPr marL="1143000" lvl="2" indent="-22860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</a:rPr>
              <a:t>Επέστεψε τα κορυφαία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</a:rPr>
              <a:t>k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 δε χρειαζόμαστε όλη τη διάταξη, υπάρχει αποδοτικός τρόπος να υπολογίσουμε μόνο 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k; </a:t>
            </a:r>
            <a:endParaRPr lang="de-DE" sz="22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39</a:t>
            </a:fld>
            <a:endParaRPr lang="en-US"/>
          </a:p>
        </p:txBody>
      </p:sp>
      <p:sp>
        <p:nvSpPr>
          <p:cNvPr id="8" name="TextBox 9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7.1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57200" y="5562600"/>
            <a:ext cx="83058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§"/>
            </a:pPr>
            <a:r>
              <a:rPr lang="el-GR" i="1" dirty="0" smtClean="0">
                <a:solidFill>
                  <a:srgbClr val="C00000"/>
                </a:solidFill>
                <a:latin typeface="+mn-lt"/>
              </a:rPr>
              <a:t> Έστω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J </a:t>
            </a:r>
            <a:r>
              <a:rPr lang="el-GR" i="1" dirty="0" smtClean="0">
                <a:solidFill>
                  <a:srgbClr val="C00000"/>
                </a:solidFill>
                <a:latin typeface="+mn-lt"/>
              </a:rPr>
              <a:t>τα έγγραφα με μη μηδενικό συνημίτονο. Μπορούμε να βρούμε τα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K </a:t>
            </a:r>
            <a:r>
              <a:rPr lang="el-GR" i="1" dirty="0" smtClean="0">
                <a:solidFill>
                  <a:srgbClr val="C00000"/>
                </a:solidFill>
                <a:latin typeface="+mn-lt"/>
              </a:rPr>
              <a:t>καλύτερα χωρίς ταξινόμηση όλων των </a:t>
            </a:r>
            <a:r>
              <a:rPr lang="en-US" i="1" dirty="0" smtClean="0">
                <a:solidFill>
                  <a:srgbClr val="C00000"/>
                </a:solidFill>
                <a:latin typeface="+mn-lt"/>
              </a:rPr>
              <a:t>J </a:t>
            </a:r>
            <a:r>
              <a:rPr lang="el-GR" i="1" dirty="0" smtClean="0">
                <a:solidFill>
                  <a:srgbClr val="C00000"/>
                </a:solidFill>
                <a:latin typeface="+mn-lt"/>
              </a:rPr>
              <a:t>εγγράφων; </a:t>
            </a:r>
            <a:endParaRPr lang="el-GR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13279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>
                <a:ea typeface="ＭＳ Ｐゴシック" charset="-128"/>
              </a:rPr>
              <a:t>Μοντέλα διαβαθμισμένης ανάκτησης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305800" cy="3124200"/>
          </a:xfrm>
        </p:spPr>
        <p:txBody>
          <a:bodyPr/>
          <a:lstStyle/>
          <a:p>
            <a:pPr>
              <a:spcAft>
                <a:spcPts val="600"/>
              </a:spcAft>
            </a:pPr>
            <a:r>
              <a:rPr lang="el-GR" dirty="0" smtClean="0">
                <a:ea typeface="ＭＳ Ｐゴシック" charset="-128"/>
              </a:rPr>
              <a:t>Αντί ενός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συνόλου</a:t>
            </a:r>
            <a:r>
              <a:rPr lang="el-GR" dirty="0" smtClean="0">
                <a:ea typeface="ＭＳ Ｐゴシック" charset="-128"/>
              </a:rPr>
              <a:t> εγγράφων που ικανοποιούν το ερώτημα, η </a:t>
            </a:r>
            <a:r>
              <a:rPr lang="el-GR" dirty="0">
                <a:solidFill>
                  <a:srgbClr val="357E69"/>
                </a:solidFill>
                <a:ea typeface="ＭＳ Ｐゴシック" charset="-128"/>
              </a:rPr>
              <a:t>διαβαθμισμένη ανάκτηση </a:t>
            </a:r>
            <a:r>
              <a:rPr lang="el-GR" dirty="0" smtClean="0">
                <a:solidFill>
                  <a:srgbClr val="357E69"/>
                </a:solidFill>
                <a:ea typeface="ＭＳ Ｐゴシック" charset="-128"/>
              </a:rPr>
              <a:t>(</a:t>
            </a:r>
            <a:r>
              <a:rPr lang="en-US" dirty="0" smtClean="0">
                <a:solidFill>
                  <a:srgbClr val="357E69"/>
                </a:solidFill>
                <a:ea typeface="ＭＳ Ｐゴシック" charset="-128"/>
              </a:rPr>
              <a:t>ranked retrieval) </a:t>
            </a:r>
            <a:r>
              <a:rPr lang="el-GR" dirty="0" smtClean="0">
                <a:ea typeface="ＭＳ Ｐゴシック" charset="-128"/>
              </a:rPr>
              <a:t>επιστρέφει μια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διάταξη</a:t>
            </a:r>
            <a:r>
              <a:rPr lang="el-GR" dirty="0" smtClean="0">
                <a:ea typeface="ＭＳ Ｐゴシック" charset="-128"/>
              </a:rPr>
              <a:t> των (κορυφαίων) για την ερώτηση εγγράφων της συλλογής </a:t>
            </a:r>
            <a:endParaRPr lang="en-US" dirty="0" smtClean="0">
              <a:ea typeface="ＭＳ Ｐゴシック" charset="-128"/>
            </a:endParaRPr>
          </a:p>
          <a:p>
            <a:pPr>
              <a:spcAft>
                <a:spcPts val="600"/>
              </a:spcAft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Συνήθως μαζί με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ε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ρωτήματα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ελεύθερου κειμένου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Free text queries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)</a:t>
            </a:r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5CB5D301-0F3A-4F5E-8295-1EFA317729CE}" type="slidenum">
              <a:rPr lang="en-US" smtClean="0"/>
              <a:pPr/>
              <a:t>4</a:t>
            </a:fld>
            <a:endParaRPr lang="en-US" smtClean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4648200"/>
            <a:ext cx="83820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Πως διατάσουμε-διαβαθμίζουμε τα έγγραφα μιας συλλογής με βάση ένα ερώτημα </a:t>
            </a:r>
          </a:p>
          <a:p>
            <a:pPr lvl="1" eaLnBrk="1" hangingPunct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Αναθέτουμε ένα </a:t>
            </a:r>
            <a:r>
              <a:rPr lang="el-GR" b="1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βαθμό (</a:t>
            </a:r>
            <a:r>
              <a:rPr lang="en-US" b="1" u="sng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score</a:t>
            </a:r>
            <a:r>
              <a:rPr lang="el-GR" b="1" u="sng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b="1" u="sng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score(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n-US" b="1" i="1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, </a:t>
            </a:r>
            <a:r>
              <a:rPr lang="en-US" b="1" i="1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q)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μετρά πόσο καλά το έγγραφο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d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“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ταιριάζει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”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(match)  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με το ερώτημα</a:t>
            </a:r>
            <a:r>
              <a:rPr lang="en-US" dirty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q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40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Χρήση 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  <a:endParaRPr lang="en-US" sz="3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600" y="1752600"/>
            <a:ext cx="3657600" cy="3352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min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Ένα δυαδικό 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min heap</a:t>
            </a:r>
            <a:r>
              <a:rPr lang="el-GR" dirty="0" smtClean="0">
                <a:solidFill>
                  <a:srgbClr val="0070C0"/>
                </a:solidFill>
                <a:latin typeface="Calibri"/>
                <a:cs typeface="+mn-cs"/>
              </a:rPr>
              <a:t> είναι ένα δυαδικό δέντρο που η τιμή ενός κόμβου είναι μικρότερη από την τιμή των δύο παιδιών του</a:t>
            </a:r>
            <a:r>
              <a:rPr lang="en-US" dirty="0" smtClean="0">
                <a:solidFill>
                  <a:srgbClr val="0070C0"/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40</a:t>
            </a:fld>
            <a:endParaRPr lang="en-US"/>
          </a:p>
        </p:txBody>
      </p:sp>
      <p:pic>
        <p:nvPicPr>
          <p:cNvPr id="8" name="Picture 7" descr="73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657600" y="2362200"/>
            <a:ext cx="5078439" cy="3786112"/>
          </a:xfrm>
          <a:prstGeom prst="rect">
            <a:avLst/>
          </a:prstGeom>
        </p:spPr>
      </p:pic>
      <p:sp>
        <p:nvSpPr>
          <p:cNvPr id="9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</a:t>
            </a:r>
          </a:p>
        </p:txBody>
      </p:sp>
    </p:spTree>
    <p:extLst>
      <p:ext uri="{BB962C8B-B14F-4D97-AF65-F5344CB8AC3E}">
        <p14:creationId xmlns:p14="http://schemas.microsoft.com/office/powerpoint/2010/main" xmlns="" val="1084526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41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εισαγωγής (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+mn-cs"/>
              </a:rPr>
              <a:t>max heap)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41</a:t>
            </a:fld>
            <a:endParaRPr lang="en-US"/>
          </a:p>
        </p:txBody>
      </p:sp>
      <p:pic>
        <p:nvPicPr>
          <p:cNvPr id="9" name="Picture 8" descr="735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57224" y="1643050"/>
            <a:ext cx="6500858" cy="4548304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95400" y="3581401"/>
            <a:ext cx="762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15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</a:t>
            </a:r>
          </a:p>
        </p:txBody>
      </p:sp>
    </p:spTree>
    <p:extLst>
      <p:ext uri="{BB962C8B-B14F-4D97-AF65-F5344CB8AC3E}">
        <p14:creationId xmlns:p14="http://schemas.microsoft.com/office/powerpoint/2010/main" xmlns="" val="287523647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42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Επιλογή των κορυφαίων </a:t>
            </a:r>
            <a:r>
              <a:rPr lang="en-US" sz="34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σε </a:t>
            </a:r>
            <a:r>
              <a:rPr lang="en-US" sz="34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sz="3400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+mn-cs"/>
              </a:rPr>
              <a:t> log </a:t>
            </a:r>
            <a:r>
              <a:rPr lang="en-US" sz="34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sz="3400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04800" y="1828800"/>
            <a:ext cx="8610600" cy="388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Στόχος: Διατηρούμε τα καλύτερα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έχουμε δει μέχρι στιγμής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Χρήση δυαδικού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min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heap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την επεξεργασία ενός νέου εγγράφου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</a:rPr>
              <a:t>d</a:t>
            </a:r>
            <a:r>
              <a:rPr lang="en-US" dirty="0" smtClean="0">
                <a:solidFill>
                  <a:srgbClr val="000000"/>
                </a:solidFill>
                <a:latin typeface="Calibri"/>
              </a:rPr>
              <a:t>′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με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score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′: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Get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current minimum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of heap (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(1))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If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′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Calibri"/>
              </a:rPr>
              <a:t>˂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en-US" sz="2200" i="1" baseline="-25000" dirty="0" err="1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skip to next document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υπάρχουν </a:t>
            </a:r>
            <a:r>
              <a:rPr lang="en-US" sz="1600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k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καλύτερα */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If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&gt;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h</a:t>
            </a:r>
            <a:r>
              <a:rPr lang="de-DE" sz="2200" i="1" baseline="-25000" dirty="0" smtClean="0">
                <a:solidFill>
                  <a:srgbClr val="000000"/>
                </a:solidFill>
                <a:latin typeface="Calibri"/>
                <a:cs typeface="+mn-cs"/>
              </a:rPr>
              <a:t>m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heap-delete-root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(log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)) </a:t>
            </a:r>
            <a:r>
              <a:rPr lang="de-DE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/* 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καλύτερο, σβήσε τη ρίζα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</a:pP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           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heap-add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′/</a:t>
            </a:r>
            <a:r>
              <a:rPr lang="de-DE" sz="2200" i="1" dirty="0" err="1" smtClean="0">
                <a:solidFill>
                  <a:srgbClr val="000000"/>
                </a:solidFill>
                <a:latin typeface="Calibri"/>
                <a:cs typeface="+mn-cs"/>
              </a:rPr>
              <a:t>s</a:t>
            </a:r>
            <a:r>
              <a:rPr lang="de-DE" sz="2200" dirty="0" err="1" smtClean="0">
                <a:solidFill>
                  <a:srgbClr val="000000"/>
                </a:solidFill>
                <a:latin typeface="Calibri"/>
                <a:cs typeface="+mn-cs"/>
              </a:rPr>
              <a:t>′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(log </a:t>
            </a:r>
            <a:r>
              <a:rPr lang="de-DE" sz="2200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de-DE" sz="2200" dirty="0" smtClean="0">
                <a:solidFill>
                  <a:srgbClr val="000000"/>
                </a:solidFill>
                <a:latin typeface="Calibri"/>
                <a:cs typeface="+mn-cs"/>
              </a:rPr>
              <a:t>))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		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και βάλτο στο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heap</a:t>
            </a:r>
            <a:r>
              <a:rPr lang="el-GR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*/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endParaRPr lang="de-DE" sz="1600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58589242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22860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2J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πράξεις για την κατασκευή του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,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 βρίσκουμε τους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K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“winners”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σε 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2log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J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βήματα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.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altLang="zh-CN" dirty="0" smtClean="0">
                <a:ea typeface="宋体" pitchFamily="2" charset="-122"/>
              </a:rPr>
              <a:t>Για</a:t>
            </a:r>
            <a:r>
              <a:rPr lang="en-US" altLang="zh-CN" dirty="0" smtClean="0">
                <a:ea typeface="宋体" pitchFamily="2" charset="-122"/>
              </a:rPr>
              <a:t> </a:t>
            </a:r>
            <a:r>
              <a:rPr lang="en-US" altLang="zh-CN" i="1" dirty="0" smtClean="0">
                <a:ea typeface="宋体" pitchFamily="2" charset="-122"/>
              </a:rPr>
              <a:t>J</a:t>
            </a:r>
            <a:r>
              <a:rPr lang="en-US" altLang="zh-CN" dirty="0" smtClean="0">
                <a:ea typeface="宋体" pitchFamily="2" charset="-122"/>
              </a:rPr>
              <a:t>=1M, </a:t>
            </a:r>
            <a:r>
              <a:rPr lang="en-US" altLang="zh-CN" i="1" dirty="0" smtClean="0">
                <a:ea typeface="宋体" pitchFamily="2" charset="-122"/>
              </a:rPr>
              <a:t>K</a:t>
            </a:r>
            <a:r>
              <a:rPr lang="en-US" altLang="zh-CN" dirty="0" smtClean="0">
                <a:ea typeface="宋体" pitchFamily="2" charset="-122"/>
              </a:rPr>
              <a:t>=100, 10% </a:t>
            </a:r>
            <a:r>
              <a:rPr lang="el-GR" altLang="zh-CN" dirty="0" smtClean="0">
                <a:ea typeface="宋体" pitchFamily="2" charset="-122"/>
              </a:rPr>
              <a:t>του κόστους της ταξινόμησης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</p:txBody>
      </p:sp>
      <p:sp>
        <p:nvSpPr>
          <p:cNvPr id="19460" name="Oval 4"/>
          <p:cNvSpPr>
            <a:spLocks noChangeArrowheads="1"/>
          </p:cNvSpPr>
          <p:nvPr/>
        </p:nvSpPr>
        <p:spPr bwMode="auto">
          <a:xfrm>
            <a:off x="6172200" y="3822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1</a:t>
            </a:r>
          </a:p>
        </p:txBody>
      </p:sp>
      <p:sp>
        <p:nvSpPr>
          <p:cNvPr id="19461" name="Oval 5"/>
          <p:cNvSpPr>
            <a:spLocks noChangeArrowheads="1"/>
          </p:cNvSpPr>
          <p:nvPr/>
        </p:nvSpPr>
        <p:spPr bwMode="auto">
          <a:xfrm>
            <a:off x="5715000" y="43561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.9</a:t>
            </a:r>
          </a:p>
        </p:txBody>
      </p:sp>
      <p:sp>
        <p:nvSpPr>
          <p:cNvPr id="19462" name="Oval 6"/>
          <p:cNvSpPr>
            <a:spLocks noChangeArrowheads="1"/>
          </p:cNvSpPr>
          <p:nvPr/>
        </p:nvSpPr>
        <p:spPr bwMode="auto">
          <a:xfrm>
            <a:off x="6705600" y="43561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 dirty="0">
                <a:ea typeface="宋体" pitchFamily="2" charset="-122"/>
              </a:rPr>
              <a:t>.3</a:t>
            </a:r>
          </a:p>
        </p:txBody>
      </p:sp>
      <p:sp>
        <p:nvSpPr>
          <p:cNvPr id="19463" name="Oval 7"/>
          <p:cNvSpPr>
            <a:spLocks noChangeArrowheads="1"/>
          </p:cNvSpPr>
          <p:nvPr/>
        </p:nvSpPr>
        <p:spPr bwMode="auto">
          <a:xfrm>
            <a:off x="60198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.8</a:t>
            </a:r>
          </a:p>
        </p:txBody>
      </p:sp>
      <p:cxnSp>
        <p:nvCxnSpPr>
          <p:cNvPr id="19464" name="AutoShape 8"/>
          <p:cNvCxnSpPr>
            <a:cxnSpLocks noChangeShapeType="1"/>
            <a:stCxn id="19460" idx="3"/>
            <a:endCxn id="19461" idx="0"/>
          </p:cNvCxnSpPr>
          <p:nvPr/>
        </p:nvCxnSpPr>
        <p:spPr bwMode="auto">
          <a:xfrm flipH="1">
            <a:off x="5943600" y="4148138"/>
            <a:ext cx="2952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5" name="AutoShape 9"/>
          <p:cNvCxnSpPr>
            <a:cxnSpLocks noChangeShapeType="1"/>
            <a:stCxn id="19460" idx="5"/>
            <a:endCxn id="19462" idx="0"/>
          </p:cNvCxnSpPr>
          <p:nvPr/>
        </p:nvCxnSpPr>
        <p:spPr bwMode="auto">
          <a:xfrm>
            <a:off x="6562725" y="4148138"/>
            <a:ext cx="371475" cy="2079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6" name="Oval 10"/>
          <p:cNvSpPr>
            <a:spLocks noChangeArrowheads="1"/>
          </p:cNvSpPr>
          <p:nvPr/>
        </p:nvSpPr>
        <p:spPr bwMode="auto">
          <a:xfrm>
            <a:off x="52578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.3</a:t>
            </a:r>
          </a:p>
        </p:txBody>
      </p:sp>
      <p:cxnSp>
        <p:nvCxnSpPr>
          <p:cNvPr id="19467" name="AutoShape 11"/>
          <p:cNvCxnSpPr>
            <a:cxnSpLocks noChangeShapeType="1"/>
            <a:stCxn id="19461" idx="3"/>
            <a:endCxn id="19466" idx="0"/>
          </p:cNvCxnSpPr>
          <p:nvPr/>
        </p:nvCxnSpPr>
        <p:spPr bwMode="auto">
          <a:xfrm flipH="1">
            <a:off x="5486400" y="4681538"/>
            <a:ext cx="29527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68" name="AutoShape 12"/>
          <p:cNvCxnSpPr>
            <a:cxnSpLocks noChangeShapeType="1"/>
            <a:stCxn id="19461" idx="5"/>
            <a:endCxn id="19463" idx="0"/>
          </p:cNvCxnSpPr>
          <p:nvPr/>
        </p:nvCxnSpPr>
        <p:spPr bwMode="auto">
          <a:xfrm>
            <a:off x="6105525" y="4681538"/>
            <a:ext cx="142875" cy="28416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69" name="Oval 13"/>
          <p:cNvSpPr>
            <a:spLocks noChangeArrowheads="1"/>
          </p:cNvSpPr>
          <p:nvPr/>
        </p:nvSpPr>
        <p:spPr bwMode="auto">
          <a:xfrm>
            <a:off x="6019800" y="56515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.1</a:t>
            </a:r>
          </a:p>
        </p:txBody>
      </p:sp>
      <p:sp>
        <p:nvSpPr>
          <p:cNvPr id="19470" name="Oval 14"/>
          <p:cNvSpPr>
            <a:spLocks noChangeArrowheads="1"/>
          </p:cNvSpPr>
          <p:nvPr/>
        </p:nvSpPr>
        <p:spPr bwMode="auto">
          <a:xfrm>
            <a:off x="6705600" y="4965700"/>
            <a:ext cx="457200" cy="381000"/>
          </a:xfrm>
          <a:prstGeom prst="ellipse">
            <a:avLst/>
          </a:prstGeom>
          <a:solidFill>
            <a:schemeClr val="accent1"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altLang="zh-CN">
                <a:ea typeface="宋体" pitchFamily="2" charset="-122"/>
              </a:rPr>
              <a:t>.1</a:t>
            </a:r>
          </a:p>
        </p:txBody>
      </p:sp>
      <p:cxnSp>
        <p:nvCxnSpPr>
          <p:cNvPr id="19471" name="AutoShape 15"/>
          <p:cNvCxnSpPr>
            <a:cxnSpLocks noChangeShapeType="1"/>
            <a:stCxn id="19463" idx="4"/>
            <a:endCxn id="19469" idx="0"/>
          </p:cNvCxnSpPr>
          <p:nvPr/>
        </p:nvCxnSpPr>
        <p:spPr bwMode="auto">
          <a:xfrm>
            <a:off x="6248400" y="5346700"/>
            <a:ext cx="0" cy="3048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9472" name="AutoShape 16"/>
          <p:cNvCxnSpPr>
            <a:cxnSpLocks noChangeShapeType="1"/>
            <a:stCxn id="19462" idx="4"/>
            <a:endCxn id="19470" idx="0"/>
          </p:cNvCxnSpPr>
          <p:nvPr/>
        </p:nvCxnSpPr>
        <p:spPr bwMode="auto">
          <a:xfrm>
            <a:off x="6934200" y="4737100"/>
            <a:ext cx="0" cy="22860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9473" name="Freeform 17"/>
          <p:cNvSpPr>
            <a:spLocks/>
          </p:cNvSpPr>
          <p:nvPr/>
        </p:nvSpPr>
        <p:spPr bwMode="auto">
          <a:xfrm>
            <a:off x="5105400" y="3657600"/>
            <a:ext cx="1892300" cy="1892300"/>
          </a:xfrm>
          <a:custGeom>
            <a:avLst/>
            <a:gdLst>
              <a:gd name="T0" fmla="*/ 0 w 1192"/>
              <a:gd name="T1" fmla="*/ 2147483647 h 1192"/>
              <a:gd name="T2" fmla="*/ 2147483647 w 1192"/>
              <a:gd name="T3" fmla="*/ 2147483647 h 1192"/>
              <a:gd name="T4" fmla="*/ 2147483647 w 1192"/>
              <a:gd name="T5" fmla="*/ 2147483647 h 1192"/>
              <a:gd name="T6" fmla="*/ 2147483647 w 1192"/>
              <a:gd name="T7" fmla="*/ 2147483647 h 1192"/>
              <a:gd name="T8" fmla="*/ 2147483647 w 1192"/>
              <a:gd name="T9" fmla="*/ 2147483647 h 1192"/>
              <a:gd name="T10" fmla="*/ 2147483647 w 1192"/>
              <a:gd name="T11" fmla="*/ 2147483647 h 1192"/>
              <a:gd name="T12" fmla="*/ 2147483647 w 1192"/>
              <a:gd name="T13" fmla="*/ 2147483647 h 1192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w 1192"/>
              <a:gd name="T22" fmla="*/ 0 h 1192"/>
              <a:gd name="T23" fmla="*/ 1192 w 1192"/>
              <a:gd name="T24" fmla="*/ 1192 h 1192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T21" t="T22" r="T23" b="T24"/>
            <a:pathLst>
              <a:path w="1192" h="1192">
                <a:moveTo>
                  <a:pt x="0" y="152"/>
                </a:moveTo>
                <a:cubicBezTo>
                  <a:pt x="12" y="116"/>
                  <a:pt x="24" y="80"/>
                  <a:pt x="96" y="200"/>
                </a:cubicBezTo>
                <a:cubicBezTo>
                  <a:pt x="168" y="320"/>
                  <a:pt x="312" y="712"/>
                  <a:pt x="432" y="872"/>
                </a:cubicBezTo>
                <a:cubicBezTo>
                  <a:pt x="552" y="1032"/>
                  <a:pt x="736" y="1192"/>
                  <a:pt x="816" y="1160"/>
                </a:cubicBezTo>
                <a:cubicBezTo>
                  <a:pt x="896" y="1128"/>
                  <a:pt x="856" y="856"/>
                  <a:pt x="912" y="680"/>
                </a:cubicBezTo>
                <a:cubicBezTo>
                  <a:pt x="968" y="504"/>
                  <a:pt x="1112" y="208"/>
                  <a:pt x="1152" y="104"/>
                </a:cubicBezTo>
                <a:cubicBezTo>
                  <a:pt x="1192" y="0"/>
                  <a:pt x="1152" y="64"/>
                  <a:pt x="1152" y="56"/>
                </a:cubicBezTo>
              </a:path>
            </a:pathLst>
          </a:custGeom>
          <a:noFill/>
          <a:ln w="25400">
            <a:solidFill>
              <a:schemeClr val="folHlink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7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</a:t>
            </a:r>
          </a:p>
        </p:txBody>
      </p:sp>
      <p:sp>
        <p:nvSpPr>
          <p:cNvPr id="20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Χρήση </a:t>
            </a:r>
            <a:r>
              <a:rPr lang="en-US" sz="3600" dirty="0" smtClean="0">
                <a:solidFill>
                  <a:srgbClr val="000000"/>
                </a:solidFill>
                <a:latin typeface="Calibri"/>
                <a:cs typeface="+mn-cs"/>
              </a:rPr>
              <a:t>max heap</a:t>
            </a:r>
            <a:endParaRPr lang="en-US" sz="3600" i="1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57269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44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Ακόμα πιο αποδοτικός υπολογισμός;</a:t>
            </a:r>
            <a:endParaRPr lang="en-US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857388"/>
            <a:ext cx="8786842" cy="357187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ταξινόμηση έχει πολυπλοκότητα χρόνου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όπου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ο αριθμός των εγγράφων (ή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,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ισοδύναμα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J)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Βελτιστοποίηση κατά ένα σταθερό όρο, αλλά ακόμα θέλουμε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O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N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&gt; 10</a:t>
            </a:r>
            <a:r>
              <a:rPr lang="de-DE" baseline="30000" dirty="0" smtClean="0">
                <a:solidFill>
                  <a:srgbClr val="000000"/>
                </a:solidFill>
                <a:latin typeface="Calibri"/>
                <a:cs typeface="+mn-cs"/>
              </a:rPr>
              <a:t>10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Υπάρχουν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 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αλγόριθμοι;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Αυτό που ψάχνουμε στην πραγματικότητα αντιστοιχεί στο να λύνουμε το πρόβλημα 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πλησιέστερων γειτόνων (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-nearest neighbor (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kNN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) problem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 στο διάνυσμα του ερωτήματος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(= query point).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Δεν υπάρχει γενική λύση σε αυτό το πρόβλημα που να είναι 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sublinear. (</a:t>
            </a: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latin typeface="Calibri"/>
                <a:cs typeface="+mn-cs"/>
              </a:rPr>
              <a:t>ειδικά για πολλές διαστάσεις)</a:t>
            </a:r>
            <a:endParaRPr lang="de-DE" i="1" dirty="0" smtClean="0">
              <a:solidFill>
                <a:schemeClr val="accent6">
                  <a:lumMod val="75000"/>
                </a:schemeClr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819151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Γενική Προσέγγιση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360564" cy="35052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Βρες ένα σύνολο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A 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από υποψήφια έγγραφα (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contenders</a:t>
            </a:r>
            <a:r>
              <a:rPr lang="el-GR" i="1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chemeClr val="tx1"/>
                </a:solidFill>
                <a:ea typeface="ＭＳ Ｐゴシック" pitchFamily="34" charset="-128"/>
              </a:rPr>
              <a:t>, 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όπου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</a:rPr>
              <a:t>K &lt; |A| </a:t>
            </a:r>
            <a:r>
              <a:rPr lang="en-US" i="1" dirty="0" smtClean="0">
                <a:solidFill>
                  <a:schemeClr val="tx1"/>
                </a:solidFill>
                <a:ea typeface="ＭＳ Ｐゴシック" pitchFamily="34" charset="-128"/>
                <a:sym typeface="Symbol" pitchFamily="18" charset="2"/>
              </a:rPr>
              <a:t>&lt;&lt; N</a:t>
            </a:r>
          </a:p>
          <a:p>
            <a:pPr lvl="1">
              <a:buFont typeface="Wingdings" pitchFamily="2" charset="2"/>
              <a:buChar char="§"/>
            </a:pP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Το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A </a:t>
            </a: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δεν περιέχει απαραίτητα όλα τα </a:t>
            </a: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K, </a:t>
            </a:r>
            <a:r>
              <a:rPr lang="el-GR" sz="2600" i="1" dirty="0" smtClean="0">
                <a:solidFill>
                  <a:schemeClr val="tx1"/>
                </a:solidFill>
                <a:ea typeface="ＭＳ Ｐゴシック" pitchFamily="34" charset="-128"/>
              </a:rPr>
              <a:t>αλλά περιέχει αρκετά καλά έγγραφα και πολλά από τα </a:t>
            </a:r>
            <a:r>
              <a:rPr lang="en-US" sz="2600" dirty="0" smtClean="0">
                <a:solidFill>
                  <a:schemeClr val="tx1"/>
                </a:solidFill>
                <a:ea typeface="ＭＳ Ｐゴシック" pitchFamily="34" charset="-128"/>
              </a:rPr>
              <a:t>top </a:t>
            </a:r>
            <a:r>
              <a:rPr lang="en-US" sz="2600" i="1" dirty="0" smtClean="0">
                <a:solidFill>
                  <a:schemeClr val="tx1"/>
                </a:solidFill>
                <a:ea typeface="ＭＳ Ｐゴシック" pitchFamily="34" charset="-128"/>
              </a:rPr>
              <a:t>K</a:t>
            </a:r>
          </a:p>
          <a:p>
            <a:pPr marL="342900" lvl="1" indent="-342900">
              <a:spcBef>
                <a:spcPts val="700"/>
              </a:spcBef>
              <a:buFont typeface="Wingdings" pitchFamily="2" charset="2"/>
              <a:buChar char="§"/>
            </a:pP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Επέστρεψε τα 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top K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έγγραφα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</a:t>
            </a:r>
            <a:r>
              <a:rPr lang="el-GR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του</a:t>
            </a:r>
            <a:r>
              <a:rPr lang="en-US" sz="2800" dirty="0" smtClean="0">
                <a:solidFill>
                  <a:schemeClr val="tx1"/>
                </a:solidFill>
                <a:ea typeface="ＭＳ Ｐゴシック" pitchFamily="34" charset="-128"/>
                <a:cs typeface="+mn-cs"/>
              </a:rPr>
              <a:t> A</a:t>
            </a:r>
          </a:p>
          <a:p>
            <a:pPr>
              <a:buNone/>
            </a:pP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Το Α είναι ένα ψαλίδισμα (</a:t>
            </a:r>
            <a:r>
              <a:rPr lang="en-US" u="sng" dirty="0" smtClean="0">
                <a:solidFill>
                  <a:schemeClr val="tx1"/>
                </a:solidFill>
                <a:ea typeface="ＭＳ Ｐゴシック" pitchFamily="34" charset="-128"/>
              </a:rPr>
              <a:t>pruning</a:t>
            </a:r>
            <a:r>
              <a:rPr lang="el-GR" u="sng" dirty="0" smtClean="0">
                <a:solidFill>
                  <a:schemeClr val="tx1"/>
                </a:solidFill>
                <a:ea typeface="ＭＳ Ｐゴシック" pitchFamily="34" charset="-128"/>
              </a:rPr>
              <a:t>)</a:t>
            </a:r>
            <a:r>
              <a:rPr lang="el-GR" dirty="0" smtClean="0">
                <a:solidFill>
                  <a:schemeClr val="tx1"/>
                </a:solidFill>
                <a:ea typeface="ＭＳ Ｐゴシック" pitchFamily="34" charset="-128"/>
              </a:rPr>
              <a:t> των μη υποψηφίων</a:t>
            </a:r>
          </a:p>
          <a:p>
            <a:pPr>
              <a:buNone/>
            </a:pPr>
            <a:endParaRPr lang="el-GR" sz="800" dirty="0" smtClean="0">
              <a:solidFill>
                <a:schemeClr val="tx1"/>
              </a:solidFill>
              <a:ea typeface="ＭＳ Ｐゴシック" pitchFamily="34" charset="-128"/>
            </a:endParaRPr>
          </a:p>
          <a:p>
            <a:pPr>
              <a:buClr>
                <a:schemeClr val="accent2">
                  <a:lumMod val="75000"/>
                </a:schemeClr>
              </a:buClr>
              <a:buFont typeface="Wingdings" pitchFamily="2" charset="2"/>
              <a:buChar char="ü"/>
            </a:pPr>
            <a:r>
              <a:rPr lang="el-GR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Έτσι και αλλιώς το συνημίτονο είναι μόνο μια «εκτίμηση» της συνάφειας </a:t>
            </a:r>
            <a:endParaRPr lang="en-US" i="1" dirty="0" smtClean="0">
              <a:solidFill>
                <a:schemeClr val="accent6">
                  <a:lumMod val="75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253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7.1.1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595745" y="5701567"/>
            <a:ext cx="7239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i="1" dirty="0" smtClean="0">
                <a:solidFill>
                  <a:srgbClr val="C00000"/>
                </a:solidFill>
                <a:latin typeface="+mn-lt"/>
              </a:rPr>
              <a:t>Θα δούμε σχετικούς </a:t>
            </a:r>
            <a:r>
              <a:rPr lang="el-GR" sz="2800" i="1" dirty="0" err="1" smtClean="0">
                <a:solidFill>
                  <a:srgbClr val="C00000"/>
                </a:solidFill>
                <a:latin typeface="+mn-lt"/>
              </a:rPr>
              <a:t>ευριστικούς</a:t>
            </a:r>
            <a:endParaRPr lang="el-GR" sz="2800" i="1" dirty="0">
              <a:solidFill>
                <a:srgbClr val="C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25976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Περιορισμός του ευρετηρίου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962400"/>
          </a:xfrm>
        </p:spPr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Ο βασικός αλγόριθμος υπολογισμού του συνημίτονου θεωρεί έγγραφα που περιέχουν </a:t>
            </a:r>
            <a:r>
              <a:rPr lang="el-GR" i="1" dirty="0" smtClean="0">
                <a:solidFill>
                  <a:schemeClr val="accent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του ερωτήματος</a:t>
            </a:r>
          </a:p>
          <a:p>
            <a:endParaRPr lang="en-US" i="1" dirty="0" smtClean="0">
              <a:solidFill>
                <a:schemeClr val="accent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Μπορούμε να επεκτείνουμε αυτήν την ιδέα; 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Εξετάζουμε μόνο τους όρους του ερωτήματος με </a:t>
            </a:r>
            <a:r>
              <a:rPr lang="el-GR" i="1" dirty="0" smtClean="0">
                <a:ea typeface="ＭＳ Ｐゴシック" pitchFamily="34" charset="-128"/>
              </a:rPr>
              <a:t>μεγάλο </a:t>
            </a:r>
            <a:r>
              <a:rPr lang="en-US" i="1" dirty="0" err="1" smtClean="0">
                <a:ea typeface="ＭＳ Ｐゴシック" pitchFamily="34" charset="-128"/>
              </a:rPr>
              <a:t>idf</a:t>
            </a:r>
            <a:r>
              <a:rPr lang="en-US" i="1" dirty="0" smtClean="0">
                <a:ea typeface="ＭＳ Ｐゴシック" pitchFamily="34" charset="-128"/>
              </a:rPr>
              <a:t> </a:t>
            </a:r>
          </a:p>
          <a:p>
            <a:pPr lvl="1"/>
            <a:r>
              <a:rPr lang="el-GR" dirty="0" smtClean="0">
                <a:ea typeface="ＭＳ Ｐゴシック" pitchFamily="34" charset="-128"/>
              </a:rPr>
              <a:t>Εξετάζουμε μόνο έγγραφα που περιέχουν </a:t>
            </a:r>
            <a:r>
              <a:rPr lang="el-GR" i="1" dirty="0" smtClean="0">
                <a:ea typeface="ＭＳ Ｐゴシック" pitchFamily="34" charset="-128"/>
              </a:rPr>
              <a:t>πολλούς από τους όρους του ερωτήματος</a:t>
            </a:r>
            <a:r>
              <a:rPr lang="el-GR" dirty="0" smtClean="0">
                <a:ea typeface="ＭＳ Ｐゴシック" pitchFamily="34" charset="-128"/>
              </a:rPr>
              <a:t> 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355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32041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l-GR" sz="1600" dirty="0" smtClean="0">
                <a:solidFill>
                  <a:srgbClr val="FBFCFF"/>
                </a:solidFill>
              </a:rPr>
              <a:t> </a:t>
            </a:r>
            <a:r>
              <a:rPr lang="en-US" sz="1600" dirty="0" smtClean="0">
                <a:solidFill>
                  <a:srgbClr val="FBFCFF"/>
                </a:solidFill>
              </a:rPr>
              <a:t>7.1.2</a:t>
            </a:r>
            <a:endParaRPr lang="en-US" sz="1600" dirty="0">
              <a:solidFill>
                <a:srgbClr val="FBFC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92083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Μόνο όροι με μεγάλο </a:t>
            </a:r>
            <a:r>
              <a:rPr lang="en-US" dirty="0" err="1" smtClean="0">
                <a:ea typeface="ＭＳ Ｐゴシック" pitchFamily="34" charset="-128"/>
              </a:rPr>
              <a:t>idf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457199" y="1600200"/>
            <a:ext cx="8329613" cy="3810000"/>
          </a:xfrm>
        </p:spPr>
        <p:txBody>
          <a:bodyPr/>
          <a:lstStyle/>
          <a:p>
            <a:pPr marL="0" indent="0">
              <a:buNone/>
            </a:pP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Παράδειγμα: Για το ερώτημα «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in the rye</a:t>
            </a:r>
            <a:r>
              <a:rPr lang="el-GR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»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Αθροίζουμε μόνο το βαθμό για τους όρους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catcher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rye</a:t>
            </a:r>
            <a:endParaRPr lang="el-GR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Γιατί;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όροι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in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και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the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έχουν μικρή συνεισφορά στο βαθμό και άρα δεν αλλάζουν σημαντικά τη διάταξη </a:t>
            </a:r>
          </a:p>
          <a:p>
            <a:pPr lvl="1"/>
            <a:endParaRPr lang="el-GR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Όφελος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:</a:t>
            </a: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Οι καταχωρήσεις των όρων με μικρά </a:t>
            </a:r>
            <a:r>
              <a:rPr lang="en-US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idf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περιέχουν πολλά έγγραφα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  <a:sym typeface="Symbol" pitchFamily="18" charset="2"/>
              </a:rPr>
              <a:t>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αυτά τα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(πολλά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έγγραφα δε μπαίνουν ως υποψήφια στο σύνολο Α</a:t>
            </a:r>
            <a:endParaRPr lang="en-US" i="1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458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xmlns="" val="24650739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686800" cy="1249362"/>
          </a:xfrm>
        </p:spPr>
        <p:txBody>
          <a:bodyPr>
            <a:normAutofit fontScale="90000"/>
          </a:bodyPr>
          <a:lstStyle/>
          <a:p>
            <a:r>
              <a:rPr lang="el-GR" dirty="0" smtClean="0">
                <a:ea typeface="ＭＳ Ｐゴシック" pitchFamily="34" charset="-128"/>
              </a:rPr>
              <a:t>Έγγραφα με πολλούς όρους του ερωτήματος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>
          <a:xfrm>
            <a:off x="228600" y="1600200"/>
            <a:ext cx="8686800" cy="4953000"/>
          </a:xfrm>
        </p:spPr>
        <p:txBody>
          <a:bodyPr/>
          <a:lstStyle/>
          <a:p>
            <a:pPr>
              <a:buFont typeface="Wingdings" pitchFamily="2" charset="2"/>
              <a:buChar char="§"/>
            </a:pP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Κάθε έγγραφο που έχει 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τουλάχιστον έναν όρο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ερωτήματος είναι υποψήφιο  για τη λίστα με τα κορυφαία Κ έγγραφα</a:t>
            </a:r>
            <a:endParaRPr lang="en-US" sz="24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ερωτήματα με πολλούς όρους, υπολογίζουμε τους βαθμούς μόνο των εγγράφων που περιέχουν αρκετούς από τους όρους του ερωτήματος 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Για παράδειγμα, τουλάχιστον 3 από τους 4 όρους</a:t>
            </a:r>
          </a:p>
          <a:p>
            <a:pPr lvl="1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Παρόμοιο με ένα είδος μερικής σύζευξη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“soft conjunction”</a:t>
            </a:r>
            <a:r>
              <a:rPr lang="el-GR" dirty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στα ερωτήματα των μηχανών αναζήτησης 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αρχικά στη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Google)</a:t>
            </a:r>
          </a:p>
          <a:p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Εύκολα να υλοποιηθεί κατά τη διάσχιση των καταχωρήσεων </a:t>
            </a:r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560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xmlns="" val="3684751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3 </a:t>
            </a:r>
            <a:r>
              <a:rPr lang="el-GR" dirty="0" smtClean="0">
                <a:ea typeface="ＭＳ Ｐゴシック" pitchFamily="34" charset="-128"/>
              </a:rPr>
              <a:t>από τους</a:t>
            </a:r>
            <a:r>
              <a:rPr lang="en-US" dirty="0" smtClean="0">
                <a:ea typeface="ＭＳ Ｐゴシック" pitchFamily="34" charset="-128"/>
              </a:rPr>
              <a:t> 4 </a:t>
            </a:r>
            <a:r>
              <a:rPr lang="el-GR" dirty="0" smtClean="0">
                <a:ea typeface="ＭＳ Ｐゴシック" pitchFamily="34" charset="-128"/>
              </a:rPr>
              <a:t>όρους του ερωτήματος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6627" name="Text Box 4"/>
          <p:cNvSpPr txBox="1">
            <a:spLocks noChangeArrowheads="1"/>
          </p:cNvSpPr>
          <p:nvPr/>
        </p:nvSpPr>
        <p:spPr bwMode="auto">
          <a:xfrm>
            <a:off x="381000" y="2733675"/>
            <a:ext cx="1176338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Brutus</a:t>
            </a:r>
          </a:p>
        </p:txBody>
      </p:sp>
      <p:sp>
        <p:nvSpPr>
          <p:cNvPr id="26628" name="Text Box 5"/>
          <p:cNvSpPr txBox="1">
            <a:spLocks noChangeArrowheads="1"/>
          </p:cNvSpPr>
          <p:nvPr/>
        </p:nvSpPr>
        <p:spPr bwMode="auto">
          <a:xfrm>
            <a:off x="381000" y="3267075"/>
            <a:ext cx="128587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Caesar</a:t>
            </a:r>
          </a:p>
        </p:txBody>
      </p:sp>
      <p:sp>
        <p:nvSpPr>
          <p:cNvPr id="26629" name="Text Box 6"/>
          <p:cNvSpPr txBox="1">
            <a:spLocks noChangeArrowheads="1"/>
          </p:cNvSpPr>
          <p:nvPr/>
        </p:nvSpPr>
        <p:spPr bwMode="auto">
          <a:xfrm>
            <a:off x="381000" y="3800475"/>
            <a:ext cx="1749425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Calpurnia</a:t>
            </a:r>
          </a:p>
        </p:txBody>
      </p:sp>
      <p:sp>
        <p:nvSpPr>
          <p:cNvPr id="26630" name="AutoShape 7"/>
          <p:cNvSpPr>
            <a:spLocks noChangeArrowheads="1"/>
          </p:cNvSpPr>
          <p:nvPr/>
        </p:nvSpPr>
        <p:spPr bwMode="auto">
          <a:xfrm>
            <a:off x="2057400" y="28098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1" name="AutoShape 8"/>
          <p:cNvSpPr>
            <a:spLocks noChangeArrowheads="1"/>
          </p:cNvSpPr>
          <p:nvPr/>
        </p:nvSpPr>
        <p:spPr bwMode="auto">
          <a:xfrm>
            <a:off x="2057400" y="33432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2" name="Group 26"/>
          <p:cNvGrpSpPr>
            <a:grpSpLocks/>
          </p:cNvGrpSpPr>
          <p:nvPr/>
        </p:nvGrpSpPr>
        <p:grpSpPr bwMode="auto">
          <a:xfrm>
            <a:off x="3276600" y="3876675"/>
            <a:ext cx="4876800" cy="304800"/>
            <a:chOff x="2064" y="2448"/>
            <a:chExt cx="3072" cy="192"/>
          </a:xfrm>
        </p:grpSpPr>
        <p:sp>
          <p:nvSpPr>
            <p:cNvPr id="26692" name="Rectangle 27"/>
            <p:cNvSpPr>
              <a:spLocks noChangeArrowheads="1"/>
            </p:cNvSpPr>
            <p:nvPr/>
          </p:nvSpPr>
          <p:spPr bwMode="auto">
            <a:xfrm>
              <a:off x="2064" y="2448"/>
              <a:ext cx="3072" cy="192"/>
            </a:xfrm>
            <a:prstGeom prst="rect">
              <a:avLst/>
            </a:prstGeom>
            <a:noFill/>
            <a:ln w="25400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wrap="none" anchor="ctr">
              <a:spAutoFit/>
            </a:bodyPr>
            <a:lstStyle/>
            <a:p>
              <a:endParaRPr lang="en-US"/>
            </a:p>
          </p:txBody>
        </p:sp>
        <p:sp>
          <p:nvSpPr>
            <p:cNvPr id="26693" name="Rectangle 28"/>
            <p:cNvSpPr>
              <a:spLocks noChangeArrowheads="1"/>
            </p:cNvSpPr>
            <p:nvPr/>
          </p:nvSpPr>
          <p:spPr bwMode="auto">
            <a:xfrm>
              <a:off x="2448" y="2448"/>
              <a:ext cx="2304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4" name="Rectangle 29"/>
            <p:cNvSpPr>
              <a:spLocks noChangeArrowheads="1"/>
            </p:cNvSpPr>
            <p:nvPr/>
          </p:nvSpPr>
          <p:spPr bwMode="auto">
            <a:xfrm>
              <a:off x="2832" y="2448"/>
              <a:ext cx="1536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5" name="Rectangle 30"/>
            <p:cNvSpPr>
              <a:spLocks noChangeArrowheads="1"/>
            </p:cNvSpPr>
            <p:nvPr/>
          </p:nvSpPr>
          <p:spPr bwMode="auto">
            <a:xfrm>
              <a:off x="3216" y="2448"/>
              <a:ext cx="768" cy="192"/>
            </a:xfrm>
            <a:prstGeom prst="rect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  <p:txBody>
            <a:bodyPr anchor="ctr">
              <a:spAutoFit/>
            </a:bodyPr>
            <a:lstStyle/>
            <a:p>
              <a:endParaRPr lang="en-US"/>
            </a:p>
          </p:txBody>
        </p:sp>
        <p:sp>
          <p:nvSpPr>
            <p:cNvPr id="26696" name="Line 31"/>
            <p:cNvSpPr>
              <a:spLocks noChangeShapeType="1"/>
            </p:cNvSpPr>
            <p:nvPr/>
          </p:nvSpPr>
          <p:spPr bwMode="auto">
            <a:xfrm>
              <a:off x="3600" y="2448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 xmlns="">
                  <a:noFill/>
                </a14:hiddenFill>
              </a:ext>
            </a:extLst>
          </p:spPr>
          <p:txBody>
            <a:bodyPr wrap="none">
              <a:spAutoFit/>
            </a:bodyPr>
            <a:lstStyle/>
            <a:p>
              <a:endParaRPr lang="en-US"/>
            </a:p>
          </p:txBody>
        </p:sp>
      </p:grpSp>
      <p:grpSp>
        <p:nvGrpSpPr>
          <p:cNvPr id="3" name="Group 51"/>
          <p:cNvGrpSpPr>
            <a:grpSpLocks/>
          </p:cNvGrpSpPr>
          <p:nvPr/>
        </p:nvGrpSpPr>
        <p:grpSpPr bwMode="auto">
          <a:xfrm>
            <a:off x="3276600" y="3267075"/>
            <a:ext cx="4943475" cy="457200"/>
            <a:chOff x="2064" y="2688"/>
            <a:chExt cx="3114" cy="288"/>
          </a:xfrm>
        </p:grpSpPr>
        <p:grpSp>
          <p:nvGrpSpPr>
            <p:cNvPr id="4" name="Group 20"/>
            <p:cNvGrpSpPr>
              <a:grpSpLocks/>
            </p:cNvGrpSpPr>
            <p:nvPr/>
          </p:nvGrpSpPr>
          <p:grpSpPr bwMode="auto">
            <a:xfrm>
              <a:off x="2064" y="2736"/>
              <a:ext cx="3072" cy="192"/>
              <a:chOff x="2064" y="2448"/>
              <a:chExt cx="3072" cy="192"/>
            </a:xfrm>
          </p:grpSpPr>
          <p:sp>
            <p:nvSpPr>
              <p:cNvPr id="26687" name="Rectangle 2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8" name="Rectangle 22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89" name="Rectangle 23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0" name="Rectangle 24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91" name="Line 25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79" name="Text Box 32"/>
            <p:cNvSpPr txBox="1">
              <a:spLocks noChangeArrowheads="1"/>
            </p:cNvSpPr>
            <p:nvPr/>
          </p:nvSpPr>
          <p:spPr bwMode="auto">
            <a:xfrm>
              <a:off x="2150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</a:t>
              </a:r>
            </a:p>
          </p:txBody>
        </p:sp>
        <p:sp>
          <p:nvSpPr>
            <p:cNvPr id="26680" name="Text Box 33"/>
            <p:cNvSpPr txBox="1">
              <a:spLocks noChangeArrowheads="1"/>
            </p:cNvSpPr>
            <p:nvPr/>
          </p:nvSpPr>
          <p:spPr bwMode="auto">
            <a:xfrm>
              <a:off x="258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81" name="Text Box 34"/>
            <p:cNvSpPr txBox="1">
              <a:spLocks noChangeArrowheads="1"/>
            </p:cNvSpPr>
            <p:nvPr/>
          </p:nvSpPr>
          <p:spPr bwMode="auto">
            <a:xfrm>
              <a:off x="294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82" name="Text Box 35"/>
            <p:cNvSpPr txBox="1">
              <a:spLocks noChangeArrowheads="1"/>
            </p:cNvSpPr>
            <p:nvPr/>
          </p:nvSpPr>
          <p:spPr bwMode="auto">
            <a:xfrm>
              <a:off x="3312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5</a:t>
              </a:r>
            </a:p>
          </p:txBody>
        </p:sp>
        <p:sp>
          <p:nvSpPr>
            <p:cNvPr id="26683" name="Text Box 36"/>
            <p:cNvSpPr txBox="1">
              <a:spLocks noChangeArrowheads="1"/>
            </p:cNvSpPr>
            <p:nvPr/>
          </p:nvSpPr>
          <p:spPr bwMode="auto">
            <a:xfrm>
              <a:off x="3665" y="2688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84" name="Text Box 37"/>
            <p:cNvSpPr txBox="1">
              <a:spLocks noChangeArrowheads="1"/>
            </p:cNvSpPr>
            <p:nvPr/>
          </p:nvSpPr>
          <p:spPr bwMode="auto">
            <a:xfrm>
              <a:off x="4049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13</a:t>
              </a:r>
            </a:p>
          </p:txBody>
        </p:sp>
        <p:sp>
          <p:nvSpPr>
            <p:cNvPr id="26685" name="Text Box 38"/>
            <p:cNvSpPr txBox="1">
              <a:spLocks noChangeArrowheads="1"/>
            </p:cNvSpPr>
            <p:nvPr/>
          </p:nvSpPr>
          <p:spPr bwMode="auto">
            <a:xfrm>
              <a:off x="4464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21</a:t>
              </a:r>
            </a:p>
          </p:txBody>
        </p:sp>
        <p:sp>
          <p:nvSpPr>
            <p:cNvPr id="26686" name="Text Box 39"/>
            <p:cNvSpPr txBox="1">
              <a:spLocks noChangeArrowheads="1"/>
            </p:cNvSpPr>
            <p:nvPr/>
          </p:nvSpPr>
          <p:spPr bwMode="auto">
            <a:xfrm>
              <a:off x="4848" y="2688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34</a:t>
              </a:r>
            </a:p>
          </p:txBody>
        </p:sp>
      </p:grpSp>
      <p:grpSp>
        <p:nvGrpSpPr>
          <p:cNvPr id="5" name="Group 52"/>
          <p:cNvGrpSpPr>
            <a:grpSpLocks/>
          </p:cNvGrpSpPr>
          <p:nvPr/>
        </p:nvGrpSpPr>
        <p:grpSpPr bwMode="auto">
          <a:xfrm>
            <a:off x="3276600" y="2733675"/>
            <a:ext cx="4876800" cy="457200"/>
            <a:chOff x="2064" y="2400"/>
            <a:chExt cx="3072" cy="288"/>
          </a:xfrm>
        </p:grpSpPr>
        <p:grpSp>
          <p:nvGrpSpPr>
            <p:cNvPr id="6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73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4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5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6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77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65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2</a:t>
              </a:r>
            </a:p>
          </p:txBody>
        </p:sp>
        <p:sp>
          <p:nvSpPr>
            <p:cNvPr id="26666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67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68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69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70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71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72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35" name="Text Box 48"/>
          <p:cNvSpPr txBox="1">
            <a:spLocks noChangeArrowheads="1"/>
          </p:cNvSpPr>
          <p:nvPr/>
        </p:nvSpPr>
        <p:spPr bwMode="auto">
          <a:xfrm>
            <a:off x="3276600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13</a:t>
            </a:r>
          </a:p>
        </p:txBody>
      </p:sp>
      <p:sp>
        <p:nvSpPr>
          <p:cNvPr id="26636" name="AutoShape 49"/>
          <p:cNvSpPr>
            <a:spLocks noChangeArrowheads="1"/>
          </p:cNvSpPr>
          <p:nvPr/>
        </p:nvSpPr>
        <p:spPr bwMode="auto">
          <a:xfrm>
            <a:off x="2057400" y="3876675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sp>
        <p:nvSpPr>
          <p:cNvPr id="26637" name="Text Box 50"/>
          <p:cNvSpPr txBox="1">
            <a:spLocks noChangeArrowheads="1"/>
          </p:cNvSpPr>
          <p:nvPr/>
        </p:nvSpPr>
        <p:spPr bwMode="auto">
          <a:xfrm>
            <a:off x="3895725" y="3800475"/>
            <a:ext cx="5238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16</a:t>
            </a:r>
          </a:p>
        </p:txBody>
      </p:sp>
      <p:sp>
        <p:nvSpPr>
          <p:cNvPr id="26638" name="Text Box 4"/>
          <p:cNvSpPr txBox="1">
            <a:spLocks noChangeArrowheads="1"/>
          </p:cNvSpPr>
          <p:nvPr/>
        </p:nvSpPr>
        <p:spPr bwMode="auto">
          <a:xfrm>
            <a:off x="381000" y="2133600"/>
            <a:ext cx="1309688" cy="4619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 b="1" i="1"/>
              <a:t>Antony</a:t>
            </a:r>
          </a:p>
        </p:txBody>
      </p:sp>
      <p:sp>
        <p:nvSpPr>
          <p:cNvPr id="26639" name="AutoShape 7"/>
          <p:cNvSpPr>
            <a:spLocks noChangeArrowheads="1"/>
          </p:cNvSpPr>
          <p:nvPr/>
        </p:nvSpPr>
        <p:spPr bwMode="auto">
          <a:xfrm>
            <a:off x="2057400" y="2209800"/>
            <a:ext cx="1143000" cy="2286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>
            <a:spAutoFit/>
          </a:bodyPr>
          <a:lstStyle/>
          <a:p>
            <a:endParaRPr lang="en-US"/>
          </a:p>
        </p:txBody>
      </p:sp>
      <p:grpSp>
        <p:nvGrpSpPr>
          <p:cNvPr id="7" name="Group 52"/>
          <p:cNvGrpSpPr>
            <a:grpSpLocks/>
          </p:cNvGrpSpPr>
          <p:nvPr/>
        </p:nvGrpSpPr>
        <p:grpSpPr bwMode="auto">
          <a:xfrm>
            <a:off x="3276600" y="2133600"/>
            <a:ext cx="4876800" cy="461963"/>
            <a:chOff x="2064" y="2400"/>
            <a:chExt cx="3072" cy="291"/>
          </a:xfrm>
        </p:grpSpPr>
        <p:grpSp>
          <p:nvGrpSpPr>
            <p:cNvPr id="8" name="Group 19"/>
            <p:cNvGrpSpPr>
              <a:grpSpLocks/>
            </p:cNvGrpSpPr>
            <p:nvPr/>
          </p:nvGrpSpPr>
          <p:grpSpPr bwMode="auto">
            <a:xfrm>
              <a:off x="2064" y="2448"/>
              <a:ext cx="3072" cy="192"/>
              <a:chOff x="2064" y="2448"/>
              <a:chExt cx="3072" cy="192"/>
            </a:xfrm>
          </p:grpSpPr>
          <p:sp>
            <p:nvSpPr>
              <p:cNvPr id="26659" name="Rectangle 11"/>
              <p:cNvSpPr>
                <a:spLocks noChangeArrowheads="1"/>
              </p:cNvSpPr>
              <p:nvPr/>
            </p:nvSpPr>
            <p:spPr bwMode="auto">
              <a:xfrm>
                <a:off x="2064" y="2448"/>
                <a:ext cx="3072" cy="192"/>
              </a:xfrm>
              <a:prstGeom prst="rect">
                <a:avLst/>
              </a:prstGeom>
              <a:noFill/>
              <a:ln w="25400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wrap="none"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0" name="Rectangle 13"/>
              <p:cNvSpPr>
                <a:spLocks noChangeArrowheads="1"/>
              </p:cNvSpPr>
              <p:nvPr/>
            </p:nvSpPr>
            <p:spPr bwMode="auto">
              <a:xfrm>
                <a:off x="2448" y="2448"/>
                <a:ext cx="2304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1" name="Rectangle 15"/>
              <p:cNvSpPr>
                <a:spLocks noChangeArrowheads="1"/>
              </p:cNvSpPr>
              <p:nvPr/>
            </p:nvSpPr>
            <p:spPr bwMode="auto">
              <a:xfrm>
                <a:off x="2832" y="2448"/>
                <a:ext cx="1536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2" name="Rectangle 16"/>
              <p:cNvSpPr>
                <a:spLocks noChangeArrowheads="1"/>
              </p:cNvSpPr>
              <p:nvPr/>
            </p:nvSpPr>
            <p:spPr bwMode="auto">
              <a:xfrm>
                <a:off x="3216" y="2448"/>
                <a:ext cx="768" cy="192"/>
              </a:xfrm>
              <a:prstGeom prst="rect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</a:extLst>
            </p:spPr>
            <p:txBody>
              <a:bodyPr anchor="ctr">
                <a:spAutoFit/>
              </a:bodyPr>
              <a:lstStyle/>
              <a:p>
                <a:endParaRPr lang="en-US"/>
              </a:p>
            </p:txBody>
          </p:sp>
          <p:sp>
            <p:nvSpPr>
              <p:cNvPr id="26663" name="Line 18"/>
              <p:cNvSpPr>
                <a:spLocks noChangeShapeType="1"/>
              </p:cNvSpPr>
              <p:nvPr/>
            </p:nvSpPr>
            <p:spPr bwMode="auto">
              <a:xfrm>
                <a:off x="3600" y="2448"/>
                <a:ext cx="0" cy="192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miter lim="800000"/>
                <a:headEnd/>
                <a:tailEnd/>
              </a:ln>
              <a:extLst>
                <a:ext uri="{909E8E84-426E-40DD-AFC4-6F175D3DCCD1}">
                  <a14:hiddenFill xmlns:a14="http://schemas.microsoft.com/office/drawing/2010/main" xmlns="">
                    <a:noFill/>
                  </a14:hiddenFill>
                </a:ext>
              </a:extLst>
            </p:spPr>
            <p:txBody>
              <a:bodyPr wrap="none">
                <a:spAutoFit/>
              </a:bodyPr>
              <a:lstStyle/>
              <a:p>
                <a:endParaRPr lang="en-US"/>
              </a:p>
            </p:txBody>
          </p:sp>
        </p:grpSp>
        <p:sp>
          <p:nvSpPr>
            <p:cNvPr id="26651" name="Text Box 40"/>
            <p:cNvSpPr txBox="1">
              <a:spLocks noChangeArrowheads="1"/>
            </p:cNvSpPr>
            <p:nvPr/>
          </p:nvSpPr>
          <p:spPr bwMode="auto">
            <a:xfrm>
              <a:off x="2160" y="2400"/>
              <a:ext cx="239" cy="29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</a:t>
              </a:r>
            </a:p>
          </p:txBody>
        </p:sp>
        <p:sp>
          <p:nvSpPr>
            <p:cNvPr id="26652" name="Text Box 41"/>
            <p:cNvSpPr txBox="1">
              <a:spLocks noChangeArrowheads="1"/>
            </p:cNvSpPr>
            <p:nvPr/>
          </p:nvSpPr>
          <p:spPr bwMode="auto">
            <a:xfrm>
              <a:off x="2513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4</a:t>
              </a:r>
            </a:p>
          </p:txBody>
        </p:sp>
        <p:sp>
          <p:nvSpPr>
            <p:cNvPr id="26653" name="Text Box 42"/>
            <p:cNvSpPr txBox="1">
              <a:spLocks noChangeArrowheads="1"/>
            </p:cNvSpPr>
            <p:nvPr/>
          </p:nvSpPr>
          <p:spPr bwMode="auto">
            <a:xfrm>
              <a:off x="2928" y="2400"/>
              <a:ext cx="223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8</a:t>
              </a:r>
            </a:p>
          </p:txBody>
        </p:sp>
        <p:sp>
          <p:nvSpPr>
            <p:cNvPr id="26654" name="Text Box 43"/>
            <p:cNvSpPr txBox="1">
              <a:spLocks noChangeArrowheads="1"/>
            </p:cNvSpPr>
            <p:nvPr/>
          </p:nvSpPr>
          <p:spPr bwMode="auto">
            <a:xfrm>
              <a:off x="3264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16</a:t>
              </a:r>
            </a:p>
          </p:txBody>
        </p:sp>
        <p:sp>
          <p:nvSpPr>
            <p:cNvPr id="26655" name="Text Box 44"/>
            <p:cNvSpPr txBox="1">
              <a:spLocks noChangeArrowheads="1"/>
            </p:cNvSpPr>
            <p:nvPr/>
          </p:nvSpPr>
          <p:spPr bwMode="auto">
            <a:xfrm>
              <a:off x="3665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32</a:t>
              </a:r>
            </a:p>
          </p:txBody>
        </p:sp>
        <p:sp>
          <p:nvSpPr>
            <p:cNvPr id="26656" name="Text Box 45"/>
            <p:cNvSpPr txBox="1">
              <a:spLocks noChangeArrowheads="1"/>
            </p:cNvSpPr>
            <p:nvPr/>
          </p:nvSpPr>
          <p:spPr bwMode="auto">
            <a:xfrm>
              <a:off x="4049" y="2400"/>
              <a:ext cx="330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64</a:t>
              </a:r>
            </a:p>
          </p:txBody>
        </p:sp>
        <p:sp>
          <p:nvSpPr>
            <p:cNvPr id="26657" name="Text Box 46"/>
            <p:cNvSpPr txBox="1">
              <a:spLocks noChangeArrowheads="1"/>
            </p:cNvSpPr>
            <p:nvPr/>
          </p:nvSpPr>
          <p:spPr bwMode="auto">
            <a:xfrm>
              <a:off x="4320" y="2400"/>
              <a:ext cx="437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r>
                <a:rPr lang="en-US"/>
                <a:t>128</a:t>
              </a:r>
            </a:p>
          </p:txBody>
        </p:sp>
        <p:sp>
          <p:nvSpPr>
            <p:cNvPr id="26658" name="Text Box 47"/>
            <p:cNvSpPr txBox="1">
              <a:spLocks noChangeArrowheads="1"/>
            </p:cNvSpPr>
            <p:nvPr/>
          </p:nvSpPr>
          <p:spPr bwMode="auto">
            <a:xfrm>
              <a:off x="4747" y="2400"/>
              <a:ext cx="116" cy="2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Lucida Sans" pitchFamily="34" charset="0"/>
                  <a:ea typeface="Arial Unicode MS" pitchFamily="34" charset="-128"/>
                  <a:cs typeface="Arial Unicode MS" pitchFamily="34" charset="-128"/>
                </a:defRPr>
              </a:lvl9pPr>
            </a:lstStyle>
            <a:p>
              <a:pPr eaLnBrk="1" hangingPunct="1"/>
              <a:endParaRPr lang="en-US"/>
            </a:p>
          </p:txBody>
        </p:sp>
      </p:grpSp>
      <p:sp>
        <p:nvSpPr>
          <p:cNvPr id="26641" name="Text Box 50"/>
          <p:cNvSpPr txBox="1">
            <a:spLocks noChangeArrowheads="1"/>
          </p:cNvSpPr>
          <p:nvPr/>
        </p:nvSpPr>
        <p:spPr bwMode="auto">
          <a:xfrm>
            <a:off x="4532313" y="3810000"/>
            <a:ext cx="5730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n-US"/>
              <a:t>32</a:t>
            </a:r>
          </a:p>
        </p:txBody>
      </p:sp>
      <p:grpSp>
        <p:nvGrpSpPr>
          <p:cNvPr id="9" name="Group 85"/>
          <p:cNvGrpSpPr>
            <a:grpSpLocks/>
          </p:cNvGrpSpPr>
          <p:nvPr/>
        </p:nvGrpSpPr>
        <p:grpSpPr bwMode="auto">
          <a:xfrm>
            <a:off x="4495800" y="2209800"/>
            <a:ext cx="1828800" cy="1447800"/>
            <a:chOff x="4495800" y="3276600"/>
            <a:chExt cx="1828800" cy="1447800"/>
          </a:xfrm>
        </p:grpSpPr>
        <p:sp>
          <p:nvSpPr>
            <p:cNvPr id="26647" name="Rectangle 82"/>
            <p:cNvSpPr>
              <a:spLocks noChangeArrowheads="1"/>
            </p:cNvSpPr>
            <p:nvPr/>
          </p:nvSpPr>
          <p:spPr bwMode="auto">
            <a:xfrm>
              <a:off x="4495800" y="3276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8" name="Rectangle 83"/>
            <p:cNvSpPr>
              <a:spLocks noChangeArrowheads="1"/>
            </p:cNvSpPr>
            <p:nvPr/>
          </p:nvSpPr>
          <p:spPr bwMode="auto">
            <a:xfrm>
              <a:off x="4495800" y="38862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9" name="Rectangle 84"/>
            <p:cNvSpPr>
              <a:spLocks noChangeArrowheads="1"/>
            </p:cNvSpPr>
            <p:nvPr/>
          </p:nvSpPr>
          <p:spPr bwMode="auto">
            <a:xfrm>
              <a:off x="5715000" y="4419600"/>
              <a:ext cx="609600" cy="304800"/>
            </a:xfrm>
            <a:prstGeom prst="rect">
              <a:avLst/>
            </a:prstGeom>
            <a:solidFill>
              <a:schemeClr val="accent1">
                <a:alpha val="12157"/>
              </a:schemeClr>
            </a:solidFill>
            <a:ln w="9525" algn="ctr">
              <a:solidFill>
                <a:schemeClr val="tx1"/>
              </a:solidFill>
              <a:miter lim="800000"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0" name="Group 90"/>
          <p:cNvGrpSpPr/>
          <p:nvPr/>
        </p:nvGrpSpPr>
        <p:grpSpPr>
          <a:xfrm>
            <a:off x="38862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88" name="Rectangle 87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89" name="Rectangle 88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0" name="Rectangle 89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grpSp>
        <p:nvGrpSpPr>
          <p:cNvPr id="11" name="Group 91"/>
          <p:cNvGrpSpPr/>
          <p:nvPr/>
        </p:nvGrpSpPr>
        <p:grpSpPr>
          <a:xfrm>
            <a:off x="4495800" y="2209800"/>
            <a:ext cx="1828800" cy="1981200"/>
            <a:chOff x="3886200" y="3276600"/>
            <a:chExt cx="1828800" cy="1981200"/>
          </a:xfrm>
          <a:solidFill>
            <a:schemeClr val="accent1">
              <a:alpha val="12000"/>
            </a:schemeClr>
          </a:solidFill>
        </p:grpSpPr>
        <p:sp>
          <p:nvSpPr>
            <p:cNvPr id="93" name="Rectangle 92"/>
            <p:cNvSpPr/>
            <p:nvPr/>
          </p:nvSpPr>
          <p:spPr bwMode="auto">
            <a:xfrm>
              <a:off x="5105400" y="32766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4" name="Rectangle 93"/>
            <p:cNvSpPr/>
            <p:nvPr/>
          </p:nvSpPr>
          <p:spPr bwMode="auto">
            <a:xfrm>
              <a:off x="5105400" y="38862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  <p:sp>
          <p:nvSpPr>
            <p:cNvPr id="95" name="Rectangle 94"/>
            <p:cNvSpPr/>
            <p:nvPr/>
          </p:nvSpPr>
          <p:spPr bwMode="auto">
            <a:xfrm>
              <a:off x="3886200" y="4953000"/>
              <a:ext cx="609600" cy="304800"/>
            </a:xfrm>
            <a:prstGeom prst="rect">
              <a:avLst/>
            </a:prstGeom>
            <a:grpFill/>
            <a:ln w="9525" cap="flat" cmpd="sng" algn="ctr">
              <a:solidFill>
                <a:schemeClr val="tx1"/>
              </a:solidFill>
              <a:prstDash val="solid"/>
              <a:miter lim="800000"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ea typeface="+mn-ea"/>
                <a:cs typeface="Arial Unicode MS" charset="0"/>
              </a:endParaRPr>
            </a:p>
          </p:txBody>
        </p:sp>
      </p:grpSp>
      <p:sp>
        <p:nvSpPr>
          <p:cNvPr id="96" name="TextBox 95"/>
          <p:cNvSpPr txBox="1">
            <a:spLocks noChangeArrowheads="1"/>
          </p:cNvSpPr>
          <p:nvPr/>
        </p:nvSpPr>
        <p:spPr bwMode="auto">
          <a:xfrm>
            <a:off x="381000" y="5209063"/>
            <a:ext cx="8253413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2800" dirty="0" smtClean="0">
                <a:solidFill>
                  <a:srgbClr val="C00000"/>
                </a:solidFill>
                <a:latin typeface="+mn-lt"/>
              </a:rPr>
              <a:t>Υπολογισμοί βαθμών μόνο για τα έγγραφα 8, 16 και 32</a:t>
            </a:r>
            <a:endParaRPr lang="en-US" sz="2800" dirty="0">
              <a:solidFill>
                <a:srgbClr val="C00000"/>
              </a:solidFill>
              <a:latin typeface="+mn-lt"/>
            </a:endParaRPr>
          </a:p>
        </p:txBody>
      </p:sp>
      <p:sp>
        <p:nvSpPr>
          <p:cNvPr id="2664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7.1.2</a:t>
            </a:r>
          </a:p>
        </p:txBody>
      </p:sp>
    </p:spTree>
    <p:extLst>
      <p:ext uri="{BB962C8B-B14F-4D97-AF65-F5344CB8AC3E}">
        <p14:creationId xmlns:p14="http://schemas.microsoft.com/office/powerpoint/2010/main" xmlns="" val="4072775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763000" cy="1173162"/>
          </a:xfrm>
        </p:spPr>
        <p:txBody>
          <a:bodyPr>
            <a:normAutofit/>
          </a:bodyPr>
          <a:lstStyle/>
          <a:p>
            <a:pPr eaLnBrk="1" hangingPunct="1"/>
            <a:r>
              <a:rPr lang="el-GR" dirty="0">
                <a:ea typeface="ＭＳ Ｐゴシック" charset="-128"/>
              </a:rPr>
              <a:t>Διαβαθμισμένη </a:t>
            </a:r>
            <a:r>
              <a:rPr lang="el-GR" dirty="0" smtClean="0">
                <a:ea typeface="ＭＳ Ｐゴシック" charset="-128"/>
              </a:rPr>
              <a:t>ανάκτηση</a:t>
            </a:r>
            <a:endParaRPr lang="en-US" dirty="0">
              <a:ea typeface="ＭＳ Ｐゴシック" charset="-128"/>
            </a:endParaRPr>
          </a:p>
        </p:txBody>
      </p:sp>
      <p:sp>
        <p:nvSpPr>
          <p:cNvPr id="1741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Όταν το σύστημα παράγει ένα διατεταγμένο σύνολο αποτελεσμάτων, τα μεγάλα σύνολα δεν αποτελούν πρόβλημα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Δείχνουμε απλώς τα κορυφαία (</a:t>
            </a:r>
            <a:r>
              <a:rPr lang="en-US" dirty="0" smtClean="0">
                <a:ea typeface="ＭＳ Ｐゴシック" charset="-128"/>
              </a:rPr>
              <a:t>top</a:t>
            </a:r>
            <a:r>
              <a:rPr lang="el-GR" dirty="0" smtClean="0">
                <a:ea typeface="ＭＳ Ｐゴシック" charset="-128"/>
              </a:rPr>
              <a:t>)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n-US" i="1" dirty="0" smtClean="0">
                <a:ea typeface="ＭＳ Ｐゴシック" charset="-128"/>
              </a:rPr>
              <a:t>k </a:t>
            </a:r>
            <a:r>
              <a:rPr lang="en-US" dirty="0" smtClean="0">
                <a:ea typeface="ＭＳ Ｐゴシック" charset="-128"/>
              </a:rPr>
              <a:t>( ≈ 10) </a:t>
            </a:r>
            <a:r>
              <a:rPr lang="el-GR" dirty="0" smtClean="0">
                <a:ea typeface="ＭＳ Ｐゴシック" charset="-128"/>
              </a:rPr>
              <a:t>αποτελέσματα</a:t>
            </a:r>
            <a:endParaRPr lang="en-US" dirty="0" smtClean="0">
              <a:ea typeface="ＭＳ Ｐゴシック" charset="-128"/>
            </a:endParaRP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Δεν παραφορτώνουμε το χρήστη</a:t>
            </a:r>
          </a:p>
          <a:p>
            <a:pPr lvl="1" eaLnBrk="1" hangingPunct="1"/>
            <a:endParaRPr lang="en-US" dirty="0" smtClean="0">
              <a:ea typeface="ＭＳ Ｐゴシック" charset="-128"/>
            </a:endParaRPr>
          </a:p>
          <a:p>
            <a:pPr lvl="1" eaLnBrk="1" hangingPunct="1">
              <a:buNone/>
            </a:pP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Προϋπόθεση</a:t>
            </a:r>
            <a:r>
              <a:rPr lang="en-US" sz="36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: </a:t>
            </a:r>
            <a:r>
              <a:rPr lang="el-GR" sz="3600" dirty="0" smtClean="0">
                <a:solidFill>
                  <a:schemeClr val="tx2">
                    <a:lumMod val="50000"/>
                  </a:schemeClr>
                </a:solidFill>
                <a:ea typeface="ＭＳ Ｐゴシック" charset="-128"/>
              </a:rPr>
              <a:t>ο αλγόριθμος διάταξης δουλεύει σωστά</a:t>
            </a:r>
            <a:endParaRPr lang="en-US" sz="3600" dirty="0" smtClean="0">
              <a:solidFill>
                <a:schemeClr val="tx2">
                  <a:lumMod val="50000"/>
                </a:schemeClr>
              </a:solidFill>
              <a:ea typeface="ＭＳ Ｐゴシック" charset="-128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6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Λίστες πρωταθλητών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52400" y="1600200"/>
            <a:ext cx="8839200" cy="5029200"/>
          </a:xfrm>
        </p:spPr>
        <p:txBody>
          <a:bodyPr/>
          <a:lstStyle/>
          <a:p>
            <a:r>
              <a:rPr lang="el-GR" sz="2400" b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Προ-υπολογισμός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για κάθε όρο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του λεξικού, των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sz="2400" b="1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εγγράφων με το μεγαλύτερο βάρος ανάμεσα στις καταχωρήσεις του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-&gt; </a:t>
            </a:r>
            <a:r>
              <a:rPr lang="el-GR" sz="2400" i="1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λίστα πρωταθλητών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(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champion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fancy list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or </a:t>
            </a:r>
            <a:r>
              <a:rPr lang="en-US" sz="2400" u="sng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top docs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for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)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</a:p>
          <a:p>
            <a:pPr lvl="1"/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Αν </a:t>
            </a:r>
            <a:r>
              <a:rPr lang="en-US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tf.idf, </a:t>
            </a:r>
            <a:r>
              <a:rPr lang="el-GR" sz="20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αυτά με το καλύτερο </a:t>
            </a:r>
            <a:r>
              <a:rPr lang="en-US" sz="2000" dirty="0" err="1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tf</a:t>
            </a:r>
            <a:endParaRPr lang="en-US" sz="2000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  <a:p>
            <a:r>
              <a:rPr lang="el-GR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Κατά την ώρα του ερωτήματος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πάρε ως Α την ένωση των λιστών πρωταθλητών για τους όρους του ερωτήματος, υπολόγισε μόνο τους βαθμούς για τα έγγραφα</a:t>
            </a:r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της Α και διάλεξε τα Κ ανάμεσα τους </a:t>
            </a:r>
          </a:p>
          <a:p>
            <a:r>
              <a:rPr lang="en-US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To </a:t>
            </a:r>
            <a:r>
              <a:rPr lang="en-US" sz="2400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 </a:t>
            </a:r>
            <a:r>
              <a:rPr lang="el-GR" sz="2400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πρέπει να επιλεγεί κατά τη διάρκεια της κατασκευής του ευρετηρίου </a:t>
            </a:r>
          </a:p>
          <a:p>
            <a:pPr lvl="2"/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Έτσι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, </a:t>
            </a:r>
            <a:r>
              <a:rPr lang="el-GR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είναι πιθανόν ότι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r</a:t>
            </a:r>
            <a:r>
              <a:rPr lang="en-US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 &lt; </a:t>
            </a:r>
            <a:r>
              <a:rPr lang="en-US" i="1" dirty="0" smtClean="0">
                <a:solidFill>
                  <a:schemeClr val="tx2">
                    <a:lumMod val="50000"/>
                  </a:schemeClr>
                </a:solidFill>
                <a:ea typeface="ＭＳ Ｐゴシック" pitchFamily="34" charset="-128"/>
              </a:rPr>
              <a:t>K</a:t>
            </a:r>
          </a:p>
          <a:p>
            <a:pPr lvl="1"/>
            <a:endParaRPr lang="en-US" dirty="0" smtClean="0">
              <a:solidFill>
                <a:schemeClr val="tx2">
                  <a:lumMod val="50000"/>
                </a:schemeClr>
              </a:solidFill>
              <a:ea typeface="ＭＳ Ｐゴシック" pitchFamily="34" charset="-128"/>
            </a:endParaRPr>
          </a:p>
        </p:txBody>
      </p:sp>
      <p:sp>
        <p:nvSpPr>
          <p:cNvPr id="2765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7.1.3</a:t>
            </a:r>
          </a:p>
        </p:txBody>
      </p:sp>
    </p:spTree>
    <p:extLst>
      <p:ext uri="{BB962C8B-B14F-4D97-AF65-F5344CB8AC3E}">
        <p14:creationId xmlns:p14="http://schemas.microsoft.com/office/powerpoint/2010/main" xmlns="" val="4114562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51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Ανά-Έγγραφο και Ανά-Όρο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04800" y="2057400"/>
            <a:ext cx="8305800" cy="349568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b="1" i="1" dirty="0" smtClean="0">
                <a:solidFill>
                  <a:srgbClr val="FF0000"/>
                </a:solidFill>
                <a:latin typeface="Calibri"/>
              </a:rPr>
              <a:t>Υπολογισμός ανά-όρο (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term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-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at</a:t>
            </a:r>
            <a:r>
              <a:rPr lang="de-DE" b="1" i="1" dirty="0" smtClean="0">
                <a:solidFill>
                  <a:srgbClr val="FF0000"/>
                </a:solidFill>
                <a:latin typeface="Calibri"/>
              </a:rPr>
              <a:t>-a-time </a:t>
            </a:r>
            <a:r>
              <a:rPr lang="de-DE" b="1" i="1" dirty="0" err="1" smtClean="0">
                <a:solidFill>
                  <a:srgbClr val="FF0000"/>
                </a:solidFill>
                <a:latin typeface="Calibri"/>
              </a:rPr>
              <a:t>processing</a:t>
            </a:r>
            <a:r>
              <a:rPr lang="el-GR" b="1" i="1" dirty="0" smtClean="0">
                <a:solidFill>
                  <a:srgbClr val="FF0000"/>
                </a:solidFill>
                <a:latin typeface="Calibri"/>
              </a:rPr>
              <a:t>)</a:t>
            </a:r>
            <a:r>
              <a:rPr lang="en-US" b="1" i="1" dirty="0" smtClean="0">
                <a:solidFill>
                  <a:srgbClr val="FF0000"/>
                </a:solidFill>
                <a:latin typeface="Calibri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Υπολογίζουμε για κάθε όρο της ερώτησης, για κάθε έγγραφο που εμφανίζεται στη λίστας καταχώρησης του ένα βαθμό και μετά συνεχίζουμε με τον επόμενο όρο της ερώτησης</a:t>
            </a:r>
            <a:endParaRPr lang="de-DE" i="1" dirty="0" smtClean="0">
              <a:solidFill>
                <a:schemeClr val="accent2">
                  <a:lumMod val="75000"/>
                </a:schemeClr>
              </a:solidFill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b="1" i="1" dirty="0" smtClean="0">
                <a:solidFill>
                  <a:srgbClr val="FF0000"/>
                </a:solidFill>
                <a:latin typeface="Calibri"/>
                <a:cs typeface="+mn-cs"/>
              </a:rPr>
              <a:t>Υπολογισμός Ανά Έγγραφο </a:t>
            </a:r>
            <a:r>
              <a:rPr lang="en-US" b="1" i="1" dirty="0" smtClean="0">
                <a:solidFill>
                  <a:srgbClr val="FF0000"/>
                </a:solidFill>
                <a:latin typeface="Calibri"/>
                <a:cs typeface="+mn-cs"/>
              </a:rPr>
              <a:t>(document-at-a-time</a:t>
            </a:r>
            <a:r>
              <a:rPr lang="el-GR" b="1" i="1" dirty="0" smtClean="0">
                <a:solidFill>
                  <a:srgbClr val="FF0000"/>
                </a:solidFill>
                <a:latin typeface="Calibri"/>
                <a:cs typeface="+mn-cs"/>
              </a:rPr>
              <a:t> </a:t>
            </a:r>
            <a:r>
              <a:rPr lang="en-US" b="1" i="1" dirty="0" smtClean="0">
                <a:solidFill>
                  <a:srgbClr val="FF0000"/>
                </a:solidFill>
                <a:latin typeface="Calibri"/>
                <a:cs typeface="+mn-cs"/>
              </a:rPr>
              <a:t>processing)</a:t>
            </a:r>
            <a:r>
              <a:rPr lang="el-GR" b="1" i="1" dirty="0" smtClean="0">
                <a:solidFill>
                  <a:srgbClr val="FF0000"/>
                </a:solidFill>
                <a:latin typeface="Calibri"/>
                <a:cs typeface="+mn-cs"/>
              </a:rPr>
              <a:t>: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Τελειώνουμε τον υπολογισμό του βαθμού ομοιότητας ερωτήματος-εγγράφου για το έγγραφο </a:t>
            </a:r>
            <a:r>
              <a:rPr lang="en-US" i="1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d</a:t>
            </a:r>
            <a:r>
              <a:rPr lang="en-US" i="1" baseline="-25000" dirty="0" err="1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i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πριν αρχίσουμε τον υπολογισμό 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</a:rPr>
              <a:t>βαθμού ομοιότητας ερωτήματος-εγγράφου για το έγγραφο</a:t>
            </a:r>
            <a:r>
              <a:rPr lang="de-DE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 d</a:t>
            </a:r>
            <a:r>
              <a:rPr lang="de-DE" i="1" baseline="-25000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i+1</a:t>
            </a:r>
            <a:r>
              <a:rPr lang="de-DE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77596257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52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400" dirty="0" smtClean="0">
                <a:solidFill>
                  <a:srgbClr val="000000"/>
                </a:solidFill>
                <a:latin typeface="Calibri"/>
                <a:cs typeface="+mn-cs"/>
              </a:rPr>
              <a:t>Χρήση </a:t>
            </a:r>
            <a:r>
              <a:rPr lang="el-GR" sz="3400" dirty="0" err="1" smtClean="0">
                <a:solidFill>
                  <a:srgbClr val="000000"/>
                </a:solidFill>
                <a:latin typeface="Calibri"/>
                <a:cs typeface="+mn-cs"/>
              </a:rPr>
              <a:t>ευριστικών</a:t>
            </a:r>
            <a:endParaRPr lang="en-US" sz="34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457200" y="1447800"/>
            <a:ext cx="8077200" cy="392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Ιδέα 1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Συχνά υπάρχει μια διαβάθμιση των εγγράφων με βάση κάποια κριτήρια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Αντί να διατάσουμε με βάση το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sz="2200" b="1" i="1" dirty="0" smtClean="0">
                <a:solidFill>
                  <a:srgbClr val="FF0000"/>
                </a:solidFill>
                <a:latin typeface="Calibri"/>
                <a:cs typeface="+mn-cs"/>
              </a:rPr>
              <a:t>διατάσουμε με βάση κάποια μέτρηση «αναμενόμενης συνάφειας»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Βασισμένο σε </a:t>
            </a:r>
            <a:r>
              <a:rPr lang="el-GR" sz="2200" i="1" u="sng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ανά έγγραφο</a:t>
            </a:r>
            <a:endParaRPr lang="en-US" sz="2200" b="1" i="1" dirty="0" smtClean="0">
              <a:solidFill>
                <a:srgbClr val="FFC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Ιδέα 2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Ευριστικό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για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prune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του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search space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Δεν υπάρχει εγγύηση της ορθότητας του, δηλαδή, μπορεί να μας δώσει έγγραφα που αν και αρκετά καλά, δεν είναι στα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top-k </a:t>
            </a:r>
            <a:endParaRPr lang="de-DE" sz="22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Στην πράξη σχεδόν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constant time.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Βασισμένο σε </a:t>
            </a:r>
            <a:r>
              <a:rPr lang="el-GR" sz="2200" i="1" u="sng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ανά όρο</a:t>
            </a:r>
            <a:endParaRPr lang="de-DE" sz="2200" i="1" u="sng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52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304800" y="5867400"/>
            <a:ext cx="8610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Font typeface="Wingdings" pitchFamily="2" charset="2"/>
              <a:buChar char="ü"/>
            </a:pPr>
            <a:r>
              <a:rPr lang="el-GR" i="1" dirty="0" smtClean="0">
                <a:solidFill>
                  <a:srgbClr val="A40508"/>
                </a:solidFill>
                <a:latin typeface="+mn-lt"/>
              </a:rPr>
              <a:t> Και στις δύο περιπτώσεις διατάσουμε τις λίστες καταχωρήσεων με ειδικό τρόπο</a:t>
            </a:r>
            <a:endParaRPr lang="el-GR" i="1" dirty="0">
              <a:solidFill>
                <a:srgbClr val="A40508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40097356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53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52400"/>
            <a:ext cx="8777318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Διάταξη με βάση την ποιότητα των εγγράφων</a:t>
            </a:r>
            <a:endParaRPr lang="en-US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48918" y="1752600"/>
            <a:ext cx="8610600" cy="37338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Μέχρι στιγμής η διάταξη των εγγράφων στις λίστες καταχωρήσεων γίνεται με βάση το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docID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endParaRPr lang="el-GR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FF0000"/>
              </a:buClr>
              <a:buFont typeface="Wingdings" pitchFamily="2" charset="2"/>
              <a:buChar char="ü"/>
            </a:pPr>
            <a:r>
              <a:rPr lang="el-GR" b="1" dirty="0" smtClean="0">
                <a:solidFill>
                  <a:srgbClr val="FF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Συχνά υπάρχει ένας </a:t>
            </a:r>
            <a:r>
              <a:rPr lang="el-GR" i="1" dirty="0" smtClean="0">
                <a:solidFill>
                  <a:srgbClr val="FF0000"/>
                </a:solidFill>
                <a:latin typeface="Calibri"/>
                <a:cs typeface="+mn-cs"/>
              </a:rPr>
              <a:t>ανεξάρτητος του ερωτήματος (στατικός) 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χαρακτηρισμός της καταλληλότητας  (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“goodness”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, </a:t>
            </a:r>
            <a:r>
              <a:rPr lang="en-US" dirty="0" smtClean="0">
                <a:solidFill>
                  <a:srgbClr val="FF0000"/>
                </a:solidFill>
                <a:latin typeface="Calibri"/>
                <a:cs typeface="+mn-cs"/>
              </a:rPr>
              <a:t>authority</a:t>
            </a: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) του εγγράφου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FF0000"/>
              </a:buClr>
              <a:buFont typeface="Wingdings" pitchFamily="2" charset="2"/>
              <a:buChar char="ü"/>
            </a:pPr>
            <a:endParaRPr lang="el-GR" sz="8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Για παράδειγμα: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Στις μηχανές αναζήτησης (στο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Google)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το </a:t>
            </a:r>
            <a:r>
              <a:rPr lang="en-US" sz="2000" dirty="0" smtClean="0">
                <a:solidFill>
                  <a:srgbClr val="0070C0"/>
                </a:solidFill>
                <a:latin typeface="Calibri"/>
                <a:cs typeface="+mn-cs"/>
              </a:rPr>
              <a:t>PageRank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)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μιας σελίδας </a:t>
            </a:r>
            <a:r>
              <a:rPr lang="en-US" sz="2000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el-GR" sz="2000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μετρά το πόσο «καλή» είναι μια σελίδα με βάση το πόσες «καλές» σελίδες δείχνουν σε αυτήν, ή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rgbClr val="000000"/>
                </a:solidFill>
                <a:latin typeface="Calibri"/>
                <a:cs typeface="+mn-cs"/>
              </a:rPr>
              <a:t>wikipedia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σελίδες ή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Courier New" pitchFamily="49" charset="0"/>
              <a:buChar char="o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άρθρα σε μια συγκεκριμένη εφημερίδα, κλπ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79753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54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52400"/>
            <a:ext cx="8777318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rgbClr val="000000"/>
                </a:solidFill>
                <a:latin typeface="Calibri"/>
              </a:rPr>
              <a:t>Διάταξη με βάση την ποιότητα των εγγράφων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n-US" dirty="0" smtClean="0">
                <a:latin typeface="Calibri"/>
              </a:rPr>
              <a:t>	</a:t>
            </a:r>
            <a:r>
              <a:rPr lang="el-GR" dirty="0" smtClean="0">
                <a:latin typeface="Calibri"/>
              </a:rPr>
              <a:t>Αν υπάρχει μια διάταξη της καταλληλότητας τότε </a:t>
            </a:r>
            <a:r>
              <a:rPr lang="el-GR" b="1" dirty="0" smtClean="0">
                <a:latin typeface="Calibri"/>
              </a:rPr>
              <a:t>ο συγκεντρωτικός βαθμός (</a:t>
            </a:r>
            <a:r>
              <a:rPr lang="en-US" b="1" dirty="0" smtClean="0">
                <a:latin typeface="Calibri"/>
              </a:rPr>
              <a:t>net-score</a:t>
            </a:r>
            <a:r>
              <a:rPr lang="el-GR" b="1" dirty="0" smtClean="0">
                <a:latin typeface="Calibri"/>
              </a:rPr>
              <a:t>) ενός εγγράφου </a:t>
            </a:r>
            <a:r>
              <a:rPr lang="en-US" b="1" i="1" dirty="0" smtClean="0">
                <a:latin typeface="Calibri"/>
              </a:rPr>
              <a:t>d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είναι ένας συνδυασμός της καταλληλότητας του εγγράφου (που έστω ότι δίνεται από μια συνάρτηση </a:t>
            </a:r>
            <a:r>
              <a:rPr lang="en-US" dirty="0" smtClean="0">
                <a:latin typeface="Calibri"/>
              </a:rPr>
              <a:t>g </a:t>
            </a:r>
            <a:r>
              <a:rPr lang="el-GR" dirty="0" smtClean="0">
                <a:latin typeface="Calibri"/>
              </a:rPr>
              <a:t>στο</a:t>
            </a:r>
            <a:r>
              <a:rPr lang="en-US" dirty="0" smtClean="0">
                <a:latin typeface="Calibri"/>
              </a:rPr>
              <a:t> [0, 1]) </a:t>
            </a:r>
            <a:r>
              <a:rPr lang="el-GR" dirty="0" smtClean="0">
                <a:latin typeface="Calibri"/>
              </a:rPr>
              <a:t>και της συνάφειας του με το ερώτημα </a:t>
            </a:r>
            <a:r>
              <a:rPr lang="en-US" i="1" dirty="0" smtClean="0">
                <a:latin typeface="Calibri"/>
              </a:rPr>
              <a:t>q</a:t>
            </a:r>
            <a:r>
              <a:rPr lang="en-US" dirty="0" smtClean="0">
                <a:latin typeface="Calibri"/>
              </a:rPr>
              <a:t> </a:t>
            </a:r>
            <a:r>
              <a:rPr lang="el-GR" dirty="0" smtClean="0">
                <a:latin typeface="Calibri"/>
              </a:rPr>
              <a:t>(που εκφράζεται από το συνημίτονο) π.χ.: </a:t>
            </a:r>
            <a:endParaRPr lang="en-US" dirty="0" smtClean="0">
              <a:latin typeface="Calibri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de-DE" dirty="0" smtClean="0">
                <a:solidFill>
                  <a:srgbClr val="FF0000"/>
                </a:solidFill>
                <a:latin typeface="Calibri"/>
              </a:rPr>
              <a:t>				</a:t>
            </a:r>
            <a:r>
              <a:rPr lang="de-DE" dirty="0" err="1" smtClean="0">
                <a:solidFill>
                  <a:srgbClr val="FF0000"/>
                </a:solidFill>
                <a:latin typeface="Calibri"/>
              </a:rPr>
              <a:t>net</a:t>
            </a:r>
            <a:r>
              <a:rPr lang="de-DE" dirty="0" smtClean="0">
                <a:solidFill>
                  <a:srgbClr val="FF0000"/>
                </a:solidFill>
                <a:latin typeface="Calibri"/>
              </a:rPr>
              <a:t>-score(</a:t>
            </a:r>
            <a:r>
              <a:rPr lang="de-DE" i="1" dirty="0" smtClean="0">
                <a:solidFill>
                  <a:srgbClr val="FF0000"/>
                </a:solidFill>
                <a:latin typeface="Calibri"/>
              </a:rPr>
              <a:t>q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, </a:t>
            </a:r>
            <a:r>
              <a:rPr lang="de-DE" i="1" dirty="0">
                <a:solidFill>
                  <a:srgbClr val="FF0000"/>
                </a:solidFill>
                <a:latin typeface="Calibri"/>
              </a:rPr>
              <a:t>d</a:t>
            </a:r>
            <a:r>
              <a:rPr lang="de-DE" dirty="0">
                <a:solidFill>
                  <a:srgbClr val="FF0000"/>
                </a:solidFill>
                <a:latin typeface="Calibri"/>
              </a:rPr>
              <a:t>) </a:t>
            </a:r>
            <a:r>
              <a:rPr lang="de-DE" dirty="0">
                <a:latin typeface="Calibri"/>
              </a:rPr>
              <a:t>= 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g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(</a:t>
            </a:r>
            <a:r>
              <a:rPr lang="de-DE" i="1" dirty="0">
                <a:solidFill>
                  <a:srgbClr val="0070C0"/>
                </a:solidFill>
                <a:latin typeface="Calibri"/>
              </a:rPr>
              <a:t>d</a:t>
            </a:r>
            <a:r>
              <a:rPr lang="de-DE" dirty="0">
                <a:solidFill>
                  <a:srgbClr val="0070C0"/>
                </a:solidFill>
                <a:latin typeface="Calibri"/>
              </a:rPr>
              <a:t>)</a:t>
            </a:r>
            <a:r>
              <a:rPr lang="de-DE" dirty="0">
                <a:latin typeface="Calibri"/>
              </a:rPr>
              <a:t> + cos(</a:t>
            </a:r>
            <a:r>
              <a:rPr lang="de-DE" i="1" dirty="0">
                <a:latin typeface="Calibri"/>
              </a:rPr>
              <a:t>q</a:t>
            </a:r>
            <a:r>
              <a:rPr lang="de-DE" dirty="0">
                <a:latin typeface="Calibri"/>
              </a:rPr>
              <a:t>, </a:t>
            </a:r>
            <a:r>
              <a:rPr lang="de-DE" i="1" dirty="0">
                <a:latin typeface="Calibri"/>
              </a:rPr>
              <a:t>d</a:t>
            </a:r>
            <a:r>
              <a:rPr lang="de-DE" dirty="0">
                <a:latin typeface="Calibri"/>
              </a:rPr>
              <a:t>)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	</a:t>
            </a:r>
            <a:r>
              <a:rPr lang="el-GR" sz="1800" i="1" dirty="0" smtClean="0">
                <a:latin typeface="Calibri"/>
                <a:cs typeface="+mn-cs"/>
              </a:rPr>
              <a:t>Θέλουμε να επιλέξουμε σελίδες που είναι και γενικά σημαντικές </a:t>
            </a:r>
            <a:r>
              <a:rPr lang="en-US" sz="1800" i="1" dirty="0" smtClean="0">
                <a:latin typeface="Calibri"/>
                <a:cs typeface="+mn-cs"/>
              </a:rPr>
              <a:t>(authoritative) </a:t>
            </a:r>
            <a:r>
              <a:rPr lang="el-GR" sz="1800" i="1" dirty="0" smtClean="0">
                <a:latin typeface="Calibri"/>
                <a:cs typeface="+mn-cs"/>
              </a:rPr>
              <a:t>και συναφείς ως προς την ερώτηση (το οποίο μας δίνει το συνημίτονο)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endParaRPr lang="el-GR" sz="900" i="1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Πως μπορούμε να επιτύχουμε  γρήγορο τερματισμό (</a:t>
            </a:r>
            <a:r>
              <a:rPr lang="en-US" dirty="0" smtClean="0">
                <a:latin typeface="Calibri"/>
                <a:cs typeface="+mn-cs"/>
              </a:rPr>
              <a:t>early termination</a:t>
            </a:r>
            <a:r>
              <a:rPr lang="el-GR" dirty="0" smtClean="0">
                <a:latin typeface="Calibri"/>
                <a:cs typeface="+mn-cs"/>
              </a:rPr>
              <a:t>); Δηλαδή να μην επεξεργαστούμε όλη τη λίστα καταχωρήσεων για να βρούμε τα καλύτερα </a:t>
            </a:r>
            <a:r>
              <a:rPr lang="en-US" i="1" dirty="0" smtClean="0">
                <a:latin typeface="Calibri"/>
                <a:cs typeface="+mn-cs"/>
              </a:rPr>
              <a:t>k</a:t>
            </a:r>
            <a:r>
              <a:rPr lang="en-US" dirty="0" smtClean="0">
                <a:latin typeface="Calibri"/>
                <a:cs typeface="+mn-cs"/>
              </a:rPr>
              <a:t>.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75829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55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52400"/>
            <a:ext cx="8777318" cy="12636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rgbClr val="000000"/>
                </a:solidFill>
                <a:latin typeface="Calibri"/>
              </a:rPr>
              <a:t>Διάταξη με βάση την ποιότητα των εγγράφων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600" y="1676400"/>
            <a:ext cx="85344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	</a:t>
            </a:r>
            <a:endParaRPr lang="el-GR" sz="1200" dirty="0" smtClean="0"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Διατάσουμε τις λίστες καταχωρήσεων με βάση την καταλληλότητα (π.χ., </a:t>
            </a:r>
            <a:r>
              <a:rPr lang="en-US" dirty="0" err="1" smtClean="0">
                <a:latin typeface="Calibri"/>
                <a:cs typeface="+mn-cs"/>
              </a:rPr>
              <a:t>PageRank</a:t>
            </a:r>
            <a:r>
              <a:rPr lang="en-US" dirty="0" smtClean="0">
                <a:latin typeface="Calibri"/>
                <a:cs typeface="+mn-cs"/>
              </a:rPr>
              <a:t>) </a:t>
            </a:r>
            <a:r>
              <a:rPr lang="el-GR" dirty="0" smtClean="0">
                <a:latin typeface="Calibri"/>
                <a:cs typeface="+mn-cs"/>
              </a:rPr>
              <a:t>των εγγράφων: </a:t>
            </a: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1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2</a:t>
            </a:r>
            <a:r>
              <a:rPr lang="de-DE" dirty="0" smtClean="0">
                <a:latin typeface="Calibri"/>
                <a:cs typeface="+mn-cs"/>
              </a:rPr>
              <a:t>) &gt; </a:t>
            </a:r>
            <a:r>
              <a:rPr lang="de-DE" i="1" dirty="0" smtClean="0">
                <a:latin typeface="Calibri"/>
                <a:cs typeface="+mn-cs"/>
              </a:rPr>
              <a:t>g</a:t>
            </a:r>
            <a:r>
              <a:rPr lang="de-DE" dirty="0" smtClean="0">
                <a:latin typeface="Calibri"/>
                <a:cs typeface="+mn-cs"/>
              </a:rPr>
              <a:t>(</a:t>
            </a:r>
            <a:r>
              <a:rPr lang="de-DE" i="1" dirty="0" smtClean="0">
                <a:latin typeface="Calibri"/>
                <a:cs typeface="+mn-cs"/>
              </a:rPr>
              <a:t>d</a:t>
            </a:r>
            <a:r>
              <a:rPr lang="de-DE" baseline="-25000" dirty="0" smtClean="0">
                <a:latin typeface="Calibri"/>
                <a:cs typeface="+mn-cs"/>
              </a:rPr>
              <a:t>3</a:t>
            </a:r>
            <a:r>
              <a:rPr lang="de-DE" dirty="0" smtClean="0">
                <a:latin typeface="Calibri"/>
                <a:cs typeface="+mn-cs"/>
              </a:rPr>
              <a:t>) &gt; . . .</a:t>
            </a:r>
            <a:endParaRPr lang="el-GR" dirty="0" smtClean="0">
              <a:latin typeface="Calibri"/>
              <a:cs typeface="+mn-cs"/>
            </a:endParaRPr>
          </a:p>
          <a:p>
            <a:pPr lvl="1" algn="ctr" defTabSz="449263">
              <a:spcBef>
                <a:spcPts val="700"/>
              </a:spcBef>
              <a:buClr>
                <a:srgbClr val="336699"/>
              </a:buClr>
            </a:pPr>
            <a:endParaRPr lang="el-GR" dirty="0" smtClean="0">
              <a:latin typeface="Calibri"/>
              <a:cs typeface="+mn-cs"/>
            </a:endParaRPr>
          </a:p>
          <a:p>
            <a:pPr lvl="1" algn="just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Calibri"/>
                <a:cs typeface="+mn-cs"/>
              </a:rPr>
              <a:t>Η διάταξη των εγγράφων είναι ίδια για όλες τις λίστες καταχωρήσεων</a:t>
            </a:r>
            <a:endParaRPr lang="de-DE" dirty="0" smtClean="0"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55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457200" y="4953001"/>
            <a:ext cx="8153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l-GR" dirty="0" smtClean="0">
                <a:solidFill>
                  <a:srgbClr val="A50021"/>
                </a:solidFill>
                <a:latin typeface="+mn-lt"/>
              </a:rPr>
              <a:t>  Τα «καλά» έγγραφα στην αρχή της κάθε λίστας, οπότε αν θέλουμε να βρούμε γρήγορα καλά αποτελέσματα μπορούμε να δούμε μόνο την αρχή της λίστας</a:t>
            </a:r>
            <a:endParaRPr lang="el-GR" dirty="0">
              <a:solidFill>
                <a:srgbClr val="A50021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7582984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56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304800" y="1500174"/>
            <a:ext cx="8482042" cy="467202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Υπενθύμιση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net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-score(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=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 + cos(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q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de-DE" i="1" dirty="0" smtClean="0">
                <a:solidFill>
                  <a:srgbClr val="000000"/>
                </a:solidFill>
                <a:latin typeface="Calibri"/>
                <a:cs typeface="+mn-cs"/>
              </a:rPr>
              <a:t>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και τα έγγραφα σε κάθε λίστα σε διάταξη με βάση το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FF0000"/>
                </a:solidFill>
                <a:latin typeface="Calibri"/>
                <a:cs typeface="+mn-cs"/>
              </a:rPr>
              <a:t>Επεξεργαζόμαστε ένα έγγραφο τη φορά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– δηλαδή, για κάθε έγγραφο υπολογίζουμε πλήρως το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net-score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του (για όλους τους όρους του ερωτήματος)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→ [0, 1]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endParaRPr lang="el-GR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 τελευταίο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κορυφαίο έγγραφο έχει βαθμό </a:t>
            </a:r>
            <a:r>
              <a:rPr lang="el-GR" b="1" dirty="0" smtClean="0">
                <a:solidFill>
                  <a:srgbClr val="000000"/>
                </a:solidFill>
                <a:latin typeface="Calibri"/>
                <a:cs typeface="+mn-cs"/>
              </a:rPr>
              <a:t>1.2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κ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αι για το έγγραφο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>
                <a:solidFill>
                  <a:srgbClr val="000000"/>
                </a:solidFill>
                <a:latin typeface="Calibri"/>
              </a:rPr>
              <a:t>d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που επεξεργαζόμαστε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g(d) &lt; 0.1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άρα και για όλα τα υπόλοιπα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συνολικός βαθμός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&lt; 1.1.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=&gt; δε χρειάζεται να επεξεργαστούμε το υπόλοιπο 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	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λιστών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56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rgbClr val="000000"/>
                </a:solidFill>
                <a:latin typeface="Calibri"/>
              </a:rPr>
              <a:t>Διάταξη με βάση την ποιότητα των εγγράφων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61520034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57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>
                <a:solidFill>
                  <a:srgbClr val="000000"/>
                </a:solidFill>
                <a:latin typeface="Calibri"/>
              </a:rPr>
              <a:t>Διάταξη με βάση </a:t>
            </a:r>
            <a:r>
              <a:rPr lang="el-GR" sz="3600" dirty="0" smtClean="0">
                <a:solidFill>
                  <a:srgbClr val="000000"/>
                </a:solidFill>
                <a:latin typeface="Calibri"/>
              </a:rPr>
              <a:t>το βάρος του όρου στο έγγραφο</a:t>
            </a:r>
            <a:endParaRPr lang="en-US" sz="3600" dirty="0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52400" y="2133600"/>
            <a:ext cx="8786842" cy="3690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Ιδέα: δεν επεξεργαζόμαστε τις καταχωρήσεις που θα συνεισφέρουν λίγο στο τελικό βαθμό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</a:pP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Διάταξη των εγγράφων με βάση το βάρος (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weight</a:t>
            </a:r>
            <a:r>
              <a:rPr lang="el-GR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)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  <a:latin typeface="Calibri"/>
                <a:cs typeface="+mn-cs"/>
              </a:rPr>
              <a:t> </a:t>
            </a:r>
            <a:r>
              <a:rPr lang="en-US" altLang="zh-CN" sz="2800" i="1" dirty="0" err="1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wf</a:t>
            </a:r>
            <a:r>
              <a:rPr lang="en-US" altLang="zh-CN" sz="2800" i="1" baseline="-25000" dirty="0" err="1" smtClean="0">
                <a:solidFill>
                  <a:srgbClr val="C00000"/>
                </a:solidFill>
                <a:latin typeface="Calibri"/>
                <a:ea typeface="宋体" pitchFamily="2" charset="-122"/>
              </a:rPr>
              <a:t>t,d</a:t>
            </a:r>
            <a:endParaRPr lang="el-GR" altLang="zh-CN" sz="2800" i="1" baseline="-25000" dirty="0" smtClean="0">
              <a:solidFill>
                <a:srgbClr val="C00000"/>
              </a:solidFill>
              <a:latin typeface="Calibri"/>
              <a:ea typeface="宋体" pitchFamily="2" charset="-122"/>
            </a:endParaRPr>
          </a:p>
          <a:p>
            <a:pPr marL="742950" lvl="1" indent="-285750" defTabSz="449263">
              <a:buClr>
                <a:srgbClr val="336699"/>
              </a:buClr>
            </a:pPr>
            <a:endParaRPr lang="el-GR" sz="2800" i="1" baseline="-25000" dirty="0" smtClean="0">
              <a:solidFill>
                <a:srgbClr val="C00000"/>
              </a:solidFill>
              <a:latin typeface="Calibri"/>
              <a:ea typeface="宋体" pitchFamily="2" charset="-122"/>
              <a:cs typeface="+mn-cs"/>
            </a:endParaRPr>
          </a:p>
          <a:p>
            <a:pPr marL="742950" lvl="1" indent="-285750" defTabSz="449263">
              <a:buClr>
                <a:srgbClr val="A40508"/>
              </a:buClr>
              <a:buFont typeface="Wingdings" pitchFamily="2" charset="2"/>
              <a:buChar char="ü"/>
            </a:pPr>
            <a:r>
              <a:rPr lang="el-GR" sz="2800" i="1" dirty="0" smtClean="0">
                <a:solidFill>
                  <a:srgbClr val="C00000"/>
                </a:solidFill>
                <a:latin typeface="Calibri"/>
                <a:ea typeface="宋体" pitchFamily="2" charset="-122"/>
                <a:cs typeface="+mn-cs"/>
              </a:rPr>
              <a:t>Όχι κοινή διάταξη των εγγράφων σε όλες τις λίστες </a:t>
            </a:r>
          </a:p>
          <a:p>
            <a:pPr marL="742950" lvl="1" indent="-285750" defTabSz="449263">
              <a:buClr>
                <a:srgbClr val="336699"/>
              </a:buClr>
            </a:pPr>
            <a:endParaRPr lang="en-US" sz="1600" i="1" dirty="0" smtClean="0">
              <a:solidFill>
                <a:schemeClr val="accent2">
                  <a:lumMod val="75000"/>
                </a:schemeClr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Η απλούστερη περίπτωση,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normalized </a:t>
            </a:r>
            <a:r>
              <a:rPr lang="en-US" dirty="0" err="1" smtClean="0">
                <a:solidFill>
                  <a:srgbClr val="000000"/>
                </a:solidFill>
                <a:latin typeface="Calibri"/>
                <a:cs typeface="+mn-cs"/>
              </a:rPr>
              <a:t>tf-idf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weight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 είναι πιθανόν να βρίσκονται στην αρχή αυτών των ταξινομημένων λιστών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</a:p>
          <a:p>
            <a:pPr lvl="1" defTabSz="449263">
              <a:buClr>
                <a:srgbClr val="336699"/>
              </a:buClr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→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γρήγορος τερματισμός ενώ επεξεργαζόμαστε τις λίστες καταχωρήσεων 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μάλλον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δε θα αλλάξει τα κορυφαία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έγγραφα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57</a:t>
            </a:fld>
            <a:endParaRPr lang="en-US"/>
          </a:p>
        </p:txBody>
      </p:sp>
      <p:sp>
        <p:nvSpPr>
          <p:cNvPr id="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7.1.5</a:t>
            </a:r>
          </a:p>
        </p:txBody>
      </p:sp>
    </p:spTree>
    <p:extLst>
      <p:ext uri="{BB962C8B-B14F-4D97-AF65-F5344CB8AC3E}">
        <p14:creationId xmlns:p14="http://schemas.microsoft.com/office/powerpoint/2010/main" xmlns="" val="238146841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6"/>
          <p:cNvSpPr>
            <a:spLocks noGrp="1"/>
          </p:cNvSpPr>
          <p:nvPr>
            <p:ph type="title"/>
          </p:nvPr>
        </p:nvSpPr>
        <p:spPr>
          <a:xfrm>
            <a:off x="304800" y="381000"/>
            <a:ext cx="8458200" cy="990600"/>
          </a:xfrm>
        </p:spPr>
        <p:txBody>
          <a:bodyPr/>
          <a:lstStyle/>
          <a:p>
            <a:pPr eaLnBrk="1" hangingPunct="1"/>
            <a:r>
              <a:rPr lang="el-GR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Υπολογισμός</a:t>
            </a:r>
            <a:r>
              <a:rPr lang="el-GR" dirty="0" smtClean="0">
                <a:ea typeface="ＭＳ Ｐゴシック" charset="-128"/>
              </a:rPr>
              <a:t> </a:t>
            </a:r>
            <a:r>
              <a:rPr lang="el-GR" dirty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ανά όρο</a:t>
            </a:r>
            <a:endParaRPr lang="en-US" dirty="0">
              <a:solidFill>
                <a:schemeClr val="accent6">
                  <a:lumMod val="75000"/>
                </a:schemeClr>
              </a:solidFill>
              <a:ea typeface="ＭＳ Ｐゴシック" charset="-128"/>
            </a:endParaRPr>
          </a:p>
        </p:txBody>
      </p:sp>
      <p:pic>
        <p:nvPicPr>
          <p:cNvPr id="49155" name="Content Placeholder 8" descr="cosinescore.gif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457200" y="1573213"/>
            <a:ext cx="7663898" cy="4876483"/>
          </a:xfrm>
        </p:spPr>
      </p:pic>
      <p:sp>
        <p:nvSpPr>
          <p:cNvPr id="49156" name="TextBox 3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l-GR" sz="1600" dirty="0" smtClean="0">
                <a:solidFill>
                  <a:srgbClr val="FBFCFF"/>
                </a:solidFill>
              </a:rPr>
              <a:t>7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58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4495800" y="1752600"/>
            <a:ext cx="4419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dirty="0" smtClean="0">
                <a:solidFill>
                  <a:srgbClr val="FF0000"/>
                </a:solidFill>
                <a:latin typeface="+mn-lt"/>
              </a:rPr>
              <a:t>Μη φέρεις όλη τη λίστα καταχωρήσεων, μόνο τα πρώτα στοιχεία της </a:t>
            </a:r>
            <a:endParaRPr lang="el-GR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533401" y="2971800"/>
            <a:ext cx="7696200" cy="2057400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l-GR"/>
          </a:p>
        </p:txBody>
      </p:sp>
      <p:sp>
        <p:nvSpPr>
          <p:cNvPr id="3" name="Rectangle 2"/>
          <p:cNvSpPr/>
          <p:nvPr/>
        </p:nvSpPr>
        <p:spPr bwMode="auto">
          <a:xfrm>
            <a:off x="2438400" y="5943600"/>
            <a:ext cx="4648200" cy="533400"/>
          </a:xfrm>
          <a:prstGeom prst="rect">
            <a:avLst/>
          </a:prstGeom>
          <a:noFill/>
          <a:ln w="38100" cap="flat" cmpd="sng" algn="ctr">
            <a:solidFill>
              <a:srgbClr val="A5002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n-US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cxnSp>
        <p:nvCxnSpPr>
          <p:cNvPr id="11" name="Straight Arrow Connector 10"/>
          <p:cNvCxnSpPr/>
          <p:nvPr/>
        </p:nvCxnSpPr>
        <p:spPr bwMode="auto">
          <a:xfrm flipH="1">
            <a:off x="5410200" y="2590800"/>
            <a:ext cx="1066800" cy="1219200"/>
          </a:xfrm>
          <a:prstGeom prst="straightConnector1">
            <a:avLst/>
          </a:prstGeom>
          <a:solidFill>
            <a:srgbClr val="00B8FF"/>
          </a:solidFill>
          <a:ln w="28575" cap="flat" cmpd="sng" algn="ctr">
            <a:solidFill>
              <a:srgbClr val="FF0000"/>
            </a:solidFill>
            <a:prstDash val="sysDash"/>
            <a:round/>
            <a:headEnd type="none" w="med" len="med"/>
            <a:tailEnd type="arrow"/>
          </a:ln>
          <a:effectLst/>
        </p:spPr>
      </p:cxnSp>
      <p:cxnSp>
        <p:nvCxnSpPr>
          <p:cNvPr id="13" name="Straight Connector 12"/>
          <p:cNvCxnSpPr/>
          <p:nvPr/>
        </p:nvCxnSpPr>
        <p:spPr bwMode="auto">
          <a:xfrm>
            <a:off x="2209800" y="4191000"/>
            <a:ext cx="3048000" cy="0"/>
          </a:xfrm>
          <a:prstGeom prst="line">
            <a:avLst/>
          </a:prstGeom>
          <a:solidFill>
            <a:srgbClr val="00B8FF"/>
          </a:solidFill>
          <a:ln w="38100" cap="flat" cmpd="sng" algn="ctr">
            <a:solidFill>
              <a:srgbClr val="FF0000"/>
            </a:solidFill>
            <a:prstDash val="sysDash"/>
            <a:round/>
            <a:headEnd type="none" w="med" len="med"/>
            <a:tailEnd type="none" w="med" len="med"/>
          </a:ln>
          <a:effectLst/>
        </p:spPr>
      </p:cxnSp>
    </p:spTree>
    <p:extLst>
      <p:ext uri="{BB962C8B-B14F-4D97-AF65-F5344CB8AC3E}">
        <p14:creationId xmlns:p14="http://schemas.microsoft.com/office/powerpoint/2010/main" xmlns="" val="1912932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1. </a:t>
            </a:r>
            <a:r>
              <a:rPr lang="el-GR" dirty="0" smtClean="0">
                <a:ea typeface="ＭＳ Ｐゴシック" pitchFamily="34" charset="-128"/>
              </a:rPr>
              <a:t>Πρόωρος τερματισμός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>
                <a:ea typeface="ＭＳ Ｐゴシック" pitchFamily="34" charset="-128"/>
              </a:rPr>
              <a:t>Κατά τη διάσχιση των καταχωρήσεων ενός όρου </a:t>
            </a:r>
            <a:r>
              <a:rPr lang="en-US" i="1" dirty="0" smtClean="0">
                <a:ea typeface="ＭＳ Ｐゴシック" pitchFamily="34" charset="-128"/>
              </a:rPr>
              <a:t>t</a:t>
            </a:r>
            <a:r>
              <a:rPr lang="el-GR" i="1" dirty="0" smtClean="0">
                <a:ea typeface="ＭＳ Ｐゴシック" pitchFamily="34" charset="-128"/>
              </a:rPr>
              <a:t>, </a:t>
            </a:r>
            <a:r>
              <a:rPr lang="el-GR" dirty="0" smtClean="0">
                <a:ea typeface="ＭＳ Ｐゴシック" pitchFamily="34" charset="-128"/>
              </a:rPr>
              <a:t>σταμάτα νωρίς αφού: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Δεις ένα προκαθορισμένο αριθμό </a:t>
            </a:r>
            <a:r>
              <a:rPr lang="en-US" dirty="0" smtClean="0">
                <a:ea typeface="ＭＳ Ｐゴシック" pitchFamily="34" charset="-128"/>
              </a:rPr>
              <a:t>r </a:t>
            </a:r>
            <a:r>
              <a:rPr lang="el-GR" dirty="0" smtClean="0">
                <a:ea typeface="ＭＳ Ｐゴシック" pitchFamily="34" charset="-128"/>
              </a:rPr>
              <a:t>από έγγραφα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altLang="zh-CN" dirty="0" smtClean="0">
                <a:ea typeface="宋体" pitchFamily="2" charset="-122"/>
              </a:rPr>
              <a:t>Τ</a:t>
            </a:r>
            <a:r>
              <a:rPr lang="el-GR" altLang="zh-CN" dirty="0" smtClean="0">
                <a:ea typeface="ＭＳ Ｐゴシック" pitchFamily="34" charset="-128"/>
              </a:rPr>
              <a:t>ο </a:t>
            </a:r>
            <a:r>
              <a:rPr lang="en-US" altLang="zh-CN" i="1" dirty="0" err="1" smtClean="0">
                <a:ea typeface="宋体" pitchFamily="2" charset="-122"/>
              </a:rPr>
              <a:t>wf</a:t>
            </a:r>
            <a:r>
              <a:rPr lang="en-US" altLang="zh-CN" i="1" baseline="-25000" dirty="0" err="1" smtClean="0">
                <a:ea typeface="宋体" pitchFamily="2" charset="-122"/>
              </a:rPr>
              <a:t>t,d</a:t>
            </a:r>
            <a:r>
              <a:rPr lang="en-US" altLang="zh-CN" i="1" baseline="-25000" dirty="0" smtClean="0">
                <a:ea typeface="宋体" pitchFamily="2" charset="-122"/>
              </a:rPr>
              <a:t>  </a:t>
            </a:r>
            <a:r>
              <a:rPr lang="el-GR" altLang="zh-CN" dirty="0" smtClean="0">
                <a:ea typeface="宋体" pitchFamily="2" charset="-122"/>
              </a:rPr>
              <a:t>πέφτει κάτω από κάποιο κατώφλι</a:t>
            </a:r>
            <a:endParaRPr lang="en-US" altLang="zh-CN" dirty="0" smtClean="0">
              <a:ea typeface="宋体" pitchFamily="2" charset="-122"/>
            </a:endParaRPr>
          </a:p>
          <a:p>
            <a:r>
              <a:rPr lang="el-GR" dirty="0" smtClean="0">
                <a:solidFill>
                  <a:srgbClr val="C00000"/>
                </a:solidFill>
                <a:ea typeface="宋体" pitchFamily="2" charset="-122"/>
              </a:rPr>
              <a:t>Πάρε την ένωση του συνόλου των εγγράφων που προκύπτει</a:t>
            </a:r>
            <a:endParaRPr lang="en-US" dirty="0" smtClean="0">
              <a:solidFill>
                <a:srgbClr val="C00000"/>
              </a:solidFill>
              <a:ea typeface="宋体" pitchFamily="2" charset="-122"/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  <a:ea typeface="宋体" pitchFamily="2" charset="-122"/>
              </a:rPr>
              <a:t>Ένα σύνολο για κάθε όρο</a:t>
            </a:r>
            <a:endParaRPr lang="en-US" dirty="0" smtClean="0">
              <a:solidFill>
                <a:srgbClr val="C00000"/>
              </a:solidFill>
              <a:ea typeface="宋体" pitchFamily="2" charset="-122"/>
            </a:endParaRPr>
          </a:p>
          <a:p>
            <a:r>
              <a:rPr lang="el-GR" dirty="0" smtClean="0">
                <a:ea typeface="宋体" pitchFamily="2" charset="-122"/>
              </a:rPr>
              <a:t>Υπολόγισε τους βαθμούς μόνο αυτών των εγγράφων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789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7.1.5</a:t>
            </a:r>
          </a:p>
        </p:txBody>
      </p:sp>
    </p:spTree>
    <p:extLst>
      <p:ext uri="{BB962C8B-B14F-4D97-AF65-F5344CB8AC3E}">
        <p14:creationId xmlns:p14="http://schemas.microsoft.com/office/powerpoint/2010/main" xmlns="" val="3108059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382000" cy="12493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Βαθμός ταιριάσματος ερωτήματος-εγγράφου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19459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153400" cy="3886200"/>
          </a:xfrm>
        </p:spPr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Χρειαζόμαστε ένα τρόπο για να αναθέσουμε ένα βαθμό σε κάθε ζεύγος ερωτήματος</a:t>
            </a:r>
            <a:r>
              <a:rPr lang="en-US" dirty="0" smtClean="0">
                <a:ea typeface="ＭＳ Ｐゴシック" charset="-128"/>
              </a:rPr>
              <a:t>(q)</a:t>
            </a:r>
            <a:r>
              <a:rPr lang="el-GR" dirty="0" smtClean="0">
                <a:ea typeface="ＭＳ Ｐゴシック" charset="-128"/>
              </a:rPr>
              <a:t>/εγγράφου</a:t>
            </a:r>
            <a:r>
              <a:rPr lang="en-US" dirty="0" smtClean="0">
                <a:ea typeface="ＭＳ Ｐゴシック" charset="-128"/>
              </a:rPr>
              <a:t>(d)</a:t>
            </a:r>
            <a:endParaRPr lang="el-GR" dirty="0" smtClean="0">
              <a:ea typeface="ＭＳ Ｐゴシック" charset="-128"/>
            </a:endParaRPr>
          </a:p>
          <a:p>
            <a:pPr marL="0" indent="0" eaLnBrk="1" hangingPunct="1">
              <a:buNone/>
            </a:pPr>
            <a:r>
              <a:rPr lang="el-GR" dirty="0" smtClean="0">
                <a:ea typeface="ＭＳ Ｐゴシック" charset="-128"/>
              </a:rPr>
              <a:t> </a:t>
            </a:r>
            <a:r>
              <a:rPr lang="en-US" dirty="0" smtClean="0">
                <a:ea typeface="ＭＳ Ｐゴシック" charset="-128"/>
              </a:rPr>
              <a:t>				</a:t>
            </a:r>
            <a:r>
              <a:rPr lang="en-US" b="1" dirty="0" smtClean="0">
                <a:ea typeface="ＭＳ Ｐゴシック" charset="-128"/>
              </a:rPr>
              <a:t>score(d, q)</a:t>
            </a:r>
            <a:endParaRPr lang="el-GR" b="1" dirty="0" smtClean="0">
              <a:ea typeface="ＭＳ Ｐゴシック" charset="-128"/>
            </a:endParaRPr>
          </a:p>
          <a:p>
            <a:pPr eaLnBrk="1" hangingPunct="1">
              <a:buNone/>
            </a:pPr>
            <a:endParaRPr lang="el-GR" dirty="0" smtClean="0">
              <a:solidFill>
                <a:srgbClr val="C00000"/>
              </a:solidFill>
              <a:ea typeface="ＭＳ Ｐゴシック" charset="-128"/>
            </a:endParaRPr>
          </a:p>
          <a:p>
            <a:pPr eaLnBrk="1" hangingPunct="1">
              <a:buNone/>
            </a:pPr>
            <a:r>
              <a:rPr lang="el-GR" sz="2400" dirty="0" smtClean="0">
                <a:ea typeface="ＭＳ Ｐゴシック" charset="-128"/>
              </a:rPr>
              <a:t>Επιθυμητές ιδιότητες:</a:t>
            </a: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Αν </a:t>
            </a:r>
            <a:r>
              <a:rPr lang="el-GR" sz="2400" i="1" dirty="0" smtClean="0">
                <a:ea typeface="ＭＳ Ｐゴシック" charset="-128"/>
              </a:rPr>
              <a:t>κανένας όρος του ερωτήματος </a:t>
            </a:r>
            <a:r>
              <a:rPr lang="el-GR" sz="2400" dirty="0" smtClean="0">
                <a:ea typeface="ＭＳ Ｐゴシック" charset="-128"/>
              </a:rPr>
              <a:t>δεν εμφανίζεται στο έγγραφο, τότε ο βαθμός θα πρέπει να είναι 0</a:t>
            </a:r>
            <a:endParaRPr lang="en-US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solidFill>
                  <a:srgbClr val="C00000"/>
                </a:solidFill>
                <a:ea typeface="ＭＳ Ｐゴシック" charset="-128"/>
              </a:rPr>
              <a:t>Όσο πιο συχνά εμφανίζεται κάποιος όρος του ερωτήματος σε ένα έγγραφο, τόσο μεγαλύτερος θα πρέπει να είναι ο βαθμός </a:t>
            </a:r>
            <a:endParaRPr lang="en-US" sz="2400" dirty="0" smtClean="0">
              <a:solidFill>
                <a:srgbClr val="C00000"/>
              </a:solidFill>
              <a:ea typeface="ＭＳ Ｐゴシック" charset="-128"/>
            </a:endParaRPr>
          </a:p>
          <a:p>
            <a:pPr marL="0" indent="0" eaLnBrk="1" hangingPunct="1">
              <a:buNone/>
            </a:pPr>
            <a:endParaRPr lang="en-US" sz="2400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2970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ea typeface="ＭＳ Ｐゴシック" pitchFamily="34" charset="-128"/>
              </a:rPr>
              <a:t>2. </a:t>
            </a:r>
            <a:r>
              <a:rPr lang="en-US" dirty="0" err="1" smtClean="0">
                <a:ea typeface="ＭＳ Ｐゴシック" pitchFamily="34" charset="-128"/>
              </a:rPr>
              <a:t>idf</a:t>
            </a:r>
            <a:r>
              <a:rPr lang="en-US" dirty="0" smtClean="0">
                <a:ea typeface="ＭＳ Ｐゴシック" pitchFamily="34" charset="-128"/>
              </a:rPr>
              <a:t>-</a:t>
            </a:r>
            <a:r>
              <a:rPr lang="el-GR" dirty="0" smtClean="0">
                <a:ea typeface="ＭＳ Ｐゴシック" pitchFamily="34" charset="-128"/>
              </a:rPr>
              <a:t>διατεταγμένοι όροι</a:t>
            </a:r>
            <a:endParaRPr lang="en-US" dirty="0" smtClean="0">
              <a:ea typeface="ＭＳ Ｐゴシック" pitchFamily="34" charset="-128"/>
            </a:endParaRPr>
          </a:p>
        </p:txBody>
      </p:sp>
      <p:sp>
        <p:nvSpPr>
          <p:cNvPr id="38915" name="Content Placeholder 2"/>
          <p:cNvSpPr>
            <a:spLocks noGrp="1"/>
          </p:cNvSpPr>
          <p:nvPr>
            <p:ph idx="1"/>
          </p:nvPr>
        </p:nvSpPr>
        <p:spPr>
          <a:xfrm>
            <a:off x="457200" y="1828800"/>
            <a:ext cx="8229600" cy="3733800"/>
          </a:xfrm>
        </p:spPr>
        <p:txBody>
          <a:bodyPr/>
          <a:lstStyle/>
          <a:p>
            <a:pPr>
              <a:buNone/>
            </a:pPr>
            <a:r>
              <a:rPr lang="el-GR" dirty="0" smtClean="0">
                <a:ea typeface="ＭＳ Ｐゴシック" pitchFamily="34" charset="-128"/>
              </a:rPr>
              <a:t>Κατά την επεξεργασία των όρων του ερωτήματος</a:t>
            </a:r>
            <a:endParaRPr lang="en-US" dirty="0" smtClean="0">
              <a:ea typeface="ＭＳ Ｐゴシック" pitchFamily="34" charset="-128"/>
            </a:endParaRPr>
          </a:p>
          <a:p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Τους εξετάζουμε με φθίνουσα διάταξη ως προς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idf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pPr lvl="1"/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Όροι με μεγάλο </a:t>
            </a:r>
            <a:r>
              <a:rPr lang="en-US" dirty="0" err="1" smtClean="0">
                <a:solidFill>
                  <a:srgbClr val="C00000"/>
                </a:solidFill>
                <a:ea typeface="ＭＳ Ｐゴシック" pitchFamily="34" charset="-128"/>
              </a:rPr>
              <a:t>idf</a:t>
            </a:r>
            <a:r>
              <a:rPr lang="en-US" dirty="0" smtClean="0">
                <a:solidFill>
                  <a:srgbClr val="C00000"/>
                </a:solidFill>
                <a:ea typeface="ＭＳ Ｐゴシック" pitchFamily="34" charset="-128"/>
              </a:rPr>
              <a:t> </a:t>
            </a:r>
            <a:r>
              <a:rPr lang="el-GR" dirty="0" smtClean="0">
                <a:solidFill>
                  <a:srgbClr val="C00000"/>
                </a:solidFill>
                <a:ea typeface="ＭＳ Ｐゴシック" pitchFamily="34" charset="-128"/>
              </a:rPr>
              <a:t>πιθανών να συνεισφέρουν περισσότερο στο βαθμό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  <a:p>
            <a:r>
              <a:rPr lang="el-GR" dirty="0" smtClean="0">
                <a:ea typeface="ＭＳ Ｐゴシック" pitchFamily="34" charset="-128"/>
              </a:rPr>
              <a:t>Καθώς ενημερώνουμε τη συμμετοχή στο βαθμό κάθε όρου</a:t>
            </a:r>
            <a:endParaRPr lang="en-US" dirty="0" smtClean="0">
              <a:ea typeface="ＭＳ Ｐゴシック" pitchFamily="34" charset="-128"/>
            </a:endParaRPr>
          </a:p>
          <a:p>
            <a:pPr lvl="1"/>
            <a:r>
              <a:rPr lang="el-GR" dirty="0" smtClean="0">
                <a:ea typeface="ＭＳ Ｐゴシック" pitchFamily="34" charset="-128"/>
              </a:rPr>
              <a:t>Σταματάμε αν ο βαθμός των εγγράφων δεν μεταβάλλεται πολύ</a:t>
            </a:r>
            <a:endParaRPr lang="en-US" dirty="0" smtClean="0">
              <a:solidFill>
                <a:srgbClr val="C00000"/>
              </a:solidFill>
              <a:ea typeface="ＭＳ Ｐゴシック" pitchFamily="34" charset="-128"/>
            </a:endParaRPr>
          </a:p>
        </p:txBody>
      </p:sp>
      <p:sp>
        <p:nvSpPr>
          <p:cNvPr id="3891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7.1.5</a:t>
            </a:r>
          </a:p>
        </p:txBody>
      </p:sp>
    </p:spTree>
    <p:extLst>
      <p:ext uri="{BB962C8B-B14F-4D97-AF65-F5344CB8AC3E}">
        <p14:creationId xmlns:p14="http://schemas.microsoft.com/office/powerpoint/2010/main" xmlns="" val="651471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223250" cy="487045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500" dirty="0" smtClean="0">
                <a:ea typeface="宋体" pitchFamily="2" charset="-122"/>
              </a:rPr>
              <a:t>Προ-επεξεργασία</a:t>
            </a:r>
          </a:p>
          <a:p>
            <a:pPr eaLnBrk="1" hangingPunct="1"/>
            <a:r>
              <a:rPr lang="el-GR" altLang="zh-CN" sz="3500" dirty="0" smtClean="0">
                <a:ea typeface="宋体" pitchFamily="2" charset="-122"/>
              </a:rPr>
              <a:t>Επέλεξε τυχαία</a:t>
            </a:r>
            <a:r>
              <a:rPr lang="en-US" altLang="zh-CN" sz="3500" dirty="0" smtClean="0">
                <a:ea typeface="宋体" pitchFamily="2" charset="-122"/>
              </a:rPr>
              <a:t> </a:t>
            </a:r>
            <a:r>
              <a:rPr lang="en-US" altLang="zh-CN" sz="3500" dirty="0" smtClean="0">
                <a:ea typeface="宋体" pitchFamily="2" charset="-122"/>
                <a:sym typeface="Symbol" pitchFamily="18" charset="2"/>
              </a:rPr>
              <a:t>N </a:t>
            </a:r>
            <a:r>
              <a:rPr lang="el-GR" altLang="zh-CN" sz="3500" dirty="0" smtClean="0">
                <a:ea typeface="宋体" pitchFamily="2" charset="-122"/>
                <a:sym typeface="Symbol" pitchFamily="18" charset="2"/>
              </a:rPr>
              <a:t>έγγραφα</a:t>
            </a:r>
            <a:r>
              <a:rPr lang="en-US" altLang="zh-CN" sz="3500" dirty="0" smtClean="0">
                <a:ea typeface="宋体" pitchFamily="2" charset="-122"/>
                <a:sym typeface="Symbol" pitchFamily="18" charset="2"/>
              </a:rPr>
              <a:t>: </a:t>
            </a:r>
            <a:r>
              <a:rPr lang="el-GR" altLang="zh-CN" sz="3500" dirty="0" smtClean="0">
                <a:ea typeface="宋体" pitchFamily="2" charset="-122"/>
                <a:sym typeface="Symbol" pitchFamily="18" charset="2"/>
              </a:rPr>
              <a:t>τα οποία τα ονομάζουμε </a:t>
            </a:r>
            <a:r>
              <a:rPr lang="el-GR" altLang="zh-CN" sz="3600" kern="1200" dirty="0" smtClean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ηγέτες</a:t>
            </a:r>
            <a:r>
              <a:rPr lang="el-GR" altLang="zh-CN" sz="3500" dirty="0" smtClean="0">
                <a:ea typeface="宋体" pitchFamily="2" charset="-122"/>
                <a:sym typeface="Symbol" pitchFamily="18" charset="2"/>
              </a:rPr>
              <a:t> (</a:t>
            </a:r>
            <a:r>
              <a:rPr lang="en-US" altLang="zh-CN" sz="3500" i="1" dirty="0" smtClean="0">
                <a:ea typeface="宋体" pitchFamily="2" charset="-122"/>
                <a:sym typeface="Symbol" pitchFamily="18" charset="2"/>
              </a:rPr>
              <a:t>leaders</a:t>
            </a:r>
            <a:r>
              <a:rPr lang="el-GR" altLang="zh-CN" sz="3500" i="1" dirty="0" smtClean="0">
                <a:ea typeface="宋体" pitchFamily="2" charset="-122"/>
                <a:sym typeface="Symbol" pitchFamily="18" charset="2"/>
              </a:rPr>
              <a:t>)</a:t>
            </a:r>
            <a:endParaRPr lang="en-US" altLang="zh-CN" sz="3500" dirty="0" smtClean="0">
              <a:ea typeface="宋体" pitchFamily="2" charset="-122"/>
            </a:endParaRPr>
          </a:p>
          <a:p>
            <a:pPr eaLnBrk="1" hangingPunct="1"/>
            <a:r>
              <a:rPr lang="el-GR" altLang="zh-CN" sz="3500" dirty="0" smtClean="0">
                <a:ea typeface="宋体" pitchFamily="2" charset="-122"/>
              </a:rPr>
              <a:t>Για κάθε άλλο έγγραφο, προ-υπολογίζουμε τον κοντινότερο ηγέτη του</a:t>
            </a:r>
            <a:endParaRPr lang="en-US" altLang="zh-CN" sz="3500" dirty="0" smtClean="0">
              <a:ea typeface="宋体" pitchFamily="2" charset="-122"/>
            </a:endParaRP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Αυτά τα έγγραφα καλούντα </a:t>
            </a:r>
            <a:r>
              <a:rPr lang="el-GR" altLang="zh-CN" sz="3600" kern="1200" dirty="0" smtClean="0">
                <a:solidFill>
                  <a:srgbClr val="C00000"/>
                </a:solidFill>
                <a:ea typeface="ＭＳ Ｐゴシック" pitchFamily="34" charset="-128"/>
                <a:cs typeface="ＭＳ Ｐゴシック" pitchFamily="-65" charset="-128"/>
                <a:sym typeface="Symbol" pitchFamily="18" charset="2"/>
              </a:rPr>
              <a:t>ακόλουθοι </a:t>
            </a:r>
            <a:r>
              <a:rPr lang="el-GR" altLang="zh-CN" sz="3500" dirty="0" smtClean="0">
                <a:ea typeface="宋体" pitchFamily="2" charset="-122"/>
                <a:cs typeface="+mn-cs"/>
                <a:sym typeface="Symbol" pitchFamily="18" charset="2"/>
              </a:rPr>
              <a:t>(</a:t>
            </a:r>
            <a:r>
              <a:rPr lang="en-US" altLang="zh-CN" sz="3500" dirty="0" smtClean="0">
                <a:ea typeface="宋体" pitchFamily="2" charset="-122"/>
                <a:cs typeface="+mn-cs"/>
                <a:sym typeface="Symbol" pitchFamily="18" charset="2"/>
              </a:rPr>
              <a:t>followers</a:t>
            </a:r>
            <a:r>
              <a:rPr lang="el-GR" altLang="zh-CN" sz="3500" dirty="0" smtClean="0">
                <a:ea typeface="宋体" pitchFamily="2" charset="-122"/>
                <a:cs typeface="+mn-cs"/>
              </a:rPr>
              <a:t>)</a:t>
            </a:r>
            <a:r>
              <a:rPr lang="en-US" altLang="zh-CN" sz="3500" dirty="0" smtClean="0">
                <a:ea typeface="宋体" pitchFamily="2" charset="-122"/>
                <a:cs typeface="+mn-cs"/>
              </a:rPr>
              <a:t>;</a:t>
            </a: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Ο αναμενόμενος αριθμός είναι</a:t>
            </a:r>
            <a:r>
              <a:rPr lang="en-US" altLang="zh-CN" sz="3200" dirty="0" smtClean="0">
                <a:ea typeface="宋体" pitchFamily="2" charset="-122"/>
              </a:rPr>
              <a:t>: ~ </a:t>
            </a:r>
            <a:r>
              <a:rPr lang="en-US" altLang="zh-CN" sz="3200" dirty="0" smtClean="0">
                <a:ea typeface="宋体" pitchFamily="2" charset="-122"/>
                <a:sym typeface="Symbol" pitchFamily="18" charset="2"/>
              </a:rPr>
              <a:t></a:t>
            </a:r>
            <a:r>
              <a:rPr lang="en-US" altLang="zh-CN" sz="3200" i="1" dirty="0" smtClean="0">
                <a:ea typeface="宋体" pitchFamily="2" charset="-122"/>
                <a:sym typeface="Symbol" pitchFamily="18" charset="2"/>
              </a:rPr>
              <a:t>N </a:t>
            </a:r>
            <a:r>
              <a:rPr lang="el-GR" altLang="zh-CN" sz="3200" dirty="0" smtClean="0">
                <a:ea typeface="宋体" pitchFamily="2" charset="-122"/>
                <a:sym typeface="Symbol" pitchFamily="18" charset="2"/>
              </a:rPr>
              <a:t>ακόλουθοι ανά ηγέτη</a:t>
            </a:r>
            <a:endParaRPr lang="en-US" altLang="zh-CN" sz="3200" dirty="0" smtClean="0">
              <a:ea typeface="宋体" pitchFamily="2" charset="-122"/>
            </a:endParaRPr>
          </a:p>
        </p:txBody>
      </p:sp>
      <p:sp>
        <p:nvSpPr>
          <p:cNvPr id="3994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</p:spTree>
    <p:extLst>
      <p:ext uri="{BB962C8B-B14F-4D97-AF65-F5344CB8AC3E}">
        <p14:creationId xmlns:p14="http://schemas.microsoft.com/office/powerpoint/2010/main" xmlns="" val="2961820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2133600"/>
            <a:ext cx="8153400" cy="28194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sz="3400" dirty="0" smtClean="0">
                <a:ea typeface="宋体" pitchFamily="2" charset="-122"/>
              </a:rPr>
              <a:t>Για κάθε ερώτημα </a:t>
            </a:r>
            <a:r>
              <a:rPr lang="en-US" altLang="zh-CN" sz="3400" i="1" dirty="0" smtClean="0">
                <a:ea typeface="宋体" pitchFamily="2" charset="-122"/>
              </a:rPr>
              <a:t>q</a:t>
            </a:r>
            <a:endParaRPr lang="en-US" altLang="zh-CN" sz="3400" dirty="0" smtClean="0">
              <a:ea typeface="宋体" pitchFamily="2" charset="-122"/>
            </a:endParaRP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Βρες τον πιο κοντινό ηγέτη </a:t>
            </a:r>
            <a:r>
              <a:rPr lang="en-US" altLang="zh-CN" sz="3200" i="1" dirty="0" smtClean="0">
                <a:ea typeface="宋体" pitchFamily="2" charset="-122"/>
              </a:rPr>
              <a:t>L.</a:t>
            </a:r>
          </a:p>
          <a:p>
            <a:pPr lvl="1" eaLnBrk="1" hangingPunct="1"/>
            <a:r>
              <a:rPr lang="el-GR" altLang="zh-CN" sz="3200" dirty="0" smtClean="0">
                <a:ea typeface="宋体" pitchFamily="2" charset="-122"/>
              </a:rPr>
              <a:t>Ψάξε για τα </a:t>
            </a:r>
            <a:r>
              <a:rPr lang="en-US" altLang="zh-CN" sz="3200" i="1" dirty="0" smtClean="0">
                <a:ea typeface="宋体" pitchFamily="2" charset="-122"/>
              </a:rPr>
              <a:t>K</a:t>
            </a:r>
            <a:r>
              <a:rPr lang="en-US" altLang="zh-CN" sz="3200" dirty="0" smtClean="0">
                <a:ea typeface="宋体" pitchFamily="2" charset="-122"/>
              </a:rPr>
              <a:t> </a:t>
            </a:r>
            <a:r>
              <a:rPr lang="el-GR" altLang="zh-CN" sz="3200" dirty="0" smtClean="0">
                <a:ea typeface="宋体" pitchFamily="2" charset="-122"/>
              </a:rPr>
              <a:t>πλησιέστερα έγγραφα ανάμεσα στους ακολούθους του </a:t>
            </a:r>
            <a:r>
              <a:rPr lang="en-US" altLang="zh-CN" sz="3200" i="1" dirty="0" smtClean="0">
                <a:ea typeface="宋体" pitchFamily="2" charset="-122"/>
              </a:rPr>
              <a:t>L</a:t>
            </a:r>
            <a:r>
              <a:rPr lang="en-US" altLang="zh-CN" sz="3200" dirty="0" smtClean="0">
                <a:ea typeface="宋体" pitchFamily="2" charset="-122"/>
              </a:rPr>
              <a:t>.</a:t>
            </a:r>
          </a:p>
          <a:p>
            <a:pPr eaLnBrk="1" hangingPunct="1"/>
            <a:endParaRPr lang="zh-CN" altLang="en-US" dirty="0" smtClean="0">
              <a:ea typeface="宋体" pitchFamily="2" charset="-122"/>
            </a:endParaRPr>
          </a:p>
        </p:txBody>
      </p:sp>
      <p:sp>
        <p:nvSpPr>
          <p:cNvPr id="4096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153400" cy="1030288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9671424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Oval 15"/>
          <p:cNvSpPr>
            <a:spLocks noChangeArrowheads="1"/>
          </p:cNvSpPr>
          <p:nvPr/>
        </p:nvSpPr>
        <p:spPr bwMode="auto">
          <a:xfrm>
            <a:off x="2011363" y="31734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8" name="Oval 16"/>
          <p:cNvSpPr>
            <a:spLocks noChangeArrowheads="1"/>
          </p:cNvSpPr>
          <p:nvPr/>
        </p:nvSpPr>
        <p:spPr bwMode="auto">
          <a:xfrm>
            <a:off x="1806575" y="26844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89" name="Oval 17"/>
          <p:cNvSpPr>
            <a:spLocks noChangeArrowheads="1"/>
          </p:cNvSpPr>
          <p:nvPr/>
        </p:nvSpPr>
        <p:spPr bwMode="auto">
          <a:xfrm>
            <a:off x="2422525" y="3009900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0" name="Oval 18"/>
          <p:cNvSpPr>
            <a:spLocks noChangeArrowheads="1"/>
          </p:cNvSpPr>
          <p:nvPr/>
        </p:nvSpPr>
        <p:spPr bwMode="auto">
          <a:xfrm>
            <a:off x="2422525" y="34163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1" name="Oval 19"/>
          <p:cNvSpPr>
            <a:spLocks noChangeArrowheads="1"/>
          </p:cNvSpPr>
          <p:nvPr/>
        </p:nvSpPr>
        <p:spPr bwMode="auto">
          <a:xfrm>
            <a:off x="1806575" y="3822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2" name="Oval 20"/>
          <p:cNvSpPr>
            <a:spLocks noChangeArrowheads="1"/>
          </p:cNvSpPr>
          <p:nvPr/>
        </p:nvSpPr>
        <p:spPr bwMode="auto">
          <a:xfrm>
            <a:off x="6743700" y="5367338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3" name="Oval 21"/>
          <p:cNvSpPr>
            <a:spLocks noChangeArrowheads="1"/>
          </p:cNvSpPr>
          <p:nvPr/>
        </p:nvSpPr>
        <p:spPr bwMode="auto">
          <a:xfrm>
            <a:off x="5715000" y="19542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4" name="Oval 22"/>
          <p:cNvSpPr>
            <a:spLocks noChangeArrowheads="1"/>
          </p:cNvSpPr>
          <p:nvPr/>
        </p:nvSpPr>
        <p:spPr bwMode="auto">
          <a:xfrm>
            <a:off x="5867400" y="226218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5" name="Oval 24"/>
          <p:cNvSpPr>
            <a:spLocks noChangeArrowheads="1"/>
          </p:cNvSpPr>
          <p:nvPr/>
        </p:nvSpPr>
        <p:spPr bwMode="auto">
          <a:xfrm>
            <a:off x="69500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6" name="Oval 25"/>
          <p:cNvSpPr>
            <a:spLocks noChangeArrowheads="1"/>
          </p:cNvSpPr>
          <p:nvPr/>
        </p:nvSpPr>
        <p:spPr bwMode="auto">
          <a:xfrm>
            <a:off x="6743700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7" name="Oval 26"/>
          <p:cNvSpPr>
            <a:spLocks noChangeArrowheads="1"/>
          </p:cNvSpPr>
          <p:nvPr/>
        </p:nvSpPr>
        <p:spPr bwMode="auto">
          <a:xfrm>
            <a:off x="7154863" y="55292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8" name="Oval 27"/>
          <p:cNvSpPr>
            <a:spLocks noChangeArrowheads="1"/>
          </p:cNvSpPr>
          <p:nvPr/>
        </p:nvSpPr>
        <p:spPr bwMode="auto">
          <a:xfrm>
            <a:off x="7154863" y="58547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1999" name="Oval 28"/>
          <p:cNvSpPr>
            <a:spLocks noChangeArrowheads="1"/>
          </p:cNvSpPr>
          <p:nvPr/>
        </p:nvSpPr>
        <p:spPr bwMode="auto">
          <a:xfrm>
            <a:off x="6469063" y="2360613"/>
            <a:ext cx="212725" cy="250825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0" name="Oval 29"/>
          <p:cNvSpPr>
            <a:spLocks noChangeArrowheads="1"/>
          </p:cNvSpPr>
          <p:nvPr/>
        </p:nvSpPr>
        <p:spPr bwMode="auto">
          <a:xfrm>
            <a:off x="6743700" y="21971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1" name="Oval 30"/>
          <p:cNvSpPr>
            <a:spLocks noChangeArrowheads="1"/>
          </p:cNvSpPr>
          <p:nvPr/>
        </p:nvSpPr>
        <p:spPr bwMode="auto">
          <a:xfrm>
            <a:off x="2217738" y="4879975"/>
            <a:ext cx="212725" cy="252413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2" name="Oval 31"/>
          <p:cNvSpPr>
            <a:spLocks noChangeArrowheads="1"/>
          </p:cNvSpPr>
          <p:nvPr/>
        </p:nvSpPr>
        <p:spPr bwMode="auto">
          <a:xfrm>
            <a:off x="4275138" y="4392613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3" name="Oval 32"/>
          <p:cNvSpPr>
            <a:spLocks noChangeArrowheads="1"/>
          </p:cNvSpPr>
          <p:nvPr/>
        </p:nvSpPr>
        <p:spPr bwMode="auto">
          <a:xfrm>
            <a:off x="2628900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4" name="Oval 33"/>
          <p:cNvSpPr>
            <a:spLocks noChangeArrowheads="1"/>
          </p:cNvSpPr>
          <p:nvPr/>
        </p:nvSpPr>
        <p:spPr bwMode="auto">
          <a:xfrm>
            <a:off x="2628900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5" name="Oval 34"/>
          <p:cNvSpPr>
            <a:spLocks noChangeArrowheads="1"/>
          </p:cNvSpPr>
          <p:nvPr/>
        </p:nvSpPr>
        <p:spPr bwMode="auto">
          <a:xfrm>
            <a:off x="1806575" y="51228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6" name="Oval 35"/>
          <p:cNvSpPr>
            <a:spLocks noChangeArrowheads="1"/>
          </p:cNvSpPr>
          <p:nvPr/>
        </p:nvSpPr>
        <p:spPr bwMode="auto">
          <a:xfrm>
            <a:off x="2149475" y="53673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7" name="Oval 36"/>
          <p:cNvSpPr>
            <a:spLocks noChangeArrowheads="1"/>
          </p:cNvSpPr>
          <p:nvPr/>
        </p:nvSpPr>
        <p:spPr bwMode="auto">
          <a:xfrm>
            <a:off x="4479925" y="41481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8" name="Oval 37"/>
          <p:cNvSpPr>
            <a:spLocks noChangeArrowheads="1"/>
          </p:cNvSpPr>
          <p:nvPr/>
        </p:nvSpPr>
        <p:spPr bwMode="auto">
          <a:xfrm>
            <a:off x="4686300" y="4554538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09" name="Oval 38"/>
          <p:cNvSpPr>
            <a:spLocks noChangeArrowheads="1"/>
          </p:cNvSpPr>
          <p:nvPr/>
        </p:nvSpPr>
        <p:spPr bwMode="auto">
          <a:xfrm>
            <a:off x="4479925" y="4879975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0" name="Oval 39"/>
          <p:cNvSpPr>
            <a:spLocks noChangeArrowheads="1"/>
          </p:cNvSpPr>
          <p:nvPr/>
        </p:nvSpPr>
        <p:spPr bwMode="auto">
          <a:xfrm>
            <a:off x="4068763" y="46355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1" name="Rectangle 40"/>
          <p:cNvSpPr>
            <a:spLocks noChangeArrowheads="1"/>
          </p:cNvSpPr>
          <p:nvPr/>
        </p:nvSpPr>
        <p:spPr bwMode="auto">
          <a:xfrm>
            <a:off x="5921375" y="3173413"/>
            <a:ext cx="212725" cy="250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42012" name="Oval 41"/>
          <p:cNvSpPr>
            <a:spLocks noChangeArrowheads="1"/>
          </p:cNvSpPr>
          <p:nvPr/>
        </p:nvSpPr>
        <p:spPr bwMode="auto">
          <a:xfrm>
            <a:off x="5715000" y="3173413"/>
            <a:ext cx="212725" cy="250825"/>
          </a:xfrm>
          <a:prstGeom prst="ellipse">
            <a:avLst/>
          </a:prstGeom>
          <a:solidFill>
            <a:srgbClr val="339966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3" name="Oval 42"/>
          <p:cNvSpPr>
            <a:spLocks noChangeArrowheads="1"/>
          </p:cNvSpPr>
          <p:nvPr/>
        </p:nvSpPr>
        <p:spPr bwMode="auto">
          <a:xfrm>
            <a:off x="1600200" y="6342063"/>
            <a:ext cx="212725" cy="252412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4" name="Oval 43"/>
          <p:cNvSpPr>
            <a:spLocks noChangeArrowheads="1"/>
          </p:cNvSpPr>
          <p:nvPr/>
        </p:nvSpPr>
        <p:spPr bwMode="auto">
          <a:xfrm>
            <a:off x="4892675" y="6342063"/>
            <a:ext cx="212725" cy="252412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15" name="Text Box 4"/>
          <p:cNvSpPr txBox="1">
            <a:spLocks noChangeArrowheads="1"/>
          </p:cNvSpPr>
          <p:nvPr/>
        </p:nvSpPr>
        <p:spPr bwMode="auto">
          <a:xfrm>
            <a:off x="5867400" y="3200400"/>
            <a:ext cx="946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Query</a:t>
            </a:r>
          </a:p>
        </p:txBody>
      </p:sp>
      <p:cxnSp>
        <p:nvCxnSpPr>
          <p:cNvPr id="42016" name="AutoShape 5"/>
          <p:cNvCxnSpPr>
            <a:cxnSpLocks noChangeShapeType="1"/>
            <a:stCxn id="42015" idx="1"/>
            <a:endCxn id="42015" idx="1"/>
          </p:cNvCxnSpPr>
          <p:nvPr/>
        </p:nvCxnSpPr>
        <p:spPr bwMode="auto">
          <a:xfrm>
            <a:off x="5867400" y="3429000"/>
            <a:ext cx="0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42017" name="Text Box 11"/>
          <p:cNvSpPr txBox="1">
            <a:spLocks noChangeArrowheads="1"/>
          </p:cNvSpPr>
          <p:nvPr/>
        </p:nvSpPr>
        <p:spPr bwMode="auto">
          <a:xfrm>
            <a:off x="1752600" y="6248400"/>
            <a:ext cx="10287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Leader</a:t>
            </a:r>
          </a:p>
        </p:txBody>
      </p:sp>
      <p:sp>
        <p:nvSpPr>
          <p:cNvPr id="42018" name="Text Box 12"/>
          <p:cNvSpPr txBox="1">
            <a:spLocks noChangeArrowheads="1"/>
          </p:cNvSpPr>
          <p:nvPr/>
        </p:nvSpPr>
        <p:spPr bwMode="auto">
          <a:xfrm>
            <a:off x="5029200" y="6248400"/>
            <a:ext cx="1284288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r>
              <a:rPr lang="en-US" altLang="zh-CN">
                <a:latin typeface="Times New Roman" pitchFamily="18" charset="0"/>
                <a:ea typeface="宋体" pitchFamily="2" charset="-122"/>
              </a:rPr>
              <a:t>Follower</a:t>
            </a:r>
          </a:p>
        </p:txBody>
      </p:sp>
      <p:sp>
        <p:nvSpPr>
          <p:cNvPr id="42019" name="Oval 13"/>
          <p:cNvSpPr>
            <a:spLocks noChangeArrowheads="1"/>
          </p:cNvSpPr>
          <p:nvPr/>
        </p:nvSpPr>
        <p:spPr bwMode="auto">
          <a:xfrm>
            <a:off x="6248400" y="2286000"/>
            <a:ext cx="76200" cy="76200"/>
          </a:xfrm>
          <a:prstGeom prst="ellipse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cxnSp>
        <p:nvCxnSpPr>
          <p:cNvPr id="42020" name="AutoShape 45"/>
          <p:cNvCxnSpPr>
            <a:cxnSpLocks noChangeShapeType="1"/>
            <a:stCxn id="42019" idx="5"/>
            <a:endCxn id="41999" idx="1"/>
          </p:cNvCxnSpPr>
          <p:nvPr/>
        </p:nvCxnSpPr>
        <p:spPr bwMode="auto">
          <a:xfrm>
            <a:off x="6313488" y="2351088"/>
            <a:ext cx="187325" cy="36512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1" name="AutoShape 46"/>
          <p:cNvCxnSpPr>
            <a:cxnSpLocks noChangeShapeType="1"/>
            <a:stCxn id="42019" idx="6"/>
            <a:endCxn id="42000" idx="2"/>
          </p:cNvCxnSpPr>
          <p:nvPr/>
        </p:nvCxnSpPr>
        <p:spPr bwMode="auto">
          <a:xfrm>
            <a:off x="6324600" y="2324100"/>
            <a:ext cx="409575" cy="0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2" name="AutoShape 48"/>
          <p:cNvCxnSpPr>
            <a:cxnSpLocks noChangeShapeType="1"/>
            <a:stCxn id="42019" idx="0"/>
          </p:cNvCxnSpPr>
          <p:nvPr/>
        </p:nvCxnSpPr>
        <p:spPr bwMode="auto">
          <a:xfrm>
            <a:off x="6286500" y="2286000"/>
            <a:ext cx="1588" cy="15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3" name="AutoShape 50"/>
          <p:cNvCxnSpPr>
            <a:cxnSpLocks noChangeShapeType="1"/>
            <a:stCxn id="42019" idx="7"/>
          </p:cNvCxnSpPr>
          <p:nvPr/>
        </p:nvCxnSpPr>
        <p:spPr bwMode="auto">
          <a:xfrm flipH="1" flipV="1">
            <a:off x="6232525" y="2012950"/>
            <a:ext cx="80963" cy="284163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4" name="AutoShape 51"/>
          <p:cNvCxnSpPr>
            <a:cxnSpLocks noChangeShapeType="1"/>
            <a:stCxn id="42019" idx="1"/>
            <a:endCxn id="41993" idx="6"/>
          </p:cNvCxnSpPr>
          <p:nvPr/>
        </p:nvCxnSpPr>
        <p:spPr bwMode="auto">
          <a:xfrm flipH="1" flipV="1">
            <a:off x="5937250" y="2079625"/>
            <a:ext cx="322263" cy="217488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42025" name="AutoShape 52"/>
          <p:cNvCxnSpPr>
            <a:cxnSpLocks noChangeShapeType="1"/>
            <a:stCxn id="42019" idx="1"/>
            <a:endCxn id="41994" idx="6"/>
          </p:cNvCxnSpPr>
          <p:nvPr/>
        </p:nvCxnSpPr>
        <p:spPr bwMode="auto">
          <a:xfrm flipH="1">
            <a:off x="6089650" y="2297113"/>
            <a:ext cx="169863" cy="92075"/>
          </a:xfrm>
          <a:prstGeom prst="straightConnector1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1355829" name="AutoShape 53"/>
          <p:cNvCxnSpPr>
            <a:cxnSpLocks noChangeShapeType="1"/>
            <a:stCxn id="42012" idx="0"/>
            <a:endCxn id="42019" idx="3"/>
          </p:cNvCxnSpPr>
          <p:nvPr/>
        </p:nvCxnSpPr>
        <p:spPr bwMode="auto">
          <a:xfrm flipV="1">
            <a:off x="5821363" y="2351088"/>
            <a:ext cx="438150" cy="812800"/>
          </a:xfrm>
          <a:prstGeom prst="straightConnector1">
            <a:avLst/>
          </a:prstGeom>
          <a:noFill/>
          <a:ln w="12700">
            <a:solidFill>
              <a:schemeClr val="tx1"/>
            </a:solidFill>
            <a:prstDash val="dash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1355830" name="Freeform 54"/>
          <p:cNvSpPr>
            <a:spLocks/>
          </p:cNvSpPr>
          <p:nvPr/>
        </p:nvSpPr>
        <p:spPr bwMode="auto">
          <a:xfrm>
            <a:off x="5062538" y="1582738"/>
            <a:ext cx="2787650" cy="1485900"/>
          </a:xfrm>
          <a:custGeom>
            <a:avLst/>
            <a:gdLst>
              <a:gd name="T0" fmla="*/ 2147483647 w 1756"/>
              <a:gd name="T1" fmla="*/ 2147483647 h 936"/>
              <a:gd name="T2" fmla="*/ 2147483647 w 1756"/>
              <a:gd name="T3" fmla="*/ 2147483647 h 936"/>
              <a:gd name="T4" fmla="*/ 2147483647 w 1756"/>
              <a:gd name="T5" fmla="*/ 2147483647 h 936"/>
              <a:gd name="T6" fmla="*/ 2147483647 w 1756"/>
              <a:gd name="T7" fmla="*/ 2147483647 h 936"/>
              <a:gd name="T8" fmla="*/ 2147483647 w 1756"/>
              <a:gd name="T9" fmla="*/ 2147483647 h 936"/>
              <a:gd name="T10" fmla="*/ 2147483647 w 1756"/>
              <a:gd name="T11" fmla="*/ 2147483647 h 936"/>
              <a:gd name="T12" fmla="*/ 2147483647 w 1756"/>
              <a:gd name="T13" fmla="*/ 2147483647 h 936"/>
              <a:gd name="T14" fmla="*/ 2147483647 w 1756"/>
              <a:gd name="T15" fmla="*/ 2147483647 h 936"/>
              <a:gd name="T16" fmla="*/ 2147483647 w 1756"/>
              <a:gd name="T17" fmla="*/ 2147483647 h 936"/>
              <a:gd name="T18" fmla="*/ 2147483647 w 1756"/>
              <a:gd name="T19" fmla="*/ 2147483647 h 936"/>
              <a:gd name="T20" fmla="*/ 2147483647 w 1756"/>
              <a:gd name="T21" fmla="*/ 2147483647 h 936"/>
              <a:gd name="T22" fmla="*/ 2147483647 w 1756"/>
              <a:gd name="T23" fmla="*/ 2147483647 h 936"/>
              <a:gd name="T24" fmla="*/ 2147483647 w 1756"/>
              <a:gd name="T25" fmla="*/ 2147483647 h 936"/>
              <a:gd name="T26" fmla="*/ 2147483647 w 1756"/>
              <a:gd name="T27" fmla="*/ 2147483647 h 936"/>
              <a:gd name="T28" fmla="*/ 2147483647 w 1756"/>
              <a:gd name="T29" fmla="*/ 0 h 936"/>
              <a:gd name="T30" fmla="*/ 2147483647 w 1756"/>
              <a:gd name="T31" fmla="*/ 2147483647 h 936"/>
              <a:gd name="T32" fmla="*/ 2147483647 w 1756"/>
              <a:gd name="T33" fmla="*/ 2147483647 h 936"/>
              <a:gd name="T34" fmla="*/ 2147483647 w 1756"/>
              <a:gd name="T35" fmla="*/ 2147483647 h 936"/>
              <a:gd name="T36" fmla="*/ 2147483647 w 1756"/>
              <a:gd name="T37" fmla="*/ 2147483647 h 936"/>
              <a:gd name="T38" fmla="*/ 2147483647 w 1756"/>
              <a:gd name="T39" fmla="*/ 2147483647 h 936"/>
              <a:gd name="T40" fmla="*/ 2147483647 w 1756"/>
              <a:gd name="T41" fmla="*/ 2147483647 h 936"/>
              <a:gd name="T42" fmla="*/ 0 60000 65536"/>
              <a:gd name="T43" fmla="*/ 0 60000 65536"/>
              <a:gd name="T44" fmla="*/ 0 60000 65536"/>
              <a:gd name="T45" fmla="*/ 0 60000 65536"/>
              <a:gd name="T46" fmla="*/ 0 60000 65536"/>
              <a:gd name="T47" fmla="*/ 0 60000 65536"/>
              <a:gd name="T48" fmla="*/ 0 60000 65536"/>
              <a:gd name="T49" fmla="*/ 0 60000 65536"/>
              <a:gd name="T50" fmla="*/ 0 60000 65536"/>
              <a:gd name="T51" fmla="*/ 0 60000 65536"/>
              <a:gd name="T52" fmla="*/ 0 60000 65536"/>
              <a:gd name="T53" fmla="*/ 0 60000 65536"/>
              <a:gd name="T54" fmla="*/ 0 60000 65536"/>
              <a:gd name="T55" fmla="*/ 0 60000 65536"/>
              <a:gd name="T56" fmla="*/ 0 60000 65536"/>
              <a:gd name="T57" fmla="*/ 0 60000 65536"/>
              <a:gd name="T58" fmla="*/ 0 60000 65536"/>
              <a:gd name="T59" fmla="*/ 0 60000 65536"/>
              <a:gd name="T60" fmla="*/ 0 60000 65536"/>
              <a:gd name="T61" fmla="*/ 0 60000 65536"/>
              <a:gd name="T62" fmla="*/ 0 60000 65536"/>
              <a:gd name="T63" fmla="*/ 0 w 1756"/>
              <a:gd name="T64" fmla="*/ 0 h 936"/>
              <a:gd name="T65" fmla="*/ 1756 w 1756"/>
              <a:gd name="T66" fmla="*/ 936 h 936"/>
            </a:gdLst>
            <a:ahLst/>
            <a:cxnLst>
              <a:cxn ang="T42">
                <a:pos x="T0" y="T1"/>
              </a:cxn>
              <a:cxn ang="T43">
                <a:pos x="T2" y="T3"/>
              </a:cxn>
              <a:cxn ang="T44">
                <a:pos x="T4" y="T5"/>
              </a:cxn>
              <a:cxn ang="T45">
                <a:pos x="T6" y="T7"/>
              </a:cxn>
              <a:cxn ang="T46">
                <a:pos x="T8" y="T9"/>
              </a:cxn>
              <a:cxn ang="T47">
                <a:pos x="T10" y="T11"/>
              </a:cxn>
              <a:cxn ang="T48">
                <a:pos x="T12" y="T13"/>
              </a:cxn>
              <a:cxn ang="T49">
                <a:pos x="T14" y="T15"/>
              </a:cxn>
              <a:cxn ang="T50">
                <a:pos x="T16" y="T17"/>
              </a:cxn>
              <a:cxn ang="T51">
                <a:pos x="T18" y="T19"/>
              </a:cxn>
              <a:cxn ang="T52">
                <a:pos x="T20" y="T21"/>
              </a:cxn>
              <a:cxn ang="T53">
                <a:pos x="T22" y="T23"/>
              </a:cxn>
              <a:cxn ang="T54">
                <a:pos x="T24" y="T25"/>
              </a:cxn>
              <a:cxn ang="T55">
                <a:pos x="T26" y="T27"/>
              </a:cxn>
              <a:cxn ang="T56">
                <a:pos x="T28" y="T29"/>
              </a:cxn>
              <a:cxn ang="T57">
                <a:pos x="T30" y="T31"/>
              </a:cxn>
              <a:cxn ang="T58">
                <a:pos x="T32" y="T33"/>
              </a:cxn>
              <a:cxn ang="T59">
                <a:pos x="T34" y="T35"/>
              </a:cxn>
              <a:cxn ang="T60">
                <a:pos x="T36" y="T37"/>
              </a:cxn>
              <a:cxn ang="T61">
                <a:pos x="T38" y="T39"/>
              </a:cxn>
              <a:cxn ang="T62">
                <a:pos x="T40" y="T41"/>
              </a:cxn>
            </a:cxnLst>
            <a:rect l="T63" t="T64" r="T65" b="T66"/>
            <a:pathLst>
              <a:path w="1756" h="936">
                <a:moveTo>
                  <a:pt x="52" y="267"/>
                </a:moveTo>
                <a:cubicBezTo>
                  <a:pt x="131" y="371"/>
                  <a:pt x="0" y="200"/>
                  <a:pt x="129" y="361"/>
                </a:cubicBezTo>
                <a:cubicBezTo>
                  <a:pt x="185" y="430"/>
                  <a:pt x="219" y="505"/>
                  <a:pt x="293" y="559"/>
                </a:cubicBezTo>
                <a:cubicBezTo>
                  <a:pt x="341" y="594"/>
                  <a:pt x="412" y="601"/>
                  <a:pt x="465" y="628"/>
                </a:cubicBezTo>
                <a:cubicBezTo>
                  <a:pt x="502" y="647"/>
                  <a:pt x="538" y="671"/>
                  <a:pt x="576" y="688"/>
                </a:cubicBezTo>
                <a:cubicBezTo>
                  <a:pt x="629" y="712"/>
                  <a:pt x="687" y="731"/>
                  <a:pt x="740" y="757"/>
                </a:cubicBezTo>
                <a:cubicBezTo>
                  <a:pt x="853" y="814"/>
                  <a:pt x="965" y="884"/>
                  <a:pt x="1092" y="903"/>
                </a:cubicBezTo>
                <a:cubicBezTo>
                  <a:pt x="1188" y="936"/>
                  <a:pt x="1281" y="916"/>
                  <a:pt x="1385" y="912"/>
                </a:cubicBezTo>
                <a:cubicBezTo>
                  <a:pt x="1453" y="906"/>
                  <a:pt x="1508" y="896"/>
                  <a:pt x="1574" y="886"/>
                </a:cubicBezTo>
                <a:cubicBezTo>
                  <a:pt x="1616" y="862"/>
                  <a:pt x="1653" y="850"/>
                  <a:pt x="1686" y="817"/>
                </a:cubicBezTo>
                <a:cubicBezTo>
                  <a:pt x="1697" y="783"/>
                  <a:pt x="1737" y="722"/>
                  <a:pt x="1737" y="722"/>
                </a:cubicBezTo>
                <a:cubicBezTo>
                  <a:pt x="1742" y="702"/>
                  <a:pt x="1756" y="683"/>
                  <a:pt x="1754" y="662"/>
                </a:cubicBezTo>
                <a:cubicBezTo>
                  <a:pt x="1745" y="584"/>
                  <a:pt x="1701" y="519"/>
                  <a:pt x="1677" y="447"/>
                </a:cubicBezTo>
                <a:cubicBezTo>
                  <a:pt x="1654" y="377"/>
                  <a:pt x="1629" y="289"/>
                  <a:pt x="1582" y="232"/>
                </a:cubicBezTo>
                <a:cubicBezTo>
                  <a:pt x="1442" y="65"/>
                  <a:pt x="1160" y="16"/>
                  <a:pt x="955" y="0"/>
                </a:cubicBezTo>
                <a:cubicBezTo>
                  <a:pt x="845" y="5"/>
                  <a:pt x="759" y="14"/>
                  <a:pt x="654" y="26"/>
                </a:cubicBezTo>
                <a:cubicBezTo>
                  <a:pt x="598" y="40"/>
                  <a:pt x="539" y="51"/>
                  <a:pt x="482" y="60"/>
                </a:cubicBezTo>
                <a:cubicBezTo>
                  <a:pt x="409" y="91"/>
                  <a:pt x="328" y="111"/>
                  <a:pt x="250" y="129"/>
                </a:cubicBezTo>
                <a:cubicBezTo>
                  <a:pt x="202" y="152"/>
                  <a:pt x="153" y="180"/>
                  <a:pt x="104" y="198"/>
                </a:cubicBezTo>
                <a:cubicBezTo>
                  <a:pt x="98" y="204"/>
                  <a:pt x="90" y="208"/>
                  <a:pt x="86" y="215"/>
                </a:cubicBezTo>
                <a:cubicBezTo>
                  <a:pt x="72" y="239"/>
                  <a:pt x="86" y="267"/>
                  <a:pt x="52" y="267"/>
                </a:cubicBezTo>
                <a:close/>
              </a:path>
            </a:pathLst>
          </a:custGeom>
          <a:noFill/>
          <a:ln w="25400">
            <a:solidFill>
              <a:schemeClr val="tx1"/>
            </a:solidFill>
            <a:prstDash val="lgDashDot"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2028" name="Oval 56"/>
          <p:cNvSpPr>
            <a:spLocks noChangeArrowheads="1"/>
          </p:cNvSpPr>
          <p:nvPr/>
        </p:nvSpPr>
        <p:spPr bwMode="auto">
          <a:xfrm>
            <a:off x="6172200" y="2187575"/>
            <a:ext cx="212725" cy="250825"/>
          </a:xfrm>
          <a:prstGeom prst="ellipse">
            <a:avLst/>
          </a:prstGeom>
          <a:solidFill>
            <a:srgbClr val="9933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29" name="Oval 58"/>
          <p:cNvSpPr>
            <a:spLocks noChangeArrowheads="1"/>
          </p:cNvSpPr>
          <p:nvPr/>
        </p:nvSpPr>
        <p:spPr bwMode="auto">
          <a:xfrm>
            <a:off x="6096000" y="1752600"/>
            <a:ext cx="212725" cy="252413"/>
          </a:xfrm>
          <a:prstGeom prst="ellipse">
            <a:avLst/>
          </a:prstGeom>
          <a:solidFill>
            <a:srgbClr val="000000"/>
          </a:solidFill>
          <a:ln w="20638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4203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4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381000"/>
            <a:ext cx="8229600" cy="1030288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7614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558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55830" grpId="0" animBg="1"/>
    </p:bld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7924800" cy="2895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Γιατί τυχαία δείγματα;</a:t>
            </a: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Γρήγορη</a:t>
            </a:r>
            <a:endParaRPr lang="en-US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Οι ηγέτες αντανακλούν την πραγματική κατανομή</a:t>
            </a:r>
            <a:endParaRPr lang="en-US" altLang="zh-CN" dirty="0" smtClean="0">
              <a:ea typeface="宋体" pitchFamily="2" charset="-122"/>
            </a:endParaRPr>
          </a:p>
        </p:txBody>
      </p:sp>
      <p:sp>
        <p:nvSpPr>
          <p:cNvPr id="4301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7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02670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28800"/>
            <a:ext cx="8077200" cy="3276600"/>
          </a:xfrm>
        </p:spPr>
        <p:txBody>
          <a:bodyPr/>
          <a:lstStyle/>
          <a:p>
            <a:pPr eaLnBrk="1" hangingPunct="1">
              <a:buNone/>
            </a:pPr>
            <a:r>
              <a:rPr lang="el-GR" altLang="zh-CN" dirty="0" smtClean="0">
                <a:ea typeface="宋体" pitchFamily="2" charset="-122"/>
              </a:rPr>
              <a:t>Γενικές παραλλαγές (</a:t>
            </a:r>
            <a:r>
              <a:rPr lang="en-US" altLang="zh-CN" dirty="0" smtClean="0">
                <a:ea typeface="宋体" pitchFamily="2" charset="-122"/>
              </a:rPr>
              <a:t>b1-b2)</a:t>
            </a:r>
            <a:endParaRPr lang="el-GR" altLang="zh-CN" dirty="0" smtClean="0">
              <a:ea typeface="宋体" pitchFamily="2" charset="-122"/>
            </a:endParaRPr>
          </a:p>
          <a:p>
            <a:pPr eaLnBrk="1" hangingPunct="1"/>
            <a:r>
              <a:rPr lang="el-GR" altLang="zh-CN" dirty="0" smtClean="0">
                <a:ea typeface="宋体" pitchFamily="2" charset="-122"/>
              </a:rPr>
              <a:t>Κάθε ακόλουθος συνδέεται με </a:t>
            </a:r>
            <a:r>
              <a:rPr lang="en-US" altLang="zh-CN" i="1" dirty="0" smtClean="0">
                <a:ea typeface="宋体" pitchFamily="2" charset="-122"/>
              </a:rPr>
              <a:t>b1</a:t>
            </a:r>
            <a:r>
              <a:rPr lang="en-US" altLang="zh-CN" dirty="0" smtClean="0">
                <a:ea typeface="宋体" pitchFamily="2" charset="-122"/>
              </a:rPr>
              <a:t>=3 (</a:t>
            </a:r>
            <a:r>
              <a:rPr lang="el-GR" altLang="zh-CN" dirty="0" smtClean="0">
                <a:ea typeface="宋体" pitchFamily="2" charset="-122"/>
              </a:rPr>
              <a:t>έστω</a:t>
            </a:r>
            <a:r>
              <a:rPr lang="en-US" altLang="zh-CN" dirty="0" smtClean="0">
                <a:ea typeface="宋体" pitchFamily="2" charset="-122"/>
              </a:rPr>
              <a:t>) </a:t>
            </a:r>
            <a:r>
              <a:rPr lang="el-GR" altLang="zh-CN" dirty="0" smtClean="0">
                <a:ea typeface="宋体" pitchFamily="2" charset="-122"/>
              </a:rPr>
              <a:t>πλησιέστερους ηγέτες</a:t>
            </a:r>
            <a:r>
              <a:rPr lang="en-US" altLang="zh-CN" dirty="0" smtClean="0">
                <a:ea typeface="宋体" pitchFamily="2" charset="-122"/>
              </a:rPr>
              <a:t>.</a:t>
            </a:r>
          </a:p>
          <a:p>
            <a:pPr eaLnBrk="1" hangingPunct="1"/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Για ένα ερώτημα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,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βρες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 </a:t>
            </a:r>
            <a:r>
              <a:rPr lang="en-US" altLang="zh-CN" i="1" dirty="0" smtClean="0">
                <a:solidFill>
                  <a:srgbClr val="C00000"/>
                </a:solidFill>
                <a:ea typeface="宋体" pitchFamily="2" charset="-122"/>
              </a:rPr>
              <a:t>b2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=4 (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έστω</a:t>
            </a:r>
            <a:r>
              <a:rPr lang="en-US" altLang="zh-CN" dirty="0" smtClean="0">
                <a:solidFill>
                  <a:srgbClr val="C00000"/>
                </a:solidFill>
                <a:ea typeface="宋体" pitchFamily="2" charset="-122"/>
              </a:rPr>
              <a:t>) </a:t>
            </a:r>
            <a:r>
              <a:rPr lang="el-GR" altLang="zh-CN" dirty="0" smtClean="0">
                <a:solidFill>
                  <a:srgbClr val="C00000"/>
                </a:solidFill>
                <a:ea typeface="宋体" pitchFamily="2" charset="-122"/>
              </a:rPr>
              <a:t>κοντινότερους ηγέτες και τους ακολούθους τους</a:t>
            </a:r>
            <a:endParaRPr lang="en-US" altLang="zh-CN" dirty="0" smtClean="0">
              <a:solidFill>
                <a:srgbClr val="C00000"/>
              </a:solidFill>
              <a:ea typeface="宋体" pitchFamily="2" charset="-122"/>
            </a:endParaRPr>
          </a:p>
        </p:txBody>
      </p:sp>
      <p:sp>
        <p:nvSpPr>
          <p:cNvPr id="44036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Lucida Sans" pitchFamily="34" charset="0"/>
                <a:ea typeface="Arial Unicode MS" pitchFamily="34" charset="-128"/>
                <a:cs typeface="Arial Unicode MS" pitchFamily="34" charset="-128"/>
              </a:defRPr>
            </a:lvl9pPr>
          </a:lstStyle>
          <a:p>
            <a:pPr eaLnBrk="1" hangingPunct="1"/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7.1.6</a:t>
            </a:r>
          </a:p>
        </p:txBody>
      </p:sp>
      <p:sp>
        <p:nvSpPr>
          <p:cNvPr id="6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104775"/>
            <a:ext cx="8223250" cy="1306513"/>
          </a:xfrm>
        </p:spPr>
        <p:txBody>
          <a:bodyPr/>
          <a:lstStyle/>
          <a:p>
            <a:pPr eaLnBrk="1" hangingPunct="1"/>
            <a:r>
              <a:rPr lang="el-GR" altLang="zh-CN" dirty="0" smtClean="0">
                <a:ea typeface="宋体" pitchFamily="2" charset="-122"/>
              </a:rPr>
              <a:t>Κλάδεμα συστάδων</a:t>
            </a:r>
            <a:endParaRPr lang="en-US" altLang="zh-CN" dirty="0" smtClean="0">
              <a:ea typeface="宋体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47328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66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(</a:t>
            </a:r>
            <a:r>
              <a:rPr lang="el-GR" sz="3600" dirty="0" err="1" smtClean="0">
                <a:solidFill>
                  <a:srgbClr val="000000"/>
                </a:solidFill>
                <a:latin typeface="Calibri"/>
                <a:cs typeface="+mn-cs"/>
              </a:rPr>
              <a:t>διαστρωματωμένα</a:t>
            </a:r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) ευρετήρια (</a:t>
            </a:r>
            <a:r>
              <a:rPr lang="de-DE" sz="3600" dirty="0" err="1" smtClean="0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sz="36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sz="3600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14282" y="1820154"/>
            <a:ext cx="8786842" cy="412344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Βασική ιδέα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: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Κατασκευάζουμε διάφορα επίπεδα/βαθμίδες από ευρετήρια, όπου το καθένα αντιστοιχεί στη σημαντικότητα των όρων </a:t>
            </a: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Κατά τη διάρκεια της επεξεργασίας του ερωτήματος, 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αρχίζουμε από την υψηλότερη βαθμίδα</a:t>
            </a: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Αν το ευρετήριο της υψηλότερης βαθμίδας, έχει τουλάχιστον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k (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= 100)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αποτελέσματα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σταμάτα και επέστρεψε αυτά τα αποτελέσματα στο χρήστη</a:t>
            </a:r>
            <a:endParaRPr lang="el-GR" sz="2200" dirty="0">
              <a:solidFill>
                <a:srgbClr val="000000"/>
              </a:solidFill>
              <a:latin typeface="Calibri"/>
              <a:cs typeface="+mn-cs"/>
            </a:endParaRPr>
          </a:p>
          <a:p>
            <a:pPr marL="1600200" lvl="3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Αλλιώς, αν έχουμε βρει 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&lt; </a:t>
            </a:r>
            <a:r>
              <a:rPr lang="en-US" sz="2200" i="1" dirty="0" smtClean="0">
                <a:solidFill>
                  <a:srgbClr val="000000"/>
                </a:solidFill>
                <a:latin typeface="Calibri"/>
                <a:cs typeface="+mn-cs"/>
              </a:rPr>
              <a:t>k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ταιριάσματα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επανέλαβε την αναζήτηση στην επόμενη βαθμίδα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550535587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67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28137" y="1905000"/>
            <a:ext cx="8610600" cy="304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800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Έστω 2 βαθμίδες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1: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όλους τους τίτλους (ή με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τα έγγραφα με μεγάλο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endParaRPr lang="en-US" sz="22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143000" lvl="2" indent="-22860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Βαθμίδα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2: 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Ευρετήριο για τα υπόλοιπο έγγραφο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ή με τα έγγραφα με μικρό </a:t>
            </a:r>
            <a:r>
              <a:rPr lang="en-US" sz="2200" dirty="0" err="1" smtClean="0">
                <a:solidFill>
                  <a:srgbClr val="000000"/>
                </a:solidFill>
                <a:latin typeface="Calibri"/>
                <a:cs typeface="+mn-cs"/>
              </a:rPr>
              <a:t>tf.idf</a:t>
            </a:r>
            <a:r>
              <a:rPr lang="en-US" sz="2200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</a:p>
          <a:p>
            <a:pPr lvl="2" defTabSz="449263">
              <a:spcBef>
                <a:spcPts val="700"/>
              </a:spcBef>
              <a:buClr>
                <a:srgbClr val="336699"/>
              </a:buClr>
            </a:pPr>
            <a:r>
              <a:rPr lang="el-GR" sz="2200" dirty="0" smtClean="0">
                <a:solidFill>
                  <a:srgbClr val="000000"/>
                </a:solidFill>
                <a:latin typeface="Calibri"/>
                <a:cs typeface="+mn-cs"/>
              </a:rPr>
              <a:t>Οι σελίδες που περιέχουν του όρους αναζήτησης στον τίτλο είναι καλύτερα ταιριάσματα από τις σελίδες που περιέχουν τους όρους στο σώμα του εγγράφου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67</a:t>
            </a:fld>
            <a:endParaRPr lang="en-US"/>
          </a:p>
        </p:txBody>
      </p:sp>
      <p:sp>
        <p:nvSpPr>
          <p:cNvPr id="9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4574360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68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928802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68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pic>
        <p:nvPicPr>
          <p:cNvPr id="10" name="Content Placeholder 3" descr="tiered.gif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1828800" y="1600200"/>
            <a:ext cx="4316186" cy="495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7624678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69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20650" y="2105891"/>
            <a:ext cx="8566150" cy="379573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Calibri"/>
                <a:cs typeface="+mn-cs"/>
              </a:rPr>
              <a:t>Η χρήση βαθμιδωτών ευρετηρίων θεωρείται ως ένας από τους λόγους  που η ποιότητα των αποτελεσμάτων του </a:t>
            </a:r>
            <a:r>
              <a:rPr lang="en-US" dirty="0" smtClean="0">
                <a:latin typeface="Calibri"/>
                <a:cs typeface="+mn-cs"/>
              </a:rPr>
              <a:t>Google </a:t>
            </a:r>
            <a:r>
              <a:rPr lang="el-GR" dirty="0" smtClean="0">
                <a:latin typeface="Calibri"/>
                <a:cs typeface="+mn-cs"/>
              </a:rPr>
              <a:t>ήταν αρχικά σημαντικά καλύτερη </a:t>
            </a:r>
            <a:r>
              <a:rPr lang="en-US" dirty="0" smtClean="0">
                <a:latin typeface="Calibri"/>
                <a:cs typeface="+mn-cs"/>
              </a:rPr>
              <a:t>(2000/01) </a:t>
            </a:r>
            <a:r>
              <a:rPr lang="el-GR" dirty="0" smtClean="0">
                <a:latin typeface="Calibri"/>
                <a:cs typeface="+mn-cs"/>
              </a:rPr>
              <a:t>από αυτήν των ανταγωνιστών τους</a:t>
            </a:r>
            <a:r>
              <a:rPr lang="en-US" dirty="0" smtClean="0">
                <a:latin typeface="Calibri"/>
                <a:cs typeface="+mn-cs"/>
              </a:rPr>
              <a:t>.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latin typeface="Calibri"/>
                <a:cs typeface="+mn-cs"/>
              </a:rPr>
              <a:t>(</a:t>
            </a:r>
            <a:r>
              <a:rPr lang="el-GR" dirty="0" smtClean="0">
                <a:latin typeface="Calibri"/>
                <a:cs typeface="+mn-cs"/>
              </a:rPr>
              <a:t>μαζί με το </a:t>
            </a:r>
            <a:r>
              <a:rPr lang="en-US" dirty="0" smtClean="0">
                <a:latin typeface="Calibri"/>
                <a:cs typeface="+mn-cs"/>
              </a:rPr>
              <a:t>PageRank, </a:t>
            </a:r>
            <a:r>
              <a:rPr lang="el-GR" dirty="0" smtClean="0">
                <a:latin typeface="Calibri"/>
                <a:cs typeface="+mn-cs"/>
              </a:rPr>
              <a:t>τη χρήση του </a:t>
            </a:r>
            <a:r>
              <a:rPr lang="en-US" dirty="0" smtClean="0">
                <a:latin typeface="Calibri"/>
                <a:cs typeface="+mn-cs"/>
              </a:rPr>
              <a:t>anchor text </a:t>
            </a:r>
            <a:r>
              <a:rPr lang="el-GR" dirty="0" smtClean="0">
                <a:latin typeface="Calibri"/>
                <a:cs typeface="+mn-cs"/>
              </a:rPr>
              <a:t>και περιορισμών θέσεων (</a:t>
            </a:r>
            <a:r>
              <a:rPr lang="en-US" dirty="0" smtClean="0">
                <a:latin typeface="Calibri"/>
                <a:cs typeface="+mn-cs"/>
              </a:rPr>
              <a:t>proximity </a:t>
            </a:r>
            <a:r>
              <a:rPr lang="de-DE" dirty="0" err="1" smtClean="0">
                <a:latin typeface="Calibri"/>
                <a:cs typeface="+mn-cs"/>
              </a:rPr>
              <a:t>constraints</a:t>
            </a:r>
            <a:r>
              <a:rPr lang="de-DE" dirty="0" smtClean="0">
                <a:latin typeface="Calibri"/>
                <a:cs typeface="+mn-cs"/>
              </a:rPr>
              <a:t>)</a:t>
            </a:r>
            <a:r>
              <a:rPr lang="el-GR" dirty="0" smtClean="0">
                <a:latin typeface="Calibri"/>
                <a:cs typeface="+mn-cs"/>
              </a:rPr>
              <a:t>)</a:t>
            </a:r>
            <a:endParaRPr lang="de-DE" dirty="0" smtClean="0"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69</a:t>
            </a:fld>
            <a:endParaRPr lang="en-US"/>
          </a:p>
        </p:txBody>
      </p:sp>
      <p:sp>
        <p:nvSpPr>
          <p:cNvPr id="8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97311331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με </a:t>
            </a:r>
            <a:r>
              <a:rPr lang="en-US" dirty="0" smtClean="0">
                <a:ea typeface="ＭＳ Ｐゴシック" charset="-128"/>
              </a:rPr>
              <a:t>Log-</a:t>
            </a:r>
            <a:r>
              <a:rPr lang="el-GR" dirty="0" smtClean="0">
                <a:ea typeface="ＭＳ Ｐゴシック" charset="-128"/>
              </a:rPr>
              <a:t>συχνότητας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152400" y="1828800"/>
            <a:ext cx="8686800" cy="41148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Η </a:t>
            </a:r>
            <a:r>
              <a:rPr lang="el-GR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συχνότητα όρου </a:t>
            </a:r>
            <a:r>
              <a:rPr lang="en-US" sz="24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tf</a:t>
            </a:r>
            <a:r>
              <a:rPr lang="en-US" sz="2400" i="1" baseline="-25000" dirty="0" err="1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t,d</a:t>
            </a:r>
            <a:r>
              <a:rPr lang="en-US" sz="2400" dirty="0" smtClean="0">
                <a:solidFill>
                  <a:schemeClr val="accent6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του όρου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σε ένα έγγραφο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ορίζεται ως αριθμός των φορών που το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t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εμφανίζεται στο 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.</a:t>
            </a:r>
            <a:endParaRPr lang="el-GR" sz="24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r>
              <a:rPr lang="el-GR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Επειδή η συνάφεια (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Relevance</a:t>
            </a:r>
            <a:r>
              <a:rPr lang="el-GR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) δεν αυξάνει αναλογικά με τη συχνότητα όρου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,  στάθμιση με χρήση του λογάριθμου της συχνότητα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log frequency weight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)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του όρου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t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στο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n-US" sz="2400" i="1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d</a:t>
            </a:r>
            <a:r>
              <a:rPr lang="en-US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 </a:t>
            </a:r>
            <a:r>
              <a:rPr lang="el-GR" sz="24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είναι</a:t>
            </a:r>
          </a:p>
          <a:p>
            <a:pPr eaLnBrk="1" hangingPunct="1"/>
            <a:endParaRPr lang="en-US" sz="24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/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eaLnBrk="1" hangingPunct="1">
              <a:buNone/>
            </a:pPr>
            <a:endParaRPr lang="en-US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lvl="2" eaLnBrk="1" hangingPunct="1">
              <a:buNone/>
            </a:pPr>
            <a:endParaRPr lang="el-GR" sz="800" dirty="0" smtClean="0">
              <a:solidFill>
                <a:schemeClr val="tx2">
                  <a:lumMod val="75000"/>
                </a:schemeClr>
              </a:solidFill>
              <a:ea typeface="ＭＳ Ｐゴシック" charset="-128"/>
            </a:endParaRPr>
          </a:p>
          <a:p>
            <a:pPr lvl="2" eaLnBrk="1" hangingPunct="1"/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0 → 0, 1 → 1, 2 → 1.3, 10 → 2,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100-&gt;3, 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1000 → 4, </a:t>
            </a:r>
            <a:r>
              <a:rPr lang="el-GR" sz="16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κλπ</a:t>
            </a:r>
            <a:r>
              <a:rPr lang="en-US" sz="1600" dirty="0" smtClean="0">
                <a:solidFill>
                  <a:schemeClr val="tx2">
                    <a:lumMod val="75000"/>
                  </a:schemeClr>
                </a:solidFill>
                <a:ea typeface="ＭＳ Ｐゴシック" charset="-128"/>
              </a:rPr>
              <a:t>.</a:t>
            </a:r>
          </a:p>
        </p:txBody>
      </p:sp>
      <p:graphicFrame>
        <p:nvGraphicFramePr>
          <p:cNvPr id="4098" name="Object 2"/>
          <p:cNvGraphicFramePr>
            <a:graphicFrameLocks noChangeAspect="1"/>
          </p:cNvGraphicFramePr>
          <p:nvPr/>
        </p:nvGraphicFramePr>
        <p:xfrm>
          <a:off x="1219199" y="4495800"/>
          <a:ext cx="6288809" cy="990600"/>
        </p:xfrm>
        <a:graphic>
          <a:graphicData uri="http://schemas.openxmlformats.org/presentationml/2006/ole">
            <p:oleObj spid="_x0000_s115799" name="Equation" r:id="rId3" imgW="2108200" imgH="457200" progId="Equation.3">
              <p:embed/>
            </p:oleObj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70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Συνδυασμός διανυσματικής ανάκτησης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Πως συνδυάζουμε την ανάκτηση φράσεων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και γενικά την εγγύτητα όρων –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proximity queries)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με τη διανυσματική ανάκτηση; 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Window: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το μικρότερο παράθυρο που περιέχονται όλοι οι όροι του ερωτήματος μετρημένο ως το πλήθος λέξεων του παραθύρου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την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Boolean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ανάκτηση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 smtClean="0">
                <a:solidFill>
                  <a:srgbClr val="000000"/>
                </a:solidFill>
                <a:latin typeface="Calibri"/>
              </a:rPr>
              <a:t>με τη διανυσματική ανάκτηση; 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1200150" lvl="2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Π.χ.,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AND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ή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NOT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</a:rPr>
              <a:t>Πως συνδυάζουμε τα * με τη διανυσματική ανάκτηση; 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143249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71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ερωτήματος</a:t>
            </a:r>
            <a:endParaRPr lang="de-DE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152400" y="1600200"/>
            <a:ext cx="8763000" cy="3429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Αναλυτής ερωτημάτων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(query parser)</a:t>
            </a:r>
            <a:endParaRPr lang="en-US" dirty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Παράδειγμα 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rising interest rates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Εκτέλεσε την ερώτημα ως ερώτημα φράσης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κατάταξε τα αποτελέσματα χρησιμοποιώντας διανυσματική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βαθμολόγηση</a:t>
            </a:r>
            <a:endParaRPr lang="en-US" sz="2000" dirty="0">
              <a:solidFill>
                <a:srgbClr val="000000"/>
              </a:solidFill>
              <a:latin typeface="Calibri"/>
            </a:endParaRP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Αν δεν υπάρχουν αρκετά αποτελέσματα, εκτέλεσε το ερώτημα ως 2 ερωτήματα φράσεις: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“rising interest”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</a:t>
            </a:r>
            <a:r>
              <a:rPr lang="en-US" sz="2000" dirty="0" smtClean="0">
                <a:solidFill>
                  <a:srgbClr val="000000"/>
                </a:solidFill>
                <a:latin typeface="Calibri"/>
                <a:cs typeface="+mn-cs"/>
              </a:rPr>
              <a:t>“interest rates” 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και κατάταξε τα αποτελέσματα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χρησιμοποιώντας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διανυσματική βαθμολόγηση</a:t>
            </a:r>
          </a:p>
          <a:p>
            <a:pPr marL="914400" lvl="1" indent="-457200" defTabSz="449263">
              <a:spcBef>
                <a:spcPts val="700"/>
              </a:spcBef>
              <a:buClr>
                <a:srgbClr val="336699"/>
              </a:buClr>
              <a:buFont typeface="+mj-lt"/>
              <a:buAutoNum type="arabicPeriod"/>
            </a:pPr>
            <a:r>
              <a:rPr lang="el-GR" sz="2000" dirty="0">
                <a:solidFill>
                  <a:srgbClr val="000000"/>
                </a:solidFill>
                <a:latin typeface="Calibri"/>
              </a:rPr>
              <a:t>Αν δεν υπάρχουν αρκετά αποτελέσματα, εκτέλεσε το </a:t>
            </a:r>
            <a:r>
              <a:rPr lang="el-GR" sz="2000" dirty="0" smtClean="0">
                <a:solidFill>
                  <a:srgbClr val="000000"/>
                </a:solidFill>
                <a:latin typeface="Calibri"/>
              </a:rPr>
              <a:t>ερώτημα ως διάνυσμα και </a:t>
            </a:r>
            <a:r>
              <a:rPr lang="el-GR" sz="2000" dirty="0">
                <a:solidFill>
                  <a:srgbClr val="000000"/>
                </a:solidFill>
                <a:latin typeface="Calibri"/>
              </a:rPr>
              <a:t>κατάταξε τα αποτελέσματα χρησιμοποιώντας διανυσματική βαθμολόγηση</a:t>
            </a: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Μπορούμε τώρα για τα έγγραφα που εμφανίζονται σε παραπάνω από ένα από τα παραπάνω βήματα να </a:t>
            </a:r>
            <a:r>
              <a:rPr lang="el-GR" sz="2000" dirty="0" err="1" smtClean="0">
                <a:solidFill>
                  <a:srgbClr val="000000"/>
                </a:solidFill>
                <a:latin typeface="Calibri"/>
                <a:cs typeface="+mn-cs"/>
              </a:rPr>
              <a:t>συνδυάσουμς</a:t>
            </a:r>
            <a:r>
              <a:rPr lang="el-GR" sz="2000" dirty="0" smtClean="0">
                <a:solidFill>
                  <a:srgbClr val="000000"/>
                </a:solidFill>
                <a:latin typeface="Calibri"/>
                <a:cs typeface="+mn-cs"/>
              </a:rPr>
              <a:t> (αθροίσουμε) τους βαθμούς </a:t>
            </a:r>
            <a:endParaRPr lang="en-US" sz="2000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lvl="1" defTabSz="449263">
              <a:spcBef>
                <a:spcPts val="700"/>
              </a:spcBef>
              <a:buClr>
                <a:srgbClr val="336699"/>
              </a:buClr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21579556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72</a:t>
            </a:fld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838200" y="2286000"/>
            <a:ext cx="7315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2800" dirty="0" smtClean="0">
                <a:latin typeface="+mn-lt"/>
              </a:rPr>
              <a:t>Μια εικόνα του γενικού συστήματος ΑΠ</a:t>
            </a:r>
            <a:endParaRPr lang="el-GR" sz="28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2393327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73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+mj-lt"/>
                <a:cs typeface="+mn-cs"/>
              </a:rPr>
              <a:t>Πλήρες σύστημα αναζήτησης</a:t>
            </a:r>
            <a:endParaRPr lang="de-DE" sz="3600" dirty="0" smtClean="0">
              <a:solidFill>
                <a:srgbClr val="000000"/>
              </a:solidFill>
              <a:latin typeface="+mj-lt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207355" y="1857364"/>
            <a:ext cx="8786842" cy="471490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73</a:t>
            </a:fld>
            <a:endParaRPr lang="en-US"/>
          </a:p>
        </p:txBody>
      </p:sp>
      <p:pic>
        <p:nvPicPr>
          <p:cNvPr id="8" name="Picture 7" descr="74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762000" y="2209800"/>
            <a:ext cx="7551277" cy="3644207"/>
          </a:xfrm>
          <a:prstGeom prst="rect">
            <a:avLst/>
          </a:prstGeom>
        </p:spPr>
      </p:pic>
      <p:sp>
        <p:nvSpPr>
          <p:cNvPr id="10" name="TextBox 9"/>
          <p:cNvSpPr txBox="1"/>
          <p:nvPr/>
        </p:nvSpPr>
        <p:spPr>
          <a:xfrm>
            <a:off x="2133600" y="1752600"/>
            <a:ext cx="19812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0070C0"/>
                </a:solidFill>
                <a:latin typeface="+mn-lt"/>
              </a:rPr>
              <a:t>Προ-επεξεργασία</a:t>
            </a:r>
            <a:endParaRPr lang="el-GR" sz="1400" b="1" dirty="0">
              <a:solidFill>
                <a:srgbClr val="0070C0"/>
              </a:solidFill>
              <a:latin typeface="+mn-lt"/>
            </a:endParaRPr>
          </a:p>
        </p:txBody>
      </p:sp>
      <p:cxnSp>
        <p:nvCxnSpPr>
          <p:cNvPr id="14" name="Straight Connector 13"/>
          <p:cNvCxnSpPr/>
          <p:nvPr/>
        </p:nvCxnSpPr>
        <p:spPr bwMode="auto">
          <a:xfrm flipH="1">
            <a:off x="2286000" y="2209800"/>
            <a:ext cx="17526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6" name="Straight Connector 15"/>
          <p:cNvCxnSpPr/>
          <p:nvPr/>
        </p:nvCxnSpPr>
        <p:spPr bwMode="auto">
          <a:xfrm>
            <a:off x="2286000" y="2209800"/>
            <a:ext cx="0" cy="1143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18" name="Straight Connector 17"/>
          <p:cNvCxnSpPr/>
          <p:nvPr/>
        </p:nvCxnSpPr>
        <p:spPr bwMode="auto">
          <a:xfrm flipH="1">
            <a:off x="609600" y="3352800"/>
            <a:ext cx="1600200" cy="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1" name="Straight Connector 20"/>
          <p:cNvCxnSpPr/>
          <p:nvPr/>
        </p:nvCxnSpPr>
        <p:spPr bwMode="auto">
          <a:xfrm>
            <a:off x="609600" y="3352800"/>
            <a:ext cx="0" cy="1219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3" name="Straight Connector 22"/>
          <p:cNvCxnSpPr/>
          <p:nvPr/>
        </p:nvCxnSpPr>
        <p:spPr bwMode="auto">
          <a:xfrm flipV="1">
            <a:off x="609600" y="4495800"/>
            <a:ext cx="3352800" cy="762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cxnSp>
        <p:nvCxnSpPr>
          <p:cNvPr id="28" name="Straight Connector 27"/>
          <p:cNvCxnSpPr/>
          <p:nvPr/>
        </p:nvCxnSpPr>
        <p:spPr bwMode="auto">
          <a:xfrm>
            <a:off x="4038600" y="2209800"/>
            <a:ext cx="0" cy="2286000"/>
          </a:xfrm>
          <a:prstGeom prst="line">
            <a:avLst/>
          </a:prstGeom>
          <a:solidFill>
            <a:srgbClr val="00B8FF"/>
          </a:solidFill>
          <a:ln w="28575" cap="flat" cmpd="sng" algn="ctr">
            <a:solidFill>
              <a:srgbClr val="0070C0"/>
            </a:solidFill>
            <a:prstDash val="sysDot"/>
            <a:round/>
            <a:headEnd type="none" w="med" len="med"/>
            <a:tailEnd type="none" w="med" len="med"/>
          </a:ln>
          <a:effectLst/>
        </p:spPr>
      </p:cxnSp>
      <p:sp>
        <p:nvSpPr>
          <p:cNvPr id="29" name="TextBox 28"/>
          <p:cNvSpPr txBox="1"/>
          <p:nvPr/>
        </p:nvSpPr>
        <p:spPr>
          <a:xfrm>
            <a:off x="2667000" y="5791200"/>
            <a:ext cx="25908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chemeClr val="accent1">
                    <a:lumMod val="50000"/>
                  </a:schemeClr>
                </a:solidFill>
                <a:latin typeface="+mn-lt"/>
              </a:rPr>
              <a:t>Ευρετήρια (παραλλαγές του αντεστραμμένου ευρετηρίου)</a:t>
            </a:r>
          </a:p>
        </p:txBody>
      </p:sp>
      <p:sp>
        <p:nvSpPr>
          <p:cNvPr id="30" name="Rectangle 29"/>
          <p:cNvSpPr/>
          <p:nvPr/>
        </p:nvSpPr>
        <p:spPr bwMode="auto">
          <a:xfrm>
            <a:off x="4191000" y="2438400"/>
            <a:ext cx="2057400" cy="1981200"/>
          </a:xfrm>
          <a:prstGeom prst="rect">
            <a:avLst/>
          </a:prstGeom>
          <a:noFill/>
          <a:ln w="38100" cap="flat" cmpd="sng" algn="ctr">
            <a:solidFill>
              <a:srgbClr val="FFC000"/>
            </a:solidFill>
            <a:prstDash val="sysDot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4267200" y="1981200"/>
            <a:ext cx="24384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400" b="1" dirty="0" smtClean="0">
                <a:solidFill>
                  <a:srgbClr val="FFC000"/>
                </a:solidFill>
                <a:latin typeface="+mn-lt"/>
              </a:rPr>
              <a:t>Επεξεργασία ερωτήματος</a:t>
            </a:r>
            <a:endParaRPr lang="el-GR" sz="1400" b="1" dirty="0">
              <a:solidFill>
                <a:srgbClr val="FFC000"/>
              </a:solidFill>
              <a:latin typeface="+mn-lt"/>
            </a:endParaRPr>
          </a:p>
        </p:txBody>
      </p:sp>
      <p:sp>
        <p:nvSpPr>
          <p:cNvPr id="32" name="Rectangle 31"/>
          <p:cNvSpPr/>
          <p:nvPr/>
        </p:nvSpPr>
        <p:spPr bwMode="auto">
          <a:xfrm>
            <a:off x="5715000" y="3657600"/>
            <a:ext cx="1981200" cy="533400"/>
          </a:xfrm>
          <a:prstGeom prst="rect">
            <a:avLst/>
          </a:prstGeom>
          <a:noFill/>
          <a:ln w="57150" cap="flat" cmpd="sng" algn="ctr">
            <a:solidFill>
              <a:srgbClr val="A40508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49263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6" charset="0"/>
              <a:buNone/>
              <a:tabLst/>
            </a:pPr>
            <a:endParaRPr kumimoji="0" lang="el-GR" sz="2400" b="0" i="0" u="none" strike="noStrike" cap="none" normalizeH="0" baseline="0" smtClean="0">
              <a:ln>
                <a:noFill/>
              </a:ln>
              <a:solidFill>
                <a:schemeClr val="bg1"/>
              </a:solidFill>
              <a:effectLst/>
              <a:latin typeface="Lucida Sans" charset="0"/>
              <a:cs typeface="Arial Unicode MS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8318834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74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Ποια συστατικά έχουμε ήδη δει</a:t>
            </a:r>
            <a:endParaRPr lang="en-US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2000240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Προ-επεξεργασία των εγγράφων</a:t>
            </a:r>
            <a:endParaRPr lang="en-US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Ευρετήρια θέσεων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Positional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Βαθμιδωτά ευρετήρια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Tiered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indexes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Διορθώσεις ορθογραφικές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Spelling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correction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i="1" dirty="0" err="1" smtClean="0">
                <a:solidFill>
                  <a:srgbClr val="000000"/>
                </a:solidFill>
                <a:latin typeface="Calibri"/>
                <a:cs typeface="+mn-cs"/>
              </a:rPr>
              <a:t>Ευρετήρα</a:t>
            </a:r>
            <a:r>
              <a:rPr lang="el-GR" i="1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n-US" i="1" dirty="0" smtClean="0">
                <a:solidFill>
                  <a:srgbClr val="000000"/>
                </a:solidFill>
                <a:latin typeface="Calibri"/>
                <a:cs typeface="+mn-cs"/>
              </a:rPr>
              <a:t>k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-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γραμμάτων (για ερωτήματα με * και ορθογραφικές διορθώσεις) </a:t>
            </a: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Επεξεργασία ερωτημάτων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Βαθμολόγηση εγγράφων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21125543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Text Box 1"/>
          <p:cNvSpPr txBox="1">
            <a:spLocks noChangeArrowheads="1"/>
          </p:cNvSpPr>
          <p:nvPr/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6800" rIns="90000" bIns="46800" anchor="ctr"/>
          <a:lstStyle/>
          <a:p>
            <a:pPr algn="r" defTabSz="449263">
              <a:buSzPct val="10000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fld id="{48895EFF-1DBE-4654-84B8-EE5B6E2FA3CA}" type="slidenum">
              <a:rPr lang="en-US" sz="1200">
                <a:solidFill>
                  <a:srgbClr val="898989"/>
                </a:solidFill>
                <a:latin typeface="Calibri" charset="0"/>
                <a:cs typeface="+mn-cs"/>
              </a:rPr>
              <a:pPr algn="r" defTabSz="449263">
                <a:buSzPct val="100000"/>
                <a:tabLst>
                  <a:tab pos="0" algn="l"/>
                  <a:tab pos="447675" algn="l"/>
                  <a:tab pos="896938" algn="l"/>
                  <a:tab pos="1346200" algn="l"/>
                  <a:tab pos="1795463" algn="l"/>
                  <a:tab pos="2244725" algn="l"/>
                  <a:tab pos="2693988" algn="l"/>
                  <a:tab pos="3143250" algn="l"/>
                  <a:tab pos="3592513" algn="l"/>
                  <a:tab pos="4041775" algn="l"/>
                  <a:tab pos="4491038" algn="l"/>
                  <a:tab pos="4940300" algn="l"/>
                  <a:tab pos="5389563" algn="l"/>
                  <a:tab pos="5838825" algn="l"/>
                  <a:tab pos="6288088" algn="l"/>
                  <a:tab pos="6737350" algn="l"/>
                  <a:tab pos="7186613" algn="l"/>
                  <a:tab pos="7635875" algn="l"/>
                  <a:tab pos="8085138" algn="l"/>
                  <a:tab pos="8534400" algn="l"/>
                  <a:tab pos="8983663" algn="l"/>
                </a:tabLst>
              </a:pPr>
              <a:t>75</a:t>
            </a:fld>
            <a:endParaRPr lang="en-US" sz="1200">
              <a:solidFill>
                <a:srgbClr val="898989"/>
              </a:solidFill>
              <a:latin typeface="Calibri" charset="0"/>
              <a:cs typeface="+mn-cs"/>
            </a:endParaRPr>
          </a:p>
        </p:txBody>
      </p:sp>
      <p:sp>
        <p:nvSpPr>
          <p:cNvPr id="84995" name="Text Box 2"/>
          <p:cNvSpPr txBox="1">
            <a:spLocks noChangeArrowheads="1"/>
          </p:cNvSpPr>
          <p:nvPr/>
        </p:nvSpPr>
        <p:spPr bwMode="auto">
          <a:xfrm>
            <a:off x="214282" y="12700"/>
            <a:ext cx="8929718" cy="1403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defTabSz="449263"/>
            <a:r>
              <a:rPr lang="el-GR" sz="3600" dirty="0" smtClean="0">
                <a:solidFill>
                  <a:srgbClr val="000000"/>
                </a:solidFill>
                <a:latin typeface="Calibri"/>
                <a:cs typeface="+mn-cs"/>
              </a:rPr>
              <a:t>Ποια συστατικά δεν έχουμε δει ακόμα</a:t>
            </a:r>
            <a:endParaRPr lang="en-US" sz="3600" dirty="0" smtClean="0">
              <a:solidFill>
                <a:srgbClr val="000000"/>
              </a:solidFill>
              <a:latin typeface="Calibri"/>
              <a:cs typeface="+mn-cs"/>
            </a:endParaRPr>
          </a:p>
        </p:txBody>
      </p:sp>
      <p:sp>
        <p:nvSpPr>
          <p:cNvPr id="84996" name="Text Box 3"/>
          <p:cNvSpPr txBox="1">
            <a:spLocks noChangeArrowheads="1"/>
          </p:cNvSpPr>
          <p:nvPr/>
        </p:nvSpPr>
        <p:spPr bwMode="auto">
          <a:xfrm>
            <a:off x="0" y="1785926"/>
            <a:ext cx="8786842" cy="35004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Cache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για τα έγγραφα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Ευρετήρια ζώνης: χωρίζουν τα ευρετήρια σε διαφορετικές ζώνες: π.χ., το σώμα του κειμένου, όλο τα υπογραμμισμένο κείμενο, κείμενο άγκυρας (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anchor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de-DE" dirty="0" err="1" smtClean="0">
                <a:solidFill>
                  <a:srgbClr val="000000"/>
                </a:solidFill>
                <a:latin typeface="Calibri"/>
                <a:cs typeface="+mn-cs"/>
              </a:rPr>
              <a:t>text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de-DE" dirty="0" smtClean="0">
                <a:solidFill>
                  <a:srgbClr val="000000"/>
                </a:solidFill>
                <a:latin typeface="Calibri"/>
                <a:cs typeface="+mn-cs"/>
              </a:rPr>
              <a:t>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κείμενο στα πεδία των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μεταδεδομένων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, κλπ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Συναρτήσεις διαβάθμισης βασισμένη σε μηχανική μάθηση</a:t>
            </a:r>
            <a:endParaRPr lang="de-DE" dirty="0" smtClean="0">
              <a:solidFill>
                <a:srgbClr val="000000"/>
              </a:solidFill>
              <a:latin typeface="Calibri"/>
              <a:cs typeface="+mn-cs"/>
            </a:endParaRPr>
          </a:p>
          <a:p>
            <a:pPr marL="742950" lvl="1" indent="-285750" defTabSz="449263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Διαβάθμιση με βάση τη </a:t>
            </a:r>
            <a:r>
              <a:rPr lang="el-GR" dirty="0" err="1" smtClean="0">
                <a:solidFill>
                  <a:srgbClr val="000000"/>
                </a:solidFill>
                <a:latin typeface="Calibri"/>
                <a:cs typeface="+mn-cs"/>
              </a:rPr>
              <a:t>γειτονικότητα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(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Proximi</a:t>
            </a:r>
            <a:r>
              <a:rPr lang="en-US" dirty="0">
                <a:solidFill>
                  <a:srgbClr val="000000"/>
                </a:solidFill>
                <a:latin typeface="Calibri"/>
                <a:cs typeface="+mn-cs"/>
              </a:rPr>
              <a:t>t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y ranking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)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(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 </a:t>
            </a:r>
            <a:r>
              <a:rPr lang="el-GR" dirty="0">
                <a:solidFill>
                  <a:srgbClr val="000000"/>
                </a:solidFill>
                <a:latin typeface="Calibri"/>
                <a:cs typeface="+mn-cs"/>
              </a:rPr>
              <a:t>π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.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χ</a:t>
            </a:r>
            <a:r>
              <a:rPr lang="en-US" dirty="0" smtClean="0">
                <a:solidFill>
                  <a:srgbClr val="000000"/>
                </a:solidFill>
                <a:latin typeface="Calibri"/>
                <a:cs typeface="+mn-cs"/>
              </a:rPr>
              <a:t>., </a:t>
            </a:r>
            <a:r>
              <a:rPr lang="el-GR" dirty="0" smtClean="0">
                <a:solidFill>
                  <a:srgbClr val="000000"/>
                </a:solidFill>
                <a:latin typeface="Calibri"/>
                <a:cs typeface="+mn-cs"/>
              </a:rPr>
              <a:t>κατάταξε τα έγγραφα στα οποία οι όροι του ερωτήματος εμφανίζονται στο ίδιο τοπικό παράθυρο πιο ψηλά από τα έγγραφα όπου οι όροι εμφανίζονται μακριά ο ένας από τον άλλον) </a:t>
            </a:r>
          </a:p>
        </p:txBody>
      </p:sp>
      <p:sp>
        <p:nvSpPr>
          <p:cNvPr id="84997" name="Text Box 4"/>
          <p:cNvSpPr txBox="1">
            <a:spLocks noChangeArrowheads="1"/>
          </p:cNvSpPr>
          <p:nvPr/>
        </p:nvSpPr>
        <p:spPr bwMode="auto">
          <a:xfrm>
            <a:off x="7640638" y="-33338"/>
            <a:ext cx="925512" cy="336551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none" anchor="ctr"/>
          <a:lstStyle/>
          <a:p>
            <a:pPr defTabSz="449263">
              <a:buClr>
                <a:srgbClr val="000000"/>
              </a:buClr>
              <a:buSzPct val="100000"/>
              <a:buFont typeface="Times New Roman" pitchFamily="16" charset="0"/>
              <a:buNone/>
            </a:pPr>
            <a:endParaRPr lang="de-DE">
              <a:solidFill>
                <a:srgbClr val="FFFFFF"/>
              </a:solidFill>
              <a:latin typeface="Lucida Sans" charset="0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74BF2C0F-05D6-4882-A325-BE394602789D}" type="slidenum">
              <a:rPr lang="en-US" smtClean="0"/>
              <a:pPr>
                <a:defRPr/>
              </a:pPr>
              <a:t>75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41204496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pitchFamily="-112" charset="-128"/>
              </a:rPr>
              <a:t>Τι </a:t>
            </a:r>
            <a:r>
              <a:rPr lang="en-US" dirty="0" smtClean="0">
                <a:ea typeface="ＭＳ Ｐゴシック" pitchFamily="-112" charset="-128"/>
              </a:rPr>
              <a:t>(</a:t>
            </a:r>
            <a:r>
              <a:rPr lang="el-GR" dirty="0" smtClean="0">
                <a:ea typeface="ＭＳ Ｐゴシック" pitchFamily="-112" charset="-128"/>
              </a:rPr>
              <a:t>άλλο) θα δούμε σήμερα;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2438400"/>
            <a:ext cx="7620000" cy="1828800"/>
          </a:xfrm>
        </p:spPr>
        <p:txBody>
          <a:bodyPr/>
          <a:lstStyle/>
          <a:p>
            <a:pPr eaLnBrk="1" hangingPunct="1"/>
            <a:r>
              <a:rPr lang="el-GR" sz="3000" dirty="0" smtClean="0">
                <a:ea typeface="ＭＳ Ｐゴシック" pitchFamily="-112" charset="-128"/>
              </a:rPr>
              <a:t>Περιλήψεις αποτελεσμάτων</a:t>
            </a:r>
          </a:p>
          <a:p>
            <a:pPr lvl="1" eaLnBrk="1" hangingPunct="1"/>
            <a:r>
              <a:rPr lang="el-GR" sz="2600" dirty="0" smtClean="0">
                <a:ea typeface="ＭＳ Ｐゴシック" pitchFamily="-112" charset="-128"/>
              </a:rPr>
              <a:t>Κάνοντας τα καλά αποτελέσματα χρήσιμα</a:t>
            </a:r>
            <a:endParaRPr lang="en-US" sz="2600" dirty="0" smtClean="0">
              <a:ea typeface="ＭＳ Ｐゴシック" pitchFamily="-112" charset="-128"/>
            </a:endParaRPr>
          </a:p>
        </p:txBody>
      </p:sp>
      <p:sp>
        <p:nvSpPr>
          <p:cNvPr id="20484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80663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8</a:t>
            </a:r>
            <a:endParaRPr lang="en-US" sz="1600" dirty="0">
              <a:solidFill>
                <a:srgbClr val="FBFCFF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294967295"/>
          </p:nvPr>
        </p:nvSpPr>
        <p:spPr>
          <a:xfrm>
            <a:off x="6553200" y="6477000"/>
            <a:ext cx="2133600" cy="244475"/>
          </a:xfrm>
          <a:prstGeom prst="rect">
            <a:avLst/>
          </a:prstGeom>
        </p:spPr>
        <p:txBody>
          <a:bodyPr/>
          <a:lstStyle/>
          <a:p>
            <a:fld id="{0ED9190B-40F4-4D14-B8A7-A8F5BA31F2B1}" type="slidenum">
              <a:rPr lang="en-US" smtClean="0"/>
              <a:pPr/>
              <a:t>76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9" name="Text Box 3"/>
          <p:cNvSpPr txBox="1">
            <a:spLocks noChangeArrowheads="1"/>
          </p:cNvSpPr>
          <p:nvPr/>
        </p:nvSpPr>
        <p:spPr bwMode="auto">
          <a:xfrm>
            <a:off x="304800" y="2438400"/>
            <a:ext cx="8243887" cy="11811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r">
              <a:lnSpc>
                <a:spcPct val="150000"/>
              </a:lnSpc>
              <a:spcBef>
                <a:spcPts val="700"/>
              </a:spcBef>
              <a:buClr>
                <a:srgbClr val="BDD3E9"/>
              </a:buClr>
              <a:buSzPct val="70000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r>
              <a:rPr lang="el-GR" sz="3200" dirty="0" smtClean="0">
                <a:solidFill>
                  <a:srgbClr val="336699"/>
                </a:solidFill>
                <a:latin typeface="Calibri" charset="0"/>
              </a:rPr>
              <a:t>Πως παρουσιάζουμε τα αποτελέσματα στο χρήστη;</a:t>
            </a:r>
            <a:endParaRPr lang="en-US" sz="3200" dirty="0" smtClean="0">
              <a:solidFill>
                <a:srgbClr val="BDD3E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  <a:p>
            <a:pPr marL="514350" indent="-514350" algn="r">
              <a:lnSpc>
                <a:spcPct val="150000"/>
              </a:lnSpc>
              <a:spcBef>
                <a:spcPts val="700"/>
              </a:spcBef>
              <a:buClr>
                <a:srgbClr val="336699"/>
              </a:buClr>
              <a:buSzPct val="80000"/>
              <a:buFont typeface="Calibri" pitchFamily="34" charset="0"/>
              <a:buChar char="❺"/>
              <a:tabLst>
                <a:tab pos="336550" algn="l"/>
                <a:tab pos="784225" algn="l"/>
                <a:tab pos="1233488" algn="l"/>
                <a:tab pos="1682750" algn="l"/>
                <a:tab pos="2132013" algn="l"/>
                <a:tab pos="2581275" algn="l"/>
                <a:tab pos="3030538" algn="l"/>
                <a:tab pos="3479800" algn="l"/>
                <a:tab pos="3929063" algn="l"/>
                <a:tab pos="4378325" algn="l"/>
                <a:tab pos="4827588" algn="l"/>
                <a:tab pos="5276850" algn="l"/>
                <a:tab pos="5726113" algn="l"/>
                <a:tab pos="6175375" algn="l"/>
                <a:tab pos="6624638" algn="l"/>
                <a:tab pos="7073900" algn="l"/>
                <a:tab pos="7523163" algn="l"/>
                <a:tab pos="7972425" algn="l"/>
                <a:tab pos="8421688" algn="l"/>
                <a:tab pos="8870950" algn="l"/>
                <a:tab pos="9320213" algn="l"/>
              </a:tabLst>
            </a:pPr>
            <a:endParaRPr lang="en-US" sz="3200" dirty="0" smtClean="0">
              <a:solidFill>
                <a:srgbClr val="336699"/>
              </a:solidFill>
              <a:latin typeface="Calibri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>
              <a:defRPr/>
            </a:pPr>
            <a:fld id="{6231DFBC-2454-451B-9C42-04D7F724382E}" type="slidenum">
              <a:rPr lang="en-US" smtClean="0"/>
              <a:pPr>
                <a:defRPr/>
              </a:pPr>
              <a:t>77</a:t>
            </a:fld>
            <a:endParaRPr lang="en-US"/>
          </a:p>
        </p:txBody>
      </p:sp>
    </p:spTree>
    <p:extLst>
      <p:ext uri="{BB962C8B-B14F-4D97-AF65-F5344CB8AC3E}">
        <p14:creationId xmlns="" xmlns:p14="http://schemas.microsoft.com/office/powerpoint/2010/main" val="3651753130"/>
      </p:ext>
    </p:extLst>
  </p:cSld>
  <p:clrMapOvr>
    <a:masterClrMapping/>
  </p:clrMapOvr>
  <mc:AlternateContent xmlns:mc="http://schemas.openxmlformats.org/markup-compatibility/2006">
    <mc:Choice xmlns=""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78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Αφού έχουμε διατάξει τα έγγραφα που ταιριάζουν με το ερώτημα, θέλουμε να τα παρουσιάσουμε στο χρήστη </a:t>
            </a:r>
          </a:p>
          <a:p>
            <a:pPr eaLnBrk="1" hangingPunct="1"/>
            <a:r>
              <a:rPr lang="el-GR" sz="2400" dirty="0" smtClean="0">
                <a:ea typeface="ＭＳ Ｐゴシック" charset="-128"/>
              </a:rPr>
              <a:t>Πιο συχνά ως μια λίστα από τίτλους εγγράφων, </a:t>
            </a:r>
            <a:r>
              <a:rPr lang="en-US" sz="2400" dirty="0" smtClean="0">
                <a:ea typeface="ＭＳ Ｐゴシック" charset="-128"/>
              </a:rPr>
              <a:t>URL,</a:t>
            </a:r>
            <a:r>
              <a:rPr lang="el-GR" sz="2400" dirty="0" smtClean="0">
                <a:ea typeface="ＭＳ Ｐゴシック" charset="-128"/>
              </a:rPr>
              <a:t> μαζί με μια μικρή περίληψη, </a:t>
            </a:r>
            <a:r>
              <a:rPr lang="en-US" sz="2400" dirty="0" smtClean="0">
                <a:ea typeface="ＭＳ Ｐゴシック" charset="-128"/>
              </a:rPr>
              <a:t>aka “10 blue links”</a:t>
            </a:r>
          </a:p>
        </p:txBody>
      </p:sp>
      <p:pic>
        <p:nvPicPr>
          <p:cNvPr id="49157" name="Picture 4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3276600"/>
            <a:ext cx="5791200" cy="318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</p:spTree>
    <p:extLst>
      <p:ext uri="{BB962C8B-B14F-4D97-AF65-F5344CB8AC3E}">
        <p14:creationId xmlns="" xmlns:p14="http://schemas.microsoft.com/office/powerpoint/2010/main" val="3245163591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79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eaLnBrk="1" hangingPunct="1"/>
            <a:r>
              <a:rPr lang="el-GR" sz="2400" dirty="0" smtClean="0">
                <a:ea typeface="ＭＳ Ｐゴシック" charset="-128"/>
              </a:rPr>
              <a:t>Η περιγραφή του εγγράφου είναι κρίσιμη γιατί συχνά οι χρήστες βασίζονται σε αυτήν για να αποφασίσουν αν το έγγραφο είναι σχετικό</a:t>
            </a:r>
          </a:p>
          <a:p>
            <a:pPr lvl="1" eaLnBrk="1" hangingPunct="1"/>
            <a:r>
              <a:rPr lang="el-GR" sz="2000" dirty="0" smtClean="0">
                <a:ea typeface="ＭＳ Ｐゴシック" charset="-128"/>
              </a:rPr>
              <a:t>Δε χρειάζεται να διαλέξουν ένα-ένα τα έγγραφα με τη σειρά</a:t>
            </a:r>
            <a:endParaRPr lang="en-US" sz="2000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533400" y="4267200"/>
            <a:ext cx="7239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i="1" dirty="0" smtClean="0">
                <a:latin typeface="+mn-lt"/>
              </a:rPr>
              <a:t>Ο τίτλος αυτόματα από </a:t>
            </a:r>
            <a:r>
              <a:rPr lang="el-GR" i="1" dirty="0" err="1" smtClean="0">
                <a:latin typeface="+mn-lt"/>
              </a:rPr>
              <a:t>μεταδεδομένα</a:t>
            </a:r>
            <a:r>
              <a:rPr lang="el-GR" i="1" dirty="0" smtClean="0">
                <a:latin typeface="+mn-lt"/>
              </a:rPr>
              <a:t>, αλλά πώς να υπολογίσουμε τις  περιλήψεις;</a:t>
            </a:r>
            <a:endParaRPr lang="en-US" i="1" dirty="0">
              <a:latin typeface="+mn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896806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Στάθμιση με </a:t>
            </a:r>
            <a:r>
              <a:rPr lang="en-US" dirty="0" smtClean="0">
                <a:ea typeface="ＭＳ Ｐゴシック" charset="-128"/>
              </a:rPr>
              <a:t>Log-</a:t>
            </a:r>
            <a:r>
              <a:rPr lang="el-GR" dirty="0" smtClean="0">
                <a:ea typeface="ＭＳ Ｐゴシック" charset="-128"/>
              </a:rPr>
              <a:t>συχνότητας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101" name="Content Placeholder 2"/>
          <p:cNvSpPr>
            <a:spLocks noGrp="1"/>
          </p:cNvSpPr>
          <p:nvPr>
            <p:ph idx="1"/>
          </p:nvPr>
        </p:nvSpPr>
        <p:spPr>
          <a:xfrm>
            <a:off x="152400" y="1676400"/>
            <a:ext cx="8610600" cy="3200400"/>
          </a:xfrm>
        </p:spPr>
        <p:txBody>
          <a:bodyPr/>
          <a:lstStyle/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 βαθμός για ένα ζεύγος εγγράφου-ερωτήματος</a:t>
            </a:r>
            <a:r>
              <a:rPr lang="en-US" sz="2400" dirty="0" smtClean="0">
                <a:ea typeface="ＭＳ Ｐゴシック" charset="-128"/>
              </a:rPr>
              <a:t>: </a:t>
            </a:r>
            <a:r>
              <a:rPr lang="el-GR" sz="2400" dirty="0" smtClean="0">
                <a:ea typeface="ＭＳ Ｐゴシック" charset="-128"/>
              </a:rPr>
              <a:t>άθροισμα όλων των κοινών όρων</a:t>
            </a:r>
            <a:r>
              <a:rPr lang="en-US" sz="2400" dirty="0" smtClean="0">
                <a:ea typeface="ＭＳ Ｐゴシック" charset="-128"/>
              </a:rPr>
              <a:t>:</a:t>
            </a: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endParaRPr lang="el-GR" sz="2400" dirty="0" smtClean="0">
              <a:ea typeface="ＭＳ Ｐゴシック" charset="-128"/>
            </a:endParaRPr>
          </a:p>
          <a:p>
            <a:pPr eaLnBrk="1" hangingPunct="1">
              <a:buFont typeface="Wingdings" pitchFamily="2" charset="2"/>
              <a:buChar char="§"/>
            </a:pPr>
            <a:r>
              <a:rPr lang="el-GR" sz="2400" dirty="0" smtClean="0">
                <a:ea typeface="ＭＳ Ｐゴシック" charset="-128"/>
              </a:rPr>
              <a:t>Ο βαθμός είναι 0 όταν κανένας από τους όρους του ερωτήματος δεν εμφανίζεται στο έγγραφο</a:t>
            </a:r>
            <a:endParaRPr lang="en-US" sz="2400" dirty="0" smtClean="0">
              <a:ea typeface="ＭＳ Ｐゴシック" charset="-128"/>
            </a:endParaRPr>
          </a:p>
        </p:txBody>
      </p:sp>
      <p:graphicFrame>
        <p:nvGraphicFramePr>
          <p:cNvPr id="4099" name="Object 3"/>
          <p:cNvGraphicFramePr>
            <a:graphicFrameLocks noChangeAspect="1"/>
          </p:cNvGraphicFramePr>
          <p:nvPr/>
        </p:nvGraphicFramePr>
        <p:xfrm>
          <a:off x="1600200" y="2819400"/>
          <a:ext cx="4595812" cy="728663"/>
        </p:xfrm>
        <a:graphic>
          <a:graphicData uri="http://schemas.openxmlformats.org/presentationml/2006/ole">
            <p:oleObj spid="_x0000_s316454" name="Εξίσωση" r:id="rId3" imgW="1765300" imgH="279400" progId="Equation.3">
              <p:embed/>
            </p:oleObj>
          </a:graphicData>
        </a:graphic>
      </p:graphicFrame>
      <p:sp>
        <p:nvSpPr>
          <p:cNvPr id="4102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80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Περιλήψεις αποτελεσμάτων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1800" y="1981200"/>
            <a:ext cx="8134350" cy="1752600"/>
          </a:xfrm>
        </p:spPr>
        <p:txBody>
          <a:bodyPr/>
          <a:lstStyle/>
          <a:p>
            <a:pPr marL="0" indent="0" eaLnBrk="1" hangingPunct="1">
              <a:buNone/>
            </a:pPr>
            <a:r>
              <a:rPr lang="el-GR" sz="2400" dirty="0" smtClean="0">
                <a:ea typeface="ＭＳ Ｐゴシック" charset="-128"/>
              </a:rPr>
              <a:t>Δύο βασικά είδη περιλήψεων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/>
              <a:t>Μια </a:t>
            </a:r>
            <a:r>
              <a:rPr lang="el-GR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στατική περίληψη </a:t>
            </a:r>
            <a:r>
              <a:rPr lang="en-US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static summary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) </a:t>
            </a:r>
            <a:r>
              <a:rPr lang="el-GR" dirty="0" smtClean="0"/>
              <a:t>ενός εγγράφου είναι πάντα η ίδια ανεξάρτητα από το ερώτημα </a:t>
            </a:r>
            <a:r>
              <a:rPr lang="en-US" dirty="0" smtClean="0"/>
              <a:t> </a:t>
            </a:r>
            <a:r>
              <a:rPr lang="el-GR" dirty="0" smtClean="0"/>
              <a:t>που έθεσε ο χρήστης</a:t>
            </a:r>
            <a:endParaRPr lang="en-US" dirty="0"/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/>
              <a:t>Μια </a:t>
            </a:r>
            <a:r>
              <a:rPr lang="el-GR" dirty="0">
                <a:solidFill>
                  <a:schemeClr val="tx2">
                    <a:lumMod val="60000"/>
                    <a:lumOff val="40000"/>
                  </a:schemeClr>
                </a:solidFill>
              </a:rPr>
              <a:t>δυναμική περίληψη (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dynamic summary) </a:t>
            </a:r>
            <a:r>
              <a:rPr lang="el-GR" dirty="0" smtClean="0"/>
              <a:t>εξαρτάται από το ερώτημα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(query-dependent). </a:t>
            </a:r>
            <a:r>
              <a:rPr lang="el-GR" dirty="0" smtClean="0"/>
              <a:t>Προσπαθεί να εξηγήσει γιατί το έγγραφο ανακτήθηκε για το συγκεκριμένο κάθε φορά ερώτημα</a:t>
            </a:r>
          </a:p>
          <a:p>
            <a:pPr lvl="1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endParaRPr lang="el-GR" dirty="0"/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</p:spTree>
    <p:extLst>
      <p:ext uri="{BB962C8B-B14F-4D97-AF65-F5344CB8AC3E}">
        <p14:creationId xmlns="" xmlns:p14="http://schemas.microsoft.com/office/powerpoint/2010/main" val="4278519022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81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Στατικές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14282" y="1571612"/>
            <a:ext cx="8715436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latin typeface="+mj-lt"/>
              </a:rPr>
              <a:t>Σε ένα τυπικό σύστημα η στατική περίληψη είναι ένα υποσύνολο του εγγράφου </a:t>
            </a: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Απλός </a:t>
            </a:r>
            <a:r>
              <a:rPr lang="el-GR" dirty="0" err="1" smtClean="0">
                <a:solidFill>
                  <a:schemeClr val="tx1"/>
                </a:solidFill>
                <a:latin typeface="+mj-lt"/>
              </a:rPr>
              <a:t>ευριστικός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: </a:t>
            </a:r>
            <a:r>
              <a:rPr lang="el-GR" dirty="0" smtClean="0">
                <a:latin typeface="+mj-lt"/>
              </a:rPr>
              <a:t>οι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πρώτες περίπου </a:t>
            </a:r>
            <a:r>
              <a:rPr lang="en-US" dirty="0" smtClean="0">
                <a:solidFill>
                  <a:schemeClr val="tx1"/>
                </a:solidFill>
                <a:latin typeface="+mj-lt"/>
              </a:rPr>
              <a:t>50 </a:t>
            </a:r>
            <a:r>
              <a:rPr lang="el-GR" dirty="0" smtClean="0">
                <a:solidFill>
                  <a:schemeClr val="tx1"/>
                </a:solidFill>
                <a:latin typeface="+mj-lt"/>
              </a:rPr>
              <a:t>λέξεις του εγγράφου</a:t>
            </a:r>
          </a:p>
          <a:p>
            <a:pPr lvl="1">
              <a:spcBef>
                <a:spcPts val="700"/>
              </a:spcBef>
              <a:buClr>
                <a:srgbClr val="336699"/>
              </a:buClr>
            </a:pPr>
            <a:r>
              <a:rPr lang="el-GR" dirty="0" smtClean="0">
                <a:latin typeface="+mj-lt"/>
              </a:rPr>
              <a:t>		</a:t>
            </a:r>
            <a:r>
              <a:rPr lang="en-US" dirty="0" smtClean="0">
                <a:latin typeface="+mj-lt"/>
              </a:rPr>
              <a:t>cached </a:t>
            </a:r>
            <a:r>
              <a:rPr lang="el-GR" dirty="0" smtClean="0">
                <a:latin typeface="+mj-lt"/>
              </a:rPr>
              <a:t>κατά τη δημιουργία του ευρετηρίου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  <a:p>
            <a:pPr marL="800100" lvl="1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dirty="0" smtClean="0">
                <a:solidFill>
                  <a:schemeClr val="tx1"/>
                </a:solidFill>
                <a:latin typeface="+mj-lt"/>
              </a:rPr>
              <a:t>Πιο εξελιγμένες μέθοδοι – βρες από κάθε έγγραφο κάποιες σημαντικές προτάσεις</a:t>
            </a:r>
            <a:endParaRPr lang="de-DE" dirty="0" smtClean="0">
              <a:solidFill>
                <a:schemeClr val="tx1"/>
              </a:solidFill>
              <a:latin typeface="+mj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Απλή γλωσσολογική επεξεργασία (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NLP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)</a:t>
            </a:r>
            <a:r>
              <a:rPr lang="en-US" sz="2200" dirty="0" smtClean="0">
                <a:solidFill>
                  <a:schemeClr val="tx1"/>
                </a:solidFill>
                <a:latin typeface="+mj-lt"/>
              </a:rPr>
              <a:t> 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με </a:t>
            </a:r>
            <a:r>
              <a:rPr lang="el-GR" sz="2200" dirty="0" err="1" smtClean="0">
                <a:solidFill>
                  <a:schemeClr val="tx1"/>
                </a:solidFill>
                <a:latin typeface="+mj-lt"/>
              </a:rPr>
              <a:t>ευριστικά</a:t>
            </a: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για να βαθμολογηθεί κάθε πρόταση</a:t>
            </a:r>
            <a:endParaRPr lang="en-US" sz="2200" dirty="0" smtClean="0">
              <a:solidFill>
                <a:schemeClr val="tx1"/>
              </a:solidFill>
              <a:latin typeface="+mj-lt"/>
            </a:endParaRP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solidFill>
                  <a:schemeClr val="tx1"/>
                </a:solidFill>
                <a:latin typeface="+mj-lt"/>
              </a:rPr>
              <a:t> Η περίληψη αποτελείται από τις προτάσεις με το μεγαλύτερο βαθμό</a:t>
            </a:r>
          </a:p>
          <a:p>
            <a:pPr marL="1257300" lvl="2" indent="-342900">
              <a:spcBef>
                <a:spcPts val="700"/>
              </a:spcBef>
              <a:buClr>
                <a:srgbClr val="336699"/>
              </a:buClr>
              <a:buFont typeface="Wingdings" pitchFamily="2" charset="2"/>
              <a:buChar char="§"/>
            </a:pPr>
            <a:r>
              <a:rPr lang="el-GR" sz="2200" dirty="0" smtClean="0">
                <a:latin typeface="+mj-lt"/>
              </a:rPr>
              <a:t>Ή και πιο περίπλοκη γλωσσολογική επεξεργασία για τη σύνθεση/δημιουργία περίληψης</a:t>
            </a:r>
            <a:endParaRPr lang="en-US" dirty="0" smtClean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216820396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82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6" name="Rectangle 1027"/>
          <p:cNvSpPr txBox="1">
            <a:spLocks noChangeArrowheads="1"/>
          </p:cNvSpPr>
          <p:nvPr/>
        </p:nvSpPr>
        <p:spPr bwMode="auto">
          <a:xfrm>
            <a:off x="457200" y="1600200"/>
            <a:ext cx="813435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37085"/>
              </a:buClr>
              <a:buFont typeface="Wingdings" pitchFamily="-112" charset="2"/>
              <a:buChar char="§"/>
              <a:defRPr sz="28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ＭＳ Ｐゴシック" pitchFamily="-65" charset="-128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357E69"/>
              </a:buClr>
              <a:buFont typeface="Wingdings" pitchFamily="-112" charset="2"/>
              <a:buChar char="§"/>
              <a:defRPr sz="24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918BA3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F6E7E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233337"/>
              </a:buClr>
              <a:buFont typeface="Wingdings" pitchFamily="-112" charset="2"/>
              <a:buChar char="§"/>
              <a:defRPr sz="2000" kern="1200">
                <a:solidFill>
                  <a:schemeClr val="tx1"/>
                </a:solidFill>
                <a:latin typeface="+mn-lt"/>
                <a:ea typeface="ＭＳ Ｐゴシック" pitchFamily="-65" charset="-128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eaLnBrk="1" hangingPunct="1"/>
            <a:r>
              <a:rPr lang="el-GR" sz="2400" dirty="0" smtClean="0">
                <a:ea typeface="ＭＳ Ｐゴシック" charset="-128"/>
              </a:rPr>
              <a:t>Παρουσίασε ένα ή περισσότερα «παράθυρα» (</a:t>
            </a:r>
            <a:r>
              <a:rPr lang="en-US" sz="2400" dirty="0" smtClean="0">
                <a:ea typeface="ＭＳ Ｐゴシック" charset="-128"/>
              </a:rPr>
              <a:t>windows, snippets) </a:t>
            </a:r>
            <a:r>
              <a:rPr lang="el-GR" sz="2400" dirty="0" smtClean="0">
                <a:ea typeface="ＭＳ Ｐゴシック" charset="-128"/>
              </a:rPr>
              <a:t>μέσα στο έγγραφο που να περιέχουν αρκετούς από τους όρους του ερωτήματος</a:t>
            </a:r>
            <a:endParaRPr lang="en-US" sz="2400" dirty="0" smtClean="0">
              <a:ea typeface="ＭＳ Ｐゴシック" charset="-128"/>
            </a:endParaRPr>
          </a:p>
          <a:p>
            <a:pPr lvl="1" eaLnBrk="1" hangingPunct="1"/>
            <a:r>
              <a:rPr lang="en-US" sz="2000" dirty="0" smtClean="0">
                <a:ea typeface="ＭＳ Ｐゴシック" charset="-128"/>
              </a:rPr>
              <a:t>“KWIC” snippets: Keyword in Context presentation</a:t>
            </a:r>
          </a:p>
        </p:txBody>
      </p:sp>
      <p:sp>
        <p:nvSpPr>
          <p:cNvPr id="7" name="Slide Number Placeholder 5"/>
          <p:cNvSpPr txBox="1">
            <a:spLocks/>
          </p:cNvSpPr>
          <p:nvPr/>
        </p:nvSpPr>
        <p:spPr bwMode="auto">
          <a:xfrm>
            <a:off x="6553200" y="46482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defPPr>
              <a:defRPr lang="en-US"/>
            </a:defPPr>
            <a:lvl1pPr algn="r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srgbClr val="898989"/>
                </a:solidFill>
                <a:latin typeface="Calibri" pitchFamily="-112" charset="0"/>
                <a:ea typeface="+mn-ea"/>
                <a:cs typeface="Arial Unicode MS" pitchFamily="-112" charset="0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5pPr>
            <a:lvl6pPr marL="22860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6pPr>
            <a:lvl7pPr marL="27432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7pPr>
            <a:lvl8pPr marL="32004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8pPr>
            <a:lvl9pPr marL="3657600" algn="l" defTabSz="914400" rtl="0" eaLnBrk="1" latinLnBrk="0" hangingPunct="1">
              <a:defRPr sz="2400" kern="1200">
                <a:solidFill>
                  <a:schemeClr val="tx1"/>
                </a:solidFill>
                <a:latin typeface="Lucida Sans" pitchFamily="-112" charset="0"/>
                <a:ea typeface="+mn-ea"/>
                <a:cs typeface="Arial Unicode MS" pitchFamily="-112" charset="0"/>
              </a:defRPr>
            </a:lvl9pPr>
          </a:lstStyle>
          <a:p>
            <a:fld id="{06093F6B-F760-412B-A04D-6C8D5F502942}" type="slidenum">
              <a:rPr lang="en-US" smtClean="0"/>
              <a:pPr/>
              <a:t>82</a:t>
            </a:fld>
            <a:endParaRPr lang="en-US" smtClean="0"/>
          </a:p>
        </p:txBody>
      </p:sp>
      <p:grpSp>
        <p:nvGrpSpPr>
          <p:cNvPr id="2" name="Group 11"/>
          <p:cNvGrpSpPr>
            <a:grpSpLocks/>
          </p:cNvGrpSpPr>
          <p:nvPr/>
        </p:nvGrpSpPr>
        <p:grpSpPr bwMode="auto">
          <a:xfrm>
            <a:off x="76200" y="4287838"/>
            <a:ext cx="8972550" cy="741362"/>
            <a:chOff x="76200" y="4287838"/>
            <a:chExt cx="8972550" cy="741362"/>
          </a:xfrm>
        </p:grpSpPr>
        <p:pic>
          <p:nvPicPr>
            <p:cNvPr id="10" name="Picture 4"/>
            <p:cNvPicPr>
              <a:picLocks noChangeAspect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76200" y="4319588"/>
              <a:ext cx="3886200" cy="5572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1" name="Picture 5"/>
            <p:cNvPicPr>
              <a:picLocks noChangeAspect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962400" y="4287838"/>
              <a:ext cx="5086350" cy="7413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2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3505200"/>
            <a:ext cx="39624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8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62400" y="3514725"/>
            <a:ext cx="5092700" cy="688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" name="Group 12"/>
          <p:cNvGrpSpPr>
            <a:grpSpLocks/>
          </p:cNvGrpSpPr>
          <p:nvPr/>
        </p:nvGrpSpPr>
        <p:grpSpPr bwMode="auto">
          <a:xfrm>
            <a:off x="66675" y="5164138"/>
            <a:ext cx="9077325" cy="855662"/>
            <a:chOff x="66675" y="5164138"/>
            <a:chExt cx="9077325" cy="855662"/>
          </a:xfrm>
        </p:grpSpPr>
        <p:pic>
          <p:nvPicPr>
            <p:cNvPr id="15" name="Picture 10" descr="PPTAC6.png"/>
            <p:cNvPicPr>
              <a:picLocks noChangeAspect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3886200" y="5164138"/>
              <a:ext cx="5257800" cy="8556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11" descr="PPTAE7.png"/>
            <p:cNvPicPr>
              <a:picLocks noChangeAspect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66675" y="5257800"/>
              <a:ext cx="3743325" cy="4079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  <p:extLst>
      <p:ext uri="{BB962C8B-B14F-4D97-AF65-F5344CB8AC3E}">
        <p14:creationId xmlns="" xmlns:p14="http://schemas.microsoft.com/office/powerpoint/2010/main" val="17445431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83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5664" y="16002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charset="-128"/>
              </a:rPr>
              <a:t>Για τον υπολογισμό των εγγράφων χρειαζόμαστε τα ίδια τα έγγραφα (δεν αρκεί το ευρετήριο) </a:t>
            </a:r>
          </a:p>
          <a:p>
            <a:r>
              <a:rPr lang="en-US" dirty="0" smtClean="0">
                <a:ea typeface="ＭＳ Ｐゴシック" charset="-128"/>
              </a:rPr>
              <a:t>Cache </a:t>
            </a:r>
            <a:r>
              <a:rPr lang="el-GR" dirty="0" smtClean="0">
                <a:ea typeface="ＭＳ Ｐゴシック" charset="-128"/>
              </a:rPr>
              <a:t>εγγράφων – που πρέπει να ανανεώνεται</a:t>
            </a:r>
          </a:p>
          <a:p>
            <a:r>
              <a:rPr lang="el-GR" dirty="0">
                <a:ea typeface="ＭＳ Ｐゴシック" charset="-128"/>
              </a:rPr>
              <a:t>Συχνά όχι όλο το έγγραφο αν είναι πολύ μεγάλο, αλλά κάποιο πρόθεμα </a:t>
            </a:r>
            <a:r>
              <a:rPr lang="el-GR" dirty="0" smtClean="0">
                <a:ea typeface="ＭＳ Ｐゴシック" charset="-128"/>
              </a:rPr>
              <a:t>του</a:t>
            </a:r>
          </a:p>
          <a:p>
            <a:r>
              <a:rPr lang="el-GR" dirty="0" smtClean="0">
                <a:ea typeface="ＭＳ Ｐゴシック" charset="-128"/>
              </a:rPr>
              <a:t>Βρες μικρά παράθυρα στα έγγραφα που περιέχουν όρους του ερωτήματος </a:t>
            </a:r>
          </a:p>
          <a:p>
            <a:pPr lvl="1"/>
            <a:r>
              <a:rPr lang="el-GR" dirty="0" smtClean="0">
                <a:ea typeface="ＭＳ Ｐゴシック" charset="-128"/>
              </a:rPr>
              <a:t>Απαιτεί γρήγορη αναζήτηση παράθυρου στην </a:t>
            </a:r>
            <a:r>
              <a:rPr lang="en-US" dirty="0" smtClean="0">
                <a:ea typeface="ＭＳ Ｐゴシック" charset="-128"/>
              </a:rPr>
              <a:t>cache</a:t>
            </a:r>
            <a:r>
              <a:rPr lang="el-GR" dirty="0" smtClean="0">
                <a:ea typeface="ＭＳ Ｐゴシック" charset="-128"/>
              </a:rPr>
              <a:t> των εγγράφων</a:t>
            </a:r>
            <a:r>
              <a:rPr lang="en-US" dirty="0" smtClean="0">
                <a:ea typeface="ＭＳ Ｐゴシック" charset="-128"/>
              </a:rPr>
              <a:t> </a:t>
            </a:r>
            <a:r>
              <a:rPr lang="el-GR" dirty="0" smtClean="0">
                <a:ea typeface="ＭＳ Ｐゴシック" charset="-128"/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7121228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84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17" name="Content Placeholder 2"/>
          <p:cNvSpPr>
            <a:spLocks noGrp="1"/>
          </p:cNvSpPr>
          <p:nvPr>
            <p:ph idx="1"/>
          </p:nvPr>
        </p:nvSpPr>
        <p:spPr>
          <a:xfrm>
            <a:off x="325664" y="1600200"/>
            <a:ext cx="8229600" cy="4953000"/>
          </a:xfrm>
        </p:spPr>
        <p:txBody>
          <a:bodyPr/>
          <a:lstStyle/>
          <a:p>
            <a:r>
              <a:rPr lang="el-GR" dirty="0" smtClean="0">
                <a:ea typeface="ＭＳ Ｐゴシック" charset="-128"/>
              </a:rPr>
              <a:t>Βαθμολόγησε κάθε παράθυρο ως προς το ερώτημα 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Με βάση διάφορα χαρακτηριστικά το πλάτος του παραθύρου, τη θέση του στο έγγραφο, κλπ</a:t>
            </a:r>
            <a:endParaRPr lang="en-US" dirty="0" smtClean="0">
              <a:ea typeface="ＭＳ Ｐゴシック" charset="-128"/>
            </a:endParaRPr>
          </a:p>
          <a:p>
            <a:pPr lvl="1"/>
            <a:r>
              <a:rPr lang="el-GR" dirty="0" smtClean="0">
                <a:ea typeface="ＭＳ Ｐゴシック" charset="-128"/>
              </a:rPr>
              <a:t>Συνδύασε τα χαρακτηριστικά </a:t>
            </a:r>
            <a:endParaRPr lang="en-US" baseline="30000" dirty="0" smtClean="0">
              <a:ea typeface="ＭＳ Ｐゴシック" charset="-128"/>
            </a:endParaRPr>
          </a:p>
          <a:p>
            <a:r>
              <a:rPr lang="el-GR" dirty="0" smtClean="0">
                <a:ea typeface="ＭＳ Ｐゴシック" charset="-128"/>
              </a:rPr>
              <a:t>Δύσκολο να εκτιμηθεί η ποιότητα</a:t>
            </a:r>
          </a:p>
          <a:p>
            <a:r>
              <a:rPr lang="en-US" dirty="0">
                <a:ea typeface="ＭＳ Ｐゴシック" charset="-128"/>
              </a:rPr>
              <a:t>Positional indexes (words </a:t>
            </a:r>
            <a:r>
              <a:rPr lang="en-US" dirty="0" err="1">
                <a:ea typeface="ＭＳ Ｐゴシック" charset="-128"/>
              </a:rPr>
              <a:t>vs</a:t>
            </a:r>
            <a:r>
              <a:rPr lang="en-US" dirty="0">
                <a:ea typeface="ＭＳ Ｐゴシック" charset="-128"/>
              </a:rPr>
              <a:t> bytes)</a:t>
            </a:r>
          </a:p>
          <a:p>
            <a:r>
              <a:rPr lang="el-GR" dirty="0">
                <a:ea typeface="ＭＳ Ｐゴシック" charset="-128"/>
              </a:rPr>
              <a:t>Ο χώρος που διατίθεται για τα παράθυρα είναι μικρός</a:t>
            </a:r>
          </a:p>
          <a:p>
            <a:endParaRPr lang="en-US" dirty="0" smtClean="0">
              <a:ea typeface="ＭＳ Ｐゴシック" charset="-128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3696934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5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D249DB27-C939-467A-B0B7-C6A40B31059C}" type="slidenum">
              <a:rPr lang="en-US" smtClean="0"/>
              <a:pPr/>
              <a:t>85</a:t>
            </a:fld>
            <a:endParaRPr lang="en-US" smtClean="0"/>
          </a:p>
        </p:txBody>
      </p:sp>
      <p:sp>
        <p:nvSpPr>
          <p:cNvPr id="4915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Δυναμικές Περιλήψεις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49158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00219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8.7</a:t>
            </a:r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42910" y="1428736"/>
            <a:ext cx="8286808" cy="3357586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Query: “new guinea economic development” Snippets (in bold)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that were extracted from a document: . . .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In recent years, Papua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New Guinea has faced severe economic difficulties and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economic growth has slowed, partly as a result of weak governance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civil war, and partly as a result of external factors such as the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Bougainville civil war which led to the closure in 1989 of the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Panguna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mine (at that time the most important foreign exchange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earner and contributor to Government finances), the Asian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financial crisis, a decline in the prices of gold and copper, and a fall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in the production of oil. </a:t>
            </a:r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PNG’s economic development record</a:t>
            </a:r>
          </a:p>
          <a:p>
            <a:r>
              <a:rPr lang="en-US" sz="2000" b="1" dirty="0" smtClean="0">
                <a:solidFill>
                  <a:schemeClr val="tx1"/>
                </a:solidFill>
                <a:latin typeface="+mj-lt"/>
              </a:rPr>
              <a:t>over the past few years is evidence that 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governance issues</a:t>
            </a:r>
          </a:p>
          <a:p>
            <a:r>
              <a:rPr lang="en-US" sz="2000" dirty="0" err="1" smtClean="0">
                <a:solidFill>
                  <a:schemeClr val="tx1"/>
                </a:solidFill>
                <a:latin typeface="+mj-lt"/>
              </a:rPr>
              <a:t>underly</a:t>
            </a:r>
            <a:r>
              <a:rPr lang="en-US" sz="2000" dirty="0" smtClean="0">
                <a:solidFill>
                  <a:schemeClr val="tx1"/>
                </a:solidFill>
                <a:latin typeface="+mj-lt"/>
              </a:rPr>
              <a:t> many of the country’s problems. Good governance, which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may be defined as the transparent and accountable management of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human, natural, economic and financial resources for the purposes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of equitable and sustainable development, flows from proper public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sector management, efficient fiscal and accounting mechanisms,</a:t>
            </a:r>
          </a:p>
          <a:p>
            <a:r>
              <a:rPr lang="en-US" sz="2000" dirty="0" smtClean="0">
                <a:solidFill>
                  <a:schemeClr val="tx1"/>
                </a:solidFill>
                <a:latin typeface="+mj-lt"/>
              </a:rPr>
              <a:t>and a willingness to make service delivery a priority in practice. . . .</a:t>
            </a:r>
          </a:p>
        </p:txBody>
      </p:sp>
    </p:spTree>
    <p:extLst>
      <p:ext uri="{BB962C8B-B14F-4D97-AF65-F5344CB8AC3E}">
        <p14:creationId xmlns="" xmlns:p14="http://schemas.microsoft.com/office/powerpoint/2010/main" val="1189946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>
                <a:ea typeface="ＭＳ Ｐゴシック" charset="-128"/>
              </a:rPr>
              <a:t>Quicklinks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sz="2400" dirty="0" smtClean="0">
                <a:ea typeface="ＭＳ Ｐゴシック" charset="-128"/>
              </a:rPr>
              <a:t>Για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i="1" dirty="0" smtClean="0">
                <a:ea typeface="ＭＳ Ｐゴシック" charset="-128"/>
              </a:rPr>
              <a:t>navigational query </a:t>
            </a:r>
            <a:r>
              <a:rPr lang="el-GR" sz="2400" dirty="0" smtClean="0">
                <a:ea typeface="ＭＳ Ｐゴシック" charset="-128"/>
              </a:rPr>
              <a:t>όπως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n-US" sz="2400" b="1" i="1" dirty="0" smtClean="0">
                <a:ea typeface="ＭＳ Ｐゴシック" charset="-128"/>
              </a:rPr>
              <a:t>united airlines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οι χρήστες πιθανόν να ικανοποιούνται από τη σελίδα </a:t>
            </a:r>
            <a:r>
              <a:rPr lang="en-US" sz="2400" u="sng" dirty="0" smtClean="0">
                <a:ea typeface="ＭＳ Ｐゴシック" charset="-128"/>
                <a:hlinkClick r:id="rId2"/>
              </a:rPr>
              <a:t>www.united.com</a:t>
            </a:r>
            <a:endParaRPr lang="en-US" sz="2400" u="sng" dirty="0" smtClean="0">
              <a:ea typeface="ＭＳ Ｐゴシック" charset="-128"/>
            </a:endParaRPr>
          </a:p>
          <a:p>
            <a:r>
              <a:rPr lang="en-US" sz="2400" dirty="0" err="1" smtClean="0">
                <a:ea typeface="ＭＳ Ｐゴシック" charset="-128"/>
              </a:rPr>
              <a:t>Quicklinks</a:t>
            </a:r>
            <a:r>
              <a:rPr lang="en-US" sz="2400" dirty="0" smtClean="0">
                <a:ea typeface="ＭＳ Ｐゴシック" charset="-128"/>
              </a:rPr>
              <a:t> </a:t>
            </a:r>
            <a:r>
              <a:rPr lang="el-GR" sz="2400" dirty="0" smtClean="0">
                <a:ea typeface="ＭＳ Ｐゴシック" charset="-128"/>
              </a:rPr>
              <a:t>παρέχουν </a:t>
            </a:r>
            <a:r>
              <a:rPr lang="en-US" sz="2400" dirty="0" smtClean="0">
                <a:ea typeface="ＭＳ Ｐゴシック" charset="-128"/>
              </a:rPr>
              <a:t>navigational cues </a:t>
            </a:r>
            <a:r>
              <a:rPr lang="el-GR" sz="2400" dirty="0" smtClean="0">
                <a:ea typeface="ＭＳ Ｐゴシック" charset="-128"/>
              </a:rPr>
              <a:t>σε αυτή τη σελίδα</a:t>
            </a:r>
            <a:endParaRPr lang="en-US" sz="2400" dirty="0" smtClean="0">
              <a:ea typeface="ＭＳ Ｐゴシック" charset="-128"/>
            </a:endParaRPr>
          </a:p>
        </p:txBody>
      </p:sp>
      <p:sp>
        <p:nvSpPr>
          <p:cNvPr id="5427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7C6E8A31-BBAD-4735-84EB-43F3899EEC97}" type="slidenum">
              <a:rPr lang="en-US" smtClean="0"/>
              <a:pPr/>
              <a:t>86</a:t>
            </a:fld>
            <a:endParaRPr lang="en-US" smtClean="0"/>
          </a:p>
        </p:txBody>
      </p:sp>
      <p:pic>
        <p:nvPicPr>
          <p:cNvPr id="54277" name="Picture 4" descr="PPTAF9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048000"/>
            <a:ext cx="59436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342384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l-GR" smtClean="0">
              <a:ea typeface="ＭＳ Ｐゴシック" charset="-128"/>
            </a:endParaRPr>
          </a:p>
        </p:txBody>
      </p:sp>
      <p:sp>
        <p:nvSpPr>
          <p:cNvPr id="5530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9D9AA3FA-2F1A-4250-BCA8-8900AE466BDD}" type="slidenum">
              <a:rPr lang="en-US" smtClean="0"/>
              <a:pPr/>
              <a:t>87</a:t>
            </a:fld>
            <a:endParaRPr lang="en-US" smtClean="0"/>
          </a:p>
        </p:txBody>
      </p:sp>
      <p:pic>
        <p:nvPicPr>
          <p:cNvPr id="55301" name="Content Placeholder 6" descr="PPTAFB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304800"/>
            <a:ext cx="7696200" cy="3094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2" name="Picture 5" descr="PPTAFF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50" y="3429000"/>
            <a:ext cx="6534150" cy="342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1691848198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ea typeface="ＭＳ Ｐゴシック" charset="-128"/>
              </a:rPr>
              <a:t>Εναλλακτικές αναπαραστάσεις; 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6553200" y="6477000"/>
            <a:ext cx="2133600" cy="244475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/>
          <a:lstStyle/>
          <a:p>
            <a:fld id="{59AFFBDA-540C-4AD4-9224-68CF4A21F6EC}" type="slidenum">
              <a:rPr lang="en-US" smtClean="0"/>
              <a:pPr/>
              <a:t>88</a:t>
            </a:fld>
            <a:endParaRPr lang="en-US" smtClean="0"/>
          </a:p>
        </p:txBody>
      </p:sp>
      <p:pic>
        <p:nvPicPr>
          <p:cNvPr id="56324" name="Picture 6" descr="PPT4823.pn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" y="2238375"/>
            <a:ext cx="8401050" cy="2381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="" xmlns:p14="http://schemas.microsoft.com/office/powerpoint/2010/main" val="373331298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ΤΕΛΟΣ 6-7</a:t>
            </a:r>
            <a:r>
              <a:rPr lang="el-GR" baseline="30000" dirty="0" smtClean="0">
                <a:ea typeface="ＭＳ Ｐゴシック" pitchFamily="-112" charset="-128"/>
              </a:rPr>
              <a:t>ου</a:t>
            </a:r>
            <a:r>
              <a:rPr lang="el-GR" dirty="0" smtClean="0">
                <a:ea typeface="ＭＳ Ｐゴシック" pitchFamily="-112" charset="-128"/>
              </a:rPr>
              <a:t> Μαθήματος</a:t>
            </a:r>
          </a:p>
          <a:p>
            <a:pPr algn="ctr" eaLnBrk="1" hangingPunct="1">
              <a:buNone/>
            </a:pPr>
            <a:endParaRPr lang="el-GR" dirty="0" smtClean="0">
              <a:ea typeface="ＭＳ Ｐゴシック" pitchFamily="-112" charset="-128"/>
            </a:endParaRPr>
          </a:p>
          <a:p>
            <a:pPr algn="ctr" eaLnBrk="1" hangingPunct="1">
              <a:buNone/>
            </a:pPr>
            <a:r>
              <a:rPr lang="el-GR" dirty="0" smtClean="0">
                <a:ea typeface="ＭＳ Ｐゴシック" pitchFamily="-112" charset="-128"/>
              </a:rPr>
              <a:t>Ερωτήσεις?</a:t>
            </a:r>
            <a:endParaRPr lang="en-US" dirty="0" smtClean="0">
              <a:ea typeface="ＭＳ Ｐゴシック" pitchFamily="-112" charset="-128"/>
            </a:endParaRPr>
          </a:p>
        </p:txBody>
      </p:sp>
      <p:sp>
        <p:nvSpPr>
          <p:cNvPr id="67589" name="Rectangle 4"/>
          <p:cNvSpPr>
            <a:spLocks noChangeArrowheads="1"/>
          </p:cNvSpPr>
          <p:nvPr/>
        </p:nvSpPr>
        <p:spPr bwMode="auto">
          <a:xfrm>
            <a:off x="0" y="0"/>
            <a:ext cx="22225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sz="1200" smtClean="0">
                <a:solidFill>
                  <a:prstClr val="black"/>
                </a:solidFill>
                <a:latin typeface="Times New Roman" pitchFamily="-112" charset="0"/>
                <a:ea typeface="MS Mincho" pitchFamily="49" charset="-128"/>
                <a:cs typeface="Arial Unicode MS" pitchFamily="-112" charset="0"/>
              </a:rPr>
              <a:t> </a:t>
            </a:r>
            <a:endParaRPr lang="en-US" smtClean="0">
              <a:solidFill>
                <a:prstClr val="black"/>
              </a:solidFill>
              <a:latin typeface="Arial" charset="0"/>
              <a:ea typeface="MS Mincho" pitchFamily="49" charset="-128"/>
              <a:cs typeface="Arial Unicode MS" pitchFamily="-112" charset="0"/>
            </a:endParaRPr>
          </a:p>
        </p:txBody>
      </p:sp>
      <p:sp>
        <p:nvSpPr>
          <p:cNvPr id="67590" name="Rectangle 5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67591" name="Rectangle 6"/>
          <p:cNvSpPr>
            <a:spLocks noChangeArrowheads="1"/>
          </p:cNvSpPr>
          <p:nvPr/>
        </p:nvSpPr>
        <p:spPr bwMode="auto">
          <a:xfrm>
            <a:off x="0" y="0"/>
            <a:ext cx="2667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pPr defTabSz="914400"/>
            <a:r>
              <a:rPr lang="en-US" altLang="ja-JP" sz="1200" smtClean="0">
                <a:solidFill>
                  <a:prstClr val="black"/>
                </a:solidFill>
                <a:latin typeface="Times New Roman" pitchFamily="-112" charset="0"/>
                <a:ea typeface="ＭＳ Ｐゴシック"/>
                <a:cs typeface="Times New Roman" pitchFamily="-112" charset="0"/>
              </a:rPr>
              <a:t> </a:t>
            </a:r>
            <a:r>
              <a:rPr lang="en-US" altLang="ja-JP" sz="1100" smtClean="0">
                <a:solidFill>
                  <a:prstClr val="black"/>
                </a:solidFill>
                <a:latin typeface="Lucida Sans" pitchFamily="-112" charset="0"/>
                <a:ea typeface="ＭＳ Ｐゴシック"/>
                <a:cs typeface="Times New Roman" pitchFamily="-112" charset="0"/>
              </a:rPr>
              <a:t> </a:t>
            </a:r>
            <a:endParaRPr lang="en-US" altLang="ja-JP" smtClean="0">
              <a:solidFill>
                <a:prstClr val="black"/>
              </a:solidFill>
              <a:latin typeface="Arial" charset="0"/>
              <a:ea typeface="ＭＳ Ｐゴシック"/>
              <a:cs typeface="Times New Roman" pitchFamily="-11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39552" y="5373216"/>
            <a:ext cx="74888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eaLnBrk="1" hangingPunct="1"/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Χρησιμοποιήθηκε κάποιο υλικό των:</a:t>
            </a:r>
          </a:p>
          <a:p>
            <a:pPr eaLnBrk="1" hangingPunct="1"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Pandu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Nayak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Prabhakar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Raghavan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CS276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: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Information Retrieval and Web Search</a:t>
            </a:r>
            <a:r>
              <a:rPr lang="el-GR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(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Stanford)</a:t>
            </a:r>
          </a:p>
          <a:p>
            <a:pPr>
              <a:buFont typeface="Wingdings" pitchFamily="2" charset="2"/>
              <a:buChar char="ü"/>
            </a:pP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Hinrich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Schütze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 and Christina </a:t>
            </a:r>
            <a:r>
              <a:rPr lang="en-US" sz="1200" i="1" dirty="0" err="1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Lioma</a:t>
            </a:r>
            <a:r>
              <a:rPr lang="en-US" sz="1200" i="1" dirty="0" smtClean="0">
                <a:solidFill>
                  <a:schemeClr val="accent5">
                    <a:lumMod val="75000"/>
                  </a:schemeClr>
                </a:solidFill>
                <a:latin typeface="+mn-lt"/>
                <a:ea typeface="ＭＳ Ｐゴシック" pitchFamily="-112" charset="-128"/>
              </a:rPr>
              <a:t>, Stuttgart IIR class</a:t>
            </a:r>
            <a:endParaRPr lang="el-GR" sz="1200" i="1" dirty="0" smtClean="0">
              <a:solidFill>
                <a:schemeClr val="accent5">
                  <a:lumMod val="75000"/>
                </a:schemeClr>
              </a:solidFill>
              <a:latin typeface="+mn-lt"/>
              <a:ea typeface="ＭＳ Ｐゴシック" pitchFamily="-112" charset="-128"/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89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45593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458200" cy="1173162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el-GR" dirty="0" smtClean="0">
                <a:ea typeface="ＭＳ Ｐゴシック" charset="-128"/>
              </a:rPr>
              <a:t>Συχνότητα εγγράφων </a:t>
            </a:r>
            <a:r>
              <a:rPr lang="el-GR" dirty="0">
                <a:ea typeface="ＭＳ Ｐゴシック" charset="-128"/>
              </a:rPr>
              <a:t>(</a:t>
            </a:r>
            <a:r>
              <a:rPr lang="en-US" dirty="0" smtClean="0">
                <a:ea typeface="ＭＳ Ｐゴシック" charset="-128"/>
              </a:rPr>
              <a:t>Document frequency</a:t>
            </a:r>
            <a:r>
              <a:rPr lang="el-GR" dirty="0" smtClean="0">
                <a:ea typeface="ＭＳ Ｐゴシック" charset="-128"/>
              </a:rPr>
              <a:t>)</a:t>
            </a:r>
            <a:endParaRPr lang="en-US" dirty="0" smtClean="0">
              <a:ea typeface="ＭＳ Ｐゴシック" charset="-12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752600"/>
            <a:ext cx="8534400" cy="4876800"/>
          </a:xfrm>
        </p:spPr>
        <p:txBody>
          <a:bodyPr/>
          <a:lstStyle/>
          <a:p>
            <a:pPr eaLnBrk="1" hangingPunct="1">
              <a:buNone/>
            </a:pPr>
            <a:r>
              <a:rPr lang="el-GR" dirty="0" smtClean="0">
                <a:ea typeface="ＭＳ Ｐゴシック" charset="-128"/>
              </a:rPr>
              <a:t>	Οι σπάνιοι όροι δίνουν περισσότερη πληροφορία από τους συχνούς όρους </a:t>
            </a:r>
          </a:p>
          <a:p>
            <a:pPr lvl="1" eaLnBrk="1" hangingPunct="1"/>
            <a:r>
              <a:rPr lang="el-GR" dirty="0" smtClean="0">
                <a:ea typeface="ＭＳ Ｐゴシック" charset="-128"/>
              </a:rPr>
              <a:t>Θυμηθείτε τα</a:t>
            </a:r>
            <a:r>
              <a:rPr lang="en-US" dirty="0" smtClean="0">
                <a:ea typeface="ＭＳ Ｐゴシック" charset="-128"/>
              </a:rPr>
              <a:t> stop words</a:t>
            </a:r>
            <a:r>
              <a:rPr lang="el-GR" dirty="0" smtClean="0">
                <a:ea typeface="ＭＳ Ｐゴシック" charset="-128"/>
              </a:rPr>
              <a:t> (διακοπτόμενες λέξεις)</a:t>
            </a:r>
          </a:p>
          <a:p>
            <a:pPr lvl="1" eaLnBrk="1" hangingPunct="1"/>
            <a:endParaRPr lang="en-US" sz="800" dirty="0" smtClean="0">
              <a:ea typeface="ＭＳ Ｐゴシック" charset="-128"/>
            </a:endParaRPr>
          </a:p>
          <a:p>
            <a:pPr eaLnBrk="1" hangingPunct="1"/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Θεωρείστε έναν όρο σε μια ερώτηση που είναι σπάνιος στη συλλογή 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(</a:t>
            </a:r>
            <a:r>
              <a:rPr lang="el-GR" sz="2400" dirty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π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.</a:t>
            </a:r>
            <a:r>
              <a:rPr lang="el-GR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χ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., </a:t>
            </a:r>
            <a:r>
              <a:rPr lang="en-US" sz="2400" i="1" dirty="0" err="1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arachnocentric</a:t>
            </a:r>
            <a:r>
              <a:rPr lang="en-US" sz="24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)</a:t>
            </a:r>
          </a:p>
          <a:p>
            <a:pPr lvl="1" eaLnBrk="1" hangingPunct="1"/>
            <a:r>
              <a:rPr lang="el-GR" sz="2000" dirty="0" smtClean="0">
                <a:solidFill>
                  <a:schemeClr val="accent1">
                    <a:lumMod val="75000"/>
                  </a:schemeClr>
                </a:solidFill>
                <a:ea typeface="ＭＳ Ｐゴシック" charset="-128"/>
              </a:rPr>
              <a:t>Το έγγραφο που περιέχει αυτόν τον όρο είναι πιο πιθανό να είναι πιο σχετικό με το ερώτημα από ένα έγγραφο που περιέχει ένα λιγότερο σπάνιο όρο του ερωτήματος</a:t>
            </a:r>
            <a:endParaRPr lang="en-US" sz="2000" dirty="0" smtClean="0">
              <a:ea typeface="ＭＳ Ｐゴシック" charset="-128"/>
            </a:endParaRPr>
          </a:p>
          <a:p>
            <a:pPr eaLnBrk="1" hangingPunct="1">
              <a:buNone/>
            </a:pPr>
            <a:r>
              <a:rPr lang="en-US" dirty="0" smtClean="0">
                <a:solidFill>
                  <a:srgbClr val="C00000"/>
                </a:solidFill>
                <a:ea typeface="ＭＳ Ｐゴシック" charset="-128"/>
              </a:rPr>
              <a:t>→ </a:t>
            </a:r>
            <a:r>
              <a:rPr lang="el-GR" dirty="0" smtClean="0">
                <a:solidFill>
                  <a:srgbClr val="C00000"/>
                </a:solidFill>
                <a:ea typeface="ＭＳ Ｐゴシック" charset="-128"/>
              </a:rPr>
              <a:t>Θέλουμε να δώσουμε μεγαλύτερο βάρος στους σπάνιους όρους – αλλά πως; </a:t>
            </a:r>
            <a:r>
              <a:rPr lang="en-US" b="1" u="sng" dirty="0" err="1" smtClean="0">
                <a:solidFill>
                  <a:srgbClr val="C00000"/>
                </a:solidFill>
                <a:ea typeface="ＭＳ Ｐゴシック" charset="-128"/>
              </a:rPr>
              <a:t>df</a:t>
            </a:r>
            <a:endParaRPr lang="en-US" b="1" u="sng" dirty="0" smtClean="0">
              <a:solidFill>
                <a:srgbClr val="C00000"/>
              </a:solidFill>
              <a:ea typeface="ＭＳ Ｐゴシック" charset="-128"/>
            </a:endParaRPr>
          </a:p>
        </p:txBody>
      </p:sp>
      <p:sp>
        <p:nvSpPr>
          <p:cNvPr id="34820" name="TextBox 4"/>
          <p:cNvSpPr txBox="1">
            <a:spLocks noChangeArrowheads="1"/>
          </p:cNvSpPr>
          <p:nvPr/>
        </p:nvSpPr>
        <p:spPr bwMode="auto">
          <a:xfrm>
            <a:off x="7620000" y="-33546"/>
            <a:ext cx="119776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r>
              <a:rPr lang="el-GR" sz="1600" dirty="0" err="1" smtClean="0">
                <a:solidFill>
                  <a:srgbClr val="FBFCFF"/>
                </a:solidFill>
              </a:rPr>
              <a:t>Κεφ</a:t>
            </a:r>
            <a:r>
              <a:rPr lang="en-US" sz="1600" dirty="0" smtClean="0">
                <a:solidFill>
                  <a:srgbClr val="FBFCFF"/>
                </a:solidFill>
              </a:rPr>
              <a:t>. </a:t>
            </a:r>
            <a:r>
              <a:rPr lang="en-US" sz="1600" dirty="0">
                <a:solidFill>
                  <a:srgbClr val="FBFCFF"/>
                </a:solidFill>
              </a:rPr>
              <a:t>6.2.1</a:t>
            </a: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ED9190B-40F4-4D14-B8A7-A8F5BA31F2B1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0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4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IIR-slides">
  <a:themeElements>
    <a:clrScheme name="IIR Book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37085"/>
      </a:accent1>
      <a:accent2>
        <a:srgbClr val="C0504D"/>
      </a:accent2>
      <a:accent3>
        <a:srgbClr val="357E69"/>
      </a:accent3>
      <a:accent4>
        <a:srgbClr val="918BA3"/>
      </a:accent4>
      <a:accent5>
        <a:srgbClr val="139CB7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2_Office Theme">
  <a:themeElements>
    <a:clrScheme name="Office Them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 Theme">
      <a:majorFont>
        <a:latin typeface="Calibri"/>
        <a:ea typeface="ＭＳ Ｐゴシック"/>
        <a:cs typeface=""/>
      </a:majorFont>
      <a:minorFont>
        <a:latin typeface="Calibri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24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Lucida Sans" charset="0"/>
            <a:cs typeface="Arial Unicode MS" charset="0"/>
          </a:defRPr>
        </a:defPPr>
      </a:lstStyle>
    </a:lnDef>
  </a:objectDefaults>
  <a:extraClrSchemeLst>
    <a:extraClrScheme>
      <a:clrScheme name="Office Them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Office Them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Office Them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IIR-slides.pot</Template>
  <TotalTime>28824</TotalTime>
  <Words>4477</Words>
  <Application>Microsoft Office PowerPoint</Application>
  <PresentationFormat>On-screen Show (4:3)</PresentationFormat>
  <Paragraphs>909</Paragraphs>
  <Slides>89</Slides>
  <Notes>32</Notes>
  <HiddenSlides>1</HiddenSlides>
  <MMClips>0</MMClips>
  <ScaleCrop>false</ScaleCrop>
  <HeadingPairs>
    <vt:vector size="6" baseType="variant">
      <vt:variant>
        <vt:lpstr>Theme</vt:lpstr>
      </vt:variant>
      <vt:variant>
        <vt:i4>2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89</vt:i4>
      </vt:variant>
    </vt:vector>
  </HeadingPairs>
  <TitlesOfParts>
    <vt:vector size="94" baseType="lpstr">
      <vt:lpstr>IIR-slides</vt:lpstr>
      <vt:lpstr>2_Office Theme</vt:lpstr>
      <vt:lpstr>Equation</vt:lpstr>
      <vt:lpstr>Εξίσωση</vt:lpstr>
      <vt:lpstr>Worksheet</vt:lpstr>
      <vt:lpstr>Slide 1</vt:lpstr>
      <vt:lpstr>Περίληψη διαβάθμισης</vt:lpstr>
      <vt:lpstr>Κατάταξη εγγράφων (Ranked retrieval)</vt:lpstr>
      <vt:lpstr>Μοντέλα διαβαθμισμένης ανάκτησης</vt:lpstr>
      <vt:lpstr>Διαβαθμισμένη ανάκτηση</vt:lpstr>
      <vt:lpstr>Βαθμός ταιριάσματος ερωτήματος-εγγράφου</vt:lpstr>
      <vt:lpstr>Στάθμιση με Log-συχνότητας</vt:lpstr>
      <vt:lpstr>Στάθμιση με Log-συχνότητας</vt:lpstr>
      <vt:lpstr>Συχνότητα εγγράφων (Document frequency)</vt:lpstr>
      <vt:lpstr>Βάρος idf</vt:lpstr>
      <vt:lpstr>Παράδειγμα idf, έστω N = 1 εκατομμύριο</vt:lpstr>
      <vt:lpstr>Στάθμιση tf-idf</vt:lpstr>
      <vt:lpstr>Βαθμός εγγράφου και ερώτησης</vt:lpstr>
      <vt:lpstr>Δυαδική μήτρα σύμπτωσης (binary term-document incidence matrix)</vt:lpstr>
      <vt:lpstr>Ο πίνακας με μετρητές</vt:lpstr>
      <vt:lpstr>Ο πίνακας με βάρη</vt:lpstr>
      <vt:lpstr>Τα έγγραφα ως διανύσματα</vt:lpstr>
      <vt:lpstr>Τα ερωτήματα ως διανύσματα</vt:lpstr>
      <vt:lpstr>Ομοιότητα διανυσμάτων</vt:lpstr>
      <vt:lpstr>cosine(query, document)</vt:lpstr>
      <vt:lpstr>Κανονικοποίηση του μήκους</vt:lpstr>
      <vt:lpstr>Ομοιότητα συνημιτόνου</vt:lpstr>
      <vt:lpstr>Παραλλαγές της tf-idf στάθμισης</vt:lpstr>
      <vt:lpstr>Στάθμιση ερωτημάτων και εγγράφων</vt:lpstr>
      <vt:lpstr>Παράδειγμα</vt:lpstr>
      <vt:lpstr>Παράδειγμα (συνέχεια) </vt:lpstr>
      <vt:lpstr>Παράδειγμα (συνέχεια) </vt:lpstr>
      <vt:lpstr>Στάθμιση ερωτημάτων και εγγράφων</vt:lpstr>
      <vt:lpstr>Παράδειγμα</vt:lpstr>
      <vt:lpstr>Μοντέλο Σάκου Λέξεων (Bag of words model)</vt:lpstr>
      <vt:lpstr>Περίληψη βαθμολόγησης στο διανυσματικό χώρο</vt:lpstr>
      <vt:lpstr>Slide 32</vt:lpstr>
      <vt:lpstr>Slide 33</vt:lpstr>
      <vt:lpstr>Slide 34</vt:lpstr>
      <vt:lpstr>Slide 35</vt:lpstr>
      <vt:lpstr>Υπολογισμός ανά όρο (term-at-a-time)</vt:lpstr>
      <vt:lpstr>Slide 37</vt:lpstr>
      <vt:lpstr>Slide 38</vt:lpstr>
      <vt:lpstr>Slide 39</vt:lpstr>
      <vt:lpstr>Slide 40</vt:lpstr>
      <vt:lpstr>Slide 41</vt:lpstr>
      <vt:lpstr>Slide 42</vt:lpstr>
      <vt:lpstr>Slide 43</vt:lpstr>
      <vt:lpstr>Slide 44</vt:lpstr>
      <vt:lpstr>Γενική Προσέγγιση</vt:lpstr>
      <vt:lpstr>Περιορισμός του ευρετηρίου</vt:lpstr>
      <vt:lpstr>Μόνο όροι με μεγάλο idf</vt:lpstr>
      <vt:lpstr>Έγγραφα με πολλούς όρους του ερωτήματος</vt:lpstr>
      <vt:lpstr>3 από τους 4 όρους του ερωτήματος</vt:lpstr>
      <vt:lpstr>Λίστες πρωταθλητών</vt:lpstr>
      <vt:lpstr>Slide 51</vt:lpstr>
      <vt:lpstr>Slide 52</vt:lpstr>
      <vt:lpstr>Slide 53</vt:lpstr>
      <vt:lpstr>Slide 54</vt:lpstr>
      <vt:lpstr>Slide 55</vt:lpstr>
      <vt:lpstr>Slide 56</vt:lpstr>
      <vt:lpstr>Slide 57</vt:lpstr>
      <vt:lpstr>Υπολογισμός ανά όρο</vt:lpstr>
      <vt:lpstr>1. Πρόωρος τερματισμός</vt:lpstr>
      <vt:lpstr>2. idf-διατεταγμένοι όροι</vt:lpstr>
      <vt:lpstr>Κλάδεμα συστάδων</vt:lpstr>
      <vt:lpstr>Κλάδεμα συστάδων</vt:lpstr>
      <vt:lpstr>Κλάδεμα συστάδων</vt:lpstr>
      <vt:lpstr>Κλάδεμα συστάδων</vt:lpstr>
      <vt:lpstr>Κλάδεμα συστάδων</vt:lpstr>
      <vt:lpstr>Slide 66</vt:lpstr>
      <vt:lpstr>Slide 67</vt:lpstr>
      <vt:lpstr>Slide 68</vt:lpstr>
      <vt:lpstr>Slide 69</vt:lpstr>
      <vt:lpstr>Slide 70</vt:lpstr>
      <vt:lpstr>Slide 71</vt:lpstr>
      <vt:lpstr>Slide 72</vt:lpstr>
      <vt:lpstr>Slide 73</vt:lpstr>
      <vt:lpstr>Slide 74</vt:lpstr>
      <vt:lpstr>Slide 75</vt:lpstr>
      <vt:lpstr>Τι (άλλο) θα δούμε σήμερα;</vt:lpstr>
      <vt:lpstr>Slide 77</vt:lpstr>
      <vt:lpstr>Περιλήψεις αποτελεσμάτων</vt:lpstr>
      <vt:lpstr>Περιλήψεις αποτελεσμάτων</vt:lpstr>
      <vt:lpstr>Περιλήψεις αποτελεσμάτων</vt:lpstr>
      <vt:lpstr>Στατικές Περιλήψεις</vt:lpstr>
      <vt:lpstr>Δυναμικές Περιλήψεις</vt:lpstr>
      <vt:lpstr>Δυναμικές Περιλήψεις</vt:lpstr>
      <vt:lpstr>Δυναμικές Περιλήψεις</vt:lpstr>
      <vt:lpstr>Δυναμικές Περιλήψεις</vt:lpstr>
      <vt:lpstr>Quicklinks</vt:lpstr>
      <vt:lpstr>Slide 87</vt:lpstr>
      <vt:lpstr>Εναλλακτικές αναπαραστάσεις; </vt:lpstr>
      <vt:lpstr>Slide 89</vt:lpstr>
    </vt:vector>
  </TitlesOfParts>
  <Company>Stanford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Christopher Manning</dc:creator>
  <cp:lastModifiedBy>pitoura</cp:lastModifiedBy>
  <cp:revision>577</cp:revision>
  <cp:lastPrinted>2011-04-04T04:19:57Z</cp:lastPrinted>
  <dcterms:created xsi:type="dcterms:W3CDTF">2011-04-01T01:43:31Z</dcterms:created>
  <dcterms:modified xsi:type="dcterms:W3CDTF">2013-04-05T12:01:55Z</dcterms:modified>
</cp:coreProperties>
</file>