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48"/>
  </p:notesMasterIdLst>
  <p:handoutMasterIdLst>
    <p:handoutMasterId r:id="rId49"/>
  </p:handoutMasterIdLst>
  <p:sldIdLst>
    <p:sldId id="402" r:id="rId2"/>
    <p:sldId id="704" r:id="rId3"/>
    <p:sldId id="771" r:id="rId4"/>
    <p:sldId id="772" r:id="rId5"/>
    <p:sldId id="773" r:id="rId6"/>
    <p:sldId id="774" r:id="rId7"/>
    <p:sldId id="775" r:id="rId8"/>
    <p:sldId id="820" r:id="rId9"/>
    <p:sldId id="777" r:id="rId10"/>
    <p:sldId id="778" r:id="rId11"/>
    <p:sldId id="779" r:id="rId12"/>
    <p:sldId id="780" r:id="rId13"/>
    <p:sldId id="781" r:id="rId14"/>
    <p:sldId id="782" r:id="rId15"/>
    <p:sldId id="783" r:id="rId16"/>
    <p:sldId id="784" r:id="rId17"/>
    <p:sldId id="822" r:id="rId18"/>
    <p:sldId id="785" r:id="rId19"/>
    <p:sldId id="787" r:id="rId20"/>
    <p:sldId id="788" r:id="rId21"/>
    <p:sldId id="789" r:id="rId22"/>
    <p:sldId id="790" r:id="rId23"/>
    <p:sldId id="791" r:id="rId24"/>
    <p:sldId id="792" r:id="rId25"/>
    <p:sldId id="823" r:id="rId26"/>
    <p:sldId id="824" r:id="rId27"/>
    <p:sldId id="793" r:id="rId28"/>
    <p:sldId id="794" r:id="rId29"/>
    <p:sldId id="795" r:id="rId30"/>
    <p:sldId id="796" r:id="rId31"/>
    <p:sldId id="797" r:id="rId32"/>
    <p:sldId id="798" r:id="rId33"/>
    <p:sldId id="799" r:id="rId34"/>
    <p:sldId id="800" r:id="rId35"/>
    <p:sldId id="802" r:id="rId36"/>
    <p:sldId id="801" r:id="rId37"/>
    <p:sldId id="803" r:id="rId38"/>
    <p:sldId id="804" r:id="rId39"/>
    <p:sldId id="805" r:id="rId40"/>
    <p:sldId id="806" r:id="rId41"/>
    <p:sldId id="807" r:id="rId42"/>
    <p:sldId id="808" r:id="rId43"/>
    <p:sldId id="809" r:id="rId44"/>
    <p:sldId id="810" r:id="rId45"/>
    <p:sldId id="811" r:id="rId46"/>
    <p:sldId id="827" r:id="rId47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902" y="-102"/>
      </p:cViewPr>
      <p:guideLst>
        <p:guide orient="horz" pos="3220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DA00E-BE4F-43E0-AB11-7D68F17ADC0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8072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6 4 3 2 1 0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A88-C04B-4D2C-81D7-4049BE80831F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Why do you get these numbers?</a:t>
            </a:r>
          </a:p>
          <a:p>
            <a:r>
              <a:rPr lang="en-US" smtClean="0">
                <a:ea typeface="ＭＳ Ｐゴシック" charset="-128"/>
              </a:rPr>
              <a:t>Suggests df is better.</a:t>
            </a:r>
          </a:p>
          <a:p>
            <a:endParaRPr lang="en-US" smtClean="0">
              <a:ea typeface="ＭＳ Ｐゴシック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990C6-A5DE-4BC0-8CF6-AAE07CBA99AE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See Law of Cosines (Cosine Rule) wikipedia page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n default is just term frequency</a:t>
            </a:r>
          </a:p>
          <a:p>
            <a:r>
              <a:rPr lang="en-US" smtClean="0">
                <a:ea typeface="ＭＳ Ｐゴシック" charset="-128"/>
              </a:rPr>
              <a:t>ltc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Leaving off idf weighting on documents is good for both efficiency and system effectiveness reasons.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6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Βαθμολόγηση. Στάθμιση όρων. Το μοντέλο διανυσματικού χώρου.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37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Συντελεστής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Παράδειγμα βαθμολόγησης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200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Ποιος είναι </a:t>
            </a:r>
            <a:r>
              <a:rPr lang="en-US" dirty="0" smtClean="0">
                <a:ea typeface="ＭＳ Ｐゴシック" charset="-128"/>
              </a:rPr>
              <a:t>o </a:t>
            </a:r>
            <a:r>
              <a:rPr lang="el-GR" dirty="0" smtClean="0">
                <a:ea typeface="ＭＳ Ｐゴシック" charset="-128"/>
              </a:rPr>
              <a:t>βαθμός ταιριάσματος ερωτήματος-εγγράφου με βάση το συντελεστή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για τα παρακάτω</a:t>
            </a:r>
            <a:r>
              <a:rPr lang="en-US" dirty="0" smtClean="0">
                <a:ea typeface="ＭＳ Ｐゴシック" charset="-128"/>
              </a:rPr>
              <a:t>;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Ερώτημα </a:t>
            </a:r>
            <a:r>
              <a:rPr lang="en-US" u="sng" dirty="0" smtClean="0">
                <a:ea typeface="ＭＳ Ｐゴシック" charset="-128"/>
              </a:rPr>
              <a:t>(q)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i="1" dirty="0" smtClean="0">
                <a:ea typeface="ＭＳ Ｐゴシック" charset="-128"/>
              </a:rPr>
              <a:t>ides of march</a:t>
            </a:r>
            <a:endParaRPr lang="el-GR" i="1" dirty="0" smtClean="0">
              <a:ea typeface="ＭＳ Ｐゴシック" charset="-128"/>
            </a:endParaRPr>
          </a:p>
          <a:p>
            <a:pPr lvl="1" eaLnBrk="1" hangingPunct="1"/>
            <a:endParaRPr lang="en-US" i="1" dirty="0" smtClean="0">
              <a:ea typeface="ＭＳ Ｐゴシック" charset="-128"/>
            </a:endParaRP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1 (d1): </a:t>
            </a:r>
            <a:r>
              <a:rPr lang="en-US" i="1" dirty="0" err="1" smtClean="0">
                <a:ea typeface="ＭＳ Ｐゴシック" charset="-128"/>
              </a:rPr>
              <a:t>caesar</a:t>
            </a:r>
            <a:r>
              <a:rPr lang="en-US" i="1" dirty="0" smtClean="0">
                <a:ea typeface="ＭＳ Ｐゴシック" charset="-128"/>
              </a:rPr>
              <a:t> died in march</a:t>
            </a: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2 (d2): </a:t>
            </a:r>
            <a:r>
              <a:rPr lang="en-US" i="1" dirty="0" smtClean="0">
                <a:ea typeface="ＭＳ Ｐゴシック" charset="-128"/>
              </a:rPr>
              <a:t>the long march</a:t>
            </a:r>
            <a:endParaRPr lang="en-US" u="sng" dirty="0" smtClean="0">
              <a:ea typeface="ＭＳ Ｐゴシック" charset="-128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Προβλήματα με τη βαθμολογία με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 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Δεν λαμβάνει υπ’ όψιν την </a:t>
            </a:r>
            <a:r>
              <a:rPr lang="el-GR" i="1" dirty="0">
                <a:solidFill>
                  <a:srgbClr val="357E69"/>
                </a:solidFill>
                <a:ea typeface="ＭＳ Ｐゴシック" charset="-128"/>
              </a:rPr>
              <a:t>συχνότητα </a:t>
            </a:r>
            <a:r>
              <a:rPr lang="el-GR" i="1" dirty="0" smtClean="0">
                <a:solidFill>
                  <a:srgbClr val="357E69"/>
                </a:solidFill>
                <a:ea typeface="ＭＳ Ｐゴシック" charset="-128"/>
              </a:rPr>
              <a:t>όρου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term frequency</a:t>
            </a:r>
            <a:r>
              <a:rPr lang="el-GR" dirty="0">
                <a:ea typeface="ＭＳ Ｐゴシック" charset="-128"/>
              </a:rPr>
              <a:t>): πόσες φορές εμφανίζεται ο όρος στο έγγραφο </a:t>
            </a:r>
            <a:r>
              <a:rPr lang="en-US" dirty="0">
                <a:ea typeface="ＭＳ Ｐゴシック" charset="-128"/>
              </a:rPr>
              <a:t>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Αγνοεί το γεγονός πως οι </a:t>
            </a:r>
            <a:r>
              <a:rPr lang="el-GR" i="1" dirty="0" smtClean="0">
                <a:solidFill>
                  <a:srgbClr val="357E69"/>
                </a:solidFill>
                <a:ea typeface="ＭＳ Ｐゴシック" charset="-128"/>
              </a:rPr>
              <a:t>σπάνιοι όροι </a:t>
            </a:r>
            <a:r>
              <a:rPr lang="el-GR" dirty="0" smtClean="0">
                <a:ea typeface="ＭＳ Ｐゴシック" charset="-128"/>
              </a:rPr>
              <a:t>περιέχουν περισσότερη πληροφορία από </a:t>
            </a:r>
            <a:r>
              <a:rPr lang="el-GR" dirty="0" err="1" smtClean="0">
                <a:ea typeface="ＭＳ Ｐゴシック" charset="-128"/>
              </a:rPr>
              <a:t>ό,τι</a:t>
            </a:r>
            <a:r>
              <a:rPr lang="el-GR" dirty="0" smtClean="0">
                <a:ea typeface="ＭＳ Ｐゴシック" charset="-128"/>
              </a:rPr>
              <a:t> οι συχνοί. 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l-GR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ea typeface="ＭＳ Ｐゴシック" charset="-128"/>
              </a:rPr>
              <a:t>Ποιο πλήρη τρόπο </a:t>
            </a:r>
            <a:r>
              <a:rPr lang="el-GR" dirty="0" err="1" smtClean="0">
                <a:solidFill>
                  <a:schemeClr val="accent4">
                    <a:lumMod val="50000"/>
                  </a:schemeClr>
                </a:solidFill>
                <a:ea typeface="ＭＳ Ｐゴシック" charset="-128"/>
              </a:rPr>
              <a:t>κανονικοποιήσης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ea typeface="ＭＳ Ｐゴシック" charset="-128"/>
              </a:rPr>
              <a:t> του μήκους:</a:t>
            </a: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5168953"/>
              </p:ext>
            </p:extLst>
          </p:nvPr>
        </p:nvGraphicFramePr>
        <p:xfrm>
          <a:off x="3657600" y="5105400"/>
          <a:ext cx="2555875" cy="501650"/>
        </p:xfrm>
        <a:graphic>
          <a:graphicData uri="http://schemas.openxmlformats.org/presentationml/2006/ole">
            <p:oleObj spid="_x0000_s112659" name="Equation" r:id="rId3" imgW="1193800" imgH="254000" progId="Equation.3">
              <p:embed/>
            </p:oleObj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Δυαδική μήτρα σύμπτωσης (</a:t>
            </a:r>
            <a:r>
              <a:rPr lang="en-US" dirty="0" smtClean="0">
                <a:ea typeface="ＭＳ Ｐゴシック" charset="-128"/>
              </a:rPr>
              <a:t>binary term-document incidence matrix)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p:oleObj spid="_x0000_s113683" name="Worksheet" r:id="rId3" imgW="9791852" imgH="3596678" progId="Excel.Sheet.8">
              <p:embed/>
            </p:oleObj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152400" y="5105400"/>
            <a:ext cx="8762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76600" y="1981200"/>
            <a:ext cx="1524000" cy="2819400"/>
          </a:xfrm>
          <a:prstGeom prst="rect">
            <a:avLst/>
          </a:prstGeom>
          <a:noFill/>
          <a:ln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μετρητές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Θεωρούμε τον αριθμό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πλήθος) των εμφανίσεων ενός όρου σε ένα έγγραφο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Κάθε έγγραφο είναι ένα διάνυσμα μετρητών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μια στήλη παρακάτω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" y="3765550"/>
          <a:ext cx="8932863" cy="2711450"/>
        </p:xfrm>
        <a:graphic>
          <a:graphicData uri="http://schemas.openxmlformats.org/presentationml/2006/ole">
            <p:oleObj spid="_x0000_s114707" name="Worksheet" r:id="rId3" imgW="9791700" imgH="2926080" progId="Excel.Sheet.8">
              <p:embed/>
            </p:oleObj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352800" y="3810000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4343400" y="2646218"/>
            <a:ext cx="2590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ea typeface="ＭＳ Ｐゴシック" charset="-128"/>
              </a:rPr>
              <a:t>Bag of words </a:t>
            </a:r>
            <a:r>
              <a:rPr lang="en-US" smtClean="0">
                <a:ea typeface="ＭＳ Ｐゴシック" charset="-128"/>
              </a:rPr>
              <a:t>model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διανυσματική αναπαράσταση δεν εξετάζει τη διάταξη των λέξεων σε ένα έγγραφο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John is quicker than Mary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και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Mary is quicker than John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457200" lvl="1" indent="0" eaLnBrk="1" hangingPunct="1">
              <a:buNone/>
            </a:pP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Έχουν τα ίδια διανύσματα</a:t>
            </a: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Αυτό λέγεται μοντέλου σάκου λέξεων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u="sng" dirty="0" smtClean="0">
                <a:ea typeface="ＭＳ Ｐゴシック" charset="-128"/>
              </a:rPr>
              <a:t>bag of words</a:t>
            </a:r>
            <a:r>
              <a:rPr lang="en-US" dirty="0" smtClean="0">
                <a:ea typeface="ＭＳ Ｐゴシック" charset="-128"/>
              </a:rPr>
              <a:t> model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όρου - </a:t>
            </a:r>
            <a:r>
              <a:rPr lang="en-US" dirty="0" smtClean="0">
                <a:ea typeface="ＭＳ Ｐゴシック" charset="-128"/>
              </a:rPr>
              <a:t>Term frequency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i="1" baseline="-25000" dirty="0" err="1" smtClean="0">
                <a:ea typeface="ＭＳ Ｐゴシック" charset="-128"/>
              </a:rPr>
              <a:t>t,d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σε ένα έγγραφο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ορίζεται ως αριθμός των φορών που το </a:t>
            </a:r>
            <a:r>
              <a:rPr lang="en-US" i="1" dirty="0" smtClean="0">
                <a:ea typeface="ＭＳ Ｐゴシック" charset="-128"/>
              </a:rPr>
              <a:t>t </a:t>
            </a:r>
            <a:r>
              <a:rPr lang="el-GR" dirty="0">
                <a:ea typeface="ＭＳ Ｐゴシック" charset="-128"/>
              </a:rPr>
              <a:t>εμφανίζεται στο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endParaRPr lang="el-GR" sz="2400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rgbClr val="C00000"/>
                </a:solidFill>
                <a:ea typeface="ＭＳ Ｐゴシック" charset="-128"/>
              </a:rPr>
              <a:t>Θέλουμε να χρησιμοποιήσουμε το </a:t>
            </a:r>
            <a:r>
              <a:rPr lang="en-US" sz="2400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sz="2400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ea typeface="ＭＳ Ｐゴシック" charset="-128"/>
              </a:rPr>
              <a:t>όταν υπολογίζουμε το βαθμό ταιριάσματος ερωτήματος-εγγράφου. Αλλά πως; </a:t>
            </a:r>
          </a:p>
          <a:p>
            <a:pPr eaLnBrk="1" hangingPunct="1"/>
            <a:r>
              <a:rPr lang="el-GR" sz="2400" dirty="0">
                <a:ea typeface="ＭＳ Ｐゴシック" charset="-128"/>
              </a:rPr>
              <a:t>Φ</a:t>
            </a:r>
            <a:r>
              <a:rPr lang="el-GR" sz="2400" dirty="0" smtClean="0">
                <a:ea typeface="ＭＳ Ｐゴシック" charset="-128"/>
              </a:rPr>
              <a:t>τάνει μόνο η συχνότητα .. </a:t>
            </a:r>
            <a:endParaRPr lang="en-US" sz="2400" dirty="0" smtClean="0">
              <a:ea typeface="ＭＳ Ｐゴシック" charset="-128"/>
            </a:endParaRP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Ένα έγγραφο με 10 εμφανίσεις ενός όρου είναι πιο σχετικό από ένα έγγραφο με 1 εμφάνιση του όρου .. Αλλά είναι 10 φορές πιο σχετικό; </a:t>
            </a:r>
            <a:endParaRPr lang="en-US" sz="2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Η σχετικότητα (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Relevance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) δεν αυξάνει αναλογικά με τη συχνότητα όρου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στάθμιση με χρήση του λογάριθμου της συχνότητα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log frequency weight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2" eaLnBrk="1" hangingPunct="1"/>
            <a:r>
              <a:rPr lang="en-US" sz="1600" dirty="0" smtClean="0">
                <a:ea typeface="ＭＳ Ｐゴシック" charset="-128"/>
              </a:rPr>
              <a:t>0 → 0, 1 → 1, 2 → 1.3, 10 → 2, 1000 → 4, etc.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 βαθμός για ένα ζεύγος εγγράφου-ερωτήματος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άθροισμα όλων των κοινών όρων </a:t>
            </a:r>
            <a:r>
              <a:rPr lang="en-US" dirty="0" smtClean="0">
                <a:ea typeface="ＭＳ Ｐゴシック" charset="-128"/>
              </a:rPr>
              <a:t>:</a:t>
            </a:r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sz="1600" dirty="0" smtClean="0">
                <a:ea typeface="ＭＳ Ｐゴシック" charset="-128"/>
              </a:rPr>
              <a:t>Ο βαθμός είναι 0 όταν κανένας από τους όρους του ερωτήματος δεν εμφανίζεται στο έγγραφο</a:t>
            </a:r>
            <a:endParaRPr lang="en-US" sz="1600" dirty="0" smtClean="0">
              <a:ea typeface="ＭＳ Ｐゴシック" charset="-128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95400" y="2667000"/>
          <a:ext cx="5321300" cy="838200"/>
        </p:xfrm>
        <a:graphic>
          <a:graphicData uri="http://schemas.openxmlformats.org/presentationml/2006/ole">
            <p:oleObj spid="_x0000_s115746" name="Equation" r:id="rId3" imgW="2108200" imgH="4572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52600" y="4953000"/>
          <a:ext cx="4595812" cy="728663"/>
        </p:xfrm>
        <a:graphic>
          <a:graphicData uri="http://schemas.openxmlformats.org/presentationml/2006/ole">
            <p:oleObj spid="_x0000_s115747" name="Εξίσωση" r:id="rId4" imgW="1765300" imgH="279400" progId="Equation.3">
              <p:embed/>
            </p:oleObj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B050"/>
                </a:solidFill>
                <a:latin typeface="+mj-lt"/>
              </a:rPr>
              <a:t>Ποιο είναι ο βαθμός για τα παρακάτω ζεύγη χρησιμοποιώντας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jaccard</a:t>
            </a:r>
            <a:r>
              <a:rPr lang="en-US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el-GR" dirty="0" smtClean="0">
                <a:solidFill>
                  <a:srgbClr val="00B050"/>
                </a:solidFill>
                <a:latin typeface="+mj-lt"/>
              </a:rPr>
              <a:t>και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tf</a:t>
            </a:r>
            <a:r>
              <a:rPr lang="el-GR" dirty="0" smtClean="0">
                <a:solidFill>
                  <a:srgbClr val="00B050"/>
                </a:solidFill>
                <a:latin typeface="+mj-lt"/>
              </a:rPr>
              <a:t>; </a:t>
            </a:r>
            <a:endParaRPr lang="en-US" dirty="0" smtClean="0">
              <a:solidFill>
                <a:srgbClr val="00B050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[information 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“all you’ve ever wanted to know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d: “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trucks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planes,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trucks]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“cops stop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more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often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73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εγγράφων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Document frequency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	Οι σπάνιοι όροι δίνουν περισσότερη πληροφορία από τους συχνούς όρους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Θυμηθείτε τα</a:t>
            </a:r>
            <a:r>
              <a:rPr lang="en-US" dirty="0" smtClean="0">
                <a:ea typeface="ＭＳ Ｐゴシック" charset="-128"/>
              </a:rPr>
              <a:t> stop words</a:t>
            </a:r>
            <a:r>
              <a:rPr lang="el-GR" dirty="0" smtClean="0">
                <a:ea typeface="ＭＳ Ｐゴシック" charset="-128"/>
              </a:rPr>
              <a:t> (διακοπτόμενες λέξεις)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Θεωρείστε έναν όρο σε μια ερώτηση που είναι σπάνιος στη συλλογή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χ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., </a:t>
            </a: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arachnocentric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)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Το έγγραφο που περιέχει αυτόν τον όρο είναι πιο πιθανό να είναι πιο σχετικό με το ερώτημα από ένα έγγραφο που περιέχει ένα λιγότερο σπάνιο όρο του ερωτήματος</a:t>
            </a:r>
            <a:endParaRPr lang="en-US" sz="2400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→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Θέλουμε να δώσουμε μεγαλύτερο βάρος στους σπάνιους όρους – αλλά πως; </a:t>
            </a:r>
            <a:r>
              <a:rPr lang="en-US" b="1" u="sng" dirty="0" err="1" smtClean="0">
                <a:solidFill>
                  <a:srgbClr val="C00000"/>
                </a:solidFill>
                <a:ea typeface="ＭＳ Ｐゴシック" charset="-128"/>
              </a:rPr>
              <a:t>df</a:t>
            </a:r>
            <a:endParaRPr lang="en-US" b="1" u="sng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Βάρος </a:t>
            </a:r>
            <a:r>
              <a:rPr lang="en-US" dirty="0" err="1" smtClean="0">
                <a:ea typeface="ＭＳ Ｐゴシック" charset="-128"/>
              </a:rPr>
              <a:t>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l-GR" i="1" baseline="-25000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εγγράφων </a:t>
            </a:r>
            <a:r>
              <a:rPr lang="el-GR" dirty="0" smtClean="0">
                <a:ea typeface="ＭＳ Ｐゴシック" charset="-128"/>
              </a:rPr>
              <a:t>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ο αριθμός (πλήθος)  των εγγράφων της συλλογής που περιέχουν το </a:t>
            </a:r>
            <a:r>
              <a:rPr lang="en-US" i="1" dirty="0" smtClean="0">
                <a:ea typeface="ＭＳ Ｐゴシック" charset="-128"/>
              </a:rPr>
              <a:t>t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η αντίστροφη μέτρηση της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πληροφορίας που παρέχει ο όρος  </a:t>
            </a:r>
            <a:r>
              <a:rPr lang="en-US" i="1" dirty="0" smtClean="0">
                <a:ea typeface="ＭＳ Ｐゴシック" charset="-128"/>
              </a:rPr>
              <a:t>t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i="1" baseline="-25000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  <a:sym typeface="Symbol" charset="2"/>
              </a:rPr>
              <a:t> </a:t>
            </a:r>
            <a:r>
              <a:rPr lang="en-US" i="1" dirty="0" smtClean="0">
                <a:ea typeface="ＭＳ Ｐゴシック" charset="-128"/>
              </a:rPr>
              <a:t>N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Ορίζουμε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αντίστροφη συχνότητα εγγράφων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(inverse document frequency) </a:t>
            </a:r>
            <a:r>
              <a:rPr lang="el-GR" dirty="0" smtClean="0">
                <a:ea typeface="ＭＳ Ｐゴシック" charset="-128"/>
              </a:rPr>
              <a:t>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ως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Χρησιμοποιούμε </a:t>
            </a:r>
            <a:r>
              <a:rPr lang="en-US" dirty="0" smtClean="0">
                <a:ea typeface="ＭＳ Ｐゴシック" charset="-128"/>
              </a:rPr>
              <a:t>log (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αντί για 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για να «ομαλοποιήσουμε» την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13863142"/>
              </p:ext>
            </p:extLst>
          </p:nvPr>
        </p:nvGraphicFramePr>
        <p:xfrm>
          <a:off x="2209800" y="5029200"/>
          <a:ext cx="3636962" cy="719137"/>
        </p:xfrm>
        <a:graphic>
          <a:graphicData uri="http://schemas.openxmlformats.org/presentationml/2006/ole">
            <p:oleObj spid="_x0000_s116754" name="Equation" r:id="rId3" imgW="1155700" imgH="228600" progId="Equation.3">
              <p:embed/>
            </p:oleObj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</a:t>
            </a:r>
            <a:r>
              <a:rPr lang="en-US" dirty="0" smtClean="0">
                <a:ea typeface="ＭＳ Ｐゴシック" pitchFamily="-112" charset="-128"/>
              </a:rPr>
              <a:t>(</a:t>
            </a:r>
            <a:r>
              <a:rPr lang="el-GR" dirty="0" smtClean="0">
                <a:ea typeface="ＭＳ Ｐゴシック" pitchFamily="-112" charset="-128"/>
              </a:rPr>
              <a:t>άλλο) θα 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Στ</a:t>
            </a:r>
            <a:r>
              <a:rPr lang="el-GR" sz="3000" dirty="0">
                <a:ea typeface="ＭＳ Ｐゴシック" pitchFamily="-112" charset="-128"/>
              </a:rPr>
              <a:t>ά</a:t>
            </a:r>
            <a:r>
              <a:rPr lang="el-GR" sz="3000" dirty="0" smtClean="0">
                <a:ea typeface="ＭＳ Ｐゴシック" pitchFamily="-112" charset="-128"/>
              </a:rPr>
              <a:t>θμιση όρων </a:t>
            </a:r>
            <a:r>
              <a:rPr lang="en-US" sz="3000" dirty="0" smtClean="0">
                <a:ea typeface="ＭＳ Ｐゴシック" pitchFamily="-112" charset="-128"/>
              </a:rPr>
              <a:t>(term weighting)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24936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>
                <a:ea typeface="ＭＳ Ｐゴシック" charset="-128"/>
              </a:rPr>
              <a:t>,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έστω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N </a:t>
            </a:r>
            <a:r>
              <a:rPr lang="en-US" dirty="0" smtClean="0">
                <a:ea typeface="ＭＳ Ｐゴシック" charset="-128"/>
              </a:rPr>
              <a:t>= 1 </a:t>
            </a:r>
            <a:r>
              <a:rPr lang="el-GR" dirty="0" smtClean="0">
                <a:ea typeface="ＭＳ Ｐゴシック" charset="-128"/>
              </a:rPr>
              <a:t>εκατομμύριο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76398"/>
          <a:ext cx="5867400" cy="327502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6182" name="TextBox 4"/>
          <p:cNvSpPr txBox="1">
            <a:spLocks noChangeArrowheads="1"/>
          </p:cNvSpPr>
          <p:nvPr/>
        </p:nvSpPr>
        <p:spPr bwMode="auto">
          <a:xfrm>
            <a:off x="1295400" y="5867400"/>
            <a:ext cx="558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n-lt"/>
              </a:rPr>
              <a:t>   Κάθε όρος στη συλλογή έχει μια τιμή </a:t>
            </a:r>
            <a:r>
              <a:rPr lang="en-US" dirty="0" err="1" smtClean="0">
                <a:latin typeface="+mn-lt"/>
              </a:rPr>
              <a:t>idf</a:t>
            </a:r>
            <a:endParaRPr lang="en-US" dirty="0">
              <a:latin typeface="+mn-lt"/>
            </a:endParaRPr>
          </a:p>
        </p:txBody>
      </p:sp>
      <p:sp>
        <p:nvSpPr>
          <p:cNvPr id="61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057400" y="5105400"/>
          <a:ext cx="3636963" cy="719138"/>
        </p:xfrm>
        <a:graphic>
          <a:graphicData uri="http://schemas.openxmlformats.org/presentationml/2006/ole">
            <p:oleObj spid="_x0000_s117778" name="Equation" r:id="rId4" imgW="1155700" imgH="228600" progId="Equation.3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Η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διάταξη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επηρεάζει τη διάταξη ερωτημάτων με ένα όρο, όπως 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iPhone</a:t>
            </a:r>
            <a:endParaRPr lang="el-GR" dirty="0" smtClean="0">
              <a:ea typeface="ＭＳ Ｐゴシック" charset="-128"/>
            </a:endParaRP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επηρεάζει μόνο τη διάταξη εγγράφων με τουλάχιστον δύο όρους 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Για το ερώτημα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capricious person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 η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 έχει ως αποτέλεσμα οι εμφανίσεις 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capricious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να μετράνε περισσότερο στην τελική διάταξη των εγγράφων από </a:t>
            </a:r>
            <a:r>
              <a:rPr lang="el-GR" dirty="0">
                <a:ea typeface="ＭＳ Ｐゴシック" charset="-128"/>
              </a:rPr>
              <a:t>ό</a:t>
            </a:r>
            <a:r>
              <a:rPr lang="el-GR" dirty="0" smtClean="0">
                <a:ea typeface="ＭＳ Ｐゴシック" charset="-128"/>
              </a:rPr>
              <a:t>τι οι εμφανίσεις του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person</a:t>
            </a:r>
            <a:r>
              <a:rPr lang="en-US" dirty="0" smtClean="0">
                <a:ea typeface="ＭＳ Ｐゴシック" charset="-128"/>
              </a:rPr>
              <a:t>.</a:t>
            </a:r>
            <a:endParaRPr lang="el-GR" dirty="0" smtClean="0">
              <a:ea typeface="ＭＳ Ｐゴシック" charset="-128"/>
            </a:endParaRPr>
          </a:p>
          <a:p>
            <a:pPr marL="457200" lvl="1" indent="0">
              <a:buNone/>
            </a:pPr>
            <a:r>
              <a:rPr lang="el-GR" dirty="0" smtClean="0">
                <a:ea typeface="ＭＳ Ｐゴシック" charset="-128"/>
              </a:rPr>
              <a:t>(ένα έγγραφο που περιέχει μόνο το </a:t>
            </a:r>
            <a:r>
              <a:rPr lang="en-US" dirty="0">
                <a:solidFill>
                  <a:srgbClr val="357E69"/>
                </a:solidFill>
                <a:ea typeface="ＭＳ Ｐゴシック" charset="-128"/>
              </a:rPr>
              <a:t>capricious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πιο σημαντικό από ένα που περιέχει μόνο το </a:t>
            </a:r>
            <a:r>
              <a:rPr lang="en-US" dirty="0">
                <a:solidFill>
                  <a:srgbClr val="357E69"/>
                </a:solidFill>
                <a:ea typeface="ＭＳ Ｐゴシック" charset="-128"/>
              </a:rPr>
              <a:t>person</a:t>
            </a:r>
            <a:r>
              <a:rPr lang="en-US" dirty="0" smtClean="0">
                <a:ea typeface="ＭＳ Ｐゴシック" charset="-128"/>
              </a:rPr>
              <a:t>)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598FA0-B43A-46D3-B5F7-9210E9DF604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συλλογής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50292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συχνότητα συλλογής ενός όρου </a:t>
            </a:r>
            <a:r>
              <a:rPr lang="en-US" i="1" dirty="0">
                <a:ea typeface="ＭＳ Ｐゴシック" charset="-128"/>
              </a:rPr>
              <a:t>t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είναι ο αριθμός των εμφανίσεων 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συλλογή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μετρώντας και τις πολλαπλές εμφανίσεις 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Ποια λέξη είναι καλύτερος όρος αναζήτησης (και πρέπει να έχει μεγαλύτερο βάρος</a:t>
            </a:r>
            <a:r>
              <a:rPr lang="en-US" dirty="0" smtClean="0">
                <a:ea typeface="ＭＳ Ｐゴシック" charset="-128"/>
              </a:rPr>
              <a:t>)?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3559921"/>
              </p:ext>
            </p:extLst>
          </p:nvPr>
        </p:nvGraphicFramePr>
        <p:xfrm>
          <a:off x="1219200" y="3505200"/>
          <a:ext cx="7010400" cy="1676400"/>
        </p:xfrm>
        <a:graphic>
          <a:graphicData uri="http://schemas.openxmlformats.org/drawingml/2006/table">
            <a:tbl>
              <a:tblPr/>
              <a:tblGrid>
                <a:gridCol w="1507613"/>
                <a:gridCol w="2487561"/>
                <a:gridCol w="3015226"/>
              </a:tblGrid>
              <a:tr h="67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Collection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8760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3791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8768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πιο γνωστό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σχήμα διαβάθμισης στην ανάκτηση πληροφορίας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Εναλλακτικά ονόματα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 στη συλλογή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238250" y="2717800"/>
          <a:ext cx="6288088" cy="766763"/>
        </p:xfrm>
        <a:graphic>
          <a:graphicData uri="http://schemas.openxmlformats.org/presentationml/2006/ole">
            <p:oleObj spid="_x0000_s118802" name="Equation" r:id="rId3" imgW="2082800" imgH="254000" progId="Equation.3">
              <p:embed/>
            </p:oleObj>
          </a:graphicData>
        </a:graphic>
      </p:graphicFrame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Βαθμός εγγράφου και ερώτησης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>
              <a:buNone/>
            </a:pPr>
            <a:r>
              <a:rPr lang="el-GR" sz="3200" dirty="0" smtClean="0">
                <a:ea typeface="ＭＳ Ｐゴシック" charset="-128"/>
              </a:rPr>
              <a:t>Υπάρχουν πολλές άλλες παραλλαγές</a:t>
            </a:r>
            <a:endParaRPr lang="en-US" sz="3200" dirty="0" smtClean="0">
              <a:ea typeface="ＭＳ Ｐゴシック" charset="-128"/>
            </a:endParaRPr>
          </a:p>
          <a:p>
            <a:pPr lvl="1"/>
            <a:r>
              <a:rPr lang="el-GR" sz="2800" dirty="0" smtClean="0">
                <a:ea typeface="ＭＳ Ｐゴシック" charset="-128"/>
              </a:rPr>
              <a:t>Πως υπολογίζεται το </a:t>
            </a:r>
            <a:r>
              <a:rPr lang="en-US" sz="2800" dirty="0" smtClean="0">
                <a:ea typeface="ＭＳ Ｐゴシック" charset="-128"/>
              </a:rPr>
              <a:t>“</a:t>
            </a:r>
            <a:r>
              <a:rPr lang="en-US" sz="2800" dirty="0" err="1" smtClean="0">
                <a:ea typeface="ＭＳ Ｐゴシック" charset="-128"/>
              </a:rPr>
              <a:t>tf</a:t>
            </a:r>
            <a:r>
              <a:rPr lang="en-US" sz="2800" dirty="0" smtClean="0">
                <a:ea typeface="ＭＳ Ｐゴシック" charset="-128"/>
              </a:rPr>
              <a:t>” (</a:t>
            </a:r>
            <a:r>
              <a:rPr lang="el-GR" sz="2800" dirty="0" smtClean="0">
                <a:ea typeface="ＭＳ Ｐゴシック" charset="-128"/>
              </a:rPr>
              <a:t>με ή χωρίς</a:t>
            </a:r>
            <a:r>
              <a:rPr lang="en-US" sz="2800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sz="2800" dirty="0" smtClean="0">
                <a:ea typeface="ＭＳ Ｐゴシック" charset="-128"/>
              </a:rPr>
              <a:t>Αν δίνεται βάρος και στους όρους του ερωτήματος</a:t>
            </a:r>
            <a:endParaRPr lang="en-US" sz="2800" dirty="0" smtClean="0">
              <a:ea typeface="ＭＳ Ｐゴシック" charset="-128"/>
            </a:endParaRPr>
          </a:p>
          <a:p>
            <a:pPr lvl="1"/>
            <a:r>
              <a:rPr lang="en-US" sz="2800" dirty="0" smtClean="0">
                <a:ea typeface="ＭＳ Ｐゴシック" charset="-128"/>
              </a:rPr>
              <a:t>… 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24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990601" y="2209800"/>
          <a:ext cx="5562600" cy="907974"/>
        </p:xfrm>
        <a:graphic>
          <a:graphicData uri="http://schemas.openxmlformats.org/presentationml/2006/ole">
            <p:oleObj spid="_x0000_s119825" name="Equation" r:id="rId3" imgW="1714500" imgH="279400" progId="Equation.3">
              <p:embed/>
            </p:oleObj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Δυαδική μήτρα σύμπτωσης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p:oleObj spid="_x0000_s181254" name="Worksheet" r:id="rId3" imgW="9791852" imgH="3596678" progId="Excel.Sheet.8">
              <p:embed/>
            </p:oleObj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58775" y="5105400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μετρητές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800600"/>
            <a:ext cx="7848600" cy="16002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Θεωρούμε τον αριθμό των εμφανίσεων ενός όρου σε ένα έγγραφο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Κάθε έγγραφο είναι ένα διάνυσμα μετρητών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1752600"/>
          <a:ext cx="8932863" cy="2711450"/>
        </p:xfrm>
        <a:graphic>
          <a:graphicData uri="http://schemas.openxmlformats.org/presentationml/2006/ole">
            <p:oleObj spid="_x0000_s182278" name="Worksheet" r:id="rId3" imgW="9791700" imgH="2926080" progId="Excel.Sheet.8">
              <p:embed/>
            </p:oleObj>
          </a:graphicData>
        </a:graphic>
      </p:graphicFrame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p:oleObj spid="_x0000_s120851" name="Worksheet" r:id="rId3" imgW="9776460" imgH="2926080" progId="Excel.Sheet.8">
              <p:embed/>
            </p:oleObj>
          </a:graphicData>
        </a:graphic>
      </p:graphicFrame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βάρη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48768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Θεωρούμε  το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n-US" sz="2800" noProof="0" dirty="0" err="1" smtClean="0">
                <a:latin typeface="+mn-lt"/>
                <a:ea typeface="ＭＳ Ｐゴシック" charset="-128"/>
                <a:cs typeface="ＭＳ Ｐゴシック" pitchFamily="-65" charset="-128"/>
              </a:rPr>
              <a:t>tf-idf</a:t>
            </a:r>
            <a:r>
              <a:rPr lang="en-US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l-GR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βάρος του όρου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: 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Κάθε έγγραφο είναι ένα διάνυσμα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tf-idf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βαρών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στο </a:t>
            </a:r>
            <a:r>
              <a:rPr lang="en-US" dirty="0" smtClean="0">
                <a:latin typeface="Lucida Sans Unicode" charset="0"/>
                <a:ea typeface="ＭＳ Ｐゴシック" charset="-128"/>
                <a:cs typeface="+mn-cs"/>
              </a:rPr>
              <a:t>R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v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600" y="2209800"/>
            <a:ext cx="990600" cy="2438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έγγραφα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38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Έχουμε ένα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|V|-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διάστατο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διανυσματικό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Οι όροι είναι οι άξονες αυτού του χώρου</a:t>
            </a: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Τα έγγραφα είναι σημεία ή διανύσματα σε αυτόν τον χώρο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μεγάλη διάσταση: δεκάδες εκατομμύρια διαστάσεις στην περίπτωση της αναζήτησης στο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αραιά διανύσματα – οι περισσότεροι όροι είναι 0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ερωτήματα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1: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Εφαρμόζουμε το ίδιο και για τα ερωτήματα, δηλαδή, 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αναπαριστούμε </a:t>
            </a: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και τα ερωτήματα ως διανύσματα στον ίδιο χώρο</a:t>
            </a:r>
          </a:p>
          <a:p>
            <a:pPr eaLnBrk="1" hangingPunct="1"/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2: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Διαβάθμιση των εγγράφων με βάση το πόσο κοντά είναι στην ερώτηση σε αυτό το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Κοντινά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n-US" dirty="0" smtClean="0">
                <a:ea typeface="ＭＳ Ｐゴシック" charset="-128"/>
              </a:rPr>
              <a:t>≈ </a:t>
            </a:r>
            <a:r>
              <a:rPr lang="el-GR" dirty="0" smtClean="0">
                <a:ea typeface="ＭＳ Ｐゴシック" charset="-128"/>
              </a:rPr>
              <a:t>αντίθετο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Κατάταξη εγγράφων (</a:t>
            </a:r>
            <a:r>
              <a:rPr lang="en-US" dirty="0" smtClean="0">
                <a:ea typeface="ＭＳ Ｐゴシック" charset="-128"/>
              </a:rPr>
              <a:t>Ranked retrieval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Μέχρι τώρα, τα ερωτήματα που είδαμε ήταν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Boolean.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 έγγραφα ήταν ταίριαζαν, είτε όχι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Κατάλληλη για ειδικούς με σαφή κατανόηση των αναγκών τους και της συλλογής 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Επίσης, καλή για εφαρμογές: οι εφαρμογές μπορούν να επεξεργαστούν χιλιάδες αποτελεσμάτων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Αλλά, όχι κατάλληλη για την πλειοψηφία των χρηστών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Είναι δύσκολο για τους περισσότερους χρήστες να διατυπώσουν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ερωτήματα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Οι περισσότεροι χρήστες δεν θέλουν να διαχειριστούν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1000s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αποτελεσμάτων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2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Ιδιαίτερα στην περίπτωση των αναζητήσεων στο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382000" cy="2514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Πρώτη προσέγγιση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απόσταση μεταξύ δυο διανυσμάτων</a:t>
            </a:r>
          </a:p>
          <a:p>
            <a:pPr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Ευκλείδεια απόσταση;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είναι καλή ιδέα – είναι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μεγάλη</a:t>
            </a:r>
            <a:r>
              <a:rPr lang="el-GR" dirty="0" smtClean="0">
                <a:ea typeface="ＭＳ Ｐゴシック" charset="-128"/>
              </a:rPr>
              <a:t> για διανύσματα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διαφορετικού μήκους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153400" cy="1219200"/>
          </a:xfrm>
        </p:spPr>
        <p:txBody>
          <a:bodyPr/>
          <a:lstStyle/>
          <a:p>
            <a:pPr eaLnBrk="1" hangingPunct="1"/>
            <a:r>
              <a:rPr lang="el-GR" sz="4000" b="0" dirty="0" smtClean="0">
                <a:ea typeface="ＭＳ Ｐゴシック" charset="-128"/>
              </a:rPr>
              <a:t>Γιατί η απόσταση δεν είναι καλή ιδέα</a:t>
            </a:r>
            <a:endParaRPr lang="en-US" sz="4000" b="0" dirty="0" smtClean="0">
              <a:ea typeface="ＭＳ Ｐゴシック" charset="-128"/>
            </a:endParaRPr>
          </a:p>
        </p:txBody>
      </p:sp>
      <p:pic>
        <p:nvPicPr>
          <p:cNvPr id="4198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33800" y="1600200"/>
            <a:ext cx="5257800" cy="4114800"/>
          </a:xfrm>
        </p:spPr>
      </p:pic>
      <p:sp>
        <p:nvSpPr>
          <p:cNvPr id="41988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2590800"/>
            <a:ext cx="2819400" cy="2405062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Ευκλείδεια απόσταση μεταξύ του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q</a:t>
            </a:r>
            <a:r>
              <a:rPr lang="el-GR" sz="2400" i="1" dirty="0" smtClean="0">
                <a:solidFill>
                  <a:srgbClr val="0000FF"/>
                </a:solidFill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και του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d</a:t>
            </a:r>
            <a:r>
              <a:rPr lang="en-US" sz="2400" i="1" baseline="-25000" dirty="0" smtClean="0">
                <a:solidFill>
                  <a:srgbClr val="0000FF"/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είναι μεγάλη αν και η κατανομή των όρων είναι παρόμοια</a:t>
            </a:r>
            <a:endParaRPr lang="en-US" sz="2400" dirty="0" smtClean="0">
              <a:ea typeface="ＭＳ Ｐゴシック" charset="-128"/>
            </a:endParaRPr>
          </a:p>
        </p:txBody>
      </p: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914400" y="34290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41990" name="Straight Arrow Connector 7"/>
          <p:cNvCxnSpPr>
            <a:cxnSpLocks noChangeShapeType="1"/>
          </p:cNvCxnSpPr>
          <p:nvPr/>
        </p:nvCxnSpPr>
        <p:spPr bwMode="auto">
          <a:xfrm>
            <a:off x="2209800" y="34290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41993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Χρήση της γωνίας αντί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30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Έστω ένα έγγραφο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. Ως άσκηση, υποθέστε ότι κάνουμε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append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στον εαυτό του και έστω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d’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το κείμενο που προκύπτει. 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</a:t>
            </a:r>
            <a:r>
              <a:rPr lang="el-GR" dirty="0" smtClean="0">
                <a:ea typeface="ＭＳ Ｐゴシック" charset="-128"/>
              </a:rPr>
              <a:t>Σημασιολογικά</a:t>
            </a:r>
            <a:r>
              <a:rPr lang="en-US" dirty="0" smtClean="0">
                <a:ea typeface="ＭＳ Ｐゴシック" charset="-128"/>
              </a:rPr>
              <a:t>”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smtClean="0">
                <a:ea typeface="ＭＳ Ｐゴシック" charset="-128"/>
              </a:rPr>
              <a:t>d </a:t>
            </a:r>
            <a:r>
              <a:rPr lang="el-GR" dirty="0" smtClean="0">
                <a:ea typeface="ＭＳ Ｐゴシック" charset="-128"/>
              </a:rPr>
              <a:t>και το</a:t>
            </a:r>
            <a:r>
              <a:rPr lang="en-US" dirty="0" smtClean="0">
                <a:ea typeface="ＭＳ Ｐゴシック" charset="-128"/>
              </a:rPr>
              <a:t> d′ </a:t>
            </a:r>
            <a:r>
              <a:rPr lang="el-GR" dirty="0" smtClean="0">
                <a:ea typeface="ＭＳ Ｐゴシック" charset="-128"/>
              </a:rPr>
              <a:t>έχουν το ίδιο περιεχόμενο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Η Ευκλείδεια απόσταση μεταξύ τους μπορεί να είναι πολύ μεγάλη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γωνία όμως είναι 0 (αντιστοιχεί στη μεγαλύτερη ομοιότητα)  =&gt; χρήση της γωνίας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Από γωνίες σε συνημίτονα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Οι παρακάτω έννοιες είναι ισοδύναμες: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Διαβάθμιση των εγγράφων σε </a:t>
            </a:r>
            <a:r>
              <a:rPr lang="el-GR" u="sng" dirty="0" smtClean="0">
                <a:ea typeface="ＭＳ Ｐゴシック" charset="-128"/>
              </a:rPr>
              <a:t>φθίνουσα</a:t>
            </a:r>
            <a:r>
              <a:rPr lang="el-GR" dirty="0" smtClean="0">
                <a:ea typeface="ＭＳ Ｐゴシック" charset="-128"/>
              </a:rPr>
              <a:t> διάταξη με βάση τη γωνία μεταξύ του εγγράφου και του ερωτήματος 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Διαβάθμιση </a:t>
            </a:r>
            <a:r>
              <a:rPr lang="el-GR" dirty="0">
                <a:ea typeface="ＭＳ Ｐゴシック" charset="-128"/>
              </a:rPr>
              <a:t>των εγγράφων σε </a:t>
            </a:r>
            <a:r>
              <a:rPr lang="el-GR" u="sng" dirty="0" smtClean="0">
                <a:ea typeface="ＭＳ Ｐゴシック" charset="-128"/>
              </a:rPr>
              <a:t>αύξουσα</a:t>
            </a:r>
            <a:r>
              <a:rPr lang="el-GR" dirty="0" smtClean="0">
                <a:ea typeface="ＭＳ Ｐゴシック" charset="-128"/>
              </a:rPr>
              <a:t> διάταξη </a:t>
            </a:r>
            <a:r>
              <a:rPr lang="el-GR" dirty="0">
                <a:ea typeface="ＭＳ Ｐゴシック" charset="-128"/>
              </a:rPr>
              <a:t>με βάση </a:t>
            </a:r>
            <a:r>
              <a:rPr lang="el-GR" dirty="0" smtClean="0">
                <a:ea typeface="ＭＳ Ｐゴシック" charset="-128"/>
              </a:rPr>
              <a:t>το συνημίτονο της γωνίας μεταξύ </a:t>
            </a:r>
            <a:r>
              <a:rPr lang="el-GR" dirty="0">
                <a:ea typeface="ＭＳ Ｐゴシック" charset="-128"/>
              </a:rPr>
              <a:t>του εγγράφου και του ερωτήματος 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Συνημίτονο φθίνουσα συνάρτηση στο διάστημα </a:t>
            </a:r>
            <a:r>
              <a:rPr lang="en-US" dirty="0" smtClean="0">
                <a:ea typeface="ＭＳ Ｐゴシック" charset="-128"/>
              </a:rPr>
              <a:t>[0</a:t>
            </a:r>
            <a:r>
              <a:rPr lang="en-US" baseline="30000" dirty="0" smtClean="0">
                <a:ea typeface="ＭＳ Ｐゴシック" charset="-128"/>
              </a:rPr>
              <a:t>o</a:t>
            </a:r>
            <a:r>
              <a:rPr lang="en-US" dirty="0" smtClean="0">
                <a:ea typeface="ＭＳ Ｐゴシック" charset="-128"/>
              </a:rPr>
              <a:t>, 180</a:t>
            </a:r>
            <a:r>
              <a:rPr lang="en-US" baseline="30000" dirty="0" smtClean="0">
                <a:ea typeface="ＭＳ Ｐゴシック" charset="-128"/>
              </a:rPr>
              <a:t>o</a:t>
            </a:r>
            <a:r>
              <a:rPr lang="en-US" dirty="0" smtClean="0">
                <a:ea typeface="ＭＳ Ｐゴシック" charset="-128"/>
              </a:rPr>
              <a:t>]</a:t>
            </a:r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Από γωνίες σε </a:t>
            </a:r>
            <a:r>
              <a:rPr lang="el-GR" dirty="0" err="1" smtClean="0">
                <a:ea typeface="ＭＳ Ｐゴシック" charset="-128"/>
              </a:rPr>
              <a:t>συνιμήτονα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pic>
        <p:nvPicPr>
          <p:cNvPr id="45061" name="Picture 4"/>
          <p:cNvPicPr>
            <a:picLocks noChangeAspect="1"/>
          </p:cNvPicPr>
          <p:nvPr/>
        </p:nvPicPr>
        <p:blipFill>
          <a:blip r:embed="rId2" cstate="print"/>
          <a:srcRect t="16666" b="16666"/>
          <a:stretch>
            <a:fillRect/>
          </a:stretch>
        </p:blipFill>
        <p:spPr bwMode="auto">
          <a:xfrm>
            <a:off x="1219200" y="1676400"/>
            <a:ext cx="63246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cosine(query,document)</a:t>
            </a: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p:oleObj spid="_x0000_s122899" name="Equation" r:id="rId4" imgW="2946400" imgH="609600" progId="Equation.3">
              <p:embed/>
            </p:oleObj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304800" y="4343400"/>
            <a:ext cx="861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q</a:t>
            </a:r>
            <a:r>
              <a:rPr lang="en-US" i="1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είναι το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tf-idf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βάρος του όρου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στην ερώτηση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i="1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</a:rPr>
              <a:t>tf-idf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βάρος του όρου </a:t>
            </a:r>
            <a:r>
              <a:rPr lang="en-US" i="1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στο έγγραφο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 err="1"/>
              <a:t>cos</a:t>
            </a:r>
            <a:r>
              <a:rPr lang="en-US" dirty="0"/>
              <a:t>(</a:t>
            </a:r>
            <a:r>
              <a:rPr lang="en-US" i="1" dirty="0" err="1"/>
              <a:t>q,d</a:t>
            </a:r>
            <a:r>
              <a:rPr lang="en-US" dirty="0"/>
              <a:t>) is the cosine similarity of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dirty="0"/>
              <a:t>.</a:t>
            </a:r>
          </a:p>
        </p:txBody>
      </p:sp>
      <p:cxnSp>
        <p:nvCxnSpPr>
          <p:cNvPr id="11271" name="Straight Arrow Connector 11"/>
          <p:cNvCxnSpPr>
            <a:cxnSpLocks noChangeShapeType="1"/>
          </p:cNvCxnSpPr>
          <p:nvPr/>
        </p:nvCxnSpPr>
        <p:spPr bwMode="auto">
          <a:xfrm>
            <a:off x="5486400" y="55610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2" name="Straight Arrow Connector 12"/>
          <p:cNvCxnSpPr>
            <a:cxnSpLocks noChangeShapeType="1"/>
          </p:cNvCxnSpPr>
          <p:nvPr/>
        </p:nvCxnSpPr>
        <p:spPr bwMode="auto">
          <a:xfrm>
            <a:off x="64008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3" name="Straight Arrow Connector 13"/>
          <p:cNvCxnSpPr>
            <a:cxnSpLocks noChangeShapeType="1"/>
          </p:cNvCxnSpPr>
          <p:nvPr/>
        </p:nvCxnSpPr>
        <p:spPr bwMode="auto">
          <a:xfrm>
            <a:off x="7239000" y="59420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4" name="Straight Arrow Connector 14"/>
          <p:cNvCxnSpPr>
            <a:cxnSpLocks noChangeShapeType="1"/>
          </p:cNvCxnSpPr>
          <p:nvPr/>
        </p:nvCxnSpPr>
        <p:spPr bwMode="auto">
          <a:xfrm>
            <a:off x="8077200" y="58658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5" name="Straight Arrow Connector 15"/>
          <p:cNvCxnSpPr>
            <a:cxnSpLocks noChangeShapeType="1"/>
          </p:cNvCxnSpPr>
          <p:nvPr/>
        </p:nvCxnSpPr>
        <p:spPr bwMode="auto">
          <a:xfrm>
            <a:off x="12954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6" name="Straight Arrow Connector 16"/>
          <p:cNvCxnSpPr>
            <a:cxnSpLocks noChangeShapeType="1"/>
          </p:cNvCxnSpPr>
          <p:nvPr/>
        </p:nvCxnSpPr>
        <p:spPr bwMode="auto">
          <a:xfrm>
            <a:off x="990600" y="5562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ea typeface="ＭＳ Ｐゴシック" charset="-128"/>
              </a:rPr>
              <a:t>Κανονικοποίηση</a:t>
            </a:r>
            <a:r>
              <a:rPr lang="el-GR" dirty="0" smtClean="0">
                <a:ea typeface="ＭＳ Ｐゴシック" charset="-128"/>
              </a:rPr>
              <a:t> του μήκους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Ένα διάνυσμα μπορεί να 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κανονικοποιηθεί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διαιρώντας τα στοιχεία του α με το μήκος του, με χρήση της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L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Διαιρώντας ένα διάνυσμα με την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L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 το κάνει μοναδιαίο </a:t>
            </a: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Για παράδειγμα 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 and d′ (d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μετά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d)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έχουν τα ίδια διανύσματα μετά την 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μήκους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Ως αποτέλεσμα, μικρά και μεγάλα έγγραφα έχουν συγκρίσιμα βάρη</a:t>
            </a:r>
            <a:endParaRPr lang="en-US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73703087"/>
              </p:ext>
            </p:extLst>
          </p:nvPr>
        </p:nvGraphicFramePr>
        <p:xfrm>
          <a:off x="4419600" y="2667000"/>
          <a:ext cx="2087562" cy="755650"/>
        </p:xfrm>
        <a:graphic>
          <a:graphicData uri="http://schemas.openxmlformats.org/presentationml/2006/ole">
            <p:oleObj spid="_x0000_s121875" name="Equation" r:id="rId3" imgW="875920" imgH="317362" progId="Equation.3">
              <p:embed/>
            </p:oleObj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Συνημίτονο για </a:t>
            </a:r>
            <a:r>
              <a:rPr lang="el-GR" dirty="0" err="1" smtClean="0">
                <a:ea typeface="ＭＳ Ｐゴシック" charset="-128"/>
              </a:rPr>
              <a:t>κανονικοποιημένα</a:t>
            </a:r>
            <a:r>
              <a:rPr lang="el-GR" dirty="0" smtClean="0">
                <a:ea typeface="ＭＳ Ｐゴシック" charset="-128"/>
              </a:rPr>
              <a:t>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004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Για διανύσματα που έχουμε </a:t>
            </a:r>
            <a:r>
              <a:rPr lang="el-GR" dirty="0" err="1" smtClean="0">
                <a:ea typeface="ＭＳ Ｐゴシック" charset="-128"/>
              </a:rPr>
              <a:t>κανονικοποιήσει</a:t>
            </a:r>
            <a:r>
              <a:rPr lang="el-GR" dirty="0" smtClean="0">
                <a:ea typeface="ＭＳ Ｐゴシック" charset="-128"/>
              </a:rPr>
              <a:t> το μήκος τους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length-normalized vectors</a:t>
            </a:r>
            <a:r>
              <a:rPr lang="el-GR" dirty="0" smtClean="0">
                <a:ea typeface="ＭＳ Ｐゴシック" charset="-128"/>
              </a:rPr>
              <a:t>) το συνημίτονο είναι απλώς το εσωτερικό γινόμενο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dot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or scalar product):</a:t>
            </a:r>
          </a:p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E28F05-BD8F-41DC-85D5-BD73BB006865}" type="slidenum">
              <a:rPr lang="en-US" smtClean="0"/>
              <a:pPr/>
              <a:t>37</a:t>
            </a:fld>
            <a:endParaRPr lang="en-US" smtClean="0"/>
          </a:p>
        </p:txBody>
      </p:sp>
      <p:graphicFrame>
        <p:nvGraphicFramePr>
          <p:cNvPr id="12290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0373010"/>
              </p:ext>
            </p:extLst>
          </p:nvPr>
        </p:nvGraphicFramePr>
        <p:xfrm>
          <a:off x="1447800" y="3505200"/>
          <a:ext cx="5200650" cy="966788"/>
        </p:xfrm>
        <a:graphic>
          <a:graphicData uri="http://schemas.openxmlformats.org/presentationml/2006/ole">
            <p:oleObj spid="_x0000_s123923" name="Equation" r:id="rId3" imgW="1638300" imgH="304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l-GR" dirty="0" err="1" smtClean="0">
                <a:ea typeface="ＭＳ Ｐゴシック" charset="-128"/>
              </a:rPr>
              <a:t>συνημιτόνου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A843B0-D3DB-49D8-828B-3FBA68545CC7}" type="slidenum">
              <a:rPr lang="en-US" smtClean="0"/>
              <a:pPr/>
              <a:t>38</a:t>
            </a:fld>
            <a:endParaRPr lang="en-US" smtClean="0"/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6713"/>
            <a:ext cx="655955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1162050"/>
          </a:xfrm>
        </p:spPr>
        <p:txBody>
          <a:bodyPr/>
          <a:lstStyle/>
          <a:p>
            <a:pPr eaLnBrk="1" hangingPunct="1"/>
            <a:r>
              <a:rPr lang="el-GR" sz="3600" b="0" dirty="0" smtClean="0">
                <a:ea typeface="ＭＳ Ｐゴシック" charset="-128"/>
              </a:rPr>
              <a:t>Παράδειγμα</a:t>
            </a:r>
            <a:endParaRPr lang="en-US" sz="3600" b="0" dirty="0" smtClean="0"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505200" y="2209800"/>
          <a:ext cx="5410200" cy="2436815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7139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l-GR" sz="2800" dirty="0" smtClean="0">
                <a:ea typeface="ＭＳ Ｐゴシック" charset="-128"/>
              </a:rPr>
              <a:t>Ποια είναι οι ομοιότητα μεταξύ των έργων 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SaS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Sense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Sensibility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PaP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Pride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Prejudice</a:t>
            </a:r>
            <a:r>
              <a:rPr lang="en-US" sz="2800" dirty="0" smtClean="0">
                <a:ea typeface="ＭＳ Ｐゴシック" charset="-128"/>
              </a:rPr>
              <a:t>, and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ea typeface="ＭＳ Ｐゴシック" charset="-128"/>
              </a:rPr>
              <a:t>WH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Wuthering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Heights</a:t>
            </a:r>
            <a:r>
              <a:rPr lang="en-US" sz="2800" dirty="0" smtClean="0">
                <a:ea typeface="ＭＳ Ｐゴシック" charset="-128"/>
              </a:rPr>
              <a:t>?</a:t>
            </a:r>
          </a:p>
        </p:txBody>
      </p:sp>
      <p:sp>
        <p:nvSpPr>
          <p:cNvPr id="47140" name="TextBox 7"/>
          <p:cNvSpPr txBox="1">
            <a:spLocks noChangeArrowheads="1"/>
          </p:cNvSpPr>
          <p:nvPr/>
        </p:nvSpPr>
        <p:spPr bwMode="auto">
          <a:xfrm>
            <a:off x="3886200" y="4800601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Συχνότητα όρων 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μετρητές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)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7141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47142" name="TextBox 7"/>
          <p:cNvSpPr txBox="1">
            <a:spLocks noChangeArrowheads="1"/>
          </p:cNvSpPr>
          <p:nvPr/>
        </p:nvSpPr>
        <p:spPr bwMode="auto">
          <a:xfrm>
            <a:off x="260350" y="6172200"/>
            <a:ext cx="8153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Για απλοποίηση δε θα χρησιμοποιήσουμε  τα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idf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βάρη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Το πρόβλημα της </a:t>
            </a:r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αναζήτησης</a:t>
            </a:r>
            <a:r>
              <a:rPr lang="en-US" dirty="0" smtClean="0">
                <a:ea typeface="ＭＳ Ｐゴシック" charset="-128"/>
              </a:rPr>
              <a:t>:</a:t>
            </a:r>
            <a:br>
              <a:rPr lang="en-US" dirty="0" smtClean="0">
                <a:ea typeface="ＭＳ Ｐゴシック" charset="-128"/>
              </a:rPr>
            </a:br>
            <a:r>
              <a:rPr lang="en-US" dirty="0" smtClean="0">
                <a:ea typeface="ＭＳ Ｐゴシック" charset="-128"/>
              </a:rPr>
              <a:t>feast or famine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</a:t>
            </a:r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ερωτήματα συχνά έχουν είτε πολύ λίγα  </a:t>
            </a:r>
            <a:r>
              <a:rPr lang="en-US" dirty="0" smtClean="0">
                <a:ea typeface="ＭＳ Ｐゴシック" charset="-128"/>
              </a:rPr>
              <a:t>(=0) </a:t>
            </a:r>
            <a:r>
              <a:rPr lang="el-GR" dirty="0" smtClean="0">
                <a:ea typeface="ＭＳ Ｐゴシック" charset="-128"/>
              </a:rPr>
              <a:t>είτε πάρα πολλά </a:t>
            </a:r>
            <a:r>
              <a:rPr lang="en-US" dirty="0" smtClean="0">
                <a:ea typeface="ＭＳ Ｐゴシック" charset="-128"/>
              </a:rPr>
              <a:t>(1000s)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Ερώτημα </a:t>
            </a:r>
            <a:r>
              <a:rPr lang="en-US" dirty="0" smtClean="0">
                <a:ea typeface="ＭＳ Ｐゴシック" charset="-128"/>
              </a:rPr>
              <a:t> 1: “</a:t>
            </a:r>
            <a:r>
              <a:rPr lang="en-US" i="1" dirty="0" smtClean="0">
                <a:ea typeface="ＭＳ Ｐゴシック" charset="-128"/>
              </a:rPr>
              <a:t>standard user </a:t>
            </a:r>
            <a:r>
              <a:rPr lang="en-US" i="1" dirty="0" err="1" smtClean="0">
                <a:ea typeface="ＭＳ Ｐゴシック" charset="-128"/>
              </a:rPr>
              <a:t>dlink</a:t>
            </a:r>
            <a:r>
              <a:rPr lang="en-US" i="1" dirty="0" smtClean="0">
                <a:ea typeface="ＭＳ Ｐゴシック" charset="-128"/>
              </a:rPr>
              <a:t> 650</a:t>
            </a:r>
            <a:r>
              <a:rPr lang="en-US" dirty="0" smtClean="0">
                <a:ea typeface="ＭＳ Ｐゴシック" charset="-128"/>
              </a:rPr>
              <a:t>” → 200,000 hits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Ερώτημα</a:t>
            </a:r>
            <a:r>
              <a:rPr lang="en-US" dirty="0" smtClean="0">
                <a:ea typeface="ＭＳ Ｐゴシック" charset="-128"/>
              </a:rPr>
              <a:t> 2: “</a:t>
            </a:r>
            <a:r>
              <a:rPr lang="en-US" i="1" dirty="0" smtClean="0">
                <a:ea typeface="ＭＳ Ｐゴシック" charset="-128"/>
              </a:rPr>
              <a:t>standard user </a:t>
            </a:r>
            <a:r>
              <a:rPr lang="en-US" i="1" dirty="0" err="1" smtClean="0">
                <a:ea typeface="ＭＳ Ｐゴシック" charset="-128"/>
              </a:rPr>
              <a:t>dlink</a:t>
            </a:r>
            <a:r>
              <a:rPr lang="en-US" i="1" dirty="0" smtClean="0">
                <a:ea typeface="ＭＳ Ｐゴシック" charset="-128"/>
              </a:rPr>
              <a:t> 650 no card found</a:t>
            </a:r>
            <a:r>
              <a:rPr lang="en-US" dirty="0" smtClean="0">
                <a:ea typeface="ＭＳ Ｐゴシック" charset="-128"/>
              </a:rPr>
              <a:t>”: 0 hits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Χρειάζεται επιδεξιότητα για να διατυπωθεί μια ερώτηση που έχει ως αποτέλεσμα ένα </a:t>
            </a:r>
            <a:r>
              <a:rPr lang="el-GR" dirty="0" err="1" smtClean="0">
                <a:ea typeface="ＭＳ Ｐゴシック" charset="-128"/>
              </a:rPr>
              <a:t>διαχειρίσιμο</a:t>
            </a:r>
            <a:r>
              <a:rPr lang="el-GR" dirty="0" smtClean="0">
                <a:ea typeface="ＭＳ Ｐゴシック" charset="-128"/>
              </a:rPr>
              <a:t> αριθμό ταιριασμάτων 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AND </a:t>
            </a:r>
            <a:r>
              <a:rPr lang="el-GR" dirty="0" smtClean="0">
                <a:ea typeface="ＭＳ Ｐゴシック" charset="-128"/>
              </a:rPr>
              <a:t>πολύ λίγα -</a:t>
            </a:r>
            <a:r>
              <a:rPr lang="en-US" dirty="0" smtClean="0">
                <a:ea typeface="ＭＳ Ｐゴシック" charset="-128"/>
              </a:rPr>
              <a:t> OR </a:t>
            </a:r>
            <a:r>
              <a:rPr lang="el-GR" dirty="0" smtClean="0">
                <a:ea typeface="ＭＳ Ｐゴシック" charset="-128"/>
              </a:rPr>
              <a:t>πάρα πολλά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(συνέχεια)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8131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Log frequency weighting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228600" y="2438400"/>
          <a:ext cx="4191000" cy="1857375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After length normalization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438400"/>
          <a:ext cx="4268788" cy="1857375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8674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cos(SaS,PaP) </a:t>
            </a:r>
            <a:r>
              <a:rPr lang="en-US"/>
              <a:t>≈</a:t>
            </a:r>
          </a:p>
          <a:p>
            <a:r>
              <a:rPr lang="en-US"/>
              <a:t>0.789 × 0.832 + 0.515 × 0.555 + 0.335 × 0.0 + 0.0 × 0.0</a:t>
            </a:r>
          </a:p>
          <a:p>
            <a:r>
              <a:rPr lang="en-US"/>
              <a:t>≈ </a:t>
            </a:r>
            <a:r>
              <a:rPr lang="en-US">
                <a:solidFill>
                  <a:srgbClr val="C00000"/>
                </a:solidFill>
              </a:rPr>
              <a:t>0.94</a:t>
            </a:r>
            <a:endParaRPr lang="en-US"/>
          </a:p>
          <a:p>
            <a:r>
              <a:rPr lang="en-US">
                <a:solidFill>
                  <a:srgbClr val="0000FF"/>
                </a:solidFill>
              </a:rPr>
              <a:t>cos(SaS,WH)</a:t>
            </a:r>
            <a:r>
              <a:rPr lang="en-US"/>
              <a:t> ≈ </a:t>
            </a:r>
            <a:r>
              <a:rPr lang="en-US">
                <a:solidFill>
                  <a:srgbClr val="C00000"/>
                </a:solidFill>
              </a:rPr>
              <a:t>0.79</a:t>
            </a:r>
          </a:p>
          <a:p>
            <a:r>
              <a:rPr lang="en-US">
                <a:solidFill>
                  <a:srgbClr val="0000FF"/>
                </a:solidFill>
              </a:rPr>
              <a:t>cos(PaP,WH) </a:t>
            </a:r>
            <a:r>
              <a:rPr lang="en-US"/>
              <a:t>≈ </a:t>
            </a:r>
            <a:r>
              <a:rPr lang="en-US">
                <a:solidFill>
                  <a:srgbClr val="C00000"/>
                </a:solidFill>
              </a:rPr>
              <a:t>0.69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47800" y="6324600"/>
            <a:ext cx="683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7254"/>
                </a:solidFill>
              </a:rPr>
              <a:t>Why do we have cos(SaS,PaP) &gt; cos(SaS,WH)?</a:t>
            </a:r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" grpId="0"/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Computing cosine scores</a:t>
            </a: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3213"/>
            <a:ext cx="8153400" cy="5187950"/>
          </a:xfrm>
        </p:spPr>
      </p:pic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Παραλλαγές της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στάθμισης</a:t>
            </a:r>
            <a:endParaRPr lang="en-US" dirty="0" smtClean="0">
              <a:ea typeface="ＭＳ Ｐゴシック" charset="-128"/>
            </a:endParaRPr>
          </a:p>
        </p:txBody>
      </p:sp>
      <p:pic>
        <p:nvPicPr>
          <p:cNvPr id="50179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3188" y="1592263"/>
            <a:ext cx="8888412" cy="2751137"/>
          </a:xfrm>
        </p:spPr>
      </p:pic>
      <p:sp>
        <p:nvSpPr>
          <p:cNvPr id="50180" name="Rectangle 8"/>
          <p:cNvSpPr>
            <a:spLocks noChangeArrowheads="1"/>
          </p:cNvSpPr>
          <p:nvPr/>
        </p:nvSpPr>
        <p:spPr bwMode="auto">
          <a:xfrm>
            <a:off x="152400" y="1905000"/>
            <a:ext cx="7772400" cy="381000"/>
          </a:xfrm>
          <a:prstGeom prst="rect">
            <a:avLst/>
          </a:prstGeom>
          <a:solidFill>
            <a:schemeClr val="accent1">
              <a:alpha val="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Πολλές μηχανές αναζήτησης σταθμίζουνε διαφορετικά τις ερωτήσεις από τα έγγραφα 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Συμβολισμό: </a:t>
            </a:r>
            <a:r>
              <a:rPr lang="en-US" i="1" dirty="0" err="1" smtClean="0">
                <a:solidFill>
                  <a:srgbClr val="C00000"/>
                </a:solidFill>
                <a:ea typeface="ＭＳ Ｐゴシック" charset="-128"/>
              </a:rPr>
              <a:t>ddd.qqq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χρήση των </a:t>
            </a:r>
            <a:r>
              <a:rPr lang="el-GR" dirty="0" err="1" smtClean="0">
                <a:solidFill>
                  <a:srgbClr val="C00000"/>
                </a:solidFill>
                <a:ea typeface="ＭＳ Ｐゴシック" charset="-128"/>
              </a:rPr>
              <a:t>ακρονύμων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του πίνακα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(l as first character)</a:t>
            </a:r>
            <a:r>
              <a:rPr lang="en-US" dirty="0" smtClean="0">
                <a:ea typeface="ＭＳ Ｐゴシック" charset="-128"/>
              </a:rPr>
              <a:t>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</a:t>
            </a:r>
            <a:endParaRPr lang="el-GR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Ερώτημα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: logarithmic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 in leftmost column),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(t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στη δεύτερη στήλη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), no normalization …</a:t>
            </a:r>
          </a:p>
        </p:txBody>
      </p:sp>
      <p:sp>
        <p:nvSpPr>
          <p:cNvPr id="4" name="Up Arrow Callout 3"/>
          <p:cNvSpPr>
            <a:spLocks noChangeArrowheads="1"/>
          </p:cNvSpPr>
          <p:nvPr/>
        </p:nvSpPr>
        <p:spPr bwMode="auto">
          <a:xfrm>
            <a:off x="7521597" y="4523184"/>
            <a:ext cx="876778" cy="707231"/>
          </a:xfrm>
          <a:prstGeom prst="upArrowCallout">
            <a:avLst>
              <a:gd name="adj1" fmla="val 25048"/>
              <a:gd name="adj2" fmla="val 25073"/>
              <a:gd name="adj3" fmla="val 25000"/>
              <a:gd name="adj4" fmla="val 6497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dirty="0" smtClean="0"/>
              <a:t>Γιατί</a:t>
            </a:r>
            <a:r>
              <a:rPr lang="el-GR" dirty="0"/>
              <a:t>;</a:t>
            </a:r>
            <a:endParaRPr lang="en-US" dirty="0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514600"/>
          <a:ext cx="9067800" cy="2766060"/>
        </p:xfrm>
        <a:graphic>
          <a:graphicData uri="http://schemas.openxmlformats.org/drawingml/2006/table">
            <a:tbl>
              <a:tblPr/>
              <a:tblGrid>
                <a:gridCol w="1295400"/>
                <a:gridCol w="609600"/>
                <a:gridCol w="625475"/>
                <a:gridCol w="842963"/>
                <a:gridCol w="588962"/>
                <a:gridCol w="606425"/>
                <a:gridCol w="703263"/>
                <a:gridCol w="773112"/>
                <a:gridCol w="773113"/>
                <a:gridCol w="842962"/>
                <a:gridCol w="703263"/>
                <a:gridCol w="70326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Document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3412" name="TextBox 4"/>
          <p:cNvSpPr txBox="1">
            <a:spLocks noChangeArrowheads="1"/>
          </p:cNvSpPr>
          <p:nvPr/>
        </p:nvSpPr>
        <p:spPr bwMode="auto">
          <a:xfrm>
            <a:off x="990600" y="1447800"/>
            <a:ext cx="606986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dirty="0" smtClean="0">
                <a:latin typeface="+mn-lt"/>
              </a:rPr>
              <a:t>Έγγραφο</a:t>
            </a:r>
            <a:r>
              <a:rPr lang="en-US" dirty="0" smtClean="0"/>
              <a:t>: </a:t>
            </a:r>
            <a:r>
              <a:rPr lang="en-US" i="1" dirty="0"/>
              <a:t>car insurance auto insurance</a:t>
            </a:r>
          </a:p>
          <a:p>
            <a:r>
              <a:rPr lang="el-GR" sz="2800" dirty="0">
                <a:latin typeface="+mn-lt"/>
              </a:rPr>
              <a:t>Ερώτημα</a:t>
            </a:r>
            <a:r>
              <a:rPr lang="en-US" dirty="0" smtClean="0"/>
              <a:t>: </a:t>
            </a:r>
            <a:r>
              <a:rPr lang="en-US" i="1" dirty="0"/>
              <a:t>best car insurance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52650" y="6243638"/>
            <a:ext cx="4595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Score = 0+0+0.27+0.53 = 0.8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133600" y="5715000"/>
            <a:ext cx="4895850" cy="461963"/>
            <a:chOff x="2133600" y="5715000"/>
            <a:chExt cx="4895850" cy="461665"/>
          </a:xfrm>
        </p:grpSpPr>
        <p:sp>
          <p:nvSpPr>
            <p:cNvPr id="13417" name="TextBox 8"/>
            <p:cNvSpPr txBox="1">
              <a:spLocks noChangeArrowheads="1"/>
            </p:cNvSpPr>
            <p:nvPr/>
          </p:nvSpPr>
          <p:spPr bwMode="auto">
            <a:xfrm>
              <a:off x="2133600" y="5715000"/>
              <a:ext cx="21018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Doc length =</a:t>
              </a:r>
            </a:p>
          </p:txBody>
        </p:sp>
        <p:graphicFrame>
          <p:nvGraphicFramePr>
            <p:cNvPr id="13314" name="Object 2"/>
            <p:cNvGraphicFramePr>
              <a:graphicFrameLocks noChangeAspect="1"/>
            </p:cNvGraphicFramePr>
            <p:nvPr/>
          </p:nvGraphicFramePr>
          <p:xfrm>
            <a:off x="4070350" y="5729723"/>
            <a:ext cx="2959100" cy="405735"/>
          </p:xfrm>
          <a:graphic>
            <a:graphicData uri="http://schemas.openxmlformats.org/presentationml/2006/ole">
              <p:oleObj spid="_x0000_s124946" name="Equation" r:id="rId3" imgW="1574800" imgH="215900" progId="Equation.3">
                <p:embed/>
              </p:oleObj>
            </a:graphicData>
          </a:graphic>
        </p:graphicFrame>
      </p:grpSp>
      <p:sp>
        <p:nvSpPr>
          <p:cNvPr id="13416" name="TextBox 9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Περίληψη βαθμολόγησης στο διανυσματικό χώρο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Αναπαράσταση του ερωτήματος ως ένα διαβαθμισμένο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διάνυσμα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>
                <a:ea typeface="ＭＳ Ｐゴシック" charset="-128"/>
              </a:rPr>
              <a:t>Αναπαράσταση </a:t>
            </a:r>
            <a:r>
              <a:rPr lang="el-GR" dirty="0" smtClean="0">
                <a:ea typeface="ＭＳ Ｐゴシック" charset="-128"/>
              </a:rPr>
              <a:t>κάθε εγγράφου ως </a:t>
            </a:r>
            <a:r>
              <a:rPr lang="el-GR" dirty="0">
                <a:ea typeface="ＭＳ Ｐゴシック" charset="-128"/>
              </a:rPr>
              <a:t>ένα διαβαθμισμένο </a:t>
            </a:r>
            <a:r>
              <a:rPr lang="en-US" dirty="0" err="1">
                <a:ea typeface="ＭＳ Ｐゴシック" charset="-128"/>
              </a:rPr>
              <a:t>tf-idf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διάνυσμα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Υπολόγισε το συνημίτονο για κάθε ζεύγος ερωτήματος, εγγράφου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Διάταξε τα έγγραφα με βάση αυτό το βαθμό 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Επέστρεψε τα κορυφαία Κ (π.χ., Κ =10) έγγραφα στο χρήστη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smtClean="0">
                <a:ea typeface="ＭＳ Ｐゴシック" pitchFamily="-112" charset="-128"/>
              </a:rPr>
              <a:t>5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9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 smtClean="0">
                <a:ea typeface="ＭＳ Ｐゴシック" charset="-128"/>
              </a:rPr>
              <a:t>Αντί ενός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συνόλου</a:t>
            </a:r>
            <a:r>
              <a:rPr lang="el-GR" dirty="0" smtClean="0">
                <a:ea typeface="ＭＳ Ｐゴシック" charset="-128"/>
              </a:rPr>
              <a:t> εγγράφων που ικανοποιούν το ερώτημα, η </a:t>
            </a:r>
            <a:r>
              <a:rPr lang="el-GR" dirty="0">
                <a:solidFill>
                  <a:srgbClr val="357E69"/>
                </a:solidFill>
                <a:ea typeface="ＭＳ Ｐゴシック" charset="-128"/>
              </a:rPr>
              <a:t>διαβαθμισμένη ανάκτηση </a:t>
            </a: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ranked retrieval) </a:t>
            </a:r>
            <a:r>
              <a:rPr lang="el-GR" dirty="0" smtClean="0">
                <a:ea typeface="ＭＳ Ｐゴシック" charset="-128"/>
              </a:rPr>
              <a:t>επιστρέφει μια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διάταξη</a:t>
            </a:r>
            <a:r>
              <a:rPr lang="el-GR" dirty="0" smtClean="0">
                <a:ea typeface="ＭＳ Ｐゴシック" charset="-128"/>
              </a:rPr>
              <a:t> των (κορυφαίων) για την ερώτηση εγγράφων της συλλογής </a:t>
            </a:r>
          </a:p>
          <a:p>
            <a:pPr>
              <a:spcAft>
                <a:spcPts val="600"/>
              </a:spcAft>
            </a:pPr>
            <a:endParaRPr lang="en-US" dirty="0" smtClean="0">
              <a:ea typeface="ＭＳ Ｐゴシック" charset="-128"/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Ερωτήματα ελεύθερου κειμένου (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Free text queries</a:t>
            </a: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Αντί για μια γλώσσα ερωτημάτων με τελεστές και εκφράσεις,  συνήθως το ερώτημα είναι μία ή περισσότερες λέξεις σε μια φυσική γλώσσα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B5D301-0F3A-4F5E-8295-1EFA317729C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763000" cy="1173162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ea typeface="ＭＳ Ｐゴシック" charset="-128"/>
              </a:rPr>
              <a:t>Το πρόβλημα «</a:t>
            </a:r>
            <a:r>
              <a:rPr lang="en-US" sz="3200" dirty="0" smtClean="0">
                <a:ea typeface="ＭＳ Ｐゴシック" charset="-128"/>
              </a:rPr>
              <a:t>Feast or famine</a:t>
            </a:r>
            <a:r>
              <a:rPr lang="el-GR" sz="3200" dirty="0" smtClean="0">
                <a:ea typeface="ＭＳ Ｐゴシック" charset="-128"/>
              </a:rPr>
              <a:t>» δεν υφίσταται πια</a:t>
            </a:r>
            <a:endParaRPr lang="en-US" sz="3200" dirty="0" smtClean="0"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Όταν το σύστημα παράγει ένα διατεταγμένο σύνολο αποτελεσμάτων, τα μεγάλα σύνολα δεν αποτελούν πρόβλημα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Δείχνουμε απλώς τα κορυφαία (</a:t>
            </a:r>
            <a:r>
              <a:rPr lang="en-US" dirty="0" smtClean="0">
                <a:ea typeface="ＭＳ Ｐゴシック" charset="-128"/>
              </a:rPr>
              <a:t>top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k </a:t>
            </a:r>
            <a:r>
              <a:rPr lang="en-US" dirty="0" smtClean="0">
                <a:ea typeface="ＭＳ Ｐゴシック" charset="-128"/>
              </a:rPr>
              <a:t>( ≈ 10)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παραφορτώνουμε το χρήστη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>
              <a:buNone/>
            </a:pP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Προϋπόθεση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 αλγόριθμος διάταξης δουλεύει σωστά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Βαθμολόγηση ως η βάση της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95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Θέλουμε να επιστρέψουμε τα αποτελέσματα διατεταγμένα με βάση </a:t>
            </a:r>
            <a:r>
              <a:rPr lang="el-GR" i="1" dirty="0" smtClean="0">
                <a:ea typeface="ＭＳ Ｐゴシック" charset="-128"/>
              </a:rPr>
              <a:t>το πόσο πιθανό είναι να είναι χρήσιμα στο χρήστη</a:t>
            </a:r>
            <a:endParaRPr lang="en-US" i="1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Πως διατάσουμε-διαβαθμίζουμε τα έγγραφα μιας συλλογής με βάση ένα ερώτημα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Αναθέτουμε ένα βαθμό (</a:t>
            </a:r>
            <a:r>
              <a:rPr lang="en-US" dirty="0" smtClean="0">
                <a:ea typeface="ＭＳ Ｐゴシック" charset="-128"/>
              </a:rPr>
              <a:t>score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– </a:t>
            </a:r>
            <a:r>
              <a:rPr lang="el-GR" dirty="0" smtClean="0">
                <a:ea typeface="ＭＳ Ｐゴシック" charset="-128"/>
              </a:rPr>
              <a:t>ας πούμε στο </a:t>
            </a:r>
            <a:r>
              <a:rPr lang="en-US" dirty="0" smtClean="0">
                <a:ea typeface="ＭＳ Ｐゴシック" charset="-128"/>
              </a:rPr>
              <a:t>[0, 1] – </a:t>
            </a:r>
            <a:r>
              <a:rPr lang="el-GR" dirty="0" smtClean="0">
                <a:ea typeface="ＭＳ Ｐゴシック" charset="-128"/>
              </a:rPr>
              <a:t>σε κάθε έγγραφο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Αυτός ο βαθμός μετρά πόσο καλά το έγγραφο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“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ταιριάζει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”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dirty="0">
                <a:solidFill>
                  <a:srgbClr val="C00000"/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match) 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το ερώτημα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Βαθμός ταιριάσματος ερωτήματος-εγγράφου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Χρειαζόμαστε ένα τρόπο για να αναθέσουμε ένα βαθμό σε κάθε ζεύγος ερωτήματος</a:t>
            </a:r>
            <a:r>
              <a:rPr lang="en-US" dirty="0" smtClean="0">
                <a:ea typeface="ＭＳ Ｐゴシック" charset="-128"/>
              </a:rPr>
              <a:t>(q)</a:t>
            </a:r>
            <a:r>
              <a:rPr lang="el-GR" dirty="0" smtClean="0">
                <a:ea typeface="ＭＳ Ｐゴシック" charset="-128"/>
              </a:rPr>
              <a:t>/εγγράφου</a:t>
            </a:r>
            <a:r>
              <a:rPr lang="en-US" dirty="0" smtClean="0">
                <a:ea typeface="ＭＳ Ｐゴシック" charset="-128"/>
              </a:rPr>
              <a:t>(d)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				</a:t>
            </a:r>
            <a:r>
              <a:rPr lang="en-US" b="1" dirty="0" smtClean="0">
                <a:ea typeface="ＭＳ Ｐゴシック" charset="-128"/>
              </a:rPr>
              <a:t>score(d, q)</a:t>
            </a:r>
            <a:endParaRPr lang="el-GR" b="1" dirty="0" smtClean="0">
              <a:ea typeface="ＭＳ Ｐゴシック" charset="-128"/>
            </a:endParaRPr>
          </a:p>
          <a:p>
            <a:pPr eaLnBrk="1" hangingPunct="1">
              <a:buNone/>
            </a:pP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Αν ο όρος του ερωτήματος δεν εμφανίζεται στο έγγραφο, τότε ο βαθμός θα πρέπει να είναι 0</a:t>
            </a:r>
            <a:endParaRPr lang="en-US" sz="24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rgbClr val="C00000"/>
                </a:solidFill>
                <a:ea typeface="ＭＳ Ｐゴシック" charset="-128"/>
              </a:rPr>
              <a:t>Όσο πιο συχνά εμφανίζεται ο όρος του ερωτήματος σε ένα έγγραφο, τόσο μεγαλύτερος θα πρέπει να είναι ο βαθμός </a:t>
            </a:r>
            <a:endParaRPr lang="en-US" sz="2400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Θα εξετάσουμε κάποιες εναλλακτικές για αυτό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Προσπάθεια 1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Συντελεστής </a:t>
            </a:r>
            <a:r>
              <a:rPr lang="en-US" dirty="0" err="1" smtClean="0">
                <a:ea typeface="ＭＳ Ｐゴシック" charset="-128"/>
              </a:rPr>
              <a:t>Jaccar</a:t>
            </a:r>
            <a:r>
              <a:rPr lang="en-US" dirty="0" err="1">
                <a:ea typeface="ＭＳ Ｐゴシック" charset="-128"/>
              </a:rPr>
              <a:t>d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Υπενθύμιση: συνηθισμένη μέτρηση της επικάλυψης δύο συνόλων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</a:p>
          <a:p>
            <a:pPr marL="457200" lvl="1" indent="0" eaLnBrk="1" hangingPunct="1">
              <a:buNone/>
            </a:pPr>
            <a:r>
              <a:rPr lang="en-US" sz="3600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(A,B) =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A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∩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 B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 / |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A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∪ 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B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</a:t>
            </a:r>
          </a:p>
          <a:p>
            <a:pPr lvl="2" eaLnBrk="1" hangingPunct="1"/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(A,A)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1</a:t>
            </a:r>
          </a:p>
          <a:p>
            <a:pPr lvl="2" eaLnBrk="1" hangingPunct="1"/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(A,B)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0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if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A ∩ B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0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i="1" dirty="0" smtClean="0">
                <a:ea typeface="ＭＳ Ｐゴシック" charset="-128"/>
              </a:rPr>
              <a:t>Τα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έχουν απαραίτητα το ίδιο μέγεθος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Πάντα αναθέτει έναν αριθμό μεταξύ του 0 και του 1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28287</TotalTime>
  <Words>2326</Words>
  <Application>Microsoft Office PowerPoint</Application>
  <PresentationFormat>On-screen Show (4:3)</PresentationFormat>
  <Paragraphs>507</Paragraphs>
  <Slides>46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IIR-slides</vt:lpstr>
      <vt:lpstr>Equation</vt:lpstr>
      <vt:lpstr>Worksheet</vt:lpstr>
      <vt:lpstr>Εξίσωση</vt:lpstr>
      <vt:lpstr>Slide 1</vt:lpstr>
      <vt:lpstr>Τι (άλλο) θα δούμε σήμερα;</vt:lpstr>
      <vt:lpstr>Κατάταξη εγγράφων (Ranked retrieval)</vt:lpstr>
      <vt:lpstr>Το πρόβλημα της Boolean αναζήτησης: feast or famine</vt:lpstr>
      <vt:lpstr>Μοντέλα διαβαθμισμένης ανάκτησης</vt:lpstr>
      <vt:lpstr>Το πρόβλημα «Feast or famine» δεν υφίσταται πια</vt:lpstr>
      <vt:lpstr>Βαθμολόγηση ως η βάση της διαβαθμισμένης ανάκτησης</vt:lpstr>
      <vt:lpstr>Βαθμός ταιριάσματος ερωτήματος-εγγράφου</vt:lpstr>
      <vt:lpstr>Προσπάθεια 1: Συντελεστής Jaccard</vt:lpstr>
      <vt:lpstr>Συντελεστής Jaccard: Παράδειγμα βαθμολόγησης</vt:lpstr>
      <vt:lpstr>Προβλήματα με τη βαθμολογία με Jaccard </vt:lpstr>
      <vt:lpstr>Δυαδική μήτρα σύμπτωσης (binary term-document incidence matrix)</vt:lpstr>
      <vt:lpstr>Ο πίνακας με μετρητές</vt:lpstr>
      <vt:lpstr>Bag of words model</vt:lpstr>
      <vt:lpstr>Συχνότητα όρου - Term frequency (tf)</vt:lpstr>
      <vt:lpstr>Στάθμιση με Log-συχνότητας</vt:lpstr>
      <vt:lpstr>Παράδειγμα</vt:lpstr>
      <vt:lpstr>Συχνότητα εγγράφων (Document frequency)</vt:lpstr>
      <vt:lpstr>Βάρος idf</vt:lpstr>
      <vt:lpstr>Παράδειγμα idf, έστω N = 1 εκατομμύριο</vt:lpstr>
      <vt:lpstr>Η επίδραση του idf στη διάταξη</vt:lpstr>
      <vt:lpstr>Συχνότητα συλλογής και εγγράφων</vt:lpstr>
      <vt:lpstr>Στάθμιση tf-idf</vt:lpstr>
      <vt:lpstr>Βαθμός εγγράφου και ερώτησης</vt:lpstr>
      <vt:lpstr>Δυαδική μήτρα σύμπτωσης</vt:lpstr>
      <vt:lpstr>Ο πίνακας με μετρητές</vt:lpstr>
      <vt:lpstr>Ο πίνακας με βάρη</vt:lpstr>
      <vt:lpstr>Τα έγγραφα ως διανύσματα</vt:lpstr>
      <vt:lpstr>Τα ερωτήματα ως διανύσματα</vt:lpstr>
      <vt:lpstr>Ομοιότητα διανυσμάτων</vt:lpstr>
      <vt:lpstr>Γιατί η απόσταση δεν είναι καλή ιδέα</vt:lpstr>
      <vt:lpstr>Χρήση της γωνίας αντί της απόστασης</vt:lpstr>
      <vt:lpstr>Από γωνίες σε συνημίτονα </vt:lpstr>
      <vt:lpstr>Από γωνίες σε συνιμήτονα</vt:lpstr>
      <vt:lpstr>cosine(query,document)</vt:lpstr>
      <vt:lpstr>Κανονικοποίηση του μήκους</vt:lpstr>
      <vt:lpstr>Συνημίτονο για κανονικοποιημένα διανύσματα</vt:lpstr>
      <vt:lpstr>Ομοιότητα συνημιτόνου</vt:lpstr>
      <vt:lpstr>Παράδειγμα</vt:lpstr>
      <vt:lpstr>Παράδειγμα (συνέχεια) </vt:lpstr>
      <vt:lpstr>Computing cosine scores</vt:lpstr>
      <vt:lpstr>Παραλλαγές της tf-idf στάθμισης</vt:lpstr>
      <vt:lpstr>Στάθμιση ερωτημάτων και εγγράφων</vt:lpstr>
      <vt:lpstr>Παράδειγμα: lnc.ltc</vt:lpstr>
      <vt:lpstr>Περίληψη βαθμολόγησης στο διανυσματικό χώρο</vt:lpstr>
      <vt:lpstr>Slide 46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495</cp:revision>
  <cp:lastPrinted>2011-04-04T04:19:57Z</cp:lastPrinted>
  <dcterms:created xsi:type="dcterms:W3CDTF">2011-04-01T01:43:31Z</dcterms:created>
  <dcterms:modified xsi:type="dcterms:W3CDTF">2013-03-28T11:03:09Z</dcterms:modified>
</cp:coreProperties>
</file>