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61"/>
  </p:notesMasterIdLst>
  <p:handoutMasterIdLst>
    <p:handoutMasterId r:id="rId62"/>
  </p:handoutMasterIdLst>
  <p:sldIdLst>
    <p:sldId id="402" r:id="rId2"/>
    <p:sldId id="772" r:id="rId3"/>
    <p:sldId id="704" r:id="rId4"/>
    <p:sldId id="547" r:id="rId5"/>
    <p:sldId id="548" r:id="rId6"/>
    <p:sldId id="539" r:id="rId7"/>
    <p:sldId id="549" r:id="rId8"/>
    <p:sldId id="769" r:id="rId9"/>
    <p:sldId id="770" r:id="rId10"/>
    <p:sldId id="771" r:id="rId11"/>
    <p:sldId id="762" r:id="rId12"/>
    <p:sldId id="566" r:id="rId13"/>
    <p:sldId id="567" r:id="rId14"/>
    <p:sldId id="568" r:id="rId15"/>
    <p:sldId id="569" r:id="rId16"/>
    <p:sldId id="570" r:id="rId17"/>
    <p:sldId id="571" r:id="rId18"/>
    <p:sldId id="574" r:id="rId19"/>
    <p:sldId id="573" r:id="rId20"/>
    <p:sldId id="572" r:id="rId21"/>
    <p:sldId id="705" r:id="rId22"/>
    <p:sldId id="708" r:id="rId23"/>
    <p:sldId id="709" r:id="rId24"/>
    <p:sldId id="710" r:id="rId25"/>
    <p:sldId id="756" r:id="rId26"/>
    <p:sldId id="712" r:id="rId27"/>
    <p:sldId id="713" r:id="rId28"/>
    <p:sldId id="714" r:id="rId29"/>
    <p:sldId id="715" r:id="rId30"/>
    <p:sldId id="716" r:id="rId31"/>
    <p:sldId id="718" r:id="rId32"/>
    <p:sldId id="773" r:id="rId33"/>
    <p:sldId id="720" r:id="rId34"/>
    <p:sldId id="721" r:id="rId35"/>
    <p:sldId id="722" r:id="rId36"/>
    <p:sldId id="723" r:id="rId37"/>
    <p:sldId id="724" r:id="rId38"/>
    <p:sldId id="725" r:id="rId39"/>
    <p:sldId id="726" r:id="rId40"/>
    <p:sldId id="727" r:id="rId41"/>
    <p:sldId id="728" r:id="rId42"/>
    <p:sldId id="729" r:id="rId43"/>
    <p:sldId id="731" r:id="rId44"/>
    <p:sldId id="774" r:id="rId45"/>
    <p:sldId id="734" r:id="rId46"/>
    <p:sldId id="735" r:id="rId47"/>
    <p:sldId id="736" r:id="rId48"/>
    <p:sldId id="737" r:id="rId49"/>
    <p:sldId id="739" r:id="rId50"/>
    <p:sldId id="768" r:id="rId51"/>
    <p:sldId id="738" r:id="rId52"/>
    <p:sldId id="741" r:id="rId53"/>
    <p:sldId id="742" r:id="rId54"/>
    <p:sldId id="775" r:id="rId55"/>
    <p:sldId id="743" r:id="rId56"/>
    <p:sldId id="744" r:id="rId57"/>
    <p:sldId id="750" r:id="rId58"/>
    <p:sldId id="751" r:id="rId59"/>
    <p:sldId id="403" r:id="rId60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902" y="-102"/>
      </p:cViewPr>
      <p:guideLst>
        <p:guide orient="horz" pos="3220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1902D2C-05CB-4444-833C-9C9DDF219707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DD10A0-6B1E-49C8-ABA9-9A09DE892B8C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2" charset="0"/>
              </a:defRPr>
            </a:lvl1pPr>
          </a:lstStyle>
          <a:p>
            <a:fld id="{1EF9AD5B-80E3-44A6-B5FE-01C0C8E5A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45486-50DC-4565-9187-DFAA67AD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0" r:id="rId12"/>
    <p:sldLayoutId id="2147483942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3.xls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5: </a:t>
            </a:r>
            <a:r>
              <a:rPr lang="el-GR" sz="2400" dirty="0" smtClean="0">
                <a:ea typeface="ＭＳ Ｐゴシック" pitchFamily="-112" charset="-128"/>
              </a:rPr>
              <a:t>Κατασκευή και Συμπίεση Ευρετηρίου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37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Web search engine data centers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2667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Οι μηχανές αναζήτησης χρησιμοποιούν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data centers </a:t>
            </a:r>
            <a:r>
              <a:rPr lang="en-US" dirty="0" smtClean="0">
                <a:ea typeface="ＭＳ Ｐゴシック" charset="-128"/>
              </a:rPr>
              <a:t>(Google, Bing, </a:t>
            </a:r>
            <a:r>
              <a:rPr lang="en-US" dirty="0" err="1" smtClean="0">
                <a:ea typeface="ＭＳ Ｐゴシック" charset="-128"/>
              </a:rPr>
              <a:t>Baidu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κυρίως από </a:t>
            </a:r>
            <a:r>
              <a:rPr lang="en-US" dirty="0" smtClean="0">
                <a:ea typeface="ＭＳ Ｐゴシック" charset="-128"/>
              </a:rPr>
              <a:t>commodity </a:t>
            </a:r>
            <a:r>
              <a:rPr lang="el-GR" dirty="0" smtClean="0">
                <a:ea typeface="ＭＳ Ｐゴシック" charset="-128"/>
              </a:rPr>
              <a:t>μηχανές</a:t>
            </a:r>
            <a:r>
              <a:rPr lang="en-US" dirty="0" smtClean="0">
                <a:ea typeface="ＭＳ Ｐゴシック" charset="-128"/>
              </a:rPr>
              <a:t>.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Γιατί; (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fault tolerance)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Τα κέντρα είναι διάσπαρτα σε όλο τον κόσμο.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Εκτίμηση</a:t>
            </a:r>
            <a:r>
              <a:rPr lang="en-US" dirty="0" smtClean="0">
                <a:ea typeface="ＭＳ Ｐゴシック" charset="-128"/>
              </a:rPr>
              <a:t>: Google ~1 million servers, 3 million processors/cores (Gartner 2007)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088" y="4676745"/>
            <a:ext cx="8839200" cy="400110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http://www.google.com/insidesearch/howsearchworks/thestory/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109" y="5410200"/>
            <a:ext cx="75723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Θα το δούμε αναλυτικά σε επόμενα μαθήματα</a:t>
            </a:r>
          </a:p>
          <a:p>
            <a:r>
              <a:rPr lang="el-GR" sz="28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Λίγα «εγκυκλοπαιδικά» για το 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MapReduce</a:t>
            </a:r>
            <a:r>
              <a:rPr lang="el-GR" sz="28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 και τη χρήση του στην κατασκευή του ευρετηρίου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09800"/>
            <a:ext cx="7772400" cy="1362075"/>
          </a:xfrm>
        </p:spPr>
        <p:txBody>
          <a:bodyPr/>
          <a:lstStyle/>
          <a:p>
            <a:pPr algn="r"/>
            <a:r>
              <a:rPr lang="el-GR" b="0" cap="none" dirty="0" smtClean="0">
                <a:solidFill>
                  <a:schemeClr val="accent2">
                    <a:lumMod val="50000"/>
                  </a:schemeClr>
                </a:solidFill>
                <a:ea typeface="ＭＳ Ｐゴシック" pitchFamily="-112" charset="-128"/>
              </a:rPr>
              <a:t>Μια ματιά στα πολύ μεγάλης κλίμακας ευρετήρια </a:t>
            </a:r>
            <a:endParaRPr lang="en-US" b="0" cap="none" dirty="0" smtClean="0">
              <a:solidFill>
                <a:schemeClr val="accent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4</a:t>
            </a:r>
            <a:r>
              <a:rPr lang="en-US" sz="1600" dirty="0" smtClean="0">
                <a:solidFill>
                  <a:srgbClr val="FBFCFF"/>
                </a:solidFill>
              </a:rPr>
              <a:t>.</a:t>
            </a:r>
            <a:r>
              <a:rPr lang="el-GR" sz="1600" dirty="0" smtClean="0">
                <a:solidFill>
                  <a:srgbClr val="FBFCFF"/>
                </a:solidFill>
              </a:rPr>
              <a:t>4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18297FC-FAC3-4E63-BF6B-E82FF2F9826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2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Παράλληλη κατασκευή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905000"/>
            <a:ext cx="8229600" cy="3124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Maintain a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master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machine </a:t>
            </a:r>
            <a:r>
              <a:rPr lang="en-US" dirty="0" smtClean="0">
                <a:ea typeface="ＭＳ Ｐゴシック" charset="-128"/>
              </a:rPr>
              <a:t>directing the indexing job – considered “safe”.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Break up indexing into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sets of (parallel) tasks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Master machine assigns each task to an idle machine from a pool.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364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l-GR" sz="1600" dirty="0" smtClean="0">
                <a:solidFill>
                  <a:srgbClr val="FBFCFF"/>
                </a:solidFill>
              </a:rPr>
              <a:t> </a:t>
            </a:r>
            <a:r>
              <a:rPr lang="en-US" sz="1600" dirty="0" smtClean="0">
                <a:solidFill>
                  <a:srgbClr val="FBFCFF"/>
                </a:solidFill>
              </a:rPr>
              <a:t>4.4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46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Parallel tasks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36576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We will use two sets of parallel tasks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Parsers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Inverters</a:t>
            </a:r>
          </a:p>
          <a:p>
            <a:pPr lvl="1"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Break the input document collection into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splits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Each split is a subset of documents (corresponding to blocks in BSBI/SPIMI)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473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Parsers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34350" cy="36576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Master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assigns a split </a:t>
            </a:r>
            <a:r>
              <a:rPr lang="en-US" dirty="0" smtClean="0">
                <a:ea typeface="ＭＳ Ｐゴシック" charset="-128"/>
              </a:rPr>
              <a:t>to an idle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parser</a:t>
            </a:r>
            <a:r>
              <a:rPr lang="en-US" dirty="0" smtClean="0">
                <a:ea typeface="ＭＳ Ｐゴシック" charset="-128"/>
              </a:rPr>
              <a:t> machine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Parser reads a document at a time and emits (term, doc) pairs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Parser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writes </a:t>
            </a:r>
            <a:r>
              <a:rPr lang="en-US" dirty="0" smtClean="0">
                <a:ea typeface="ＭＳ Ｐゴシック" charset="-128"/>
              </a:rPr>
              <a:t>pairs into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j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 partitions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Each partition is for a range of terms’ first letters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ea typeface="ＭＳ Ｐゴシック" charset="-128"/>
              </a:rPr>
              <a:t>(e.g., </a:t>
            </a:r>
            <a:r>
              <a:rPr lang="en-US" b="1" i="1" dirty="0" smtClean="0">
                <a:ea typeface="ＭＳ Ｐゴシック" charset="-128"/>
              </a:rPr>
              <a:t>a-f, g-p, q-z</a:t>
            </a:r>
            <a:r>
              <a:rPr lang="en-US" dirty="0" smtClean="0">
                <a:ea typeface="ＭＳ Ｐゴシック" charset="-128"/>
              </a:rPr>
              <a:t>) – here </a:t>
            </a:r>
            <a:r>
              <a:rPr lang="en-US" i="1" dirty="0" smtClean="0">
                <a:ea typeface="ＭＳ Ｐゴシック" charset="-128"/>
              </a:rPr>
              <a:t>j </a:t>
            </a:r>
            <a:r>
              <a:rPr lang="en-US" dirty="0" smtClean="0">
                <a:ea typeface="ＭＳ Ｐゴシック" charset="-128"/>
              </a:rPr>
              <a:t>= 3.</a:t>
            </a:r>
          </a:p>
          <a:p>
            <a:pPr eaLnBrk="1" hangingPunct="1"/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l-GR" dirty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Now to complete the index inversion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155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Inverters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An inverter collects all (</a:t>
            </a:r>
            <a:r>
              <a:rPr lang="en-US" dirty="0" err="1" smtClean="0">
                <a:ea typeface="ＭＳ Ｐゴシック" charset="-128"/>
              </a:rPr>
              <a:t>term,doc</a:t>
            </a:r>
            <a:r>
              <a:rPr lang="en-US" dirty="0" smtClean="0">
                <a:ea typeface="ＭＳ Ｐゴシック" charset="-128"/>
              </a:rPr>
              <a:t>) pairs (= postings) for 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one</a:t>
            </a:r>
            <a:r>
              <a:rPr lang="en-US" dirty="0" smtClean="0">
                <a:ea typeface="ＭＳ Ｐゴシック" charset="-128"/>
              </a:rPr>
              <a:t> term-partition.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Sorts and writes to postings lists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79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Data flow</a:t>
            </a:r>
          </a:p>
        </p:txBody>
      </p:sp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457200" y="22860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457200" y="28956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89" name="Rectangle 7"/>
          <p:cNvSpPr>
            <a:spLocks noChangeArrowheads="1"/>
          </p:cNvSpPr>
          <p:nvPr/>
        </p:nvSpPr>
        <p:spPr bwMode="auto">
          <a:xfrm>
            <a:off x="457200" y="3505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0" name="Rectangle 8"/>
          <p:cNvSpPr>
            <a:spLocks noChangeArrowheads="1"/>
          </p:cNvSpPr>
          <p:nvPr/>
        </p:nvSpPr>
        <p:spPr bwMode="auto">
          <a:xfrm>
            <a:off x="457200" y="52578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1" name="Oval 9"/>
          <p:cNvSpPr>
            <a:spLocks noChangeArrowheads="1"/>
          </p:cNvSpPr>
          <p:nvPr/>
        </p:nvSpPr>
        <p:spPr bwMode="auto">
          <a:xfrm>
            <a:off x="914400" y="4267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2" name="Oval 10"/>
          <p:cNvSpPr>
            <a:spLocks noChangeArrowheads="1"/>
          </p:cNvSpPr>
          <p:nvPr/>
        </p:nvSpPr>
        <p:spPr bwMode="auto">
          <a:xfrm>
            <a:off x="914400" y="44196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3" name="Oval 11"/>
          <p:cNvSpPr>
            <a:spLocks noChangeArrowheads="1"/>
          </p:cNvSpPr>
          <p:nvPr/>
        </p:nvSpPr>
        <p:spPr bwMode="auto">
          <a:xfrm>
            <a:off x="914400" y="45720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4" name="Text Box 12"/>
          <p:cNvSpPr txBox="1">
            <a:spLocks noChangeArrowheads="1"/>
          </p:cNvSpPr>
          <p:nvPr/>
        </p:nvSpPr>
        <p:spPr bwMode="auto">
          <a:xfrm>
            <a:off x="517525" y="4572000"/>
            <a:ext cx="879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splits</a:t>
            </a:r>
          </a:p>
        </p:txBody>
      </p:sp>
      <p:sp>
        <p:nvSpPr>
          <p:cNvPr id="41995" name="Oval 13"/>
          <p:cNvSpPr>
            <a:spLocks noChangeArrowheads="1"/>
          </p:cNvSpPr>
          <p:nvPr/>
        </p:nvSpPr>
        <p:spPr bwMode="auto">
          <a:xfrm>
            <a:off x="914400" y="5029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6" name="Oval 15"/>
          <p:cNvSpPr>
            <a:spLocks noChangeArrowheads="1"/>
          </p:cNvSpPr>
          <p:nvPr/>
        </p:nvSpPr>
        <p:spPr bwMode="auto">
          <a:xfrm>
            <a:off x="1974850" y="2700338"/>
            <a:ext cx="1463675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sp>
        <p:nvSpPr>
          <p:cNvPr id="41997" name="Oval 17"/>
          <p:cNvSpPr>
            <a:spLocks noChangeArrowheads="1"/>
          </p:cNvSpPr>
          <p:nvPr/>
        </p:nvSpPr>
        <p:spPr bwMode="auto">
          <a:xfrm>
            <a:off x="1981200" y="3497263"/>
            <a:ext cx="1463675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sp>
        <p:nvSpPr>
          <p:cNvPr id="41998" name="Oval 18"/>
          <p:cNvSpPr>
            <a:spLocks noChangeArrowheads="1"/>
          </p:cNvSpPr>
          <p:nvPr/>
        </p:nvSpPr>
        <p:spPr bwMode="auto">
          <a:xfrm>
            <a:off x="1965325" y="4792663"/>
            <a:ext cx="1463675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sp>
        <p:nvSpPr>
          <p:cNvPr id="41999" name="Oval 19"/>
          <p:cNvSpPr>
            <a:spLocks noChangeArrowheads="1"/>
          </p:cNvSpPr>
          <p:nvPr/>
        </p:nvSpPr>
        <p:spPr bwMode="auto">
          <a:xfrm>
            <a:off x="2667000" y="4267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0" name="Oval 20"/>
          <p:cNvSpPr>
            <a:spLocks noChangeArrowheads="1"/>
          </p:cNvSpPr>
          <p:nvPr/>
        </p:nvSpPr>
        <p:spPr bwMode="auto">
          <a:xfrm>
            <a:off x="2667000" y="44196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1" name="Oval 21"/>
          <p:cNvSpPr>
            <a:spLocks noChangeArrowheads="1"/>
          </p:cNvSpPr>
          <p:nvPr/>
        </p:nvSpPr>
        <p:spPr bwMode="auto">
          <a:xfrm>
            <a:off x="2667000" y="45720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42002" name="AutoShape 22"/>
          <p:cNvCxnSpPr>
            <a:cxnSpLocks noChangeShapeType="1"/>
            <a:stCxn id="41987" idx="3"/>
            <a:endCxn id="41996" idx="2"/>
          </p:cNvCxnSpPr>
          <p:nvPr/>
        </p:nvCxnSpPr>
        <p:spPr bwMode="auto">
          <a:xfrm>
            <a:off x="1524000" y="2590800"/>
            <a:ext cx="450850" cy="4191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3" name="AutoShape 23"/>
          <p:cNvCxnSpPr>
            <a:cxnSpLocks noChangeShapeType="1"/>
            <a:stCxn id="41988" idx="3"/>
            <a:endCxn id="41998" idx="1"/>
          </p:cNvCxnSpPr>
          <p:nvPr/>
        </p:nvCxnSpPr>
        <p:spPr bwMode="auto">
          <a:xfrm>
            <a:off x="1524000" y="3200400"/>
            <a:ext cx="655638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4" name="AutoShape 24"/>
          <p:cNvCxnSpPr>
            <a:cxnSpLocks noChangeShapeType="1"/>
            <a:stCxn id="41990" idx="3"/>
            <a:endCxn id="41997" idx="3"/>
          </p:cNvCxnSpPr>
          <p:nvPr/>
        </p:nvCxnSpPr>
        <p:spPr bwMode="auto">
          <a:xfrm flipV="1">
            <a:off x="1524000" y="4024313"/>
            <a:ext cx="671513" cy="15382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005" name="AutoShape 25"/>
          <p:cNvSpPr>
            <a:spLocks noChangeArrowheads="1"/>
          </p:cNvSpPr>
          <p:nvPr/>
        </p:nvSpPr>
        <p:spPr bwMode="auto">
          <a:xfrm>
            <a:off x="3695700" y="1676400"/>
            <a:ext cx="1181100" cy="522288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Master</a:t>
            </a:r>
          </a:p>
        </p:txBody>
      </p:sp>
      <p:sp>
        <p:nvSpPr>
          <p:cNvPr id="42006" name="Rectangle 26"/>
          <p:cNvSpPr>
            <a:spLocks noChangeArrowheads="1"/>
          </p:cNvSpPr>
          <p:nvPr/>
        </p:nvSpPr>
        <p:spPr bwMode="auto">
          <a:xfrm>
            <a:off x="4056063" y="2743200"/>
            <a:ext cx="549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42007" name="Rectangle 27"/>
          <p:cNvSpPr>
            <a:spLocks noChangeArrowheads="1"/>
          </p:cNvSpPr>
          <p:nvPr/>
        </p:nvSpPr>
        <p:spPr bwMode="auto">
          <a:xfrm>
            <a:off x="4606925" y="2743200"/>
            <a:ext cx="63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g-p</a:t>
            </a:r>
          </a:p>
        </p:txBody>
      </p:sp>
      <p:sp>
        <p:nvSpPr>
          <p:cNvPr id="42008" name="Rectangle 28"/>
          <p:cNvSpPr>
            <a:spLocks noChangeArrowheads="1"/>
          </p:cNvSpPr>
          <p:nvPr/>
        </p:nvSpPr>
        <p:spPr bwMode="auto">
          <a:xfrm>
            <a:off x="5249863" y="2743200"/>
            <a:ext cx="617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q-z</a:t>
            </a:r>
          </a:p>
        </p:txBody>
      </p:sp>
      <p:sp>
        <p:nvSpPr>
          <p:cNvPr id="42009" name="Rectangle 29"/>
          <p:cNvSpPr>
            <a:spLocks noChangeArrowheads="1"/>
          </p:cNvSpPr>
          <p:nvPr/>
        </p:nvSpPr>
        <p:spPr bwMode="auto">
          <a:xfrm>
            <a:off x="4071938" y="3571875"/>
            <a:ext cx="549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42010" name="Rectangle 30"/>
          <p:cNvSpPr>
            <a:spLocks noChangeArrowheads="1"/>
          </p:cNvSpPr>
          <p:nvPr/>
        </p:nvSpPr>
        <p:spPr bwMode="auto">
          <a:xfrm>
            <a:off x="4622800" y="3571875"/>
            <a:ext cx="63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g-p</a:t>
            </a:r>
          </a:p>
        </p:txBody>
      </p:sp>
      <p:sp>
        <p:nvSpPr>
          <p:cNvPr id="42011" name="Rectangle 31"/>
          <p:cNvSpPr>
            <a:spLocks noChangeArrowheads="1"/>
          </p:cNvSpPr>
          <p:nvPr/>
        </p:nvSpPr>
        <p:spPr bwMode="auto">
          <a:xfrm>
            <a:off x="5249863" y="3571875"/>
            <a:ext cx="617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q-z</a:t>
            </a:r>
          </a:p>
        </p:txBody>
      </p:sp>
      <p:sp>
        <p:nvSpPr>
          <p:cNvPr id="42012" name="Rectangle 32"/>
          <p:cNvSpPr>
            <a:spLocks noChangeArrowheads="1"/>
          </p:cNvSpPr>
          <p:nvPr/>
        </p:nvSpPr>
        <p:spPr bwMode="auto">
          <a:xfrm>
            <a:off x="4071938" y="4867275"/>
            <a:ext cx="549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42013" name="Rectangle 33"/>
          <p:cNvSpPr>
            <a:spLocks noChangeArrowheads="1"/>
          </p:cNvSpPr>
          <p:nvPr/>
        </p:nvSpPr>
        <p:spPr bwMode="auto">
          <a:xfrm>
            <a:off x="4622800" y="4867275"/>
            <a:ext cx="63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g-p</a:t>
            </a:r>
          </a:p>
        </p:txBody>
      </p:sp>
      <p:sp>
        <p:nvSpPr>
          <p:cNvPr id="42014" name="Rectangle 34"/>
          <p:cNvSpPr>
            <a:spLocks noChangeArrowheads="1"/>
          </p:cNvSpPr>
          <p:nvPr/>
        </p:nvSpPr>
        <p:spPr bwMode="auto">
          <a:xfrm>
            <a:off x="5249863" y="4867275"/>
            <a:ext cx="617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q-z</a:t>
            </a:r>
          </a:p>
        </p:txBody>
      </p:sp>
      <p:sp>
        <p:nvSpPr>
          <p:cNvPr id="42015" name="Oval 35"/>
          <p:cNvSpPr>
            <a:spLocks noChangeArrowheads="1"/>
          </p:cNvSpPr>
          <p:nvPr/>
        </p:nvSpPr>
        <p:spPr bwMode="auto">
          <a:xfrm>
            <a:off x="4876800" y="4267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6" name="Oval 36"/>
          <p:cNvSpPr>
            <a:spLocks noChangeArrowheads="1"/>
          </p:cNvSpPr>
          <p:nvPr/>
        </p:nvSpPr>
        <p:spPr bwMode="auto">
          <a:xfrm>
            <a:off x="4876800" y="44196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7" name="Oval 37"/>
          <p:cNvSpPr>
            <a:spLocks noChangeArrowheads="1"/>
          </p:cNvSpPr>
          <p:nvPr/>
        </p:nvSpPr>
        <p:spPr bwMode="auto">
          <a:xfrm>
            <a:off x="4876800" y="45720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42018" name="AutoShape 38"/>
          <p:cNvCxnSpPr>
            <a:cxnSpLocks noChangeShapeType="1"/>
            <a:stCxn id="41996" idx="6"/>
            <a:endCxn id="42006" idx="1"/>
          </p:cNvCxnSpPr>
          <p:nvPr/>
        </p:nvCxnSpPr>
        <p:spPr bwMode="auto">
          <a:xfrm flipV="1">
            <a:off x="3438525" y="2976563"/>
            <a:ext cx="617538" cy="33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19" name="AutoShape 39"/>
          <p:cNvCxnSpPr>
            <a:cxnSpLocks noChangeShapeType="1"/>
            <a:stCxn id="41997" idx="6"/>
            <a:endCxn id="42009" idx="1"/>
          </p:cNvCxnSpPr>
          <p:nvPr/>
        </p:nvCxnSpPr>
        <p:spPr bwMode="auto">
          <a:xfrm flipV="1">
            <a:off x="3444875" y="3805238"/>
            <a:ext cx="627063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20" name="AutoShape 40"/>
          <p:cNvCxnSpPr>
            <a:cxnSpLocks noChangeShapeType="1"/>
            <a:stCxn id="41998" idx="6"/>
            <a:endCxn id="42012" idx="1"/>
          </p:cNvCxnSpPr>
          <p:nvPr/>
        </p:nvCxnSpPr>
        <p:spPr bwMode="auto">
          <a:xfrm flipV="1">
            <a:off x="3429000" y="5100638"/>
            <a:ext cx="642938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021" name="Oval 41"/>
          <p:cNvSpPr>
            <a:spLocks noChangeArrowheads="1"/>
          </p:cNvSpPr>
          <p:nvPr/>
        </p:nvSpPr>
        <p:spPr bwMode="auto">
          <a:xfrm>
            <a:off x="6300788" y="2700338"/>
            <a:ext cx="1655762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sp>
        <p:nvSpPr>
          <p:cNvPr id="42022" name="Oval 42"/>
          <p:cNvSpPr>
            <a:spLocks noChangeArrowheads="1"/>
          </p:cNvSpPr>
          <p:nvPr/>
        </p:nvSpPr>
        <p:spPr bwMode="auto">
          <a:xfrm>
            <a:off x="6324600" y="3649663"/>
            <a:ext cx="1655763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sp>
        <p:nvSpPr>
          <p:cNvPr id="42023" name="Oval 43"/>
          <p:cNvSpPr>
            <a:spLocks noChangeArrowheads="1"/>
          </p:cNvSpPr>
          <p:nvPr/>
        </p:nvSpPr>
        <p:spPr bwMode="auto">
          <a:xfrm>
            <a:off x="6324600" y="4564063"/>
            <a:ext cx="1655763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cxnSp>
        <p:nvCxnSpPr>
          <p:cNvPr id="42024" name="AutoShape 46"/>
          <p:cNvCxnSpPr>
            <a:cxnSpLocks noChangeShapeType="1"/>
            <a:stCxn id="42006" idx="0"/>
            <a:endCxn id="42021" idx="1"/>
          </p:cNvCxnSpPr>
          <p:nvPr/>
        </p:nvCxnSpPr>
        <p:spPr bwMode="auto">
          <a:xfrm rot="5400000" flipV="1">
            <a:off x="5413375" y="1660525"/>
            <a:ext cx="47625" cy="2212975"/>
          </a:xfrm>
          <a:prstGeom prst="bentConnector3">
            <a:avLst>
              <a:gd name="adj1" fmla="val -57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25" name="AutoShape 47"/>
          <p:cNvCxnSpPr>
            <a:cxnSpLocks noChangeShapeType="1"/>
            <a:stCxn id="42009" idx="0"/>
            <a:endCxn id="42021" idx="3"/>
          </p:cNvCxnSpPr>
          <p:nvPr/>
        </p:nvCxnSpPr>
        <p:spPr bwMode="auto">
          <a:xfrm rot="-5400000">
            <a:off x="5272881" y="2301082"/>
            <a:ext cx="344487" cy="2197100"/>
          </a:xfrm>
          <a:prstGeom prst="bentConnector3">
            <a:avLst>
              <a:gd name="adj1" fmla="val 368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26" name="AutoShape 50"/>
          <p:cNvCxnSpPr>
            <a:cxnSpLocks noChangeShapeType="1"/>
            <a:stCxn id="42012" idx="0"/>
            <a:endCxn id="42021" idx="3"/>
          </p:cNvCxnSpPr>
          <p:nvPr/>
        </p:nvCxnSpPr>
        <p:spPr bwMode="auto">
          <a:xfrm rot="-5400000">
            <a:off x="4625181" y="2948782"/>
            <a:ext cx="1639887" cy="2197100"/>
          </a:xfrm>
          <a:prstGeom prst="curvedConnector3">
            <a:avLst>
              <a:gd name="adj1" fmla="val 472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027" name="AutoShape 51"/>
          <p:cNvSpPr>
            <a:spLocks noChangeArrowheads="1"/>
          </p:cNvSpPr>
          <p:nvPr/>
        </p:nvSpPr>
        <p:spPr bwMode="auto">
          <a:xfrm>
            <a:off x="8229600" y="2590800"/>
            <a:ext cx="685800" cy="762000"/>
          </a:xfrm>
          <a:prstGeom prst="can">
            <a:avLst>
              <a:gd name="adj" fmla="val 277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28" name="AutoShape 52"/>
          <p:cNvSpPr>
            <a:spLocks noChangeArrowheads="1"/>
          </p:cNvSpPr>
          <p:nvPr/>
        </p:nvSpPr>
        <p:spPr bwMode="auto">
          <a:xfrm>
            <a:off x="8229600" y="3581400"/>
            <a:ext cx="685800" cy="762000"/>
          </a:xfrm>
          <a:prstGeom prst="can">
            <a:avLst>
              <a:gd name="adj" fmla="val 277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29" name="AutoShape 53"/>
          <p:cNvSpPr>
            <a:spLocks noChangeArrowheads="1"/>
          </p:cNvSpPr>
          <p:nvPr/>
        </p:nvSpPr>
        <p:spPr bwMode="auto">
          <a:xfrm>
            <a:off x="8229600" y="4495800"/>
            <a:ext cx="685800" cy="762000"/>
          </a:xfrm>
          <a:prstGeom prst="can">
            <a:avLst>
              <a:gd name="adj" fmla="val 277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30" name="Text Box 54"/>
          <p:cNvSpPr txBox="1">
            <a:spLocks noChangeArrowheads="1"/>
          </p:cNvSpPr>
          <p:nvPr/>
        </p:nvSpPr>
        <p:spPr bwMode="auto">
          <a:xfrm>
            <a:off x="7713663" y="1944688"/>
            <a:ext cx="1354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Postings</a:t>
            </a:r>
          </a:p>
        </p:txBody>
      </p:sp>
      <p:cxnSp>
        <p:nvCxnSpPr>
          <p:cNvPr id="42031" name="AutoShape 55"/>
          <p:cNvCxnSpPr>
            <a:cxnSpLocks noChangeShapeType="1"/>
            <a:stCxn id="42021" idx="6"/>
            <a:endCxn id="42027" idx="2"/>
          </p:cNvCxnSpPr>
          <p:nvPr/>
        </p:nvCxnSpPr>
        <p:spPr bwMode="auto">
          <a:xfrm flipV="1">
            <a:off x="7956550" y="2971800"/>
            <a:ext cx="273050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032" name="Text Box 56"/>
          <p:cNvSpPr txBox="1">
            <a:spLocks noChangeArrowheads="1"/>
          </p:cNvSpPr>
          <p:nvPr/>
        </p:nvSpPr>
        <p:spPr bwMode="auto">
          <a:xfrm>
            <a:off x="8299450" y="28194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a-f</a:t>
            </a:r>
          </a:p>
        </p:txBody>
      </p:sp>
      <p:sp>
        <p:nvSpPr>
          <p:cNvPr id="42033" name="Text Box 57"/>
          <p:cNvSpPr txBox="1">
            <a:spLocks noChangeArrowheads="1"/>
          </p:cNvSpPr>
          <p:nvPr/>
        </p:nvSpPr>
        <p:spPr bwMode="auto">
          <a:xfrm>
            <a:off x="8299450" y="3810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g-p</a:t>
            </a:r>
          </a:p>
        </p:txBody>
      </p:sp>
      <p:sp>
        <p:nvSpPr>
          <p:cNvPr id="42034" name="Text Box 58"/>
          <p:cNvSpPr txBox="1">
            <a:spLocks noChangeArrowheads="1"/>
          </p:cNvSpPr>
          <p:nvPr/>
        </p:nvSpPr>
        <p:spPr bwMode="auto">
          <a:xfrm>
            <a:off x="8289925" y="46482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q-z</a:t>
            </a:r>
          </a:p>
        </p:txBody>
      </p:sp>
      <p:sp>
        <p:nvSpPr>
          <p:cNvPr id="42035" name="Oval 59"/>
          <p:cNvSpPr>
            <a:spLocks noChangeArrowheads="1"/>
          </p:cNvSpPr>
          <p:nvPr/>
        </p:nvSpPr>
        <p:spPr bwMode="auto">
          <a:xfrm>
            <a:off x="6096000" y="4267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36" name="Oval 60"/>
          <p:cNvSpPr>
            <a:spLocks noChangeArrowheads="1"/>
          </p:cNvSpPr>
          <p:nvPr/>
        </p:nvSpPr>
        <p:spPr bwMode="auto">
          <a:xfrm>
            <a:off x="6096000" y="44196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37" name="Oval 61"/>
          <p:cNvSpPr>
            <a:spLocks noChangeArrowheads="1"/>
          </p:cNvSpPr>
          <p:nvPr/>
        </p:nvSpPr>
        <p:spPr bwMode="auto">
          <a:xfrm>
            <a:off x="6096000" y="45720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42038" name="AutoShape 62"/>
          <p:cNvCxnSpPr>
            <a:cxnSpLocks noChangeShapeType="1"/>
            <a:stCxn id="42022" idx="6"/>
            <a:endCxn id="42028" idx="2"/>
          </p:cNvCxnSpPr>
          <p:nvPr/>
        </p:nvCxnSpPr>
        <p:spPr bwMode="auto">
          <a:xfrm>
            <a:off x="7980363" y="3959225"/>
            <a:ext cx="249237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39" name="AutoShape 63"/>
          <p:cNvCxnSpPr>
            <a:cxnSpLocks noChangeShapeType="1"/>
            <a:stCxn id="42023" idx="6"/>
            <a:endCxn id="42029" idx="2"/>
          </p:cNvCxnSpPr>
          <p:nvPr/>
        </p:nvCxnSpPr>
        <p:spPr bwMode="auto">
          <a:xfrm>
            <a:off x="7980363" y="4873625"/>
            <a:ext cx="249237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040" name="Line 67"/>
          <p:cNvSpPr>
            <a:spLocks noChangeShapeType="1"/>
          </p:cNvSpPr>
          <p:nvPr/>
        </p:nvSpPr>
        <p:spPr bwMode="auto">
          <a:xfrm flipH="1">
            <a:off x="2667000" y="19812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41" name="Line 68"/>
          <p:cNvSpPr>
            <a:spLocks noChangeShapeType="1"/>
          </p:cNvSpPr>
          <p:nvPr/>
        </p:nvSpPr>
        <p:spPr bwMode="auto">
          <a:xfrm>
            <a:off x="4876800" y="19050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42" name="Text Box 69"/>
          <p:cNvSpPr txBox="1">
            <a:spLocks noChangeArrowheads="1"/>
          </p:cNvSpPr>
          <p:nvPr/>
        </p:nvSpPr>
        <p:spPr bwMode="auto">
          <a:xfrm>
            <a:off x="2362200" y="17526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i="1"/>
              <a:t>assign</a:t>
            </a:r>
          </a:p>
        </p:txBody>
      </p:sp>
      <p:sp>
        <p:nvSpPr>
          <p:cNvPr id="42043" name="Text Box 70"/>
          <p:cNvSpPr txBox="1">
            <a:spLocks noChangeArrowheads="1"/>
          </p:cNvSpPr>
          <p:nvPr/>
        </p:nvSpPr>
        <p:spPr bwMode="auto">
          <a:xfrm>
            <a:off x="5638800" y="17526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i="1"/>
              <a:t>assign</a:t>
            </a:r>
          </a:p>
        </p:txBody>
      </p:sp>
      <p:sp>
        <p:nvSpPr>
          <p:cNvPr id="42044" name="TextBox 61"/>
          <p:cNvSpPr txBox="1">
            <a:spLocks noChangeArrowheads="1"/>
          </p:cNvSpPr>
          <p:nvPr/>
        </p:nvSpPr>
        <p:spPr bwMode="auto">
          <a:xfrm>
            <a:off x="2133600" y="5791200"/>
            <a:ext cx="121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i="1"/>
              <a:t>Map</a:t>
            </a:r>
          </a:p>
          <a:p>
            <a:pPr eaLnBrk="1" hangingPunct="1"/>
            <a:r>
              <a:rPr lang="en-US" i="1"/>
              <a:t>phase</a:t>
            </a:r>
          </a:p>
        </p:txBody>
      </p:sp>
      <p:sp>
        <p:nvSpPr>
          <p:cNvPr id="42045" name="TextBox 62"/>
          <p:cNvSpPr txBox="1">
            <a:spLocks noChangeArrowheads="1"/>
          </p:cNvSpPr>
          <p:nvPr/>
        </p:nvSpPr>
        <p:spPr bwMode="auto">
          <a:xfrm>
            <a:off x="3810000" y="5943600"/>
            <a:ext cx="2195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Segment files</a:t>
            </a:r>
          </a:p>
        </p:txBody>
      </p:sp>
      <p:sp>
        <p:nvSpPr>
          <p:cNvPr id="42046" name="TextBox 63"/>
          <p:cNvSpPr txBox="1">
            <a:spLocks noChangeArrowheads="1"/>
          </p:cNvSpPr>
          <p:nvPr/>
        </p:nvSpPr>
        <p:spPr bwMode="auto">
          <a:xfrm>
            <a:off x="6477000" y="5799138"/>
            <a:ext cx="1309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i="1"/>
              <a:t>Reduce</a:t>
            </a:r>
          </a:p>
          <a:p>
            <a:pPr eaLnBrk="1" hangingPunct="1"/>
            <a:r>
              <a:rPr lang="en-US" i="1"/>
              <a:t>phase</a:t>
            </a:r>
          </a:p>
        </p:txBody>
      </p:sp>
      <p:sp>
        <p:nvSpPr>
          <p:cNvPr id="42047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48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-128"/>
              </a:rPr>
              <a:t>MapReduce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>
                <a:ea typeface="ＭＳ Ｐゴシック" charset="-128"/>
              </a:rPr>
              <a:t>The index construction algorithm we just described is an instance of </a:t>
            </a:r>
            <a:r>
              <a:rPr lang="en-US" sz="2400" i="1" dirty="0" err="1" smtClean="0">
                <a:ea typeface="ＭＳ Ｐゴシック" charset="-128"/>
              </a:rPr>
              <a:t>MapReduce</a:t>
            </a:r>
            <a:r>
              <a:rPr lang="en-US" sz="2400" dirty="0" smtClean="0">
                <a:ea typeface="ＭＳ Ｐゴシック" charset="-128"/>
              </a:rPr>
              <a:t>.</a:t>
            </a:r>
            <a:endParaRPr lang="el-GR" sz="2400" dirty="0" smtClean="0">
              <a:ea typeface="ＭＳ Ｐゴシック" charset="-128"/>
            </a:endParaRPr>
          </a:p>
          <a:p>
            <a:pPr eaLnBrk="1" hangingPunct="1"/>
            <a:endParaRPr lang="en-US" sz="900" dirty="0" smtClean="0">
              <a:ea typeface="ＭＳ Ｐゴシック" charset="-128"/>
            </a:endParaRPr>
          </a:p>
          <a:p>
            <a:pPr eaLnBrk="1" hangingPunct="1"/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MapReduce</a:t>
            </a:r>
            <a:r>
              <a:rPr lang="en-US" sz="2400" dirty="0" smtClean="0">
                <a:ea typeface="ＭＳ Ｐゴシック" charset="-128"/>
              </a:rPr>
              <a:t> (Dean and </a:t>
            </a:r>
            <a:r>
              <a:rPr lang="en-US" sz="2400" dirty="0" err="1" smtClean="0">
                <a:ea typeface="ＭＳ Ｐゴシック" charset="-128"/>
              </a:rPr>
              <a:t>Ghemawat</a:t>
            </a:r>
            <a:r>
              <a:rPr lang="en-US" sz="2400" dirty="0" smtClean="0">
                <a:ea typeface="ＭＳ Ｐゴシック" charset="-128"/>
              </a:rPr>
              <a:t> 2004) is a robust and conceptually simple framework for distributed computing without having to write code for the distribution part.</a:t>
            </a:r>
            <a:endParaRPr lang="el-GR" sz="2400" dirty="0" smtClean="0">
              <a:ea typeface="ＭＳ Ｐゴシック" charset="-128"/>
            </a:endParaRPr>
          </a:p>
          <a:p>
            <a:pPr eaLnBrk="1" hangingPunct="1"/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n-US" sz="2400" dirty="0" smtClean="0">
                <a:ea typeface="ＭＳ Ｐゴシック" charset="-128"/>
              </a:rPr>
              <a:t>They describe the Google indexing system (ca. 2002) as consisting of a number of phases, each implemented in </a:t>
            </a:r>
            <a:r>
              <a:rPr lang="en-US" sz="2400" dirty="0" err="1" smtClean="0">
                <a:ea typeface="ＭＳ Ｐゴシック" charset="-128"/>
              </a:rPr>
              <a:t>MapReduce</a:t>
            </a:r>
            <a:r>
              <a:rPr lang="en-US" sz="2400" dirty="0" smtClean="0">
                <a:ea typeface="ＭＳ Ｐゴシック" charset="-128"/>
              </a:rPr>
              <a:t>.</a:t>
            </a:r>
          </a:p>
          <a:p>
            <a:pPr eaLnBrk="1" hangingPunct="1"/>
            <a:endParaRPr lang="en-US" sz="800" dirty="0" smtClean="0">
              <a:ea typeface="ＭＳ Ｐゴシック" charset="-128"/>
            </a:endParaRPr>
          </a:p>
          <a:p>
            <a:pPr eaLnBrk="1" hangingPunct="1">
              <a:buNone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open source implementation as part of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Hadoop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*</a:t>
            </a:r>
          </a:p>
          <a:p>
            <a:pPr eaLnBrk="1" hangingPunct="1">
              <a:buNone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*http://hadoop.apache.org/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 descr="hadoop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5818909"/>
            <a:ext cx="25757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726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a typeface="ＭＳ Ｐゴシック" charset="-128"/>
              </a:rPr>
              <a:t>Example for index construction</a:t>
            </a:r>
            <a:endParaRPr lang="en-US" smtClean="0">
              <a:ea typeface="ＭＳ Ｐゴシック" charset="-128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Map</a:t>
            </a:r>
            <a:r>
              <a:rPr lang="en-US" sz="2400" u="sng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d1 : C came, C </a:t>
            </a:r>
            <a:r>
              <a:rPr lang="en-US" dirty="0" err="1" smtClean="0">
                <a:ea typeface="ＭＳ Ｐゴシック" charset="-128"/>
              </a:rPr>
              <a:t>c’ed</a:t>
            </a:r>
            <a:r>
              <a:rPr lang="en-US" dirty="0" smtClean="0">
                <a:ea typeface="ＭＳ Ｐゴシック" charset="-128"/>
              </a:rPr>
              <a:t>. 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d2 : C died. →</a:t>
            </a:r>
          </a:p>
          <a:p>
            <a:pPr marL="0" indent="0" eaLnBrk="1" hangingPunct="1">
              <a:buNone/>
            </a:pPr>
            <a:r>
              <a:rPr lang="en-US" dirty="0" smtClean="0">
                <a:ea typeface="ＭＳ Ｐゴシック" charset="-128"/>
              </a:rPr>
              <a:t>&lt;C,d1&gt;, &lt;came,d1&gt;, &lt;C,d1&gt;, &lt;</a:t>
            </a:r>
            <a:r>
              <a:rPr lang="en-US" dirty="0" err="1" smtClean="0">
                <a:ea typeface="ＭＳ Ｐゴシック" charset="-128"/>
              </a:rPr>
              <a:t>c’ed</a:t>
            </a:r>
            <a:r>
              <a:rPr lang="en-US" dirty="0" smtClean="0">
                <a:ea typeface="ＭＳ Ｐゴシック" charset="-128"/>
              </a:rPr>
              <a:t>, d1&gt;, &lt;C, d2&gt;, &lt;died,d2&gt;</a:t>
            </a:r>
          </a:p>
          <a:p>
            <a:pPr marL="0" indent="0" eaLnBrk="1" hangingPunct="1">
              <a:buNone/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Reduce: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(&lt;C,(d1,d2,d1)&gt;, &lt;died,(d2)&gt;, &lt;came,(d1)&gt;, &lt;</a:t>
            </a:r>
            <a:r>
              <a:rPr lang="en-US" dirty="0" err="1" smtClean="0">
                <a:ea typeface="ＭＳ Ｐゴシック" charset="-128"/>
              </a:rPr>
              <a:t>c’ed</a:t>
            </a:r>
            <a:r>
              <a:rPr lang="en-US" dirty="0" smtClean="0">
                <a:ea typeface="ＭＳ Ｐゴシック" charset="-128"/>
              </a:rPr>
              <a:t>,(d1)&gt;)  →  </a:t>
            </a:r>
            <a:endParaRPr lang="el-GR" dirty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ea typeface="ＭＳ Ｐゴシック" charset="-128"/>
              </a:rPr>
              <a:t>(&lt;C,(d1:2,d2:1)&gt;, &lt;died,(d2:1)&gt;, &lt;came,(d1:1)&gt;, &lt;</a:t>
            </a:r>
            <a:r>
              <a:rPr lang="en-US" dirty="0" err="1" smtClean="0">
                <a:ea typeface="ＭＳ Ｐゴシック" charset="-128"/>
              </a:rPr>
              <a:t>c’ed</a:t>
            </a:r>
            <a:r>
              <a:rPr lang="en-US" dirty="0" smtClean="0">
                <a:ea typeface="ＭＳ Ｐゴシック" charset="-128"/>
              </a:rPr>
              <a:t>,(d1:1)&gt;)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fld id="{B98EF1DC-7EF1-480F-A89C-C30C41586EDF}" type="slidenum">
              <a:rPr lang="en-US" sz="1200" smtClean="0">
                <a:solidFill>
                  <a:srgbClr val="898989"/>
                </a:solidFill>
                <a:latin typeface="Calibri" charset="0"/>
              </a:rPr>
              <a:pPr eaLnBrk="1" hangingPunct="1"/>
              <a:t>18</a:t>
            </a:fld>
            <a:endParaRPr lang="en-US" sz="1200" smtClean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35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Schema for index construction in </a:t>
            </a:r>
            <a:r>
              <a:rPr lang="en-US" dirty="0" err="1" smtClean="0">
                <a:ea typeface="ＭＳ Ｐゴシック" charset="-128"/>
              </a:rPr>
              <a:t>MapReduce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458200" cy="3200400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b="1" dirty="0" smtClean="0">
                <a:ea typeface="ＭＳ Ｐゴシック" charset="-128"/>
              </a:rPr>
              <a:t>Schema of map and reduce functions</a:t>
            </a:r>
          </a:p>
          <a:p>
            <a:pPr eaLnBrk="1" hangingPunct="1"/>
            <a:r>
              <a:rPr lang="en-US" sz="2400" dirty="0" smtClean="0">
                <a:ea typeface="ＭＳ Ｐゴシック" charset="-128"/>
              </a:rPr>
              <a:t>map: input → list(k, v)     reduce: (k, list(v)) → output</a:t>
            </a:r>
          </a:p>
          <a:p>
            <a:pPr eaLnBrk="1" hangingPunct="1">
              <a:buNone/>
            </a:pPr>
            <a:endParaRPr lang="en-US" sz="2400" b="1" dirty="0" smtClean="0">
              <a:ea typeface="ＭＳ Ｐゴシック" charset="-128"/>
            </a:endParaRPr>
          </a:p>
          <a:p>
            <a:pPr eaLnBrk="1" hangingPunct="1">
              <a:buNone/>
            </a:pPr>
            <a:r>
              <a:rPr lang="en-US" sz="2400" b="1" dirty="0" smtClean="0">
                <a:ea typeface="ＭＳ Ｐゴシック" charset="-128"/>
              </a:rPr>
              <a:t>Instantiation of the schema for index construction</a:t>
            </a:r>
          </a:p>
          <a:p>
            <a:pPr eaLnBrk="1" hangingPunct="1"/>
            <a:r>
              <a:rPr lang="en-US" sz="2400" dirty="0" smtClean="0">
                <a:ea typeface="ＭＳ Ｐゴシック" charset="-128"/>
              </a:rPr>
              <a:t>map: collection → list(</a:t>
            </a:r>
            <a:r>
              <a:rPr lang="en-US" sz="2400" dirty="0" err="1" smtClean="0">
                <a:ea typeface="ＭＳ Ｐゴシック" charset="-128"/>
              </a:rPr>
              <a:t>termID</a:t>
            </a:r>
            <a:r>
              <a:rPr lang="en-US" sz="2400" dirty="0" smtClean="0">
                <a:ea typeface="ＭＳ Ｐゴシック" charset="-128"/>
              </a:rPr>
              <a:t>, </a:t>
            </a:r>
            <a:r>
              <a:rPr lang="en-US" sz="2400" dirty="0" err="1" smtClean="0">
                <a:ea typeface="ＭＳ Ｐゴシック" charset="-128"/>
              </a:rPr>
              <a:t>docID</a:t>
            </a:r>
            <a:r>
              <a:rPr lang="en-US" sz="2400" dirty="0" smtClean="0">
                <a:ea typeface="ＭＳ Ｐゴシック" charset="-128"/>
              </a:rPr>
              <a:t>)</a:t>
            </a:r>
          </a:p>
          <a:p>
            <a:pPr eaLnBrk="1" hangingPunct="1"/>
            <a:r>
              <a:rPr lang="en-US" sz="2400" dirty="0" smtClean="0">
                <a:ea typeface="ＭＳ Ｐゴシック" charset="-128"/>
              </a:rPr>
              <a:t>reduce: (&lt;termID1, list(</a:t>
            </a:r>
            <a:r>
              <a:rPr lang="en-US" sz="2400" dirty="0" err="1" smtClean="0">
                <a:ea typeface="ＭＳ Ｐゴシック" charset="-128"/>
              </a:rPr>
              <a:t>docID</a:t>
            </a:r>
            <a:r>
              <a:rPr lang="en-US" sz="2400" dirty="0" smtClean="0">
                <a:ea typeface="ＭＳ Ｐゴシック" charset="-128"/>
              </a:rPr>
              <a:t>)&gt;, &lt;termID2, list(</a:t>
            </a:r>
            <a:r>
              <a:rPr lang="en-US" sz="2400" dirty="0" err="1" smtClean="0">
                <a:ea typeface="ＭＳ Ｐゴシック" charset="-128"/>
              </a:rPr>
              <a:t>docID</a:t>
            </a:r>
            <a:r>
              <a:rPr lang="en-US" sz="2400" dirty="0" smtClean="0">
                <a:ea typeface="ＭＳ Ｐゴシック" charset="-128"/>
              </a:rPr>
              <a:t>)&gt;, …) → (postings list1, postings list2, …)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97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Η βασική δομή: Το αντεστραμμένο ευρετήριο </a:t>
            </a:r>
            <a:r>
              <a:rPr lang="en-US" dirty="0" smtClean="0">
                <a:ea typeface="ＭＳ Ｐゴシック" pitchFamily="-112" charset="-128"/>
              </a:rPr>
              <a:t>(inverted index)</a:t>
            </a:r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134350" cy="342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5128944"/>
            <a:ext cx="37338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l-GR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Kokila" pitchFamily="34" charset="0"/>
              </a:rPr>
              <a:t>Λεξικό: οι όροι </a:t>
            </a:r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Kokila" pitchFamily="34" charset="0"/>
              </a:rPr>
              <a:t>(term)</a:t>
            </a:r>
            <a:r>
              <a:rPr lang="el-GR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Kokila" pitchFamily="34" charset="0"/>
              </a:rPr>
              <a:t> και η συχνότητα εγγράφων (#εγγράφων της συλλογής που εμφανίζονται)</a:t>
            </a:r>
            <a:endParaRPr lang="el-GR" sz="1800" b="1" dirty="0">
              <a:solidFill>
                <a:schemeClr val="accent2">
                  <a:lumMod val="50000"/>
                </a:schemeClr>
              </a:solidFill>
              <a:latin typeface="+mn-lt"/>
              <a:cs typeface="Kokila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70218" y="5036612"/>
            <a:ext cx="436418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Λίστες καταχωρήσεων (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posting lists)</a:t>
            </a:r>
          </a:p>
          <a:p>
            <a:pPr algn="just"/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K</a:t>
            </a:r>
            <a:r>
              <a:rPr lang="el-GR" sz="1800" b="1" dirty="0" err="1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άθε</a:t>
            </a:r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 καταχώρηση (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posting) </a:t>
            </a:r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για ένα όρο περιέχει μια διατεταγμένη λίστα με τα έγγραφα 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(</a:t>
            </a:r>
            <a:r>
              <a:rPr lang="en-US" sz="1800" b="1" dirty="0" err="1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DocID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) </a:t>
            </a:r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στα οποία εμφανίζεται ο όρος – συχνά επιπρόσθετα στοιχεία , όπως 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position, term frequency, </a:t>
            </a:r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Kokila" pitchFamily="34" charset="0"/>
              </a:rPr>
              <a:t>κλπ</a:t>
            </a:r>
            <a:endParaRPr lang="el-GR" sz="1800" b="1" dirty="0">
              <a:solidFill>
                <a:schemeClr val="accent4">
                  <a:lumMod val="75000"/>
                </a:schemeClr>
              </a:solidFill>
              <a:latin typeface="+mn-lt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5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MapReduce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Index construction was just one phase.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Another phase: transforming a term-partitioned index into a document-partitioned index.</a:t>
            </a:r>
          </a:p>
          <a:p>
            <a:pPr lvl="1" eaLnBrk="1" hangingPunct="1"/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Term-partitioned</a:t>
            </a:r>
            <a:r>
              <a:rPr lang="en-US" i="1" dirty="0" smtClean="0">
                <a:ea typeface="ＭＳ Ｐゴシック" charset="-128"/>
              </a:rPr>
              <a:t>: </a:t>
            </a:r>
            <a:r>
              <a:rPr lang="en-US" dirty="0" smtClean="0">
                <a:ea typeface="ＭＳ Ｐゴシック" charset="-128"/>
              </a:rPr>
              <a:t>one machine handles a </a:t>
            </a:r>
            <a:r>
              <a:rPr lang="en-US" dirty="0" err="1" smtClean="0">
                <a:ea typeface="ＭＳ Ｐゴシック" charset="-128"/>
              </a:rPr>
              <a:t>subrange</a:t>
            </a:r>
            <a:r>
              <a:rPr lang="en-US" dirty="0" smtClean="0">
                <a:ea typeface="ＭＳ Ｐゴシック" charset="-128"/>
              </a:rPr>
              <a:t> of terms</a:t>
            </a:r>
          </a:p>
          <a:p>
            <a:pPr lvl="1" eaLnBrk="1" hangingPunct="1"/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Document-partitioned</a:t>
            </a:r>
            <a:r>
              <a:rPr lang="en-US" i="1" dirty="0" smtClean="0">
                <a:ea typeface="ＭＳ Ｐゴシック" charset="-128"/>
              </a:rPr>
              <a:t>: </a:t>
            </a:r>
            <a:r>
              <a:rPr lang="en-US" dirty="0" smtClean="0">
                <a:ea typeface="ＭＳ Ｐゴシック" charset="-128"/>
              </a:rPr>
              <a:t>one machine handles a </a:t>
            </a:r>
            <a:r>
              <a:rPr lang="en-US" dirty="0" err="1" smtClean="0">
                <a:ea typeface="ＭＳ Ｐゴシック" charset="-128"/>
              </a:rPr>
              <a:t>subrange</a:t>
            </a:r>
            <a:r>
              <a:rPr lang="en-US" dirty="0" smtClean="0">
                <a:ea typeface="ＭＳ Ｐゴシック" charset="-128"/>
              </a:rPr>
              <a:t> of documents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As we’ll discuss in the web part of the course, most search engines use a document-partitioned index … better load balancing, etc.</a:t>
            </a: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97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1628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Μερικά θέματα σχετικά με τη συμπίεση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567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θα δούμε σχετικά με συμπίεση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0"/>
            <a:ext cx="8229600" cy="27432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Πιο λεπτομερή στατιστικά για τη συλλογή</a:t>
            </a:r>
            <a:r>
              <a:rPr lang="en-US" sz="3000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 RCV1</a:t>
            </a:r>
          </a:p>
          <a:p>
            <a:pPr lvl="1" eaLnBrk="1" hangingPunct="1"/>
            <a:r>
              <a:rPr lang="el-GR" sz="2600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Πόσο μεγάλο είναι το λεξικό και οι καταχωρήσεις; </a:t>
            </a:r>
            <a:endParaRPr lang="en-US" sz="2600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Συμπίεση του λεξικού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382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E65E9DB-96F2-4746-9033-0415F8B639A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287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Γιατί συμπίεση;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Λιγότερος χώρος στη μνήμη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Λίγο πιο οικονομικό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Κρατάμε περισσότερα πράγματα στη μνήμη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Αύξηση της ταχύτητας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Αύξηση της ταχύτητας μεταφοράς δεδομένων από το δίσκο στη μνήμη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τα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συμπιεσμένα δεδομένα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|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αποσυμπίεσε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 </a:t>
            </a:r>
            <a:r>
              <a:rPr lang="el-GR" dirty="0" smtClean="0">
                <a:ea typeface="ＭＳ Ｐゴシック" pitchFamily="-112" charset="-128"/>
              </a:rPr>
              <a:t>γρηγορότερο από</a:t>
            </a:r>
            <a:r>
              <a:rPr lang="en-US" dirty="0" smtClean="0">
                <a:ea typeface="ＭＳ Ｐゴシック" pitchFamily="-112" charset="-128"/>
              </a:rPr>
              <a:t>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μη συμπιεσμένα δεδομένα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Προϋπόθεση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Γρήγοροι αλγόριθμοι </a:t>
            </a:r>
            <a:r>
              <a:rPr lang="el-GR" dirty="0" err="1" smtClean="0">
                <a:ea typeface="ＭＳ Ｐゴシック" pitchFamily="-112" charset="-128"/>
              </a:rPr>
              <a:t>αποσυμπίεσης</a:t>
            </a:r>
            <a:r>
              <a:rPr lang="el-GR" dirty="0" smtClean="0">
                <a:ea typeface="ＭＳ Ｐゴシック" pitchFamily="-112" charset="-128"/>
              </a:rPr>
              <a:t>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3093762-6713-407C-9766-288D0ACBA3E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080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800" dirty="0" smtClean="0">
                <a:ea typeface="ＭＳ Ｐゴシック" pitchFamily="-112" charset="-128"/>
              </a:rPr>
              <a:t>Γιατί συμπίεση των αντεστραμμένων ευρετηρίων; </a:t>
            </a:r>
            <a:endParaRPr lang="en-US" sz="3800" dirty="0" smtClean="0">
              <a:ea typeface="ＭＳ Ｐゴシック" pitchFamily="-112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600" dirty="0" smtClean="0">
                <a:ea typeface="ＭＳ Ｐゴシック" pitchFamily="-112" charset="-128"/>
              </a:rPr>
              <a:t>Λεξικό</a:t>
            </a:r>
            <a:endParaRPr lang="en-US" sz="2600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Αρκετά μικρό για να το έχουμε στην κύρια μνήμη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Ακόμα μικρότερο ώστε να έχουμε επίσης και κάποιες καταχωρήσεις στην κύρια μνήμη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sz="2600" dirty="0" smtClean="0">
                <a:ea typeface="ＭＳ Ｐゴシック" pitchFamily="-112" charset="-128"/>
              </a:rPr>
              <a:t>Αρχείο (α) Καταχωρήσεων </a:t>
            </a:r>
            <a:endParaRPr lang="en-US" sz="2600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Μείωση του χώρου στο δίσκο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Μείωση του χρόνου που χρειάζεται για να διαβάσουμε τις λίστες καταχωρήσεων από το δίσκο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Οι μεγάλες μηχανές αναζήτησης διατηρούν ένα μεγάλο τμήμα των καταχωρήσεων στη μνήμη</a:t>
            </a:r>
            <a:endParaRPr lang="en-US" sz="2600" dirty="0" smtClean="0">
              <a:ea typeface="ＭＳ Ｐゴシック" pitchFamily="-112" charset="-128"/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3895DDD-D5BC-4D58-A7B0-522B5A732A3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202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Στατιστικά για τη συλλογή </a:t>
            </a:r>
            <a:r>
              <a:rPr lang="en-US" dirty="0" smtClean="0">
                <a:ea typeface="ＭＳ Ｐゴシック" charset="-128"/>
              </a:rPr>
              <a:t>Reuters RCV1</a:t>
            </a: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4369680"/>
              </p:ext>
            </p:extLst>
          </p:nvPr>
        </p:nvGraphicFramePr>
        <p:xfrm>
          <a:off x="428595" y="2057399"/>
          <a:ext cx="8143932" cy="222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/>
                <a:gridCol w="4714907"/>
                <a:gridCol w="2714644"/>
              </a:tblGrid>
              <a:tr h="2014542">
                <a:tc>
                  <a:txBody>
                    <a:bodyPr/>
                    <a:lstStyle/>
                    <a:p>
                      <a:r>
                        <a:rPr lang="de-DE" sz="2000" b="0" i="1" kern="1200" baseline="0" dirty="0" smtClean="0"/>
                        <a:t>N</a:t>
                      </a:r>
                    </a:p>
                    <a:p>
                      <a:r>
                        <a:rPr lang="nl-NL" sz="2000" b="0" i="1" kern="1200" baseline="0" dirty="0" smtClean="0"/>
                        <a:t>L </a:t>
                      </a:r>
                    </a:p>
                    <a:p>
                      <a:r>
                        <a:rPr lang="en-US" sz="2000" b="0" i="1" kern="1200" baseline="0" dirty="0" smtClean="0"/>
                        <a:t>M</a:t>
                      </a:r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r>
                        <a:rPr lang="de-DE" sz="2000" b="0" i="1" kern="1200" baseline="0" dirty="0" smtClean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 smtClean="0"/>
                        <a:t>documents</a:t>
                      </a:r>
                      <a:endParaRPr lang="de-DE" sz="2000" b="0" kern="1200" baseline="0" dirty="0" smtClean="0"/>
                    </a:p>
                    <a:p>
                      <a:r>
                        <a:rPr lang="nl-NL" sz="2000" b="0" kern="1200" baseline="0" dirty="0" err="1" smtClean="0"/>
                        <a:t>tokens</a:t>
                      </a:r>
                      <a:r>
                        <a:rPr lang="nl-NL" sz="2000" b="0" kern="1200" baseline="0" dirty="0" smtClean="0"/>
                        <a:t> per document</a:t>
                      </a:r>
                    </a:p>
                    <a:p>
                      <a:r>
                        <a:rPr lang="en-US" sz="2000" b="0" kern="1200" baseline="0" dirty="0" smtClean="0"/>
                        <a:t>terms (= word types)</a:t>
                      </a:r>
                    </a:p>
                    <a:p>
                      <a:r>
                        <a:rPr lang="en-US" sz="2000" b="0" kern="1200" baseline="0" dirty="0" smtClean="0"/>
                        <a:t>bytes per token (incl. spaces/</a:t>
                      </a:r>
                      <a:r>
                        <a:rPr lang="en-US" sz="2000" b="0" kern="1200" baseline="0" dirty="0" err="1" smtClean="0"/>
                        <a:t>punct</a:t>
                      </a:r>
                      <a:r>
                        <a:rPr lang="en-US" sz="2000" b="0" kern="1200" baseline="0" dirty="0" smtClean="0"/>
                        <a:t>.)</a:t>
                      </a:r>
                    </a:p>
                    <a:p>
                      <a:r>
                        <a:rPr lang="en-US" sz="2000" b="0" kern="1200" baseline="0" dirty="0" smtClean="0"/>
                        <a:t>bytes per token (without spaces/</a:t>
                      </a:r>
                      <a:r>
                        <a:rPr lang="en-US" sz="2000" b="0" kern="1200" baseline="0" dirty="0" err="1" smtClean="0"/>
                        <a:t>punct</a:t>
                      </a:r>
                      <a:r>
                        <a:rPr lang="en-US" sz="2000" b="0" kern="1200" baseline="0" dirty="0" smtClean="0"/>
                        <a:t>.)</a:t>
                      </a:r>
                    </a:p>
                    <a:p>
                      <a:r>
                        <a:rPr lang="en-US" sz="2000" b="0" kern="1200" baseline="0" dirty="0" smtClean="0"/>
                        <a:t>bytes per term (= word type)</a:t>
                      </a:r>
                    </a:p>
                    <a:p>
                      <a:r>
                        <a:rPr lang="de-DE" sz="2000" b="0" kern="1200" baseline="0" dirty="0" smtClean="0"/>
                        <a:t>non-</a:t>
                      </a:r>
                      <a:r>
                        <a:rPr lang="de-DE" sz="2000" b="0" kern="1200" baseline="0" dirty="0" err="1" smtClean="0"/>
                        <a:t>positional</a:t>
                      </a:r>
                      <a:r>
                        <a:rPr lang="de-DE" sz="2000" b="0" kern="1200" baseline="0" dirty="0" smtClean="0"/>
                        <a:t> </a:t>
                      </a:r>
                      <a:r>
                        <a:rPr lang="de-DE" sz="2000" b="0" kern="1200" baseline="0" dirty="0" err="1" smtClean="0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smtClean="0"/>
                        <a:t>800,000</a:t>
                      </a:r>
                    </a:p>
                    <a:p>
                      <a:r>
                        <a:rPr lang="nl-NL" sz="2000" b="0" kern="1200" baseline="0" dirty="0" smtClean="0"/>
                        <a:t>200</a:t>
                      </a:r>
                    </a:p>
                    <a:p>
                      <a:r>
                        <a:rPr lang="en-US" sz="2000" b="0" kern="1200" baseline="0" dirty="0" smtClean="0"/>
                        <a:t>400,000</a:t>
                      </a:r>
                    </a:p>
                    <a:p>
                      <a:r>
                        <a:rPr lang="en-US" sz="2000" b="0" kern="1200" baseline="0" dirty="0" smtClean="0"/>
                        <a:t> 6</a:t>
                      </a:r>
                    </a:p>
                    <a:p>
                      <a:r>
                        <a:rPr lang="en-US" sz="2000" b="0" kern="1200" baseline="0" dirty="0" smtClean="0"/>
                        <a:t>4.5</a:t>
                      </a:r>
                    </a:p>
                    <a:p>
                      <a:r>
                        <a:rPr lang="en-US" sz="2000" b="0" kern="1200" baseline="0" dirty="0" smtClean="0"/>
                        <a:t>7.5</a:t>
                      </a:r>
                    </a:p>
                    <a:p>
                      <a:r>
                        <a:rPr lang="de-DE" sz="2000" b="0" kern="1200" baseline="0" dirty="0" smtClean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397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Μέγεθος ευρετηρίου</a:t>
            </a:r>
            <a:endParaRPr lang="en-US" dirty="0" smtClean="0"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/>
                <a:gridCol w="914400"/>
                <a:gridCol w="533400"/>
                <a:gridCol w="914400"/>
                <a:gridCol w="1143000"/>
                <a:gridCol w="533400"/>
                <a:gridCol w="838200"/>
                <a:gridCol w="1066800"/>
                <a:gridCol w="533400"/>
                <a:gridCol w="914400"/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cumul %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90800" y="4267200"/>
            <a:ext cx="5562600" cy="762000"/>
            <a:chOff x="2590800" y="4267200"/>
            <a:chExt cx="5562600" cy="762000"/>
          </a:xfrm>
        </p:grpSpPr>
        <p:sp>
          <p:nvSpPr>
            <p:cNvPr id="24686" name="Rectangle 4"/>
            <p:cNvSpPr>
              <a:spLocks noChangeArrowheads="1"/>
            </p:cNvSpPr>
            <p:nvPr/>
          </p:nvSpPr>
          <p:spPr bwMode="auto">
            <a:xfrm>
              <a:off x="2590800" y="4648200"/>
              <a:ext cx="533400" cy="3810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7" name="Rectangle 5"/>
            <p:cNvSpPr>
              <a:spLocks noChangeArrowheads="1"/>
            </p:cNvSpPr>
            <p:nvPr/>
          </p:nvSpPr>
          <p:spPr bwMode="auto">
            <a:xfrm>
              <a:off x="7620000" y="4267200"/>
              <a:ext cx="533400" cy="3810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90800" y="50292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620000" y="54102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002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12" charset="-128"/>
              </a:rPr>
              <a:t>Lossless vs. </a:t>
            </a:r>
            <a:r>
              <a:rPr lang="en-US" dirty="0" err="1" smtClean="0">
                <a:ea typeface="ＭＳ Ｐゴシック" pitchFamily="-112" charset="-128"/>
              </a:rPr>
              <a:t>lossy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συμπίεση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Lossless compression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(μη </a:t>
            </a:r>
            <a:r>
              <a:rPr lang="el-GR" dirty="0" err="1" smtClean="0">
                <a:ea typeface="ＭＳ Ｐゴシック" pitchFamily="-112" charset="-128"/>
              </a:rPr>
              <a:t>απωλεστική</a:t>
            </a:r>
            <a:r>
              <a:rPr lang="el-GR" dirty="0" smtClean="0">
                <a:ea typeface="ＭＳ Ｐゴシック" pitchFamily="-112" charset="-128"/>
              </a:rPr>
              <a:t> συμπίεση) Διατηρείτε όλη η πληροφορία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Αυτή που κυρίως χρησιμοποιείται σε ΑΠ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compression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(</a:t>
            </a:r>
            <a:r>
              <a:rPr lang="el-GR" dirty="0" err="1" smtClean="0">
                <a:ea typeface="ＭＳ Ｐゴシック" pitchFamily="-112" charset="-128"/>
              </a:rPr>
              <a:t>απωλεστική</a:t>
            </a:r>
            <a:r>
              <a:rPr lang="el-GR" dirty="0" smtClean="0">
                <a:ea typeface="ＭＳ Ｐゴシック" pitchFamily="-112" charset="-128"/>
              </a:rPr>
              <a:t> συμπίεση) Κάποια πληροφορία χάνεται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Πολλά από τα βήματα προ-επεξεργασίας (μετατροπή σε μικρά, </a:t>
            </a:r>
            <a:r>
              <a:rPr lang="en-US" dirty="0">
                <a:ea typeface="ＭＳ Ｐゴシック" pitchFamily="-112" charset="-128"/>
              </a:rPr>
              <a:t>stop words, stemming, number </a:t>
            </a:r>
            <a:r>
              <a:rPr lang="en-US" dirty="0" smtClean="0">
                <a:ea typeface="ＭＳ Ｐゴシック" pitchFamily="-112" charset="-128"/>
              </a:rPr>
              <a:t>elimination</a:t>
            </a:r>
            <a:r>
              <a:rPr lang="el-GR" dirty="0" smtClean="0">
                <a:ea typeface="ＭＳ Ｐゴシック" pitchFamily="-112" charset="-128"/>
              </a:rPr>
              <a:t>) μπορεί να θεωρηθούν ως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err="1" smtClean="0">
                <a:ea typeface="ＭＳ Ｐゴシック" pitchFamily="-112" charset="-128"/>
              </a:rPr>
              <a:t>lossy</a:t>
            </a:r>
            <a:r>
              <a:rPr lang="en-US" dirty="0" smtClean="0">
                <a:ea typeface="ＭＳ Ｐゴシック" pitchFamily="-112" charset="-128"/>
              </a:rPr>
              <a:t> compression</a:t>
            </a:r>
            <a:endParaRPr lang="el-GR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Μπορεί να είναι αποδεκτή στην περίπτωση π.χ., που μας ενδιαφέρουν μόνο τα κορυφαία από τα σχετικά έγγραφα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9DE0076-1A50-4759-8DBA-56B97E7769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17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Λεξιλόγιο και μέγεθος συλλογής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92597" y="1905000"/>
            <a:ext cx="8229600" cy="37338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Πόσο μεγάλο είναι το λεξιλόγιο όρων;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Δηλαδή, πόσες είναι οι διαφορετικές λέξεις;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Υπάρχει κάποιο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άνω όριο; </a:t>
            </a:r>
          </a:p>
          <a:p>
            <a:pPr marL="0" indent="0">
              <a:buNone/>
            </a:pPr>
            <a:endParaRPr lang="el-GR" sz="1400" dirty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Π.χ., το </a:t>
            </a:r>
            <a:r>
              <a:rPr lang="en-US" dirty="0" smtClean="0">
                <a:ea typeface="ＭＳ Ｐゴシック" pitchFamily="-112" charset="-128"/>
              </a:rPr>
              <a:t>Oxford English Dictionary 600,000 </a:t>
            </a:r>
            <a:r>
              <a:rPr lang="el-GR" dirty="0" smtClean="0">
                <a:ea typeface="ＭＳ Ｐゴシック" pitchFamily="-112" charset="-128"/>
              </a:rPr>
              <a:t>λέξεις, αλλά στις πραγματικές μεγάλες συλλογές ονόματα προσώπων, προϊόντων, κλπ</a:t>
            </a:r>
          </a:p>
          <a:p>
            <a:pPr marL="0" indent="0">
              <a:buNone/>
            </a:pPr>
            <a:endParaRPr lang="en-US" sz="1200" dirty="0" smtClean="0">
              <a:ea typeface="ＭＳ Ｐゴシック" pitchFamily="-112" charset="-128"/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Στην πραγματικότητα, το λεξιλόγιο συνεχίζει να  μεγαλώνει με το μέγεθος της συλλογής </a:t>
            </a:r>
            <a:endParaRPr lang="en-US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C0E45A-5E86-45F7-B7C7-F19DB95085A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28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4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9530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l-GR" b="1" dirty="0" smtClean="0">
                <a:ea typeface="ＭＳ Ｐゴシック" pitchFamily="-112" charset="-128"/>
              </a:rPr>
              <a:t>νόμος του </a:t>
            </a:r>
            <a:r>
              <a:rPr lang="en-US" b="1" dirty="0" smtClean="0">
                <a:ea typeface="ＭＳ Ｐゴシック" pitchFamily="-112" charset="-128"/>
              </a:rPr>
              <a:t>Heaps</a:t>
            </a:r>
            <a:r>
              <a:rPr lang="en-US" dirty="0" smtClean="0">
                <a:ea typeface="ＭＳ Ｐゴシック" pitchFamily="-112" charset="-128"/>
              </a:rPr>
              <a:t>: </a:t>
            </a:r>
            <a:endParaRPr lang="el-GR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i="1" dirty="0">
                <a:ea typeface="ＭＳ Ｐゴシック" pitchFamily="-112" charset="-128"/>
              </a:rPr>
              <a:t>	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i="1" dirty="0" smtClean="0">
                <a:ea typeface="ＭＳ Ｐゴシック" pitchFamily="-112" charset="-128"/>
              </a:rPr>
              <a:t> = </a:t>
            </a:r>
            <a:r>
              <a:rPr lang="en-US" i="1" dirty="0" err="1" smtClean="0">
                <a:ea typeface="ＭＳ Ｐゴシック" pitchFamily="-112" charset="-128"/>
              </a:rPr>
              <a:t>k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i="1" baseline="30000" dirty="0" err="1" smtClean="0">
                <a:ea typeface="ＭＳ Ｐゴシック" pitchFamily="-112" charset="-128"/>
              </a:rPr>
              <a:t>b</a:t>
            </a:r>
            <a:endParaRPr lang="en-US" i="1" baseline="300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ο αριθμός των </a:t>
            </a:r>
            <a:r>
              <a:rPr lang="en-US" sz="2400" dirty="0" smtClean="0">
                <a:ea typeface="ＭＳ Ｐゴシック" pitchFamily="-112" charset="-128"/>
              </a:rPr>
              <a:t>tokens </a:t>
            </a:r>
            <a:r>
              <a:rPr lang="el-GR" sz="2400" dirty="0" smtClean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</a:pP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περιγράφει πως μεγαλώνει το λεξιλόγιο όσο μεγαλώνει η συλλογή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pitchFamily="-112" charset="-128"/>
            </a:endParaRPr>
          </a:p>
          <a:p>
            <a:endParaRPr lang="el-GR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Συνήθης τιμές</a:t>
            </a:r>
            <a:r>
              <a:rPr lang="en-US" dirty="0" smtClean="0">
                <a:ea typeface="ＭＳ Ｐゴシック" pitchFamily="-112" charset="-128"/>
              </a:rPr>
              <a:t>: 30 ≤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≤ 100 </a:t>
            </a:r>
            <a:r>
              <a:rPr lang="el-GR" dirty="0" smtClean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r>
              <a:rPr lang="en-US" dirty="0" smtClean="0">
                <a:ea typeface="ＭＳ Ｐゴシック" pitchFamily="-112" charset="-128"/>
              </a:rPr>
              <a:t> ≈ 0.5</a:t>
            </a:r>
          </a:p>
          <a:p>
            <a:r>
              <a:rPr lang="el-GR" dirty="0" smtClean="0">
                <a:ea typeface="ＭＳ Ｐゴシック" pitchFamily="-112" charset="-128"/>
              </a:rPr>
              <a:t>Σε</a:t>
            </a:r>
            <a:r>
              <a:rPr lang="en-US" dirty="0" smtClean="0">
                <a:ea typeface="ＭＳ Ｐゴシック" pitchFamily="-112" charset="-128"/>
              </a:rPr>
              <a:t> log-log plot </a:t>
            </a:r>
            <a:r>
              <a:rPr lang="el-GR" dirty="0" smtClean="0">
                <a:ea typeface="ＭＳ Ｐゴシック" pitchFamily="-112" charset="-128"/>
              </a:rPr>
              <a:t>του μεγέθους Μ του λεξιλογίου με το Τ, ο νόμος προβλέπει γραμμή κλίση περίπου </a:t>
            </a:r>
            <a:r>
              <a:rPr lang="en-US" dirty="0" smtClean="0">
                <a:ea typeface="ＭＳ Ｐゴシック" pitchFamily="-112" charset="-128"/>
              </a:rPr>
              <a:t> ½</a:t>
            </a:r>
          </a:p>
          <a:p>
            <a:pPr marL="457200" lvl="1" indent="0">
              <a:buNone/>
            </a:pP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Λεξιλόγιο και μέγεθος συλλογής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02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θα δούμε σήμερα (1</a:t>
            </a:r>
            <a:r>
              <a:rPr lang="el-GR" baseline="30000" dirty="0" smtClean="0">
                <a:ea typeface="ＭＳ Ｐゴシック" pitchFamily="-112" charset="-128"/>
              </a:rPr>
              <a:t>ο</a:t>
            </a:r>
            <a:r>
              <a:rPr lang="el-GR" dirty="0" smtClean="0">
                <a:ea typeface="ＭＳ Ｐゴシック" pitchFamily="-112" charset="-128"/>
              </a:rPr>
              <a:t> μέρος);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Κατασκευή του Ευρετηρίου</a:t>
            </a:r>
            <a:r>
              <a:rPr lang="en-US" sz="3000" dirty="0" smtClean="0">
                <a:ea typeface="ＭＳ Ｐゴシック" pitchFamily="-112" charset="-128"/>
              </a:rPr>
              <a:t> </a:t>
            </a:r>
            <a:r>
              <a:rPr lang="el-GR" sz="3000" dirty="0" smtClean="0">
                <a:ea typeface="ＭＳ Ｐゴシック" pitchFamily="-112" charset="-128"/>
              </a:rPr>
              <a:t>σε Μεγάλη Κλίμακα</a:t>
            </a:r>
            <a:endParaRPr lang="en-US" sz="30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2800" dirty="0" smtClean="0">
                <a:ea typeface="ＭＳ Ｐゴシック" pitchFamily="-112" charset="-128"/>
              </a:rPr>
              <a:t>Συμπίεση Ευρετηρίου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791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4&amp;5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86200" y="609600"/>
            <a:ext cx="3008313" cy="1162050"/>
          </a:xfrm>
        </p:spPr>
        <p:txBody>
          <a:bodyPr/>
          <a:lstStyle/>
          <a:p>
            <a:r>
              <a:rPr lang="en-US" sz="4000" b="0" dirty="0" smtClean="0">
                <a:ea typeface="ＭＳ Ｐゴシック" pitchFamily="-112" charset="-128"/>
              </a:rPr>
              <a:t>Heaps’ Law</a:t>
            </a:r>
          </a:p>
        </p:txBody>
      </p:sp>
      <p:pic>
        <p:nvPicPr>
          <p:cNvPr id="29699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825875" y="1836738"/>
            <a:ext cx="4860925" cy="4487862"/>
          </a:xfrm>
        </p:spPr>
      </p:pic>
      <p:sp>
        <p:nvSpPr>
          <p:cNvPr id="29700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838200"/>
            <a:ext cx="3617912" cy="4800600"/>
          </a:xfrm>
        </p:spPr>
        <p:txBody>
          <a:bodyPr/>
          <a:lstStyle/>
          <a:p>
            <a:r>
              <a:rPr lang="el-GR" sz="2400" dirty="0" smtClean="0">
                <a:ea typeface="ＭＳ Ｐゴシック" pitchFamily="-112" charset="-128"/>
              </a:rPr>
              <a:t>Για το</a:t>
            </a:r>
            <a:r>
              <a:rPr lang="en-US" sz="2400" dirty="0" smtClean="0">
                <a:ea typeface="ＭＳ Ｐゴシック" pitchFamily="-112" charset="-128"/>
              </a:rPr>
              <a:t> RCV1, </a:t>
            </a:r>
            <a:r>
              <a:rPr lang="el-GR" sz="2400" dirty="0" smtClean="0">
                <a:ea typeface="ＭＳ Ｐゴシック" pitchFamily="-112" charset="-128"/>
              </a:rPr>
              <a:t>η διακεκομμένη γραμμή </a:t>
            </a:r>
            <a:endParaRPr lang="en-US" sz="2400" dirty="0" smtClean="0">
              <a:ea typeface="ＭＳ Ｐゴシック" pitchFamily="-112" charset="-128"/>
            </a:endParaRPr>
          </a:p>
          <a:p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log</a:t>
            </a:r>
            <a:r>
              <a:rPr lang="en-US" sz="2400" baseline="-25000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= 0.49 log</a:t>
            </a:r>
            <a:r>
              <a:rPr lang="en-US" sz="2400" baseline="-25000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+ 1.64</a:t>
            </a:r>
            <a:r>
              <a:rPr lang="en-US" sz="2800" dirty="0" smtClean="0">
                <a:solidFill>
                  <a:srgbClr val="A40508"/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l-GR" sz="2400" dirty="0" smtClean="0">
                <a:ea typeface="ＭＳ Ｐゴシック" pitchFamily="-112" charset="-128"/>
              </a:rPr>
              <a:t>το </a:t>
            </a:r>
            <a:r>
              <a:rPr lang="el-GR" sz="2400" dirty="0">
                <a:ea typeface="ＭＳ Ｐゴシック" pitchFamily="-112" charset="-128"/>
              </a:rPr>
              <a:t>καλύτερο </a:t>
            </a:r>
            <a:r>
              <a:rPr lang="en-US" sz="2400" dirty="0">
                <a:ea typeface="ＭＳ Ｐゴシック" pitchFamily="-112" charset="-128"/>
              </a:rPr>
              <a:t> best least squares </a:t>
            </a:r>
            <a:r>
              <a:rPr lang="en-US" sz="2400" dirty="0" smtClean="0">
                <a:ea typeface="ＭＳ Ｐゴシック" pitchFamily="-112" charset="-128"/>
              </a:rPr>
              <a:t>fit</a:t>
            </a:r>
            <a:r>
              <a:rPr lang="el-GR" sz="2400" dirty="0" smtClean="0">
                <a:ea typeface="ＭＳ Ｐゴシック" pitchFamily="-112" charset="-128"/>
              </a:rPr>
              <a:t>)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Οπότε</a:t>
            </a:r>
            <a:r>
              <a:rPr lang="en-US" sz="2400" dirty="0" smtClean="0">
                <a:ea typeface="ＭＳ Ｐゴシック" pitchFamily="-112" charset="-128"/>
              </a:rPr>
              <a:t>, 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= 10</a:t>
            </a:r>
            <a:r>
              <a:rPr lang="en-US" sz="2400" baseline="30000" dirty="0" smtClean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baseline="30000" dirty="0" smtClean="0">
                <a:solidFill>
                  <a:srgbClr val="A40508"/>
                </a:solidFill>
                <a:ea typeface="ＭＳ Ｐゴシック" pitchFamily="-112" charset="-128"/>
              </a:rPr>
              <a:t>0.49</a:t>
            </a:r>
            <a:r>
              <a:rPr lang="el-GR" sz="2400" dirty="0" smtClean="0">
                <a:ea typeface="ＭＳ Ｐゴシック" pitchFamily="-112" charset="-128"/>
              </a:rPr>
              <a:t>, άρα </a:t>
            </a:r>
            <a:r>
              <a:rPr lang="en-US" sz="2400" i="1" dirty="0" smtClean="0">
                <a:ea typeface="ＭＳ Ｐゴシック" pitchFamily="-112" charset="-128"/>
              </a:rPr>
              <a:t>k</a:t>
            </a:r>
            <a:r>
              <a:rPr lang="en-US" sz="2400" dirty="0" smtClean="0">
                <a:ea typeface="ＭＳ Ｐゴシック" pitchFamily="-112" charset="-128"/>
              </a:rPr>
              <a:t> = 10</a:t>
            </a:r>
            <a:r>
              <a:rPr lang="en-US" sz="2400" baseline="30000" dirty="0" smtClean="0">
                <a:ea typeface="ＭＳ Ｐゴシック" pitchFamily="-112" charset="-128"/>
              </a:rPr>
              <a:t>1.64 </a:t>
            </a:r>
            <a:r>
              <a:rPr lang="en-US" sz="2400" dirty="0" smtClean="0">
                <a:ea typeface="ＭＳ Ｐゴシック" pitchFamily="-112" charset="-128"/>
              </a:rPr>
              <a:t>≈ 44 and </a:t>
            </a:r>
            <a:r>
              <a:rPr lang="en-US" sz="2400" i="1" dirty="0" smtClean="0">
                <a:ea typeface="ＭＳ Ｐゴシック" pitchFamily="-112" charset="-128"/>
              </a:rPr>
              <a:t>b</a:t>
            </a:r>
            <a:r>
              <a:rPr lang="en-US" sz="2400" dirty="0" smtClean="0">
                <a:ea typeface="ＭＳ Ｐゴシック" pitchFamily="-112" charset="-128"/>
              </a:rPr>
              <a:t> = 0.49.</a:t>
            </a:r>
          </a:p>
          <a:p>
            <a:endParaRPr lang="en-US" sz="11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Καλή προσέγγιση για το </a:t>
            </a:r>
            <a:r>
              <a:rPr lang="en-US" sz="2400" dirty="0" smtClean="0">
                <a:ea typeface="ＭＳ Ｐゴシック" pitchFamily="-112" charset="-128"/>
              </a:rPr>
              <a:t>Reuters RCV1 !</a:t>
            </a:r>
            <a:endParaRPr lang="en-US" sz="18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Για το πρώτα </a:t>
            </a:r>
            <a:r>
              <a:rPr lang="en-US" sz="2400" dirty="0" smtClean="0">
                <a:ea typeface="ＭＳ Ｐゴシック" pitchFamily="-112" charset="-128"/>
              </a:rPr>
              <a:t>1,000,020 tokens,</a:t>
            </a:r>
            <a:r>
              <a:rPr lang="el-GR" sz="2400" dirty="0" smtClean="0">
                <a:ea typeface="ＭＳ Ｐゴシック" pitchFamily="-112" charset="-128"/>
              </a:rPr>
              <a:t> ο νόμος προβλέπει </a:t>
            </a:r>
            <a:r>
              <a:rPr lang="en-US" sz="2400" dirty="0" smtClean="0">
                <a:ea typeface="ＭＳ Ｐゴシック" pitchFamily="-112" charset="-128"/>
              </a:rPr>
              <a:t> 38,323 </a:t>
            </a:r>
            <a:r>
              <a:rPr lang="el-GR" sz="2400" dirty="0" smtClean="0">
                <a:ea typeface="ＭＳ Ｐゴシック" pitchFamily="-112" charset="-128"/>
              </a:rPr>
              <a:t>όρους, στην πραγματικότητα </a:t>
            </a:r>
            <a:r>
              <a:rPr lang="en-US" sz="2400" dirty="0" smtClean="0">
                <a:ea typeface="ＭＳ Ｐゴシック" pitchFamily="-112" charset="-128"/>
              </a:rPr>
              <a:t>38,365</a:t>
            </a:r>
          </a:p>
        </p:txBody>
      </p:sp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D63DD20-80B6-45A3-A40D-785CA2952A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19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Ο νόμος του </a:t>
            </a:r>
            <a:r>
              <a:rPr lang="en-US" dirty="0" err="1" smtClean="0">
                <a:ea typeface="ＭＳ Ｐゴシック" pitchFamily="-112" charset="-128"/>
              </a:rPr>
              <a:t>Zipf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3200400"/>
          </a:xfrm>
        </p:spPr>
        <p:txBody>
          <a:bodyPr/>
          <a:lstStyle/>
          <a:p>
            <a:pPr marL="0" indent="0"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 Ο νόμος του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Heaps’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μας δίνει το μέγεθος του λεξιλογίου μιας συλλογής </a:t>
            </a:r>
          </a:p>
          <a:p>
            <a:pPr marL="0" indent="0" algn="just">
              <a:buFont typeface="Wingdings" pitchFamily="2" charset="2"/>
              <a:buChar char="ü"/>
            </a:pPr>
            <a:endParaRPr lang="el-GR" sz="1200" dirty="0">
              <a:ea typeface="ＭＳ Ｐゴシック" pitchFamily="-112" charset="-128"/>
            </a:endParaRPr>
          </a:p>
          <a:p>
            <a:pPr marL="0" indent="0" algn="just">
              <a:buNone/>
            </a:pPr>
            <a:r>
              <a:rPr lang="el-GR" dirty="0" smtClean="0">
                <a:ea typeface="ＭＳ Ｐゴシック" pitchFamily="-112" charset="-128"/>
              </a:rPr>
              <a:t>Θα εξετάσουμε τη </a:t>
            </a:r>
            <a:r>
              <a:rPr lang="el-GR" u="sng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σχετική συχνότητα </a:t>
            </a:r>
            <a:r>
              <a:rPr lang="el-GR" dirty="0" smtClean="0">
                <a:ea typeface="ＭＳ Ｐゴシック" pitchFamily="-112" charset="-128"/>
              </a:rPr>
              <a:t>των όρων </a:t>
            </a:r>
          </a:p>
          <a:p>
            <a:pPr marL="0" indent="0" algn="just">
              <a:buNone/>
            </a:pPr>
            <a:endParaRPr lang="en-US" sz="1000" dirty="0" smtClean="0">
              <a:ea typeface="ＭＳ Ｐゴシック" pitchFamily="-112" charset="-128"/>
            </a:endParaRPr>
          </a:p>
          <a:p>
            <a:pPr algn="just"/>
            <a:r>
              <a:rPr lang="el-GR" dirty="0" smtClean="0">
                <a:ea typeface="ＭＳ Ｐゴシック" pitchFamily="-112" charset="-128"/>
              </a:rPr>
              <a:t>Στις φυσικές γλώσσες, υπάρχουν λίγοι πολύ συχνοί όροι και πάρα πολύ σπάνιοι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4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Ο νόμος του </a:t>
            </a:r>
            <a:r>
              <a:rPr lang="en-US" dirty="0" err="1" smtClean="0">
                <a:ea typeface="ＭＳ Ｐゴシック" pitchFamily="-112" charset="-128"/>
              </a:rPr>
              <a:t>Zipf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32004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νόμος του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n-US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-</a:t>
            </a:r>
            <a:r>
              <a:rPr lang="el-GR" dirty="0" err="1" smtClean="0">
                <a:ea typeface="ＭＳ Ｐゴシック" pitchFamily="-112" charset="-128"/>
              </a:rPr>
              <a:t>οστός</a:t>
            </a:r>
            <a:r>
              <a:rPr lang="el-GR" dirty="0" smtClean="0">
                <a:ea typeface="ＭＳ Ｐゴシック" pitchFamily="-112" charset="-128"/>
              </a:rPr>
              <a:t> πιο συχνός όρος έχει συχνότητα ανάλογη του </a:t>
            </a:r>
            <a:r>
              <a:rPr lang="en-US" dirty="0" smtClean="0">
                <a:ea typeface="ＭＳ Ｐゴシック" pitchFamily="-112" charset="-128"/>
              </a:rPr>
              <a:t>1/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.</a:t>
            </a:r>
          </a:p>
          <a:p>
            <a:pPr lvl="1">
              <a:buNone/>
            </a:pPr>
            <a:r>
              <a:rPr lang="el-GR" dirty="0" smtClean="0">
                <a:ea typeface="ＭＳ Ｐゴシック" pitchFamily="-112" charset="-128"/>
              </a:rPr>
              <a:t>		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∝ 1/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r>
              <a:rPr lang="en-US" i="1" dirty="0" smtClean="0">
                <a:ea typeface="ＭＳ Ｐゴシック" pitchFamily="-112" charset="-128"/>
              </a:rPr>
              <a:t> = K/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r>
              <a:rPr lang="en-US" i="1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όπου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μια </a:t>
            </a:r>
            <a:r>
              <a:rPr lang="en-US" dirty="0" smtClean="0">
                <a:ea typeface="ＭＳ Ｐゴシック" pitchFamily="-112" charset="-128"/>
              </a:rPr>
              <a:t>normalizing constant</a:t>
            </a:r>
            <a:endParaRPr lang="en-US" i="1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sz="2400" dirty="0" smtClean="0">
                <a:ea typeface="ＭＳ Ｐゴシック" pitchFamily="-112" charset="-128"/>
              </a:rPr>
              <a:t>Όπου </a:t>
            </a:r>
            <a:r>
              <a:rPr lang="en-US" sz="2400" dirty="0" err="1" smtClean="0">
                <a:ea typeface="ＭＳ Ｐゴシック" pitchFamily="-112" charset="-128"/>
              </a:rPr>
              <a:t>cf</a:t>
            </a:r>
            <a:r>
              <a:rPr lang="en-US" sz="2400" i="1" baseline="-250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u="sng" dirty="0" smtClean="0">
                <a:ea typeface="ＭＳ Ｐゴシック" pitchFamily="-112" charset="-128"/>
              </a:rPr>
              <a:t>collection frequency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ο αριθμός εμφανίσεων του όρου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 err="1" smtClean="0">
                <a:ea typeface="ＭＳ Ｐゴシック" pitchFamily="-112" charset="-128"/>
              </a:rPr>
              <a:t>t</a:t>
            </a:r>
            <a:r>
              <a:rPr lang="en-US" sz="2400" i="1" baseline="-250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στη συλλογή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97873" y="3733800"/>
            <a:ext cx="83243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itchFamily="49" charset="0"/>
              <a:buChar char="o"/>
            </a:pPr>
            <a:r>
              <a:rPr lang="el-GR" sz="2400" dirty="0" smtClean="0">
                <a:ea typeface="ＭＳ Ｐゴシック" pitchFamily="-112" charset="-128"/>
              </a:rPr>
              <a:t>Αν ο πιο συχνός όρος </a:t>
            </a:r>
            <a:r>
              <a:rPr lang="en-US" sz="2400" dirty="0" smtClean="0">
                <a:ea typeface="ＭＳ Ｐゴシック" pitchFamily="-112" charset="-128"/>
              </a:rPr>
              <a:t> (</a:t>
            </a:r>
            <a:r>
              <a:rPr lang="el-GR" sz="2400" dirty="0" smtClean="0">
                <a:ea typeface="ＭＳ Ｐゴシック" pitchFamily="-112" charset="-128"/>
              </a:rPr>
              <a:t>ο όρος </a:t>
            </a:r>
            <a:r>
              <a:rPr lang="en-US" sz="2400" i="1" dirty="0" smtClean="0">
                <a:ea typeface="ＭＳ Ｐゴシック" pitchFamily="-112" charset="-128"/>
              </a:rPr>
              <a:t>the</a:t>
            </a:r>
            <a:r>
              <a:rPr lang="en-US" sz="2400" dirty="0" smtClean="0">
                <a:ea typeface="ＭＳ Ｐゴシック" pitchFamily="-112" charset="-128"/>
              </a:rPr>
              <a:t>) </a:t>
            </a:r>
            <a:r>
              <a:rPr lang="el-GR" sz="2400" dirty="0" smtClean="0">
                <a:ea typeface="ＭＳ Ｐゴシック" pitchFamily="-112" charset="-128"/>
              </a:rPr>
              <a:t>εμφανίζεται </a:t>
            </a:r>
            <a:r>
              <a:rPr lang="en-US" sz="2400" dirty="0" smtClean="0">
                <a:ea typeface="ＭＳ Ｐゴシック" pitchFamily="-112" charset="-128"/>
              </a:rPr>
              <a:t>cf</a:t>
            </a:r>
            <a:r>
              <a:rPr lang="en-US" sz="2400" i="1" baseline="-25000" dirty="0" smtClean="0">
                <a:ea typeface="ＭＳ Ｐゴシック" pitchFamily="-112" charset="-128"/>
              </a:rPr>
              <a:t>1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φορές</a:t>
            </a:r>
            <a:endParaRPr lang="el-GR" sz="2400" dirty="0">
              <a:ea typeface="ＭＳ Ｐゴシック" pitchFamily="-112" charset="-128"/>
            </a:endParaRPr>
          </a:p>
          <a:p>
            <a:pPr>
              <a:buFont typeface="Courier New" pitchFamily="49" charset="0"/>
              <a:buChar char="o"/>
            </a:pPr>
            <a:r>
              <a:rPr lang="el-GR" sz="2400" dirty="0" smtClean="0">
                <a:ea typeface="ＭＳ Ｐゴシック" pitchFamily="-112" charset="-128"/>
              </a:rPr>
              <a:t>Τότε ο δεύτερος πιο συχνός</a:t>
            </a:r>
            <a:r>
              <a:rPr lang="en-US" sz="2400" dirty="0" smtClean="0">
                <a:ea typeface="ＭＳ Ｐゴシック" pitchFamily="-112" charset="-128"/>
              </a:rPr>
              <a:t> (</a:t>
            </a:r>
            <a:r>
              <a:rPr lang="en-US" sz="2400" i="1" dirty="0" smtClean="0">
                <a:ea typeface="ＭＳ Ｐゴシック" pitchFamily="-112" charset="-128"/>
              </a:rPr>
              <a:t>of</a:t>
            </a:r>
            <a:r>
              <a:rPr lang="en-US" sz="2400" dirty="0" smtClean="0">
                <a:ea typeface="ＭＳ Ｐゴシック" pitchFamily="-112" charset="-128"/>
              </a:rPr>
              <a:t>) </a:t>
            </a:r>
            <a:r>
              <a:rPr lang="el-GR" sz="2400" dirty="0" smtClean="0">
                <a:ea typeface="ＭＳ Ｐゴシック" pitchFamily="-112" charset="-128"/>
              </a:rPr>
              <a:t>εμφανίζεται</a:t>
            </a:r>
            <a:r>
              <a:rPr lang="en-US" sz="2400" dirty="0" smtClean="0">
                <a:ea typeface="ＭＳ Ｐゴシック" pitchFamily="-112" charset="-128"/>
              </a:rPr>
              <a:t> cf</a:t>
            </a:r>
            <a:r>
              <a:rPr lang="en-US" sz="2400" i="1" baseline="-25000" dirty="0" smtClean="0">
                <a:ea typeface="ＭＳ Ｐゴシック" pitchFamily="-112" charset="-128"/>
              </a:rPr>
              <a:t>1</a:t>
            </a:r>
            <a:r>
              <a:rPr lang="en-US" sz="2400" dirty="0" smtClean="0">
                <a:ea typeface="ＭＳ Ｐゴシック" pitchFamily="-112" charset="-128"/>
              </a:rPr>
              <a:t>/2 </a:t>
            </a:r>
            <a:r>
              <a:rPr lang="el-GR" sz="2400" dirty="0" smtClean="0">
                <a:ea typeface="ＭＳ Ｐゴシック" pitchFamily="-112" charset="-128"/>
              </a:rPr>
              <a:t>φορές</a:t>
            </a:r>
            <a:endParaRPr lang="el-GR" sz="2400" dirty="0">
              <a:ea typeface="ＭＳ Ｐゴシック" pitchFamily="-112" charset="-128"/>
            </a:endParaRPr>
          </a:p>
          <a:p>
            <a:pPr>
              <a:buFont typeface="Courier New" pitchFamily="49" charset="0"/>
              <a:buChar char="o"/>
            </a:pPr>
            <a:r>
              <a:rPr lang="el-GR" sz="2400" dirty="0" smtClean="0">
                <a:ea typeface="ＭＳ Ｐゴシック" pitchFamily="-112" charset="-128"/>
              </a:rPr>
              <a:t>Ο τρίτος </a:t>
            </a:r>
            <a:r>
              <a:rPr lang="en-US" sz="2400" dirty="0" smtClean="0">
                <a:ea typeface="ＭＳ Ｐゴシック" pitchFamily="-112" charset="-128"/>
              </a:rPr>
              <a:t> (</a:t>
            </a:r>
            <a:r>
              <a:rPr lang="en-US" sz="2400" i="1" dirty="0" smtClean="0">
                <a:ea typeface="ＭＳ Ｐゴシック" pitchFamily="-112" charset="-128"/>
              </a:rPr>
              <a:t>and</a:t>
            </a:r>
            <a:r>
              <a:rPr lang="en-US" sz="2400" dirty="0" smtClean="0">
                <a:ea typeface="ＭＳ Ｐゴシック" pitchFamily="-112" charset="-128"/>
              </a:rPr>
              <a:t>)  cf</a:t>
            </a:r>
            <a:r>
              <a:rPr lang="en-US" sz="2400" i="1" baseline="-25000" dirty="0" smtClean="0">
                <a:ea typeface="ＭＳ Ｐゴシック" pitchFamily="-112" charset="-128"/>
              </a:rPr>
              <a:t>1</a:t>
            </a:r>
            <a:r>
              <a:rPr lang="en-US" sz="2400" dirty="0" smtClean="0">
                <a:ea typeface="ＭＳ Ｐゴシック" pitchFamily="-112" charset="-128"/>
              </a:rPr>
              <a:t>/3 </a:t>
            </a:r>
            <a:r>
              <a:rPr lang="el-GR" sz="2400" dirty="0" smtClean="0">
                <a:ea typeface="ＭＳ Ｐゴシック" pitchFamily="-112" charset="-128"/>
              </a:rPr>
              <a:t>φορές </a:t>
            </a:r>
            <a:r>
              <a:rPr lang="en-US" sz="2400" dirty="0" smtClean="0">
                <a:ea typeface="ＭＳ Ｐゴシック" pitchFamily="-112" charset="-128"/>
              </a:rPr>
              <a:t> … </a:t>
            </a:r>
            <a:endParaRPr lang="el-GR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dirty="0" smtClean="0">
                <a:ea typeface="ＭＳ Ｐゴシック" pitchFamily="-112" charset="-128"/>
              </a:rPr>
              <a:t>log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= log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- log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Γραμμική σχέση μεταξύ </a:t>
            </a:r>
            <a:r>
              <a:rPr lang="en-US" dirty="0" smtClean="0">
                <a:ea typeface="ＭＳ Ｐゴシック" pitchFamily="-112" charset="-128"/>
              </a:rPr>
              <a:t>log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και</a:t>
            </a:r>
            <a:r>
              <a:rPr lang="en-US" dirty="0" smtClean="0">
                <a:ea typeface="ＭＳ Ｐゴシック" pitchFamily="-112" charset="-128"/>
              </a:rPr>
              <a:t> log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l-GR" sz="8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power law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σχέση (εκθετικός νόμος)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448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Zipf’s law for Reuters RCV1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6C7E548-B741-4BF6-AF06-F545B643F2E5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9413"/>
            <a:ext cx="5524500" cy="502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xmlns="" val="312317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Συμπίεση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00400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Θα δούμε μερικά θέματα για τη συμπίεση το λεξιλογίου και των καταχωρήσεων </a:t>
            </a:r>
          </a:p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Βασικό </a:t>
            </a:r>
            <a:r>
              <a:rPr lang="en-US" sz="3200" dirty="0" smtClean="0">
                <a:ea typeface="ＭＳ Ｐゴシック" pitchFamily="-112" charset="-128"/>
              </a:rPr>
              <a:t>Boolean </a:t>
            </a:r>
            <a:r>
              <a:rPr lang="el-GR" sz="3200" dirty="0" smtClean="0">
                <a:ea typeface="ＭＳ Ｐゴシック" pitchFamily="-112" charset="-128"/>
              </a:rPr>
              <a:t>ευρετήριο, χωρίς πληροφορία θέσης κλπ</a:t>
            </a:r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9B74399-6C88-4C9B-A6BD-8ABCF0EBC09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7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 dirty="0" smtClean="0">
                <a:ea typeface="ＭＳ Ｐゴシック" pitchFamily="-112" charset="-128"/>
              </a:rPr>
              <a:t>ΣΥΜΠΙΕΣΗ ΛΕΞΙΚΟΥ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18297FC-FAC3-4E63-BF6B-E82FF2F9826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17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Γιατί συμπίεση του λεξικού;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814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Η αναζήτηση αρχίζει από το λεξικό -&gt; Θα θέλαμε να το κρατάμε στη μνήμη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Συνυπάρχει (</a:t>
            </a:r>
            <a:r>
              <a:rPr lang="en-US" dirty="0">
                <a:ea typeface="ＭＳ Ｐゴシック" pitchFamily="-112" charset="-128"/>
              </a:rPr>
              <a:t>m</a:t>
            </a:r>
            <a:r>
              <a:rPr lang="en-US" dirty="0" smtClean="0">
                <a:ea typeface="ＭＳ Ｐゴシック" pitchFamily="-112" charset="-128"/>
              </a:rPr>
              <a:t>emory footprint competition) </a:t>
            </a:r>
            <a:r>
              <a:rPr lang="el-GR" dirty="0" smtClean="0">
                <a:ea typeface="ＭＳ Ｐゴシック" pitchFamily="-112" charset="-128"/>
              </a:rPr>
              <a:t>με άλλες εφαρμογές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Κινητές/ενσωματωμένες συσκευές μικρή μνήμη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Ακόμα και αν όχι στη μνήμη, θα θέλαμε να είναι μικρό για γρήγορη αρχή της αναζήτησης 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0D3DE7D-4BF7-4A50-881B-82FCAC7D02D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Αποθήκευση λεξικού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Το πιο απλό, ως πίνακα εγγραφών σταθερού μεγέθους (</a:t>
            </a:r>
            <a:r>
              <a:rPr lang="en-US" dirty="0" smtClean="0">
                <a:ea typeface="ＭＳ Ｐゴシック" pitchFamily="-112" charset="-128"/>
              </a:rPr>
              <a:t>array of fixed-width entries)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~400,000 </a:t>
            </a:r>
            <a:r>
              <a:rPr lang="el-GR" dirty="0" smtClean="0">
                <a:ea typeface="ＭＳ Ｐゴシック" pitchFamily="-112" charset="-128"/>
              </a:rPr>
              <a:t>όροι</a:t>
            </a:r>
            <a:r>
              <a:rPr lang="en-US" dirty="0" smtClean="0">
                <a:ea typeface="ＭＳ Ｐゴシック" pitchFamily="-112" charset="-128"/>
              </a:rPr>
              <a:t>; 28 bytes/term = 11.2 MB.</a:t>
            </a: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895600" y="3200400"/>
          <a:ext cx="4016375" cy="2547938"/>
        </p:xfrm>
        <a:graphic>
          <a:graphicData uri="http://schemas.openxmlformats.org/presentationml/2006/ole">
            <p:oleObj spid="_x0000_s56363" name="Document" r:id="rId3" imgW="6560657" imgH="4067652" progId="Word.Document.8">
              <p:embed/>
            </p:oleObj>
          </a:graphicData>
        </a:graphic>
      </p:graphicFrame>
      <p:cxnSp>
        <p:nvCxnSpPr>
          <p:cNvPr id="38917" name="AutoShape 5"/>
          <p:cNvCxnSpPr>
            <a:cxnSpLocks noChangeShapeType="1"/>
          </p:cNvCxnSpPr>
          <p:nvPr/>
        </p:nvCxnSpPr>
        <p:spPr bwMode="auto">
          <a:xfrm>
            <a:off x="6019800" y="3962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918" name="AutoShape 6"/>
          <p:cNvCxnSpPr>
            <a:cxnSpLocks noChangeShapeType="1"/>
          </p:cNvCxnSpPr>
          <p:nvPr/>
        </p:nvCxnSpPr>
        <p:spPr bwMode="auto">
          <a:xfrm>
            <a:off x="6019800" y="4343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919" name="AutoShape 7"/>
          <p:cNvCxnSpPr>
            <a:cxnSpLocks noChangeShapeType="1"/>
          </p:cNvCxnSpPr>
          <p:nvPr/>
        </p:nvCxnSpPr>
        <p:spPr bwMode="auto">
          <a:xfrm>
            <a:off x="6019800" y="53340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76200" y="5562600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Δομή Αναζήτησης </a:t>
            </a:r>
          </a:p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Λεξικού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524000" y="39624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1524000" y="4876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57200" y="4419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914400" y="4267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1981200" y="39624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1981200" y="42672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1981200" y="51816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1981200" y="4876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914400" y="4724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2971800" y="57816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20 bytes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702175" y="57816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4 bytes each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48006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54864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38935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B5A3449-696F-4075-BCC7-99E12A675C1B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37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30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Σπατάλη χώρου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Πολλά από 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στη στήλη </a:t>
            </a:r>
            <a:r>
              <a:rPr lang="en-US" b="1" dirty="0" smtClean="0">
                <a:ea typeface="ＭＳ Ｐゴシック" pitchFamily="-112" charset="-128"/>
              </a:rPr>
              <a:t>Term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δε χρησιμοποιούνται </a:t>
            </a:r>
            <a:r>
              <a:rPr lang="en-US" dirty="0" smtClean="0">
                <a:solidFill>
                  <a:srgbClr val="000000"/>
                </a:solidFill>
                <a:ea typeface="ＭＳ Ｐゴシック" pitchFamily="-112" charset="-128"/>
                <a:cs typeface="Times New Roman" pitchFamily="-112" charset="0"/>
              </a:rPr>
              <a:t>–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 δίνουμε </a:t>
            </a:r>
            <a:r>
              <a:rPr lang="en-US" dirty="0" smtClean="0">
                <a:ea typeface="ＭＳ Ｐゴシック" pitchFamily="-112" charset="-128"/>
              </a:rPr>
              <a:t>20 bytes </a:t>
            </a:r>
            <a:r>
              <a:rPr lang="el-GR" dirty="0" smtClean="0">
                <a:ea typeface="ＭＳ Ｐゴシック" pitchFamily="-112" charset="-128"/>
              </a:rPr>
              <a:t>για όρους με 1 γράμμα </a:t>
            </a:r>
          </a:p>
          <a:p>
            <a:pPr lvl="1" eaLnBrk="1" hangingPunct="1"/>
            <a:r>
              <a:rPr lang="el-GR" sz="1600" dirty="0" smtClean="0">
                <a:ea typeface="ＭＳ Ｐゴシック" pitchFamily="-112" charset="-128"/>
              </a:rPr>
              <a:t>Και  δε μπορούμε να χειριστούμε το </a:t>
            </a:r>
            <a:r>
              <a:rPr lang="en-US" sz="1600" i="1" dirty="0" smtClean="0">
                <a:ea typeface="ＭＳ Ｐゴシック" pitchFamily="-112" charset="-128"/>
              </a:rPr>
              <a:t>supercalifragilisticexpialidocious </a:t>
            </a:r>
            <a:r>
              <a:rPr lang="el-GR" sz="1600" dirty="0" smtClean="0">
                <a:ea typeface="ＭＳ Ｐゴシック" pitchFamily="-112" charset="-128"/>
              </a:rPr>
              <a:t>ή</a:t>
            </a:r>
            <a:r>
              <a:rPr lang="en-US" sz="1600" dirty="0" smtClean="0">
                <a:ea typeface="ＭＳ Ｐゴシック" pitchFamily="-112" charset="-128"/>
              </a:rPr>
              <a:t> </a:t>
            </a:r>
            <a:r>
              <a:rPr lang="en-US" sz="1600" i="1" dirty="0" err="1" smtClean="0">
                <a:ea typeface="ＭＳ Ｐゴシック" pitchFamily="-112" charset="-128"/>
              </a:rPr>
              <a:t>hydrochlorofluorocarbons</a:t>
            </a:r>
            <a:r>
              <a:rPr lang="en-US" sz="1600" i="1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Μέσος όρος στο γραπτό λόγο για τα Αγγλικά είναι </a:t>
            </a:r>
            <a:r>
              <a:rPr lang="en-US" dirty="0" smtClean="0">
                <a:ea typeface="ＭＳ Ｐゴシック" pitchFamily="-112" charset="-128"/>
              </a:rPr>
              <a:t>~4.5 </a:t>
            </a:r>
            <a:r>
              <a:rPr lang="el-GR" dirty="0" smtClean="0">
                <a:ea typeface="ＭＳ Ｐゴシック" pitchFamily="-112" charset="-128"/>
              </a:rPr>
              <a:t>χαρακτήρες</a:t>
            </a:r>
            <a:r>
              <a:rPr lang="en-US" dirty="0" smtClean="0">
                <a:ea typeface="ＭＳ Ｐゴシック" pitchFamily="-112" charset="-128"/>
              </a:rPr>
              <a:t>/</a:t>
            </a:r>
            <a:r>
              <a:rPr lang="el-GR" dirty="0" smtClean="0">
                <a:ea typeface="ＭＳ Ｐゴシック" pitchFamily="-112" charset="-128"/>
              </a:rPr>
              <a:t>λέξη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Μέσος όρος των λέξεων στο λεξικό για τα Αγγλικά</a:t>
            </a:r>
            <a:r>
              <a:rPr lang="en-US" dirty="0" smtClean="0">
                <a:ea typeface="ＭＳ Ｐゴシック" pitchFamily="-112" charset="-128"/>
              </a:rPr>
              <a:t>: ~8 </a:t>
            </a:r>
            <a:r>
              <a:rPr lang="el-GR" dirty="0" smtClean="0">
                <a:ea typeface="ＭＳ Ｐゴシック" pitchFamily="-112" charset="-128"/>
              </a:rPr>
              <a:t>χαρακτήρες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Οι μικρές λέξεις κυριαρχούν στα </a:t>
            </a:r>
            <a:r>
              <a:rPr lang="en-US" dirty="0" smtClean="0">
                <a:ea typeface="ＭＳ Ｐゴシック" pitchFamily="-112" charset="-128"/>
              </a:rPr>
              <a:t>tokens </a:t>
            </a:r>
            <a:r>
              <a:rPr lang="el-GR" dirty="0" smtClean="0">
                <a:ea typeface="ＭＳ Ｐゴシック" pitchFamily="-112" charset="-128"/>
              </a:rPr>
              <a:t>αλλά όχι στους όρους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A75FB2C-9AD2-4B42-9A8E-81ECE2257E1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Αποθήκευση λεξικού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45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pitchFamily="-112" charset="-128"/>
              </a:rPr>
              <a:t>Συμπίεση της λίστας όρων</a:t>
            </a:r>
            <a:r>
              <a:rPr lang="en-US" sz="3600" dirty="0" smtClean="0">
                <a:ea typeface="ＭＳ Ｐゴシック" pitchFamily="-112" charset="-128"/>
              </a:rPr>
              <a:t>: </a:t>
            </a:r>
            <a:br>
              <a:rPr lang="en-US" sz="3600" dirty="0" smtClean="0">
                <a:ea typeface="ＭＳ Ｐゴシック" pitchFamily="-112" charset="-128"/>
              </a:rPr>
            </a:br>
            <a:r>
              <a:rPr lang="el-GR" sz="3600" dirty="0" smtClean="0">
                <a:ea typeface="ＭＳ Ｐゴシック" pitchFamily="-112" charset="-128"/>
              </a:rPr>
              <a:t>Λεξικό-ως-Σειρά-Χαρακτήρων </a:t>
            </a:r>
            <a:endParaRPr lang="en-US" sz="3600" dirty="0" smtClean="0">
              <a:ea typeface="ＭＳ Ｐゴシック" pitchFamily="-112" charset="-128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p:oleObj spid="_x0000_s57388" name="Document" r:id="rId3" imgW="6403848" imgH="3941064" progId="Word.Document.8">
              <p:embed/>
            </p:oleObj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819400" y="46180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10000" y="347503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429000" y="32464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819400" y="4999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267200" y="324643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AutoShape 16"/>
          <p:cNvSpPr>
            <a:spLocks noChangeArrowheads="1"/>
          </p:cNvSpPr>
          <p:nvPr/>
        </p:nvSpPr>
        <p:spPr bwMode="auto">
          <a:xfrm>
            <a:off x="6172200" y="3398838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400" dirty="0" smtClean="0">
                <a:latin typeface="Times New Roman" pitchFamily="-112" charset="0"/>
              </a:rPr>
              <a:t>Συνολικό μήκος της σειράς</a:t>
            </a:r>
            <a:r>
              <a:rPr lang="el-GR" sz="1400" dirty="0">
                <a:latin typeface="Times New Roman" pitchFamily="-112" charset="0"/>
              </a:rPr>
              <a:t> </a:t>
            </a:r>
            <a:r>
              <a:rPr lang="el-GR" sz="1400" dirty="0" smtClean="0">
                <a:latin typeface="Times New Roman" pitchFamily="-112" charset="0"/>
              </a:rPr>
              <a:t>(</a:t>
            </a:r>
            <a:r>
              <a:rPr lang="en-US" sz="1400" dirty="0" smtClean="0">
                <a:latin typeface="Times New Roman" pitchFamily="-112" charset="0"/>
              </a:rPr>
              <a:t>string</a:t>
            </a:r>
            <a:r>
              <a:rPr lang="el-GR" sz="1400" dirty="0" smtClean="0">
                <a:latin typeface="Times New Roman" pitchFamily="-112" charset="0"/>
              </a:rPr>
              <a:t>)</a:t>
            </a:r>
            <a:r>
              <a:rPr lang="en-US" sz="1400" dirty="0" smtClean="0">
                <a:latin typeface="Times New Roman" pitchFamily="-112" charset="0"/>
              </a:rPr>
              <a:t> </a:t>
            </a:r>
            <a:r>
              <a:rPr lang="en-US" sz="1400" dirty="0">
                <a:latin typeface="Times New Roman" pitchFamily="-112" charset="0"/>
              </a:rPr>
              <a:t>=</a:t>
            </a:r>
          </a:p>
          <a:p>
            <a:pPr algn="ctr" eaLnBrk="0" hangingPunct="0"/>
            <a:r>
              <a:rPr lang="en-US" sz="1400" dirty="0">
                <a:latin typeface="Times New Roman" pitchFamily="-112" charset="0"/>
              </a:rPr>
              <a:t>400K x 8B = 3.2MB</a:t>
            </a:r>
          </a:p>
        </p:txBody>
      </p:sp>
      <p:sp>
        <p:nvSpPr>
          <p:cNvPr id="40976" name="AutoShape 17"/>
          <p:cNvSpPr>
            <a:spLocks noChangeArrowheads="1"/>
          </p:cNvSpPr>
          <p:nvPr/>
        </p:nvSpPr>
        <p:spPr bwMode="auto">
          <a:xfrm>
            <a:off x="5181600" y="4846638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Δείκτες για </a:t>
            </a:r>
            <a:r>
              <a:rPr lang="en-US" dirty="0" smtClean="0">
                <a:latin typeface="Times New Roman" pitchFamily="-112" charset="0"/>
              </a:rPr>
              <a:t>3.2M</a:t>
            </a:r>
            <a:endParaRPr lang="en-US" dirty="0">
              <a:latin typeface="Times New Roman" pitchFamily="-112" charset="0"/>
            </a:endParaRPr>
          </a:p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θέσεις</a:t>
            </a:r>
            <a:r>
              <a:rPr lang="en-US" dirty="0" smtClean="0">
                <a:latin typeface="Times New Roman" pitchFamily="-112" charset="0"/>
              </a:rPr>
              <a:t>: </a:t>
            </a:r>
            <a:r>
              <a:rPr lang="en-US" dirty="0">
                <a:latin typeface="Times New Roman" pitchFamily="-112" charset="0"/>
              </a:rPr>
              <a:t>log</a:t>
            </a:r>
            <a:r>
              <a:rPr lang="en-US" baseline="-25000" dirty="0">
                <a:latin typeface="Times New Roman" pitchFamily="-112" charset="0"/>
              </a:rPr>
              <a:t>2</a:t>
            </a:r>
            <a:r>
              <a:rPr lang="en-US" dirty="0">
                <a:latin typeface="Times New Roman" pitchFamily="-112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2" charset="0"/>
              </a:rPr>
              <a:t>22bits = 3bytes</a:t>
            </a:r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 smtClean="0">
                <a:latin typeface="+mn-lt"/>
              </a:rPr>
              <a:t>Αποθήκευσε το λεξικό ως ένα </a:t>
            </a:r>
            <a:r>
              <a:rPr lang="en-US" sz="2600" dirty="0" smtClean="0">
                <a:latin typeface="+mn-lt"/>
              </a:rPr>
              <a:t>(</a:t>
            </a:r>
            <a:r>
              <a:rPr lang="el-GR" sz="2600" dirty="0" smtClean="0">
                <a:latin typeface="+mn-lt"/>
              </a:rPr>
              <a:t>μεγάλο</a:t>
            </a:r>
            <a:r>
              <a:rPr lang="en-US" sz="2600" dirty="0" smtClean="0">
                <a:latin typeface="+mn-lt"/>
              </a:rPr>
              <a:t>) </a:t>
            </a:r>
            <a:r>
              <a:rPr lang="en-US" sz="2600" dirty="0">
                <a:latin typeface="+mn-lt"/>
              </a:rPr>
              <a:t>string </a:t>
            </a:r>
            <a:r>
              <a:rPr lang="el-GR" sz="2600" dirty="0" smtClean="0">
                <a:latin typeface="+mn-lt"/>
              </a:rPr>
              <a:t>χαρακτήρων</a:t>
            </a:r>
            <a:r>
              <a:rPr lang="en-US" sz="2600" dirty="0" smtClean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1800" dirty="0" smtClean="0">
                <a:latin typeface="+mn-lt"/>
              </a:rPr>
              <a:t>Ένας δείκτης δείχνει στο τέλος της τρέχουσας λέξης (αρχή επόμενης) </a:t>
            </a: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1800" dirty="0" smtClean="0">
                <a:latin typeface="+mn-lt"/>
              </a:rPr>
              <a:t>Εξοικονόμηση </a:t>
            </a:r>
            <a:r>
              <a:rPr lang="en-US" sz="1800" dirty="0" smtClean="0">
                <a:latin typeface="+mn-lt"/>
              </a:rPr>
              <a:t>60</a:t>
            </a:r>
            <a:r>
              <a:rPr lang="en-US" sz="1800" dirty="0">
                <a:latin typeface="+mn-lt"/>
              </a:rPr>
              <a:t>% </a:t>
            </a:r>
            <a:r>
              <a:rPr lang="el-GR" sz="1800" dirty="0" smtClean="0">
                <a:latin typeface="+mn-lt"/>
              </a:rPr>
              <a:t>του χώρου</a:t>
            </a:r>
            <a:r>
              <a:rPr lang="en-US" sz="1800" dirty="0" smtClean="0">
                <a:latin typeface="+mn-lt"/>
              </a:rPr>
              <a:t>.</a:t>
            </a:r>
            <a:endParaRPr lang="en-US" sz="1800" dirty="0">
              <a:latin typeface="+mn-lt"/>
            </a:endParaRP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93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755650" y="1752600"/>
            <a:ext cx="6232525" cy="157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l-GR" sz="2200" dirty="0" smtClean="0">
                <a:ea typeface="ＭＳ Ｐゴシック" charset="-128"/>
              </a:rPr>
              <a:t>Επεξεργαζόμαστε τα έγγραφα για να βρούμε τις λέξεις </a:t>
            </a:r>
            <a:r>
              <a:rPr lang="en-US" sz="2200" dirty="0" smtClean="0">
                <a:ea typeface="ＭＳ Ｐゴシック" charset="-128"/>
              </a:rPr>
              <a:t>- </a:t>
            </a:r>
            <a:r>
              <a:rPr lang="el-GR" sz="2200" dirty="0" smtClean="0">
                <a:ea typeface="ＭＳ Ｐゴシック" charset="-128"/>
              </a:rPr>
              <a:t>αυτές αποθηκεύονται μαζί με το  </a:t>
            </a:r>
            <a:r>
              <a:rPr lang="en-US" sz="2200" dirty="0" smtClean="0">
                <a:ea typeface="ＭＳ Ｐゴシック" charset="-128"/>
              </a:rPr>
              <a:t>Document ID.</a:t>
            </a:r>
          </a:p>
        </p:txBody>
      </p:sp>
      <p:sp>
        <p:nvSpPr>
          <p:cNvPr id="1028" name="Rectangle 1027"/>
          <p:cNvSpPr>
            <a:spLocks noChangeArrowheads="1"/>
          </p:cNvSpPr>
          <p:nvPr/>
        </p:nvSpPr>
        <p:spPr bwMode="auto">
          <a:xfrm>
            <a:off x="152400" y="4038600"/>
            <a:ext cx="2743200" cy="21336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Arial" charset="0"/>
              </a:rPr>
              <a:t>I did enact Julius</a:t>
            </a:r>
          </a:p>
          <a:p>
            <a:r>
              <a:rPr lang="en-US">
                <a:latin typeface="Arial" charset="0"/>
              </a:rPr>
              <a:t>Caesar I was killed </a:t>
            </a:r>
          </a:p>
          <a:p>
            <a:r>
              <a:rPr lang="en-US">
                <a:latin typeface="Arial" charset="0"/>
              </a:rPr>
              <a:t>i' the Capitol; </a:t>
            </a:r>
          </a:p>
          <a:p>
            <a:r>
              <a:rPr lang="en-US">
                <a:latin typeface="Arial" charset="0"/>
              </a:rPr>
              <a:t>Brutus killed me.</a:t>
            </a:r>
          </a:p>
        </p:txBody>
      </p:sp>
      <p:sp>
        <p:nvSpPr>
          <p:cNvPr id="1029" name="Text Box 1028"/>
          <p:cNvSpPr txBox="1">
            <a:spLocks noChangeArrowheads="1"/>
          </p:cNvSpPr>
          <p:nvPr/>
        </p:nvSpPr>
        <p:spPr bwMode="auto">
          <a:xfrm>
            <a:off x="1295400" y="35814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Doc 1</a:t>
            </a:r>
          </a:p>
        </p:txBody>
      </p:sp>
      <p:sp>
        <p:nvSpPr>
          <p:cNvPr id="1030" name="Rectangle 1029"/>
          <p:cNvSpPr>
            <a:spLocks noChangeArrowheads="1"/>
          </p:cNvSpPr>
          <p:nvPr/>
        </p:nvSpPr>
        <p:spPr bwMode="auto">
          <a:xfrm>
            <a:off x="3200400" y="4038600"/>
            <a:ext cx="3124200" cy="2286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>
                <a:latin typeface="Arial" charset="0"/>
              </a:rPr>
              <a:t>So let it be with</a:t>
            </a:r>
          </a:p>
          <a:p>
            <a:r>
              <a:rPr lang="en-US" dirty="0">
                <a:latin typeface="Arial" charset="0"/>
              </a:rPr>
              <a:t>Caesar. The noble</a:t>
            </a:r>
          </a:p>
          <a:p>
            <a:r>
              <a:rPr lang="en-US" dirty="0">
                <a:latin typeface="Arial" charset="0"/>
              </a:rPr>
              <a:t>Brutus hath told you</a:t>
            </a:r>
          </a:p>
          <a:p>
            <a:r>
              <a:rPr lang="en-US" dirty="0">
                <a:latin typeface="Arial" charset="0"/>
              </a:rPr>
              <a:t>Caesar was ambitious</a:t>
            </a:r>
          </a:p>
        </p:txBody>
      </p:sp>
      <p:sp>
        <p:nvSpPr>
          <p:cNvPr id="1031" name="Text Box 1030"/>
          <p:cNvSpPr txBox="1">
            <a:spLocks noChangeArrowheads="1"/>
          </p:cNvSpPr>
          <p:nvPr/>
        </p:nvSpPr>
        <p:spPr bwMode="auto">
          <a:xfrm>
            <a:off x="3886200" y="35814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Doc 2</a:t>
            </a:r>
          </a:p>
        </p:txBody>
      </p:sp>
      <p:sp>
        <p:nvSpPr>
          <p:cNvPr id="1345543" name="Line 1031"/>
          <p:cNvSpPr>
            <a:spLocks noChangeShapeType="1"/>
          </p:cNvSpPr>
          <p:nvPr/>
        </p:nvSpPr>
        <p:spPr bwMode="auto">
          <a:xfrm>
            <a:off x="5867400" y="38862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Lucida Sans" pitchFamily="-65" charset="0"/>
              <a:ea typeface="Arial Unicode MS" charset="0"/>
            </a:endParaRPr>
          </a:p>
        </p:txBody>
      </p:sp>
      <p:sp>
        <p:nvSpPr>
          <p:cNvPr id="1033" name="Rectangle 1032"/>
          <p:cNvSpPr>
            <a:spLocks noGrp="1" noChangeArrowheads="1"/>
          </p:cNvSpPr>
          <p:nvPr>
            <p:ph type="title"/>
          </p:nvPr>
        </p:nvSpPr>
        <p:spPr>
          <a:xfrm>
            <a:off x="0" y="170367"/>
            <a:ext cx="7391400" cy="1288473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Υπενθύμιση: κατασκευή ευρετηρίου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391399" y="533400"/>
          <a:ext cx="1624013" cy="6019800"/>
        </p:xfrm>
        <a:graphic>
          <a:graphicData uri="http://schemas.openxmlformats.org/presentationml/2006/ole">
            <p:oleObj spid="_x0000_s54319" name="Worksheet" r:id="rId3" imgW="1563840" imgH="6761160" progId="Excel.Sheet.8">
              <p:embed/>
            </p:oleObj>
          </a:graphicData>
        </a:graphic>
      </p:graphicFrame>
      <p:sp>
        <p:nvSpPr>
          <p:cNvPr id="10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59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Χώρος για το λεξικό ως </a:t>
            </a:r>
            <a:r>
              <a:rPr lang="en-US" dirty="0" smtClean="0">
                <a:ea typeface="ＭＳ Ｐゴシック" pitchFamily="-112" charset="-128"/>
              </a:rPr>
              <a:t>string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05800" cy="3810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4 bytes per term for Freq.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4 bytes per term for pointer to Postings.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3 bytes per term pointer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Avg. 8 bytes per term in term string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400K terms x 19 </a:t>
            </a:r>
            <a:r>
              <a:rPr lang="en-US" dirty="0" smtClean="0">
                <a:ea typeface="ＭＳ Ｐゴシック" pitchFamily="-112" charset="-128"/>
                <a:sym typeface="Symbol" pitchFamily="-112" charset="2"/>
              </a:rPr>
              <a:t> 7.6 MB (against 11.2MB for fixed width)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781800" y="2443956"/>
            <a:ext cx="19780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latin typeface="Times New Roman" pitchFamily="-112" charset="0"/>
                <a:sym typeface="Symbol" pitchFamily="-112" charset="2"/>
              </a:rPr>
              <a:t> Now avg. 11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-112" charset="0"/>
                <a:sym typeface="Symbol" pitchFamily="-112" charset="2"/>
              </a:rPr>
              <a:t> bytes/term,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-112" charset="0"/>
                <a:sym typeface="Symbol" pitchFamily="-112" charset="2"/>
              </a:rPr>
              <a:t> not 20.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5D9A7EB-2613-4B15-8E56-371E57FA4CF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4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Blocking</a:t>
            </a:r>
            <a:r>
              <a:rPr lang="el-GR" dirty="0" smtClean="0">
                <a:ea typeface="ＭＳ Ｐゴシック" pitchFamily="-112" charset="-128"/>
              </a:rPr>
              <a:t> (Δείκτες σε ομάδες)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428233" cy="499745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Διαίρεσε το </a:t>
            </a:r>
            <a:r>
              <a:rPr lang="en-US" dirty="0" smtClean="0">
                <a:ea typeface="ＭＳ Ｐゴシック" pitchFamily="-112" charset="-128"/>
              </a:rPr>
              <a:t>string </a:t>
            </a:r>
            <a:r>
              <a:rPr lang="el-GR" dirty="0" smtClean="0">
                <a:ea typeface="ＭＳ Ｐゴシック" pitchFamily="-112" charset="-128"/>
              </a:rPr>
              <a:t>σε ομάδες </a:t>
            </a:r>
            <a:r>
              <a:rPr lang="en-US" dirty="0" smtClean="0">
                <a:ea typeface="ＭＳ Ｐゴシック" pitchFamily="-112" charset="-128"/>
              </a:rPr>
              <a:t>(blocks) </a:t>
            </a:r>
            <a:r>
              <a:rPr lang="el-GR" dirty="0" smtClean="0">
                <a:ea typeface="ＭＳ Ｐゴシック" pitchFamily="-112" charset="-128"/>
              </a:rPr>
              <a:t>των </a:t>
            </a:r>
            <a:r>
              <a:rPr lang="en-US" dirty="0" smtClean="0">
                <a:ea typeface="ＭＳ Ｐゴシック" pitchFamily="-112" charset="-128"/>
              </a:rPr>
              <a:t>k </a:t>
            </a:r>
            <a:r>
              <a:rPr lang="el-GR" dirty="0" smtClean="0">
                <a:ea typeface="ＭＳ Ｐゴシック" pitchFamily="-112" charset="-128"/>
              </a:rPr>
              <a:t>όρων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Διατήρησε ένα δείκτη σε κάθε ομάδα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Παράδειγμα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i="1" dirty="0" smtClean="0">
                <a:ea typeface="ＭＳ Ｐゴシック" pitchFamily="-112" charset="-128"/>
              </a:rPr>
              <a:t>k=</a:t>
            </a:r>
            <a:r>
              <a:rPr lang="en-US" dirty="0" smtClean="0">
                <a:ea typeface="ＭＳ Ｐゴシック" pitchFamily="-112" charset="-128"/>
              </a:rPr>
              <a:t>4.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Χρειαζόμαστε και το μήκος του όρου</a:t>
            </a:r>
            <a:r>
              <a:rPr lang="en-US" dirty="0" smtClean="0">
                <a:ea typeface="ＭＳ Ｐゴシック" pitchFamily="-112" charset="-128"/>
              </a:rPr>
              <a:t> (1 extra byte)</a:t>
            </a: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 dirty="0">
                <a:latin typeface="Times New Roman" pitchFamily="-112" charset="0"/>
              </a:rPr>
              <a:t>….</a:t>
            </a:r>
            <a:r>
              <a:rPr lang="en-US" sz="2000" b="1" dirty="0">
                <a:solidFill>
                  <a:srgbClr val="990033"/>
                </a:solidFill>
                <a:latin typeface="Times New Roman" pitchFamily="-112" charset="0"/>
              </a:rPr>
              <a:t>7</a:t>
            </a:r>
            <a:r>
              <a:rPr lang="en-US" sz="2000" b="1" i="1" dirty="0">
                <a:latin typeface="Times New Roman" pitchFamily="-112" charset="0"/>
              </a:rPr>
              <a:t>systile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syzygetic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syzygial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6</a:t>
            </a:r>
            <a:r>
              <a:rPr lang="en-US" sz="2000" b="1" i="1" dirty="0">
                <a:latin typeface="Times New Roman" pitchFamily="-112" charset="0"/>
              </a:rPr>
              <a:t>syzygy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11</a:t>
            </a:r>
            <a:r>
              <a:rPr lang="en-US" sz="2000" b="1" i="1" dirty="0">
                <a:latin typeface="Times New Roman" pitchFamily="-112" charset="0"/>
              </a:rPr>
              <a:t>szaibelyite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szczecin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szomo</a:t>
            </a:r>
            <a:r>
              <a:rPr lang="en-US" sz="2000" dirty="0">
                <a:latin typeface="Times New Roman" pitchFamily="-112" charset="0"/>
              </a:rPr>
              <a:t>….</a:t>
            </a:r>
            <a:endParaRPr lang="en-US" sz="1600" dirty="0">
              <a:latin typeface="Times New Roman" pitchFamily="-112" charset="0"/>
            </a:endParaRPr>
          </a:p>
        </p:txBody>
      </p:sp>
      <p:graphicFrame>
        <p:nvGraphicFramePr>
          <p:cNvPr id="43010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p:oleObj spid="_x0000_s58411" name="Document" r:id="rId3" imgW="6598920" imgH="4687824" progId="Word.Document.8">
              <p:embed/>
            </p:oleObj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19510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  <a:sym typeface="Symbol" pitchFamily="-112" charset="2"/>
              </a:rPr>
              <a:t> Save 9 bytes</a:t>
            </a:r>
          </a:p>
          <a:p>
            <a:r>
              <a:rPr lang="en-US">
                <a:latin typeface="Times New Roman" pitchFamily="-112" charset="0"/>
                <a:sym typeface="Symbol" pitchFamily="-112" charset="2"/>
              </a:rPr>
              <a:t> on 3</a:t>
            </a:r>
          </a:p>
          <a:p>
            <a:r>
              <a:rPr lang="en-US">
                <a:latin typeface="Times New Roman" pitchFamily="-112" charset="0"/>
                <a:sym typeface="Symbol" pitchFamily="-112" charset="2"/>
              </a:rPr>
              <a:t> pointers.</a:t>
            </a:r>
            <a:endParaRPr lang="en-US">
              <a:latin typeface="Times New Roman" pitchFamily="-112" charset="0"/>
            </a:endParaRP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021388" y="5257800"/>
            <a:ext cx="29702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pitchFamily="-112" charset="0"/>
              </a:rPr>
              <a:t>Lose 4 bytes on</a:t>
            </a:r>
          </a:p>
          <a:p>
            <a:pPr algn="ctr" eaLnBrk="0" hangingPunct="0"/>
            <a:r>
              <a:rPr lang="en-US">
                <a:latin typeface="Times New Roman" pitchFamily="-112" charset="0"/>
              </a:rPr>
              <a:t>term lengths.</a:t>
            </a:r>
          </a:p>
        </p:txBody>
      </p:sp>
      <p:sp>
        <p:nvSpPr>
          <p:cNvPr id="430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3022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0D64B99-4F3B-42D5-B5DD-70553AB0954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2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Blocking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Συνολικό όφελος για </a:t>
            </a:r>
            <a:r>
              <a:rPr lang="en-US" dirty="0" smtClean="0">
                <a:ea typeface="ＭＳ Ｐゴシック" pitchFamily="-112" charset="-128"/>
              </a:rPr>
              <a:t>block size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= 4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Χωρίς </a:t>
            </a:r>
            <a:r>
              <a:rPr lang="en-US" dirty="0" smtClean="0">
                <a:ea typeface="ＭＳ Ｐゴシック" pitchFamily="-112" charset="-128"/>
              </a:rPr>
              <a:t>blocking 3 bytes/pointer 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3 x 4 = 12 bytes, (</a:t>
            </a:r>
            <a:r>
              <a:rPr lang="el-GR" dirty="0" smtClean="0">
                <a:ea typeface="ＭＳ Ｐゴシック" pitchFamily="-112" charset="-128"/>
              </a:rPr>
              <a:t>ανά </a:t>
            </a:r>
            <a:r>
              <a:rPr lang="en-US" dirty="0" smtClean="0">
                <a:ea typeface="ＭＳ Ｐゴシック" pitchFamily="-112" charset="-128"/>
              </a:rPr>
              <a:t>block)</a:t>
            </a:r>
          </a:p>
          <a:p>
            <a:pPr eaLnBrk="1" hangingPunct="1">
              <a:buFont typeface="Wingdings" pitchFamily="-112" charset="2"/>
              <a:buNone/>
            </a:pPr>
            <a:r>
              <a:rPr lang="el-GR" dirty="0" smtClean="0">
                <a:ea typeface="ＭＳ Ｐゴシック" pitchFamily="-112" charset="-128"/>
              </a:rPr>
              <a:t>Τώρα </a:t>
            </a:r>
            <a:r>
              <a:rPr lang="en-US" dirty="0" smtClean="0">
                <a:ea typeface="ＭＳ Ｐゴシック" pitchFamily="-112" charset="-128"/>
              </a:rPr>
              <a:t>e 3 + 4 = 7 bytes.</a:t>
            </a: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04800" y="3865418"/>
            <a:ext cx="8505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Εξοικονόμηση ακόμα 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~0.5MB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. </a:t>
            </a:r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Ελάττωση του μεγέθους του ευρετηρίου από 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7.6 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MB </a:t>
            </a:r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σε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 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7.1 MB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.</a:t>
            </a:r>
            <a:endParaRPr lang="en-US" sz="2800" dirty="0">
              <a:solidFill>
                <a:srgbClr val="357E69"/>
              </a:solidFill>
              <a:latin typeface="Calibri" pitchFamily="-112" charset="0"/>
            </a:endParaRP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1904999" y="5105400"/>
            <a:ext cx="54916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Γιατί όχι ακόμα μικρότερο </a:t>
            </a:r>
            <a:r>
              <a:rPr lang="en-US" sz="3200" dirty="0" smtClean="0">
                <a:latin typeface="+mn-lt"/>
              </a:rPr>
              <a:t>k; </a:t>
            </a:r>
            <a:endParaRPr lang="el-GR" sz="3200" dirty="0">
              <a:latin typeface="+mn-lt"/>
            </a:endParaRPr>
          </a:p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Σε τι χάνουμε; </a:t>
            </a:r>
            <a:endParaRPr lang="en-US" sz="3200" dirty="0">
              <a:latin typeface="+mn-lt"/>
            </a:endParaRPr>
          </a:p>
        </p:txBody>
      </p:sp>
      <p:sp>
        <p:nvSpPr>
          <p:cNvPr id="4403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2A76F69-DD15-4409-93E9-3853DD0C1BF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986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Αναζήτηση στο λεξικό χωρίς Β</a:t>
            </a:r>
            <a:r>
              <a:rPr lang="en-US" dirty="0" smtClean="0">
                <a:ea typeface="ＭＳ Ｐゴシック" pitchFamily="-112" charset="-128"/>
              </a:rPr>
              <a:t>locking</a:t>
            </a:r>
          </a:p>
        </p:txBody>
      </p:sp>
      <p:pic>
        <p:nvPicPr>
          <p:cNvPr id="46083" name="Content Placeholder 3" descr="tree1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5733" r="-5733"/>
          <a:stretch>
            <a:fillRect/>
          </a:stretch>
        </p:blipFill>
        <p:spPr>
          <a:xfrm>
            <a:off x="4191000" y="1600200"/>
            <a:ext cx="4724400" cy="4953000"/>
          </a:xfrm>
        </p:spPr>
      </p:pic>
      <p:sp>
        <p:nvSpPr>
          <p:cNvPr id="46084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76200" y="1752600"/>
            <a:ext cx="4800600" cy="2895600"/>
          </a:xfrm>
        </p:spPr>
        <p:txBody>
          <a:bodyPr/>
          <a:lstStyle/>
          <a:p>
            <a:r>
              <a:rPr lang="el-GR" sz="2400" dirty="0" smtClean="0">
                <a:ea typeface="ＭＳ Ｐゴシック" pitchFamily="-112" charset="-128"/>
              </a:rPr>
              <a:t>Ας υποθέσουμε δυαδική αναζήτηση και ότι κάθε όρος </a:t>
            </a:r>
            <a:r>
              <a:rPr lang="el-GR" sz="2400" dirty="0" err="1" smtClean="0">
                <a:ea typeface="ＭＳ Ｐゴシック" pitchFamily="-112" charset="-128"/>
              </a:rPr>
              <a:t>ισοπίθανο</a:t>
            </a:r>
            <a:r>
              <a:rPr lang="el-GR" sz="2400" dirty="0" smtClean="0">
                <a:ea typeface="ＭＳ Ｐゴシック" pitchFamily="-112" charset="-128"/>
              </a:rPr>
              <a:t> να εμφανιστεί στην ερώτηση (όχι και τόσο ρεαλιστικό στη πράξη) μέσος αριθμός συγκρίσεων </a:t>
            </a:r>
            <a:r>
              <a:rPr lang="en-US" sz="2400" dirty="0" smtClean="0">
                <a:ea typeface="ＭＳ Ｐゴシック" pitchFamily="-112" charset="-128"/>
              </a:rPr>
              <a:t>= 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2+4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3+4)/8 ~2.6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4800" y="4724400"/>
            <a:ext cx="33528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l-GR" sz="2000" dirty="0" smtClean="0">
                <a:solidFill>
                  <a:schemeClr val="lt1"/>
                </a:solidFill>
                <a:latin typeface="+mn-lt"/>
                <a:cs typeface="+mn-cs"/>
              </a:rPr>
              <a:t>Άσκηση: σκεφτείτε ένα καλύτερο τρόπο αναζήτησης αν δεν έχουμε ομοιόμορφη κατανομή των όρων στις</a:t>
            </a:r>
            <a:endParaRPr lang="en-US" sz="20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002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Αναζήτηση στο λεξικό με Β</a:t>
            </a:r>
            <a:r>
              <a:rPr lang="en-US" dirty="0" smtClean="0">
                <a:ea typeface="ＭＳ Ｐゴシック" pitchFamily="-112" charset="-128"/>
              </a:rPr>
              <a:t>locking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9" name="Content Placeholder 4" descr="tree2.gif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76946" y="4648200"/>
            <a:ext cx="8339138" cy="1981200"/>
          </a:xfrm>
        </p:spPr>
      </p:pic>
      <p:sp>
        <p:nvSpPr>
          <p:cNvPr id="10" name="Text Placeholder 5"/>
          <p:cNvSpPr txBox="1">
            <a:spLocks/>
          </p:cNvSpPr>
          <p:nvPr/>
        </p:nvSpPr>
        <p:spPr>
          <a:xfrm>
            <a:off x="457200" y="1932709"/>
            <a:ext cx="8382000" cy="2362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Δυαδική αναζήτηση μας οδηγεί σε ομάδες </a:t>
            </a:r>
            <a:r>
              <a:rPr lang="en-US" dirty="0" smtClean="0">
                <a:ea typeface="ＭＳ Ｐゴシック" pitchFamily="-112" charset="-128"/>
              </a:rPr>
              <a:t>(block) </a:t>
            </a:r>
            <a:r>
              <a:rPr lang="el-GR" dirty="0" smtClean="0">
                <a:ea typeface="ＭＳ Ｐゴシック" pitchFamily="-112" charset="-128"/>
              </a:rPr>
              <a:t>από </a:t>
            </a:r>
            <a:r>
              <a:rPr lang="en-US" dirty="0" smtClean="0">
                <a:ea typeface="ＭＳ Ｐゴシック" pitchFamily="-112" charset="-128"/>
              </a:rPr>
              <a:t>k = </a:t>
            </a:r>
            <a:r>
              <a:rPr lang="el-GR" dirty="0" smtClean="0">
                <a:ea typeface="ＭＳ Ｐゴシック" pitchFamily="-112" charset="-128"/>
              </a:rPr>
              <a:t>4 όρους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Μετά γραμμική αναζήτηση στους </a:t>
            </a:r>
            <a:r>
              <a:rPr lang="en-US" dirty="0" smtClean="0">
                <a:ea typeface="ＭＳ Ｐゴシック" pitchFamily="-112" charset="-128"/>
              </a:rPr>
              <a:t>k = </a:t>
            </a:r>
            <a:r>
              <a:rPr lang="el-GR" dirty="0" smtClean="0">
                <a:ea typeface="ＭＳ Ｐゴシック" pitchFamily="-112" charset="-128"/>
              </a:rPr>
              <a:t>4 αυτούς όρους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Μέσος όρος</a:t>
            </a:r>
            <a:r>
              <a:rPr lang="en-US" dirty="0" smtClean="0">
                <a:ea typeface="ＭＳ Ｐゴシック" pitchFamily="-112" charset="-128"/>
              </a:rPr>
              <a:t> (</a:t>
            </a:r>
            <a:r>
              <a:rPr lang="el-GR" dirty="0" smtClean="0">
                <a:ea typeface="ＭＳ Ｐゴシック" pitchFamily="-112" charset="-128"/>
              </a:rPr>
              <a:t>δυαδικό δέντρο</a:t>
            </a:r>
            <a:r>
              <a:rPr lang="en-US" dirty="0" smtClean="0">
                <a:ea typeface="ＭＳ Ｐゴシック" pitchFamily="-112" charset="-128"/>
              </a:rPr>
              <a:t>)= 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2+2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3+2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4+5)/8 = 3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45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Εμπρόσθια κωδικοποίηση (</a:t>
            </a:r>
            <a:r>
              <a:rPr lang="en-US" dirty="0" smtClean="0">
                <a:ea typeface="ＭＳ Ｐゴシック" pitchFamily="-112" charset="-128"/>
              </a:rPr>
              <a:t>Front coding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 smtClean="0">
                <a:ea typeface="ＭＳ Ｐゴシック" pitchFamily="-112" charset="-128"/>
              </a:rPr>
              <a:t>Οι λέξεις συχνά έχουν μεγάλα κοινά προθέματα – αποθήκευση μόνο των διαφορών </a:t>
            </a:r>
          </a:p>
          <a:p>
            <a:pPr marL="457200" lvl="1" indent="0" eaLnBrk="1" hangingPunct="1">
              <a:buNone/>
            </a:pPr>
            <a:endParaRPr lang="el-GR" dirty="0" smtClean="0">
              <a:solidFill>
                <a:srgbClr val="A40508"/>
              </a:solidFill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 smtClean="0">
                <a:ea typeface="ＭＳ Ｐゴシック" pitchFamily="-112" charset="-128"/>
              </a:rPr>
              <a:t>automata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 smtClean="0">
                <a:ea typeface="ＭＳ Ｐゴシック" pitchFamily="-112" charset="-128"/>
              </a:rPr>
              <a:t>automate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9</a:t>
            </a:r>
            <a:r>
              <a:rPr lang="en-US" b="1" i="1" dirty="0" smtClean="0">
                <a:ea typeface="ＭＳ Ｐゴシック" pitchFamily="-112" charset="-128"/>
              </a:rPr>
              <a:t>automatic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b="1" i="1" dirty="0" smtClean="0">
                <a:ea typeface="ＭＳ Ｐゴシック" pitchFamily="-112" charset="-128"/>
              </a:rPr>
              <a:t>automation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>
                <a:sym typeface="Symbol" pitchFamily="-112" charset="2"/>
              </a:rPr>
              <a:t></a:t>
            </a:r>
            <a:r>
              <a:rPr lang="en-US">
                <a:solidFill>
                  <a:srgbClr val="A40508"/>
                </a:solidFill>
              </a:rPr>
              <a:t>8</a:t>
            </a:r>
            <a:r>
              <a:rPr lang="en-US" b="1" i="1"/>
              <a:t>automat</a:t>
            </a:r>
            <a:r>
              <a:rPr lang="en-US"/>
              <a:t>*</a:t>
            </a:r>
            <a:r>
              <a:rPr lang="en-US" b="1" i="1"/>
              <a:t>a</a:t>
            </a:r>
            <a:r>
              <a:rPr lang="en-US">
                <a:solidFill>
                  <a:srgbClr val="A40508"/>
                </a:solidFill>
              </a:rPr>
              <a:t>1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e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2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ic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3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ion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6924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Extra length</a:t>
            </a:r>
          </a:p>
          <a:p>
            <a:pPr eaLnBrk="1" hangingPunct="1"/>
            <a:r>
              <a:rPr lang="en-US"/>
              <a:t>beyond </a:t>
            </a:r>
            <a:r>
              <a:rPr lang="en-US" b="1" i="1"/>
              <a:t>automat.</a:t>
            </a: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583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800" dirty="0" smtClean="0">
                <a:ea typeface="ＭＳ Ｐゴシック" pitchFamily="-112" charset="-128"/>
              </a:rPr>
              <a:t>Περίληψη συμπίεσης για το λεξικό του </a:t>
            </a:r>
            <a:r>
              <a:rPr lang="en-US" sz="3800" dirty="0" smtClean="0"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3311694"/>
              </p:ext>
            </p:extLst>
          </p:nvPr>
        </p:nvGraphicFramePr>
        <p:xfrm>
          <a:off x="457200" y="1752600"/>
          <a:ext cx="8229600" cy="4042412"/>
        </p:xfrm>
        <a:graphic>
          <a:graphicData uri="http://schemas.openxmlformats.org/drawingml/2006/table">
            <a:tbl>
              <a:tblPr/>
              <a:tblGrid>
                <a:gridCol w="6583363"/>
                <a:gridCol w="1646237"/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Τεχνική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12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Μέγεθος σε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Fixed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Dictionary-as-String with pointers to every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k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+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</a:tbl>
          </a:graphicData>
        </a:graphic>
      </p:graphicFrame>
      <p:sp>
        <p:nvSpPr>
          <p:cNvPr id="5019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502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8F5004B-8348-44FD-89C1-6FF17CDB6E46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5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>
                <a:ea typeface="ＭＳ Ｐゴシック" pitchFamily="-112" charset="-128"/>
              </a:rPr>
              <a:t>ΣΥΜΠΙΕΣΗ ΤΩΝ ΚΑΤΑΧΩΡΗΣΕΩΝ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2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Το αρχείο των καταχωρήσεων είναι πολύ μεγαλύτερο αυτού του λεξικού - τουλάχιστον 10 φορές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r>
              <a:rPr lang="el-GR" dirty="0" smtClean="0">
                <a:ea typeface="ＭＳ Ｐゴシック" pitchFamily="-112" charset="-128"/>
              </a:rPr>
              <a:t>Βασική επιδίωξη: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αποθήκευση κάθε καταχώρησης συνοπτικά</a:t>
            </a:r>
            <a:endParaRPr lang="en-US" i="1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Στην περίπτωση μας, μια καταχώρηση είναι το αναγνωριστικό ενός εγγράφου (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l-GR" dirty="0" smtClean="0">
                <a:ea typeface="ＭＳ Ｐゴシック" pitchFamily="-112" charset="-128"/>
              </a:rPr>
              <a:t>)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sz="2000" dirty="0" smtClean="0">
                <a:ea typeface="ＭＳ Ｐゴシック" pitchFamily="-112" charset="-128"/>
              </a:rPr>
              <a:t>Για τη συλλογή του</a:t>
            </a:r>
            <a:r>
              <a:rPr lang="en-US" sz="2000" dirty="0" smtClean="0">
                <a:ea typeface="ＭＳ Ｐゴシック" pitchFamily="-112" charset="-128"/>
              </a:rPr>
              <a:t> Reuters (800,000 </a:t>
            </a:r>
            <a:r>
              <a:rPr lang="el-GR" sz="2000" dirty="0" smtClean="0">
                <a:ea typeface="ＭＳ Ｐゴシック" pitchFamily="-112" charset="-128"/>
              </a:rPr>
              <a:t>έγγραφα</a:t>
            </a:r>
            <a:r>
              <a:rPr lang="en-US" sz="2000" dirty="0" smtClean="0">
                <a:ea typeface="ＭＳ Ｐゴシック" pitchFamily="-112" charset="-128"/>
              </a:rPr>
              <a:t>), </a:t>
            </a:r>
            <a:r>
              <a:rPr lang="el-GR" sz="2000" dirty="0" smtClean="0">
                <a:ea typeface="ＭＳ Ｐゴシック" pitchFamily="-112" charset="-128"/>
              </a:rPr>
              <a:t>μπορούμε να χρησιμοποιήσουμε</a:t>
            </a:r>
            <a:r>
              <a:rPr lang="en-US" sz="2000" dirty="0" smtClean="0">
                <a:ea typeface="ＭＳ Ｐゴシック" pitchFamily="-112" charset="-128"/>
              </a:rPr>
              <a:t> 32 bits </a:t>
            </a:r>
            <a:r>
              <a:rPr lang="el-GR" sz="2000" dirty="0" smtClean="0">
                <a:ea typeface="ＭＳ Ｐゴシック" pitchFamily="-112" charset="-128"/>
              </a:rPr>
              <a:t>ανά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n-US" sz="2000" dirty="0" err="1" smtClean="0">
                <a:ea typeface="ＭＳ Ｐゴシック" pitchFamily="-112" charset="-128"/>
              </a:rPr>
              <a:t>docID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αν έχουμε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ακεραίους </a:t>
            </a:r>
            <a:r>
              <a:rPr lang="en-US" sz="2000" dirty="0" smtClean="0">
                <a:ea typeface="ＭＳ Ｐゴシック" pitchFamily="-112" charset="-128"/>
              </a:rPr>
              <a:t>4-bytes.</a:t>
            </a:r>
          </a:p>
          <a:p>
            <a:pPr lvl="1"/>
            <a:r>
              <a:rPr lang="el-GR" sz="2000" dirty="0" smtClean="0">
                <a:ea typeface="ＭＳ Ｐゴシック" pitchFamily="-112" charset="-128"/>
              </a:rPr>
              <a:t>Εναλλακτικά, </a:t>
            </a:r>
            <a:r>
              <a:rPr lang="en-US" sz="2000" dirty="0" smtClean="0">
                <a:ea typeface="ＭＳ Ｐゴシック" pitchFamily="-112" charset="-128"/>
              </a:rPr>
              <a:t>log</a:t>
            </a:r>
            <a:r>
              <a:rPr lang="en-US" sz="2000" baseline="-25000" dirty="0" smtClean="0">
                <a:ea typeface="ＭＳ Ｐゴシック" pitchFamily="-112" charset="-128"/>
              </a:rPr>
              <a:t>2</a:t>
            </a:r>
            <a:r>
              <a:rPr lang="en-US" sz="2000" dirty="0" smtClean="0">
                <a:ea typeface="ＭＳ Ｐゴシック" pitchFamily="-112" charset="-128"/>
              </a:rPr>
              <a:t> 800,000 ≈ 20 bits </a:t>
            </a:r>
            <a:r>
              <a:rPr lang="el-GR" sz="2000" dirty="0" smtClean="0">
                <a:ea typeface="ＭＳ Ｐゴシック" pitchFamily="-112" charset="-128"/>
              </a:rPr>
              <a:t>ανά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n-US" sz="2000" dirty="0" err="1" smtClean="0">
                <a:ea typeface="ＭＳ Ｐゴシック" pitchFamily="-112" charset="-128"/>
              </a:rPr>
              <a:t>docID</a:t>
            </a:r>
            <a:r>
              <a:rPr lang="en-US" sz="2000" dirty="0" smtClean="0">
                <a:ea typeface="ＭＳ Ｐゴシック" pitchFamily="-112" charset="-128"/>
              </a:rPr>
              <a:t>.</a:t>
            </a:r>
          </a:p>
          <a:p>
            <a:r>
              <a:rPr lang="el-GR" dirty="0" smtClean="0">
                <a:ea typeface="ＭＳ Ｐゴシック" pitchFamily="-112" charset="-128"/>
              </a:rPr>
              <a:t>Μπορούμε λιγότερο από </a:t>
            </a:r>
            <a:r>
              <a:rPr lang="en-US" dirty="0" smtClean="0">
                <a:ea typeface="ＭＳ Ｐゴシック" pitchFamily="-112" charset="-128"/>
              </a:rPr>
              <a:t>20 bits </a:t>
            </a:r>
            <a:r>
              <a:rPr lang="el-GR" dirty="0" smtClean="0">
                <a:ea typeface="ＭＳ Ｐゴシック" pitchFamily="-112" charset="-128"/>
              </a:rPr>
              <a:t>ανά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l-GR" dirty="0" smtClean="0">
                <a:ea typeface="ＭＳ Ｐゴシック" pitchFamily="-112" charset="-128"/>
              </a:rPr>
              <a:t>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0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Αποθηκεύουμε τη λίστα των εγγράφων σε αύξουσα διάταξη των 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n-US" b="1" i="1" dirty="0" smtClean="0">
                <a:ea typeface="ＭＳ Ｐゴシック" pitchFamily="-112" charset="-128"/>
              </a:rPr>
              <a:t>computer</a:t>
            </a:r>
            <a:r>
              <a:rPr lang="en-US" dirty="0" smtClean="0">
                <a:ea typeface="ＭＳ Ｐゴシック" pitchFamily="-112" charset="-128"/>
              </a:rPr>
              <a:t>: 33,47,154,159,202 …</a:t>
            </a:r>
          </a:p>
          <a:p>
            <a:pPr eaLnBrk="1" hangingPunct="1"/>
            <a:r>
              <a:rPr lang="el-GR" u="sng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Συνέπεια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αρκεί να αποθηκεύουμε τα κενά (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gaps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33,14,107,5,43 …</a:t>
            </a:r>
            <a:endParaRPr lang="el-GR" dirty="0" smtClean="0">
              <a:ea typeface="ＭＳ Ｐゴシック" pitchFamily="-112" charset="-128"/>
            </a:endParaRPr>
          </a:p>
          <a:p>
            <a:pPr lvl="1"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l-GR" u="sng" dirty="0" smtClean="0">
                <a:ea typeface="ＭＳ Ｐゴシック" pitchFamily="-112" charset="-128"/>
              </a:rPr>
              <a:t>Γιατί;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Τα περισσότερα κενά μπορεί να κωδικοποιηθούν/αποθηκευτούν με πολύ λιγότερα από  </a:t>
            </a:r>
            <a:r>
              <a:rPr lang="en-US" dirty="0" smtClean="0">
                <a:ea typeface="ＭＳ Ｐゴシック" pitchFamily="-112" charset="-128"/>
              </a:rPr>
              <a:t>20 bits.</a:t>
            </a: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428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AAB147-56CA-43FF-A94C-5F7ABD8D53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47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1026"/>
          <p:cNvSpPr>
            <a:spLocks noChangeShapeType="1"/>
          </p:cNvSpPr>
          <p:nvPr/>
        </p:nvSpPr>
        <p:spPr bwMode="auto">
          <a:xfrm>
            <a:off x="7010400" y="38862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410200" y="915988"/>
          <a:ext cx="1535113" cy="5484812"/>
        </p:xfrm>
        <a:graphic>
          <a:graphicData uri="http://schemas.openxmlformats.org/presentationml/2006/ole">
            <p:oleObj spid="_x0000_s55388" name="Worksheet" r:id="rId3" imgW="1608840" imgH="6761160" progId="Excel.Sheet.8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467600" y="914400"/>
          <a:ext cx="1352550" cy="5478463"/>
        </p:xfrm>
        <a:graphic>
          <a:graphicData uri="http://schemas.openxmlformats.org/presentationml/2006/ole">
            <p:oleObj spid="_x0000_s55389" name="Worksheet" r:id="rId4" imgW="1586160" imgH="6761160" progId="Excel.Sheet.8">
              <p:embed/>
            </p:oleObj>
          </a:graphicData>
        </a:graphic>
      </p:graphicFrame>
      <p:sp>
        <p:nvSpPr>
          <p:cNvPr id="2053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Βασικό βήμα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sort</a:t>
            </a:r>
          </a:p>
        </p:txBody>
      </p:sp>
      <p:sp>
        <p:nvSpPr>
          <p:cNvPr id="2054" name="Rectangle 1030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419600" cy="1676400"/>
          </a:xfrm>
        </p:spPr>
        <p:txBody>
          <a:bodyPr/>
          <a:lstStyle/>
          <a:p>
            <a:pPr eaLnBrk="1" hangingPunct="1"/>
            <a:r>
              <a:rPr lang="el-GR" sz="2200" dirty="0" smtClean="0">
                <a:ea typeface="ＭＳ Ｐゴシック" charset="-128"/>
              </a:rPr>
              <a:t>Αφού έχουμε επεξεργαστεί όλα τα έγγραφα, το αντεστραμμένο ευρετήριο διατάσσεται </a:t>
            </a:r>
            <a:r>
              <a:rPr lang="en-US" sz="2200" dirty="0" smtClean="0">
                <a:ea typeface="ＭＳ Ｐゴシック" charset="-128"/>
              </a:rPr>
              <a:t>(sort) </a:t>
            </a:r>
            <a:r>
              <a:rPr lang="el-GR" sz="2200" dirty="0" smtClean="0">
                <a:ea typeface="ＭＳ Ｐゴシック" charset="-128"/>
              </a:rPr>
              <a:t>με βάση τους όρους</a:t>
            </a:r>
            <a:endParaRPr lang="en-US" sz="2200" dirty="0" smtClean="0">
              <a:ea typeface="ＭＳ Ｐゴシック" charset="-128"/>
            </a:endParaRPr>
          </a:p>
        </p:txBody>
      </p:sp>
      <p:sp>
        <p:nvSpPr>
          <p:cNvPr id="2055" name="AutoShape 1031"/>
          <p:cNvSpPr>
            <a:spLocks noChangeArrowheads="1"/>
          </p:cNvSpPr>
          <p:nvPr/>
        </p:nvSpPr>
        <p:spPr bwMode="auto">
          <a:xfrm>
            <a:off x="533400" y="3657600"/>
            <a:ext cx="4419599" cy="1057037"/>
          </a:xfrm>
          <a:prstGeom prst="upArrowCallout">
            <a:avLst>
              <a:gd name="adj1" fmla="val 92397"/>
              <a:gd name="adj2" fmla="val 92380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l-GR" sz="2000" dirty="0" smtClean="0">
                <a:latin typeface="+mn-lt"/>
              </a:rPr>
              <a:t>Θα επικεντρωθούμε στο βήμα διάταξης</a:t>
            </a:r>
          </a:p>
          <a:p>
            <a:r>
              <a:rPr lang="el-GR" sz="2000" dirty="0" smtClean="0">
                <a:latin typeface="+mn-lt"/>
              </a:rPr>
              <a:t>Πρέπει να διατάξουμε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100M </a:t>
            </a:r>
            <a:r>
              <a:rPr lang="el-GR" sz="2000" dirty="0" smtClean="0">
                <a:latin typeface="+mn-lt"/>
              </a:rPr>
              <a:t>όρους</a:t>
            </a:r>
            <a:r>
              <a:rPr lang="en-US" sz="2000" dirty="0" smtClean="0">
                <a:latin typeface="+mn-lt"/>
              </a:rPr>
              <a:t>.</a:t>
            </a:r>
            <a:endParaRPr lang="en-US" sz="2000" dirty="0">
              <a:latin typeface="+mn-lt"/>
            </a:endParaRPr>
          </a:p>
        </p:txBody>
      </p:sp>
      <p:sp>
        <p:nvSpPr>
          <p:cNvPr id="20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59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Παράδειγμα</a:t>
            </a:r>
            <a:endParaRPr lang="en-US" dirty="0" smtClean="0">
              <a:ea typeface="ＭＳ Ｐゴシック" pitchFamily="-112" charset="-128"/>
            </a:endParaRPr>
          </a:p>
        </p:txBody>
      </p:sp>
      <p:pic>
        <p:nvPicPr>
          <p:cNvPr id="55299" name="Content Placeholder 3" descr="postingsgaps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28600" y="2819400"/>
            <a:ext cx="8732677" cy="1752600"/>
          </a:xfrm>
        </p:spPr>
      </p:pic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636A83E-52E2-48D6-8237-9D61DFD22C6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6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3200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Ένας όρος όπως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b="1" i="1" dirty="0" err="1" smtClean="0">
                <a:ea typeface="ＭＳ Ｐゴシック" pitchFamily="-112" charset="-128"/>
              </a:rPr>
              <a:t>arachnocentric</a:t>
            </a:r>
            <a:r>
              <a:rPr lang="en-US" b="1" i="1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εμφανίζεται ίσως σε ένα έγγραφο στο εκατομμύριο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Ένας όρος όπως </a:t>
            </a:r>
            <a:r>
              <a:rPr lang="en-US" b="1" i="1" dirty="0" smtClean="0">
                <a:ea typeface="ＭＳ Ｐゴシック" pitchFamily="-112" charset="-128"/>
              </a:rPr>
              <a:t>the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εμφανίζεται σχεδόν σε κάθε έγγραφο, άρα </a:t>
            </a:r>
            <a:r>
              <a:rPr lang="en-US" dirty="0" smtClean="0">
                <a:ea typeface="ＭＳ Ｐゴシック" pitchFamily="-112" charset="-128"/>
              </a:rPr>
              <a:t>20 bits/</a:t>
            </a:r>
            <a:r>
              <a:rPr lang="el-GR" dirty="0" smtClean="0">
                <a:ea typeface="ＭＳ Ｐゴシック" pitchFamily="-112" charset="-128"/>
              </a:rPr>
              <a:t>εγγραφή πολύ ακριβό </a:t>
            </a:r>
            <a:endParaRPr lang="el-GR" dirty="0">
              <a:ea typeface="ＭＳ Ｐゴシック" pitchFamily="-112" charset="-128"/>
            </a:endParaRPr>
          </a:p>
          <a:p>
            <a:pPr lvl="1" eaLnBrk="1" hangingPunct="1"/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48315D-3B2A-4D8B-96BA-A1F5B3653EE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143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Κωδικοποίηση μεταβλητού μεγέθους (</a:t>
            </a:r>
            <a:r>
              <a:rPr lang="en-US" dirty="0" smtClean="0">
                <a:ea typeface="ＭＳ Ｐゴシック" pitchFamily="-112" charset="-128"/>
              </a:rPr>
              <a:t>Variable length encoding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Στόχος</a:t>
            </a:r>
            <a:r>
              <a:rPr lang="en-US" dirty="0" smtClean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sz="1800" dirty="0" smtClean="0">
                <a:ea typeface="ＭＳ Ｐゴシック" pitchFamily="-112" charset="-128"/>
              </a:rPr>
              <a:t>Για το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b="1" i="1" dirty="0" err="1" smtClean="0">
                <a:ea typeface="ＭＳ Ｐゴシック" pitchFamily="-112" charset="-128"/>
              </a:rPr>
              <a:t>arachnocentric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l-GR" sz="1800" dirty="0" smtClean="0">
                <a:ea typeface="ＭＳ Ｐゴシック" pitchFamily="-112" charset="-128"/>
              </a:rPr>
              <a:t>θα χρησιμοποιήσουμε εγγραφές  </a:t>
            </a:r>
            <a:r>
              <a:rPr lang="en-US" sz="1800" dirty="0" smtClean="0">
                <a:ea typeface="ＭＳ Ｐゴシック" pitchFamily="-112" charset="-128"/>
              </a:rPr>
              <a:t>~20 bits/gap.</a:t>
            </a:r>
          </a:p>
          <a:p>
            <a:pPr lvl="1" eaLnBrk="1" hangingPunct="1"/>
            <a:r>
              <a:rPr lang="el-GR" sz="1800" dirty="0" smtClean="0">
                <a:ea typeface="ＭＳ Ｐゴシック" pitchFamily="-112" charset="-128"/>
              </a:rPr>
              <a:t>Για το 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b="1" i="1" dirty="0" smtClean="0">
                <a:ea typeface="ＭＳ Ｐゴシック" pitchFamily="-112" charset="-128"/>
              </a:rPr>
              <a:t>the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l-GR" sz="1800" dirty="0" smtClean="0">
                <a:ea typeface="ＭＳ Ｐゴシック" pitchFamily="-112" charset="-128"/>
              </a:rPr>
              <a:t>θα χρησιμοποιήσουμε εγγραφές </a:t>
            </a:r>
            <a:r>
              <a:rPr lang="en-US" sz="1800" dirty="0" smtClean="0">
                <a:ea typeface="ＭＳ Ｐゴシック" pitchFamily="-112" charset="-128"/>
              </a:rPr>
              <a:t>~1 bit/gap entry.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Αν το μέσο κενό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για έναν όρο είναι 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, </a:t>
            </a:r>
            <a:r>
              <a:rPr lang="el-GR" sz="2400" dirty="0" smtClean="0">
                <a:ea typeface="ＭＳ Ｐゴシック" pitchFamily="-112" charset="-128"/>
              </a:rPr>
              <a:t>θέλουμε να χρησιμοποιήσουμε εγγραφές  </a:t>
            </a:r>
            <a:r>
              <a:rPr lang="en-US" sz="2400" dirty="0" smtClean="0">
                <a:ea typeface="ＭＳ Ｐゴシック" pitchFamily="-112" charset="-128"/>
              </a:rPr>
              <a:t>~log</a:t>
            </a:r>
            <a:r>
              <a:rPr lang="en-US" sz="2400" baseline="-25000" dirty="0" smtClean="0">
                <a:ea typeface="ＭＳ Ｐゴシック" pitchFamily="-112" charset="-128"/>
              </a:rPr>
              <a:t>2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 bits/gap.</a:t>
            </a:r>
          </a:p>
          <a:p>
            <a:pPr eaLnBrk="1" hangingPunct="1"/>
            <a:r>
              <a:rPr lang="el-GR" sz="2400" u="sng" dirty="0" smtClean="0">
                <a:ea typeface="ＭＳ Ｐゴシック" pitchFamily="-112" charset="-128"/>
              </a:rPr>
              <a:t>Βασική πρόκληση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κωδικοποίηση κάθε ακερα</a:t>
            </a:r>
            <a:r>
              <a:rPr lang="el-GR" sz="2400" dirty="0">
                <a:ea typeface="ＭＳ Ｐゴシック" pitchFamily="-112" charset="-128"/>
              </a:rPr>
              <a:t>ί</a:t>
            </a:r>
            <a:r>
              <a:rPr lang="el-GR" sz="2400" dirty="0" smtClean="0">
                <a:ea typeface="ＭＳ Ｐゴシック" pitchFamily="-112" charset="-128"/>
              </a:rPr>
              <a:t>ου </a:t>
            </a:r>
            <a:r>
              <a:rPr lang="en-US" sz="2400" dirty="0" smtClean="0">
                <a:ea typeface="ＭＳ Ｐゴシック" pitchFamily="-112" charset="-128"/>
              </a:rPr>
              <a:t>(gap) </a:t>
            </a:r>
            <a:r>
              <a:rPr lang="el-GR" sz="2400" dirty="0" smtClean="0">
                <a:ea typeface="ＭＳ Ｐゴシック" pitchFamily="-112" charset="-128"/>
              </a:rPr>
              <a:t>με όσα λιγότερα</a:t>
            </a:r>
            <a:r>
              <a:rPr lang="en-US" sz="2400" dirty="0" smtClean="0">
                <a:ea typeface="ＭＳ Ｐゴシック" pitchFamily="-112" charset="-128"/>
              </a:rPr>
              <a:t> bits </a:t>
            </a:r>
            <a:r>
              <a:rPr lang="el-GR" sz="2400" dirty="0" smtClean="0">
                <a:ea typeface="ＭＳ Ｐゴシック" pitchFamily="-112" charset="-128"/>
              </a:rPr>
              <a:t>είναι απαραίτητα για αυτόν τον ακέραιο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Αυτό απαιτεί κωδικοποίηση μεταβλητού μεγέθους -- </a:t>
            </a:r>
            <a:r>
              <a:rPr lang="en-US" sz="2400" i="1" dirty="0" smtClean="0">
                <a:solidFill>
                  <a:srgbClr val="357E69"/>
                </a:solidFill>
                <a:ea typeface="ＭＳ Ｐゴシック" pitchFamily="-112" charset="-128"/>
              </a:rPr>
              <a:t>variable length encoding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Αυτό το πετυχαίνουν χρησιμοποιώντας σύντομους κώδικες για μικρούς αριθμούς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EE571D0-7FE3-4510-A8C0-4EAAA17453D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046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2" charset="-128"/>
              </a:rPr>
              <a:t>Κωδικοί μεταβλητών </a:t>
            </a:r>
            <a:r>
              <a:rPr lang="en-US" dirty="0" smtClean="0"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50273" y="1905000"/>
            <a:ext cx="8131175" cy="38862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Κωδικοποιούμε κάθε διάκενο με ακέραιο αριθμό από </a:t>
            </a:r>
            <a:r>
              <a:rPr lang="en-US" dirty="0" smtClean="0">
                <a:ea typeface="ＭＳ Ｐゴシック" pitchFamily="-112" charset="-128"/>
              </a:rPr>
              <a:t>bytes</a:t>
            </a:r>
          </a:p>
          <a:p>
            <a:r>
              <a:rPr lang="el-GR" dirty="0" smtClean="0">
                <a:ea typeface="ＭＳ Ｐゴシック" pitchFamily="-112" charset="-128"/>
              </a:rPr>
              <a:t>Το πρώτο </a:t>
            </a:r>
            <a:r>
              <a:rPr lang="en-US" dirty="0" smtClean="0">
                <a:ea typeface="ＭＳ Ｐゴシック" pitchFamily="-112" charset="-128"/>
              </a:rPr>
              <a:t>bit </a:t>
            </a:r>
            <a:r>
              <a:rPr lang="el-GR" dirty="0" smtClean="0">
                <a:ea typeface="ＭＳ Ｐゴシック" pitchFamily="-112" charset="-128"/>
              </a:rPr>
              <a:t>κάθε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χρησιμοποιείται ως </a:t>
            </a:r>
            <a:r>
              <a:rPr lang="en-US" dirty="0" smtClean="0">
                <a:ea typeface="ＭＳ Ｐゴシック" pitchFamily="-112" charset="-128"/>
              </a:rPr>
              <a:t>bit </a:t>
            </a:r>
            <a:r>
              <a:rPr lang="el-GR" dirty="0" smtClean="0">
                <a:ea typeface="ＭＳ Ｐゴシック" pitchFamily="-112" charset="-128"/>
              </a:rPr>
              <a:t>συνέχισης </a:t>
            </a:r>
            <a:r>
              <a:rPr lang="en-US" dirty="0" smtClean="0">
                <a:ea typeface="ＭＳ Ｐゴシック" pitchFamily="-112" charset="-128"/>
              </a:rPr>
              <a:t>(continuation bit)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Είναι 0 σε όλα 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εκτός από το τελευταίο, όπου είναι 1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Χρησιμοποιείται για να σηματοδοτήσει το τελευταίο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της κωδικοποίησης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82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2" charset="-128"/>
              </a:rPr>
              <a:t>Κωδικοί μεταβλητών </a:t>
            </a:r>
            <a:r>
              <a:rPr lang="en-US" dirty="0" smtClean="0"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Ξεκίνα με ένα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για την αποθήκευση του </a:t>
            </a:r>
            <a:r>
              <a:rPr lang="en-US" i="1" dirty="0" smtClean="0">
                <a:ea typeface="ＭＳ Ｐゴシック" pitchFamily="-112" charset="-128"/>
              </a:rPr>
              <a:t>G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Αν </a:t>
            </a:r>
            <a:r>
              <a:rPr lang="en-US" i="1" dirty="0" smtClean="0">
                <a:ea typeface="ＭＳ Ｐゴシック" pitchFamily="-112" charset="-128"/>
              </a:rPr>
              <a:t>G</a:t>
            </a:r>
            <a:r>
              <a:rPr lang="en-US" dirty="0" smtClean="0">
                <a:ea typeface="ＭＳ Ｐゴシック" pitchFamily="-112" charset="-128"/>
              </a:rPr>
              <a:t> ≤127, </a:t>
            </a:r>
            <a:r>
              <a:rPr lang="el-GR" dirty="0" smtClean="0">
                <a:ea typeface="ＭＳ Ｐゴシック" pitchFamily="-112" charset="-128"/>
              </a:rPr>
              <a:t>υπολόγισε τη δυαδική αναπαράσταση με τα </a:t>
            </a:r>
            <a:r>
              <a:rPr lang="en-US" dirty="0" smtClean="0">
                <a:ea typeface="ＭＳ Ｐゴシック" pitchFamily="-112" charset="-128"/>
              </a:rPr>
              <a:t>7 </a:t>
            </a:r>
            <a:r>
              <a:rPr lang="el-GR" dirty="0" smtClean="0">
                <a:ea typeface="ＭＳ Ｐゴシック" pitchFamily="-112" charset="-128"/>
              </a:rPr>
              <a:t>διαθέσιμα </a:t>
            </a:r>
            <a:r>
              <a:rPr lang="en-US" dirty="0" smtClean="0">
                <a:ea typeface="ＭＳ Ｐゴシック" pitchFamily="-112" charset="-128"/>
              </a:rPr>
              <a:t>bits and </a:t>
            </a:r>
            <a:r>
              <a:rPr lang="el-GR" dirty="0" smtClean="0">
                <a:ea typeface="ＭＳ Ｐゴシック" pitchFamily="-112" charset="-128"/>
              </a:rPr>
              <a:t>θέσε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c </a:t>
            </a:r>
            <a:r>
              <a:rPr lang="en-US" dirty="0" smtClean="0">
                <a:ea typeface="ＭＳ Ｐゴシック" pitchFamily="-112" charset="-128"/>
              </a:rPr>
              <a:t>=1</a:t>
            </a:r>
          </a:p>
          <a:p>
            <a:r>
              <a:rPr lang="el-GR" dirty="0" smtClean="0">
                <a:ea typeface="ＭＳ Ｐゴシック" pitchFamily="-112" charset="-128"/>
              </a:rPr>
              <a:t>Αλλιώς, κωδικοποίησε τα 7 </a:t>
            </a:r>
            <a:r>
              <a:rPr lang="en-US" dirty="0" smtClean="0">
                <a:ea typeface="ＭＳ Ｐゴシック" pitchFamily="-112" charset="-128"/>
              </a:rPr>
              <a:t>lower-order bits </a:t>
            </a:r>
            <a:r>
              <a:rPr lang="el-GR" dirty="0" smtClean="0">
                <a:ea typeface="ＭＳ Ｐゴシック" pitchFamily="-112" charset="-128"/>
              </a:rPr>
              <a:t>του </a:t>
            </a:r>
            <a:r>
              <a:rPr lang="en-US" dirty="0" smtClean="0">
                <a:ea typeface="ＭＳ Ｐゴシック" pitchFamily="-112" charset="-128"/>
              </a:rPr>
              <a:t>G </a:t>
            </a:r>
            <a:r>
              <a:rPr lang="el-GR" dirty="0" smtClean="0">
                <a:ea typeface="ＭＳ Ｐゴシック" pitchFamily="-112" charset="-128"/>
              </a:rPr>
              <a:t>και χρησιμοποίησε επιπρόσθετα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για να κωδικοποιήσεις τα </a:t>
            </a:r>
            <a:r>
              <a:rPr lang="en-US" dirty="0" smtClean="0">
                <a:ea typeface="ＭＳ Ｐゴシック" pitchFamily="-112" charset="-128"/>
              </a:rPr>
              <a:t>higher order bits </a:t>
            </a:r>
            <a:r>
              <a:rPr lang="el-GR" dirty="0" smtClean="0">
                <a:ea typeface="ＭＳ Ｐゴシック" pitchFamily="-112" charset="-128"/>
              </a:rPr>
              <a:t>με τον ίδιο αλγόριθμο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Στο τέλος, θέσε το </a:t>
            </a:r>
            <a:r>
              <a:rPr lang="en-US" dirty="0" smtClean="0">
                <a:ea typeface="ＭＳ Ｐゴシック" pitchFamily="-112" charset="-128"/>
              </a:rPr>
              <a:t>bit </a:t>
            </a:r>
            <a:r>
              <a:rPr lang="el-GR" dirty="0" smtClean="0">
                <a:ea typeface="ＭＳ Ｐゴシック" pitchFamily="-112" charset="-128"/>
              </a:rPr>
              <a:t>συνέχισης του τελευταίου </a:t>
            </a:r>
            <a:r>
              <a:rPr lang="en-US" dirty="0" smtClean="0">
                <a:ea typeface="ＭＳ Ｐゴシック" pitchFamily="-112" charset="-128"/>
              </a:rPr>
              <a:t>byte</a:t>
            </a:r>
            <a:r>
              <a:rPr lang="el-GR" dirty="0" smtClean="0">
                <a:ea typeface="ＭＳ Ｐゴシック" pitchFamily="-112" charset="-128"/>
              </a:rPr>
              <a:t> σε 1 </a:t>
            </a:r>
            <a:r>
              <a:rPr lang="en-US" dirty="0" smtClean="0">
                <a:ea typeface="ＭＳ Ｐゴシック" pitchFamily="-112" charset="-128"/>
              </a:rPr>
              <a:t>c=1 </a:t>
            </a:r>
            <a:r>
              <a:rPr lang="el-GR" dirty="0" smtClean="0">
                <a:ea typeface="ＭＳ Ｐゴシック" pitchFamily="-112" charset="-128"/>
              </a:rPr>
              <a:t>και στα άλλα </a:t>
            </a:r>
            <a:r>
              <a:rPr lang="en-US" i="1" dirty="0" smtClean="0">
                <a:ea typeface="ＭＳ Ｐゴシック" pitchFamily="-112" charset="-128"/>
              </a:rPr>
              <a:t>c</a:t>
            </a:r>
            <a:r>
              <a:rPr lang="en-US" dirty="0" smtClean="0">
                <a:ea typeface="ＭＳ Ｐゴシック" pitchFamily="-112" charset="-128"/>
              </a:rPr>
              <a:t> = 0.</a:t>
            </a: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868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Παράδειγμα</a:t>
            </a:r>
            <a:endParaRPr lang="en-US" dirty="0" smtClean="0"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5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docIDs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Postings stored as the byte concatenation</a:t>
            </a:r>
          </a:p>
          <a:p>
            <a:pPr eaLnBrk="1" hangingPunct="1"/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Key property: VB-encoded postings are</a:t>
            </a:r>
          </a:p>
          <a:p>
            <a:r>
              <a:rPr lang="en-US"/>
              <a:t>uniquely prefix-decodable.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58398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  <p:sp>
        <p:nvSpPr>
          <p:cNvPr id="58396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839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492AD96-6165-4508-940C-5815513AD63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866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Άλλες κωδικοποιήσεις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35814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Αντί για </a:t>
            </a:r>
            <a:r>
              <a:rPr lang="en-US" dirty="0" smtClean="0">
                <a:ea typeface="ＭＳ Ｐゴシック" pitchFamily="-112" charset="-128"/>
              </a:rPr>
              <a:t>bytes, </a:t>
            </a:r>
            <a:r>
              <a:rPr lang="el-GR" dirty="0" smtClean="0">
                <a:ea typeface="ＭＳ Ｐゴシック" pitchFamily="-112" charset="-128"/>
              </a:rPr>
              <a:t>άλλες μονάδες πχ 3</a:t>
            </a:r>
            <a:r>
              <a:rPr lang="en-US" dirty="0" smtClean="0">
                <a:ea typeface="ＭＳ Ｐゴシック" pitchFamily="-112" charset="-128"/>
              </a:rPr>
              <a:t>2 bits (words), 16 bits, 4 bits (nibbles).</a:t>
            </a:r>
          </a:p>
          <a:p>
            <a:r>
              <a:rPr lang="el-GR" dirty="0" smtClean="0">
                <a:ea typeface="ＭＳ Ｐゴシック" pitchFamily="-112" charset="-128"/>
              </a:rPr>
              <a:t>Με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χάνουμε κάποιο χώρο αν πολύ μικρά διάκενα</a:t>
            </a:r>
            <a:r>
              <a:rPr lang="en-US" dirty="0" smtClean="0">
                <a:ea typeface="ＭＳ Ｐゴシック" pitchFamily="-112" charset="-128"/>
              </a:rPr>
              <a:t>– nibbles </a:t>
            </a:r>
            <a:r>
              <a:rPr lang="el-GR" dirty="0" smtClean="0">
                <a:ea typeface="ＭＳ Ｐゴシック" pitchFamily="-112" charset="-128"/>
              </a:rPr>
              <a:t>καλύτερα σε αυτές τις περιπτώσεις </a:t>
            </a:r>
            <a:r>
              <a:rPr lang="en-US" dirty="0" smtClean="0">
                <a:ea typeface="ＭＳ Ｐゴシック" pitchFamily="-112" charset="-128"/>
              </a:rPr>
              <a:t>do better in such cases.</a:t>
            </a:r>
          </a:p>
          <a:p>
            <a:r>
              <a:rPr lang="el-GR" dirty="0" smtClean="0">
                <a:ea typeface="ＭＳ Ｐゴシック" pitchFamily="-112" charset="-128"/>
              </a:rPr>
              <a:t>Οι κωδικοί </a:t>
            </a:r>
            <a:r>
              <a:rPr lang="en-US" dirty="0" smtClean="0">
                <a:ea typeface="ＭＳ Ｐゴシック" pitchFamily="-112" charset="-128"/>
              </a:rPr>
              <a:t>V</a:t>
            </a:r>
            <a:r>
              <a:rPr lang="el-GR" dirty="0" smtClean="0">
                <a:ea typeface="ＭＳ Ｐゴシック" pitchFamily="-112" charset="-128"/>
              </a:rPr>
              <a:t>Β χρησιμοποιούνται σε πολλά εμπορικά/ερευνητικά συστήματα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5.3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A324C8D-93FC-46B4-A790-7C85CDFEDC6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του </a:t>
            </a:r>
            <a:r>
              <a:rPr lang="en-US" dirty="0" smtClean="0"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16717191"/>
              </p:ext>
            </p:extLst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/>
                <a:gridCol w="1447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116.0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Symbol" pitchFamily="-112" charset="2"/>
                          <a:cs typeface="Arial Unicode MS" pitchFamily="-112" charset="0"/>
                        </a:rPr>
                        <a:t>g-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65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65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4EA8F55-C225-4314-91DC-95A954E8F30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5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ea typeface="ＭＳ Ｐゴシック" pitchFamily="-112" charset="-128"/>
              </a:rPr>
              <a:t>Περίληψη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Μπορούμε να κατασκευάσουμε ένα ευρετήριο για </a:t>
            </a:r>
            <a:r>
              <a:rPr lang="en-US" dirty="0" smtClean="0">
                <a:ea typeface="ＭＳ Ｐゴシック" pitchFamily="-112" charset="-128"/>
              </a:rPr>
              <a:t>Boolean </a:t>
            </a:r>
            <a:r>
              <a:rPr lang="el-GR" dirty="0" smtClean="0">
                <a:ea typeface="ＭＳ Ｐゴシック" pitchFamily="-112" charset="-128"/>
              </a:rPr>
              <a:t>ανάκτηση πολύ αποδοτικό από άποψη χώρου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Μόνο </a:t>
            </a:r>
            <a:r>
              <a:rPr lang="en-US" dirty="0" smtClean="0">
                <a:ea typeface="ＭＳ Ｐゴシック" pitchFamily="-112" charset="-128"/>
              </a:rPr>
              <a:t> 4% </a:t>
            </a:r>
            <a:r>
              <a:rPr lang="el-GR" dirty="0" smtClean="0">
                <a:ea typeface="ＭＳ Ｐゴシック" pitchFamily="-112" charset="-128"/>
              </a:rPr>
              <a:t>του συνολικού μεγέθους της συλλογής </a:t>
            </a:r>
          </a:p>
          <a:p>
            <a:r>
              <a:rPr lang="el-GR" dirty="0" smtClean="0">
                <a:ea typeface="ＭＳ Ｐゴシック" pitchFamily="-112" charset="-128"/>
              </a:rPr>
              <a:t>Μόνο το </a:t>
            </a:r>
            <a:r>
              <a:rPr lang="en-US" dirty="0" smtClean="0">
                <a:ea typeface="ＭＳ Ｐゴシック" pitchFamily="-112" charset="-128"/>
              </a:rPr>
              <a:t>10-15% </a:t>
            </a:r>
            <a:r>
              <a:rPr lang="el-GR" dirty="0" smtClean="0">
                <a:ea typeface="ＭＳ Ｐゴシック" pitchFamily="-112" charset="-128"/>
              </a:rPr>
              <a:t>του συνολικού </a:t>
            </a:r>
            <a:r>
              <a:rPr lang="el-GR" u="sng" dirty="0" smtClean="0">
                <a:ea typeface="ＭＳ Ｐゴシック" pitchFamily="-112" charset="-128"/>
              </a:rPr>
              <a:t>κειμένου</a:t>
            </a:r>
            <a:r>
              <a:rPr lang="el-GR" dirty="0" smtClean="0">
                <a:ea typeface="ＭＳ Ｐゴシック" pitchFamily="-112" charset="-128"/>
              </a:rPr>
              <a:t> της συλλογής </a:t>
            </a:r>
          </a:p>
          <a:p>
            <a:r>
              <a:rPr lang="el-GR" dirty="0" smtClean="0">
                <a:ea typeface="ＭＳ Ｐゴシック" pitchFamily="-112" charset="-128"/>
              </a:rPr>
              <a:t>Βέβαια, έχουμε αγνοήσει την πληροφορία θέσης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Η εξοικονόμηση χώρου είναι μικρότερη στην πράξη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Αλλά, οι τεχνικές είναι </a:t>
            </a:r>
            <a:r>
              <a:rPr lang="el-GR" smtClean="0">
                <a:ea typeface="ＭＳ Ｐゴシック" pitchFamily="-112" charset="-128"/>
              </a:rPr>
              <a:t>παρόμοιες </a:t>
            </a:r>
            <a:endParaRPr lang="el-GR" dirty="0" smtClean="0">
              <a:ea typeface="ＭＳ Ｐゴシック" pitchFamily="-112" charset="-128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5.3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275203B-CE1B-4348-8466-8FA6AF42623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61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1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μέρους 5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Κατασκευή ευρετηρίου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z="3000" dirty="0" smtClean="0">
              <a:ea typeface="ＭＳ Ｐゴシック" charset="-128"/>
            </a:endParaRPr>
          </a:p>
          <a:p>
            <a:pPr eaLnBrk="1" hangingPunct="1"/>
            <a:r>
              <a:rPr lang="el-GR" sz="3000" dirty="0" smtClean="0">
                <a:ea typeface="ＭＳ Ｐゴシック" charset="-128"/>
              </a:rPr>
              <a:t>Πως κατασκευάζουμε το ευρετήριο;</a:t>
            </a:r>
            <a:endParaRPr lang="en-US" sz="3000" dirty="0" smtClean="0">
              <a:ea typeface="ＭＳ Ｐゴシック" charset="-128"/>
            </a:endParaRPr>
          </a:p>
          <a:p>
            <a:pPr eaLnBrk="1" hangingPunct="1"/>
            <a:r>
              <a:rPr lang="el-GR" sz="3000" dirty="0" smtClean="0">
                <a:ea typeface="ＭＳ Ｐゴシック" charset="-128"/>
              </a:rPr>
              <a:t>Ποιες στρατηγικές χρησιμοποιούμε όταν έχουμε περιορισμένη κυρίως μνήμη</a:t>
            </a:r>
            <a:r>
              <a:rPr lang="en-US" sz="3000" dirty="0" smtClean="0">
                <a:ea typeface="ＭＳ Ｐゴシック" charset="-128"/>
              </a:rPr>
              <a:t>?</a:t>
            </a:r>
            <a:endParaRPr lang="el-GR" sz="3000" dirty="0" smtClean="0">
              <a:ea typeface="ＭＳ Ｐゴシック" charset="-128"/>
            </a:endParaRPr>
          </a:p>
          <a:p>
            <a:pPr eaLnBrk="1" hangingPunct="1"/>
            <a:endParaRPr lang="el-GR" sz="3000" dirty="0" smtClean="0">
              <a:ea typeface="ＭＳ Ｐゴシック" charset="-128"/>
            </a:endParaRPr>
          </a:p>
          <a:p>
            <a:pPr eaLnBrk="1" hangingPunct="1"/>
            <a:r>
              <a:rPr lang="el-GR" sz="3000" dirty="0" smtClean="0">
                <a:ea typeface="ＭＳ Ｐゴシック" charset="-128"/>
              </a:rPr>
              <a:t>Εξωτερική διάταξη </a:t>
            </a:r>
            <a:endParaRPr lang="en-US" sz="3000" dirty="0" smtClean="0">
              <a:ea typeface="ＭＳ Ｐゴシック" charset="-128"/>
            </a:endParaRP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95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249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Κλιμάκωση της κατασκευής του ευρετηρίου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Δεν είναι δυνατή η πλήρης κατασκευή του στη μνήμη (</a:t>
            </a:r>
            <a:r>
              <a:rPr lang="en-US" dirty="0" smtClean="0">
                <a:ea typeface="ＭＳ Ｐゴシック" charset="-128"/>
              </a:rPr>
              <a:t>in-memory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endParaRPr lang="el-GR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μπορούμε να φορτώσουμε όλη τη συλλογή στη μνήμη, να την ταξινομήσουμε και να τη γράψουμε πίσω στο δίσκο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Πως μπορούμε να κατασκευάσουμε ένα ευρετήριο για μια πολύ μεγάλη συλλογή;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Λαμβάνοντας υπ’ όψιν τα περιορισμούς και τα χαρακτηριστικά του υλικού</a:t>
            </a:r>
            <a:r>
              <a:rPr lang="en-US" dirty="0" smtClean="0">
                <a:ea typeface="ＭＳ Ｐゴシック" charset="-128"/>
              </a:rPr>
              <a:t>. . .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79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BSBI: </a:t>
            </a:r>
            <a:r>
              <a:rPr lang="el-GR" dirty="0" smtClean="0">
                <a:ea typeface="ＭＳ Ｐゴシック" charset="-128"/>
              </a:rPr>
              <a:t>Αλγόριθμος κατασκευής κατά </a:t>
            </a:r>
            <a:r>
              <a:rPr lang="en-US" dirty="0" smtClean="0">
                <a:ea typeface="ＭＳ Ｐゴシック" charset="-128"/>
              </a:rPr>
              <a:t>block (Blocked sort-based Indexing) 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199"/>
            <a:ext cx="8458200" cy="4934129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Βασική ιδέα: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Διάβαζε τα έγγραφα, </a:t>
            </a:r>
            <a:r>
              <a:rPr lang="el-GR" dirty="0">
                <a:ea typeface="ＭＳ Ｐゴシック" charset="-128"/>
              </a:rPr>
              <a:t>σ</a:t>
            </a:r>
            <a:r>
              <a:rPr lang="el-GR" dirty="0" smtClean="0">
                <a:ea typeface="ＭＳ Ｐゴシック" charset="-128"/>
              </a:rPr>
              <a:t>υγκέντρωσε  &lt;</a:t>
            </a:r>
            <a:r>
              <a:rPr lang="en-US" dirty="0" smtClean="0">
                <a:ea typeface="ＭＳ Ｐゴシック" charset="-128"/>
              </a:rPr>
              <a:t>term, </a:t>
            </a:r>
            <a:r>
              <a:rPr lang="en-US" dirty="0" err="1" smtClean="0">
                <a:ea typeface="ＭＳ Ｐゴシック" charset="-128"/>
              </a:rPr>
              <a:t>docid</a:t>
            </a:r>
            <a:r>
              <a:rPr lang="en-US" dirty="0" smtClean="0">
                <a:ea typeface="ＭＳ Ｐゴシック" charset="-128"/>
              </a:rPr>
              <a:t>&gt; </a:t>
            </a:r>
            <a:r>
              <a:rPr lang="el-GR" dirty="0" smtClean="0">
                <a:ea typeface="ＭＳ Ｐゴシック" charset="-128"/>
              </a:rPr>
              <a:t>καταχωρήσεις έως να γεμίσει ένα </a:t>
            </a:r>
            <a:r>
              <a:rPr lang="en-US" dirty="0" smtClean="0">
                <a:ea typeface="ＭＳ Ｐゴシック" charset="-128"/>
              </a:rPr>
              <a:t>block, </a:t>
            </a:r>
            <a:r>
              <a:rPr lang="el-GR" dirty="0" smtClean="0">
                <a:ea typeface="ＭＳ Ｐゴシック" charset="-128"/>
              </a:rPr>
              <a:t>διάταξε τις καταχωρήσεις σε κάθε </a:t>
            </a:r>
            <a:r>
              <a:rPr lang="en-US" dirty="0" smtClean="0">
                <a:ea typeface="ＭＳ Ｐゴシック" charset="-128"/>
              </a:rPr>
              <a:t>block, </a:t>
            </a:r>
            <a:r>
              <a:rPr lang="el-GR" dirty="0" smtClean="0">
                <a:ea typeface="ＭＳ Ｐゴシック" charset="-128"/>
              </a:rPr>
              <a:t>γράψε το στο δίσκο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Μετά συγχώνευσε τα </a:t>
            </a:r>
            <a:r>
              <a:rPr lang="en-US" dirty="0" smtClean="0">
                <a:ea typeface="ＭＳ Ｐゴシック" charset="-128"/>
              </a:rPr>
              <a:t>blocks </a:t>
            </a:r>
            <a:r>
              <a:rPr lang="el-GR" dirty="0" smtClean="0">
                <a:ea typeface="ＭＳ Ｐゴシック" charset="-128"/>
              </a:rPr>
              <a:t>σε ένα μεγάλο διατεταγμένο </a:t>
            </a:r>
            <a:r>
              <a:rPr lang="en-US" dirty="0" smtClean="0">
                <a:ea typeface="ＭＳ Ｐゴシック" charset="-128"/>
              </a:rPr>
              <a:t>block</a:t>
            </a:r>
            <a:r>
              <a:rPr lang="el-GR" dirty="0" smtClean="0">
                <a:ea typeface="ＭＳ Ｐゴシック" charset="-128"/>
              </a:rPr>
              <a:t>.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45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1027"/>
          <p:cNvSpPr txBox="1">
            <a:spLocks noChangeArrowheads="1"/>
          </p:cNvSpPr>
          <p:nvPr/>
        </p:nvSpPr>
        <p:spPr bwMode="auto">
          <a:xfrm>
            <a:off x="457200" y="41910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l-GR" sz="2400" dirty="0" smtClean="0">
                <a:ea typeface="ＭＳ Ｐゴシック" charset="-128"/>
              </a:rPr>
              <a:t>Δυαδική συγχώνευση, μια δεντρική δομή με</a:t>
            </a:r>
            <a:r>
              <a:rPr lang="en-US" sz="2400" dirty="0" smtClean="0">
                <a:ea typeface="ＭＳ Ｐゴシック" charset="-128"/>
              </a:rPr>
              <a:t> log</a:t>
            </a:r>
            <a:r>
              <a:rPr lang="en-US" sz="2400" baseline="-25000" dirty="0" smtClean="0">
                <a:ea typeface="ＭＳ Ｐゴシック" charset="-128"/>
              </a:rPr>
              <a:t>2</a:t>
            </a:r>
            <a:r>
              <a:rPr lang="el-GR" sz="2400" dirty="0" smtClean="0">
                <a:ea typeface="ＭＳ Ｐゴシック" charset="-128"/>
              </a:rPr>
              <a:t>Β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επίπεδα, όπου Β ο αριθμός των </a:t>
            </a:r>
            <a:r>
              <a:rPr lang="en-US" sz="2400" dirty="0" smtClean="0">
                <a:ea typeface="ＭＳ Ｐゴシック" charset="-128"/>
              </a:rPr>
              <a:t>blocks.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53340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Παρατήρηση: μπορούμε να εργαστούμε με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termid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αντί για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term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αν κρατάμε το λεξικό (την απεικόνιση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term,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termid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) στη μνήμη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ea typeface="ＭＳ Ｐゴシック" charset="-128"/>
              </a:rPr>
              <a:t>SPIMI: Single-pass in-memory indexing</a:t>
            </a:r>
            <a:r>
              <a:rPr lang="el-GR" sz="3600" dirty="0" smtClean="0">
                <a:ea typeface="ＭＳ Ｐゴシック" charset="-128"/>
              </a:rPr>
              <a:t> (ευρετηρίαση ενός περάσματος)</a:t>
            </a:r>
            <a:endParaRPr lang="en-US" sz="3600" dirty="0" smtClean="0">
              <a:ea typeface="ＭＳ Ｐゴシック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i="1" dirty="0" smtClean="0">
                <a:ea typeface="ＭＳ Ｐゴシック" charset="-128"/>
              </a:rPr>
              <a:t>Αν δε </a:t>
            </a:r>
            <a:r>
              <a:rPr lang="el-GR" dirty="0" smtClean="0">
                <a:ea typeface="ＭＳ Ｐゴシック" charset="-128"/>
              </a:rPr>
              <a:t>διατηρούμε</a:t>
            </a:r>
            <a:r>
              <a:rPr lang="en-US" dirty="0" smtClean="0">
                <a:ea typeface="ＭＳ Ｐゴシック" charset="-128"/>
              </a:rPr>
              <a:t> term-</a:t>
            </a:r>
            <a:r>
              <a:rPr lang="en-US" dirty="0" err="1" smtClean="0">
                <a:ea typeface="ＭＳ Ｐゴシック" charset="-128"/>
              </a:rPr>
              <a:t>termID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απεικονίσεις μεταξύ</a:t>
            </a:r>
            <a:r>
              <a:rPr lang="en-US" dirty="0" smtClean="0">
                <a:ea typeface="ＭＳ Ｐゴシック" charset="-128"/>
              </a:rPr>
              <a:t> blocks.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Εναλλακτικός αλγόριθμος: Αποφυγή της διάταξης των όρων.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 </a:t>
            </a:r>
            <a:endParaRPr lang="el-GR" i="1" dirty="0" smtClean="0">
              <a:solidFill>
                <a:schemeClr val="accent4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Συγκεντρώσετε τις καταχωρήσεις σε λίστες καταχωρήσεων όπως αυτές εμφανίζονται</a:t>
            </a:r>
            <a:r>
              <a:rPr lang="en-US" sz="2400" dirty="0" smtClean="0">
                <a:ea typeface="ＭＳ Ｐゴシック" charset="-128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Κατασκευή ενός πλήρους αντεστραμμένου ευρετηρίου για κάθε</a:t>
            </a:r>
            <a:r>
              <a:rPr lang="en-US" sz="2400" dirty="0" smtClean="0">
                <a:ea typeface="ＭＳ Ｐゴシック" charset="-128"/>
              </a:rPr>
              <a:t> block.</a:t>
            </a:r>
            <a:r>
              <a:rPr lang="el-GR" sz="2400" dirty="0" smtClean="0">
                <a:ea typeface="ＭＳ Ｐゴシック" charset="-128"/>
              </a:rPr>
              <a:t> Χρησιμοποίησε κατακερματισμό </a:t>
            </a:r>
            <a:r>
              <a:rPr lang="en-US" sz="2400" dirty="0" smtClean="0">
                <a:ea typeface="ＭＳ Ｐゴシック" charset="-128"/>
              </a:rPr>
              <a:t>(hash) </a:t>
            </a:r>
            <a:r>
              <a:rPr lang="el-GR" sz="2400" dirty="0" smtClean="0">
                <a:ea typeface="ＭＳ Ｐゴシック" charset="-128"/>
              </a:rPr>
              <a:t>ώστε οι καταχωρήσεις του ίδιου όρου στον ίδιο κάδο</a:t>
            </a:r>
            <a:endParaRPr lang="en-US" sz="24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Μετά συγχωνεύουμε τα ξεχωριστά ευρετήρια σε ένα μεγάλο</a:t>
            </a:r>
            <a:r>
              <a:rPr lang="en-US" sz="2400" dirty="0" smtClean="0">
                <a:ea typeface="ＭＳ Ｐゴシック" charset="-128"/>
              </a:rPr>
              <a:t>.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90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28133</TotalTime>
  <Words>3103</Words>
  <Application>Microsoft Office PowerPoint</Application>
  <PresentationFormat>On-screen Show (4:3)</PresentationFormat>
  <Paragraphs>604</Paragraphs>
  <Slides>59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IIR-slides</vt:lpstr>
      <vt:lpstr>Worksheet</vt:lpstr>
      <vt:lpstr>Document</vt:lpstr>
      <vt:lpstr>Slide 1</vt:lpstr>
      <vt:lpstr>Η βασική δομή: Το αντεστραμμένο ευρετήριο (inverted index)</vt:lpstr>
      <vt:lpstr>Τι θα δούμε σήμερα (1ο μέρος);</vt:lpstr>
      <vt:lpstr>Υπενθύμιση: κατασκευή ευρετηρίου</vt:lpstr>
      <vt:lpstr> Βασικό βήμα: sort</vt:lpstr>
      <vt:lpstr>Κατασκευή ευρετηρίου</vt:lpstr>
      <vt:lpstr>Κλιμάκωση της κατασκευής του ευρετηρίου</vt:lpstr>
      <vt:lpstr>BSBI: Αλγόριθμος κατασκευής κατά block (Blocked sort-based Indexing) </vt:lpstr>
      <vt:lpstr>SPIMI: Single-pass in-memory indexing (ευρετηρίαση ενός περάσματος)</vt:lpstr>
      <vt:lpstr>Web search engine data centers</vt:lpstr>
      <vt:lpstr>Μια ματιά στα πολύ μεγάλης κλίμακας ευρετήρια </vt:lpstr>
      <vt:lpstr>Παράλληλη κατασκευή</vt:lpstr>
      <vt:lpstr>Parallel tasks</vt:lpstr>
      <vt:lpstr>Parsers</vt:lpstr>
      <vt:lpstr>Inverters</vt:lpstr>
      <vt:lpstr>Data flow</vt:lpstr>
      <vt:lpstr>MapReduce</vt:lpstr>
      <vt:lpstr>Example for index construction</vt:lpstr>
      <vt:lpstr>Schema for index construction in MapReduce</vt:lpstr>
      <vt:lpstr>MapReduce</vt:lpstr>
      <vt:lpstr>Slide 21</vt:lpstr>
      <vt:lpstr>Τι θα δούμε σχετικά με συμπίεση</vt:lpstr>
      <vt:lpstr>Γιατί συμπίεση; </vt:lpstr>
      <vt:lpstr>Γιατί συμπίεση των αντεστραμμένων ευρετηρίων; </vt:lpstr>
      <vt:lpstr>Στατιστικά για τη συλλογή Reuters RCV1</vt:lpstr>
      <vt:lpstr>Μέγεθος ευρετηρίου</vt:lpstr>
      <vt:lpstr>Lossless vs. lossy συμπίεση</vt:lpstr>
      <vt:lpstr>Λεξιλόγιο και μέγεθος συλλογής</vt:lpstr>
      <vt:lpstr>Λεξιλόγιο και μέγεθος συλλογής</vt:lpstr>
      <vt:lpstr>Heaps’ Law</vt:lpstr>
      <vt:lpstr>Ο νόμος του Zipf</vt:lpstr>
      <vt:lpstr>Ο νόμος του Zipf</vt:lpstr>
      <vt:lpstr>Zipf’s law for Reuters RCV1</vt:lpstr>
      <vt:lpstr>Συμπίεση</vt:lpstr>
      <vt:lpstr>ΣΥΜΠΙΕΣΗ ΛΕΞΙΚΟΥ</vt:lpstr>
      <vt:lpstr>Γιατί συμπίεση του λεξικού;</vt:lpstr>
      <vt:lpstr>Αποθήκευση λεξικού</vt:lpstr>
      <vt:lpstr>Αποθήκευση λεξικού</vt:lpstr>
      <vt:lpstr>Συμπίεση της λίστας όρων:  Λεξικό-ως-Σειρά-Χαρακτήρων </vt:lpstr>
      <vt:lpstr>Χώρος για το λεξικό ως string</vt:lpstr>
      <vt:lpstr>Blocking (Δείκτες σε ομάδες)</vt:lpstr>
      <vt:lpstr>Blocking</vt:lpstr>
      <vt:lpstr>Αναζήτηση στο λεξικό χωρίς Βlocking</vt:lpstr>
      <vt:lpstr>Αναζήτηση στο λεξικό με Βlocking</vt:lpstr>
      <vt:lpstr>Εμπρόσθια κωδικοποίηση (Front coding)</vt:lpstr>
      <vt:lpstr>Περίληψη συμπίεσης για το λεξικό του RCV1</vt:lpstr>
      <vt:lpstr>ΣΥΜΠΙΕΣΗ ΤΩΝ ΚΑΤΑΧΩΡΗΣΕΩΝ</vt:lpstr>
      <vt:lpstr>Συμπίεση των καταχωρήσεων</vt:lpstr>
      <vt:lpstr>Συμπίεση των καταχωρήσεων</vt:lpstr>
      <vt:lpstr>Παράδειγμα</vt:lpstr>
      <vt:lpstr>Συμπίεση των καταχωρήσεων</vt:lpstr>
      <vt:lpstr>Κωδικοποίηση μεταβλητού μεγέθους (Variable length encoding)</vt:lpstr>
      <vt:lpstr>Κωδικοί μεταβλητών Byte (Variable Byte (VB) codes)</vt:lpstr>
      <vt:lpstr>Κωδικοί μεταβλητών Byte (Variable Byte (VB) codes)</vt:lpstr>
      <vt:lpstr>Παράδειγμα</vt:lpstr>
      <vt:lpstr>Άλλες κωδικοποιήσεις</vt:lpstr>
      <vt:lpstr>Συμπίεση του RCV1</vt:lpstr>
      <vt:lpstr>Περίληψη</vt:lpstr>
      <vt:lpstr>Slide 59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483</cp:revision>
  <cp:lastPrinted>2011-04-04T04:19:57Z</cp:lastPrinted>
  <dcterms:created xsi:type="dcterms:W3CDTF">2011-04-01T01:43:31Z</dcterms:created>
  <dcterms:modified xsi:type="dcterms:W3CDTF">2013-03-28T11:02:34Z</dcterms:modified>
</cp:coreProperties>
</file>