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78"/>
  </p:notesMasterIdLst>
  <p:handoutMasterIdLst>
    <p:handoutMasterId r:id="rId79"/>
  </p:handoutMasterIdLst>
  <p:sldIdLst>
    <p:sldId id="402" r:id="rId2"/>
    <p:sldId id="527" r:id="rId3"/>
    <p:sldId id="594" r:id="rId4"/>
    <p:sldId id="598" r:id="rId5"/>
    <p:sldId id="597" r:id="rId6"/>
    <p:sldId id="599" r:id="rId7"/>
    <p:sldId id="603" r:id="rId8"/>
    <p:sldId id="605" r:id="rId9"/>
    <p:sldId id="702" r:id="rId10"/>
    <p:sldId id="608" r:id="rId11"/>
    <p:sldId id="609" r:id="rId12"/>
    <p:sldId id="611" r:id="rId13"/>
    <p:sldId id="612" r:id="rId14"/>
    <p:sldId id="613" r:id="rId15"/>
    <p:sldId id="614" r:id="rId16"/>
    <p:sldId id="607" r:id="rId17"/>
    <p:sldId id="618" r:id="rId18"/>
    <p:sldId id="619" r:id="rId19"/>
    <p:sldId id="620" r:id="rId20"/>
    <p:sldId id="621" r:id="rId21"/>
    <p:sldId id="622" r:id="rId22"/>
    <p:sldId id="623" r:id="rId23"/>
    <p:sldId id="639" r:id="rId24"/>
    <p:sldId id="627" r:id="rId25"/>
    <p:sldId id="632" r:id="rId26"/>
    <p:sldId id="633" r:id="rId27"/>
    <p:sldId id="634" r:id="rId28"/>
    <p:sldId id="635" r:id="rId29"/>
    <p:sldId id="703" r:id="rId30"/>
    <p:sldId id="686" r:id="rId31"/>
    <p:sldId id="687" r:id="rId32"/>
    <p:sldId id="689" r:id="rId33"/>
    <p:sldId id="691" r:id="rId34"/>
    <p:sldId id="692" r:id="rId35"/>
    <p:sldId id="693" r:id="rId36"/>
    <p:sldId id="694" r:id="rId37"/>
    <p:sldId id="695" r:id="rId38"/>
    <p:sldId id="696" r:id="rId39"/>
    <p:sldId id="697" r:id="rId40"/>
    <p:sldId id="698" r:id="rId41"/>
    <p:sldId id="699" r:id="rId42"/>
    <p:sldId id="700" r:id="rId43"/>
    <p:sldId id="701" r:id="rId44"/>
    <p:sldId id="765" r:id="rId45"/>
    <p:sldId id="704" r:id="rId46"/>
    <p:sldId id="539" r:id="rId47"/>
    <p:sldId id="540" r:id="rId48"/>
    <p:sldId id="541" r:id="rId49"/>
    <p:sldId id="542" r:id="rId50"/>
    <p:sldId id="753" r:id="rId51"/>
    <p:sldId id="544" r:id="rId52"/>
    <p:sldId id="545" r:id="rId53"/>
    <p:sldId id="547" r:id="rId54"/>
    <p:sldId id="548" r:id="rId55"/>
    <p:sldId id="549" r:id="rId56"/>
    <p:sldId id="550" r:id="rId57"/>
    <p:sldId id="551" r:id="rId58"/>
    <p:sldId id="552" r:id="rId59"/>
    <p:sldId id="553" r:id="rId60"/>
    <p:sldId id="554" r:id="rId61"/>
    <p:sldId id="555" r:id="rId62"/>
    <p:sldId id="759" r:id="rId63"/>
    <p:sldId id="557" r:id="rId64"/>
    <p:sldId id="558" r:id="rId65"/>
    <p:sldId id="559" r:id="rId66"/>
    <p:sldId id="560" r:id="rId67"/>
    <p:sldId id="561" r:id="rId68"/>
    <p:sldId id="575" r:id="rId69"/>
    <p:sldId id="576" r:id="rId70"/>
    <p:sldId id="577" r:id="rId71"/>
    <p:sldId id="578" r:id="rId72"/>
    <p:sldId id="579" r:id="rId73"/>
    <p:sldId id="582" r:id="rId74"/>
    <p:sldId id="563" r:id="rId75"/>
    <p:sldId id="564" r:id="rId76"/>
    <p:sldId id="403" r:id="rId77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2670"/>
    </p:cViewPr>
  </p:sorterViewPr>
  <p:notesViewPr>
    <p:cSldViewPr>
      <p:cViewPr varScale="1">
        <p:scale>
          <a:sx n="77" d="100"/>
          <a:sy n="77" d="100"/>
        </p:scale>
        <p:origin x="-1902" y="-102"/>
      </p:cViewPr>
      <p:guideLst>
        <p:guide orient="horz" pos="3220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fld id="{5CE26C53-1B9D-45A3-AFE6-0DFEE44B3C7F}" type="slidenum">
              <a:rPr lang="en-US" sz="1200" smtClean="0"/>
              <a:pPr eaLnBrk="1" hangingPunct="1"/>
              <a:t>64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1EF9AD5B-80E3-44A6-B5FE-01C0C8E5A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5486-50DC-4565-9187-DFAA67AD2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42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4: </a:t>
            </a:r>
            <a:r>
              <a:rPr lang="el-GR" sz="2400" smtClean="0">
                <a:ea typeface="ＭＳ Ｐゴシック" pitchFamily="-112" charset="-128"/>
              </a:rPr>
              <a:t>Κατασκευή </a:t>
            </a:r>
            <a:r>
              <a:rPr lang="el-GR" sz="2400" smtClean="0">
                <a:ea typeface="ＭＳ Ｐゴシック" pitchFamily="-112" charset="-128"/>
              </a:rPr>
              <a:t>Ευρετηρίου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37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στη μέση του όρου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endParaRPr lang="en-US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Αναζήτησε το </a:t>
            </a:r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ένα </a:t>
            </a:r>
            <a:r>
              <a:rPr lang="en-US" dirty="0" smtClean="0">
                <a:ea typeface="ＭＳ Ｐゴシック" pitchFamily="-112" charset="-128"/>
              </a:rPr>
              <a:t>B-tree </a:t>
            </a:r>
            <a:r>
              <a:rPr lang="el-GR" dirty="0" smtClean="0">
                <a:ea typeface="ＭＳ Ｐゴシック" pitchFamily="-112" charset="-128"/>
              </a:rPr>
              <a:t>και υπολόγισε την τομή των συνόλων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Ακριβό!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Εναλλακτική λύση: Μετάτρεψε τις ερωτήσεις έτσι ώστε τα 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να εμφανίζονται στο τέλος</a:t>
            </a:r>
            <a:endParaRPr lang="el-GR" b="1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(ευρετήριο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όρων)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8768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Βασική ιδέα: Δεξιά περιστροφή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(rotation)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όρου του ερωτήματος ώστε το * στο τέλος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				</a:t>
            </a:r>
            <a:r>
              <a:rPr lang="el-GR" sz="2000" dirty="0" smtClean="0">
                <a:ea typeface="ＭＳ Ｐゴシック" pitchFamily="-112" charset="-128"/>
              </a:rPr>
              <a:t>π.χ., Ερώτημα </a:t>
            </a:r>
            <a:r>
              <a:rPr lang="en-US" sz="2000" dirty="0" smtClean="0">
                <a:ea typeface="ＭＳ Ｐゴシック" pitchFamily="-112" charset="-128"/>
              </a:rPr>
              <a:t>he*lo -&gt; he*lo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smtClean="0">
                <a:ea typeface="ＭＳ Ｐゴシック" pitchFamily="-112" charset="-128"/>
              </a:rPr>
              <a:t> -&gt; </a:t>
            </a:r>
            <a:r>
              <a:rPr lang="en-US" sz="2000" dirty="0" err="1" smtClean="0">
                <a:ea typeface="ＭＳ Ｐゴシック" pitchFamily="-112" charset="-128"/>
              </a:rPr>
              <a:t>lo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err="1" smtClean="0">
                <a:ea typeface="ＭＳ Ｐゴシック" pitchFamily="-112" charset="-128"/>
              </a:rPr>
              <a:t>he</a:t>
            </a:r>
            <a:r>
              <a:rPr lang="en-US" sz="2000" dirty="0" smtClean="0">
                <a:ea typeface="ＭＳ Ｐゴシック" pitchFamily="-112" charset="-128"/>
              </a:rPr>
              <a:t>*</a:t>
            </a:r>
          </a:p>
          <a:p>
            <a:pPr marL="342900" lvl="1" indent="-342900" eaLnBrk="1" hangingPunct="1">
              <a:buClr>
                <a:srgbClr val="437085"/>
              </a:buClr>
              <a:buNone/>
            </a:pPr>
            <a:r>
              <a:rPr lang="el-GR" sz="2000" dirty="0" smtClean="0">
                <a:ea typeface="ＭＳ Ｐゴシック" pitchFamily="-112" charset="-128"/>
              </a:rPr>
              <a:t>	όπου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ένα ειδικός χαρακτήρας που σηματοδοτεί το τέλος μιας λέξης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	</a:t>
            </a:r>
            <a:r>
              <a:rPr lang="el-GR" sz="2000" u="sng" dirty="0" smtClean="0">
                <a:ea typeface="ＭＳ Ｐゴシック" pitchFamily="-112" charset="-128"/>
              </a:rPr>
              <a:t>Ψάχνουμε το </a:t>
            </a:r>
            <a:r>
              <a:rPr lang="en-US" sz="2000" u="sng" dirty="0" err="1" smtClean="0">
                <a:ea typeface="ＭＳ Ｐゴシック" pitchFamily="-112" charset="-128"/>
              </a:rPr>
              <a:t>lo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u="sng" dirty="0" err="1" smtClean="0">
                <a:ea typeface="ＭＳ Ｐゴシック" pitchFamily="-112" charset="-128"/>
              </a:rPr>
              <a:t>hel</a:t>
            </a:r>
            <a:r>
              <a:rPr lang="el-GR" sz="2000" u="sng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Κατασκευάζουμε ένα ευρετήριο </a:t>
            </a:r>
            <a:r>
              <a:rPr lang="el-GR" sz="24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όρων στο οποίο οι διάφορες παραλλαγές που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προκύπτουν από την περιστροφή του όρου συνδέονται με τον αρχικό όρο</a:t>
            </a:r>
          </a:p>
          <a:p>
            <a:pPr eaLnBrk="1" hangingPunct="1">
              <a:buNone/>
            </a:pPr>
            <a:endParaRPr lang="el-GR" sz="8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		Πχ. για τον όρο </a:t>
            </a:r>
            <a:r>
              <a:rPr lang="en-US" sz="2000" b="1" dirty="0" smtClean="0">
                <a:ea typeface="ＭＳ Ｐゴシック" pitchFamily="-112" charset="-128"/>
              </a:rPr>
              <a:t>hello -&gt; hello$</a:t>
            </a:r>
            <a:r>
              <a:rPr lang="en-US" sz="2000" dirty="0" smtClean="0">
                <a:ea typeface="ＭＳ Ｐゴシック" pitchFamily="-112" charset="-128"/>
              </a:rPr>
              <a:t>, </a:t>
            </a:r>
            <a:r>
              <a:rPr lang="el-GR" sz="2000" dirty="0" smtClean="0">
                <a:ea typeface="ＭＳ Ｐゴシック" pitchFamily="-112" charset="-128"/>
              </a:rPr>
              <a:t>εισάγουμε στο ευρετήριο τα</a:t>
            </a:r>
            <a:r>
              <a:rPr lang="en-US" sz="2000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n-US" sz="2000" b="1" dirty="0" smtClean="0">
                <a:ea typeface="ＭＳ Ｐゴシック" pitchFamily="-112" charset="-128"/>
              </a:rPr>
              <a:t>hello$, </a:t>
            </a:r>
            <a:r>
              <a:rPr lang="en-US" sz="2000" b="1" dirty="0" err="1" smtClean="0">
                <a:ea typeface="ＭＳ Ｐゴシック" pitchFamily="-112" charset="-128"/>
              </a:rPr>
              <a:t>o$hell</a:t>
            </a:r>
            <a:r>
              <a:rPr lang="en-US" sz="2000" b="1" dirty="0" smtClean="0">
                <a:ea typeface="ＭＳ Ｐゴシック" pitchFamily="-112" charset="-128"/>
              </a:rPr>
              <a:t> , </a:t>
            </a:r>
            <a:r>
              <a:rPr lang="en-US" sz="2000" b="1" dirty="0" err="1" smtClean="0">
                <a:ea typeface="ＭＳ Ｐゴシック" pitchFamily="-112" charset="-128"/>
              </a:rPr>
              <a:t>lo$hel</a:t>
            </a:r>
            <a:r>
              <a:rPr lang="en-US" sz="2000" b="1" dirty="0" smtClean="0">
                <a:ea typeface="ＭＳ Ｐゴシック" pitchFamily="-112" charset="-128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(match)</a:t>
            </a:r>
            <a:r>
              <a:rPr lang="en-US" sz="2000" b="1" dirty="0" smtClean="0">
                <a:ea typeface="ＭＳ Ｐゴシック" pitchFamily="-112" charset="-128"/>
              </a:rPr>
              <a:t>, </a:t>
            </a:r>
            <a:r>
              <a:rPr lang="en-US" sz="2000" b="1" dirty="0" err="1" smtClean="0">
                <a:ea typeface="ＭＳ Ｐゴシック" pitchFamily="-112" charset="-128"/>
              </a:rPr>
              <a:t>llo$he</a:t>
            </a:r>
            <a:r>
              <a:rPr lang="en-US" sz="2000" b="1" dirty="0" smtClean="0">
                <a:ea typeface="ＭＳ Ｐゴシック" pitchFamily="-112" charset="-128"/>
              </a:rPr>
              <a:t>, </a:t>
            </a:r>
            <a:r>
              <a:rPr lang="en-US" sz="2000" b="1" dirty="0" err="1" smtClean="0">
                <a:ea typeface="ＭＳ Ｐゴシック" pitchFamily="-112" charset="-128"/>
              </a:rPr>
              <a:t>ello$h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029200"/>
            <a:ext cx="1409950" cy="1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2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112" charset="-128"/>
              </a:rPr>
              <a:t>X*Y*Z</a:t>
            </a:r>
            <a:r>
              <a:rPr lang="en-US" dirty="0" smtClean="0">
                <a:ea typeface="ＭＳ Ｐゴシック" pitchFamily="-112" charset="-128"/>
              </a:rPr>
              <a:t>    </a:t>
            </a:r>
            <a:r>
              <a:rPr lang="en-US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πως γίνεται </a:t>
            </a:r>
            <a:r>
              <a:rPr lang="en-US" dirty="0" smtClean="0">
                <a:ea typeface="ＭＳ Ｐゴシック" pitchFamily="-112" charset="-128"/>
              </a:rPr>
              <a:t>match?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X*Y*Z$ -&gt; Z$X*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</a:t>
            </a:r>
            <a:r>
              <a:rPr lang="en-US" dirty="0" smtClean="0">
                <a:ea typeface="ＭＳ Ｐゴシック" pitchFamily="-112" charset="-128"/>
              </a:rPr>
              <a:t>Z$X*</a:t>
            </a:r>
            <a:r>
              <a:rPr lang="el-GR" dirty="0" smtClean="0">
                <a:ea typeface="ＭＳ Ｐゴシック" pitchFamily="-112" charset="-128"/>
              </a:rPr>
              <a:t> και μετά έλεγξε κάθε υποψήφιο όρο για το Υ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Πχ </a:t>
            </a:r>
            <a:r>
              <a:rPr lang="en-US" dirty="0" err="1" smtClean="0">
                <a:ea typeface="ＭＳ Ｐゴシック" pitchFamily="-112" charset="-128"/>
              </a:rPr>
              <a:t>fi</a:t>
            </a:r>
            <a:r>
              <a:rPr lang="en-US" dirty="0" smtClean="0">
                <a:ea typeface="ＭＳ Ｐゴシック" pitchFamily="-112" charset="-128"/>
              </a:rPr>
              <a:t>*mo*</a:t>
            </a:r>
            <a:r>
              <a:rPr lang="en-US" dirty="0" err="1" smtClean="0">
                <a:ea typeface="ＭＳ Ｐゴシック" pitchFamily="-112" charset="-128"/>
              </a:rPr>
              <a:t>er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-&gt; ψάξε </a:t>
            </a:r>
            <a:r>
              <a:rPr lang="en-US" dirty="0" err="1" smtClean="0">
                <a:ea typeface="ＭＳ Ｐゴシック" pitchFamily="-112" charset="-128"/>
              </a:rPr>
              <a:t>er$fi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, έλεγξε αν και </a:t>
            </a:r>
            <a:r>
              <a:rPr lang="en-US" dirty="0" smtClean="0">
                <a:ea typeface="ＭＳ Ｐゴシック" pitchFamily="-112" charset="-128"/>
              </a:rPr>
              <a:t>mo (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fishmonger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n-US" dirty="0" err="1" smtClean="0">
                <a:ea typeface="ＭＳ Ｐゴシック" pitchFamily="-112" charset="-128"/>
              </a:rPr>
              <a:t>fillbuster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Στην πραγματικότητα,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r>
              <a:rPr lang="en-US" dirty="0" smtClean="0">
                <a:ea typeface="ＭＳ Ｐゴシック" pitchFamily="-112" charset="-128"/>
              </a:rPr>
              <a:t> B-tree</a:t>
            </a: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Πρόβλημα</a:t>
            </a:r>
            <a:r>
              <a:rPr lang="en-US" i="1" dirty="0" smtClean="0">
                <a:ea typeface="ＭＳ Ｐゴシック" pitchFamily="-112" charset="-128"/>
              </a:rPr>
              <a:t>: </a:t>
            </a:r>
            <a:r>
              <a:rPr lang="en-US" dirty="0" smtClean="0">
                <a:ea typeface="ＭＳ Ｐゴシック" pitchFamily="-112" charset="-128"/>
                <a:cs typeface="Times New Roman" pitchFamily="-112" charset="0"/>
              </a:rPr>
              <a:t>≈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l-GR" i="1" dirty="0" smtClean="0">
                <a:ea typeface="ＭＳ Ｐゴシック" pitchFamily="-112" charset="-128"/>
              </a:rPr>
              <a:t>τετραπλασιάζει το μέγεθος του λεξικού</a:t>
            </a:r>
            <a:endParaRPr lang="en-US" i="1" dirty="0" smtClean="0">
              <a:ea typeface="ＭＳ Ｐゴシック" pitchFamily="-112" charset="-128"/>
            </a:endParaRPr>
          </a:p>
        </p:txBody>
      </p:sp>
      <p:sp>
        <p:nvSpPr>
          <p:cNvPr id="33796" name="AutoShape 1028"/>
          <p:cNvSpPr>
            <a:spLocks noChangeArrowheads="1"/>
          </p:cNvSpPr>
          <p:nvPr/>
        </p:nvSpPr>
        <p:spPr bwMode="auto">
          <a:xfrm>
            <a:off x="2265221" y="4998958"/>
            <a:ext cx="4191724" cy="597456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Εμπειρική παρατήρηση για τα Αγγλικά</a:t>
            </a:r>
            <a:endParaRPr lang="en-US" sz="2000" dirty="0">
              <a:latin typeface="+mn-lt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1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-gram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indexes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Απαρίθμησε όλα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(ακολουθίες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γραμμάτων) που εμφανίζονται σε κάθε όρο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i="1" dirty="0" smtClean="0">
                <a:ea typeface="ＭＳ Ｐゴシック" pitchFamily="-112" charset="-128"/>
              </a:rPr>
              <a:t>π</a:t>
            </a:r>
            <a:r>
              <a:rPr lang="en-US" i="1" dirty="0" smtClean="0">
                <a:ea typeface="ＭＳ Ｐゴシック" pitchFamily="-112" charset="-128"/>
              </a:rPr>
              <a:t>.</a:t>
            </a:r>
            <a:r>
              <a:rPr lang="el-GR" i="1" dirty="0" smtClean="0">
                <a:ea typeface="ＭＳ Ｐゴシック" pitchFamily="-112" charset="-128"/>
              </a:rPr>
              <a:t>χ</a:t>
            </a:r>
            <a:r>
              <a:rPr lang="en-US" i="1" dirty="0" smtClean="0">
                <a:ea typeface="ＭＳ Ｐゴシック" pitchFamily="-112" charset="-128"/>
              </a:rPr>
              <a:t>.,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το κείμενο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n-US" b="1" i="1" dirty="0" smtClean="0">
                <a:ea typeface="ＭＳ Ｐゴシック" pitchFamily="-112" charset="-128"/>
              </a:rPr>
              <a:t>April is the cruelest month</a:t>
            </a:r>
            <a:r>
              <a:rPr lang="en-US" dirty="0" smtClean="0">
                <a:ea typeface="ＭＳ Ｐゴシック" pitchFamily="-112" charset="-128"/>
              </a:rPr>
              <a:t>” </a:t>
            </a:r>
            <a:r>
              <a:rPr lang="el-GR" dirty="0" smtClean="0">
                <a:ea typeface="ＭＳ Ｐゴシック" pitchFamily="-112" charset="-128"/>
              </a:rPr>
              <a:t>έχουμε τα 2-γράμματα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i="1" dirty="0" smtClean="0">
                <a:ea typeface="ＭＳ Ｐゴシック" pitchFamily="-112" charset="-128"/>
              </a:rPr>
              <a:t>bigrams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lvl="2" eaLnBrk="1" hangingPunct="1"/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lvl="2" eaLnBrk="1" hangingPunct="1">
              <a:buNone/>
            </a:pPr>
            <a:endParaRPr lang="en-US" sz="8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Όπου </a:t>
            </a:r>
            <a:r>
              <a:rPr lang="en-US" dirty="0" smtClean="0">
                <a:ea typeface="ＭＳ Ｐゴシック" pitchFamily="-112" charset="-128"/>
              </a:rPr>
              <a:t>$ </a:t>
            </a:r>
            <a:r>
              <a:rPr lang="el-GR" dirty="0" smtClean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Διατήρησε ένα </a:t>
            </a:r>
            <a:r>
              <a:rPr lang="el-GR" u="sng" dirty="0" smtClean="0">
                <a:ea typeface="ＭＳ Ｐゴシック" pitchFamily="-112" charset="-128"/>
              </a:rPr>
              <a:t>δεύτερο</a:t>
            </a:r>
            <a:r>
              <a:rPr lang="el-GR" dirty="0" smtClean="0">
                <a:ea typeface="ＭＳ Ｐゴシック" pitchFamily="-112" charset="-128"/>
              </a:rPr>
              <a:t> αντεστραμμένο ευρετήριο από τα 2-γράμματα στους όρους του λεξικού που τα περιέχουν</a:t>
            </a:r>
            <a:endParaRPr lang="en-US" i="1" u="sng" dirty="0" smtClean="0">
              <a:ea typeface="ＭＳ Ｐゴシック" pitchFamily="-112" charset="-128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4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-gram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indexes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5843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ευρετήριο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βρίσκει τους όρους βασισμένο σε μια ερώτηση που αποτελείται από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εδώ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k=</a:t>
            </a:r>
            <a:r>
              <a:rPr lang="en-US" dirty="0" smtClean="0">
                <a:ea typeface="ＭＳ Ｐゴシック" pitchFamily="-112" charset="-128"/>
              </a:rPr>
              <a:t>2).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57300" y="3667125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57300" y="4200525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on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074862" y="38195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2074862" y="4352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314700" y="366712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among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257300" y="3048000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$m</a:t>
            </a: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2074862" y="3209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00412" y="3048000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mace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300412" y="4267200"/>
            <a:ext cx="1138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along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94262" y="3667125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amortize</a:t>
            </a:r>
          </a:p>
        </p:txBody>
      </p:sp>
      <p:cxnSp>
        <p:nvCxnSpPr>
          <p:cNvPr id="35854" name="AutoShape 13"/>
          <p:cNvCxnSpPr>
            <a:cxnSpLocks noChangeShapeType="1"/>
            <a:stCxn id="35848" idx="3"/>
            <a:endCxn id="35853" idx="1"/>
          </p:cNvCxnSpPr>
          <p:nvPr/>
        </p:nvCxnSpPr>
        <p:spPr bwMode="auto">
          <a:xfrm>
            <a:off x="4527550" y="3900488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madden</a:t>
            </a:r>
          </a:p>
        </p:txBody>
      </p:sp>
      <p:cxnSp>
        <p:nvCxnSpPr>
          <p:cNvPr id="35856" name="AutoShape 15"/>
          <p:cNvCxnSpPr>
            <a:cxnSpLocks noChangeShapeType="1"/>
            <a:stCxn id="35851" idx="3"/>
            <a:endCxn id="35855" idx="1"/>
          </p:cNvCxnSpPr>
          <p:nvPr/>
        </p:nvCxnSpPr>
        <p:spPr bwMode="auto">
          <a:xfrm>
            <a:off x="4271962" y="3281363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6113462" y="3286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18262" y="389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6113462" y="450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4900612" y="4267200"/>
            <a:ext cx="13382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among</a:t>
            </a:r>
          </a:p>
        </p:txBody>
      </p:sp>
      <p:cxnSp>
        <p:nvCxnSpPr>
          <p:cNvPr id="35861" name="AutoShape 20"/>
          <p:cNvCxnSpPr>
            <a:cxnSpLocks noChangeShapeType="1"/>
            <a:stCxn id="35852" idx="3"/>
            <a:endCxn id="35860" idx="1"/>
          </p:cNvCxnSpPr>
          <p:nvPr/>
        </p:nvCxnSpPr>
        <p:spPr bwMode="auto">
          <a:xfrm>
            <a:off x="4438650" y="4497388"/>
            <a:ext cx="4619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5" name="Picture 24" descr="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7405001" cy="84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k</a:t>
            </a:r>
            <a:r>
              <a:rPr lang="el-GR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2800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xmlns="" val="7725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-gram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indexes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77200" cy="3276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Ερώτημα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τώρα γίνεται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b="1" i="1" dirty="0" smtClean="0">
                <a:ea typeface="ＭＳ Ｐゴシック" pitchFamily="-112" charset="-128"/>
              </a:rPr>
              <a:t>		</a:t>
            </a:r>
            <a:r>
              <a:rPr lang="en-US" b="1" i="1" dirty="0" smtClean="0">
                <a:ea typeface="ＭＳ Ｐゴシック" pitchFamily="-112" charset="-128"/>
              </a:rPr>
              <a:t>$m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mo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on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Βρίσκει τους όρους που ταιριάζουν μια </a:t>
            </a:r>
            <a:r>
              <a:rPr lang="en-US" dirty="0" smtClean="0">
                <a:ea typeface="ＭＳ Ｐゴシック" pitchFamily="-112" charset="-128"/>
              </a:rPr>
              <a:t>AND </a:t>
            </a:r>
            <a:r>
              <a:rPr lang="el-GR" dirty="0" smtClean="0">
                <a:ea typeface="ＭＳ Ｐゴシック" pitchFamily="-112" charset="-128"/>
              </a:rPr>
              <a:t>εκδοχή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Απαιτείται βήμα μετ</a:t>
            </a:r>
            <a:r>
              <a:rPr lang="el-GR" dirty="0">
                <a:ea typeface="ＭＳ Ｐゴシック" pitchFamily="-112" charset="-128"/>
              </a:rPr>
              <a:t>ά</a:t>
            </a:r>
            <a:r>
              <a:rPr lang="el-GR" dirty="0" smtClean="0">
                <a:ea typeface="ＭＳ Ｐゴシック" pitchFamily="-112" charset="-128"/>
              </a:rPr>
              <a:t>-φιλτραρίσματος (</a:t>
            </a:r>
            <a:r>
              <a:rPr lang="en-US" dirty="0" smtClean="0">
                <a:ea typeface="ＭＳ Ｐゴシック" pitchFamily="-112" charset="-128"/>
              </a:rPr>
              <a:t>post-filter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False positive, 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moon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όροι που απομένουν αναζητούνται στο γνωστό αντεστραμμένο ευρετήριο όρων-εγγράφων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 flipV="1">
            <a:off x="4038600" y="2438400"/>
            <a:ext cx="144780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0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2514600"/>
          </a:xfrm>
        </p:spPr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Θεωρείστε το ερώτημα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  <a:r>
              <a:rPr lang="en-US" b="1" i="1" dirty="0" smtClean="0">
                <a:ea typeface="ＭＳ Ｐゴシック" pitchFamily="-112" charset="-128"/>
              </a:rPr>
              <a:t>se*ate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fil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er</a:t>
            </a:r>
            <a:endParaRPr lang="en-US" b="1" i="1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Μπορεί να οδηγήσει στην εκτέλεση πολλών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ερωτημάτων (πιθανοί συνδυασμοί όρων)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0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ορθογραφικών λαθών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βασικές χρήσεις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 smtClean="0">
                <a:ea typeface="ＭＳ Ｐゴシック" pitchFamily="-112" charset="-128"/>
              </a:rPr>
              <a:t> που </a:t>
            </a:r>
            <a:r>
              <a:rPr lang="el-GR" sz="2000" dirty="0" err="1" smtClean="0">
                <a:ea typeface="ＭＳ Ｐゴシック" pitchFamily="-112" charset="-128"/>
              </a:rPr>
              <a:t>ευρετηριοποιούνται</a:t>
            </a: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ερωτημάτων</a:t>
            </a:r>
            <a:r>
              <a:rPr lang="el-GR" sz="2000" dirty="0" smtClean="0">
                <a:ea typeface="ＭＳ Ｐゴシック" pitchFamily="-112" charset="-128"/>
              </a:rPr>
              <a:t> ώστε να ανακτηθούν «σωστές» απαντήσεις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κατηγορίες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Μεμονωμένες λέξεις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Δεν πιάνει </a:t>
            </a:r>
            <a:r>
              <a:rPr lang="en-US" sz="1800" dirty="0" smtClean="0">
                <a:ea typeface="ＭＳ Ｐゴシック" pitchFamily="-112" charset="-128"/>
              </a:rPr>
              <a:t>typos </a:t>
            </a:r>
            <a:r>
              <a:rPr lang="el-GR" sz="1800" dirty="0" smtClean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from </a:t>
            </a:r>
            <a:r>
              <a:rPr lang="en-US" sz="1600" b="1" i="1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 smtClean="0">
                <a:ea typeface="ＭＳ Ｐゴシック" pitchFamily="-112" charset="-128"/>
              </a:rPr>
              <a:t> form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Βασισμένη σε συμφραζόμενα (</a:t>
            </a:r>
            <a:r>
              <a:rPr lang="en-US" sz="2000" dirty="0" smtClean="0">
                <a:ea typeface="ＭＳ Ｐゴシック" pitchFamily="-112" charset="-128"/>
              </a:rPr>
              <a:t>context sensitive)</a:t>
            </a: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Κοιτά τις λέξεις γύρω</a:t>
            </a: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I flew </a:t>
            </a:r>
            <a:r>
              <a:rPr lang="en-US" sz="1600" b="1" i="1" u="sng" dirty="0" smtClean="0">
                <a:ea typeface="ＭＳ Ｐゴシック" pitchFamily="-112" charset="-128"/>
              </a:rPr>
              <a:t>form</a:t>
            </a:r>
            <a:r>
              <a:rPr lang="en-US" sz="1600" b="1" i="1" dirty="0" smtClean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3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Χρήσιμη ιδιαίτερα για έγγραφα μετά από </a:t>
            </a:r>
            <a:r>
              <a:rPr lang="en-US" dirty="0" smtClean="0">
                <a:ea typeface="ＭＳ Ｐゴシック" pitchFamily="-112" charset="-128"/>
              </a:rPr>
              <a:t>OCR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Αλγόριθμοι διόρθωσης ρυθμισμένοι για αυτό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n-US" sz="2000" dirty="0" err="1" smtClean="0">
                <a:ea typeface="ＭＳ Ｐゴシック" pitchFamily="-112" charset="-128"/>
              </a:rPr>
              <a:t>rn</a:t>
            </a:r>
            <a:r>
              <a:rPr lang="en-US" sz="2000" dirty="0" smtClean="0">
                <a:ea typeface="ＭＳ Ｐゴシック" pitchFamily="-112" charset="-128"/>
              </a:rPr>
              <a:t>/m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Μπορεί να χρησιμοποιούν ειδική γνώση (</a:t>
            </a:r>
            <a:r>
              <a:rPr lang="en-US" sz="2000" dirty="0" smtClean="0">
                <a:ea typeface="ＭＳ Ｐゴシック" pitchFamily="-112" charset="-128"/>
              </a:rPr>
              <a:t>domain-specific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OCR </a:t>
            </a:r>
            <a:r>
              <a:rPr lang="el-GR" sz="1600" dirty="0" smtClean="0">
                <a:ea typeface="ＭＳ Ｐゴシック" pitchFamily="-112" charset="-128"/>
              </a:rPr>
              <a:t>μπερδεύει το </a:t>
            </a:r>
            <a:r>
              <a:rPr lang="en-US" sz="1600" dirty="0" smtClean="0">
                <a:ea typeface="ＭＳ Ｐゴシック" pitchFamily="-112" charset="-128"/>
              </a:rPr>
              <a:t>O </a:t>
            </a:r>
            <a:r>
              <a:rPr lang="el-GR" sz="1600" dirty="0" smtClean="0">
                <a:ea typeface="ＭＳ Ｐゴシック" pitchFamily="-112" charset="-128"/>
              </a:rPr>
              <a:t>με το</a:t>
            </a:r>
            <a:r>
              <a:rPr lang="en-US" sz="1600" dirty="0" smtClean="0">
                <a:ea typeface="ＭＳ Ｐゴシック" pitchFamily="-112" charset="-128"/>
              </a:rPr>
              <a:t> D </a:t>
            </a:r>
            <a:r>
              <a:rPr lang="el-GR" sz="1600" dirty="0" smtClean="0">
                <a:ea typeface="ＭＳ Ｐゴシック" pitchFamily="-112" charset="-128"/>
              </a:rPr>
              <a:t>πιο συχνά από το</a:t>
            </a:r>
            <a:r>
              <a:rPr lang="en-US" sz="1600" dirty="0" smtClean="0">
                <a:ea typeface="ＭＳ Ｐゴシック" pitchFamily="-112" charset="-128"/>
              </a:rPr>
              <a:t> O </a:t>
            </a:r>
            <a:r>
              <a:rPr lang="el-GR" sz="1600" dirty="0" smtClean="0">
                <a:ea typeface="ＭＳ Ｐゴシック" pitchFamily="-112" charset="-128"/>
              </a:rPr>
              <a:t>και το</a:t>
            </a:r>
            <a:r>
              <a:rPr lang="en-US" sz="1600" dirty="0" smtClean="0">
                <a:ea typeface="ＭＳ Ｐゴシック" pitchFamily="-112" charset="-128"/>
              </a:rPr>
              <a:t> I (</a:t>
            </a:r>
            <a:r>
              <a:rPr lang="el-GR" sz="1600" dirty="0" smtClean="0">
                <a:ea typeface="ＭＳ Ｐゴシック" pitchFamily="-112" charset="-128"/>
              </a:rPr>
              <a:t>που είναι γειτονικά στα </a:t>
            </a:r>
            <a:r>
              <a:rPr lang="en-US" sz="1600" dirty="0" smtClean="0">
                <a:ea typeface="ＭＳ Ｐゴシック" pitchFamily="-112" charset="-128"/>
              </a:rPr>
              <a:t>QWERTY </a:t>
            </a:r>
            <a:r>
              <a:rPr lang="el-GR" sz="1600" dirty="0" smtClean="0">
                <a:ea typeface="ＭＳ Ｐゴシック" pitchFamily="-112" charset="-128"/>
              </a:rPr>
              <a:t>πληκτρολόγιο</a:t>
            </a:r>
            <a:r>
              <a:rPr lang="en-US" sz="1600" dirty="0" smtClean="0">
                <a:ea typeface="ＭＳ Ｐゴシック" pitchFamily="-112" charset="-128"/>
              </a:rPr>
              <a:t>, </a:t>
            </a:r>
            <a:r>
              <a:rPr lang="el-GR" sz="1600" dirty="0" smtClean="0">
                <a:ea typeface="ＭＳ Ｐゴシック" pitchFamily="-112" charset="-128"/>
              </a:rPr>
              <a:t>οπότε πιο πιθανή η ανταλλαγή τους στην πληκτρολόγηση)</a:t>
            </a:r>
            <a:endParaRPr lang="en-US" sz="16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Αλλά συχνά</a:t>
            </a:r>
            <a:r>
              <a:rPr lang="en-US" sz="2400" dirty="0" smtClean="0">
                <a:ea typeface="ＭＳ Ｐゴシック" pitchFamily="-112" charset="-128"/>
              </a:rPr>
              <a:t>: web </a:t>
            </a:r>
            <a:r>
              <a:rPr lang="el-GR" sz="2400" dirty="0" smtClean="0">
                <a:ea typeface="ＭＳ Ｐゴシック" pitchFamily="-112" charset="-128"/>
              </a:rPr>
              <a:t>σελίδες αλλά και τυπωμένο υλικό έχουν </a:t>
            </a:r>
            <a:r>
              <a:rPr lang="en-US" sz="2400" dirty="0" smtClean="0">
                <a:ea typeface="ＭＳ Ｐゴシック" pitchFamily="-112" charset="-128"/>
              </a:rPr>
              <a:t>typos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λεξικό να περιέχει λιγότερα ορθογραφικά λάθη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Αλλά συχνά δεν αλλάζουμε τα έγγραφα αλλά  επεκτείνουμε την απεικόνιση ερωτήματος –εγγράφου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6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λαθών στο ερώτημα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2590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Μπορεί είτε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ανακτήσουμε τα έγγραφα που έχουν δεικτοδοτηθεί κάτω από τη σωστή ορθογραφία, Ή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επιστρέψουμε διάφορες προτεινόμενα ερωτήματα με σωστή ορθογραφία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i="1" dirty="0" smtClean="0">
                <a:ea typeface="ＭＳ Ｐゴシック" pitchFamily="-112" charset="-128"/>
              </a:rPr>
              <a:t>Did you mean … ?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Επανάληψη προηγούμενης διάλεξης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11163" y="1981200"/>
            <a:ext cx="7924800" cy="1219200"/>
          </a:xfrm>
        </p:spPr>
        <p:txBody>
          <a:bodyPr/>
          <a:lstStyle/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Δομές Δεδομένων για το Λεξικό 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endParaRPr lang="el-GR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Ανάκτηση ανεκτική σε σφάλματα</a:t>
            </a:r>
          </a:p>
          <a:p>
            <a:pPr marL="857250" lvl="1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lphaLcPeriod"/>
            </a:pPr>
            <a:r>
              <a:rPr lang="el-GR" sz="1800" dirty="0" smtClean="0">
                <a:ea typeface="ＭＳ Ｐゴシック" pitchFamily="-112" charset="-128"/>
              </a:rPr>
              <a:t>Ερωτήματα με </a:t>
            </a:r>
            <a:r>
              <a:rPr lang="en-US" sz="1800" dirty="0" smtClean="0">
                <a:ea typeface="ＭＳ Ｐゴシック" pitchFamily="-112" charset="-128"/>
              </a:rPr>
              <a:t>*</a:t>
            </a:r>
            <a:endParaRPr lang="el-GR" sz="1400" dirty="0" smtClean="0">
              <a:ea typeface="ＭＳ Ｐゴシック" pitchFamily="-112" charset="-128"/>
            </a:endParaRPr>
          </a:p>
          <a:p>
            <a:pPr marL="857250" lvl="1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lphaLcPeriod"/>
            </a:pPr>
            <a:r>
              <a:rPr lang="el-GR" sz="1800" dirty="0" smtClean="0">
                <a:ea typeface="ＭＳ Ｐゴシック" pitchFamily="-112" charset="-128"/>
              </a:rPr>
              <a:t>Διόρθωση ορθογραφικών λαθών</a:t>
            </a:r>
          </a:p>
          <a:p>
            <a:pPr marL="857250" lvl="1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lphaLcPeriod"/>
            </a:pP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 </a:t>
            </a: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0564" cy="2514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Θεμελιώδης υπόθεση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υπάρχει ένα λεξικό που μας δίνει τη σωστή ορθογραφία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επιλογές για αυτό 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 standard </a:t>
            </a:r>
            <a:r>
              <a:rPr lang="el-GR" dirty="0" smtClean="0">
                <a:ea typeface="ＭＳ Ｐゴシック" pitchFamily="-112" charset="-128"/>
              </a:rPr>
              <a:t>λεξικό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Το λεξικό της συλλογής (</a:t>
            </a:r>
            <a:r>
              <a:rPr lang="en-US" dirty="0" smtClean="0">
                <a:ea typeface="ＭＳ Ｐゴシック" pitchFamily="-112" charset="-128"/>
              </a:rPr>
              <a:t>corpus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4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	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Δοθέντος ενός </a:t>
            </a:r>
            <a:r>
              <a:rPr lang="el-G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Λεξικού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και ένα ερωτήματος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, επέστρεψε τις λέξεις του λεξικού που είναι πιο κοντά στο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σημαίνει </a:t>
            </a:r>
            <a:r>
              <a:rPr lang="en-US" dirty="0" smtClean="0">
                <a:ea typeface="ＭＳ Ｐゴシック" pitchFamily="-112" charset="-128"/>
              </a:rPr>
              <a:t> “</a:t>
            </a:r>
            <a:r>
              <a:rPr lang="el-GR" dirty="0" smtClean="0">
                <a:ea typeface="ＭＳ Ｐゴシック" pitchFamily="-112" charset="-128"/>
              </a:rPr>
              <a:t>πιο κοντά</a:t>
            </a:r>
            <a:r>
              <a:rPr lang="en-US" dirty="0" smtClean="0">
                <a:ea typeface="ＭＳ Ｐゴシック" pitchFamily="-112" charset="-128"/>
              </a:rPr>
              <a:t>”?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Διαφορετικοί ορισμοί  εγγύτητας: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απόσταση διόρθωσης</a:t>
            </a:r>
            <a:r>
              <a:rPr lang="en-US" dirty="0" smtClean="0">
                <a:ea typeface="ＭＳ Ｐゴシック" pitchFamily="-112" charset="-128"/>
              </a:rPr>
              <a:t> -- edit distance (</a:t>
            </a:r>
            <a:r>
              <a:rPr lang="en-US" dirty="0" err="1" smtClean="0">
                <a:ea typeface="ＭＳ Ｐゴシック" pitchFamily="-112" charset="-128"/>
              </a:rPr>
              <a:t>Levenshtein</a:t>
            </a:r>
            <a:r>
              <a:rPr lang="en-US" dirty="0" smtClean="0">
                <a:ea typeface="ＭＳ Ｐゴシック" pitchFamily="-112" charset="-128"/>
              </a:rPr>
              <a:t> distance)</a:t>
            </a:r>
            <a:r>
              <a:rPr lang="el-GR" dirty="0" smtClean="0">
                <a:ea typeface="ＭＳ Ｐゴシック" pitchFamily="-112" charset="-128"/>
              </a:rPr>
              <a:t> και την σταθμισμένη απόσταση διόρθωσης </a:t>
            </a:r>
            <a:r>
              <a:rPr lang="en-US" dirty="0" smtClean="0">
                <a:ea typeface="ＭＳ Ｐゴシック" pitchFamily="-112" charset="-128"/>
              </a:rPr>
              <a:t>-- weighted edit distance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Επικάλυψη (</a:t>
            </a:r>
            <a:r>
              <a:rPr lang="en-US" dirty="0" smtClean="0">
                <a:ea typeface="ＭＳ Ｐゴシック" pitchFamily="-112" charset="-128"/>
              </a:rPr>
              <a:t>overlap</a:t>
            </a:r>
            <a:r>
              <a:rPr lang="el-GR" dirty="0" smtClean="0">
                <a:ea typeface="ＭＳ Ｐゴシック" pitchFamily="-112" charset="-128"/>
              </a:rPr>
              <a:t>)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2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ea typeface="ＭＳ Ｐゴシック" pitchFamily="-112" charset="-128"/>
              </a:rPr>
              <a:t>Edit distance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ΟΡΙΣΜΟΣ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Δοθέντων δυο αλφαριθμητικών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strings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 ελάχιστος αριθμός πράξεων για τη μετατροπή του ενός στο άλλο</a:t>
            </a:r>
          </a:p>
          <a:p>
            <a:pPr eaLnBrk="1" hangingPunct="1">
              <a:buNone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Συνήθως, οι πράξεις είναι σε επίπεδο χαρακτήρα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dirty="0" err="1" smtClean="0"/>
              <a:t>Levenshtein</a:t>
            </a:r>
            <a:r>
              <a:rPr lang="en-US" sz="2000" b="1" dirty="0" smtClean="0"/>
              <a:t> distance</a:t>
            </a:r>
            <a:r>
              <a:rPr lang="el-GR" sz="2000" b="1" dirty="0" smtClean="0"/>
              <a:t>: </a:t>
            </a:r>
            <a:r>
              <a:rPr lang="el-GR" sz="2000" dirty="0" smtClean="0"/>
              <a:t>(1) </a:t>
            </a:r>
            <a:r>
              <a:rPr lang="en-US" sz="2000" dirty="0" smtClean="0">
                <a:ea typeface="ＭＳ Ｐゴシック" pitchFamily="-112" charset="-128"/>
              </a:rPr>
              <a:t>Insert</a:t>
            </a:r>
            <a:r>
              <a:rPr lang="el-GR" sz="2000" dirty="0" smtClean="0">
                <a:ea typeface="ＭＳ Ｐゴシック" pitchFamily="-112" charset="-128"/>
              </a:rPr>
              <a:t> – Εισαγωγή</a:t>
            </a:r>
            <a:r>
              <a:rPr lang="en-US" sz="2000" dirty="0" smtClean="0">
                <a:ea typeface="ＭＳ Ｐゴシック" pitchFamily="-112" charset="-128"/>
              </a:rPr>
              <a:t>, </a:t>
            </a:r>
            <a:r>
              <a:rPr lang="el-GR" sz="2000" dirty="0" smtClean="0">
                <a:ea typeface="ＭＳ Ｐゴシック" pitchFamily="-112" charset="-128"/>
              </a:rPr>
              <a:t>(2) </a:t>
            </a:r>
            <a:r>
              <a:rPr lang="en-US" sz="2000" dirty="0" smtClean="0">
                <a:ea typeface="ＭＳ Ｐゴシック" pitchFamily="-112" charset="-128"/>
              </a:rPr>
              <a:t>Delete</a:t>
            </a:r>
            <a:r>
              <a:rPr lang="el-GR" sz="2000" dirty="0" smtClean="0">
                <a:ea typeface="ＭＳ Ｐゴシック" pitchFamily="-112" charset="-128"/>
              </a:rPr>
              <a:t> - Διαγραφή και (3)</a:t>
            </a:r>
            <a:r>
              <a:rPr lang="en-US" sz="2000" dirty="0" smtClean="0">
                <a:ea typeface="ＭＳ Ｐゴシック" pitchFamily="-112" charset="-128"/>
              </a:rPr>
              <a:t> Replace</a:t>
            </a:r>
            <a:r>
              <a:rPr lang="el-GR" sz="2000" dirty="0" smtClean="0">
                <a:ea typeface="ＭＳ Ｐゴシック" pitchFamily="-112" charset="-128"/>
              </a:rPr>
              <a:t> – Αντικατάσταση ενός χαρακτήρα</a:t>
            </a:r>
          </a:p>
          <a:p>
            <a:pPr lvl="1" eaLnBrk="1" hangingPunct="1"/>
            <a:r>
              <a:rPr lang="de-DE" sz="2000" b="1" dirty="0" err="1" smtClean="0"/>
              <a:t>Damerau-Levenshtein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distance</a:t>
            </a:r>
            <a:r>
              <a:rPr lang="el-GR" sz="2000" b="1" dirty="0" smtClean="0"/>
              <a:t>: </a:t>
            </a:r>
            <a:r>
              <a:rPr lang="el-GR" sz="2000" dirty="0" smtClean="0"/>
              <a:t>+ </a:t>
            </a:r>
            <a:r>
              <a:rPr lang="en-US" sz="2000" dirty="0" smtClean="0">
                <a:solidFill>
                  <a:srgbClr val="00A000"/>
                </a:solidFill>
                <a:ea typeface="ＭＳ Ｐゴシック" pitchFamily="-112" charset="-128"/>
              </a:rPr>
              <a:t>Transposition</a:t>
            </a:r>
            <a:r>
              <a:rPr lang="el-GR" sz="2000" dirty="0" smtClean="0">
                <a:solidFill>
                  <a:srgbClr val="00A000"/>
                </a:solidFill>
                <a:ea typeface="ＭＳ Ｐゴシック" pitchFamily="-112" charset="-128"/>
              </a:rPr>
              <a:t> - Αντιμετάθεση </a:t>
            </a:r>
            <a:r>
              <a:rPr lang="el-GR" sz="2000" dirty="0" smtClean="0">
                <a:ea typeface="ＭＳ Ｐゴシック" pitchFamily="-112" charset="-128"/>
              </a:rPr>
              <a:t>ένα χαρακτήρα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η απόσταση διόρθωσης από </a:t>
            </a:r>
            <a:r>
              <a:rPr lang="en-US" b="1" i="1" dirty="0" err="1" smtClean="0">
                <a:ea typeface="ＭＳ Ｐゴシック" pitchFamily="-112" charset="-128"/>
              </a:rPr>
              <a:t>dof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dog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1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act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2	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  (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Μόνο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 1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με αντιμετάθεση)</a:t>
            </a:r>
            <a:endParaRPr lang="en-US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dog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3.	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2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 smtClean="0">
                <a:latin typeface="+mn-lt"/>
              </a:rPr>
              <a:t>α ως συνδυασμό υπό-προβλημάτων – η βέλτιστη λύση βασίζεται στη βέλτιστη λύση υπό-πρόβληματος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Στην περίπτωση των αποστάσεων διόρθωσης – το υπό-πρόβλημα δυο προθεμάτων: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</a:pPr>
            <a:r>
              <a:rPr lang="el-GR" sz="1800" dirty="0" smtClean="0">
                <a:latin typeface="+mn-lt"/>
              </a:rPr>
              <a:t>	</a:t>
            </a:r>
            <a:r>
              <a:rPr lang="el-GR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πρόθεμα της πρώτης σε πρόθεμα της δεύτερης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/>
              <a:t>Levenshtein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2209800"/>
          <a:ext cx="7143800" cy="3017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/>
                <a:gridCol w="3643338"/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n-US" sz="1800" b="0" kern="1200" baseline="0" dirty="0" smtClean="0"/>
                        <a:t>cost from </a:t>
                      </a:r>
                      <a:r>
                        <a:rPr lang="de-DE" sz="1800" b="0" kern="1200" baseline="0" dirty="0" err="1" smtClean="0"/>
                        <a:t>upper</a:t>
                      </a:r>
                      <a:r>
                        <a:rPr lang="de-DE" sz="1800" b="0" kern="1200" baseline="0" dirty="0" smtClean="0"/>
                        <a:t> </a:t>
                      </a:r>
                      <a:r>
                        <a:rPr lang="de-DE" sz="1800" b="0" kern="1200" baseline="0" dirty="0" err="1" smtClean="0"/>
                        <a:t>left</a:t>
                      </a:r>
                      <a:r>
                        <a:rPr lang="de-DE" sz="1800" b="0" kern="1200" baseline="0" dirty="0" smtClean="0"/>
                        <a:t> </a:t>
                      </a:r>
                      <a:r>
                        <a:rPr lang="de-DE" sz="1800" b="0" kern="1200" baseline="0" dirty="0" err="1" smtClean="0"/>
                        <a:t>neighbor</a:t>
                      </a:r>
                      <a:r>
                        <a:rPr lang="de-DE" sz="1800" b="0" kern="1200" baseline="0" dirty="0" smtClean="0"/>
                        <a:t> (optimal m[i-1,j-1])</a:t>
                      </a:r>
                    </a:p>
                    <a:p>
                      <a:pPr rtl="0"/>
                      <a:r>
                        <a:rPr lang="de-DE" sz="1800" b="0" kern="1200" baseline="0" dirty="0" err="1" smtClean="0"/>
                        <a:t>To</a:t>
                      </a:r>
                      <a:r>
                        <a:rPr lang="de-DE" sz="1800" b="0" kern="1200" baseline="0" dirty="0" smtClean="0"/>
                        <a:t> </a:t>
                      </a:r>
                      <a:r>
                        <a:rPr lang="de-DE" sz="1800" b="0" kern="1200" baseline="0" dirty="0" err="1" smtClean="0"/>
                        <a:t>get</a:t>
                      </a:r>
                      <a:r>
                        <a:rPr lang="de-DE" sz="1800" b="0" kern="1200" baseline="0" dirty="0" smtClean="0"/>
                        <a:t> m[i, j] </a:t>
                      </a:r>
                      <a:r>
                        <a:rPr lang="de-DE" sz="1800" b="0" kern="1200" baseline="0" dirty="0" err="1" smtClean="0"/>
                        <a:t>either</a:t>
                      </a:r>
                      <a:r>
                        <a:rPr lang="de-DE" sz="1800" b="0" kern="1200" baseline="0" dirty="0" smtClean="0"/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copy</a:t>
                      </a:r>
                      <a:r>
                        <a:rPr lang="de-DE" sz="1800" b="0" kern="1200" baseline="0" dirty="0" smtClean="0"/>
                        <a:t> </a:t>
                      </a:r>
                      <a:r>
                        <a:rPr lang="de-DE" sz="1800" b="0" kern="1200" baseline="0" dirty="0" err="1" smtClean="0"/>
                        <a:t>if</a:t>
                      </a:r>
                      <a:r>
                        <a:rPr lang="de-DE" sz="1800" b="0" kern="1200" baseline="0" dirty="0" smtClean="0"/>
                        <a:t> s1[i]=s2[j] +0, </a:t>
                      </a:r>
                      <a:r>
                        <a:rPr lang="de-DE" sz="1800" b="0" kern="1200" baseline="0" dirty="0" err="1" smtClean="0"/>
                        <a:t>or</a:t>
                      </a:r>
                      <a:r>
                        <a:rPr lang="de-DE" sz="1800" b="0" kern="1200" baseline="0" dirty="0" smtClean="0"/>
                        <a:t> </a:t>
                      </a:r>
                      <a:r>
                        <a:rPr lang="de-DE" sz="1800" b="0" kern="1200" baseline="0" dirty="0" err="1" smtClean="0"/>
                        <a:t>else</a:t>
                      </a:r>
                      <a:r>
                        <a:rPr lang="de-DE" sz="1800" b="0" kern="1200" baseline="0" dirty="0" smtClean="0"/>
                        <a:t> </a:t>
                      </a:r>
                      <a:r>
                        <a:rPr lang="de-DE" sz="1800" b="0" kern="1200" baseline="0" dirty="0" err="1" smtClean="0"/>
                        <a:t>r</a:t>
                      </a:r>
                      <a:r>
                        <a:rPr lang="de-DE" sz="1800" b="0" kern="1200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eplace</a:t>
                      </a:r>
                      <a:r>
                        <a:rPr lang="de-DE" sz="1800" b="0" kern="1200" baseline="0" dirty="0" smtClean="0"/>
                        <a:t> +1</a:t>
                      </a:r>
                      <a:r>
                        <a:rPr lang="de-DE" sz="2200" b="0" kern="1200" baseline="0" dirty="0" smtClean="0"/>
                        <a:t> </a:t>
                      </a:r>
                    </a:p>
                    <a:p>
                      <a:pPr rtl="0"/>
                      <a:r>
                        <a:rPr lang="de-DE" sz="2200" b="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[i-1, j-1]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kern="1200" baseline="0" dirty="0" err="1" smtClean="0"/>
                        <a:t>Cost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from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upper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neighbor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de-DE" sz="2200" b="0" kern="1200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delete</a:t>
                      </a:r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) </a:t>
                      </a:r>
                      <a:r>
                        <a:rPr lang="de-DE" sz="2200" b="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[i-1, j]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n-US" sz="2200" kern="1200" baseline="0" dirty="0" smtClean="0"/>
                        <a:t>cost from </a:t>
                      </a:r>
                      <a:r>
                        <a:rPr lang="de-DE" sz="2200" kern="1200" baseline="0" dirty="0" err="1" smtClean="0"/>
                        <a:t>left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neighbor</a:t>
                      </a:r>
                      <a:r>
                        <a:rPr lang="de-DE" sz="2200" kern="1200" baseline="0" dirty="0" smtClean="0"/>
                        <a:t> (</a:t>
                      </a:r>
                      <a:r>
                        <a:rPr lang="de-DE" sz="2200" kern="1200" baseline="0" dirty="0" err="1" smtClean="0"/>
                        <a:t>insert</a:t>
                      </a:r>
                      <a:r>
                        <a:rPr lang="de-DE" sz="2200" kern="1200" baseline="0" dirty="0" smtClean="0"/>
                        <a:t>)</a:t>
                      </a:r>
                    </a:p>
                    <a:p>
                      <a:pPr rtl="0"/>
                      <a:r>
                        <a:rPr lang="de-DE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[i, j-1]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kern="1200" baseline="0" dirty="0" err="1" smtClean="0"/>
                        <a:t>the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minimum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of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the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three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possible</a:t>
                      </a:r>
                      <a:r>
                        <a:rPr lang="de-DE" sz="2200" kern="1200" baseline="0" dirty="0" smtClean="0"/>
                        <a:t> “</a:t>
                      </a:r>
                      <a:r>
                        <a:rPr lang="de-DE" sz="2200" kern="1200" baseline="0" dirty="0" err="1" smtClean="0"/>
                        <a:t>movements</a:t>
                      </a:r>
                      <a:r>
                        <a:rPr lang="de-DE" sz="2200" kern="1200" baseline="0" dirty="0" smtClean="0"/>
                        <a:t>”;</a:t>
                      </a:r>
                    </a:p>
                    <a:p>
                      <a:pPr rtl="0"/>
                      <a:r>
                        <a:rPr lang="de-DE" sz="2200" kern="1200" baseline="0" dirty="0" err="1" smtClean="0"/>
                        <a:t>the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cheapest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way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of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getting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here</a:t>
                      </a:r>
                      <a:r>
                        <a:rPr lang="el-GR" sz="2200" kern="1200" baseline="0" dirty="0" smtClean="0"/>
                        <a:t> </a:t>
                      </a:r>
                      <a:r>
                        <a:rPr lang="el-GR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2200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j]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1676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 -1				j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286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-1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l-G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1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3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99" y="1643050"/>
            <a:ext cx="8392167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478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1571612"/>
            <a:ext cx="8526029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067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3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709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8399045" cy="45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740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2286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 -&gt; cart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655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86800" cy="1981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Περιέχουν το </a:t>
            </a:r>
            <a:r>
              <a:rPr lang="el-GR" sz="2400" i="1" dirty="0" smtClean="0">
                <a:ea typeface="ＭＳ Ｐゴシック" pitchFamily="-112" charset="-128"/>
              </a:rPr>
              <a:t>λεξιλόγιο όρων (λήμμα)</a:t>
            </a:r>
            <a:r>
              <a:rPr lang="el-GR" sz="2400" dirty="0" smtClean="0">
                <a:ea typeface="ＭＳ Ｐゴシック" pitchFamily="-112" charset="-128"/>
              </a:rPr>
              <a:t>, τη συχνότητα εγγράφου (</a:t>
            </a:r>
            <a:r>
              <a:rPr lang="en-US" sz="2400" dirty="0" smtClean="0">
                <a:ea typeface="ＭＳ Ｐゴシック" pitchFamily="-112" charset="-128"/>
              </a:rPr>
              <a:t>document frequency</a:t>
            </a:r>
            <a:r>
              <a:rPr lang="el-GR" sz="2400" dirty="0" smtClean="0">
                <a:ea typeface="ＭＳ Ｐゴシック" pitchFamily="-112" charset="-128"/>
              </a:rPr>
              <a:t>), δείκτες σε κάθε λίστα καταχωρήσεων, </a:t>
            </a:r>
            <a:r>
              <a:rPr lang="en-US" sz="2400" dirty="0" smtClean="0">
                <a:ea typeface="ＭＳ Ｐゴシック" pitchFamily="-112" charset="-128"/>
              </a:rPr>
              <a:t> …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r>
              <a:rPr lang="el-GR" sz="2400" i="1" dirty="0" smtClean="0">
                <a:solidFill>
                  <a:srgbClr val="00A000"/>
                </a:solidFill>
                <a:ea typeface="ＭＳ Ｐゴシック" pitchFamily="-112" charset="-128"/>
              </a:rPr>
              <a:t>ποια δομή δεδομένων είναι κατάλληλη;</a:t>
            </a:r>
            <a:endParaRPr lang="en-US" sz="2400" i="1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8134350" cy="34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39409"/>
            <a:ext cx="2057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  <a:latin typeface="+mn-lt"/>
                <a:cs typeface="Kokila" pitchFamily="34" charset="0"/>
              </a:rPr>
              <a:t>Λεξικό</a:t>
            </a:r>
            <a:endParaRPr lang="el-GR" b="1" dirty="0">
              <a:solidFill>
                <a:srgbClr val="FF0000"/>
              </a:solidFill>
              <a:latin typeface="+mn-lt"/>
              <a:cs typeface="Kokil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7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Σταθμισμένη απόσταση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βάρος μιας πράξης εξαρτάται από τον ποιο χαρακτήρα (χαρακτήρες) περιλαμβάνει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Στόχος να λάβει υπόψη λάθη </a:t>
            </a:r>
            <a:r>
              <a:rPr lang="en-US" dirty="0" smtClean="0">
                <a:ea typeface="ＭＳ Ｐゴシック" pitchFamily="-112" charset="-128"/>
              </a:rPr>
              <a:t>OCR </a:t>
            </a:r>
            <a:r>
              <a:rPr lang="el-GR" dirty="0" smtClean="0">
                <a:ea typeface="ＭＳ Ｐゴシック" pitchFamily="-112" charset="-128"/>
              </a:rPr>
              <a:t>ή πληκτρολόγησης 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πιο πιθανό να πληκτρολογηθεί ως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παρά ως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Οπότε η αντικατάσταση του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έχει μικρότερη απόσταση διόρθωσης από την απόσταση του από το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Προϋποθέτει ως είσοδος ένας πίνακας βαρών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Πως θα μετατρέψουμε το δυναμικό προγραμματισμό για να χειριστούμε τα βάρη; </a:t>
            </a:r>
            <a:endParaRPr lang="en-US" i="1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2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Χρήση των αποστάσεων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r>
              <a:rPr lang="el-GR" sz="2400" dirty="0" smtClean="0">
                <a:ea typeface="ＭＳ Ｐゴシック" pitchFamily="-112" charset="-128"/>
              </a:rPr>
              <a:t>χ</a:t>
            </a:r>
            <a:r>
              <a:rPr lang="en-US" sz="2400" dirty="0" smtClean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Πρότεινε τους όρους που βρήκες στο χρήστη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Εναλλακτικά</a:t>
            </a:r>
            <a:r>
              <a:rPr lang="en-US" dirty="0" smtClean="0">
                <a:ea typeface="ＭＳ Ｐゴシック" pitchFamily="-112" charset="-128"/>
              </a:rPr>
              <a:t>,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Μπορούμε να επιστρέψουμε τα έγγραφα μόνο για την πιο πιθανή διόρθωση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sz="2400" dirty="0" err="1" smtClean="0">
                <a:ea typeface="ＭＳ Ｐゴシック" pitchFamily="-112" charset="-128"/>
              </a:rPr>
              <a:t>διάδρασης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27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23622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Εναλλακτικός ορισμός απόστασης: βάση των κοινών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 </a:t>
            </a: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Απαρίθμησε όλα το </a:t>
            </a:r>
            <a:r>
              <a:rPr lang="en-US" sz="2000" i="1" dirty="0" smtClean="0">
                <a:ea typeface="ＭＳ Ｐゴシック" pitchFamily="-112" charset="-128"/>
              </a:rPr>
              <a:t>k</a:t>
            </a:r>
            <a:r>
              <a:rPr lang="en-US" sz="2000" dirty="0" smtClean="0">
                <a:ea typeface="ＭＳ Ｐゴシック" pitchFamily="-112" charset="-128"/>
              </a:rPr>
              <a:t>-</a:t>
            </a:r>
            <a:r>
              <a:rPr lang="el-GR" sz="2000" dirty="0" smtClean="0">
                <a:ea typeface="ＭＳ Ｐゴシック" pitchFamily="-112" charset="-128"/>
              </a:rPr>
              <a:t>γράμματα στον όρο της ερώτησης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Χρησιμοποίησε το ευρετήριο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k</a:t>
            </a:r>
            <a:r>
              <a:rPr lang="en-US" sz="2000" dirty="0" smtClean="0">
                <a:ea typeface="ＭＳ Ｐゴシック" pitchFamily="-112" charset="-128"/>
              </a:rPr>
              <a:t>-</a:t>
            </a:r>
            <a:r>
              <a:rPr lang="el-GR" sz="2000" dirty="0" smtClean="0">
                <a:ea typeface="ＭＳ Ｐゴシック" pitchFamily="-112" charset="-128"/>
              </a:rPr>
              <a:t>γραμμάτων για να ανακτήσεις όλους τους όρους του λεξικού που ταιριάζουν </a:t>
            </a:r>
            <a:r>
              <a:rPr lang="el-GR" sz="2000" i="1" dirty="0" smtClean="0">
                <a:ea typeface="ＭＳ Ｐゴシック" pitchFamily="-112" charset="-128"/>
              </a:rPr>
              <a:t>κάποιο</a:t>
            </a:r>
            <a:r>
              <a:rPr lang="el-GR" sz="2000" dirty="0" smtClean="0">
                <a:ea typeface="ＭＳ Ｐゴシック" pitchFamily="-112" charset="-128"/>
              </a:rPr>
              <a:t>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&gt;= </a:t>
            </a:r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sz="2000" dirty="0" smtClean="0">
                <a:ea typeface="ＭＳ Ｐゴシック" pitchFamily="-112" charset="-128"/>
              </a:rPr>
              <a:t>) αριθμό από τα </a:t>
            </a:r>
            <a:r>
              <a:rPr lang="en-US" sz="2000" i="1" dirty="0" smtClean="0">
                <a:ea typeface="ＭＳ Ｐゴシック" pitchFamily="-112" charset="-128"/>
              </a:rPr>
              <a:t>k</a:t>
            </a:r>
            <a:r>
              <a:rPr lang="en-US" sz="2000" dirty="0" smtClean="0">
                <a:ea typeface="ＭＳ Ｐゴシック" pitchFamily="-112" charset="-128"/>
              </a:rPr>
              <a:t>-</a:t>
            </a:r>
            <a:r>
              <a:rPr lang="el-GR" sz="2000" dirty="0" smtClean="0">
                <a:ea typeface="ＭＳ Ｐゴシック" pitchFamily="-112" charset="-128"/>
              </a:rPr>
              <a:t>γράμματα του ερωτήματος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41148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None/>
              <a:tabLst/>
              <a:defRPr/>
            </a:pPr>
            <a:r>
              <a:rPr kumimoji="0" lang="el-GR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Παράδειγμα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 με 3-γράμματα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Έστω ότι ο όρος στο λεξικό είναι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november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Τα τριγράμματα είναι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nov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ove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vem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emb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mbe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ber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Για το ερώτημα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december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Τα τριγράμματα είναι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dec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ece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cem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emb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mbe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ber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Άρα επικαλύπτονται 3 τριγράμματα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(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από τα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 6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κάθε όρου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832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39624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Συνήθης μέτρηση της  επικάλυψης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Έστω </a:t>
            </a:r>
            <a:r>
              <a:rPr lang="en-US" sz="2400" i="1" dirty="0" smtClean="0">
                <a:ea typeface="ＭＳ Ｐゴシック" pitchFamily="-112" charset="-128"/>
              </a:rPr>
              <a:t>X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και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i="1" dirty="0" smtClean="0">
                <a:ea typeface="ＭＳ Ｐゴシック" pitchFamily="-112" charset="-128"/>
              </a:rPr>
              <a:t>Y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δύο σύνολα, ο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/>
              <a:t>(</a:t>
            </a:r>
            <a:r>
              <a:rPr lang="en-US" sz="2400" dirty="0" smtClean="0">
                <a:ea typeface="ＭＳ Ｐゴシック" pitchFamily="-112" charset="-128"/>
              </a:rPr>
              <a:t>J.C.</a:t>
            </a:r>
            <a:r>
              <a:rPr lang="el-GR" sz="2400" dirty="0" smtClean="0">
                <a:ea typeface="ＭＳ Ｐゴシック" pitchFamily="-112" charset="-128"/>
              </a:rPr>
              <a:t>) ορίζεται ως: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Ίσος με</a:t>
            </a:r>
            <a:r>
              <a:rPr lang="en-US" sz="1800" dirty="0" smtClean="0">
                <a:ea typeface="ＭＳ Ｐゴシック" pitchFamily="-112" charset="-128"/>
              </a:rPr>
              <a:t> 1 </a:t>
            </a:r>
            <a:r>
              <a:rPr lang="el-GR" sz="1800" dirty="0" smtClean="0">
                <a:ea typeface="ＭＳ Ｐゴシック" pitchFamily="-112" charset="-128"/>
              </a:rPr>
              <a:t>όταν τα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i="1" dirty="0" smtClean="0">
                <a:ea typeface="ＭＳ Ｐゴシック" pitchFamily="-112" charset="-128"/>
              </a:rPr>
              <a:t>X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l-GR" sz="1800" dirty="0" smtClean="0">
                <a:ea typeface="ＭＳ Ｐゴシック" pitchFamily="-112" charset="-128"/>
              </a:rPr>
              <a:t>και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i="1" dirty="0" smtClean="0">
                <a:ea typeface="ＭＳ Ｐゴシック" pitchFamily="-112" charset="-128"/>
              </a:rPr>
              <a:t>Y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l-GR" sz="1800" dirty="0" smtClean="0">
                <a:ea typeface="ＭＳ Ｐゴシック" pitchFamily="-112" charset="-128"/>
              </a:rPr>
              <a:t>έχουν τα ίδια στοιχεία και 0 όταν είναι ξένα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Τα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X</a:t>
            </a:r>
            <a:r>
              <a:rPr lang="en-US" sz="2000" dirty="0" smtClean="0">
                <a:ea typeface="ＭＳ Ｐゴシック" pitchFamily="-112" charset="-128"/>
              </a:rPr>
              <a:t> and </a:t>
            </a:r>
            <a:r>
              <a:rPr lang="en-US" sz="2000" i="1" dirty="0" smtClean="0">
                <a:ea typeface="ＭＳ Ｐゴシック" pitchFamily="-112" charset="-128"/>
              </a:rPr>
              <a:t>Y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δε χρειάζεται να έχουν το ίδιο μέγεθος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Πάντα μεταξύ του 0 και του 1</a:t>
            </a:r>
            <a:endParaRPr lang="en-US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Το κατώφλι καθορίζει αν υπάρχει ταίριασμα, πχ.,  αν </a:t>
            </a:r>
            <a:r>
              <a:rPr lang="en-US" sz="2000" dirty="0" smtClean="0">
                <a:ea typeface="ＭＳ Ｐゴシック" pitchFamily="-112" charset="-128"/>
              </a:rPr>
              <a:t>J.C. &gt; 0.8, </a:t>
            </a:r>
            <a:r>
              <a:rPr lang="el-GR" sz="2000" dirty="0" smtClean="0">
                <a:ea typeface="ＭＳ Ｐゴシック" pitchFamily="-112" charset="-128"/>
              </a:rPr>
              <a:t>τότε ταίριασμα</a:t>
            </a:r>
            <a:endParaRPr lang="en-US" sz="2000" dirty="0" smtClean="0">
              <a:ea typeface="ＭＳ Ｐゴシック" pitchFamily="-112" charset="-128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743200" y="3048000"/>
          <a:ext cx="2438400" cy="632597"/>
        </p:xfrm>
        <a:graphic>
          <a:graphicData uri="http://schemas.openxmlformats.org/presentationml/2006/ole">
            <p:oleObj spid="_x0000_s53277" name="Equation" r:id="rId3" imgW="977476" imgH="253890" progId="Equation.3">
              <p:embed/>
            </p:oleObj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5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4737100" y="38100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724400" y="38100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724400" y="3810000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4716463" y="32766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724400" y="32766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724400" y="3276600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το ερώτημα </a:t>
            </a:r>
            <a:r>
              <a:rPr lang="en-US" b="1" i="1" dirty="0" smtClean="0">
                <a:ea typeface="ＭＳ Ｐゴシック" pitchFamily="-112" charset="-128"/>
              </a:rPr>
              <a:t>lord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θέλουμε να βρούμε τις λέξεις που ταιριάζουν 2 από τα 3 </a:t>
            </a:r>
            <a:r>
              <a:rPr lang="en-US" dirty="0" smtClean="0">
                <a:ea typeface="ＭＳ Ｐゴシック" pitchFamily="-112" charset="-128"/>
              </a:rPr>
              <a:t>2-</a:t>
            </a:r>
            <a:r>
              <a:rPr lang="el-GR" dirty="0" smtClean="0">
                <a:ea typeface="ＭＳ Ｐゴシック" pitchFamily="-112" charset="-128"/>
              </a:rPr>
              <a:t>γράμματα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b="1" i="1" dirty="0" smtClean="0">
                <a:ea typeface="ＭＳ Ｐゴシック" pitchFamily="-112" charset="-128"/>
              </a:rPr>
              <a:t>lo, or, rd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1592263" y="3267075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592263" y="3800475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1592263" y="4333875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53261" name="AutoShape 7"/>
          <p:cNvSpPr>
            <a:spLocks noChangeArrowheads="1"/>
          </p:cNvSpPr>
          <p:nvPr/>
        </p:nvSpPr>
        <p:spPr bwMode="auto">
          <a:xfrm>
            <a:off x="2125663" y="34194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2" name="AutoShape 8"/>
          <p:cNvSpPr>
            <a:spLocks noChangeArrowheads="1"/>
          </p:cNvSpPr>
          <p:nvPr/>
        </p:nvSpPr>
        <p:spPr bwMode="auto">
          <a:xfrm>
            <a:off x="2125663" y="39528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3" name="AutoShape 9"/>
          <p:cNvSpPr>
            <a:spLocks noChangeArrowheads="1"/>
          </p:cNvSpPr>
          <p:nvPr/>
        </p:nvSpPr>
        <p:spPr bwMode="auto">
          <a:xfrm>
            <a:off x="2125663" y="44862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4" name="Text Box 10"/>
          <p:cNvSpPr txBox="1">
            <a:spLocks noChangeArrowheads="1"/>
          </p:cNvSpPr>
          <p:nvPr/>
        </p:nvSpPr>
        <p:spPr bwMode="auto">
          <a:xfrm>
            <a:off x="3352800" y="3276600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53265" name="Text Box 12"/>
          <p:cNvSpPr txBox="1">
            <a:spLocks noChangeArrowheads="1"/>
          </p:cNvSpPr>
          <p:nvPr/>
        </p:nvSpPr>
        <p:spPr bwMode="auto">
          <a:xfrm>
            <a:off x="6011863" y="3276600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6011863" y="3810000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53267" name="Text Box 15"/>
          <p:cNvSpPr txBox="1">
            <a:spLocks noChangeArrowheads="1"/>
          </p:cNvSpPr>
          <p:nvPr/>
        </p:nvSpPr>
        <p:spPr bwMode="auto">
          <a:xfrm>
            <a:off x="4792663" y="440055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53268" name="Text Box 16"/>
          <p:cNvSpPr txBox="1">
            <a:spLocks noChangeArrowheads="1"/>
          </p:cNvSpPr>
          <p:nvPr/>
        </p:nvSpPr>
        <p:spPr bwMode="auto">
          <a:xfrm>
            <a:off x="6170613" y="4400550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53269" name="AutoShape 17"/>
          <p:cNvCxnSpPr>
            <a:cxnSpLocks noChangeShapeType="1"/>
            <a:stCxn id="53264" idx="3"/>
            <a:endCxn id="53253" idx="1"/>
          </p:cNvCxnSpPr>
          <p:nvPr/>
        </p:nvCxnSpPr>
        <p:spPr bwMode="auto">
          <a:xfrm>
            <a:off x="4349750" y="3509963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0" name="Text Box 18"/>
          <p:cNvSpPr txBox="1">
            <a:spLocks noChangeArrowheads="1"/>
          </p:cNvSpPr>
          <p:nvPr/>
        </p:nvSpPr>
        <p:spPr bwMode="auto">
          <a:xfrm>
            <a:off x="3344863" y="381000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53271" name="AutoShape 19"/>
          <p:cNvCxnSpPr>
            <a:cxnSpLocks noChangeShapeType="1"/>
            <a:stCxn id="53270" idx="3"/>
            <a:endCxn id="53250" idx="1"/>
          </p:cNvCxnSpPr>
          <p:nvPr/>
        </p:nvCxnSpPr>
        <p:spPr bwMode="auto">
          <a:xfrm>
            <a:off x="4530725" y="4043363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2" name="AutoShape 20"/>
          <p:cNvCxnSpPr>
            <a:cxnSpLocks noChangeShapeType="1"/>
            <a:stCxn id="53250" idx="3"/>
            <a:endCxn id="53266" idx="1"/>
          </p:cNvCxnSpPr>
          <p:nvPr/>
        </p:nvCxnSpPr>
        <p:spPr bwMode="auto">
          <a:xfrm>
            <a:off x="5597525" y="4043363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1"/>
          <p:cNvCxnSpPr>
            <a:cxnSpLocks noChangeShapeType="1"/>
            <a:stCxn id="53267" idx="3"/>
            <a:endCxn id="53268" idx="1"/>
          </p:cNvCxnSpPr>
          <p:nvPr/>
        </p:nvCxnSpPr>
        <p:spPr bwMode="auto">
          <a:xfrm>
            <a:off x="5978525" y="4633913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4" name="AutoShape 22"/>
          <p:cNvCxnSpPr>
            <a:cxnSpLocks noChangeShapeType="1"/>
            <a:stCxn id="53253" idx="3"/>
            <a:endCxn id="53265" idx="1"/>
          </p:cNvCxnSpPr>
          <p:nvPr/>
        </p:nvCxnSpPr>
        <p:spPr bwMode="auto">
          <a:xfrm>
            <a:off x="5576888" y="3509963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5" name="Text Box 23"/>
          <p:cNvSpPr txBox="1">
            <a:spLocks noChangeArrowheads="1"/>
          </p:cNvSpPr>
          <p:nvPr/>
        </p:nvSpPr>
        <p:spPr bwMode="auto">
          <a:xfrm>
            <a:off x="3344863" y="4410075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53276" name="AutoShape 24"/>
          <p:cNvCxnSpPr>
            <a:cxnSpLocks noChangeShapeType="1"/>
            <a:stCxn id="53275" idx="3"/>
            <a:endCxn id="53267" idx="1"/>
          </p:cNvCxnSpPr>
          <p:nvPr/>
        </p:nvCxnSpPr>
        <p:spPr bwMode="auto">
          <a:xfrm flipV="1">
            <a:off x="4497388" y="4633913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352800" y="3276600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352800" y="3810000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352800" y="4419600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800600" y="4419600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19800" y="3276600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019800" y="3810000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172200" y="44196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52800" y="3810000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800600" y="4419600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11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2" grpId="0" animBg="1"/>
      <p:bldP spid="43" grpId="0" animBg="1"/>
      <p:bldP spid="43" grpId="1" animBg="1"/>
      <p:bldP spid="51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Κείμενο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I flew </a:t>
            </a:r>
            <a:r>
              <a:rPr lang="en-US" b="1" i="1" u="sng" dirty="0" smtClean="0">
                <a:ea typeface="ＭＳ Ｐゴシック" pitchFamily="-112" charset="-128"/>
              </a:rPr>
              <a:t>from</a:t>
            </a:r>
            <a:r>
              <a:rPr lang="en-US" b="1" i="1" dirty="0" smtClean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 smtClean="0">
                <a:ea typeface="ＭＳ Ｐゴシック" pitchFamily="-112" charset="-128"/>
              </a:rPr>
              <a:t>“flew </a:t>
            </a:r>
            <a:r>
              <a:rPr lang="en-US" b="1" i="1" u="sng" dirty="0" smtClean="0">
                <a:ea typeface="ＭＳ Ｐゴシック" pitchFamily="-112" charset="-128"/>
              </a:rPr>
              <a:t>form</a:t>
            </a:r>
            <a:r>
              <a:rPr lang="en-US" b="1" i="1" dirty="0" smtClean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θέλαμε να απαντήσουμε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	Did you mean “</a:t>
            </a:r>
            <a:r>
              <a:rPr lang="en-US" b="1" i="1" dirty="0" smtClean="0">
                <a:ea typeface="ＭＳ Ｐゴシック" pitchFamily="-112" charset="-128"/>
              </a:rPr>
              <a:t>flew from Heathrow</a:t>
            </a:r>
            <a:r>
              <a:rPr lang="en-US" dirty="0" smtClean="0">
                <a:ea typeface="ＭＳ Ｐゴシック" pitchFamily="-112" charset="-128"/>
              </a:rPr>
              <a:t>”?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Γιατί δεν υπήρχαν έγγραφα που να ταιριάζουν το ερώτημα φράση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8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Πρώτη ιδέα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από κάθε όρο του ερωτήματος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Δοκίμασε όλες τις πιθανές φράσεις που προκύπτουν κρατώντας κάθε φορά μια λέξη σταθερή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flew from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r>
              <a:rPr lang="en-US" sz="1800" b="1" i="1" dirty="0" smtClean="0">
                <a:ea typeface="ＭＳ Ｐゴシック" pitchFamily="-112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fled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flea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400" dirty="0" smtClean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0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Εναλλακτική Προσέγγιση</a:t>
            </a:r>
          </a:p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Ψάξε τα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5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 θέματα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Θέλουμε να δούμε διαφορετικές απαντήσεις στο </a:t>
            </a:r>
            <a:r>
              <a:rPr lang="en-US" dirty="0" smtClean="0">
                <a:ea typeface="ＭＳ Ｐゴシック" pitchFamily="-112" charset="-128"/>
              </a:rPr>
              <a:t>“Did you mean?”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Ποιες θα επιλέξουμε να παρουσιάσουμε στο χρήστη;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Αυτή που εμφανίζεται στα περισσότερα έγγραφα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Ανάλυση του </a:t>
            </a:r>
            <a:r>
              <a:rPr lang="en-US" dirty="0" smtClean="0">
                <a:ea typeface="ＭＳ Ｐゴシック" pitchFamily="-112" charset="-128"/>
              </a:rPr>
              <a:t>Query log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0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ΦΩΝΗΤΙΚΗ ΔΙΟΡΘΩΣΗ (</a:t>
            </a:r>
            <a:r>
              <a:rPr lang="en-US" dirty="0" err="1" smtClean="0">
                <a:ea typeface="ＭＳ Ｐゴシック" pitchFamily="34" charset="-128"/>
              </a:rPr>
              <a:t>Soundex</a:t>
            </a:r>
            <a:r>
              <a:rPr lang="el-GR" dirty="0" smtClean="0">
                <a:ea typeface="ＭＳ Ｐゴシック" pitchFamily="34" charset="-128"/>
              </a:rPr>
              <a:t>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4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το Λεξικό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επιλογές: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Πίνακες Κατακερματισμού (</a:t>
            </a:r>
            <a:r>
              <a:rPr lang="en-US" dirty="0" err="1" smtClean="0">
                <a:ea typeface="ＭＳ Ｐゴシック" pitchFamily="-112" charset="-128"/>
              </a:rPr>
              <a:t>Hashtables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Δέντρα (</a:t>
            </a:r>
            <a:r>
              <a:rPr lang="en-US" dirty="0" smtClean="0">
                <a:ea typeface="ＭＳ Ｐゴシック" pitchFamily="-112" charset="-128"/>
              </a:rPr>
              <a:t>Trees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Μερικά Συστήματα Ανάκτησης Πληροφορίας χρησιμοποιούν πίνακες κατακερματισμού άλλα δέντρα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3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Soundex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Κλάση </a:t>
            </a:r>
            <a:r>
              <a:rPr lang="el-GR" dirty="0" err="1" smtClean="0">
                <a:ea typeface="ＭＳ Ｐゴシック" pitchFamily="-112" charset="-128"/>
              </a:rPr>
              <a:t>ευριστικών</a:t>
            </a:r>
            <a:r>
              <a:rPr lang="el-GR" dirty="0" smtClean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ισοδύναμα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err="1" smtClean="0">
                <a:ea typeface="ＭＳ Ｐゴシック" pitchFamily="-112" charset="-128"/>
              </a:rPr>
              <a:t>chebyshev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 smtClean="0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l-GR" b="1" i="1" dirty="0" smtClean="0">
              <a:ea typeface="ＭＳ Ｐゴシック" pitchFamily="-112" charset="-128"/>
              <a:sym typeface="Symbol" pitchFamily="-112" charset="2"/>
            </a:endParaRPr>
          </a:p>
          <a:p>
            <a:pPr lvl="2" eaLnBrk="1" hangingPunct="1"/>
            <a:endParaRPr lang="en-US" b="1" i="1" dirty="0" smtClean="0">
              <a:ea typeface="ＭＳ Ｐゴシック" pitchFamily="-112" charset="-128"/>
              <a:sym typeface="Symbol" pitchFamily="-112" charset="2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Προτάθηκε από το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U.S. census … 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το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 1918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</a:t>
            </a:r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8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</a:rPr>
              <a:t>Soundex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τυπικός αλγόριθμος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Μετάτρεψε κάθε </a:t>
            </a:r>
            <a:r>
              <a:rPr lang="en-US" dirty="0" smtClean="0">
                <a:ea typeface="ＭＳ Ｐゴシック" pitchFamily="-112" charset="-128"/>
              </a:rPr>
              <a:t>token </a:t>
            </a:r>
            <a:r>
              <a:rPr lang="el-GR" dirty="0" smtClean="0">
                <a:ea typeface="ＭＳ Ｐゴシック" pitchFamily="-112" charset="-128"/>
              </a:rPr>
              <a:t>προς δεικτοδότηση σε μια μορφή 4-χαρακτήρων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ίδιο και για τους όρους του ερωτήματος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Κατασκεύασε και ψάξε στο ευρετήριο τις μειωμένες μορφές 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όταν το ερώτημα χρειάζεται φωνητικό ταίριασμα</a:t>
            </a:r>
            <a:r>
              <a:rPr lang="el-GR" dirty="0" smtClean="0">
                <a:ea typeface="ＭＳ Ｐゴシック" pitchFamily="-112" charset="-128"/>
              </a:rPr>
              <a:t>) </a:t>
            </a:r>
          </a:p>
          <a:p>
            <a:pPr eaLnBrk="1" hangingPunct="1"/>
            <a:endParaRPr lang="el-GR" sz="1600" u="sng" dirty="0" smtClean="0">
              <a:solidFill>
                <a:schemeClr val="folHlink"/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3200" u="sng" dirty="0" smtClean="0">
                <a:solidFill>
                  <a:schemeClr val="folHlink"/>
                </a:solidFill>
                <a:ea typeface="ＭＳ Ｐゴシック" pitchFamily="-112" charset="-128"/>
              </a:rPr>
              <a:t>http://www.creativyst.com/Doc/Articles/SoundEx1/SoundEx1.htm#Top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1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</a:rPr>
              <a:t>Soundex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τυπικός αλγόριθμος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Κράτησε τον πρώτο χαρακτήρα της λέξης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Μετάτρεψε όλες τις εμφανίσεις των παρακάτω όρων σε </a:t>
            </a:r>
            <a:r>
              <a:rPr lang="en-US" dirty="0" smtClean="0">
                <a:ea typeface="ＭＳ Ｐゴシック" pitchFamily="-112" charset="-128"/>
              </a:rPr>
              <a:t>'0' (zero):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  'A', E', 'I', 'O', 'U', 'H', 'W', 'Y'.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Άλλαξε τα γράμματα σε αριθμούς ως ακολούθως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B, F, P, V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1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C, G, J, K, Q, S, X, Z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2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D,T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3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L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4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M, N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5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R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6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7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Soundex continued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ζεύγη συνεχόμενων αριθμών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υπομένοντα 0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Πρόσθεσε 0 στο τέλος και επέστρεψε τις τέσσερις πρώτες θέσεις που θα είναι της μορφής </a:t>
            </a:r>
            <a:r>
              <a:rPr lang="en-US" dirty="0" smtClean="0">
                <a:ea typeface="ＭＳ Ｐゴシック" pitchFamily="-112" charset="-128"/>
              </a:rPr>
              <a:t>&lt;uppercase letter&gt; &lt;digit&gt; &lt;digit&gt; &lt;digit&gt;. </a:t>
            </a:r>
          </a:p>
          <a:p>
            <a:pPr marL="495300" indent="-49530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smtClean="0">
                <a:ea typeface="ＭＳ Ｐゴシック" pitchFamily="-112" charset="-128"/>
              </a:rPr>
              <a:t>Herman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γίνεται</a:t>
            </a:r>
            <a:r>
              <a:rPr lang="en-US" dirty="0" smtClean="0">
                <a:ea typeface="ＭＳ Ｐゴシック" pitchFamily="-112" charset="-128"/>
              </a:rPr>
              <a:t> H655.</a:t>
            </a:r>
          </a:p>
          <a:p>
            <a:pPr marL="495300" indent="-495300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752600" y="4876800"/>
            <a:ext cx="4728346" cy="689372"/>
          </a:xfrm>
          <a:prstGeom prst="upArrowCallout">
            <a:avLst>
              <a:gd name="adj1" fmla="val 227200"/>
              <a:gd name="adj2" fmla="val 2272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n-US" b="1" i="1" dirty="0" err="1">
                <a:latin typeface="+mn-lt"/>
              </a:rPr>
              <a:t>hermann</a:t>
            </a:r>
            <a:r>
              <a:rPr lang="en-US" dirty="0"/>
              <a:t> </a:t>
            </a:r>
            <a:r>
              <a:rPr lang="el-GR" dirty="0" smtClean="0"/>
              <a:t>δίνει τον ίδιο κωδικό;</a:t>
            </a:r>
            <a:endParaRPr lang="en-US" dirty="0"/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1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cap="none" dirty="0" smtClean="0">
                <a:ea typeface="ＭＳ Ｐゴシック" pitchFamily="-112" charset="-128"/>
              </a:rPr>
              <a:t>ΤΕΛΟΣ ΕΠΑΝΑΛΗΨΗΣ</a:t>
            </a:r>
            <a:endParaRPr lang="en-US" cap="none" dirty="0" smtClean="0">
              <a:ea typeface="ＭＳ Ｐゴシック" pitchFamily="-112" charset="-128"/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18297FC-FAC3-4E63-BF6B-E82FF2F98268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1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7620000" cy="18288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Κατασκευή του Ευρετηρίου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4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Κατασκευή ευρετηρίου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z="3000" dirty="0" smtClean="0">
              <a:ea typeface="ＭＳ Ｐゴシック" charset="-128"/>
            </a:endParaRPr>
          </a:p>
          <a:p>
            <a:pPr eaLnBrk="1" hangingPunct="1"/>
            <a:r>
              <a:rPr lang="el-GR" sz="3000" dirty="0" smtClean="0">
                <a:ea typeface="ＭＳ Ｐゴシック" charset="-128"/>
              </a:rPr>
              <a:t>Πως κατασκευάζουμε το ευρετήριο;</a:t>
            </a:r>
            <a:endParaRPr lang="en-US" sz="3000" dirty="0" smtClean="0">
              <a:ea typeface="ＭＳ Ｐゴシック" charset="-128"/>
            </a:endParaRPr>
          </a:p>
          <a:p>
            <a:pPr eaLnBrk="1" hangingPunct="1"/>
            <a:r>
              <a:rPr lang="el-GR" sz="3000" dirty="0" smtClean="0">
                <a:ea typeface="ＭＳ Ｐゴシック" charset="-128"/>
              </a:rPr>
              <a:t>Ποιες στρατηγικές χρησιμοποιούμε όταν έχουμε περιορισμένη κυρίως μνήμη</a:t>
            </a:r>
            <a:r>
              <a:rPr lang="en-US" sz="3000" dirty="0" smtClean="0">
                <a:ea typeface="ＭＳ Ｐゴシック" charset="-128"/>
              </a:rPr>
              <a:t>?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5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στοιχεία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2362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Πολλές αποφάσεις στην ανάκτηση πληροφορίας βασίζονται στα χαρακτηριστικά του υλικού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Ας δούμε μερικά βασικά χαρακτηριστικά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3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προσπέλαση δεδομένων στην κύρια μνήμη είναι πολύ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πιο γρήγορη</a:t>
            </a:r>
            <a:r>
              <a:rPr lang="el-GR" sz="2400" dirty="0" smtClean="0">
                <a:ea typeface="ＭＳ Ｐゴシック" charset="-128"/>
              </a:rPr>
              <a:t> από την προσπέλαση δεδομένων στο δίσκο (περίπου ένας παράγοντας του 10)</a:t>
            </a:r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Disk seeks</a:t>
            </a:r>
            <a:r>
              <a:rPr lang="el-GR" sz="2400" dirty="0" smtClean="0">
                <a:ea typeface="ＭＳ Ｐゴシック" charset="-128"/>
              </a:rPr>
              <a:t> (χρόνος αναζήτησης)</a:t>
            </a:r>
            <a:r>
              <a:rPr lang="en-US" sz="2400" dirty="0" smtClean="0">
                <a:ea typeface="ＭＳ Ｐゴシック" charset="-128"/>
              </a:rPr>
              <a:t>: </a:t>
            </a:r>
            <a:r>
              <a:rPr lang="el-GR" sz="2400" dirty="0" smtClean="0">
                <a:ea typeface="ＭＳ Ｐゴシック" charset="-128"/>
              </a:rPr>
              <a:t>Ενώ τοποθετείται η κεφαλή δε γίνεται μεταφορά δεδομένων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Άρα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l-GR" sz="2000" dirty="0" smtClean="0">
                <a:ea typeface="ＭＳ Ｐゴシック" charset="-128"/>
              </a:rPr>
              <a:t>Η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μεταφορά μεγάλων κομματιών </a:t>
            </a:r>
            <a:r>
              <a:rPr lang="el-GR" sz="2000" dirty="0" smtClean="0">
                <a:ea typeface="ＭＳ Ｐゴシック" charset="-128"/>
              </a:rPr>
              <a:t>(</a:t>
            </a:r>
            <a:r>
              <a:rPr lang="en-US" sz="2000" dirty="0" smtClean="0">
                <a:ea typeface="ＭＳ Ｐゴシック" charset="-128"/>
              </a:rPr>
              <a:t>chunk</a:t>
            </a:r>
            <a:r>
              <a:rPr lang="el-GR" sz="2000" dirty="0" smtClean="0">
                <a:ea typeface="ＭＳ Ｐゴシック" charset="-128"/>
              </a:rPr>
              <a:t>) δεδομένων από το δίσκο στη μνήμη είναι γρηγορότερη από τη μεταφορά πολλών μικρών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Η επικοινωνία με το δίσκο (</a:t>
            </a:r>
            <a:r>
              <a:rPr lang="en-US" sz="2400" dirty="0" smtClean="0">
                <a:ea typeface="ＭＳ Ｐゴシック" charset="-128"/>
              </a:rPr>
              <a:t>Disk I/O</a:t>
            </a:r>
            <a:r>
              <a:rPr lang="el-GR" sz="2400" dirty="0" smtClean="0">
                <a:ea typeface="ＭＳ Ｐゴシック" charset="-128"/>
              </a:rPr>
              <a:t>) γίνεται σε σελίδες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block-based</a:t>
            </a:r>
            <a:r>
              <a:rPr lang="el-GR" sz="2400" dirty="0" smtClean="0">
                <a:ea typeface="ＭＳ Ｐゴシック" charset="-128"/>
              </a:rPr>
              <a:t>)</a:t>
            </a:r>
            <a:r>
              <a:rPr lang="en-US" sz="2400" dirty="0" smtClean="0">
                <a:ea typeface="ＭＳ Ｐゴシック" charset="-128"/>
              </a:rPr>
              <a:t>: </a:t>
            </a:r>
            <a:r>
              <a:rPr lang="el-GR" sz="2400" dirty="0" smtClean="0">
                <a:ea typeface="ＭＳ Ｐゴシック" charset="-128"/>
              </a:rPr>
              <a:t>Διαβάζονται και γράφονται ολόκληρα </a:t>
            </a:r>
            <a:r>
              <a:rPr lang="en-US" sz="2400" dirty="0" smtClean="0">
                <a:ea typeface="ＭＳ Ｐゴシック" charset="-128"/>
              </a:rPr>
              <a:t>blocks (</a:t>
            </a:r>
            <a:r>
              <a:rPr lang="el-GR" sz="2400" dirty="0" smtClean="0">
                <a:ea typeface="ＭＳ Ｐゴシック" charset="-128"/>
              </a:rPr>
              <a:t>όχι τμήματά τους). </a:t>
            </a:r>
          </a:p>
          <a:p>
            <a:pPr eaLnBrk="1" hangingPunct="1"/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Μέγεθος </a:t>
            </a:r>
            <a:r>
              <a:rPr lang="en-US" sz="2400" dirty="0" smtClean="0">
                <a:ea typeface="ＭＳ Ｐゴシック" charset="-128"/>
              </a:rPr>
              <a:t>Block: 8KB </a:t>
            </a:r>
            <a:r>
              <a:rPr lang="el-GR" sz="2400" dirty="0" smtClean="0">
                <a:ea typeface="ＭＳ Ｐゴシック" charset="-128"/>
              </a:rPr>
              <a:t>-</a:t>
            </a:r>
            <a:r>
              <a:rPr lang="en-US" sz="2400" dirty="0" smtClean="0">
                <a:ea typeface="ＭＳ Ｐゴシック" charset="-128"/>
              </a:rPr>
              <a:t> 256 KB.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χαρακτηριστικά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Οι επεξεργαστές που χρησιμοποιούνται στην ΑΠ διαθέτουν πολλά </a:t>
            </a:r>
            <a:r>
              <a:rPr lang="en-US" dirty="0" smtClean="0">
                <a:ea typeface="ＭＳ Ｐゴシック" charset="-128"/>
              </a:rPr>
              <a:t>GB </a:t>
            </a:r>
            <a:r>
              <a:rPr lang="el-GR" dirty="0" smtClean="0">
                <a:ea typeface="ＭＳ Ｐゴシック" charset="-128"/>
              </a:rPr>
              <a:t>κύριας μνήμης, συχνά δεκάδες από </a:t>
            </a:r>
            <a:r>
              <a:rPr lang="en-US" dirty="0" smtClean="0">
                <a:ea typeface="ＭＳ Ｐゴシック" charset="-128"/>
              </a:rPr>
              <a:t>GBs. 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 διαθέσιμος χώρος δίσκου είναι πολλές </a:t>
            </a:r>
            <a:r>
              <a:rPr lang="en-US" dirty="0" smtClean="0">
                <a:ea typeface="ＭＳ Ｐゴシック" charset="-128"/>
              </a:rPr>
              <a:t>(2–3) </a:t>
            </a:r>
            <a:r>
              <a:rPr lang="el-GR" dirty="0" smtClean="0">
                <a:ea typeface="ＭＳ Ｐゴシック" charset="-128"/>
              </a:rPr>
              <a:t>τάξεις μεγαλύτερος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Η ανοχή στα σφάλματα (</a:t>
            </a:r>
            <a:r>
              <a:rPr lang="en-US" dirty="0" smtClean="0">
                <a:ea typeface="ＭＳ Ｐゴシック" charset="-128"/>
              </a:rPr>
              <a:t>Fault tolerance</a:t>
            </a:r>
            <a:r>
              <a:rPr lang="el-GR" dirty="0" smtClean="0">
                <a:ea typeface="ＭＳ Ｐゴシック" charset="-128"/>
              </a:rPr>
              <a:t>) είναι πολύ ακριβή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φθηνότερο να χρησιμοποιεί κανείς πολλές κανονικές μηχανές παρά μια «μεγάλη»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χαρακτηριστικά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8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76200"/>
          </a:xfrm>
        </p:spPr>
        <p:txBody>
          <a:bodyPr/>
          <a:lstStyle/>
          <a:p>
            <a:pPr eaLnBrk="1" hangingPunct="1">
              <a:buNone/>
            </a:pPr>
            <a:endParaRPr lang="en-US" sz="8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i="1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solidFill>
                  <a:schemeClr val="tx2"/>
                </a:solidFill>
                <a:ea typeface="ＭＳ Ｐゴシック" pitchFamily="-112" charset="-128"/>
              </a:rPr>
              <a:t>Κριτήρια Επιλογής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Αποδοτική αναζήτηση ενός όρου (κλειδιού) στο λεξικό.</a:t>
            </a:r>
          </a:p>
          <a:p>
            <a:pPr marL="0" indent="0" eaLnBrk="1" hangingPunct="1">
              <a:buNone/>
            </a:pPr>
            <a:r>
              <a:rPr lang="el-GR" sz="2400" dirty="0">
                <a:solidFill>
                  <a:schemeClr val="tx2"/>
                </a:solidFill>
                <a:ea typeface="ＭＳ Ｐゴシック" pitchFamily="-112" charset="-128"/>
              </a:rPr>
              <a:t>	</a:t>
            </a:r>
            <a:r>
              <a:rPr lang="el-GR" sz="2000" dirty="0" smtClean="0">
                <a:solidFill>
                  <a:schemeClr val="tx2"/>
                </a:solidFill>
                <a:ea typeface="ＭＳ Ｐゴシック" pitchFamily="-112" charset="-128"/>
              </a:rPr>
              <a:t>Σχετικές συχνότητας προσπέλασης των κλειδιών (πιο γρήγορα οι 	συχνοί όροι;)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Πόσοι είναι οι όροι (κλειδιά)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Είναι στατικό (ή έχουμε συχνά εισαγωγές/διαγραφές όρων) ή και τροποποιήσεις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2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Υποθέσεις για το υλικό</a:t>
            </a:r>
            <a:r>
              <a:rPr lang="en-US" dirty="0" smtClean="0">
                <a:ea typeface="ＭＳ Ｐゴシック" charset="-128"/>
              </a:rPr>
              <a:t> (~2008)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0990" y="1754190"/>
          <a:ext cx="8305810" cy="35036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99235"/>
                <a:gridCol w="5047766"/>
                <a:gridCol w="2258809"/>
              </a:tblGrid>
              <a:tr h="600631"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symbol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statistic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value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979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s</a:t>
                      </a:r>
                    </a:p>
                    <a:p>
                      <a:r>
                        <a:rPr lang="de-DE" sz="2000" dirty="0" smtClean="0"/>
                        <a:t>b</a:t>
                      </a:r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P</a:t>
                      </a:r>
                    </a:p>
                    <a:p>
                      <a:endParaRPr lang="de-DE" sz="2000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average seek time</a:t>
                      </a:r>
                    </a:p>
                    <a:p>
                      <a:r>
                        <a:rPr lang="en-US" sz="2000" kern="1200" baseline="0" dirty="0" smtClean="0"/>
                        <a:t>transfer time per byte</a:t>
                      </a:r>
                    </a:p>
                    <a:p>
                      <a:r>
                        <a:rPr lang="en-US" sz="2000" kern="1200" baseline="0" dirty="0" smtClean="0"/>
                        <a:t>processor’s clock rate</a:t>
                      </a:r>
                    </a:p>
                    <a:p>
                      <a:r>
                        <a:rPr lang="en-US" sz="2000" kern="1200" baseline="0" dirty="0" smtClean="0"/>
                        <a:t>Low level operation (e.g., compare &amp; swap a word)</a:t>
                      </a:r>
                    </a:p>
                    <a:p>
                      <a:r>
                        <a:rPr lang="en-US" sz="2000" kern="1200" baseline="0" dirty="0" smtClean="0"/>
                        <a:t>size of main memory</a:t>
                      </a:r>
                    </a:p>
                    <a:p>
                      <a:r>
                        <a:rPr lang="en-US" sz="2000" kern="1200" baseline="0" dirty="0" smtClean="0"/>
                        <a:t>size of disk space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5 ms = 5 × 10</a:t>
                      </a:r>
                      <a:r>
                        <a:rPr lang="en-US" sz="2000" kern="1200" baseline="30000" dirty="0" smtClean="0"/>
                        <a:t>−3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0.02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2 ×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10</a:t>
                      </a:r>
                      <a:r>
                        <a:rPr lang="en-US" sz="2000" kern="1200" baseline="30000" dirty="0" smtClean="0"/>
                        <a:t>9</a:t>
                      </a:r>
                      <a:r>
                        <a:rPr lang="en-US" sz="2000" kern="1200" baseline="0" dirty="0" smtClean="0"/>
                        <a:t> s</a:t>
                      </a:r>
                      <a:r>
                        <a:rPr lang="en-US" sz="2000" kern="1200" baseline="30000" dirty="0" smtClean="0"/>
                        <a:t>−1</a:t>
                      </a:r>
                    </a:p>
                    <a:p>
                      <a:r>
                        <a:rPr lang="en-US" sz="2000" kern="1200" baseline="0" dirty="0" smtClean="0"/>
                        <a:t>0.01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endParaRPr lang="en-US" sz="2000" kern="1200" baseline="0" dirty="0" smtClean="0"/>
                    </a:p>
                    <a:p>
                      <a:r>
                        <a:rPr lang="en-US" sz="2000" kern="1200" baseline="0" dirty="0" smtClean="0"/>
                        <a:t>several GB</a:t>
                      </a:r>
                    </a:p>
                    <a:p>
                      <a:r>
                        <a:rPr lang="en-US" sz="2000" kern="1200" baseline="0" dirty="0" smtClean="0"/>
                        <a:t>1 TB or more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5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συλλογή </a:t>
            </a:r>
            <a:r>
              <a:rPr lang="en-US" dirty="0" smtClean="0">
                <a:ea typeface="ＭＳ Ｐゴシック" charset="-128"/>
              </a:rPr>
              <a:t>RCV1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συλλογή με τα άπαντα του </a:t>
            </a:r>
            <a:r>
              <a:rPr lang="en-US" dirty="0" smtClean="0">
                <a:ea typeface="ＭＳ Ｐゴシック" charset="-128"/>
              </a:rPr>
              <a:t>Shakespeare</a:t>
            </a:r>
            <a:r>
              <a:rPr lang="el-GR" dirty="0" smtClean="0">
                <a:ea typeface="ＭＳ Ｐゴシック" charset="-128"/>
              </a:rPr>
              <a:t> δεν είναι αρκετά μεγάλη για το σκοπό της σημερινής διάλεξης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Η συλλογή που θα χρησιμοποιήσουμε δεν είναι στην πραγματικότητα πολύ μεγάλη, αλλά είναι διαθέσιμη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στο κοινό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Θα χρησιμοποιήσουμε τη συλλογή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-128"/>
              </a:rPr>
              <a:t>RCV1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Είναι ένας χρόνος του κυκλώματος ειδήσεων του </a:t>
            </a:r>
            <a:r>
              <a:rPr lang="en-US" dirty="0" smtClean="0">
                <a:ea typeface="ＭＳ Ｐゴシック" charset="-128"/>
              </a:rPr>
              <a:t>Reuters </a:t>
            </a:r>
            <a:r>
              <a:rPr lang="el-GR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Reuters newswire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(</a:t>
            </a:r>
            <a:r>
              <a:rPr lang="el-GR" dirty="0" smtClean="0">
                <a:ea typeface="ＭＳ Ｐゴシック" charset="-128"/>
              </a:rPr>
              <a:t>μέρος του </a:t>
            </a:r>
            <a:r>
              <a:rPr lang="en-US" dirty="0" smtClean="0">
                <a:ea typeface="ＭＳ Ｐゴシック" charset="-128"/>
              </a:rPr>
              <a:t>1995 </a:t>
            </a:r>
            <a:r>
              <a:rPr lang="el-GR" dirty="0" smtClean="0">
                <a:ea typeface="ＭＳ Ｐゴシック" charset="-128"/>
              </a:rPr>
              <a:t>και</a:t>
            </a:r>
            <a:r>
              <a:rPr lang="en-US" dirty="0" smtClean="0">
                <a:ea typeface="ＭＳ Ｐゴシック" charset="-128"/>
              </a:rPr>
              <a:t> 1996)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1</a:t>
            </a:r>
            <a:r>
              <a:rPr lang="en-US" dirty="0" smtClean="0">
                <a:ea typeface="ＭＳ Ｐゴシック" charset="-128"/>
              </a:rPr>
              <a:t>GB </a:t>
            </a:r>
            <a:r>
              <a:rPr lang="el-GR" dirty="0" smtClean="0">
                <a:ea typeface="ＭＳ Ｐゴシック" charset="-128"/>
              </a:rPr>
              <a:t>κειμένου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4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Ένα έγγραφο της συλλογής </a:t>
            </a:r>
            <a:r>
              <a:rPr lang="en-US" dirty="0" smtClean="0">
                <a:ea typeface="ＭＳ Ｐゴシック" charset="-128"/>
              </a:rPr>
              <a:t>Reuters RCV1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55800"/>
            <a:ext cx="8432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9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1752600"/>
            <a:ext cx="6232525" cy="157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200" dirty="0" smtClean="0">
                <a:ea typeface="ＭＳ Ｐゴシック" charset="-128"/>
              </a:rPr>
              <a:t>Επεξεργαζόμαστε τα έγγραφα για να βρούμε τις λέξεις </a:t>
            </a:r>
            <a:r>
              <a:rPr lang="en-US" sz="2200" dirty="0" smtClean="0">
                <a:ea typeface="ＭＳ Ｐゴシック" charset="-128"/>
              </a:rPr>
              <a:t>- </a:t>
            </a:r>
            <a:r>
              <a:rPr lang="el-GR" sz="2200" dirty="0" smtClean="0">
                <a:ea typeface="ＭＳ Ｐゴシック" charset="-128"/>
              </a:rPr>
              <a:t>αυτές αποθηκεύονται μαζί με το  </a:t>
            </a:r>
            <a:r>
              <a:rPr lang="en-US" sz="2200" dirty="0" smtClean="0">
                <a:ea typeface="ＭＳ Ｐゴシック" charset="-128"/>
              </a:rPr>
              <a:t>Document ID.</a:t>
            </a:r>
          </a:p>
        </p:txBody>
      </p:sp>
      <p:sp>
        <p:nvSpPr>
          <p:cNvPr id="1028" name="Rectangle 1027"/>
          <p:cNvSpPr>
            <a:spLocks noChangeArrowheads="1"/>
          </p:cNvSpPr>
          <p:nvPr/>
        </p:nvSpPr>
        <p:spPr bwMode="auto">
          <a:xfrm>
            <a:off x="152400" y="4038600"/>
            <a:ext cx="2743200" cy="2133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I did enact Julius</a:t>
            </a:r>
          </a:p>
          <a:p>
            <a:r>
              <a:rPr lang="en-US">
                <a:latin typeface="Arial" charset="0"/>
              </a:rPr>
              <a:t>Caesar I was killed </a:t>
            </a:r>
          </a:p>
          <a:p>
            <a:r>
              <a:rPr lang="en-US">
                <a:latin typeface="Arial" charset="0"/>
              </a:rPr>
              <a:t>i' the Capitol; </a:t>
            </a:r>
          </a:p>
          <a:p>
            <a:r>
              <a:rPr lang="en-US">
                <a:latin typeface="Arial" charset="0"/>
              </a:rPr>
              <a:t>Brutus killed me.</a:t>
            </a:r>
          </a:p>
        </p:txBody>
      </p:sp>
      <p:sp>
        <p:nvSpPr>
          <p:cNvPr id="1029" name="Text Box 1028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1</a:t>
            </a:r>
          </a:p>
        </p:txBody>
      </p:sp>
      <p:sp>
        <p:nvSpPr>
          <p:cNvPr id="1030" name="Rectangle 1029"/>
          <p:cNvSpPr>
            <a:spLocks noChangeArrowheads="1"/>
          </p:cNvSpPr>
          <p:nvPr/>
        </p:nvSpPr>
        <p:spPr bwMode="auto">
          <a:xfrm>
            <a:off x="3200400" y="4038600"/>
            <a:ext cx="3124200" cy="2286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</a:rPr>
              <a:t>So let it be with</a:t>
            </a:r>
          </a:p>
          <a:p>
            <a:r>
              <a:rPr lang="en-US" dirty="0">
                <a:latin typeface="Arial" charset="0"/>
              </a:rPr>
              <a:t>Caesar. The noble</a:t>
            </a:r>
          </a:p>
          <a:p>
            <a:r>
              <a:rPr lang="en-US" dirty="0">
                <a:latin typeface="Arial" charset="0"/>
              </a:rPr>
              <a:t>Brutus hath told you</a:t>
            </a:r>
          </a:p>
          <a:p>
            <a:r>
              <a:rPr lang="en-US" dirty="0">
                <a:latin typeface="Arial" charset="0"/>
              </a:rPr>
              <a:t>Caesar was ambitious</a:t>
            </a:r>
          </a:p>
        </p:txBody>
      </p:sp>
      <p:sp>
        <p:nvSpPr>
          <p:cNvPr id="1031" name="Text Box 1030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2</a:t>
            </a:r>
          </a:p>
        </p:txBody>
      </p:sp>
      <p:sp>
        <p:nvSpPr>
          <p:cNvPr id="1345543" name="Line 1031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-65" charset="0"/>
              <a:ea typeface="Arial Unicode MS" charset="0"/>
            </a:endParaRPr>
          </a:p>
        </p:txBody>
      </p:sp>
      <p:sp>
        <p:nvSpPr>
          <p:cNvPr id="1033" name="Rectangle 1032"/>
          <p:cNvSpPr>
            <a:spLocks noGrp="1" noChangeArrowheads="1"/>
          </p:cNvSpPr>
          <p:nvPr>
            <p:ph type="title"/>
          </p:nvPr>
        </p:nvSpPr>
        <p:spPr>
          <a:xfrm>
            <a:off x="0" y="170367"/>
            <a:ext cx="7391400" cy="1288473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Υπενθύμιση: κατασκευή ευρετηρίου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91399" y="533400"/>
          <a:ext cx="1624013" cy="6019800"/>
        </p:xfrm>
        <a:graphic>
          <a:graphicData uri="http://schemas.openxmlformats.org/presentationml/2006/ole">
            <p:oleObj spid="_x0000_s54301" name="Worksheet" r:id="rId3" imgW="1563840" imgH="6761160" progId="Excel.Sheet.8">
              <p:embed/>
            </p:oleObj>
          </a:graphicData>
        </a:graphic>
      </p:graphicFrame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9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1026"/>
          <p:cNvSpPr>
            <a:spLocks noChangeShapeType="1"/>
          </p:cNvSpPr>
          <p:nvPr/>
        </p:nvSpPr>
        <p:spPr bwMode="auto">
          <a:xfrm>
            <a:off x="70104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10200" y="915988"/>
          <a:ext cx="1535113" cy="5484812"/>
        </p:xfrm>
        <a:graphic>
          <a:graphicData uri="http://schemas.openxmlformats.org/presentationml/2006/ole">
            <p:oleObj spid="_x0000_s55352" name="Worksheet" r:id="rId3" imgW="1608840" imgH="6761160" progId="Excel.Shee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467600" y="914400"/>
          <a:ext cx="1352550" cy="5478463"/>
        </p:xfrm>
        <a:graphic>
          <a:graphicData uri="http://schemas.openxmlformats.org/presentationml/2006/ole">
            <p:oleObj spid="_x0000_s55353" name="Worksheet" r:id="rId4" imgW="1586160" imgH="6761160" progId="Excel.Sheet.8">
              <p:embed/>
            </p:oleObj>
          </a:graphicData>
        </a:graphic>
      </p:graphicFrame>
      <p:sp>
        <p:nvSpPr>
          <p:cNvPr id="2053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Βασικό βήμα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sort</a:t>
            </a:r>
          </a:p>
        </p:txBody>
      </p:sp>
      <p:sp>
        <p:nvSpPr>
          <p:cNvPr id="2054" name="Rectangle 103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419600" cy="1676400"/>
          </a:xfrm>
        </p:spPr>
        <p:txBody>
          <a:bodyPr/>
          <a:lstStyle/>
          <a:p>
            <a:pPr eaLnBrk="1" hangingPunct="1"/>
            <a:r>
              <a:rPr lang="el-GR" sz="2200" dirty="0" smtClean="0">
                <a:ea typeface="ＭＳ Ｐゴシック" charset="-128"/>
              </a:rPr>
              <a:t>Αφού έχουμε επεξεργαστεί όλα τα έγγραφα, το αντεστραμμένο ευρετήριο διατάσσεται </a:t>
            </a:r>
            <a:r>
              <a:rPr lang="en-US" sz="2200" dirty="0" smtClean="0">
                <a:ea typeface="ＭＳ Ｐゴシック" charset="-128"/>
              </a:rPr>
              <a:t>(sort) </a:t>
            </a:r>
            <a:r>
              <a:rPr lang="el-GR" sz="2200" dirty="0" smtClean="0">
                <a:ea typeface="ＭＳ Ｐゴシック" charset="-128"/>
              </a:rPr>
              <a:t>με βάση τους όρους</a:t>
            </a:r>
            <a:endParaRPr lang="en-US" sz="2200" dirty="0" smtClean="0">
              <a:ea typeface="ＭＳ Ｐゴシック" charset="-128"/>
            </a:endParaRPr>
          </a:p>
        </p:txBody>
      </p:sp>
      <p:sp>
        <p:nvSpPr>
          <p:cNvPr id="2055" name="AutoShape 1031"/>
          <p:cNvSpPr>
            <a:spLocks noChangeArrowheads="1"/>
          </p:cNvSpPr>
          <p:nvPr/>
        </p:nvSpPr>
        <p:spPr bwMode="auto">
          <a:xfrm>
            <a:off x="533400" y="3657600"/>
            <a:ext cx="4419599" cy="1057037"/>
          </a:xfrm>
          <a:prstGeom prst="upArrowCallout">
            <a:avLst>
              <a:gd name="adj1" fmla="val 92397"/>
              <a:gd name="adj2" fmla="val 9238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2000" dirty="0" smtClean="0">
                <a:latin typeface="+mn-lt"/>
              </a:rPr>
              <a:t>Θα επικεντρωθούμε στο βήμα διάταξης</a:t>
            </a:r>
          </a:p>
          <a:p>
            <a:r>
              <a:rPr lang="el-GR" sz="2000" dirty="0" smtClean="0">
                <a:latin typeface="+mn-lt"/>
              </a:rPr>
              <a:t>Πρέπει να διατάξουμε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100M </a:t>
            </a:r>
            <a:r>
              <a:rPr lang="el-GR" sz="2000" dirty="0" smtClean="0">
                <a:latin typeface="+mn-lt"/>
              </a:rPr>
              <a:t>όρους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9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Κλιμάκωση της κατασκευής του ευρετηρίου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Δεν είναι δυνατή η πλήρης κατασκευή του στη μνήμη (</a:t>
            </a:r>
            <a:r>
              <a:rPr lang="en-US" dirty="0" smtClean="0">
                <a:ea typeface="ＭＳ Ｐゴシック" charset="-128"/>
              </a:rPr>
              <a:t>in-memory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Δεν μπορούμε να φορτώσουμε όλη τη συλλογή στη μνήμη, να την ταξινομήσουμε και να τη γράψουμε πίσω στο δίσκο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Πως μπορούμε να κατασκευάσουμε ένα ευρετήριο για μια πολύ μεγάλη συλλογή;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Λαμβάνοντας υπ’ όψιν τα περιορισμούς και τα χαρακτηριστικά του υλικού</a:t>
            </a:r>
            <a:r>
              <a:rPr lang="en-US" dirty="0" smtClean="0">
                <a:ea typeface="ＭＳ Ｐゴシック" charset="-128"/>
              </a:rPr>
              <a:t>. . .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9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Κατασκευή με βάση τη διάταξη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4267200"/>
          </a:xfrm>
        </p:spPr>
        <p:txBody>
          <a:bodyPr/>
          <a:lstStyle/>
          <a:p>
            <a:pPr eaLnBrk="1" hangingPunct="1"/>
            <a:r>
              <a:rPr lang="el-GR" sz="2000" dirty="0" smtClean="0">
                <a:ea typeface="ＭＳ Ｐゴシック" charset="-128"/>
              </a:rPr>
              <a:t>Καθώς κατασκευάζουμε το ευρετήριο, επεξεργαζόμαστε τα έγγραφα ένα-ένα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Οι τελικές καταχωρήσεις για κάθε όρο είναι ημιτελής μέχρι το τέλος </a:t>
            </a:r>
          </a:p>
          <a:p>
            <a:pPr eaLnBrk="1" hangingPunct="1"/>
            <a:endParaRPr lang="el-GR" sz="2000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Μπορούμε να κρατάμε όλο το ευρετήριο στη μνήμη;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Κάθε εγγραφή καταχώρησης (ακόμα και χωρίς θέση - </a:t>
            </a:r>
            <a:r>
              <a:rPr lang="en-US" sz="2000" dirty="0" smtClean="0">
                <a:ea typeface="ＭＳ Ｐゴシック" charset="-128"/>
              </a:rPr>
              <a:t>non-positional</a:t>
            </a:r>
            <a:r>
              <a:rPr lang="el-GR" sz="2000" dirty="0" smtClean="0">
                <a:ea typeface="ＭＳ Ｐゴシック" charset="-128"/>
              </a:rPr>
              <a:t>) δηλαδή </a:t>
            </a:r>
            <a:r>
              <a:rPr lang="en-US" sz="2000" i="1" dirty="0" smtClean="0">
                <a:ea typeface="ＭＳ Ｐゴシック" charset="-128"/>
              </a:rPr>
              <a:t>(term</a:t>
            </a:r>
            <a:r>
              <a:rPr lang="en-US" sz="2000" i="1" dirty="0">
                <a:ea typeface="ＭＳ Ｐゴシック" charset="-128"/>
              </a:rPr>
              <a:t>, doc,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freq</a:t>
            </a:r>
            <a:r>
              <a:rPr lang="en-US" sz="2000" i="1" dirty="0" smtClean="0">
                <a:ea typeface="ＭＳ Ｐゴシック" charset="-128"/>
              </a:rPr>
              <a:t>)</a:t>
            </a:r>
            <a:r>
              <a:rPr lang="el-GR" sz="2000" dirty="0" smtClean="0">
                <a:ea typeface="ＭＳ Ｐゴシック" charset="-128"/>
              </a:rPr>
              <a:t> καταλαμβάνει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4+4+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4</a:t>
            </a:r>
            <a:r>
              <a:rPr lang="el-GR" sz="2000" dirty="0" smtClean="0">
                <a:ea typeface="ＭＳ Ｐゴシック" charset="-128"/>
              </a:rPr>
              <a:t> = </a:t>
            </a:r>
            <a:r>
              <a:rPr lang="en-US" sz="2000" dirty="0" smtClean="0">
                <a:ea typeface="ＭＳ Ｐゴシック" charset="-128"/>
              </a:rPr>
              <a:t>12 bytes </a:t>
            </a:r>
            <a:r>
              <a:rPr lang="el-GR" sz="2000" dirty="0" smtClean="0">
                <a:ea typeface="ＭＳ Ｐゴシック" charset="-128"/>
              </a:rPr>
              <a:t>και απαιτεί πολύ χώρο για μεγάλες συλλογές 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T = 100,000,000 </a:t>
            </a:r>
            <a:r>
              <a:rPr lang="el-GR" sz="2000" dirty="0" smtClean="0">
                <a:ea typeface="ＭＳ Ｐゴシック" charset="-128"/>
              </a:rPr>
              <a:t>όροι για το </a:t>
            </a:r>
            <a:r>
              <a:rPr lang="en-US" sz="2000" dirty="0" smtClean="0">
                <a:ea typeface="ＭＳ Ｐゴシック" charset="-128"/>
              </a:rPr>
              <a:t>RCV1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Αυτή η συλλογή χωράει στη μνήμη, αλλά στην πραγματικότητα πολύ μεγαλύτερες, Π.χ.</a:t>
            </a:r>
            <a:r>
              <a:rPr lang="en-US" sz="2000" dirty="0" smtClean="0">
                <a:ea typeface="ＭＳ Ｐゴシック" charset="-128"/>
              </a:rPr>
              <a:t>, </a:t>
            </a:r>
            <a:r>
              <a:rPr lang="el-GR" sz="2000" dirty="0" smtClean="0">
                <a:ea typeface="ＭＳ Ｐゴシック" charset="-128"/>
              </a:rPr>
              <a:t>οι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i="1" dirty="0" smtClean="0">
                <a:ea typeface="ＭＳ Ｐゴシック" charset="-128"/>
              </a:rPr>
              <a:t>New York Times </a:t>
            </a:r>
            <a:r>
              <a:rPr lang="el-GR" sz="2000" i="1" dirty="0" smtClean="0">
                <a:ea typeface="ＭＳ Ｐゴシック" charset="-128"/>
              </a:rPr>
              <a:t>παρέχουν ένα ευρετήριο για κύκλωμα ειδήσεων </a:t>
            </a:r>
            <a:r>
              <a:rPr lang="en-US" sz="2000" dirty="0" smtClean="0">
                <a:ea typeface="ＭＳ Ｐゴシック" charset="-128"/>
              </a:rPr>
              <a:t>&gt;150 </a:t>
            </a:r>
            <a:r>
              <a:rPr lang="el-GR" sz="2000" dirty="0" smtClean="0">
                <a:ea typeface="ＭＳ Ｐゴシック" charset="-128"/>
              </a:rPr>
              <a:t>χρόνια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Πρέπει να αποθηκεύουμε ενδιάμεσα αποτελέσματα στο δίσκο</a:t>
            </a: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7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χρησιμοποιώντας το δίσκο σαν «μνήμη»;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038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Μπορούμε να χρησιμοποιήσουμε </a:t>
            </a:r>
            <a:r>
              <a:rPr lang="el-GR" i="1" dirty="0" smtClean="0">
                <a:ea typeface="ＭＳ Ｐゴシック" charset="-128"/>
              </a:rPr>
              <a:t>τον ίδιο αλγόριθμο </a:t>
            </a:r>
            <a:r>
              <a:rPr lang="el-GR" dirty="0" smtClean="0">
                <a:ea typeface="ＭＳ Ｐゴシック" charset="-128"/>
              </a:rPr>
              <a:t>κατασκευής για το ευρετήριο αλλά χρησιμοποιώντας δίσκο αντί για μνήμη;</a:t>
            </a: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Όχι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Διάταξη</a:t>
            </a:r>
            <a:r>
              <a:rPr lang="en-US" dirty="0" smtClean="0">
                <a:ea typeface="ＭＳ Ｐゴシック" charset="-128"/>
              </a:rPr>
              <a:t> T = 100,000,000 </a:t>
            </a:r>
            <a:r>
              <a:rPr lang="el-GR" dirty="0" smtClean="0">
                <a:ea typeface="ＭＳ Ｐゴシック" charset="-128"/>
              </a:rPr>
              <a:t>εγγραφών στο δίσκο είναι πολύ αργή – πολλές τυχαίες ανακτήσεις (</a:t>
            </a:r>
            <a:r>
              <a:rPr lang="en-US" dirty="0" smtClean="0">
                <a:ea typeface="ＭＳ Ｐゴシック" charset="-128"/>
              </a:rPr>
              <a:t>disk seeks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έναν αλγόριθμο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εξωτερικής διάταξης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external sorting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6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Γιατί όχι;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ea typeface="ＭＳ Ｐゴシック" charset="-128"/>
              </a:rPr>
              <a:t>Διαπέραση</a:t>
            </a:r>
            <a:r>
              <a:rPr lang="el-GR" dirty="0" smtClean="0">
                <a:ea typeface="ＭＳ Ｐゴシック" charset="-128"/>
              </a:rPr>
              <a:t> του εγγράφου και κατασκευή εγγραφών καταχωρήσεων για ένα έγγραφο τη φορά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Μετά διάταξη των εγγραφών με βάση τους όρους (και μετά, για κάθε όρο, διάταξη καταχωρήσεων με βάση το έγγραφο)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Αυτή η διαδικασία με τυχαία ανάκτηση στο δίσκο θα ήταν πολύ αργή </a:t>
            </a:r>
            <a:r>
              <a:rPr lang="en-US" dirty="0" smtClean="0">
                <a:ea typeface="ＭＳ Ｐゴシック" charset="-128"/>
              </a:rPr>
              <a:t>– </a:t>
            </a:r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=100M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Αν κάθε σύγκριση χρειάζεται 2 προσπελάσεις στο δίσκο, και για τη διάταξη Ν στοιχείων χρειαζόμαστε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 log</a:t>
            </a:r>
            <a:r>
              <a:rPr lang="en-US" i="1" baseline="-25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συγκρίσεις, πόσο χρόνο θα χρειαζόμασταν;</a:t>
            </a:r>
            <a:endParaRPr lang="el-GR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4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BSBI: </a:t>
            </a:r>
            <a:r>
              <a:rPr lang="el-GR" dirty="0" smtClean="0">
                <a:ea typeface="ＭＳ Ｐゴシック" charset="-128"/>
              </a:rPr>
              <a:t>Αλγόριθμος κατασκευής κατά </a:t>
            </a:r>
            <a:r>
              <a:rPr lang="en-US" dirty="0" smtClean="0">
                <a:ea typeface="ＭＳ Ｐゴシック" charset="-128"/>
              </a:rPr>
              <a:t>block (Blocked sort-based Indexing) 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Εγγραφές </a:t>
            </a:r>
            <a:r>
              <a:rPr lang="en-US" dirty="0" smtClean="0">
                <a:ea typeface="ＭＳ Ｐゴシック" charset="-128"/>
              </a:rPr>
              <a:t>12-byte (4+4+4) </a:t>
            </a:r>
            <a:r>
              <a:rPr lang="en-US" i="1" dirty="0" smtClean="0">
                <a:ea typeface="ＭＳ Ｐゴシック" charset="-128"/>
              </a:rPr>
              <a:t>(term, doc, freq).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Παράγονται κατά τη διάσχιση των εγγράφων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Διάταξη </a:t>
            </a:r>
            <a:r>
              <a:rPr lang="en-US" sz="2400" dirty="0" smtClean="0">
                <a:ea typeface="ＭＳ Ｐゴシック" charset="-128"/>
              </a:rPr>
              <a:t>100M </a:t>
            </a:r>
            <a:r>
              <a:rPr lang="el-GR" sz="2400" dirty="0" smtClean="0">
                <a:ea typeface="ＭＳ Ｐゴシック" charset="-128"/>
              </a:rPr>
              <a:t>τέτοιων </a:t>
            </a:r>
            <a:r>
              <a:rPr lang="en-US" sz="2400" dirty="0" smtClean="0">
                <a:ea typeface="ＭＳ Ｐゴシック" charset="-128"/>
              </a:rPr>
              <a:t>12-byte </a:t>
            </a:r>
            <a:r>
              <a:rPr lang="el-GR" sz="2400" dirty="0" smtClean="0">
                <a:ea typeface="ＭＳ Ｐゴシック" charset="-128"/>
              </a:rPr>
              <a:t>εγγραφών με βάση τον όρο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Ορίζουμε ένα</a:t>
            </a:r>
            <a:r>
              <a:rPr lang="en-US" dirty="0" smtClean="0">
                <a:ea typeface="ＭＳ Ｐゴシック" charset="-128"/>
              </a:rPr>
              <a:t>  </a:t>
            </a:r>
            <a:r>
              <a:rPr lang="en-US" u="sng" dirty="0" smtClean="0">
                <a:ea typeface="ＭＳ Ｐゴシック" charset="-128"/>
              </a:rPr>
              <a:t>Block</a:t>
            </a:r>
            <a:r>
              <a:rPr lang="en-US" dirty="0" smtClean="0">
                <a:ea typeface="ＭＳ Ｐゴシック" charset="-128"/>
              </a:rPr>
              <a:t> ~ 10M </a:t>
            </a:r>
            <a:r>
              <a:rPr lang="el-GR" dirty="0" smtClean="0">
                <a:ea typeface="ＭＳ Ｐゴシック" charset="-128"/>
              </a:rPr>
              <a:t>τέτοιες εγγραφές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Μπορούμε εύκολα να έχουμε κάποια από αυτά στη μνήμη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Αρχικά, </a:t>
            </a:r>
            <a:r>
              <a:rPr lang="en-US" dirty="0" smtClean="0">
                <a:ea typeface="ＭＳ Ｐゴシック" charset="-128"/>
              </a:rPr>
              <a:t>10 </a:t>
            </a:r>
            <a:r>
              <a:rPr lang="el-GR" dirty="0" smtClean="0">
                <a:ea typeface="ＭＳ Ｐゴシック" charset="-128"/>
              </a:rPr>
              <a:t>  τέτοια </a:t>
            </a:r>
            <a:r>
              <a:rPr lang="en-US" dirty="0" smtClean="0">
                <a:ea typeface="ＭＳ Ｐゴシック" charset="-128"/>
              </a:rPr>
              <a:t>blocks.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Βασική ιδέα: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Συγκέντρωσε καταχωρήσεις για να γεμίσει ένα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διάταξε τις καταχωρήσεις σε κάθε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γράψε το στο δίσκο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Μετά συγχώνευσε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σε ένα μεγάλο διατεταγμένο </a:t>
            </a:r>
            <a:r>
              <a:rPr lang="en-US" dirty="0" smtClean="0">
                <a:ea typeface="ＭＳ Ｐゴシック" charset="-128"/>
              </a:rPr>
              <a:t>block</a:t>
            </a:r>
            <a:r>
              <a:rPr lang="el-GR" dirty="0" smtClean="0">
                <a:ea typeface="ＭＳ Ｐゴシック" charset="-128"/>
              </a:rPr>
              <a:t>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2209800" y="4114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1" name="Rectangle 1029"/>
          <p:cNvSpPr>
            <a:spLocks noChangeArrowheads="1"/>
          </p:cNvSpPr>
          <p:nvPr/>
        </p:nvSpPr>
        <p:spPr bwMode="auto">
          <a:xfrm>
            <a:off x="2971800" y="3200400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24582" name="AutoShape 1030"/>
          <p:cNvCxnSpPr>
            <a:cxnSpLocks noChangeShapeType="1"/>
            <a:stCxn id="24580" idx="0"/>
            <a:endCxn id="24581" idx="2"/>
          </p:cNvCxnSpPr>
          <p:nvPr/>
        </p:nvCxnSpPr>
        <p:spPr bwMode="auto">
          <a:xfrm flipV="1">
            <a:off x="2438400" y="3657600"/>
            <a:ext cx="1066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9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Πίνακες Κατακερματισμού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r>
              <a:rPr lang="el-GR" sz="4000" dirty="0" smtClean="0">
                <a:ea typeface="ＭＳ Ｐゴシック" pitchFamily="-112" charset="-128"/>
              </a:rPr>
              <a:t>+:</a:t>
            </a:r>
            <a:endParaRPr lang="en-US" sz="4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 smtClean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4000" dirty="0">
                <a:ea typeface="ＭＳ Ｐゴシック" pitchFamily="-112" charset="-128"/>
              </a:rPr>
              <a:t>- </a:t>
            </a:r>
            <a:r>
              <a:rPr lang="en-US" sz="4000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judgment/</a:t>
            </a:r>
            <a:r>
              <a:rPr lang="en-US" dirty="0" err="1" smtClean="0">
                <a:ea typeface="ＭＳ Ｐゴシック" pitchFamily="-112" charset="-128"/>
              </a:rPr>
              <a:t>judgement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n-US" i="1" dirty="0" smtClean="0"/>
              <a:t>resume</a:t>
            </a:r>
            <a:r>
              <a:rPr lang="en-US" dirty="0" smtClean="0"/>
              <a:t> vs. </a:t>
            </a:r>
            <a:r>
              <a:rPr lang="en-US" i="1" dirty="0" smtClean="0"/>
              <a:t>r</a:t>
            </a:r>
            <a:r>
              <a:rPr lang="en-US" i="1" dirty="0" smtClean="0">
                <a:cs typeface="Calibri"/>
              </a:rPr>
              <a:t>é</a:t>
            </a:r>
            <a:r>
              <a:rPr lang="en-US" i="1" dirty="0" smtClean="0"/>
              <a:t>sum</a:t>
            </a:r>
            <a:r>
              <a:rPr lang="en-US" i="1" dirty="0" smtClean="0">
                <a:cs typeface="Calibri"/>
              </a:rPr>
              <a:t>é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</a:t>
            </a:r>
            <a:endParaRPr lang="en-US" dirty="0" smtClean="0">
              <a:ea typeface="ＭＳ Ｐゴシック" charset="-128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67516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34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4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dirty="0" smtClean="0">
                <a:ea typeface="ＭＳ Ｐゴシック" charset="-128"/>
              </a:rPr>
              <a:t>10 blocks </a:t>
            </a:r>
            <a:r>
              <a:rPr lang="el-GR" dirty="0" smtClean="0">
                <a:ea typeface="ＭＳ Ｐゴシック" charset="-128"/>
              </a:rPr>
              <a:t>των </a:t>
            </a:r>
            <a:r>
              <a:rPr lang="en-US" dirty="0" smtClean="0">
                <a:ea typeface="ＭＳ Ｐゴシック" charset="-128"/>
              </a:rPr>
              <a:t>10M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Πρώτα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l-GR" dirty="0" smtClean="0">
                <a:ea typeface="ＭＳ Ｐゴシック" charset="-128"/>
              </a:rPr>
              <a:t>διάβασε κάθε </a:t>
            </a:r>
            <a:r>
              <a:rPr lang="en-US" dirty="0" smtClean="0">
                <a:ea typeface="ＭＳ Ｐゴシック" charset="-128"/>
              </a:rPr>
              <a:t>block </a:t>
            </a:r>
            <a:r>
              <a:rPr lang="el-GR" dirty="0" smtClean="0">
                <a:ea typeface="ＭＳ Ｐゴシック" charset="-128"/>
              </a:rPr>
              <a:t>και διάταξε τις εγγραφές του</a:t>
            </a:r>
            <a:r>
              <a:rPr lang="en-US" dirty="0" smtClean="0">
                <a:ea typeface="ＭＳ Ｐゴシック" charset="-128"/>
              </a:rPr>
              <a:t>: 	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-128"/>
              </a:rPr>
              <a:t>Quicksort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2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expected steps</a:t>
            </a: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Στην περίπτωσή μας,  </a:t>
            </a:r>
            <a:r>
              <a:rPr lang="en-US" dirty="0" smtClean="0">
                <a:ea typeface="ＭＳ Ｐゴシック" charset="-128"/>
              </a:rPr>
              <a:t>2 x (10M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10M) steps</a:t>
            </a:r>
          </a:p>
          <a:p>
            <a:pPr eaLnBrk="1" hangingPunct="1">
              <a:defRPr/>
            </a:pP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Άσκηση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: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εκτιμήστε το συνολικό κόστος για να διαβάσουμε κάθε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block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από το δίσκο και να εφαρμόσουμε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quicksort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σε αυτό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.</a:t>
            </a:r>
            <a:endParaRPr lang="en-US" i="1" dirty="0" smtClean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10 </a:t>
            </a:r>
            <a:r>
              <a:rPr lang="el-GR" dirty="0" smtClean="0">
                <a:ea typeface="ＭＳ Ｐゴシック" charset="-128"/>
              </a:rPr>
              <a:t>φορές αυτή η εκτίμηση του χρόνου μας δίνει 10 διατεταγμένα </a:t>
            </a:r>
            <a:r>
              <a:rPr lang="en-US" i="1" u="sng" dirty="0" smtClean="0">
                <a:ea typeface="ＭＳ Ｐゴシック" charset="-128"/>
              </a:rPr>
              <a:t>runs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 10</a:t>
            </a:r>
            <a:r>
              <a:rPr lang="en-US" dirty="0" smtClean="0">
                <a:ea typeface="ＭＳ Ｐゴシック" charset="-128"/>
              </a:rPr>
              <a:t>M </a:t>
            </a:r>
            <a:r>
              <a:rPr lang="el-GR" dirty="0" smtClean="0">
                <a:ea typeface="ＭＳ Ｐゴシック" charset="-128"/>
              </a:rPr>
              <a:t>εγγραφών το καθένα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Ο απλός τρόπος χρειάζεται 2 αντίγραφα των δεδομένων στο δίσκο </a:t>
            </a: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Αλλά μπορεί να βελτιωθεί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9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dirty="0" smtClean="0">
                <a:ea typeface="ＭＳ Ｐゴシック" charset="-128"/>
              </a:rPr>
              <a:t>10 blocks </a:t>
            </a:r>
            <a:r>
              <a:rPr lang="el-GR" dirty="0" smtClean="0">
                <a:ea typeface="ＭＳ Ｐゴシック" charset="-128"/>
              </a:rPr>
              <a:t>των </a:t>
            </a:r>
            <a:r>
              <a:rPr lang="en-US" dirty="0" smtClean="0">
                <a:ea typeface="ＭＳ Ｐゴシック" charset="-128"/>
              </a:rPr>
              <a:t>10M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76400"/>
            <a:ext cx="7162800" cy="32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828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5181600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Διάβασε ένα-ένα τα έγγραφα – γεμίζοντας ένα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με &lt;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term, </a:t>
            </a:r>
            <a:r>
              <a:rPr lang="en-US" sz="20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docid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&gt;,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διάταξη του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block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 γράψε το γε</a:t>
            </a:r>
            <a:r>
              <a:rPr lang="el-GR" sz="20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μ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άτο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στο δίσκο 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0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Πως θα γίνει η συγχώνευση των </a:t>
            </a:r>
            <a:r>
              <a:rPr lang="en-US" dirty="0" smtClean="0">
                <a:ea typeface="ＭＳ Ｐゴシック" charset="-128"/>
              </a:rPr>
              <a:t>runs?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Δυαδική συγχώνευση, μια δεντρική δομή με</a:t>
            </a:r>
            <a:r>
              <a:rPr lang="en-US" sz="2400" dirty="0" smtClean="0">
                <a:ea typeface="ＭＳ Ｐゴシック" charset="-128"/>
              </a:rPr>
              <a:t> log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n-US" sz="2400" dirty="0" smtClean="0">
                <a:ea typeface="ＭＳ Ｐゴシック" charset="-128"/>
              </a:rPr>
              <a:t>10 = 4 </a:t>
            </a:r>
            <a:r>
              <a:rPr lang="el-GR" sz="2400" dirty="0" smtClean="0">
                <a:ea typeface="ＭＳ Ｐゴシック" charset="-128"/>
              </a:rPr>
              <a:t>επίπεδα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Σε κάθε επίπεδο, διάβασε στη μνήμη </a:t>
            </a:r>
            <a:r>
              <a:rPr lang="en-US" sz="2400" dirty="0" smtClean="0">
                <a:ea typeface="ＭＳ Ｐゴシック" charset="-128"/>
              </a:rPr>
              <a:t>runs </a:t>
            </a:r>
            <a:r>
              <a:rPr lang="el-GR" sz="2400" dirty="0" smtClean="0">
                <a:ea typeface="ＭＳ Ｐゴシック" charset="-128"/>
              </a:rPr>
              <a:t>σε</a:t>
            </a:r>
            <a:r>
              <a:rPr lang="en-US" sz="2400" dirty="0" smtClean="0">
                <a:ea typeface="ＭＳ Ｐゴシック" charset="-128"/>
              </a:rPr>
              <a:t> blocks </a:t>
            </a:r>
            <a:r>
              <a:rPr lang="el-GR" sz="2400" dirty="0" smtClean="0">
                <a:ea typeface="ＭＳ Ｐゴシック" charset="-128"/>
              </a:rPr>
              <a:t>των </a:t>
            </a:r>
            <a:r>
              <a:rPr lang="en-US" sz="2400" dirty="0" smtClean="0">
                <a:ea typeface="ＭＳ Ｐゴシック" charset="-128"/>
              </a:rPr>
              <a:t>10M, </a:t>
            </a:r>
            <a:r>
              <a:rPr lang="el-GR" sz="2400" dirty="0" smtClean="0">
                <a:ea typeface="ＭＳ Ｐゴシック" charset="-128"/>
              </a:rPr>
              <a:t>συγχώνευσε</a:t>
            </a:r>
            <a:r>
              <a:rPr lang="en-US" sz="2400" dirty="0" smtClean="0">
                <a:ea typeface="ＭＳ Ｐゴシック" charset="-128"/>
              </a:rPr>
              <a:t>, </a:t>
            </a:r>
            <a:r>
              <a:rPr lang="el-GR" sz="2400" dirty="0" smtClean="0">
                <a:ea typeface="ＭＳ Ｐゴシック" charset="-128"/>
              </a:rPr>
              <a:t>γράψε πίσω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24384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677" name="Line 1029"/>
          <p:cNvSpPr>
            <a:spLocks noChangeShapeType="1"/>
          </p:cNvSpPr>
          <p:nvPr/>
        </p:nvSpPr>
        <p:spPr bwMode="auto">
          <a:xfrm flipV="1">
            <a:off x="24384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1030"/>
          <p:cNvSpPr>
            <a:spLocks noChangeArrowheads="1"/>
          </p:cNvSpPr>
          <p:nvPr/>
        </p:nvSpPr>
        <p:spPr bwMode="auto">
          <a:xfrm>
            <a:off x="32766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1031"/>
          <p:cNvSpPr>
            <a:spLocks noChangeShapeType="1"/>
          </p:cNvSpPr>
          <p:nvPr/>
        </p:nvSpPr>
        <p:spPr bwMode="auto">
          <a:xfrm flipV="1">
            <a:off x="32766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1032"/>
          <p:cNvSpPr>
            <a:spLocks noChangeArrowheads="1"/>
          </p:cNvSpPr>
          <p:nvPr/>
        </p:nvSpPr>
        <p:spPr bwMode="auto">
          <a:xfrm>
            <a:off x="3276600" y="5715000"/>
            <a:ext cx="2514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Disk</a:t>
            </a:r>
          </a:p>
        </p:txBody>
      </p:sp>
      <p:sp>
        <p:nvSpPr>
          <p:cNvPr id="28681" name="Oval 1033"/>
          <p:cNvSpPr>
            <a:spLocks noChangeArrowheads="1"/>
          </p:cNvSpPr>
          <p:nvPr/>
        </p:nvSpPr>
        <p:spPr bwMode="auto">
          <a:xfrm>
            <a:off x="3276600" y="5562600"/>
            <a:ext cx="2514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34"/>
          <p:cNvSpPr>
            <a:spLocks noChangeShapeType="1"/>
          </p:cNvSpPr>
          <p:nvPr/>
        </p:nvSpPr>
        <p:spPr bwMode="auto">
          <a:xfrm flipH="1" flipV="1">
            <a:off x="3200400" y="48768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35"/>
          <p:cNvSpPr>
            <a:spLocks noChangeShapeType="1"/>
          </p:cNvSpPr>
          <p:nvPr/>
        </p:nvSpPr>
        <p:spPr bwMode="auto">
          <a:xfrm>
            <a:off x="4038600" y="4038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036"/>
          <p:cNvSpPr>
            <a:spLocks noChangeShapeType="1"/>
          </p:cNvSpPr>
          <p:nvPr/>
        </p:nvSpPr>
        <p:spPr bwMode="auto">
          <a:xfrm flipH="1">
            <a:off x="5257800" y="4876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037"/>
          <p:cNvSpPr txBox="1">
            <a:spLocks noChangeArrowheads="1"/>
          </p:cNvSpPr>
          <p:nvPr/>
        </p:nvSpPr>
        <p:spPr bwMode="auto">
          <a:xfrm>
            <a:off x="2605088" y="35433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1</a:t>
            </a:r>
          </a:p>
        </p:txBody>
      </p:sp>
      <p:sp>
        <p:nvSpPr>
          <p:cNvPr id="28686" name="Text Box 1038"/>
          <p:cNvSpPr txBox="1">
            <a:spLocks noChangeArrowheads="1"/>
          </p:cNvSpPr>
          <p:nvPr/>
        </p:nvSpPr>
        <p:spPr bwMode="auto">
          <a:xfrm>
            <a:off x="25908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28687" name="Text Box 1039"/>
          <p:cNvSpPr txBox="1">
            <a:spLocks noChangeArrowheads="1"/>
          </p:cNvSpPr>
          <p:nvPr/>
        </p:nvSpPr>
        <p:spPr bwMode="auto">
          <a:xfrm>
            <a:off x="34290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4</a:t>
            </a:r>
          </a:p>
        </p:txBody>
      </p:sp>
      <p:sp>
        <p:nvSpPr>
          <p:cNvPr id="28688" name="Text Box 1040"/>
          <p:cNvSpPr txBox="1">
            <a:spLocks noChangeArrowheads="1"/>
          </p:cNvSpPr>
          <p:nvPr/>
        </p:nvSpPr>
        <p:spPr bwMode="auto">
          <a:xfrm>
            <a:off x="3429000" y="3505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2</a:t>
            </a:r>
          </a:p>
        </p:txBody>
      </p:sp>
      <p:grpSp>
        <p:nvGrpSpPr>
          <p:cNvPr id="28689" name="Group 1041"/>
          <p:cNvGrpSpPr>
            <a:grpSpLocks/>
          </p:cNvGrpSpPr>
          <p:nvPr/>
        </p:nvGrpSpPr>
        <p:grpSpPr bwMode="auto">
          <a:xfrm>
            <a:off x="5943600" y="3124200"/>
            <a:ext cx="609600" cy="2590800"/>
            <a:chOff x="4080" y="2016"/>
            <a:chExt cx="384" cy="1632"/>
          </a:xfrm>
        </p:grpSpPr>
        <p:grpSp>
          <p:nvGrpSpPr>
            <p:cNvPr id="28696" name="Group 1042"/>
            <p:cNvGrpSpPr>
              <a:grpSpLocks/>
            </p:cNvGrpSpPr>
            <p:nvPr/>
          </p:nvGrpSpPr>
          <p:grpSpPr bwMode="auto">
            <a:xfrm>
              <a:off x="4080" y="2016"/>
              <a:ext cx="384" cy="816"/>
              <a:chOff x="3168" y="2160"/>
              <a:chExt cx="384" cy="816"/>
            </a:xfrm>
          </p:grpSpPr>
          <p:sp>
            <p:nvSpPr>
              <p:cNvPr id="28702" name="Rectangle 1043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Line 1044"/>
              <p:cNvSpPr>
                <a:spLocks noChangeShapeType="1"/>
              </p:cNvSpPr>
              <p:nvPr/>
            </p:nvSpPr>
            <p:spPr bwMode="auto">
              <a:xfrm flipV="1">
                <a:off x="3168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Text Box 1045"/>
              <p:cNvSpPr txBox="1">
                <a:spLocks noChangeArrowheads="1"/>
              </p:cNvSpPr>
              <p:nvPr/>
            </p:nvSpPr>
            <p:spPr bwMode="auto">
              <a:xfrm>
                <a:off x="3264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2</a:t>
                </a:r>
              </a:p>
            </p:txBody>
          </p:sp>
          <p:sp>
            <p:nvSpPr>
              <p:cNvPr id="28705" name="Text Box 1046"/>
              <p:cNvSpPr txBox="1">
                <a:spLocks noChangeArrowheads="1"/>
              </p:cNvSpPr>
              <p:nvPr/>
            </p:nvSpPr>
            <p:spPr bwMode="auto">
              <a:xfrm>
                <a:off x="328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1</a:t>
                </a:r>
              </a:p>
            </p:txBody>
          </p:sp>
        </p:grpSp>
        <p:grpSp>
          <p:nvGrpSpPr>
            <p:cNvPr id="28697" name="Group 1047"/>
            <p:cNvGrpSpPr>
              <a:grpSpLocks/>
            </p:cNvGrpSpPr>
            <p:nvPr/>
          </p:nvGrpSpPr>
          <p:grpSpPr bwMode="auto">
            <a:xfrm>
              <a:off x="4080" y="2832"/>
              <a:ext cx="384" cy="816"/>
              <a:chOff x="3696" y="2160"/>
              <a:chExt cx="384" cy="816"/>
            </a:xfrm>
          </p:grpSpPr>
          <p:sp>
            <p:nvSpPr>
              <p:cNvPr id="28698" name="Rectangle 1048"/>
              <p:cNvSpPr>
                <a:spLocks noChangeArrowheads="1"/>
              </p:cNvSpPr>
              <p:nvPr/>
            </p:nvSpPr>
            <p:spPr bwMode="auto">
              <a:xfrm>
                <a:off x="3696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1049"/>
              <p:cNvSpPr>
                <a:spLocks noChangeShapeType="1"/>
              </p:cNvSpPr>
              <p:nvPr/>
            </p:nvSpPr>
            <p:spPr bwMode="auto">
              <a:xfrm flipV="1">
                <a:off x="3696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Text Box 1050"/>
              <p:cNvSpPr txBox="1">
                <a:spLocks noChangeArrowheads="1"/>
              </p:cNvSpPr>
              <p:nvPr/>
            </p:nvSpPr>
            <p:spPr bwMode="auto">
              <a:xfrm>
                <a:off x="3761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4</a:t>
                </a:r>
              </a:p>
            </p:txBody>
          </p:sp>
          <p:sp>
            <p:nvSpPr>
              <p:cNvPr id="28701" name="Text Box 1051"/>
              <p:cNvSpPr txBox="1">
                <a:spLocks noChangeArrowheads="1"/>
              </p:cNvSpPr>
              <p:nvPr/>
            </p:nvSpPr>
            <p:spPr bwMode="auto">
              <a:xfrm>
                <a:off x="376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3</a:t>
                </a:r>
              </a:p>
            </p:txBody>
          </p:sp>
        </p:grpSp>
      </p:grpSp>
      <p:sp>
        <p:nvSpPr>
          <p:cNvPr id="28690" name="Rectangle 1052"/>
          <p:cNvSpPr>
            <a:spLocks noChangeArrowheads="1"/>
          </p:cNvSpPr>
          <p:nvPr/>
        </p:nvSpPr>
        <p:spPr bwMode="auto">
          <a:xfrm>
            <a:off x="454025" y="5299075"/>
            <a:ext cx="1846263" cy="8318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Runs being</a:t>
            </a:r>
          </a:p>
          <a:p>
            <a:r>
              <a:rPr lang="en-US"/>
              <a:t>merged.</a:t>
            </a:r>
          </a:p>
        </p:txBody>
      </p:sp>
      <p:cxnSp>
        <p:nvCxnSpPr>
          <p:cNvPr id="28691" name="AutoShape 1053"/>
          <p:cNvCxnSpPr>
            <a:cxnSpLocks noChangeShapeType="1"/>
            <a:stCxn id="28690" idx="0"/>
            <a:endCxn id="28676" idx="2"/>
          </p:cNvCxnSpPr>
          <p:nvPr/>
        </p:nvCxnSpPr>
        <p:spPr bwMode="auto">
          <a:xfrm flipV="1">
            <a:off x="1377950" y="4724400"/>
            <a:ext cx="13652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92" name="AutoShape 1054"/>
          <p:cNvCxnSpPr>
            <a:cxnSpLocks noChangeShapeType="1"/>
            <a:stCxn id="28690" idx="0"/>
            <a:endCxn id="28678" idx="2"/>
          </p:cNvCxnSpPr>
          <p:nvPr/>
        </p:nvCxnSpPr>
        <p:spPr bwMode="auto">
          <a:xfrm flipV="1">
            <a:off x="1377950" y="4724400"/>
            <a:ext cx="22034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93" name="Rectangle 1055"/>
          <p:cNvSpPr>
            <a:spLocks noChangeArrowheads="1"/>
          </p:cNvSpPr>
          <p:nvPr/>
        </p:nvSpPr>
        <p:spPr bwMode="auto">
          <a:xfrm>
            <a:off x="6762750" y="3729038"/>
            <a:ext cx="2000250" cy="466725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Merged run.</a:t>
            </a:r>
          </a:p>
        </p:txBody>
      </p:sp>
      <p:cxnSp>
        <p:nvCxnSpPr>
          <p:cNvPr id="28694" name="AutoShape 1056"/>
          <p:cNvCxnSpPr>
            <a:cxnSpLocks noChangeShapeType="1"/>
            <a:stCxn id="28693" idx="1"/>
            <a:endCxn id="28699" idx="1"/>
          </p:cNvCxnSpPr>
          <p:nvPr/>
        </p:nvCxnSpPr>
        <p:spPr bwMode="auto">
          <a:xfrm flipH="1">
            <a:off x="6551613" y="3962400"/>
            <a:ext cx="211137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9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Πιο αποδοτικά με μια </a:t>
            </a:r>
            <a:r>
              <a:rPr lang="en-US" sz="2400" dirty="0" smtClean="0">
                <a:ea typeface="ＭＳ Ｐゴシック" charset="-128"/>
              </a:rPr>
              <a:t>multi-way </a:t>
            </a:r>
            <a:r>
              <a:rPr lang="el-GR" sz="2400" dirty="0" smtClean="0">
                <a:ea typeface="ＭＳ Ｐゴシック" charset="-128"/>
              </a:rPr>
              <a:t>συγχώνευση, όπου διαβάζουμε από όλα τα </a:t>
            </a:r>
            <a:r>
              <a:rPr lang="en-US" sz="2400" dirty="0" smtClean="0">
                <a:ea typeface="ＭＳ Ｐゴシック" charset="-128"/>
              </a:rPr>
              <a:t>blocks </a:t>
            </a:r>
            <a:r>
              <a:rPr lang="el-GR" sz="2400" dirty="0" smtClean="0">
                <a:ea typeface="ＭＳ Ｐゴシック" charset="-128"/>
              </a:rPr>
              <a:t>ταυτόχρονα</a:t>
            </a:r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Υπό την προϋπόθεση ότι διαβάζουμε στη μνήμη αρκετά μεγάλα κομμάτια κάθε </a:t>
            </a:r>
            <a:r>
              <a:rPr lang="en-US" sz="2400" dirty="0" smtClean="0">
                <a:ea typeface="ＭＳ Ｐゴシック" charset="-128"/>
              </a:rPr>
              <a:t>block </a:t>
            </a:r>
            <a:r>
              <a:rPr lang="el-GR" sz="2400" dirty="0" smtClean="0">
                <a:ea typeface="ＭＳ Ｐゴシック" charset="-128"/>
              </a:rPr>
              <a:t>και μετά γράφουμε πίσω αρκετά μεγάλα κομμάτια, αλλιώς πάλι πρόβλημα με τις αναζητήσεις στο δίσκο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Πως θα γίνει η συγχώνευση των </a:t>
            </a:r>
            <a:r>
              <a:rPr lang="en-US" dirty="0" smtClean="0">
                <a:ea typeface="ＭＳ Ｐゴシック" charset="-128"/>
              </a:rPr>
              <a:t>runs?</a:t>
            </a:r>
          </a:p>
        </p:txBody>
      </p:sp>
    </p:spTree>
    <p:extLst>
      <p:ext uri="{BB962C8B-B14F-4D97-AF65-F5344CB8AC3E}">
        <p14:creationId xmlns:p14="http://schemas.microsoft.com/office/powerpoint/2010/main" xmlns="" val="19721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</a:rPr>
              <a:t>X</a:t>
            </a:r>
            <a:r>
              <a:rPr lang="el-GR" dirty="0" smtClean="0">
                <a:ea typeface="ＭＳ Ｐゴシック" charset="-128"/>
              </a:rPr>
              <a:t>ρήση αναγνωριστικού όρου (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i="1" dirty="0" smtClean="0">
                <a:ea typeface="ＭＳ Ｐゴシック" charset="-128"/>
              </a:rPr>
              <a:t>Υπόθεση: κρατάμε το λεξικό στη μνήμη</a:t>
            </a:r>
            <a:endParaRPr lang="en-US" i="1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το λεξικό (το οποίο μεγαλώνει δυναμικά) για να υλοποιήσουμε την απεικόνιση μεταξύ όρου (</a:t>
            </a:r>
            <a:r>
              <a:rPr lang="en-US" dirty="0" smtClean="0">
                <a:ea typeface="ＭＳ Ｐゴシック" charset="-128"/>
              </a:rPr>
              <a:t>term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σε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Θα μπορούσαμε να εργαστούμε και με </a:t>
            </a:r>
            <a:r>
              <a:rPr lang="en-US" dirty="0" err="1" smtClean="0">
                <a:ea typeface="ＭＳ Ｐゴシック" charset="-128"/>
              </a:rPr>
              <a:t>term,docID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καταχωρήσεις αντί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termID,docID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καταχωρήσεων</a:t>
            </a:r>
            <a:r>
              <a:rPr lang="en-US" dirty="0" smtClean="0">
                <a:ea typeface="ＭＳ Ｐゴシック" charset="-128"/>
              </a:rPr>
              <a:t>. . 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. . . </a:t>
            </a:r>
            <a:r>
              <a:rPr lang="el-GR" dirty="0" smtClean="0">
                <a:ea typeface="ＭＳ Ｐゴシック" charset="-128"/>
              </a:rPr>
              <a:t>Αλλά τα ενδιάμεσα αρχεία γίνονται πολύ μεγάλα.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charset="-128"/>
              </a:rPr>
              <a:t>SPIMI: Single-pass in-memory indexing</a:t>
            </a:r>
            <a:r>
              <a:rPr lang="el-GR" sz="3600" dirty="0" smtClean="0">
                <a:ea typeface="ＭＳ Ｐゴシック" charset="-128"/>
              </a:rPr>
              <a:t> (ευρετηρίαση ενός περάσματος)</a:t>
            </a:r>
            <a:endParaRPr lang="en-US" sz="3600" dirty="0" smtClean="0"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i="1" dirty="0" smtClean="0">
                <a:ea typeface="ＭＳ Ｐゴシック" charset="-128"/>
              </a:rPr>
              <a:t>Βασική Ιδέα</a:t>
            </a:r>
            <a:r>
              <a:rPr lang="en-US" i="1" dirty="0" smtClean="0">
                <a:ea typeface="ＭＳ Ｐゴシック" charset="-128"/>
              </a:rPr>
              <a:t> 1: </a:t>
            </a:r>
            <a:r>
              <a:rPr lang="el-GR" dirty="0" smtClean="0">
                <a:ea typeface="ＭＳ Ｐゴシック" charset="-128"/>
              </a:rPr>
              <a:t>Δημιουργία ξεχωριστών λεξικών για κάθε</a:t>
            </a:r>
            <a:r>
              <a:rPr lang="en-US" dirty="0" smtClean="0">
                <a:ea typeface="ＭＳ Ｐゴシック" charset="-128"/>
              </a:rPr>
              <a:t> block – </a:t>
            </a:r>
            <a:r>
              <a:rPr lang="el-GR" dirty="0" smtClean="0">
                <a:ea typeface="ＭＳ Ｐゴシック" charset="-128"/>
              </a:rPr>
              <a:t>δε χρειάζεται να διατηρούμε</a:t>
            </a:r>
            <a:r>
              <a:rPr lang="en-US" dirty="0" smtClean="0">
                <a:ea typeface="ＭＳ Ｐゴシック" charset="-128"/>
              </a:rPr>
              <a:t> term-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απεικονίσεις μεταξύ</a:t>
            </a:r>
            <a:r>
              <a:rPr lang="en-US" dirty="0" smtClean="0">
                <a:ea typeface="ＭＳ Ｐゴシック" charset="-128"/>
              </a:rPr>
              <a:t> blocks.</a:t>
            </a:r>
          </a:p>
          <a:p>
            <a:pPr eaLnBrk="1" hangingPunct="1"/>
            <a:r>
              <a:rPr lang="el-GR" i="1" dirty="0" smtClean="0">
                <a:ea typeface="ＭＳ Ｐゴシック" charset="-128"/>
              </a:rPr>
              <a:t>Βασική Ιδέα </a:t>
            </a:r>
            <a:r>
              <a:rPr lang="en-US" i="1" dirty="0" smtClean="0">
                <a:ea typeface="ＭＳ Ｐゴシック" charset="-128"/>
              </a:rPr>
              <a:t>2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Αποφυγή της διάταξης των όρων.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Συγκεντρώσετε τις καταχωρήσεις σε λίστες καταχωρήσεων όπως αυτές εμφανίζονται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i="1" dirty="0" smtClean="0">
                <a:ea typeface="ＭＳ Ｐゴシック" charset="-128"/>
              </a:rPr>
              <a:t>Κατασκευή ενός πλήρους αντεστραμμένου ευρετηρίου για κάθε</a:t>
            </a:r>
            <a:r>
              <a:rPr lang="en-US" i="1" dirty="0" smtClean="0">
                <a:ea typeface="ＭＳ Ｐゴシック" charset="-128"/>
              </a:rPr>
              <a:t> block.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Μετά συγχωνεύουμε τα ξεχωριστά ευρετήρια σε ένα μεγάλο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0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/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SPIMI-Invert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6172200"/>
            <a:ext cx="7772400" cy="457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συγχώνευση όπως και στο</a:t>
            </a:r>
            <a:r>
              <a:rPr lang="en-US" dirty="0" smtClean="0">
                <a:ea typeface="ＭＳ Ｐゴシック" charset="-128"/>
              </a:rPr>
              <a:t> BSBI.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56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1905001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Χρησιμοποιούμε </a:t>
            </a:r>
            <a:r>
              <a:rPr lang="en-U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hash (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οπότε οι καταχωρήσεις για τον ίδιο όρο στον ίδιο «κάδο»</a:t>
            </a:r>
            <a:endParaRPr lang="el-GR" sz="2000" i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4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Δυναμικά ευρετήρια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Μέχρι στιγμής, θεωρήσαμε ότι τα ευρετήρια είναι στατικά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συμβαίνει σπάνια, στην πραγματικότητα</a:t>
            </a:r>
            <a:r>
              <a:rPr lang="en-US" dirty="0" smtClean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Νέα έγγραφα εμφανίζονται και πρέπει να εισαχθούν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Έγγραφα τροποποιούνται ή διαγράφονται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σημαίνει ότι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πρέπει να ενημερώσουμε τις λίστες καταχωρήσεων</a:t>
            </a:r>
            <a:r>
              <a:rPr lang="el-GR" dirty="0" smtClean="0">
                <a:ea typeface="ＭＳ Ｐゴシック" charset="-128"/>
              </a:rPr>
              <a:t>: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Αλλαγές στις καταχωρήσεις όρων που είναι ήδη στο λεξικό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Προστίθενται νέοι όροι στο λεξικό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9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πιο απλή προσέγγιση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34350" cy="4114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Διατήρησε ένα «μεγάλο» κεντρικό ευρετήριο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Τα νέα έγγραφα σε μικρό «βοηθητικό» ευρετήριο (στη μνήμη)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Ψάξε και στα δύο, συγχώνευσε το αποτέλεσμα</a:t>
            </a:r>
            <a:endParaRPr lang="el-GR" dirty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Διαγραφές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Invalidation bit-vector </a:t>
            </a:r>
            <a:r>
              <a:rPr lang="el-GR" dirty="0" smtClean="0">
                <a:ea typeface="ＭＳ Ｐゴシック" charset="-128"/>
              </a:rPr>
              <a:t>για τα διαγραμμένα έγγραφα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Περιοδικά, </a:t>
            </a:r>
            <a:r>
              <a:rPr lang="en-US" dirty="0" smtClean="0">
                <a:ea typeface="ＭＳ Ｐゴシック" charset="-128"/>
              </a:rPr>
              <a:t>re-index </a:t>
            </a:r>
            <a:r>
              <a:rPr lang="el-GR" dirty="0" smtClean="0">
                <a:ea typeface="ＭＳ Ｐゴシック" charset="-128"/>
              </a:rPr>
              <a:t> το βοηθητικό στο κυρίως ευρετήριο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2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Το απλούστερο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δυαδικό δέντρο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Το πιο συνηθισμένο</a:t>
            </a:r>
            <a:r>
              <a:rPr lang="en-US" sz="2400" dirty="0" smtClean="0">
                <a:ea typeface="ＭＳ Ｐゴシック" pitchFamily="-112" charset="-128"/>
              </a:rPr>
              <a:t>: B-</a:t>
            </a:r>
            <a:r>
              <a:rPr lang="el-GR" sz="2400" dirty="0" smtClean="0">
                <a:ea typeface="ＭＳ Ｐゴシック" pitchFamily="-112" charset="-128"/>
              </a:rPr>
              <a:t>δέντρα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Τα δέντρα απαιτούν να υπάρχει διάταξη των κλειδιών (αλλά συνήθως υπάρχει)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+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Λύνουν το πρόβλημα προθέματος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π.χ., όροι που αρχίζουν με </a:t>
            </a:r>
            <a:r>
              <a:rPr lang="en-US" i="1" dirty="0" err="1" smtClean="0">
                <a:ea typeface="ＭＳ Ｐゴシック" pitchFamily="-112" charset="-128"/>
              </a:rPr>
              <a:t>hyp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-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Πιο αργή</a:t>
            </a:r>
            <a:r>
              <a:rPr lang="en-US" dirty="0" smtClean="0">
                <a:ea typeface="ＭＳ Ｐゴシック" pitchFamily="-112" charset="-128"/>
              </a:rPr>
              <a:t>: O(log 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)  [</a:t>
            </a:r>
            <a:r>
              <a:rPr lang="el-GR" dirty="0" smtClean="0">
                <a:ea typeface="ＭＳ Ｐゴシック" pitchFamily="-112" charset="-128"/>
              </a:rPr>
              <a:t>όπου Μ ο αριθμός των όρων- και αυτό απαιτεί (</a:t>
            </a:r>
            <a:r>
              <a:rPr lang="el-GR" i="1" dirty="0" smtClean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err="1" smtClean="0">
                <a:ea typeface="ＭＳ Ｐゴシック" pitchFamily="-112" charset="-128"/>
              </a:rPr>
              <a:t>δέντα</a:t>
            </a:r>
            <a:r>
              <a:rPr lang="en-US" dirty="0" smtClean="0">
                <a:ea typeface="ＭＳ Ｐゴシック" pitchFamily="-112" charset="-128"/>
              </a:rPr>
              <a:t>]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Η </a:t>
            </a:r>
            <a:r>
              <a:rPr lang="el-GR" dirty="0" err="1" smtClean="0">
                <a:ea typeface="ＭＳ Ｐゴシック" pitchFamily="-112" charset="-128"/>
              </a:rPr>
              <a:t>ισοζύγιση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rebalancing) </a:t>
            </a:r>
            <a:r>
              <a:rPr lang="el-GR" dirty="0" smtClean="0">
                <a:ea typeface="ＭＳ Ｐゴシック" pitchFamily="-112" charset="-128"/>
              </a:rPr>
              <a:t>των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δυαδικών δέντρων είναι ακριβό 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dirty="0" smtClean="0">
                <a:ea typeface="ＭＳ Ｐゴシック" pitchFamily="-112" charset="-128"/>
              </a:rPr>
              <a:t>Αλλά τα </a:t>
            </a:r>
            <a:r>
              <a:rPr lang="en-US" dirty="0" smtClean="0">
                <a:ea typeface="ＭＳ Ｐゴシック" pitchFamily="-112" charset="-128"/>
              </a:rPr>
              <a:t>B-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καλύτερα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7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Θέματα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Σ</a:t>
            </a:r>
            <a:r>
              <a:rPr lang="el-GR" sz="2400" dirty="0" smtClean="0">
                <a:ea typeface="ＭＳ Ｐゴシック" charset="-128"/>
              </a:rPr>
              <a:t>υχνές συγχωνεύσεις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Κακή απόδοση κατά τη διάρκεια της συγχώνευσης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Πιο αποδοτικό αν κάθε λίστα καταχωρήσεων ήταν αποθηκευμένη σε διαφορετικό αρχείο (τότε, απλώς </a:t>
            </a:r>
            <a:r>
              <a:rPr lang="en-US" sz="2400" dirty="0" smtClean="0">
                <a:ea typeface="ＭＳ Ｐゴシック" charset="-128"/>
              </a:rPr>
              <a:t>append)</a:t>
            </a:r>
            <a:r>
              <a:rPr lang="el-GR" sz="2400" dirty="0" smtClean="0">
                <a:ea typeface="ＭＳ Ｐゴシック" charset="-128"/>
              </a:rPr>
              <a:t>, αλλά θα χρειαζόμαστε πολλά αρχεία (μη αποδοτικό για το ΛΣ) </a:t>
            </a:r>
          </a:p>
          <a:p>
            <a:pPr eaLnBrk="1" hangingPunct="1"/>
            <a:endParaRPr lang="el-GR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Θα υποθέσουμε ένα αρχείο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Στην πραγματικότητα: Κάτι ανάμεσα </a:t>
            </a:r>
            <a:r>
              <a:rPr lang="en-US" sz="2400" dirty="0" smtClean="0">
                <a:ea typeface="ＭＳ Ｐゴシック" charset="-128"/>
              </a:rPr>
              <a:t>(</a:t>
            </a:r>
            <a:r>
              <a:rPr lang="el-GR" sz="2400" dirty="0" smtClean="0">
                <a:ea typeface="ＭＳ Ｐゴシック" charset="-128"/>
              </a:rPr>
              <a:t>π.χ., πολλές μικρές λίστες καταχώρησης σε ένα αρχείο, διάσπαση πολύ μεγάλων λιστών, κλπ)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3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Λογαριθμική συγχώνευση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Διατήρηση μια σειράς από ευρετήρια, το καθένα διπλάσιου μεγέθους από τα προηγούμενο </a:t>
            </a:r>
          </a:p>
          <a:p>
            <a:pPr lvl="1" eaLnBrk="1" hangingPunct="1">
              <a:buClr>
                <a:schemeClr val="accent2">
                  <a:lumMod val="75000"/>
                </a:schemeClr>
              </a:buClr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Κάθε στιγμή, χρησιμοποιούνται κάποια από αυτά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Κρατάμε το μικρότερο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(Z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0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στη μνήμη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μεγαλύτερα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(I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0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, I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1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, …)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στο δίσκο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Όταν το </a:t>
            </a:r>
            <a:r>
              <a:rPr lang="en-US" sz="2400" dirty="0" smtClean="0">
                <a:ea typeface="ＭＳ Ｐゴシック" charset="-128"/>
              </a:rPr>
              <a:t> Z</a:t>
            </a:r>
            <a:r>
              <a:rPr lang="en-US" sz="2400" baseline="-25000" dirty="0" smtClean="0">
                <a:ea typeface="ＭＳ Ｐゴシック" charset="-128"/>
              </a:rPr>
              <a:t>0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γίνει πολύ μεγάλο </a:t>
            </a:r>
            <a:r>
              <a:rPr lang="en-US" sz="2400" dirty="0" smtClean="0">
                <a:ea typeface="ＭＳ Ｐゴシック" charset="-128"/>
              </a:rPr>
              <a:t> (&gt; </a:t>
            </a:r>
            <a:r>
              <a:rPr lang="en-US" sz="2400" i="1" dirty="0" smtClean="0">
                <a:ea typeface="ＭＳ Ｐゴシック" charset="-128"/>
              </a:rPr>
              <a:t>n</a:t>
            </a:r>
            <a:r>
              <a:rPr lang="en-US" sz="2400" dirty="0" smtClean="0">
                <a:ea typeface="ＭＳ Ｐゴシック" charset="-128"/>
              </a:rPr>
              <a:t>), </a:t>
            </a:r>
            <a:endParaRPr lang="el-GR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το γράφουμε στο δίσκο ως </a:t>
            </a:r>
            <a:r>
              <a:rPr lang="en-US" sz="2400" dirty="0" smtClean="0">
                <a:ea typeface="ＭＳ Ｐゴシック" charset="-128"/>
              </a:rPr>
              <a:t>I</a:t>
            </a:r>
            <a:r>
              <a:rPr lang="en-US" sz="2400" baseline="-25000" dirty="0" smtClean="0">
                <a:ea typeface="ＭＳ Ｐゴシック" charset="-128"/>
              </a:rPr>
              <a:t>0</a:t>
            </a:r>
            <a:r>
              <a:rPr lang="el-GR" sz="2400" baseline="-25000" dirty="0" smtClean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ή</a:t>
            </a:r>
            <a:endParaRPr lang="en-US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Ή το συγχωνεύουμε με το</a:t>
            </a:r>
            <a:r>
              <a:rPr lang="en-US" sz="2400" dirty="0" smtClean="0">
                <a:ea typeface="ＭＳ Ｐゴシック" charset="-128"/>
              </a:rPr>
              <a:t> I</a:t>
            </a:r>
            <a:r>
              <a:rPr lang="en-US" sz="2400" baseline="-25000" dirty="0" smtClean="0">
                <a:ea typeface="ＭＳ Ｐゴシック" charset="-128"/>
              </a:rPr>
              <a:t>0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ως </a:t>
            </a:r>
            <a:r>
              <a:rPr lang="en-US" sz="2400" dirty="0" smtClean="0">
                <a:ea typeface="ＭＳ Ｐゴシック" charset="-128"/>
              </a:rPr>
              <a:t>Z</a:t>
            </a:r>
            <a:r>
              <a:rPr lang="en-US" sz="2400" baseline="-25000" dirty="0" smtClean="0">
                <a:ea typeface="ＭＳ Ｐゴシック" charset="-128"/>
              </a:rPr>
              <a:t>1</a:t>
            </a:r>
            <a:r>
              <a:rPr lang="el-GR" sz="2400" baseline="-25000" dirty="0" smtClean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(</a:t>
            </a:r>
            <a:r>
              <a:rPr lang="el-GR" sz="2400" dirty="0" smtClean="0">
                <a:ea typeface="ＭＳ Ｐゴシック" charset="-128"/>
              </a:rPr>
              <a:t>αν </a:t>
            </a: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>
                <a:ea typeface="ＭＳ Ｐゴシック" charset="-128"/>
              </a:rPr>
              <a:t>I</a:t>
            </a:r>
            <a:r>
              <a:rPr lang="en-US" sz="2400" baseline="-25000" dirty="0">
                <a:ea typeface="ＭＳ Ｐゴシック" charset="-128"/>
              </a:rPr>
              <a:t>0 </a:t>
            </a:r>
            <a:r>
              <a:rPr lang="el-GR" sz="2400" dirty="0">
                <a:ea typeface="ＭＳ Ｐゴシック" charset="-128"/>
              </a:rPr>
              <a:t>υπάρχει </a:t>
            </a:r>
            <a:r>
              <a:rPr lang="el-GR" sz="2400" dirty="0" smtClean="0">
                <a:ea typeface="ＭＳ Ｐゴシック" charset="-128"/>
              </a:rPr>
              <a:t>ήδη) </a:t>
            </a:r>
            <a:endParaRPr lang="en-US" sz="2400" baseline="-250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Ή  γράφουμε στο δίσκο το </a:t>
            </a:r>
            <a:r>
              <a:rPr lang="en-US" sz="2400" dirty="0" smtClean="0">
                <a:ea typeface="ＭＳ Ｐゴシック" charset="-128"/>
              </a:rPr>
              <a:t>Z</a:t>
            </a:r>
            <a:r>
              <a:rPr lang="en-US" sz="2400" baseline="-25000" dirty="0" smtClean="0">
                <a:ea typeface="ＭＳ Ｐゴシック" charset="-128"/>
              </a:rPr>
              <a:t>1</a:t>
            </a:r>
            <a:r>
              <a:rPr lang="en-US" sz="2400" dirty="0" smtClean="0">
                <a:ea typeface="ＭＳ Ｐゴシック" charset="-128"/>
              </a:rPr>
              <a:t> to disk </a:t>
            </a:r>
            <a:r>
              <a:rPr lang="el-GR" sz="2400" dirty="0" smtClean="0">
                <a:ea typeface="ＭＳ Ｐゴシック" charset="-128"/>
              </a:rPr>
              <a:t>ως</a:t>
            </a:r>
            <a:r>
              <a:rPr lang="en-US" sz="2400" dirty="0" smtClean="0">
                <a:ea typeface="ＭＳ Ｐゴシック" charset="-128"/>
              </a:rPr>
              <a:t> I</a:t>
            </a:r>
            <a:r>
              <a:rPr lang="en-US" sz="2400" baseline="-25000" dirty="0" smtClean="0">
                <a:ea typeface="ＭＳ Ｐゴシック" charset="-128"/>
              </a:rPr>
              <a:t>1</a:t>
            </a:r>
            <a:r>
              <a:rPr lang="en-US" sz="2400" dirty="0" smtClean="0">
                <a:ea typeface="ＭＳ Ｐゴシック" charset="-128"/>
              </a:rPr>
              <a:t> (</a:t>
            </a:r>
            <a:r>
              <a:rPr lang="el-GR" sz="2400" dirty="0" smtClean="0">
                <a:ea typeface="ＭＳ Ｐゴシック" charset="-128"/>
              </a:rPr>
              <a:t>αν δεν υπάρχει το </a:t>
            </a:r>
            <a:r>
              <a:rPr lang="en-US" sz="2400" dirty="0" smtClean="0">
                <a:ea typeface="ＭＳ Ｐゴシック" charset="-128"/>
              </a:rPr>
              <a:t>I</a:t>
            </a:r>
            <a:r>
              <a:rPr lang="en-US" sz="2400" baseline="-25000" dirty="0" smtClean="0">
                <a:ea typeface="ＭＳ Ｐゴシック" charset="-128"/>
              </a:rPr>
              <a:t>1</a:t>
            </a:r>
            <a:r>
              <a:rPr lang="en-US" sz="2400" dirty="0" smtClean="0">
                <a:ea typeface="ＭＳ Ｐゴシック" charset="-128"/>
              </a:rPr>
              <a:t>)</a:t>
            </a:r>
            <a:endParaRPr lang="en-US" sz="2400" baseline="-250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Ή συγχώνευση με το </a:t>
            </a:r>
            <a:r>
              <a:rPr lang="en-US" sz="2400" dirty="0" smtClean="0">
                <a:ea typeface="ＭＳ Ｐゴシック" charset="-128"/>
              </a:rPr>
              <a:t>I</a:t>
            </a:r>
            <a:r>
              <a:rPr lang="en-US" sz="2400" baseline="-25000" dirty="0" smtClean="0">
                <a:ea typeface="ＭＳ Ｐゴシック" charset="-128"/>
              </a:rPr>
              <a:t>1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ως </a:t>
            </a:r>
            <a:r>
              <a:rPr lang="en-US" sz="2400" dirty="0" smtClean="0">
                <a:ea typeface="ＭＳ Ｐゴシック" charset="-128"/>
              </a:rPr>
              <a:t>Z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7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Δυναμικά ευρετήρια στις μηχανές αναζήτησης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6532" y="2590800"/>
            <a:ext cx="8305800" cy="2590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Πολύ συχνές αλλαγές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Συχνά περιοδική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ανακατασκευή του ευρετηρίου από την αρχή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Ενώ κατασκευάζεται το νέο, χρησιμοποιείται το παλιό και όταν η κατασκευή τελειώσει χρήση του νέου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5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Κατανεμημένη κατασκευή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3124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Για ευρετήριο κλίμακας </a:t>
            </a:r>
            <a:r>
              <a:rPr lang="en-US" dirty="0" smtClean="0">
                <a:ea typeface="ＭＳ Ｐゴシック" charset="-128"/>
              </a:rPr>
              <a:t>web (don’t try this at home!):</a:t>
            </a:r>
          </a:p>
          <a:p>
            <a:pPr lvl="1" eaLnBrk="1" hangingPunct="1">
              <a:buFont typeface="Wingdings" charset="2"/>
              <a:buNone/>
            </a:pPr>
            <a:r>
              <a:rPr lang="el-GR" dirty="0" smtClean="0">
                <a:ea typeface="ＭＳ Ｐゴシック" charset="-128"/>
              </a:rPr>
              <a:t>Χρήση κατανεμημένου </a:t>
            </a:r>
            <a:r>
              <a:rPr lang="en-US" dirty="0" smtClean="0">
                <a:ea typeface="ＭＳ Ｐゴシック" charset="-128"/>
              </a:rPr>
              <a:t>cluster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Επειδή μια μηχανή είναι επιρρεπής σε αποτυχία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Μπορεί απροσδόκητα να γίνει αργή ή να αποτύχει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Χρησιμοποίηση πολλών μηχανών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5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Web search engine data centers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2667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Οι μηχανές αναζήτησης χρησιμοποιούν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data centers </a:t>
            </a:r>
            <a:r>
              <a:rPr lang="en-US" dirty="0" smtClean="0">
                <a:ea typeface="ＭＳ Ｐゴシック" charset="-128"/>
              </a:rPr>
              <a:t>(Google, Bing, </a:t>
            </a:r>
            <a:r>
              <a:rPr lang="en-US" dirty="0" err="1" smtClean="0">
                <a:ea typeface="ＭＳ Ｐゴシック" charset="-128"/>
              </a:rPr>
              <a:t>Baidu</a:t>
            </a:r>
            <a:r>
              <a:rPr lang="en-US" dirty="0" smtClean="0">
                <a:ea typeface="ＭＳ Ｐゴシック" charset="-128"/>
              </a:rPr>
              <a:t>) </a:t>
            </a:r>
            <a:r>
              <a:rPr lang="el-GR" dirty="0" smtClean="0">
                <a:ea typeface="ＭＳ Ｐゴシック" charset="-128"/>
              </a:rPr>
              <a:t>κυρίως από </a:t>
            </a:r>
            <a:r>
              <a:rPr lang="en-US" dirty="0" smtClean="0">
                <a:ea typeface="ＭＳ Ｐゴシック" charset="-128"/>
              </a:rPr>
              <a:t>commodity </a:t>
            </a:r>
            <a:r>
              <a:rPr lang="el-GR" dirty="0" smtClean="0">
                <a:ea typeface="ＭＳ Ｐゴシック" charset="-128"/>
              </a:rPr>
              <a:t>μηχανές</a:t>
            </a:r>
            <a:r>
              <a:rPr lang="en-US" dirty="0" smtClean="0">
                <a:ea typeface="ＭＳ Ｐゴシック" charset="-128"/>
              </a:rPr>
              <a:t>.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Γιατί; (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fault tolerance)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Τα κέντρα είναι διάσπαρτα σε όλο τον κόσμο.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Εκτίμηση</a:t>
            </a:r>
            <a:r>
              <a:rPr lang="en-US" dirty="0" smtClean="0">
                <a:ea typeface="ＭＳ Ｐゴシック" charset="-128"/>
              </a:rPr>
              <a:t>: Google ~1 million servers, 3 million processors/cores (Gartner 2007)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4495800"/>
            <a:ext cx="8839200" cy="40011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http://www.google.com/insidesearch/howsearchworks/thestory/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257800"/>
            <a:ext cx="8201891" cy="142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Θα το δούμε αναλυτικά σε επόμενα μαθήματα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Λίγα «εγκυκλοπαιδικά» για το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MapReduce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στο επόμενο μάθημα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4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ea typeface="ＭＳ Ｐゴシック" pitchFamily="-112" charset="-128"/>
              </a:rPr>
              <a:t>Wild-card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01000" cy="2133599"/>
          </a:xfrm>
        </p:spPr>
        <p:txBody>
          <a:bodyPr/>
          <a:lstStyle/>
          <a:p>
            <a:pPr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Τρεις προσεγγίσεις: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B-</a:t>
            </a:r>
            <a:r>
              <a:rPr lang="el-GR" dirty="0" smtClean="0">
                <a:ea typeface="ＭＳ Ｐゴシック" pitchFamily="-112" charset="-128"/>
              </a:rPr>
              <a:t>δέντρο και αντεστραμμένο Β-δέντρο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err="1" smtClean="0">
                <a:ea typeface="ＭＳ Ｐゴシック" pitchFamily="-112" charset="-128"/>
              </a:rPr>
              <a:t>Permuterm</a:t>
            </a:r>
            <a:r>
              <a:rPr lang="en-US" dirty="0" smtClean="0">
                <a:ea typeface="ＭＳ Ｐゴシック" pitchFamily="-112" charset="-128"/>
              </a:rPr>
              <a:t> index </a:t>
            </a:r>
            <a:r>
              <a:rPr lang="el-GR" dirty="0" smtClean="0">
                <a:ea typeface="ＭＳ Ｐゴシック" pitchFamily="-112" charset="-128"/>
              </a:rPr>
              <a:t>(ευρετήριο </a:t>
            </a:r>
            <a:r>
              <a:rPr lang="el-GR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ea typeface="ＭＳ Ｐゴシック" pitchFamily="-112" charset="-128"/>
              </a:rPr>
              <a:t> όρων)</a:t>
            </a:r>
            <a:endParaRPr lang="en-US" dirty="0" smtClean="0"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l-GR" dirty="0" smtClean="0">
                <a:ea typeface="ＭＳ Ｐゴシック" pitchFamily="-112" charset="-128"/>
              </a:rPr>
              <a:t>-</a:t>
            </a:r>
            <a:r>
              <a:rPr lang="en-US" dirty="0" smtClean="0">
                <a:ea typeface="ＭＳ Ｐゴシック" pitchFamily="-112" charset="-128"/>
              </a:rPr>
              <a:t>gram index </a:t>
            </a:r>
            <a:r>
              <a:rPr lang="el-GR" dirty="0" smtClean="0">
                <a:ea typeface="ＭＳ Ｐゴシック" pitchFamily="-112" charset="-128"/>
              </a:rPr>
              <a:t>(ευρετήριο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2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ea typeface="ＭＳ Ｐゴシック" pitchFamily="-112" charset="-128"/>
              </a:rPr>
              <a:t>Wild-card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1"/>
            <a:ext cx="8382000" cy="3810000"/>
          </a:xfrm>
        </p:spPr>
        <p:txBody>
          <a:bodyPr/>
          <a:lstStyle/>
          <a:p>
            <a:pPr eaLnBrk="1" hangingPunct="1"/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*: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Βρες όλα τα έγγραφα που περιέχουν οποιαδήποτε λέξη </a:t>
            </a:r>
            <a:r>
              <a:rPr lang="el-GR" i="1" dirty="0" smtClean="0">
                <a:ea typeface="ＭＳ Ｐゴシック" pitchFamily="-112" charset="-128"/>
              </a:rPr>
              <a:t>αρχίζει με </a:t>
            </a:r>
            <a:r>
              <a:rPr lang="en-US" i="1" dirty="0" smtClean="0">
                <a:ea typeface="ＭＳ Ｐゴシック" pitchFamily="-112" charset="-128"/>
              </a:rPr>
              <a:t> “</a:t>
            </a:r>
            <a:r>
              <a:rPr lang="en-US" i="1" dirty="0" err="1" smtClean="0">
                <a:ea typeface="ＭＳ Ｐゴシック" pitchFamily="-112" charset="-128"/>
              </a:rPr>
              <a:t>mon</a:t>
            </a:r>
            <a:r>
              <a:rPr lang="en-US" i="1" dirty="0" smtClean="0">
                <a:ea typeface="ＭＳ Ｐゴシック" pitchFamily="-112" charset="-128"/>
              </a:rPr>
              <a:t>”.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Εύκολο όταν το λεξικό με δυαδικό δέντρο 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ή</a:t>
            </a:r>
            <a:r>
              <a:rPr lang="en-US" dirty="0" smtClean="0">
                <a:ea typeface="ＭＳ Ｐゴシック" pitchFamily="-112" charset="-128"/>
              </a:rPr>
              <a:t> 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): </a:t>
            </a:r>
            <a:endParaRPr lang="el-GR" dirty="0" smtClean="0">
              <a:ea typeface="ＭＳ Ｐゴシック" pitchFamily="-112" charset="-128"/>
            </a:endParaRPr>
          </a:p>
          <a:p>
            <a:pPr marL="1257300" lvl="2" indent="-342900" eaLnBrk="1" hangingPunct="1">
              <a:buFont typeface="+mj-lt"/>
              <a:buAutoNum type="arabicPeriod"/>
            </a:pPr>
            <a:r>
              <a:rPr lang="el-GR" sz="1800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sz="1800" dirty="0" smtClean="0">
                <a:ea typeface="ＭＳ Ｐゴシック" pitchFamily="-112" charset="-128"/>
              </a:rPr>
              <a:t>t </a:t>
            </a:r>
            <a:r>
              <a:rPr lang="el-GR" sz="1800" dirty="0" smtClean="0">
                <a:ea typeface="ＭＳ Ｐゴシック" pitchFamily="-112" charset="-128"/>
              </a:rPr>
              <a:t>στο διάστημα</a:t>
            </a:r>
            <a:r>
              <a:rPr lang="en-US" sz="1800" dirty="0" smtClean="0">
                <a:ea typeface="ＭＳ Ｐゴシック" pitchFamily="-112" charset="-128"/>
              </a:rPr>
              <a:t>: </a:t>
            </a:r>
            <a:r>
              <a:rPr lang="en-US" sz="1800" b="1" i="1" dirty="0" err="1" smtClean="0">
                <a:ea typeface="ＭＳ Ｐゴシック" pitchFamily="-112" charset="-128"/>
              </a:rPr>
              <a:t>mon</a:t>
            </a:r>
            <a:r>
              <a:rPr lang="en-US" sz="1800" b="1" i="1" dirty="0" smtClean="0">
                <a:ea typeface="ＭＳ Ｐゴシック" pitchFamily="-112" charset="-128"/>
              </a:rPr>
              <a:t> </a:t>
            </a:r>
            <a:r>
              <a:rPr lang="en-US" sz="1800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sz="1800" b="1" i="1" dirty="0" smtClean="0">
                <a:ea typeface="ＭＳ Ｐゴシック" pitchFamily="-112" charset="-128"/>
              </a:rPr>
              <a:t> t &lt; moo</a:t>
            </a:r>
            <a:endParaRPr lang="el-GR" sz="1800" b="1" i="1" dirty="0" smtClean="0">
              <a:ea typeface="ＭＳ Ｐゴシック" pitchFamily="-112" charset="-128"/>
            </a:endParaRPr>
          </a:p>
          <a:p>
            <a:pPr marL="1257300" lvl="2" indent="-342900" eaLnBrk="1" hangingPunct="1">
              <a:buFont typeface="+mj-lt"/>
              <a:buAutoNum type="arabicPeriod"/>
            </a:pPr>
            <a:r>
              <a:rPr lang="el-GR" sz="1800" dirty="0" smtClean="0">
                <a:ea typeface="ＭＳ Ｐゴシック" pitchFamily="-112" charset="-128"/>
              </a:rPr>
              <a:t>Για κάθε όρο, αναζήτησε το αντεστραμμένο ευρετήριο σε ποια έγγραφα εμφανίζεται</a:t>
            </a:r>
            <a:endParaRPr lang="en-US" sz="1800" dirty="0" smtClean="0">
              <a:ea typeface="ＭＳ Ｐゴシック" pitchFamily="-112" charset="-128"/>
            </a:endParaRPr>
          </a:p>
          <a:p>
            <a:pPr eaLnBrk="1" hangingPunct="1"/>
            <a:r>
              <a:rPr lang="en-US" b="1" i="1" dirty="0" smtClean="0">
                <a:ea typeface="ＭＳ Ｐゴシック" pitchFamily="-112" charset="-128"/>
              </a:rPr>
              <a:t>*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Βρες όλα τα έγγραφα που περιέχουν οποιαδήποτε </a:t>
            </a:r>
            <a:r>
              <a:rPr lang="el-GR" dirty="0" smtClean="0">
                <a:ea typeface="ＭＳ Ｐゴシック" pitchFamily="-112" charset="-128"/>
              </a:rPr>
              <a:t>λέξη τελειώνει σε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n-US" dirty="0" err="1" smtClean="0">
                <a:ea typeface="ＭＳ Ｐゴシック" pitchFamily="-112" charset="-128"/>
              </a:rPr>
              <a:t>mon</a:t>
            </a:r>
            <a:r>
              <a:rPr lang="en-US" dirty="0" smtClean="0">
                <a:ea typeface="ＭＳ Ｐゴシック" pitchFamily="-112" charset="-128"/>
              </a:rPr>
              <a:t>”: </a:t>
            </a:r>
            <a:r>
              <a:rPr lang="el-GR" i="1" dirty="0" smtClean="0">
                <a:ea typeface="ＭＳ Ｐゴシック" pitchFamily="-112" charset="-128"/>
              </a:rPr>
              <a:t>πιο δύσκολο</a:t>
            </a:r>
            <a:endParaRPr lang="en-US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Διατήρησε ένα επιπρόσθετο </a:t>
            </a:r>
            <a:r>
              <a:rPr lang="en-US" dirty="0" smtClean="0">
                <a:ea typeface="ＭＳ Ｐゴシック" pitchFamily="-112" charset="-128"/>
              </a:rPr>
              <a:t>B-tree </a:t>
            </a:r>
            <a:r>
              <a:rPr lang="el-GR" dirty="0" smtClean="0">
                <a:ea typeface="ＭＳ Ｐゴシック" pitchFamily="-112" charset="-128"/>
              </a:rPr>
              <a:t>για τους όρους ανάποδα </a:t>
            </a:r>
            <a:r>
              <a:rPr lang="en-US" i="1" dirty="0" smtClean="0">
                <a:ea typeface="ＭＳ Ｐゴシック" pitchFamily="-112" charset="-128"/>
              </a:rPr>
              <a:t>backwards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(</a:t>
            </a:r>
            <a:r>
              <a:rPr lang="el-GR" i="1" dirty="0" smtClean="0">
                <a:ea typeface="ＭＳ Ｐゴシック" pitchFamily="-112" charset="-128"/>
              </a:rPr>
              <a:t>πχ ο όρος </a:t>
            </a:r>
            <a:r>
              <a:rPr lang="en-US" i="1" dirty="0" smtClean="0">
                <a:ea typeface="ＭＳ Ｐゴシック" pitchFamily="-112" charset="-128"/>
              </a:rPr>
              <a:t>demon </a:t>
            </a:r>
            <a:r>
              <a:rPr lang="el-GR" i="1" dirty="0" smtClean="0">
                <a:ea typeface="ＭＳ Ｐゴシック" pitchFamily="-112" charset="-128"/>
              </a:rPr>
              <a:t>-&gt; </a:t>
            </a:r>
            <a:r>
              <a:rPr lang="en-US" i="1" dirty="0" err="1" smtClean="0">
                <a:ea typeface="ＭＳ Ｐゴシック" pitchFamily="-112" charset="-128"/>
              </a:rPr>
              <a:t>nomed</a:t>
            </a:r>
            <a:r>
              <a:rPr lang="en-US" i="1" dirty="0" smtClean="0">
                <a:ea typeface="ＭＳ Ｐゴシック" pitchFamily="-112" charset="-128"/>
              </a:rPr>
              <a:t>)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nom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non</a:t>
            </a:r>
            <a:r>
              <a:rPr lang="en-US" i="1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2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27964</TotalTime>
  <Words>3645</Words>
  <Application>Microsoft Office PowerPoint</Application>
  <PresentationFormat>On-screen Show (4:3)</PresentationFormat>
  <Paragraphs>648</Paragraphs>
  <Slides>76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IIR-slides</vt:lpstr>
      <vt:lpstr>Equation</vt:lpstr>
      <vt:lpstr>Worksheet</vt:lpstr>
      <vt:lpstr>Slide 1</vt:lpstr>
      <vt:lpstr>Επανάληψη προηγούμενης διάλεξης</vt:lpstr>
      <vt:lpstr>Δομές Δεδομένων για Λεξικά</vt:lpstr>
      <vt:lpstr>Δομές δεδομένων για το Λεξικό</vt:lpstr>
      <vt:lpstr>Δομές Δεδομένων για Λεξικά</vt:lpstr>
      <vt:lpstr>Πίνακες Κατακερματισμού</vt:lpstr>
      <vt:lpstr>Δέντρα</vt:lpstr>
      <vt:lpstr>Ερωτήματα με Wild-card (*)</vt:lpstr>
      <vt:lpstr>Ερωτήματα με Wild-card (*)</vt:lpstr>
      <vt:lpstr>Γενικά ερωτήματα με *</vt:lpstr>
      <vt:lpstr>Ευρετήριο Permuterm</vt:lpstr>
      <vt:lpstr>Ευρετήριο Permuterm</vt:lpstr>
      <vt:lpstr>Ευρετήρια k-γραμμάτων (k-gram indexes)</vt:lpstr>
      <vt:lpstr>Ευρετήρια k-γραμμάτων (k-gram indexes)</vt:lpstr>
      <vt:lpstr>Ευρετήρια k-γραμμάτων (k-gram indexes)</vt:lpstr>
      <vt:lpstr>Επεξεργασία ερωτημάτων</vt:lpstr>
      <vt:lpstr>Διόρθωση ορθογραφικών λαθών</vt:lpstr>
      <vt:lpstr>Διόρθωση εγγράφων</vt:lpstr>
      <vt:lpstr>Διόρθωση λαθών στο ερώτημα </vt:lpstr>
      <vt:lpstr>Διόρθωση μεμονωμένης λέξης</vt:lpstr>
      <vt:lpstr>Διόρθωση μεμονωμένης λέξης</vt:lpstr>
      <vt:lpstr>Απόσταση διόρθωσης (Edit distance)</vt:lpstr>
      <vt:lpstr>Δυναμικός προγραμματισμός</vt:lpstr>
      <vt:lpstr>Υπολογισμός απόστασης Levenshtein</vt:lpstr>
      <vt:lpstr>Slide 25</vt:lpstr>
      <vt:lpstr>Slide 26</vt:lpstr>
      <vt:lpstr>Slide 27</vt:lpstr>
      <vt:lpstr>Slide 28</vt:lpstr>
      <vt:lpstr>Υπολογισμός απόστασης: παράδειγμα</vt:lpstr>
      <vt:lpstr>Σταθμισμένη απόσταση διόρθωσης</vt:lpstr>
      <vt:lpstr>Χρήση των αποστάσεων διόρθωσης</vt:lpstr>
      <vt:lpstr>Επικάλυψη k-γραμμάτων</vt:lpstr>
      <vt:lpstr>Επικάλυψη k-γραμμάτων</vt:lpstr>
      <vt:lpstr>Επικάλυψη k-γραμμάτων</vt:lpstr>
      <vt:lpstr>Διόρθωση βασισμένη στα συμφραζόμενα</vt:lpstr>
      <vt:lpstr>Διόρθωση βασισμένη στα συμφραζόμενα</vt:lpstr>
      <vt:lpstr>Διόρθωση βασισμένη στα συμφραζόμενα</vt:lpstr>
      <vt:lpstr>Γενικά  θέματα</vt:lpstr>
      <vt:lpstr>ΦΩΝΗΤΙΚΗ ΔΙΟΡΘΩΣΗ (Soundex)</vt:lpstr>
      <vt:lpstr>Soundex</vt:lpstr>
      <vt:lpstr>Soundex – τυπικός αλγόριθμος</vt:lpstr>
      <vt:lpstr>Soundex – τυπικός αλγόριθμος</vt:lpstr>
      <vt:lpstr>Soundex continued</vt:lpstr>
      <vt:lpstr>ΤΕΛΟΣ ΕΠΑΝΑΛΗΨΗΣ</vt:lpstr>
      <vt:lpstr>Τι θα δούμε σήμερα;</vt:lpstr>
      <vt:lpstr>Κατασκευή ευρετηρίου</vt:lpstr>
      <vt:lpstr>Βασικά στοιχεία του υλικού</vt:lpstr>
      <vt:lpstr>Βασικά χαρακτηριστικά του υλικού</vt:lpstr>
      <vt:lpstr>Βασικά χαρακτηριστικά του υλικού</vt:lpstr>
      <vt:lpstr>Υποθέσεις για το υλικό (~2008)</vt:lpstr>
      <vt:lpstr>Η συλλογή RCV1</vt:lpstr>
      <vt:lpstr>Ένα έγγραφο της συλλογής Reuters RCV1</vt:lpstr>
      <vt:lpstr>Υπενθύμιση: κατασκευή ευρετηρίου</vt:lpstr>
      <vt:lpstr> Βασικό βήμα: sort</vt:lpstr>
      <vt:lpstr>Κλιμάκωση της κατασκευής του ευρετηρίου</vt:lpstr>
      <vt:lpstr>Κατασκευή με βάση τη διάταξη</vt:lpstr>
      <vt:lpstr>Διάταξη χρησιμοποιώντας το δίσκο σαν «μνήμη»; </vt:lpstr>
      <vt:lpstr>Γιατί όχι;</vt:lpstr>
      <vt:lpstr>BSBI: Αλγόριθμος κατασκευής κατά block (Blocked sort-based Indexing) </vt:lpstr>
      <vt:lpstr>Παράδειγμα</vt:lpstr>
      <vt:lpstr>Διάταξη 10 blocks των 10M εγγραφών</vt:lpstr>
      <vt:lpstr>Διάταξη 10 blocks των 10M εγγραφών</vt:lpstr>
      <vt:lpstr>Πως θα γίνει η συγχώνευση των runs?</vt:lpstr>
      <vt:lpstr>Πως θα γίνει η συγχώνευση των runs?</vt:lpstr>
      <vt:lpstr>Xρήση αναγνωριστικού όρου (termID)</vt:lpstr>
      <vt:lpstr>SPIMI: Single-pass in-memory indexing (ευρετηρίαση ενός περάσματος)</vt:lpstr>
      <vt:lpstr> SPIMI-Invert</vt:lpstr>
      <vt:lpstr>Δυναμικά ευρετήρια</vt:lpstr>
      <vt:lpstr>Η πιο απλή προσέγγιση </vt:lpstr>
      <vt:lpstr>Θέματα</vt:lpstr>
      <vt:lpstr>Λογαριθμική συγχώνευση</vt:lpstr>
      <vt:lpstr>Slide 72</vt:lpstr>
      <vt:lpstr>Δυναμικά ευρετήρια στις μηχανές αναζήτησης</vt:lpstr>
      <vt:lpstr>Κατανεμημένη κατασκευή</vt:lpstr>
      <vt:lpstr>Web search engine data centers</vt:lpstr>
      <vt:lpstr>Slide 76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457</cp:revision>
  <cp:lastPrinted>2011-04-04T04:19:57Z</cp:lastPrinted>
  <dcterms:created xsi:type="dcterms:W3CDTF">2011-04-01T01:43:31Z</dcterms:created>
  <dcterms:modified xsi:type="dcterms:W3CDTF">2013-03-15T16:06:58Z</dcterms:modified>
</cp:coreProperties>
</file>