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115"/>
  </p:notesMasterIdLst>
  <p:handoutMasterIdLst>
    <p:handoutMasterId r:id="rId116"/>
  </p:handoutMasterIdLst>
  <p:sldIdLst>
    <p:sldId id="402" r:id="rId2"/>
    <p:sldId id="527" r:id="rId3"/>
    <p:sldId id="525" r:id="rId4"/>
    <p:sldId id="353" r:id="rId5"/>
    <p:sldId id="528" r:id="rId6"/>
    <p:sldId id="529" r:id="rId7"/>
    <p:sldId id="530" r:id="rId8"/>
    <p:sldId id="531" r:id="rId9"/>
    <p:sldId id="354" r:id="rId10"/>
    <p:sldId id="355" r:id="rId11"/>
    <p:sldId id="406" r:id="rId12"/>
    <p:sldId id="356" r:id="rId13"/>
    <p:sldId id="414" r:id="rId14"/>
    <p:sldId id="357" r:id="rId15"/>
    <p:sldId id="358" r:id="rId16"/>
    <p:sldId id="359" r:id="rId17"/>
    <p:sldId id="407" r:id="rId18"/>
    <p:sldId id="360" r:id="rId19"/>
    <p:sldId id="361" r:id="rId20"/>
    <p:sldId id="362" r:id="rId21"/>
    <p:sldId id="409" r:id="rId22"/>
    <p:sldId id="363" r:id="rId23"/>
    <p:sldId id="364" r:id="rId24"/>
    <p:sldId id="365" r:id="rId25"/>
    <p:sldId id="366" r:id="rId26"/>
    <p:sldId id="410" r:id="rId27"/>
    <p:sldId id="367" r:id="rId28"/>
    <p:sldId id="368" r:id="rId29"/>
    <p:sldId id="369" r:id="rId30"/>
    <p:sldId id="370" r:id="rId31"/>
    <p:sldId id="371" r:id="rId32"/>
    <p:sldId id="536" r:id="rId33"/>
    <p:sldId id="372" r:id="rId34"/>
    <p:sldId id="373" r:id="rId35"/>
    <p:sldId id="374" r:id="rId36"/>
    <p:sldId id="375" r:id="rId37"/>
    <p:sldId id="376" r:id="rId38"/>
    <p:sldId id="377" r:id="rId39"/>
    <p:sldId id="378" r:id="rId40"/>
    <p:sldId id="413" r:id="rId41"/>
    <p:sldId id="532" r:id="rId42"/>
    <p:sldId id="474" r:id="rId43"/>
    <p:sldId id="533" r:id="rId44"/>
    <p:sldId id="475" r:id="rId45"/>
    <p:sldId id="476" r:id="rId46"/>
    <p:sldId id="477" r:id="rId47"/>
    <p:sldId id="478" r:id="rId48"/>
    <p:sldId id="418" r:id="rId49"/>
    <p:sldId id="419" r:id="rId50"/>
    <p:sldId id="420" r:id="rId51"/>
    <p:sldId id="421" r:id="rId52"/>
    <p:sldId id="479" r:id="rId53"/>
    <p:sldId id="534" r:id="rId54"/>
    <p:sldId id="480" r:id="rId55"/>
    <p:sldId id="482" r:id="rId56"/>
    <p:sldId id="483" r:id="rId57"/>
    <p:sldId id="484" r:id="rId58"/>
    <p:sldId id="485" r:id="rId59"/>
    <p:sldId id="486" r:id="rId60"/>
    <p:sldId id="487" r:id="rId61"/>
    <p:sldId id="488" r:id="rId62"/>
    <p:sldId id="489" r:id="rId63"/>
    <p:sldId id="490" r:id="rId64"/>
    <p:sldId id="491" r:id="rId65"/>
    <p:sldId id="492" r:id="rId66"/>
    <p:sldId id="493" r:id="rId67"/>
    <p:sldId id="494" r:id="rId68"/>
    <p:sldId id="495" r:id="rId69"/>
    <p:sldId id="496" r:id="rId70"/>
    <p:sldId id="497" r:id="rId71"/>
    <p:sldId id="498" r:id="rId72"/>
    <p:sldId id="499" r:id="rId73"/>
    <p:sldId id="500" r:id="rId74"/>
    <p:sldId id="501" r:id="rId75"/>
    <p:sldId id="502" r:id="rId76"/>
    <p:sldId id="503" r:id="rId77"/>
    <p:sldId id="504" r:id="rId78"/>
    <p:sldId id="505" r:id="rId79"/>
    <p:sldId id="506" r:id="rId80"/>
    <p:sldId id="507" r:id="rId81"/>
    <p:sldId id="508" r:id="rId82"/>
    <p:sldId id="509" r:id="rId83"/>
    <p:sldId id="510" r:id="rId84"/>
    <p:sldId id="511" r:id="rId85"/>
    <p:sldId id="512" r:id="rId86"/>
    <p:sldId id="513" r:id="rId87"/>
    <p:sldId id="514" r:id="rId88"/>
    <p:sldId id="515" r:id="rId89"/>
    <p:sldId id="516" r:id="rId90"/>
    <p:sldId id="517" r:id="rId91"/>
    <p:sldId id="463" r:id="rId92"/>
    <p:sldId id="464" r:id="rId93"/>
    <p:sldId id="465" r:id="rId94"/>
    <p:sldId id="466" r:id="rId95"/>
    <p:sldId id="467" r:id="rId96"/>
    <p:sldId id="468" r:id="rId97"/>
    <p:sldId id="469" r:id="rId98"/>
    <p:sldId id="470" r:id="rId99"/>
    <p:sldId id="471" r:id="rId100"/>
    <p:sldId id="472" r:id="rId101"/>
    <p:sldId id="473" r:id="rId102"/>
    <p:sldId id="379" r:id="rId103"/>
    <p:sldId id="380" r:id="rId104"/>
    <p:sldId id="381" r:id="rId105"/>
    <p:sldId id="382" r:id="rId106"/>
    <p:sldId id="383" r:id="rId107"/>
    <p:sldId id="384" r:id="rId108"/>
    <p:sldId id="400" r:id="rId109"/>
    <p:sldId id="386" r:id="rId110"/>
    <p:sldId id="387" r:id="rId111"/>
    <p:sldId id="389" r:id="rId112"/>
    <p:sldId id="401" r:id="rId113"/>
    <p:sldId id="403" r:id="rId114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9966"/>
    <a:srgbClr val="00A000"/>
    <a:srgbClr val="B2B2B2"/>
    <a:srgbClr val="F4F3EB"/>
    <a:srgbClr val="F0EEEB"/>
    <a:srgbClr val="A40508"/>
    <a:srgbClr val="A50021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5550"/>
    </p:cViewPr>
  </p:sorterViewPr>
  <p:notesViewPr>
    <p:cSldViewPr>
      <p:cViewPr varScale="1">
        <p:scale>
          <a:sx n="66" d="100"/>
          <a:sy n="66" d="100"/>
        </p:scale>
        <p:origin x="65536" y="134578176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100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101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960D9C-50E6-4DDE-B072-D92B4158B100}" type="slidenum">
              <a:rPr lang="en-US"/>
              <a:pPr/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263" y="1981200"/>
            <a:ext cx="30130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BFCFF"/>
                </a:solidFill>
                <a:latin typeface="Calibri" charset="0"/>
                <a:ea typeface="Arial Unicode MS" charset="0"/>
                <a:cs typeface="Arial Unicode MS" charset="0"/>
              </a:rPr>
              <a:t>Introduction to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139CB7"/>
          </a:solidFill>
          <a:ln w="9525">
            <a:solidFill>
              <a:srgbClr val="406E8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+mn-lt"/>
              <a:ea typeface="Arial Unicode MS" charset="0"/>
              <a:cs typeface="Arial Unicode M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263" y="2590800"/>
            <a:ext cx="5646737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>
                <a:solidFill>
                  <a:srgbClr val="139CB7"/>
                </a:solidFill>
                <a:latin typeface="Calibri" charset="0"/>
                <a:ea typeface="Arial Unicode MS" charset="0"/>
                <a:cs typeface="Arial Unicode MS" charset="0"/>
              </a:rPr>
              <a:t>Information Retrieval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6FAF4-678C-4170-8B5E-D5D1B48C4B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AC3AD-617C-4A6C-BEE7-10C9A9D603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2" charset="0"/>
              </a:defRPr>
            </a:lvl1pPr>
          </a:lstStyle>
          <a:p>
            <a:fld id="{1EF9AD5B-80E3-44A6-B5FE-01C0C8E5A8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45486-50DC-4565-9187-DFAA67AD25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672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FDF18-76F6-47A3-9B99-0969E788D6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9190B-40F4-4D14-B8A7-A8F5BA31F2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CC92-4490-4DFD-A50E-7CFF54CC48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300CA-A080-476D-84B4-AC6434A6B4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E445E-0100-404D-AEB0-69CA392494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1DDB1-E385-4C2A-9F6F-88E564B234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E9CB-6C8B-49DF-BA0E-D5C4950251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A558E-6DE4-4CD3-890E-A7DA5D0049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AA00D-81AD-4FD2-AEF2-53F20508ED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fld id="{4182170C-A630-4BC4-99C2-1EEFC93C12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37338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 i="1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Introduction to Information Retrieval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33800" y="0"/>
            <a:ext cx="38862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00" y="0"/>
            <a:ext cx="1524000" cy="274638"/>
          </a:xfrm>
          <a:prstGeom prst="rect">
            <a:avLst/>
          </a:prstGeom>
          <a:solidFill>
            <a:srgbClr val="139CB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37" r:id="rId3"/>
    <p:sldLayoutId id="2147483946" r:id="rId4"/>
    <p:sldLayoutId id="2147483947" r:id="rId5"/>
    <p:sldLayoutId id="2147483948" r:id="rId6"/>
    <p:sldLayoutId id="2147483938" r:id="rId7"/>
    <p:sldLayoutId id="2147483939" r:id="rId8"/>
    <p:sldLayoutId id="2147483940" r:id="rId9"/>
    <p:sldLayoutId id="2147483949" r:id="rId10"/>
    <p:sldLayoutId id="2147483941" r:id="rId11"/>
    <p:sldLayoutId id="2147483950" r:id="rId12"/>
    <p:sldLayoutId id="2147483942" r:id="rId13"/>
    <p:sldLayoutId id="2147483943" r:id="rId1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437085"/>
        </a:buClr>
        <a:buFont typeface="Wingdings" pitchFamily="-112" charset="2"/>
        <a:buChar char="§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357E69"/>
        </a:buClr>
        <a:buFont typeface="Wingdings" pitchFamily="-112" charset="2"/>
        <a:buChar char="§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18BA3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F6E7E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33337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rriampark.com/ld.htm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4365104"/>
            <a:ext cx="7490792" cy="1349896"/>
          </a:xfrm>
        </p:spPr>
        <p:txBody>
          <a:bodyPr/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ΠΛΕ70: Ανάκτηση Πληροφορίας</a:t>
            </a:r>
            <a:endParaRPr lang="en-US" sz="32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l-GR" sz="2400" dirty="0" smtClean="0">
                <a:ea typeface="ＭＳ Ｐゴシック" pitchFamily="-112" charset="-128"/>
              </a:rPr>
              <a:t>Διάλεξη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n-US" sz="2400" dirty="0">
                <a:ea typeface="ＭＳ Ｐゴシック" pitchFamily="-112" charset="-128"/>
              </a:rPr>
              <a:t>3</a:t>
            </a:r>
            <a:r>
              <a:rPr lang="en-US" sz="2400" dirty="0" smtClean="0"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Λεξικά και Ανάκτηση Ανεκτική στα Σφάλματα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3373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Δομές Δεδομένων για Λεξικά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2667000"/>
          </a:xfrm>
        </p:spPr>
        <p:txBody>
          <a:bodyPr/>
          <a:lstStyle/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Οι δομές δεδομένων για το λεξικό περιέχουν το </a:t>
            </a:r>
            <a:r>
              <a:rPr lang="el-GR" sz="2400" i="1" dirty="0" smtClean="0">
                <a:ea typeface="ＭＳ Ｐゴシック" pitchFamily="-112" charset="-128"/>
              </a:rPr>
              <a:t>λεξιλόγιο όρων (λήμμα)</a:t>
            </a:r>
            <a:r>
              <a:rPr lang="el-GR" sz="2400" dirty="0" smtClean="0">
                <a:ea typeface="ＭＳ Ｐゴシック" pitchFamily="-112" charset="-128"/>
              </a:rPr>
              <a:t>, τη συχνότητα εγγράφου (</a:t>
            </a:r>
            <a:r>
              <a:rPr lang="en-US" sz="2400" dirty="0" smtClean="0">
                <a:ea typeface="ＭＳ Ｐゴシック" pitchFamily="-112" charset="-128"/>
              </a:rPr>
              <a:t>document frequency</a:t>
            </a:r>
            <a:r>
              <a:rPr lang="el-GR" sz="2400" dirty="0" smtClean="0">
                <a:ea typeface="ＭＳ Ｐゴシック" pitchFamily="-112" charset="-128"/>
              </a:rPr>
              <a:t>), δείκτες σε κάθε λίστα καταχωρήσεων, </a:t>
            </a:r>
            <a:r>
              <a:rPr lang="en-US" sz="2400" dirty="0" smtClean="0">
                <a:ea typeface="ＭＳ Ｐゴシック" pitchFamily="-112" charset="-128"/>
              </a:rPr>
              <a:t> …</a:t>
            </a:r>
            <a:r>
              <a:rPr lang="en-US" sz="2400" dirty="0" smtClean="0">
                <a:solidFill>
                  <a:srgbClr val="00A000"/>
                </a:solidFill>
                <a:ea typeface="ＭＳ Ｐゴシック" pitchFamily="-112" charset="-128"/>
              </a:rPr>
              <a:t> </a:t>
            </a:r>
            <a:r>
              <a:rPr lang="el-GR" sz="2400" dirty="0" smtClean="0">
                <a:solidFill>
                  <a:srgbClr val="00A000"/>
                </a:solidFill>
                <a:ea typeface="ＭＳ Ｐゴシック" pitchFamily="-112" charset="-128"/>
              </a:rPr>
              <a:t>ποια δομή δεδομένων είναι κατάλληλη;</a:t>
            </a:r>
            <a:endParaRPr lang="en-US" sz="2400" dirty="0" smtClean="0">
              <a:solidFill>
                <a:srgbClr val="00A000"/>
              </a:solidFill>
              <a:ea typeface="ＭＳ Ｐゴシック" pitchFamily="-112" charset="-128"/>
            </a:endParaRPr>
          </a:p>
          <a:p>
            <a:pPr lvl="1" eaLnBrk="1" hangingPunct="1"/>
            <a:endParaRPr lang="en-US" dirty="0" smtClean="0">
              <a:ea typeface="ＭＳ Ｐゴシック" pitchFamily="-112" charset="-128"/>
            </a:endParaRPr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124200"/>
            <a:ext cx="8134350" cy="342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smtClean="0">
                <a:solidFill>
                  <a:srgbClr val="FBFCFF"/>
                </a:solidFill>
              </a:rPr>
              <a:t>Κεφ. </a:t>
            </a:r>
            <a:r>
              <a:rPr lang="en-US" sz="1600" dirty="0" smtClean="0">
                <a:solidFill>
                  <a:srgbClr val="FBFCFF"/>
                </a:solidFill>
              </a:rPr>
              <a:t>3.1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6039409"/>
            <a:ext cx="20574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  <a:latin typeface="+mn-lt"/>
                <a:cs typeface="Kokila" pitchFamily="34" charset="0"/>
              </a:rPr>
              <a:t>Λεξικό</a:t>
            </a:r>
            <a:endParaRPr lang="el-GR" b="1" dirty="0">
              <a:solidFill>
                <a:srgbClr val="FF0000"/>
              </a:solidFill>
              <a:latin typeface="+mn-lt"/>
              <a:cs typeface="Kokila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100</a:t>
            </a:fld>
            <a:endParaRPr lang="en-US" dirty="0"/>
          </a:p>
        </p:txBody>
      </p:sp>
      <p:pic>
        <p:nvPicPr>
          <p:cNvPr id="9" name="Picture 8" descr="39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00174"/>
            <a:ext cx="7620052" cy="285752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429132"/>
            <a:ext cx="37169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066800"/>
            <a:ext cx="7786742" cy="2914269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191000"/>
            <a:ext cx="3714776" cy="224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Σταθμισμένη απόσταση διόρθωσης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Το βάρος μιας πράξης εξαρτάται από τον ποιο χαρακτήρα (χαρακτήρες) περιλαμβάνει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Στόχος να λάβει υπόψη λάθη </a:t>
            </a:r>
            <a:r>
              <a:rPr lang="en-US" dirty="0" smtClean="0">
                <a:ea typeface="ＭＳ Ｐゴシック" pitchFamily="-112" charset="-128"/>
              </a:rPr>
              <a:t>OCR </a:t>
            </a:r>
            <a:r>
              <a:rPr lang="el-GR" dirty="0" smtClean="0">
                <a:ea typeface="ＭＳ Ｐゴシック" pitchFamily="-112" charset="-128"/>
              </a:rPr>
              <a:t>ή πληκτρολόγησης 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l-GR" dirty="0" smtClean="0">
                <a:ea typeface="ＭＳ Ｐゴシック" pitchFamily="-112" charset="-128"/>
              </a:rPr>
              <a:t>Παράδειγμα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b="1" i="1" dirty="0" smtClean="0">
                <a:ea typeface="ＭＳ Ｐゴシック" pitchFamily="-112" charset="-128"/>
              </a:rPr>
              <a:t>m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πιο πιθανό να πληκτρολογηθεί ως </a:t>
            </a:r>
            <a:r>
              <a:rPr lang="en-US" b="1" i="1" dirty="0" smtClean="0">
                <a:ea typeface="ＭＳ Ｐゴシック" pitchFamily="-112" charset="-128"/>
              </a:rPr>
              <a:t>n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παρά ως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q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Οπότε η αντικατάσταση του </a:t>
            </a:r>
            <a:r>
              <a:rPr lang="en-US" b="1" i="1" dirty="0" smtClean="0">
                <a:ea typeface="ＭＳ Ｐゴシック" pitchFamily="-112" charset="-128"/>
              </a:rPr>
              <a:t>m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από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n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έχει μικρότερη απόσταση διόρθωσης από την απόσταση του από το </a:t>
            </a:r>
            <a:r>
              <a:rPr lang="en-US" b="1" i="1" dirty="0" smtClean="0">
                <a:ea typeface="ＭＳ Ｐゴシック" pitchFamily="-112" charset="-128"/>
              </a:rPr>
              <a:t>q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Διατύπωση ως </a:t>
            </a:r>
            <a:r>
              <a:rPr lang="el-GR" dirty="0" err="1" smtClean="0">
                <a:ea typeface="ＭＳ Ｐゴシック" pitchFamily="-112" charset="-128"/>
              </a:rPr>
              <a:t>πιθανοτικό</a:t>
            </a:r>
            <a:r>
              <a:rPr lang="el-GR" dirty="0" smtClean="0">
                <a:ea typeface="ＭＳ Ｐゴシック" pitchFamily="-112" charset="-128"/>
              </a:rPr>
              <a:t> μοντέλο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Προϋποθέτει ως είσοδος ένας πίνακας βαρών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Πως θα μετατρέψουμε το δυναμικό προγραμματισμό για να χειριστούμε τα βάρη; </a:t>
            </a:r>
            <a:endParaRPr lang="en-US" i="1" dirty="0" smtClean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Χρήση των αποστάσεων διόρθωσης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710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Δοθείσας μιας ερώτησης, πρώτα απαρίθμησε όλες τις ακολουθίες χαρακτήρων μέσα σε μια προκαθορισμένη (σταθμισμένη) απόσταση διόρθωσης </a:t>
            </a:r>
            <a:r>
              <a:rPr lang="en-US" sz="2400" dirty="0" smtClean="0">
                <a:ea typeface="ＭＳ Ｐゴシック" pitchFamily="-112" charset="-128"/>
              </a:rPr>
              <a:t>(</a:t>
            </a:r>
            <a:r>
              <a:rPr lang="el-GR" sz="2400" dirty="0" smtClean="0">
                <a:ea typeface="ＭＳ Ｐゴシック" pitchFamily="-112" charset="-128"/>
              </a:rPr>
              <a:t>π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  <a:r>
              <a:rPr lang="el-GR" sz="2400" dirty="0" smtClean="0">
                <a:ea typeface="ＭＳ Ｐゴシック" pitchFamily="-112" charset="-128"/>
              </a:rPr>
              <a:t>χ</a:t>
            </a:r>
            <a:r>
              <a:rPr lang="en-US" sz="2400" dirty="0" smtClean="0">
                <a:ea typeface="ＭＳ Ｐゴシック" pitchFamily="-112" charset="-128"/>
              </a:rPr>
              <a:t>., 2)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Βρες την τομή αυτού του συνόλου με τις «σωστές» λέξεις</a:t>
            </a:r>
            <a:endParaRPr lang="en-US" sz="2400" dirty="0" smtClean="0">
              <a:ea typeface="ＭＳ Ｐゴシック" pitchFamily="-112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Πρότεινε τους όρους που βρήκες στο χρήστη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Εναλλακτικά</a:t>
            </a:r>
            <a:r>
              <a:rPr lang="en-US" dirty="0" smtClean="0">
                <a:ea typeface="ＭＳ Ｐゴシック" pitchFamily="-112" charset="-128"/>
              </a:rPr>
              <a:t>, 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Ψάξε  όλες τις πιθανές διορθώσεις στο αντεστραμμένο ευρετήριο και επέστρεψε όλα τα έγγραφα … αργό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Μπορούμε να επιστρέψουμε τα έγγραφα μόνο για την πιο πιθανή διόρθωση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Η εναλλακτική λύση παίρνει τον έλεγχο από το χρήστη αλλά κερδίζουμε ένα γύρο </a:t>
            </a:r>
            <a:r>
              <a:rPr lang="el-GR" sz="2400" dirty="0" err="1" smtClean="0">
                <a:ea typeface="ＭＳ Ｐゴシック" pitchFamily="-112" charset="-128"/>
              </a:rPr>
              <a:t>διάδρασης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3.3.4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Απόσταση διόρθωσης από όλους τους όρους του λεξικού; </a:t>
            </a:r>
            <a:endParaRPr lang="en-US" sz="3600" dirty="0" smtClean="0">
              <a:ea typeface="ＭＳ Ｐゴシック" pitchFamily="-112" charset="-128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Δοθέντος ενός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ανορθόγραφου</a:t>
            </a:r>
            <a:r>
              <a:rPr lang="en-US" dirty="0" smtClean="0">
                <a:ea typeface="ＭＳ Ｐゴシック" pitchFamily="-112" charset="-128"/>
              </a:rPr>
              <a:t>) </a:t>
            </a:r>
            <a:r>
              <a:rPr lang="el-GR" dirty="0" smtClean="0">
                <a:ea typeface="ＭＳ Ｐゴシック" pitchFamily="-112" charset="-128"/>
              </a:rPr>
              <a:t>ερωτήματος,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υπολογίζουμε την απόσταση διόρθωσης από όλους τους όρους του λεξικού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Ακριβό και αργό 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Μπορούμε να μειώσουμε τον αριθμό των υποψήφιων όρων του ευρετηρίου; 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Να χρησιμοποιήσουμε επικάλυψη με </a:t>
            </a:r>
            <a:r>
              <a:rPr lang="en-US" dirty="0" smtClean="0">
                <a:ea typeface="ＭＳ Ｐゴシック" pitchFamily="-112" charset="-128"/>
              </a:rPr>
              <a:t>n-</a:t>
            </a:r>
            <a:r>
              <a:rPr lang="el-GR" dirty="0" smtClean="0">
                <a:ea typeface="ＭＳ Ｐゴシック" pitchFamily="-112" charset="-128"/>
              </a:rPr>
              <a:t>γράμματα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Ή Απαριθμούμε όλα σε απόσταση1, 2 κλπ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Μπορεί να χρησιμοποιηθεί και για τη διόρθωση ορθογραφικών λαθών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3.3.4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Επικάλυψη</a:t>
            </a:r>
            <a:r>
              <a:rPr lang="el-GR" i="1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n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γραμμάτων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Απαρίθμησε όλα το </a:t>
            </a:r>
            <a:r>
              <a:rPr lang="en-US" i="1" dirty="0" smtClean="0">
                <a:ea typeface="ＭＳ Ｐゴシック" pitchFamily="-112" charset="-128"/>
              </a:rPr>
              <a:t>n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γράμματα στον όρο της ερώτησης και στο λεξικό </a:t>
            </a:r>
            <a:r>
              <a:rPr lang="en-US" dirty="0" smtClean="0">
                <a:ea typeface="ＭＳ Ｐゴシック" pitchFamily="-112" charset="-128"/>
              </a:rPr>
              <a:t> 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Χρησιμοποίησε το ευρετήριο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n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γραμμάτων για να ανακτήσεις όλους τους όρους του λεξικού που ταιριάζουν κάποιο από τα </a:t>
            </a:r>
            <a:r>
              <a:rPr lang="en-US" i="1" dirty="0" smtClean="0">
                <a:ea typeface="ＭＳ Ｐゴシック" pitchFamily="-112" charset="-128"/>
              </a:rPr>
              <a:t>n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γράμματα του ερωτήματος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Κατώφλι (</a:t>
            </a:r>
            <a:r>
              <a:rPr lang="en-US" dirty="0" smtClean="0">
                <a:ea typeface="ＭＳ Ｐゴシック" pitchFamily="-112" charset="-128"/>
              </a:rPr>
              <a:t>threshold) </a:t>
            </a:r>
            <a:r>
              <a:rPr lang="el-GR" dirty="0" smtClean="0">
                <a:ea typeface="ＭＳ Ｐゴシック" pitchFamily="-112" charset="-128"/>
              </a:rPr>
              <a:t>βασισμένο στον αριθμό των κοινών 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n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γραμμάτων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3.3.4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Παράδειγμα με 3-γράμματα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Έστω ότι το κείμενο είναι </a:t>
            </a:r>
            <a:r>
              <a:rPr lang="en-US" b="1" i="1" dirty="0" err="1" smtClean="0">
                <a:ea typeface="ＭＳ Ｐゴシック" pitchFamily="-112" charset="-128"/>
              </a:rPr>
              <a:t>november</a:t>
            </a:r>
            <a:endParaRPr lang="en-US" b="1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Τα τριγράμματα είναι </a:t>
            </a:r>
            <a:r>
              <a:rPr lang="en-US" i="1" dirty="0" err="1" smtClean="0">
                <a:ea typeface="ＭＳ Ｐゴシック" pitchFamily="-112" charset="-128"/>
              </a:rPr>
              <a:t>nov</a:t>
            </a:r>
            <a:r>
              <a:rPr lang="en-US" i="1" dirty="0" smtClean="0">
                <a:ea typeface="ＭＳ Ｐゴシック" pitchFamily="-112" charset="-128"/>
              </a:rPr>
              <a:t>, </a:t>
            </a:r>
            <a:r>
              <a:rPr lang="en-US" i="1" dirty="0" err="1" smtClean="0">
                <a:ea typeface="ＭＳ Ｐゴシック" pitchFamily="-112" charset="-128"/>
              </a:rPr>
              <a:t>ove</a:t>
            </a:r>
            <a:r>
              <a:rPr lang="en-US" i="1" dirty="0" smtClean="0">
                <a:ea typeface="ＭＳ Ｐゴシック" pitchFamily="-112" charset="-128"/>
              </a:rPr>
              <a:t>, </a:t>
            </a:r>
            <a:r>
              <a:rPr lang="en-US" i="1" dirty="0" err="1" smtClean="0">
                <a:ea typeface="ＭＳ Ｐゴシック" pitchFamily="-112" charset="-128"/>
              </a:rPr>
              <a:t>vem</a:t>
            </a:r>
            <a:r>
              <a:rPr lang="en-US" i="1" dirty="0" smtClean="0">
                <a:ea typeface="ＭＳ Ｐゴシック" pitchFamily="-112" charset="-128"/>
              </a:rPr>
              <a:t>, </a:t>
            </a:r>
            <a:r>
              <a:rPr lang="en-US" i="1" dirty="0" err="1" smtClean="0">
                <a:solidFill>
                  <a:schemeClr val="hlink"/>
                </a:solidFill>
                <a:ea typeface="ＭＳ Ｐゴシック" pitchFamily="-112" charset="-128"/>
              </a:rPr>
              <a:t>emb</a:t>
            </a:r>
            <a:r>
              <a:rPr lang="en-US" i="1" dirty="0" smtClean="0">
                <a:solidFill>
                  <a:schemeClr val="hlink"/>
                </a:solidFill>
                <a:ea typeface="ＭＳ Ｐゴシック" pitchFamily="-112" charset="-128"/>
              </a:rPr>
              <a:t>, </a:t>
            </a:r>
            <a:r>
              <a:rPr lang="en-US" i="1" dirty="0" err="1" smtClean="0">
                <a:solidFill>
                  <a:schemeClr val="hlink"/>
                </a:solidFill>
                <a:ea typeface="ＭＳ Ｐゴシック" pitchFamily="-112" charset="-128"/>
              </a:rPr>
              <a:t>mbe</a:t>
            </a:r>
            <a:r>
              <a:rPr lang="en-US" i="1" dirty="0" smtClean="0">
                <a:solidFill>
                  <a:schemeClr val="hlink"/>
                </a:solidFill>
                <a:ea typeface="ＭＳ Ｐゴシック" pitchFamily="-112" charset="-128"/>
              </a:rPr>
              <a:t>, </a:t>
            </a:r>
            <a:r>
              <a:rPr lang="en-US" i="1" dirty="0" err="1" smtClean="0">
                <a:solidFill>
                  <a:schemeClr val="hlink"/>
                </a:solidFill>
                <a:ea typeface="ＭＳ Ｐゴシック" pitchFamily="-112" charset="-128"/>
              </a:rPr>
              <a:t>ber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Για το ερώτημα </a:t>
            </a:r>
            <a:r>
              <a:rPr lang="en-US" b="1" i="1" dirty="0" err="1" smtClean="0">
                <a:ea typeface="ＭＳ Ｐゴシック" pitchFamily="-112" charset="-128"/>
              </a:rPr>
              <a:t>december</a:t>
            </a:r>
            <a:endParaRPr lang="en-US" b="1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Τα τριγράμματα είναι </a:t>
            </a:r>
            <a:r>
              <a:rPr lang="en-US" i="1" dirty="0" err="1" smtClean="0">
                <a:ea typeface="ＭＳ Ｐゴシック" pitchFamily="-112" charset="-128"/>
              </a:rPr>
              <a:t>dec</a:t>
            </a:r>
            <a:r>
              <a:rPr lang="en-US" i="1" dirty="0" smtClean="0">
                <a:ea typeface="ＭＳ Ｐゴシック" pitchFamily="-112" charset="-128"/>
              </a:rPr>
              <a:t>, </a:t>
            </a:r>
            <a:r>
              <a:rPr lang="en-US" i="1" dirty="0" err="1" smtClean="0">
                <a:ea typeface="ＭＳ Ｐゴシック" pitchFamily="-112" charset="-128"/>
              </a:rPr>
              <a:t>ece</a:t>
            </a:r>
            <a:r>
              <a:rPr lang="en-US" i="1" dirty="0" smtClean="0">
                <a:ea typeface="ＭＳ Ｐゴシック" pitchFamily="-112" charset="-128"/>
              </a:rPr>
              <a:t>, </a:t>
            </a:r>
            <a:r>
              <a:rPr lang="en-US" i="1" dirty="0" err="1" smtClean="0">
                <a:ea typeface="ＭＳ Ｐゴシック" pitchFamily="-112" charset="-128"/>
              </a:rPr>
              <a:t>cem</a:t>
            </a:r>
            <a:r>
              <a:rPr lang="en-US" i="1" dirty="0" smtClean="0">
                <a:ea typeface="ＭＳ Ｐゴシック" pitchFamily="-112" charset="-128"/>
              </a:rPr>
              <a:t>, </a:t>
            </a:r>
            <a:r>
              <a:rPr lang="en-US" i="1" dirty="0" err="1" smtClean="0">
                <a:solidFill>
                  <a:schemeClr val="hlink"/>
                </a:solidFill>
                <a:ea typeface="ＭＳ Ｐゴシック" pitchFamily="-112" charset="-128"/>
              </a:rPr>
              <a:t>emb</a:t>
            </a:r>
            <a:r>
              <a:rPr lang="en-US" i="1" dirty="0" smtClean="0">
                <a:solidFill>
                  <a:schemeClr val="hlink"/>
                </a:solidFill>
                <a:ea typeface="ＭＳ Ｐゴシック" pitchFamily="-112" charset="-128"/>
              </a:rPr>
              <a:t>, </a:t>
            </a:r>
            <a:r>
              <a:rPr lang="en-US" i="1" dirty="0" err="1" smtClean="0">
                <a:solidFill>
                  <a:schemeClr val="hlink"/>
                </a:solidFill>
                <a:ea typeface="ＭＳ Ｐゴシック" pitchFamily="-112" charset="-128"/>
              </a:rPr>
              <a:t>mbe</a:t>
            </a:r>
            <a:r>
              <a:rPr lang="en-US" i="1" dirty="0" smtClean="0">
                <a:solidFill>
                  <a:schemeClr val="hlink"/>
                </a:solidFill>
                <a:ea typeface="ＭＳ Ｐゴシック" pitchFamily="-112" charset="-128"/>
              </a:rPr>
              <a:t>, </a:t>
            </a:r>
            <a:r>
              <a:rPr lang="en-US" i="1" dirty="0" err="1" smtClean="0">
                <a:solidFill>
                  <a:schemeClr val="hlink"/>
                </a:solidFill>
                <a:ea typeface="ＭＳ Ｐゴシック" pitchFamily="-112" charset="-128"/>
              </a:rPr>
              <a:t>ber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Άρα 3 τριγράμματα επικαλύπτονται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από τα</a:t>
            </a:r>
            <a:r>
              <a:rPr lang="en-US" dirty="0" smtClean="0">
                <a:ea typeface="ＭＳ Ｐゴシック" pitchFamily="-112" charset="-128"/>
              </a:rPr>
              <a:t> 6 </a:t>
            </a:r>
            <a:r>
              <a:rPr lang="el-GR" dirty="0" smtClean="0">
                <a:ea typeface="ＭＳ Ｐゴシック" pitchFamily="-112" charset="-128"/>
              </a:rPr>
              <a:t>κάθε όρου</a:t>
            </a:r>
            <a:r>
              <a:rPr lang="en-US" dirty="0" smtClean="0">
                <a:ea typeface="ＭＳ Ｐゴシック" pitchFamily="-112" charset="-128"/>
              </a:rPr>
              <a:t>)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Πως μπορούμε να το χρησιμοποιήσουμε ως ένα </a:t>
            </a:r>
            <a:r>
              <a:rPr lang="el-GR" dirty="0" err="1" smtClean="0">
                <a:ea typeface="ＭＳ Ｐゴシック" pitchFamily="-112" charset="-128"/>
              </a:rPr>
              <a:t>κανονικοποιημένο</a:t>
            </a:r>
            <a:r>
              <a:rPr lang="el-GR" dirty="0" smtClean="0">
                <a:ea typeface="ＭＳ Ｐゴシック" pitchFamily="-112" charset="-128"/>
              </a:rPr>
              <a:t> μέσω επικάλυψης; 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3.3.4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Μια δυνατότητα </a:t>
            </a:r>
            <a:r>
              <a:rPr lang="en-US" dirty="0" smtClean="0">
                <a:ea typeface="ＭＳ Ｐゴシック" pitchFamily="-112" charset="-128"/>
              </a:rPr>
              <a:t>– </a:t>
            </a:r>
            <a:r>
              <a:rPr lang="el-GR" dirty="0" smtClean="0">
                <a:ea typeface="ＭＳ Ｐゴシック" pitchFamily="-112" charset="-128"/>
              </a:rPr>
              <a:t>συντελεστής </a:t>
            </a:r>
            <a:r>
              <a:rPr lang="en-US" dirty="0" err="1" smtClean="0"/>
              <a:t>Jaccard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Συνήθης μέτρηση της  επικάλυψης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Έστω </a:t>
            </a:r>
            <a:r>
              <a:rPr lang="en-US" i="1" dirty="0" smtClean="0">
                <a:ea typeface="ＭＳ Ｐゴシック" pitchFamily="-112" charset="-128"/>
              </a:rPr>
              <a:t>X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Y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δύο σύνολα, ο συντελεστής </a:t>
            </a:r>
            <a:r>
              <a:rPr lang="el-GR" dirty="0" smtClean="0"/>
              <a:t>(</a:t>
            </a:r>
            <a:r>
              <a:rPr lang="en-US" dirty="0" smtClean="0">
                <a:ea typeface="ＭＳ Ｐゴシック" pitchFamily="-112" charset="-128"/>
              </a:rPr>
              <a:t>J.C.</a:t>
            </a:r>
            <a:r>
              <a:rPr lang="el-GR" dirty="0" smtClean="0">
                <a:ea typeface="ＭＳ Ｐゴシック" pitchFamily="-112" charset="-128"/>
              </a:rPr>
              <a:t>) ορίζεται ως: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Ίσος με</a:t>
            </a:r>
            <a:r>
              <a:rPr lang="en-US" dirty="0" smtClean="0">
                <a:ea typeface="ＭＳ Ｐゴシック" pitchFamily="-112" charset="-128"/>
              </a:rPr>
              <a:t> 1 </a:t>
            </a:r>
            <a:r>
              <a:rPr lang="el-GR" dirty="0" smtClean="0">
                <a:ea typeface="ＭＳ Ｐゴシック" pitchFamily="-112" charset="-128"/>
              </a:rPr>
              <a:t>όταν τα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X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Y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έχουν τα ίδια στοιχεία και 0 όταν είναι ξένα</a:t>
            </a:r>
          </a:p>
          <a:p>
            <a:pPr lvl="1"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Τα</a:t>
            </a:r>
            <a:r>
              <a:rPr lang="el-GR" i="1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X</a:t>
            </a:r>
            <a:r>
              <a:rPr lang="en-US" dirty="0" smtClean="0">
                <a:ea typeface="ＭＳ Ｐゴシック" pitchFamily="-112" charset="-128"/>
              </a:rPr>
              <a:t> and </a:t>
            </a:r>
            <a:r>
              <a:rPr lang="en-US" i="1" dirty="0" smtClean="0">
                <a:ea typeface="ＭＳ Ｐゴシック" pitchFamily="-112" charset="-128"/>
              </a:rPr>
              <a:t>Y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δε χρειάζεται να έχουν το ίδιο μέγεθος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Πάντα μεταξύ του 0 και του 1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Το κατώφλι καθορίζει αν υπάρχει ταίριασμα, πχ.,  αν </a:t>
            </a:r>
            <a:r>
              <a:rPr lang="en-US" dirty="0" smtClean="0">
                <a:ea typeface="ＭＳ Ｐゴシック" pitchFamily="-112" charset="-128"/>
              </a:rPr>
              <a:t>J.C. &gt; 0.8, </a:t>
            </a:r>
            <a:r>
              <a:rPr lang="el-GR" dirty="0" smtClean="0">
                <a:ea typeface="ＭＳ Ｐゴシック" pitchFamily="-112" charset="-128"/>
              </a:rPr>
              <a:t>τότε ταίριασμα</a:t>
            </a:r>
            <a:endParaRPr lang="en-US" dirty="0" smtClean="0">
              <a:ea typeface="ＭＳ Ｐゴシック" pitchFamily="-112" charset="-128"/>
            </a:endParaRP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2895600" y="2895600"/>
          <a:ext cx="2735263" cy="709613"/>
        </p:xfrm>
        <a:graphic>
          <a:graphicData uri="http://schemas.openxmlformats.org/presentationml/2006/ole">
            <p:oleObj spid="_x0000_s52246" name="Equation" r:id="rId3" imgW="977476" imgH="253890" progId="Equation.3">
              <p:embed/>
            </p:oleObj>
          </a:graphicData>
        </a:graphic>
      </p:graphicFrame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3.3.4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3"/>
          <p:cNvSpPr txBox="1">
            <a:spLocks noChangeArrowheads="1"/>
          </p:cNvSpPr>
          <p:nvPr/>
        </p:nvSpPr>
        <p:spPr bwMode="auto">
          <a:xfrm>
            <a:off x="4737100" y="3810000"/>
            <a:ext cx="8604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/>
              <a:t>lore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724400" y="3810000"/>
            <a:ext cx="838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4724400" y="3810000"/>
            <a:ext cx="8382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3253" name="Text Box 11"/>
          <p:cNvSpPr txBox="1">
            <a:spLocks noChangeArrowheads="1"/>
          </p:cNvSpPr>
          <p:nvPr/>
        </p:nvSpPr>
        <p:spPr bwMode="auto">
          <a:xfrm>
            <a:off x="4716463" y="3276600"/>
            <a:ext cx="8604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/>
              <a:t>lore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724400" y="3276600"/>
            <a:ext cx="838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4724400" y="3276600"/>
            <a:ext cx="8382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32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Ταίριασμα τριγραμμάτων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32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Έστω το ερώτημα </a:t>
            </a:r>
            <a:r>
              <a:rPr lang="en-US" b="1" i="1" dirty="0" smtClean="0">
                <a:ea typeface="ＭＳ Ｐゴシック" pitchFamily="-112" charset="-128"/>
              </a:rPr>
              <a:t>lord</a:t>
            </a:r>
            <a:r>
              <a:rPr lang="en-US" dirty="0" smtClean="0">
                <a:ea typeface="ＭＳ Ｐゴシック" pitchFamily="-112" charset="-128"/>
              </a:rPr>
              <a:t> – </a:t>
            </a:r>
            <a:r>
              <a:rPr lang="el-GR" dirty="0" smtClean="0">
                <a:ea typeface="ＭＳ Ｐゴシック" pitchFamily="-112" charset="-128"/>
              </a:rPr>
              <a:t>θέλουμε να βρούμε τις λέξεις που ταιριάζουν 2 από τα 3 </a:t>
            </a:r>
            <a:r>
              <a:rPr lang="el-GR" dirty="0" err="1" smtClean="0">
                <a:ea typeface="ＭＳ Ｐゴシック" pitchFamily="-112" charset="-128"/>
              </a:rPr>
              <a:t>διγράμματα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n-US" b="1" i="1" dirty="0" smtClean="0">
                <a:ea typeface="ＭＳ Ｐゴシック" pitchFamily="-112" charset="-128"/>
              </a:rPr>
              <a:t>lo, or, rd</a:t>
            </a:r>
            <a:r>
              <a:rPr lang="en-US" dirty="0" smtClean="0">
                <a:ea typeface="ＭＳ Ｐゴシック" pitchFamily="-112" charset="-128"/>
              </a:rPr>
              <a:t>)</a:t>
            </a:r>
          </a:p>
        </p:txBody>
      </p:sp>
      <p:sp>
        <p:nvSpPr>
          <p:cNvPr id="53258" name="Text Box 4"/>
          <p:cNvSpPr txBox="1">
            <a:spLocks noChangeArrowheads="1"/>
          </p:cNvSpPr>
          <p:nvPr/>
        </p:nvSpPr>
        <p:spPr bwMode="auto">
          <a:xfrm>
            <a:off x="1592263" y="3267075"/>
            <a:ext cx="4699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lo</a:t>
            </a:r>
          </a:p>
        </p:txBody>
      </p:sp>
      <p:sp>
        <p:nvSpPr>
          <p:cNvPr id="53259" name="Text Box 5"/>
          <p:cNvSpPr txBox="1">
            <a:spLocks noChangeArrowheads="1"/>
          </p:cNvSpPr>
          <p:nvPr/>
        </p:nvSpPr>
        <p:spPr bwMode="auto">
          <a:xfrm>
            <a:off x="1592263" y="3800475"/>
            <a:ext cx="5064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or</a:t>
            </a:r>
          </a:p>
        </p:txBody>
      </p:sp>
      <p:sp>
        <p:nvSpPr>
          <p:cNvPr id="53260" name="Text Box 6"/>
          <p:cNvSpPr txBox="1">
            <a:spLocks noChangeArrowheads="1"/>
          </p:cNvSpPr>
          <p:nvPr/>
        </p:nvSpPr>
        <p:spPr bwMode="auto">
          <a:xfrm>
            <a:off x="1592263" y="4333875"/>
            <a:ext cx="5111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rd</a:t>
            </a:r>
          </a:p>
        </p:txBody>
      </p:sp>
      <p:sp>
        <p:nvSpPr>
          <p:cNvPr id="53261" name="AutoShape 7"/>
          <p:cNvSpPr>
            <a:spLocks noChangeArrowheads="1"/>
          </p:cNvSpPr>
          <p:nvPr/>
        </p:nvSpPr>
        <p:spPr bwMode="auto">
          <a:xfrm>
            <a:off x="2125663" y="341947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3262" name="AutoShape 8"/>
          <p:cNvSpPr>
            <a:spLocks noChangeArrowheads="1"/>
          </p:cNvSpPr>
          <p:nvPr/>
        </p:nvSpPr>
        <p:spPr bwMode="auto">
          <a:xfrm>
            <a:off x="2125663" y="395287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3263" name="AutoShape 9"/>
          <p:cNvSpPr>
            <a:spLocks noChangeArrowheads="1"/>
          </p:cNvSpPr>
          <p:nvPr/>
        </p:nvSpPr>
        <p:spPr bwMode="auto">
          <a:xfrm>
            <a:off x="2125663" y="448627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3264" name="Text Box 10"/>
          <p:cNvSpPr txBox="1">
            <a:spLocks noChangeArrowheads="1"/>
          </p:cNvSpPr>
          <p:nvPr/>
        </p:nvSpPr>
        <p:spPr bwMode="auto">
          <a:xfrm>
            <a:off x="3352800" y="3276600"/>
            <a:ext cx="9969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alone</a:t>
            </a:r>
          </a:p>
        </p:txBody>
      </p:sp>
      <p:sp>
        <p:nvSpPr>
          <p:cNvPr id="53265" name="Text Box 12"/>
          <p:cNvSpPr txBox="1">
            <a:spLocks noChangeArrowheads="1"/>
          </p:cNvSpPr>
          <p:nvPr/>
        </p:nvSpPr>
        <p:spPr bwMode="auto">
          <a:xfrm>
            <a:off x="6011863" y="3276600"/>
            <a:ext cx="9286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sloth</a:t>
            </a:r>
          </a:p>
        </p:txBody>
      </p:sp>
      <p:sp>
        <p:nvSpPr>
          <p:cNvPr id="53266" name="Text Box 14"/>
          <p:cNvSpPr txBox="1">
            <a:spLocks noChangeArrowheads="1"/>
          </p:cNvSpPr>
          <p:nvPr/>
        </p:nvSpPr>
        <p:spPr bwMode="auto">
          <a:xfrm>
            <a:off x="6011863" y="3810000"/>
            <a:ext cx="12636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morbid</a:t>
            </a:r>
          </a:p>
        </p:txBody>
      </p:sp>
      <p:sp>
        <p:nvSpPr>
          <p:cNvPr id="53267" name="Text Box 15"/>
          <p:cNvSpPr txBox="1">
            <a:spLocks noChangeArrowheads="1"/>
          </p:cNvSpPr>
          <p:nvPr/>
        </p:nvSpPr>
        <p:spPr bwMode="auto">
          <a:xfrm>
            <a:off x="4792663" y="4400550"/>
            <a:ext cx="11858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border</a:t>
            </a:r>
          </a:p>
        </p:txBody>
      </p:sp>
      <p:sp>
        <p:nvSpPr>
          <p:cNvPr id="53268" name="Text Box 16"/>
          <p:cNvSpPr txBox="1">
            <a:spLocks noChangeArrowheads="1"/>
          </p:cNvSpPr>
          <p:nvPr/>
        </p:nvSpPr>
        <p:spPr bwMode="auto">
          <a:xfrm>
            <a:off x="6170613" y="4400550"/>
            <a:ext cx="8350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card</a:t>
            </a:r>
          </a:p>
        </p:txBody>
      </p:sp>
      <p:cxnSp>
        <p:nvCxnSpPr>
          <p:cNvPr id="53269" name="AutoShape 17"/>
          <p:cNvCxnSpPr>
            <a:cxnSpLocks noChangeShapeType="1"/>
            <a:stCxn id="53264" idx="3"/>
            <a:endCxn id="53253" idx="1"/>
          </p:cNvCxnSpPr>
          <p:nvPr/>
        </p:nvCxnSpPr>
        <p:spPr bwMode="auto">
          <a:xfrm>
            <a:off x="4349750" y="3509963"/>
            <a:ext cx="3667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3270" name="Text Box 18"/>
          <p:cNvSpPr txBox="1">
            <a:spLocks noChangeArrowheads="1"/>
          </p:cNvSpPr>
          <p:nvPr/>
        </p:nvSpPr>
        <p:spPr bwMode="auto">
          <a:xfrm>
            <a:off x="3344863" y="3810000"/>
            <a:ext cx="11858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border</a:t>
            </a:r>
          </a:p>
        </p:txBody>
      </p:sp>
      <p:cxnSp>
        <p:nvCxnSpPr>
          <p:cNvPr id="53271" name="AutoShape 19"/>
          <p:cNvCxnSpPr>
            <a:cxnSpLocks noChangeShapeType="1"/>
            <a:stCxn id="53270" idx="3"/>
            <a:endCxn id="53250" idx="1"/>
          </p:cNvCxnSpPr>
          <p:nvPr/>
        </p:nvCxnSpPr>
        <p:spPr bwMode="auto">
          <a:xfrm>
            <a:off x="4530725" y="4043363"/>
            <a:ext cx="206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3272" name="AutoShape 20"/>
          <p:cNvCxnSpPr>
            <a:cxnSpLocks noChangeShapeType="1"/>
            <a:stCxn id="53250" idx="3"/>
            <a:endCxn id="53266" idx="1"/>
          </p:cNvCxnSpPr>
          <p:nvPr/>
        </p:nvCxnSpPr>
        <p:spPr bwMode="auto">
          <a:xfrm>
            <a:off x="5597525" y="4043363"/>
            <a:ext cx="4143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3273" name="AutoShape 21"/>
          <p:cNvCxnSpPr>
            <a:cxnSpLocks noChangeShapeType="1"/>
            <a:stCxn id="53267" idx="3"/>
            <a:endCxn id="53268" idx="1"/>
          </p:cNvCxnSpPr>
          <p:nvPr/>
        </p:nvCxnSpPr>
        <p:spPr bwMode="auto">
          <a:xfrm>
            <a:off x="5978525" y="4633913"/>
            <a:ext cx="1920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3274" name="AutoShape 22"/>
          <p:cNvCxnSpPr>
            <a:cxnSpLocks noChangeShapeType="1"/>
            <a:stCxn id="53253" idx="3"/>
            <a:endCxn id="53265" idx="1"/>
          </p:cNvCxnSpPr>
          <p:nvPr/>
        </p:nvCxnSpPr>
        <p:spPr bwMode="auto">
          <a:xfrm>
            <a:off x="5576888" y="3509963"/>
            <a:ext cx="434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3275" name="Text Box 23"/>
          <p:cNvSpPr txBox="1">
            <a:spLocks noChangeArrowheads="1"/>
          </p:cNvSpPr>
          <p:nvPr/>
        </p:nvSpPr>
        <p:spPr bwMode="auto">
          <a:xfrm>
            <a:off x="3344863" y="4410075"/>
            <a:ext cx="11525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ardent</a:t>
            </a:r>
          </a:p>
        </p:txBody>
      </p:sp>
      <p:cxnSp>
        <p:nvCxnSpPr>
          <p:cNvPr id="53276" name="AutoShape 24"/>
          <p:cNvCxnSpPr>
            <a:cxnSpLocks noChangeShapeType="1"/>
            <a:stCxn id="53275" idx="3"/>
            <a:endCxn id="53267" idx="1"/>
          </p:cNvCxnSpPr>
          <p:nvPr/>
        </p:nvCxnSpPr>
        <p:spPr bwMode="auto">
          <a:xfrm flipV="1">
            <a:off x="4497388" y="4633913"/>
            <a:ext cx="295275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3277" name="AutoShape 36"/>
          <p:cNvSpPr>
            <a:spLocks noChangeArrowheads="1"/>
          </p:cNvSpPr>
          <p:nvPr/>
        </p:nvSpPr>
        <p:spPr bwMode="auto">
          <a:xfrm>
            <a:off x="1934478" y="5274271"/>
            <a:ext cx="5014706" cy="689372"/>
          </a:xfrm>
          <a:prstGeom prst="upArrowCallout">
            <a:avLst>
              <a:gd name="adj1" fmla="val 266748"/>
              <a:gd name="adj2" fmla="val 266748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dirty="0" smtClean="0"/>
              <a:t>Η τυπική συγχώνευση θα τα δώσει</a:t>
            </a:r>
            <a:endParaRPr lang="en-US" dirty="0"/>
          </a:p>
        </p:txBody>
      </p:sp>
      <p:sp>
        <p:nvSpPr>
          <p:cNvPr id="1339429" name="Text Box 37"/>
          <p:cNvSpPr txBox="1">
            <a:spLocks noChangeArrowheads="1"/>
          </p:cNvSpPr>
          <p:nvPr/>
        </p:nvSpPr>
        <p:spPr bwMode="auto">
          <a:xfrm>
            <a:off x="152400" y="6172200"/>
            <a:ext cx="876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+mn-lt"/>
              </a:rPr>
              <a:t>Τροποποίηση ώστε να χρησιμοποιεί </a:t>
            </a:r>
            <a:r>
              <a:rPr lang="en-US" sz="2000" dirty="0" err="1" smtClean="0">
                <a:latin typeface="+mn-lt"/>
              </a:rPr>
              <a:t>Jaccard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(</a:t>
            </a:r>
            <a:r>
              <a:rPr lang="el-GR" sz="2000" dirty="0" smtClean="0">
                <a:latin typeface="+mn-lt"/>
              </a:rPr>
              <a:t>ή άλλη </a:t>
            </a:r>
            <a:r>
              <a:rPr lang="en-US" sz="2000" dirty="0" smtClean="0">
                <a:latin typeface="+mn-lt"/>
              </a:rPr>
              <a:t>) </a:t>
            </a:r>
            <a:r>
              <a:rPr lang="el-GR" sz="2000" dirty="0" smtClean="0">
                <a:latin typeface="+mn-lt"/>
              </a:rPr>
              <a:t>μέτρηση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  <p:sp>
        <p:nvSpPr>
          <p:cNvPr id="53279" name="TextBox 37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3.3.4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352800" y="3276600"/>
            <a:ext cx="9906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352800" y="3810000"/>
            <a:ext cx="1219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352800" y="4419600"/>
            <a:ext cx="11430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800600" y="4419600"/>
            <a:ext cx="11430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6019800" y="3276600"/>
            <a:ext cx="9144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6019800" y="3810000"/>
            <a:ext cx="12954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6172200" y="4419600"/>
            <a:ext cx="838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3352800" y="3810000"/>
            <a:ext cx="12192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4800600" y="4419600"/>
            <a:ext cx="11430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52" grpId="0" animBg="1"/>
      <p:bldP spid="43" grpId="0" animBg="1"/>
      <p:bldP spid="43" grpId="1" animBg="1"/>
      <p:bldP spid="51" grpId="0" animBg="1"/>
      <p:bldP spid="1339429" grpId="0" autoUpdateAnimBg="0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5" grpId="0" animBg="1"/>
      <p:bldP spid="45" grpId="1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εξαρτώμενη από το περιβάλλον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Κείμενο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b="1" i="1" dirty="0" smtClean="0">
                <a:ea typeface="ＭＳ Ｐゴシック" pitchFamily="-112" charset="-128"/>
              </a:rPr>
              <a:t>I flew </a:t>
            </a:r>
            <a:r>
              <a:rPr lang="en-US" b="1" i="1" u="sng" dirty="0" smtClean="0">
                <a:ea typeface="ＭＳ Ｐゴシック" pitchFamily="-112" charset="-128"/>
              </a:rPr>
              <a:t>from</a:t>
            </a:r>
            <a:r>
              <a:rPr lang="en-US" b="1" i="1" dirty="0" smtClean="0">
                <a:ea typeface="ＭＳ Ｐゴシック" pitchFamily="-112" charset="-128"/>
              </a:rPr>
              <a:t> Heathrow to Narita.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Θεωρείστε το ερώτημα-φράση</a:t>
            </a:r>
            <a:r>
              <a:rPr lang="en-US" b="1" i="1" dirty="0" smtClean="0">
                <a:ea typeface="ＭＳ Ｐゴシック" pitchFamily="-112" charset="-128"/>
              </a:rPr>
              <a:t>“flew </a:t>
            </a:r>
            <a:r>
              <a:rPr lang="en-US" b="1" i="1" u="sng" dirty="0" smtClean="0">
                <a:ea typeface="ＭＳ Ｐゴシック" pitchFamily="-112" charset="-128"/>
              </a:rPr>
              <a:t>form</a:t>
            </a:r>
            <a:r>
              <a:rPr lang="en-US" b="1" i="1" dirty="0" smtClean="0">
                <a:ea typeface="ＭＳ Ｐゴシック" pitchFamily="-112" charset="-128"/>
              </a:rPr>
              <a:t> Heathrow”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Θα θέλαμε να απαντήσουμε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dirty="0" smtClean="0">
                <a:ea typeface="ＭＳ Ｐゴシック" pitchFamily="-112" charset="-128"/>
              </a:rPr>
              <a:t>		Did you mean “</a:t>
            </a:r>
            <a:r>
              <a:rPr lang="en-US" b="1" i="1" dirty="0" smtClean="0">
                <a:ea typeface="ＭＳ Ｐゴシック" pitchFamily="-112" charset="-128"/>
              </a:rPr>
              <a:t>flew from Heathrow</a:t>
            </a:r>
            <a:r>
              <a:rPr lang="en-US" dirty="0" smtClean="0">
                <a:ea typeface="ＭＳ Ｐゴシック" pitchFamily="-112" charset="-128"/>
              </a:rPr>
              <a:t>”?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l-GR" dirty="0" smtClean="0">
                <a:ea typeface="ＭＳ Ｐゴシック" pitchFamily="-112" charset="-128"/>
              </a:rPr>
              <a:t>Γιατί δεν υπήρχαν έγγραφα που να ταιριάζουν το ερώτημα φράση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3.3.5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Δομές Δεδομένων για Λεξικά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smtClean="0">
                <a:solidFill>
                  <a:srgbClr val="FBFCFF"/>
                </a:solidFill>
              </a:rPr>
              <a:t>Κεφ. </a:t>
            </a:r>
            <a:r>
              <a:rPr lang="en-US" sz="1600" dirty="0" smtClean="0">
                <a:solidFill>
                  <a:srgbClr val="FBFCFF"/>
                </a:solidFill>
              </a:rPr>
              <a:t>3.1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153400" cy="76200"/>
          </a:xfrm>
        </p:spPr>
        <p:txBody>
          <a:bodyPr/>
          <a:lstStyle/>
          <a:p>
            <a:pPr eaLnBrk="1" hangingPunct="1">
              <a:buNone/>
            </a:pPr>
            <a:r>
              <a:rPr lang="el-GR" sz="2400" dirty="0" smtClean="0">
                <a:solidFill>
                  <a:srgbClr val="FF0000"/>
                </a:solidFill>
                <a:ea typeface="ＭＳ Ｐゴシック" pitchFamily="-112" charset="-128"/>
              </a:rPr>
              <a:t>Λεξιλόγιο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-112" charset="-128"/>
              </a:rPr>
              <a:t>(vocabulary)</a:t>
            </a:r>
            <a:r>
              <a:rPr lang="el-GR" sz="2400" dirty="0" smtClean="0">
                <a:solidFill>
                  <a:schemeClr val="tx2"/>
                </a:solidFill>
                <a:ea typeface="ＭＳ Ｐゴシック" pitchFamily="-112" charset="-128"/>
              </a:rPr>
              <a:t>: το σύνολο των όρων</a:t>
            </a:r>
            <a:endParaRPr lang="en-US" sz="2400" dirty="0" smtClean="0">
              <a:solidFill>
                <a:schemeClr val="tx2"/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400" dirty="0" smtClean="0">
                <a:solidFill>
                  <a:srgbClr val="FF0000"/>
                </a:solidFill>
                <a:ea typeface="ＭＳ Ｐゴシック" pitchFamily="-112" charset="-128"/>
              </a:rPr>
              <a:t>Λεξικό (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-112" charset="-128"/>
              </a:rPr>
              <a:t>dictionary)</a:t>
            </a:r>
            <a:r>
              <a:rPr lang="en-US" sz="2400" dirty="0" smtClean="0">
                <a:solidFill>
                  <a:schemeClr val="tx2"/>
                </a:solidFill>
                <a:ea typeface="ＭＳ Ｐゴシック" pitchFamily="-112" charset="-128"/>
              </a:rPr>
              <a:t>: </a:t>
            </a:r>
            <a:r>
              <a:rPr lang="el-GR" sz="2400" dirty="0" smtClean="0">
                <a:solidFill>
                  <a:schemeClr val="tx2"/>
                </a:solidFill>
                <a:ea typeface="ＭＳ Ｐゴシック" pitchFamily="-112" charset="-128"/>
              </a:rPr>
              <a:t>μια δομή για την αποθήκευση του λεξιλογίου</a:t>
            </a:r>
          </a:p>
          <a:p>
            <a:pPr eaLnBrk="1" hangingPunct="1">
              <a:buNone/>
            </a:pPr>
            <a:endParaRPr lang="en-US" sz="800" dirty="0" smtClean="0">
              <a:solidFill>
                <a:schemeClr val="tx2"/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400" i="1" dirty="0" smtClean="0">
                <a:solidFill>
                  <a:schemeClr val="tx2"/>
                </a:solidFill>
                <a:ea typeface="ＭＳ Ｐゴシック" pitchFamily="-112" charset="-128"/>
              </a:rPr>
              <a:t>Πως αποθηκεύουμε ένα λεξικό στη μνήμη αποδοτικά;</a:t>
            </a:r>
            <a:endParaRPr lang="en-US" sz="2400" i="1" dirty="0" smtClean="0">
              <a:solidFill>
                <a:schemeClr val="tx2"/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400" i="1" dirty="0" smtClean="0">
                <a:solidFill>
                  <a:schemeClr val="tx2"/>
                </a:solidFill>
                <a:ea typeface="ＭＳ Ｐゴシック" pitchFamily="-112" charset="-128"/>
              </a:rPr>
              <a:t>Πως το χρησιμοποιούμε;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βασισμένη στα συμφραζόμενα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dirty="0" smtClean="0">
                <a:ea typeface="ＭＳ Ｐゴシック" pitchFamily="-112" charset="-128"/>
              </a:rPr>
              <a:t>Χρειάζεται συμφραζόμενο περιβάλλον για να το πιάσει αυτό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l-GR" dirty="0" smtClean="0">
                <a:ea typeface="ＭＳ Ｐゴシック" pitchFamily="-112" charset="-128"/>
              </a:rPr>
              <a:t>Πρώτη ιδέα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ανέκτησε τους όρους του λεξικού που είναι κοντά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σε σταθμισμένη απόσταση διόρθωσης</a:t>
            </a:r>
            <a:r>
              <a:rPr lang="en-US" dirty="0" smtClean="0">
                <a:ea typeface="ＭＳ Ｐゴシック" pitchFamily="-112" charset="-128"/>
              </a:rPr>
              <a:t>) </a:t>
            </a:r>
            <a:r>
              <a:rPr lang="el-GR" dirty="0" smtClean="0">
                <a:ea typeface="ＭＳ Ｐゴシック" pitchFamily="-112" charset="-128"/>
              </a:rPr>
              <a:t>από κάθε όρο του ερωτήματος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l-GR" dirty="0" smtClean="0">
                <a:ea typeface="ＭＳ Ｐゴシック" pitchFamily="-112" charset="-128"/>
              </a:rPr>
              <a:t>Δοκίμασε όλες τις πιθανές φράσεις που προκύπτουν κρατώντας κάθε φορά μια λέξη σταθερή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i="1" dirty="0" smtClean="0">
                <a:ea typeface="ＭＳ Ｐゴシック" pitchFamily="-112" charset="-128"/>
              </a:rPr>
              <a:t>flew from </a:t>
            </a:r>
            <a:r>
              <a:rPr lang="en-US" b="1" i="1" dirty="0" err="1" smtClean="0">
                <a:ea typeface="ＭＳ Ｐゴシック" pitchFamily="-112" charset="-128"/>
              </a:rPr>
              <a:t>heathrow</a:t>
            </a:r>
            <a:r>
              <a:rPr lang="en-US" b="1" i="1" dirty="0" smtClean="0">
                <a:ea typeface="ＭＳ Ｐゴシック" pitchFamily="-112" charset="-128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i="1" dirty="0" smtClean="0">
                <a:ea typeface="ＭＳ Ｐゴシック" pitchFamily="-112" charset="-128"/>
              </a:rPr>
              <a:t>fled form </a:t>
            </a:r>
            <a:r>
              <a:rPr lang="en-US" b="1" i="1" dirty="0" err="1" smtClean="0">
                <a:ea typeface="ＭＳ Ｐゴシック" pitchFamily="-112" charset="-128"/>
              </a:rPr>
              <a:t>heathrow</a:t>
            </a:r>
            <a:endParaRPr lang="en-US" b="1" i="1" dirty="0" smtClean="0">
              <a:ea typeface="ＭＳ Ｐゴシック" pitchFamily="-112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i="1" dirty="0" smtClean="0">
                <a:ea typeface="ＭＳ Ｐゴシック" pitchFamily="-112" charset="-128"/>
              </a:rPr>
              <a:t>flea form </a:t>
            </a:r>
            <a:r>
              <a:rPr lang="en-US" b="1" i="1" dirty="0" err="1" smtClean="0">
                <a:ea typeface="ＭＳ Ｐゴシック" pitchFamily="-112" charset="-128"/>
              </a:rPr>
              <a:t>heathrow</a:t>
            </a:r>
            <a:endParaRPr lang="en-US" b="1" i="1" dirty="0" smtClean="0">
              <a:ea typeface="ＭＳ Ｐゴシック" pitchFamily="-112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ea typeface="ＭＳ Ｐゴシック" pitchFamily="-112" charset="-128"/>
              </a:rPr>
              <a:t>Hit-based spelling correction: </a:t>
            </a:r>
            <a:r>
              <a:rPr lang="el-GR" dirty="0" smtClean="0">
                <a:ea typeface="ＭＳ Ｐゴシック" pitchFamily="-112" charset="-128"/>
              </a:rPr>
              <a:t>Πρότεινε την εναλλακτική με τα περισσότερα </a:t>
            </a:r>
            <a:r>
              <a:rPr lang="en-US" dirty="0" smtClean="0">
                <a:ea typeface="ＭＳ Ｐゴシック" pitchFamily="-112" charset="-128"/>
              </a:rPr>
              <a:t>hits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3.3.5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Μια άλλη προσέγγιση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Σπάσε της φράση σε σύζευξη </a:t>
            </a:r>
            <a:r>
              <a:rPr lang="en-US" dirty="0" err="1" smtClean="0">
                <a:ea typeface="ＭＳ Ｐゴシック" pitchFamily="-112" charset="-128"/>
              </a:rPr>
              <a:t>biwords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Ψάξε τα </a:t>
            </a:r>
            <a:r>
              <a:rPr lang="en-US" dirty="0" err="1" smtClean="0">
                <a:ea typeface="ＭＳ Ｐゴシック" pitchFamily="-112" charset="-128"/>
              </a:rPr>
              <a:t>biwords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που χρειάζονται διόρθωση μόνο ενός όρου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Απαρίθμησε μόνο τις φράσεις που περιέχουν «κοινά»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dirty="0" err="1" smtClean="0">
                <a:ea typeface="ＭＳ Ｐゴシック" pitchFamily="-112" charset="-128"/>
              </a:rPr>
              <a:t>biwords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3.3.5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Γενικά  θέματα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Θέλουμε να δούμε διαφορετικές απαντήσεις στο </a:t>
            </a:r>
            <a:r>
              <a:rPr lang="en-US" dirty="0" smtClean="0">
                <a:ea typeface="ＭＳ Ｐゴシック" pitchFamily="-112" charset="-128"/>
              </a:rPr>
              <a:t>“Did you mean?”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Ποιες θα επιλέξουμε να παρουσιάσουμε στο χρήστη; 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Αυτή που εμφανίζεται στα περισσότερα έγγραφα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Ανάλυση του </a:t>
            </a:r>
            <a:r>
              <a:rPr lang="en-US" dirty="0" smtClean="0">
                <a:ea typeface="ＭＳ Ｐゴシック" pitchFamily="-112" charset="-128"/>
              </a:rPr>
              <a:t>Query log</a:t>
            </a: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3.3.5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ΤΕΛΟΣ 3</a:t>
            </a:r>
            <a:r>
              <a:rPr lang="el-GR" baseline="30000" dirty="0" smtClean="0">
                <a:ea typeface="ＭＳ Ｐゴシック" pitchFamily="-112" charset="-128"/>
              </a:rPr>
              <a:t>ου</a:t>
            </a:r>
            <a:r>
              <a:rPr lang="el-GR" dirty="0" smtClean="0">
                <a:ea typeface="ＭＳ Ｐゴシック" pitchFamily="-112" charset="-128"/>
              </a:rPr>
              <a:t> Μαθήματος</a:t>
            </a:r>
          </a:p>
          <a:p>
            <a:pPr algn="ctr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Ερωτήσεις?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των: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>
              <a:buFont typeface="Wingdings" pitchFamily="2" charset="2"/>
              <a:buChar char="ü"/>
            </a:pP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Hinrich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Schütze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Christina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Lioma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Stuttgart IIR class</a:t>
            </a:r>
            <a:endParaRPr lang="el-GR" sz="1200" i="1" dirty="0" smtClean="0">
              <a:solidFill>
                <a:schemeClr val="accent5">
                  <a:lumMod val="75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Μια απλοϊκή λύση</a:t>
            </a:r>
            <a:r>
              <a:rPr lang="en-US" dirty="0" smtClean="0">
                <a:ea typeface="ＭＳ Ｐゴシック" pitchFamily="-112" charset="-128"/>
              </a:rPr>
              <a:t>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34350" cy="457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array of </a:t>
            </a:r>
            <a:r>
              <a:rPr lang="en-US" dirty="0" err="1" smtClean="0">
                <a:ea typeface="ＭＳ Ｐゴシック" pitchFamily="-112" charset="-128"/>
              </a:rPr>
              <a:t>struct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sz="2400" dirty="0" smtClean="0">
                <a:ea typeface="ＭＳ Ｐゴシック" pitchFamily="-112" charset="-128"/>
              </a:rPr>
              <a:t>         char[20]   </a:t>
            </a:r>
            <a:r>
              <a:rPr lang="en-US" sz="2400" dirty="0" err="1" smtClean="0">
                <a:ea typeface="ＭＳ Ｐゴシック" pitchFamily="-112" charset="-128"/>
              </a:rPr>
              <a:t>int</a:t>
            </a:r>
            <a:r>
              <a:rPr lang="en-US" sz="2400" dirty="0" smtClean="0">
                <a:ea typeface="ＭＳ Ｐゴシック" pitchFamily="-112" charset="-128"/>
              </a:rPr>
              <a:t>                   Postings *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2400" dirty="0" smtClean="0">
                <a:ea typeface="ＭＳ Ｐゴシック" pitchFamily="-112" charset="-128"/>
              </a:rPr>
              <a:t>         </a:t>
            </a:r>
            <a:r>
              <a:rPr lang="en-US" sz="2400" dirty="0" smtClean="0">
                <a:solidFill>
                  <a:srgbClr val="00A000"/>
                </a:solidFill>
                <a:ea typeface="ＭＳ Ｐゴシック" pitchFamily="-112" charset="-128"/>
              </a:rPr>
              <a:t>20 bytes   4/8 bytes        4/8 bytes  </a:t>
            </a:r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09800"/>
            <a:ext cx="56388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55626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>
              <a:spcBef>
                <a:spcPct val="20000"/>
              </a:spcBef>
              <a:buClr>
                <a:srgbClr val="437085"/>
              </a:buClr>
              <a:buFont typeface="Wingdings" pitchFamily="-112" charset="2"/>
              <a:buChar char="§"/>
            </a:pPr>
            <a:r>
              <a:rPr lang="el-GR" dirty="0" smtClean="0">
                <a:solidFill>
                  <a:srgbClr val="1F497D"/>
                </a:solidFill>
                <a:latin typeface="Calibri"/>
                <a:ea typeface="ＭＳ Ｐゴシック" pitchFamily="-112" charset="-128"/>
              </a:rPr>
              <a:t>Πως αναζητούμε έναν όρο (λήμμα) στο λεξικό γρήγορα κατά την εκτέλεση του ερωτήματος; 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357E69"/>
              </a:buClr>
              <a:buFont typeface="Wingdings" pitchFamily="-112" charset="2"/>
              <a:buChar char="§"/>
            </a:pPr>
            <a:r>
              <a:rPr lang="el-GR" sz="2000" dirty="0" smtClean="0">
                <a:solidFill>
                  <a:srgbClr val="1F497D"/>
                </a:solidFill>
                <a:latin typeface="Calibri"/>
                <a:ea typeface="ＭＳ Ｐゴシック" pitchFamily="-112" charset="-128"/>
                <a:cs typeface="+mn-cs"/>
              </a:rPr>
              <a:t>ο όρος είναι το </a:t>
            </a:r>
            <a:r>
              <a:rPr lang="el-GR" sz="2000" dirty="0" smtClean="0">
                <a:solidFill>
                  <a:srgbClr val="FF0000"/>
                </a:solidFill>
                <a:latin typeface="Calibri"/>
                <a:ea typeface="ＭＳ Ｐゴシック" pitchFamily="-112" charset="-128"/>
                <a:cs typeface="+mn-cs"/>
              </a:rPr>
              <a:t>κλειδί</a:t>
            </a:r>
            <a:r>
              <a:rPr lang="el-GR" sz="2000" dirty="0" smtClean="0">
                <a:solidFill>
                  <a:srgbClr val="00A000"/>
                </a:solidFill>
                <a:latin typeface="Calibri"/>
                <a:ea typeface="ＭＳ Ｐゴシック" pitchFamily="-112" charset="-128"/>
                <a:cs typeface="+mn-cs"/>
              </a:rPr>
              <a:t> </a:t>
            </a:r>
            <a:r>
              <a:rPr lang="el-GR" sz="2000" dirty="0" smtClean="0">
                <a:solidFill>
                  <a:srgbClr val="1F497D"/>
                </a:solidFill>
                <a:latin typeface="Calibri"/>
                <a:ea typeface="ＭＳ Ｐゴシック" pitchFamily="-112" charset="-128"/>
                <a:cs typeface="+mn-cs"/>
              </a:rPr>
              <a:t>(σε ορολογία δομών δεδομένων)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Δομές Δεδομένων για Λεξικά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smtClean="0">
                <a:solidFill>
                  <a:srgbClr val="FBFCFF"/>
                </a:solidFill>
              </a:rPr>
              <a:t>Κεφ. </a:t>
            </a:r>
            <a:r>
              <a:rPr lang="en-US" sz="1600" dirty="0" smtClean="0">
                <a:solidFill>
                  <a:srgbClr val="FBFCFF"/>
                </a:solidFill>
              </a:rPr>
              <a:t>3.1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76200"/>
          </a:xfrm>
        </p:spPr>
        <p:txBody>
          <a:bodyPr/>
          <a:lstStyle/>
          <a:p>
            <a:pPr eaLnBrk="1" hangingPunct="1">
              <a:buNone/>
            </a:pPr>
            <a:endParaRPr lang="en-US" sz="800" dirty="0" smtClean="0">
              <a:solidFill>
                <a:schemeClr val="tx2"/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sz="2400" i="1" dirty="0" smtClean="0">
              <a:solidFill>
                <a:schemeClr val="tx2"/>
              </a:solidFill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solidFill>
                  <a:schemeClr val="tx2"/>
                </a:solidFill>
                <a:ea typeface="ＭＳ Ｐゴシック" pitchFamily="-112" charset="-128"/>
              </a:rPr>
              <a:t>Αποδοτική αναζήτηση ενός όρου (κλειδιού) στο λεξικό.</a:t>
            </a:r>
          </a:p>
          <a:p>
            <a:pPr eaLnBrk="1" hangingPunct="1"/>
            <a:r>
              <a:rPr lang="el-GR" sz="2400" dirty="0" smtClean="0">
                <a:solidFill>
                  <a:schemeClr val="tx2"/>
                </a:solidFill>
                <a:ea typeface="ＭＳ Ｐゴシック" pitchFamily="-112" charset="-128"/>
              </a:rPr>
              <a:t>Σχετικές συχνότητας προσπέλασης των κλειδιών (πιο γρήγορα οι συχνοί όροι;)</a:t>
            </a:r>
          </a:p>
          <a:p>
            <a:pPr eaLnBrk="1" hangingPunct="1"/>
            <a:r>
              <a:rPr lang="el-GR" sz="2400" dirty="0" smtClean="0">
                <a:solidFill>
                  <a:schemeClr val="tx2"/>
                </a:solidFill>
                <a:ea typeface="ＭＳ Ｐゴシック" pitchFamily="-112" charset="-128"/>
              </a:rPr>
              <a:t>Πόσοι είναι οι όροι (κλειδιά), </a:t>
            </a:r>
          </a:p>
          <a:p>
            <a:pPr eaLnBrk="1" hangingPunct="1"/>
            <a:r>
              <a:rPr lang="el-GR" sz="2400" dirty="0" smtClean="0">
                <a:solidFill>
                  <a:schemeClr val="tx2"/>
                </a:solidFill>
                <a:ea typeface="ＭＳ Ｐゴシック" pitchFamily="-112" charset="-128"/>
              </a:rPr>
              <a:t>Είναι στατικό (ή έχουμε συχνά εισαγωγές/διαγραφές όρων) ή και τροποποιήσεις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Δομές δεδομένων για το Λεξικό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7924800" cy="27432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Δυο βασικές επιλογές: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Πίνακες Κατακερματισμού (</a:t>
            </a:r>
            <a:r>
              <a:rPr lang="en-US" dirty="0" err="1" smtClean="0">
                <a:ea typeface="ＭＳ Ｐゴシック" pitchFamily="-112" charset="-128"/>
              </a:rPr>
              <a:t>Hashtables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Δέντρα (</a:t>
            </a:r>
            <a:r>
              <a:rPr lang="en-US" dirty="0" smtClean="0">
                <a:ea typeface="ＭＳ Ｐゴシック" pitchFamily="-112" charset="-128"/>
              </a:rPr>
              <a:t>Trees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Μερικά Συστήματα Ανάκτησης Πληροφορίας χρησιμοποιούν πίνακες κατακερματισμού άλλα δέντρα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Πίνακες Κατακερματισμού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953000"/>
          </a:xfrm>
        </p:spPr>
        <p:txBody>
          <a:bodyPr/>
          <a:lstStyle/>
          <a:p>
            <a:pPr eaLnBrk="1" hangingPunct="1">
              <a:buNone/>
            </a:pP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Κάθε όρος του λεξιλογίου κατακερματίζεται σε έναν ακέραιο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</a:p>
          <a:p>
            <a:pPr marL="0" indent="0" eaLnBrk="1" hangingPunct="1">
              <a:buNone/>
            </a:pPr>
            <a:r>
              <a:rPr lang="el-GR" sz="4000" dirty="0" smtClean="0">
                <a:ea typeface="ＭＳ Ｐゴシック" pitchFamily="-112" charset="-128"/>
              </a:rPr>
              <a:t>+:</a:t>
            </a:r>
            <a:endParaRPr lang="en-US" sz="40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Η αναζήτηση είναι πιο γρήγορη από ένα δέντρο</a:t>
            </a:r>
            <a:r>
              <a:rPr lang="en-US" dirty="0" smtClean="0">
                <a:ea typeface="ＭＳ Ｐゴシック" pitchFamily="-112" charset="-128"/>
              </a:rPr>
              <a:t>: O(1)</a:t>
            </a:r>
          </a:p>
          <a:p>
            <a:pPr marL="0" indent="0" eaLnBrk="1" hangingPunct="1">
              <a:buNone/>
            </a:pPr>
            <a:r>
              <a:rPr lang="el-GR" sz="4000" dirty="0">
                <a:ea typeface="ＭＳ Ｐゴシック" pitchFamily="-112" charset="-128"/>
              </a:rPr>
              <a:t>- </a:t>
            </a:r>
            <a:r>
              <a:rPr lang="en-US" sz="4000" dirty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Δεν υπάρχει εύκολος τρόπος να βρεθούν μικρές παραλλαγές ενός όρου</a:t>
            </a:r>
          </a:p>
          <a:p>
            <a:pPr lvl="2" eaLnBrk="1" hangingPunct="1"/>
            <a:r>
              <a:rPr lang="en-US" dirty="0" smtClean="0">
                <a:ea typeface="ＭＳ Ｐゴシック" pitchFamily="-112" charset="-128"/>
              </a:rPr>
              <a:t>judgment/</a:t>
            </a:r>
            <a:r>
              <a:rPr lang="en-US" dirty="0" err="1" smtClean="0">
                <a:ea typeface="ＭＳ Ｐゴシック" pitchFamily="-112" charset="-128"/>
              </a:rPr>
              <a:t>judgement</a:t>
            </a:r>
            <a:r>
              <a:rPr lang="en-US" smtClean="0">
                <a:ea typeface="ＭＳ Ｐゴシック" pitchFamily="-112" charset="-128"/>
              </a:rPr>
              <a:t>, </a:t>
            </a:r>
            <a:r>
              <a:rPr lang="en-US" i="1" smtClean="0"/>
              <a:t>resume</a:t>
            </a:r>
            <a:r>
              <a:rPr lang="en-US" smtClean="0"/>
              <a:t> </a:t>
            </a:r>
            <a:r>
              <a:rPr lang="en-US" dirty="0" smtClean="0"/>
              <a:t>vs. </a:t>
            </a:r>
            <a:r>
              <a:rPr lang="en-US" i="1" dirty="0" smtClean="0"/>
              <a:t>r</a:t>
            </a:r>
            <a:r>
              <a:rPr lang="en-US" i="1" dirty="0" smtClean="0">
                <a:cs typeface="Calibri"/>
              </a:rPr>
              <a:t>é</a:t>
            </a:r>
            <a:r>
              <a:rPr lang="en-US" i="1" dirty="0" smtClean="0"/>
              <a:t>sum</a:t>
            </a:r>
            <a:r>
              <a:rPr lang="en-US" i="1" dirty="0" smtClean="0">
                <a:cs typeface="Calibri"/>
              </a:rPr>
              <a:t>é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Μη δυνατή η προθεματική αναζήτηση </a:t>
            </a:r>
            <a:r>
              <a:rPr lang="en-US" dirty="0" smtClean="0">
                <a:solidFill>
                  <a:srgbClr val="00A000"/>
                </a:solidFill>
                <a:ea typeface="ＭＳ Ｐゴシック" pitchFamily="-112" charset="-128"/>
              </a:rPr>
              <a:t>[</a:t>
            </a:r>
            <a:r>
              <a:rPr lang="el-GR" dirty="0" smtClean="0">
                <a:solidFill>
                  <a:srgbClr val="00A000"/>
                </a:solidFill>
                <a:ea typeface="ＭＳ Ｐゴシック" pitchFamily="-112" charset="-128"/>
              </a:rPr>
              <a:t>ανεκτική ανάκληση</a:t>
            </a:r>
            <a:r>
              <a:rPr lang="en-US" dirty="0" smtClean="0">
                <a:solidFill>
                  <a:srgbClr val="00A000"/>
                </a:solidFill>
                <a:ea typeface="ＭＳ Ｐゴシック" pitchFamily="-112" charset="-128"/>
              </a:rPr>
              <a:t>]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Αν το λεξιλόγιο μεγαλώνει συνεχώς, ανάγκη για να γίνει κατακερματισμός από την αρχή 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2"/>
          <p:cNvSpPr>
            <a:spLocks noChangeArrowheads="1"/>
          </p:cNvSpPr>
          <p:nvPr/>
        </p:nvSpPr>
        <p:spPr bwMode="auto">
          <a:xfrm>
            <a:off x="4267200" y="145891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Root</a:t>
            </a:r>
          </a:p>
        </p:txBody>
      </p:sp>
      <p:sp>
        <p:nvSpPr>
          <p:cNvPr id="25603" name="Oval 4"/>
          <p:cNvSpPr>
            <a:spLocks noChangeArrowheads="1"/>
          </p:cNvSpPr>
          <p:nvPr/>
        </p:nvSpPr>
        <p:spPr bwMode="auto">
          <a:xfrm>
            <a:off x="6324600" y="237331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04" name="Oval 5"/>
          <p:cNvSpPr>
            <a:spLocks noChangeArrowheads="1"/>
          </p:cNvSpPr>
          <p:nvPr/>
        </p:nvSpPr>
        <p:spPr bwMode="auto">
          <a:xfrm>
            <a:off x="2209800" y="237331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05" name="Oval 6"/>
          <p:cNvSpPr>
            <a:spLocks noChangeArrowheads="1"/>
          </p:cNvSpPr>
          <p:nvPr/>
        </p:nvSpPr>
        <p:spPr bwMode="auto">
          <a:xfrm>
            <a:off x="7010400" y="321151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06" name="Oval 7"/>
          <p:cNvSpPr>
            <a:spLocks noChangeArrowheads="1"/>
          </p:cNvSpPr>
          <p:nvPr/>
        </p:nvSpPr>
        <p:spPr bwMode="auto">
          <a:xfrm>
            <a:off x="2743200" y="328771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07" name="Oval 9"/>
          <p:cNvSpPr>
            <a:spLocks noChangeArrowheads="1"/>
          </p:cNvSpPr>
          <p:nvPr/>
        </p:nvSpPr>
        <p:spPr bwMode="auto">
          <a:xfrm>
            <a:off x="1676400" y="328771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08" name="Oval 10"/>
          <p:cNvSpPr>
            <a:spLocks noChangeArrowheads="1"/>
          </p:cNvSpPr>
          <p:nvPr/>
        </p:nvSpPr>
        <p:spPr bwMode="auto">
          <a:xfrm>
            <a:off x="5715000" y="321151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5609" name="AutoShape 12"/>
          <p:cNvCxnSpPr>
            <a:cxnSpLocks noChangeShapeType="1"/>
            <a:stCxn id="25602" idx="3"/>
            <a:endCxn id="25604" idx="0"/>
          </p:cNvCxnSpPr>
          <p:nvPr/>
        </p:nvCxnSpPr>
        <p:spPr bwMode="auto">
          <a:xfrm flipH="1">
            <a:off x="2438400" y="1849438"/>
            <a:ext cx="18954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10" name="AutoShape 14"/>
          <p:cNvCxnSpPr>
            <a:cxnSpLocks noChangeShapeType="1"/>
            <a:stCxn id="25602" idx="5"/>
            <a:endCxn id="25603" idx="0"/>
          </p:cNvCxnSpPr>
          <p:nvPr/>
        </p:nvCxnSpPr>
        <p:spPr bwMode="auto">
          <a:xfrm>
            <a:off x="4657725" y="1849438"/>
            <a:ext cx="18954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11" name="AutoShape 15"/>
          <p:cNvCxnSpPr>
            <a:cxnSpLocks noChangeShapeType="1"/>
            <a:stCxn id="25604" idx="3"/>
            <a:endCxn id="25607" idx="0"/>
          </p:cNvCxnSpPr>
          <p:nvPr/>
        </p:nvCxnSpPr>
        <p:spPr bwMode="auto">
          <a:xfrm flipH="1">
            <a:off x="1905000" y="2763838"/>
            <a:ext cx="3714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12" name="AutoShape 16"/>
          <p:cNvCxnSpPr>
            <a:cxnSpLocks noChangeShapeType="1"/>
            <a:stCxn id="25604" idx="5"/>
            <a:endCxn id="25606" idx="0"/>
          </p:cNvCxnSpPr>
          <p:nvPr/>
        </p:nvCxnSpPr>
        <p:spPr bwMode="auto">
          <a:xfrm>
            <a:off x="2600325" y="2763838"/>
            <a:ext cx="3714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13" name="AutoShape 17"/>
          <p:cNvCxnSpPr>
            <a:cxnSpLocks noChangeShapeType="1"/>
            <a:stCxn id="25603" idx="3"/>
            <a:endCxn id="25608" idx="0"/>
          </p:cNvCxnSpPr>
          <p:nvPr/>
        </p:nvCxnSpPr>
        <p:spPr bwMode="auto">
          <a:xfrm flipH="1">
            <a:off x="5943600" y="2763838"/>
            <a:ext cx="447675" cy="447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14" name="AutoShape 18"/>
          <p:cNvCxnSpPr>
            <a:cxnSpLocks noChangeShapeType="1"/>
            <a:stCxn id="25603" idx="5"/>
            <a:endCxn id="25605" idx="0"/>
          </p:cNvCxnSpPr>
          <p:nvPr/>
        </p:nvCxnSpPr>
        <p:spPr bwMode="auto">
          <a:xfrm>
            <a:off x="6715125" y="2763838"/>
            <a:ext cx="523875" cy="447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15" name="Oval 21"/>
          <p:cNvSpPr>
            <a:spLocks noChangeArrowheads="1"/>
          </p:cNvSpPr>
          <p:nvPr/>
        </p:nvSpPr>
        <p:spPr bwMode="auto">
          <a:xfrm>
            <a:off x="609600" y="465931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16" name="Oval 22"/>
          <p:cNvSpPr>
            <a:spLocks noChangeArrowheads="1"/>
          </p:cNvSpPr>
          <p:nvPr/>
        </p:nvSpPr>
        <p:spPr bwMode="auto">
          <a:xfrm>
            <a:off x="1143000" y="557371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17" name="Oval 23"/>
          <p:cNvSpPr>
            <a:spLocks noChangeArrowheads="1"/>
          </p:cNvSpPr>
          <p:nvPr/>
        </p:nvSpPr>
        <p:spPr bwMode="auto">
          <a:xfrm>
            <a:off x="76200" y="557371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5618" name="AutoShape 24"/>
          <p:cNvCxnSpPr>
            <a:cxnSpLocks noChangeShapeType="1"/>
            <a:stCxn id="25615" idx="3"/>
            <a:endCxn id="25617" idx="0"/>
          </p:cNvCxnSpPr>
          <p:nvPr/>
        </p:nvCxnSpPr>
        <p:spPr bwMode="auto">
          <a:xfrm flipH="1">
            <a:off x="304800" y="5049838"/>
            <a:ext cx="3714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19" name="AutoShape 25"/>
          <p:cNvCxnSpPr>
            <a:cxnSpLocks noChangeShapeType="1"/>
            <a:stCxn id="25615" idx="5"/>
            <a:endCxn id="25616" idx="0"/>
          </p:cNvCxnSpPr>
          <p:nvPr/>
        </p:nvCxnSpPr>
        <p:spPr bwMode="auto">
          <a:xfrm>
            <a:off x="1000125" y="5049838"/>
            <a:ext cx="3714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20" name="Oval 26"/>
          <p:cNvSpPr>
            <a:spLocks noChangeArrowheads="1"/>
          </p:cNvSpPr>
          <p:nvPr/>
        </p:nvSpPr>
        <p:spPr bwMode="auto">
          <a:xfrm>
            <a:off x="2286000" y="465931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21" name="Oval 27"/>
          <p:cNvSpPr>
            <a:spLocks noChangeArrowheads="1"/>
          </p:cNvSpPr>
          <p:nvPr/>
        </p:nvSpPr>
        <p:spPr bwMode="auto">
          <a:xfrm>
            <a:off x="2819400" y="557371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22" name="Oval 28"/>
          <p:cNvSpPr>
            <a:spLocks noChangeArrowheads="1"/>
          </p:cNvSpPr>
          <p:nvPr/>
        </p:nvSpPr>
        <p:spPr bwMode="auto">
          <a:xfrm>
            <a:off x="1752600" y="557371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5623" name="AutoShape 29"/>
          <p:cNvCxnSpPr>
            <a:cxnSpLocks noChangeShapeType="1"/>
            <a:stCxn id="25620" idx="3"/>
            <a:endCxn id="25622" idx="0"/>
          </p:cNvCxnSpPr>
          <p:nvPr/>
        </p:nvCxnSpPr>
        <p:spPr bwMode="auto">
          <a:xfrm flipH="1">
            <a:off x="1981200" y="5049838"/>
            <a:ext cx="3714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24" name="AutoShape 30"/>
          <p:cNvCxnSpPr>
            <a:cxnSpLocks noChangeShapeType="1"/>
            <a:stCxn id="25620" idx="5"/>
            <a:endCxn id="25621" idx="0"/>
          </p:cNvCxnSpPr>
          <p:nvPr/>
        </p:nvCxnSpPr>
        <p:spPr bwMode="auto">
          <a:xfrm>
            <a:off x="2676525" y="5049838"/>
            <a:ext cx="3714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25" name="Oval 31"/>
          <p:cNvSpPr>
            <a:spLocks noChangeArrowheads="1"/>
          </p:cNvSpPr>
          <p:nvPr/>
        </p:nvSpPr>
        <p:spPr bwMode="auto">
          <a:xfrm>
            <a:off x="6400800" y="465931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26" name="Oval 32"/>
          <p:cNvSpPr>
            <a:spLocks noChangeArrowheads="1"/>
          </p:cNvSpPr>
          <p:nvPr/>
        </p:nvSpPr>
        <p:spPr bwMode="auto">
          <a:xfrm>
            <a:off x="6934200" y="557371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27" name="Oval 33"/>
          <p:cNvSpPr>
            <a:spLocks noChangeArrowheads="1"/>
          </p:cNvSpPr>
          <p:nvPr/>
        </p:nvSpPr>
        <p:spPr bwMode="auto">
          <a:xfrm>
            <a:off x="5867400" y="557371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5628" name="AutoShape 34"/>
          <p:cNvCxnSpPr>
            <a:cxnSpLocks noChangeShapeType="1"/>
            <a:stCxn id="25625" idx="3"/>
            <a:endCxn id="25627" idx="0"/>
          </p:cNvCxnSpPr>
          <p:nvPr/>
        </p:nvCxnSpPr>
        <p:spPr bwMode="auto">
          <a:xfrm flipH="1">
            <a:off x="6096000" y="5049838"/>
            <a:ext cx="3714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29" name="AutoShape 35"/>
          <p:cNvCxnSpPr>
            <a:cxnSpLocks noChangeShapeType="1"/>
            <a:stCxn id="25625" idx="5"/>
            <a:endCxn id="25626" idx="0"/>
          </p:cNvCxnSpPr>
          <p:nvPr/>
        </p:nvCxnSpPr>
        <p:spPr bwMode="auto">
          <a:xfrm>
            <a:off x="6791325" y="5049838"/>
            <a:ext cx="3714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30" name="Oval 36"/>
          <p:cNvSpPr>
            <a:spLocks noChangeArrowheads="1"/>
          </p:cNvSpPr>
          <p:nvPr/>
        </p:nvSpPr>
        <p:spPr bwMode="auto">
          <a:xfrm>
            <a:off x="8077200" y="465931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31" name="Oval 37"/>
          <p:cNvSpPr>
            <a:spLocks noChangeArrowheads="1"/>
          </p:cNvSpPr>
          <p:nvPr/>
        </p:nvSpPr>
        <p:spPr bwMode="auto">
          <a:xfrm>
            <a:off x="8610600" y="557371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32" name="Oval 38"/>
          <p:cNvSpPr>
            <a:spLocks noChangeArrowheads="1"/>
          </p:cNvSpPr>
          <p:nvPr/>
        </p:nvSpPr>
        <p:spPr bwMode="auto">
          <a:xfrm>
            <a:off x="7543800" y="5573713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5633" name="AutoShape 39"/>
          <p:cNvCxnSpPr>
            <a:cxnSpLocks noChangeShapeType="1"/>
            <a:stCxn id="25630" idx="3"/>
            <a:endCxn id="25632" idx="0"/>
          </p:cNvCxnSpPr>
          <p:nvPr/>
        </p:nvCxnSpPr>
        <p:spPr bwMode="auto">
          <a:xfrm flipH="1">
            <a:off x="7772400" y="5049838"/>
            <a:ext cx="3714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34" name="AutoShape 40"/>
          <p:cNvCxnSpPr>
            <a:cxnSpLocks noChangeShapeType="1"/>
            <a:stCxn id="25630" idx="5"/>
            <a:endCxn id="25631" idx="0"/>
          </p:cNvCxnSpPr>
          <p:nvPr/>
        </p:nvCxnSpPr>
        <p:spPr bwMode="auto">
          <a:xfrm>
            <a:off x="8467725" y="5049838"/>
            <a:ext cx="3714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35" name="Text Box 41"/>
          <p:cNvSpPr txBox="1">
            <a:spLocks noChangeArrowheads="1"/>
          </p:cNvSpPr>
          <p:nvPr/>
        </p:nvSpPr>
        <p:spPr bwMode="auto">
          <a:xfrm>
            <a:off x="3505200" y="1671638"/>
            <a:ext cx="534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a-m</a:t>
            </a:r>
          </a:p>
        </p:txBody>
      </p:sp>
      <p:sp>
        <p:nvSpPr>
          <p:cNvPr id="25636" name="Text Box 42"/>
          <p:cNvSpPr txBox="1">
            <a:spLocks noChangeArrowheads="1"/>
          </p:cNvSpPr>
          <p:nvPr/>
        </p:nvSpPr>
        <p:spPr bwMode="auto">
          <a:xfrm>
            <a:off x="4953000" y="1676400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n-z</a:t>
            </a:r>
          </a:p>
        </p:txBody>
      </p:sp>
      <p:sp>
        <p:nvSpPr>
          <p:cNvPr id="25637" name="Oval 44"/>
          <p:cNvSpPr>
            <a:spLocks noChangeAspect="1" noChangeArrowheads="1"/>
          </p:cNvSpPr>
          <p:nvPr/>
        </p:nvSpPr>
        <p:spPr bwMode="auto">
          <a:xfrm>
            <a:off x="4038600" y="4354513"/>
            <a:ext cx="55563" cy="555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38" name="Oval 45"/>
          <p:cNvSpPr>
            <a:spLocks noChangeAspect="1" noChangeArrowheads="1"/>
          </p:cNvSpPr>
          <p:nvPr/>
        </p:nvSpPr>
        <p:spPr bwMode="auto">
          <a:xfrm>
            <a:off x="4267200" y="4354513"/>
            <a:ext cx="55563" cy="555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39" name="Oval 46"/>
          <p:cNvSpPr>
            <a:spLocks noChangeAspect="1" noChangeArrowheads="1"/>
          </p:cNvSpPr>
          <p:nvPr/>
        </p:nvSpPr>
        <p:spPr bwMode="auto">
          <a:xfrm>
            <a:off x="4495800" y="4354513"/>
            <a:ext cx="55563" cy="555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40" name="Oval 47"/>
          <p:cNvSpPr>
            <a:spLocks noChangeAspect="1" noChangeArrowheads="1"/>
          </p:cNvSpPr>
          <p:nvPr/>
        </p:nvSpPr>
        <p:spPr bwMode="auto">
          <a:xfrm>
            <a:off x="4724400" y="4354513"/>
            <a:ext cx="55563" cy="555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41" name="Text Box 53"/>
          <p:cNvSpPr txBox="1">
            <a:spLocks noChangeArrowheads="1"/>
          </p:cNvSpPr>
          <p:nvPr/>
        </p:nvSpPr>
        <p:spPr bwMode="auto">
          <a:xfrm>
            <a:off x="1447800" y="2798763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a-hu</a:t>
            </a:r>
          </a:p>
        </p:txBody>
      </p:sp>
      <p:sp>
        <p:nvSpPr>
          <p:cNvPr id="25642" name="Text Box 54"/>
          <p:cNvSpPr txBox="1">
            <a:spLocks noChangeArrowheads="1"/>
          </p:cNvSpPr>
          <p:nvPr/>
        </p:nvSpPr>
        <p:spPr bwMode="auto">
          <a:xfrm>
            <a:off x="2762250" y="2798763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hy-m</a:t>
            </a:r>
          </a:p>
        </p:txBody>
      </p:sp>
      <p:sp>
        <p:nvSpPr>
          <p:cNvPr id="25643" name="Text Box 55"/>
          <p:cNvSpPr txBox="1">
            <a:spLocks noChangeArrowheads="1"/>
          </p:cNvSpPr>
          <p:nvPr/>
        </p:nvSpPr>
        <p:spPr bwMode="auto">
          <a:xfrm>
            <a:off x="5459413" y="2798763"/>
            <a:ext cx="579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n-sh</a:t>
            </a:r>
          </a:p>
        </p:txBody>
      </p:sp>
      <p:sp>
        <p:nvSpPr>
          <p:cNvPr id="25644" name="Text Box 56"/>
          <p:cNvSpPr txBox="1">
            <a:spLocks noChangeArrowheads="1"/>
          </p:cNvSpPr>
          <p:nvPr/>
        </p:nvSpPr>
        <p:spPr bwMode="auto">
          <a:xfrm>
            <a:off x="7040563" y="2798763"/>
            <a:ext cx="500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si-z</a:t>
            </a:r>
          </a:p>
        </p:txBody>
      </p:sp>
      <p:sp>
        <p:nvSpPr>
          <p:cNvPr id="25645" name="Text Box 57"/>
          <p:cNvSpPr txBox="1">
            <a:spLocks noChangeArrowheads="1"/>
          </p:cNvSpPr>
          <p:nvPr/>
        </p:nvSpPr>
        <p:spPr bwMode="auto">
          <a:xfrm rot="-4200000">
            <a:off x="-212726" y="6117715"/>
            <a:ext cx="1035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Courier" pitchFamily="-112" charset="0"/>
              </a:rPr>
              <a:t>aardvark</a:t>
            </a:r>
          </a:p>
        </p:txBody>
      </p:sp>
      <p:sp>
        <p:nvSpPr>
          <p:cNvPr id="25646" name="Text Box 58"/>
          <p:cNvSpPr txBox="1">
            <a:spLocks noChangeArrowheads="1"/>
          </p:cNvSpPr>
          <p:nvPr/>
        </p:nvSpPr>
        <p:spPr bwMode="auto">
          <a:xfrm rot="-4200000">
            <a:off x="2488406" y="6266657"/>
            <a:ext cx="928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urier" pitchFamily="-112" charset="0"/>
              </a:rPr>
              <a:t>huygens</a:t>
            </a:r>
          </a:p>
        </p:txBody>
      </p:sp>
      <p:sp>
        <p:nvSpPr>
          <p:cNvPr id="25647" name="Line 59"/>
          <p:cNvSpPr>
            <a:spLocks noChangeShapeType="1"/>
          </p:cNvSpPr>
          <p:nvPr/>
        </p:nvSpPr>
        <p:spPr bwMode="auto">
          <a:xfrm flipH="1">
            <a:off x="1371600" y="3668713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5648" name="Line 60"/>
          <p:cNvSpPr>
            <a:spLocks noChangeShapeType="1"/>
          </p:cNvSpPr>
          <p:nvPr/>
        </p:nvSpPr>
        <p:spPr bwMode="auto">
          <a:xfrm>
            <a:off x="2057400" y="3668713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5649" name="Text Box 61"/>
          <p:cNvSpPr txBox="1">
            <a:spLocks noChangeArrowheads="1"/>
          </p:cNvSpPr>
          <p:nvPr/>
        </p:nvSpPr>
        <p:spPr bwMode="auto">
          <a:xfrm rot="-4200000">
            <a:off x="5360987" y="6213476"/>
            <a:ext cx="822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urier" pitchFamily="-112" charset="0"/>
              </a:rPr>
              <a:t>sickle</a:t>
            </a:r>
          </a:p>
        </p:txBody>
      </p:sp>
      <p:sp>
        <p:nvSpPr>
          <p:cNvPr id="25650" name="Text Box 62"/>
          <p:cNvSpPr txBox="1">
            <a:spLocks noChangeArrowheads="1"/>
          </p:cNvSpPr>
          <p:nvPr/>
        </p:nvSpPr>
        <p:spPr bwMode="auto">
          <a:xfrm rot="-4200000">
            <a:off x="8463757" y="6160294"/>
            <a:ext cx="715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urier" pitchFamily="-112" charset="0"/>
              </a:rPr>
              <a:t>zygot</a:t>
            </a:r>
          </a:p>
        </p:txBody>
      </p:sp>
      <p:sp>
        <p:nvSpPr>
          <p:cNvPr id="25651" name="Line 63"/>
          <p:cNvSpPr>
            <a:spLocks noChangeShapeType="1"/>
          </p:cNvSpPr>
          <p:nvPr/>
        </p:nvSpPr>
        <p:spPr bwMode="auto">
          <a:xfrm flipH="1">
            <a:off x="6781800" y="3592513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5652" name="Line 64"/>
          <p:cNvSpPr>
            <a:spLocks noChangeShapeType="1"/>
          </p:cNvSpPr>
          <p:nvPr/>
        </p:nvSpPr>
        <p:spPr bwMode="auto">
          <a:xfrm>
            <a:off x="7467600" y="3516313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5653" name="Title 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Δέντρα αναζήτησης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Δυαδικό δέντρο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5654" name="TextBox 5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3.1</a:t>
            </a: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3" name="Title 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Δέντρα αναζήτησης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Δυαδικό δέντρο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5654" name="TextBox 5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33400" y="22860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O(log M), M: </a:t>
            </a:r>
            <a:r>
              <a:rPr lang="el-GR" dirty="0" smtClean="0">
                <a:latin typeface="+mn-lt"/>
              </a:rPr>
              <a:t>αριθμός των όρων</a:t>
            </a:r>
            <a:r>
              <a:rPr lang="en-US" dirty="0" smtClean="0">
                <a:latin typeface="+mn-lt"/>
              </a:rPr>
              <a:t> (</a:t>
            </a:r>
            <a:r>
              <a:rPr lang="el-GR" dirty="0" smtClean="0">
                <a:latin typeface="+mn-lt"/>
              </a:rPr>
              <a:t>το μέγεθος του λεξικού)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Ανάγκη για </a:t>
            </a:r>
            <a:r>
              <a:rPr lang="el-GR" dirty="0" err="1" smtClean="0">
                <a:latin typeface="+mn-lt"/>
              </a:rPr>
              <a:t>ισοζύγιση</a:t>
            </a:r>
            <a:endParaRPr lang="el-GR" dirty="0">
              <a:latin typeface="+mn-lt"/>
            </a:endParaRPr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4"/>
          <p:cNvSpPr>
            <a:spLocks noChangeArrowheads="1"/>
          </p:cNvSpPr>
          <p:nvPr/>
        </p:nvSpPr>
        <p:spPr bwMode="auto">
          <a:xfrm>
            <a:off x="3810000" y="19050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27" name="Oval 5"/>
          <p:cNvSpPr>
            <a:spLocks noChangeArrowheads="1"/>
          </p:cNvSpPr>
          <p:nvPr/>
        </p:nvSpPr>
        <p:spPr bwMode="auto">
          <a:xfrm>
            <a:off x="6324600" y="36576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28" name="Oval 6"/>
          <p:cNvSpPr>
            <a:spLocks noChangeArrowheads="1"/>
          </p:cNvSpPr>
          <p:nvPr/>
        </p:nvSpPr>
        <p:spPr bwMode="auto">
          <a:xfrm>
            <a:off x="4953000" y="28194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29" name="Oval 7"/>
          <p:cNvSpPr>
            <a:spLocks noChangeArrowheads="1"/>
          </p:cNvSpPr>
          <p:nvPr/>
        </p:nvSpPr>
        <p:spPr bwMode="auto">
          <a:xfrm>
            <a:off x="2667000" y="28194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0" name="Oval 8"/>
          <p:cNvSpPr>
            <a:spLocks noChangeArrowheads="1"/>
          </p:cNvSpPr>
          <p:nvPr/>
        </p:nvSpPr>
        <p:spPr bwMode="auto">
          <a:xfrm>
            <a:off x="5410200" y="36576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1" name="Oval 9"/>
          <p:cNvSpPr>
            <a:spLocks noChangeArrowheads="1"/>
          </p:cNvSpPr>
          <p:nvPr/>
        </p:nvSpPr>
        <p:spPr bwMode="auto">
          <a:xfrm>
            <a:off x="3124200" y="37338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2" name="Oval 10"/>
          <p:cNvSpPr>
            <a:spLocks noChangeArrowheads="1"/>
          </p:cNvSpPr>
          <p:nvPr/>
        </p:nvSpPr>
        <p:spPr bwMode="auto">
          <a:xfrm rot="-5400000">
            <a:off x="3810000" y="28194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3" name="Oval 11"/>
          <p:cNvSpPr>
            <a:spLocks noChangeArrowheads="1"/>
          </p:cNvSpPr>
          <p:nvPr/>
        </p:nvSpPr>
        <p:spPr bwMode="auto">
          <a:xfrm>
            <a:off x="2057400" y="37338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4" name="Oval 12"/>
          <p:cNvSpPr>
            <a:spLocks noChangeArrowheads="1"/>
          </p:cNvSpPr>
          <p:nvPr/>
        </p:nvSpPr>
        <p:spPr bwMode="auto">
          <a:xfrm>
            <a:off x="4343400" y="36576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5" name="Oval 13"/>
          <p:cNvSpPr>
            <a:spLocks noChangeArrowheads="1"/>
          </p:cNvSpPr>
          <p:nvPr/>
        </p:nvSpPr>
        <p:spPr bwMode="auto">
          <a:xfrm>
            <a:off x="7239000" y="36576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6636" name="AutoShape 14"/>
          <p:cNvCxnSpPr>
            <a:cxnSpLocks noChangeShapeType="1"/>
            <a:stCxn id="26626" idx="3"/>
            <a:endCxn id="26629" idx="0"/>
          </p:cNvCxnSpPr>
          <p:nvPr/>
        </p:nvCxnSpPr>
        <p:spPr bwMode="auto">
          <a:xfrm flipH="1">
            <a:off x="2895600" y="2295525"/>
            <a:ext cx="9810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37" name="AutoShape 15"/>
          <p:cNvCxnSpPr>
            <a:cxnSpLocks noChangeShapeType="1"/>
            <a:stCxn id="26626" idx="4"/>
            <a:endCxn id="26632" idx="6"/>
          </p:cNvCxnSpPr>
          <p:nvPr/>
        </p:nvCxnSpPr>
        <p:spPr bwMode="auto">
          <a:xfrm>
            <a:off x="4038600" y="23622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38" name="AutoShape 16"/>
          <p:cNvCxnSpPr>
            <a:cxnSpLocks noChangeShapeType="1"/>
            <a:stCxn id="26626" idx="5"/>
            <a:endCxn id="26628" idx="0"/>
          </p:cNvCxnSpPr>
          <p:nvPr/>
        </p:nvCxnSpPr>
        <p:spPr bwMode="auto">
          <a:xfrm>
            <a:off x="4200525" y="2295525"/>
            <a:ext cx="9810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39" name="AutoShape 17"/>
          <p:cNvCxnSpPr>
            <a:cxnSpLocks noChangeShapeType="1"/>
            <a:stCxn id="26629" idx="3"/>
            <a:endCxn id="26633" idx="0"/>
          </p:cNvCxnSpPr>
          <p:nvPr/>
        </p:nvCxnSpPr>
        <p:spPr bwMode="auto">
          <a:xfrm flipH="1">
            <a:off x="2286000" y="3209925"/>
            <a:ext cx="4476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0" name="AutoShape 18"/>
          <p:cNvCxnSpPr>
            <a:cxnSpLocks noChangeShapeType="1"/>
            <a:stCxn id="26629" idx="5"/>
            <a:endCxn id="26631" idx="0"/>
          </p:cNvCxnSpPr>
          <p:nvPr/>
        </p:nvCxnSpPr>
        <p:spPr bwMode="auto">
          <a:xfrm>
            <a:off x="3057525" y="3209925"/>
            <a:ext cx="2952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1" name="AutoShape 19"/>
          <p:cNvCxnSpPr>
            <a:cxnSpLocks noChangeShapeType="1"/>
            <a:stCxn id="26628" idx="3"/>
            <a:endCxn id="26634" idx="0"/>
          </p:cNvCxnSpPr>
          <p:nvPr/>
        </p:nvCxnSpPr>
        <p:spPr bwMode="auto">
          <a:xfrm flipH="1">
            <a:off x="4572000" y="3209925"/>
            <a:ext cx="447675" cy="447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2" name="AutoShape 20"/>
          <p:cNvCxnSpPr>
            <a:cxnSpLocks noChangeShapeType="1"/>
            <a:stCxn id="26628" idx="4"/>
            <a:endCxn id="26630" idx="0"/>
          </p:cNvCxnSpPr>
          <p:nvPr/>
        </p:nvCxnSpPr>
        <p:spPr bwMode="auto">
          <a:xfrm>
            <a:off x="5181600" y="3276600"/>
            <a:ext cx="4572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3" name="AutoShape 21"/>
          <p:cNvCxnSpPr>
            <a:cxnSpLocks noChangeShapeType="1"/>
            <a:stCxn id="26628" idx="5"/>
            <a:endCxn id="26627" idx="0"/>
          </p:cNvCxnSpPr>
          <p:nvPr/>
        </p:nvCxnSpPr>
        <p:spPr bwMode="auto">
          <a:xfrm>
            <a:off x="5343525" y="3209925"/>
            <a:ext cx="1209675" cy="447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4" name="AutoShape 22"/>
          <p:cNvCxnSpPr>
            <a:cxnSpLocks noChangeShapeType="1"/>
            <a:stCxn id="26628" idx="6"/>
            <a:endCxn id="26635" idx="0"/>
          </p:cNvCxnSpPr>
          <p:nvPr/>
        </p:nvCxnSpPr>
        <p:spPr bwMode="auto">
          <a:xfrm>
            <a:off x="5410200" y="3048000"/>
            <a:ext cx="20574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6645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Δέντρα</a:t>
            </a:r>
            <a:r>
              <a:rPr lang="en-US" dirty="0" smtClean="0">
                <a:ea typeface="ＭＳ Ｐゴシック" pitchFamily="-112" charset="-128"/>
              </a:rPr>
              <a:t>: B-</a:t>
            </a:r>
            <a:r>
              <a:rPr lang="el-GR" dirty="0" smtClean="0">
                <a:ea typeface="ＭＳ Ｐゴシック" pitchFamily="-112" charset="-128"/>
              </a:rPr>
              <a:t>δέντρα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6646" name="Content Placeholder 21"/>
          <p:cNvSpPr>
            <a:spLocks noGrp="1"/>
          </p:cNvSpPr>
          <p:nvPr>
            <p:ph idx="1"/>
          </p:nvPr>
        </p:nvSpPr>
        <p:spPr>
          <a:xfrm>
            <a:off x="457200" y="5105400"/>
            <a:ext cx="8001000" cy="1524000"/>
          </a:xfrm>
        </p:spPr>
        <p:txBody>
          <a:bodyPr/>
          <a:lstStyle/>
          <a:p>
            <a:pPr marL="342900" lvl="1" indent="-342900" eaLnBrk="1" hangingPunct="1">
              <a:buClr>
                <a:srgbClr val="A50021"/>
              </a:buClr>
              <a:buSzPct val="60000"/>
            </a:pPr>
            <a:r>
              <a:rPr lang="el-GR" dirty="0" smtClean="0">
                <a:ea typeface="ＭＳ Ｐゴシック" pitchFamily="-112" charset="-128"/>
              </a:rPr>
              <a:t>Ορισμός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Κάθε εσωτερικός κόμβος έχει έναν αριθμό από παιδιά στο διάστημα </a:t>
            </a:r>
            <a:r>
              <a:rPr lang="en-US" dirty="0" smtClean="0">
                <a:ea typeface="ＭＳ Ｐゴシック" pitchFamily="-112" charset="-128"/>
              </a:rPr>
              <a:t> [</a:t>
            </a:r>
            <a:r>
              <a:rPr lang="en-US" i="1" dirty="0" smtClean="0">
                <a:ea typeface="ＭＳ Ｐゴシック" pitchFamily="-112" charset="-128"/>
              </a:rPr>
              <a:t>a</a:t>
            </a:r>
            <a:r>
              <a:rPr lang="en-US" dirty="0" smtClean="0">
                <a:ea typeface="ＭＳ Ｐゴシック" pitchFamily="-112" charset="-128"/>
              </a:rPr>
              <a:t>,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b</a:t>
            </a:r>
            <a:r>
              <a:rPr lang="en-US" dirty="0" smtClean="0">
                <a:ea typeface="ＭＳ Ｐゴシック" pitchFamily="-112" charset="-128"/>
              </a:rPr>
              <a:t>] </a:t>
            </a:r>
            <a:r>
              <a:rPr lang="el-GR" dirty="0" smtClean="0">
                <a:ea typeface="ＭＳ Ｐゴシック" pitchFamily="-112" charset="-128"/>
              </a:rPr>
              <a:t>όπου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a, b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είναι κατάλληλοι φυσικοί αριθμοί, π.χ., </a:t>
            </a:r>
            <a:r>
              <a:rPr lang="en-US" dirty="0" smtClean="0">
                <a:ea typeface="ＭＳ Ｐゴシック" pitchFamily="-112" charset="-128"/>
              </a:rPr>
              <a:t>[2,4].</a:t>
            </a:r>
          </a:p>
        </p:txBody>
      </p:sp>
      <p:sp>
        <p:nvSpPr>
          <p:cNvPr id="26647" name="Text Box 53"/>
          <p:cNvSpPr txBox="1">
            <a:spLocks noChangeArrowheads="1"/>
          </p:cNvSpPr>
          <p:nvPr/>
        </p:nvSpPr>
        <p:spPr bwMode="auto">
          <a:xfrm>
            <a:off x="2838450" y="2209800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a-hu</a:t>
            </a:r>
          </a:p>
        </p:txBody>
      </p:sp>
      <p:sp>
        <p:nvSpPr>
          <p:cNvPr id="26648" name="Text Box 54"/>
          <p:cNvSpPr txBox="1">
            <a:spLocks noChangeArrowheads="1"/>
          </p:cNvSpPr>
          <p:nvPr/>
        </p:nvSpPr>
        <p:spPr bwMode="auto">
          <a:xfrm>
            <a:off x="3429000" y="240665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hy-m</a:t>
            </a:r>
          </a:p>
        </p:txBody>
      </p:sp>
      <p:sp>
        <p:nvSpPr>
          <p:cNvPr id="26649" name="Text Box 42"/>
          <p:cNvSpPr txBox="1">
            <a:spLocks noChangeArrowheads="1"/>
          </p:cNvSpPr>
          <p:nvPr/>
        </p:nvSpPr>
        <p:spPr bwMode="auto">
          <a:xfrm>
            <a:off x="4495800" y="2178050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n-z</a:t>
            </a:r>
          </a:p>
        </p:txBody>
      </p:sp>
      <p:sp>
        <p:nvSpPr>
          <p:cNvPr id="26650" name="TextBox 2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3.1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Δέντρα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Το απλούστερο</a:t>
            </a:r>
            <a:r>
              <a:rPr lang="en-US" sz="2400" dirty="0" smtClean="0"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δυαδικό δέντρο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Το πιο συνηθισμένο</a:t>
            </a:r>
            <a:r>
              <a:rPr lang="en-US" sz="2400" dirty="0" smtClean="0">
                <a:ea typeface="ＭＳ Ｐゴシック" pitchFamily="-112" charset="-128"/>
              </a:rPr>
              <a:t>: B-</a:t>
            </a:r>
            <a:r>
              <a:rPr lang="el-GR" sz="2400" dirty="0" smtClean="0">
                <a:ea typeface="ＭＳ Ｐゴシック" pitchFamily="-112" charset="-128"/>
              </a:rPr>
              <a:t>δέντρα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Τα δέντρα απαιτούν ένα δεδομένο τρόπο διάταξης των χαρακτήρων (αλλά συνήθως υπάρχει)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400" dirty="0" smtClean="0">
                <a:ea typeface="ＭＳ Ｐゴシック" pitchFamily="-112" charset="-128"/>
              </a:rPr>
              <a:t>+</a:t>
            </a:r>
            <a:r>
              <a:rPr lang="en-US" sz="2400" dirty="0" smtClean="0">
                <a:ea typeface="ＭＳ Ｐゴシック" pitchFamily="-112" charset="-128"/>
              </a:rPr>
              <a:t>:</a:t>
            </a: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Λύνουν το πρόβλημα προθέματος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π.χ., όροι που αρχίζουν με </a:t>
            </a:r>
            <a:r>
              <a:rPr lang="en-US" i="1" dirty="0" err="1" smtClean="0">
                <a:ea typeface="ＭＳ Ｐゴシック" pitchFamily="-112" charset="-128"/>
              </a:rPr>
              <a:t>hyp</a:t>
            </a:r>
            <a:r>
              <a:rPr lang="en-US" dirty="0" smtClean="0">
                <a:ea typeface="ＭＳ Ｐゴシック" pitchFamily="-112" charset="-128"/>
              </a:rPr>
              <a:t>)</a:t>
            </a:r>
          </a:p>
          <a:p>
            <a:pPr eaLnBrk="1" hangingPunct="1">
              <a:buNone/>
            </a:pPr>
            <a:r>
              <a:rPr lang="el-GR" sz="2400" dirty="0" smtClean="0">
                <a:ea typeface="ＭＳ Ｐゴシック" pitchFamily="-112" charset="-128"/>
              </a:rPr>
              <a:t>-</a:t>
            </a:r>
            <a:r>
              <a:rPr lang="en-US" sz="2400" dirty="0" smtClean="0">
                <a:ea typeface="ＭＳ Ｐゴシック" pitchFamily="-112" charset="-128"/>
              </a:rPr>
              <a:t>:</a:t>
            </a: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Πιο αργή</a:t>
            </a:r>
            <a:r>
              <a:rPr lang="en-US" dirty="0" smtClean="0">
                <a:ea typeface="ＭＳ Ｐゴシック" pitchFamily="-112" charset="-128"/>
              </a:rPr>
              <a:t>: O(log </a:t>
            </a:r>
            <a:r>
              <a:rPr lang="en-US" i="1" dirty="0" smtClean="0">
                <a:ea typeface="ＭＳ Ｐゴシック" pitchFamily="-112" charset="-128"/>
              </a:rPr>
              <a:t>M</a:t>
            </a:r>
            <a:r>
              <a:rPr lang="en-US" dirty="0" smtClean="0">
                <a:ea typeface="ＭＳ Ｐゴシック" pitchFamily="-112" charset="-128"/>
              </a:rPr>
              <a:t>)  [</a:t>
            </a:r>
            <a:r>
              <a:rPr lang="el-GR" dirty="0" smtClean="0">
                <a:ea typeface="ＭＳ Ｐゴシック" pitchFamily="-112" charset="-128"/>
              </a:rPr>
              <a:t>και αυτό απαιτεί (</a:t>
            </a:r>
            <a:r>
              <a:rPr lang="el-GR" i="1" dirty="0" smtClean="0">
                <a:solidFill>
                  <a:srgbClr val="00A000"/>
                </a:solidFill>
                <a:ea typeface="ＭＳ Ｐゴシック" pitchFamily="-112" charset="-128"/>
              </a:rPr>
              <a:t>ισοζυγισμένα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rgbClr val="00A000"/>
                </a:solidFill>
                <a:ea typeface="ＭＳ Ｐゴシック" pitchFamily="-112" charset="-128"/>
              </a:rPr>
              <a:t>balanced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err="1" smtClean="0">
                <a:ea typeface="ＭＳ Ｐゴシック" pitchFamily="-112" charset="-128"/>
              </a:rPr>
              <a:t>δέντα</a:t>
            </a:r>
            <a:r>
              <a:rPr lang="en-US" dirty="0" smtClean="0">
                <a:ea typeface="ＭＳ Ｐゴシック" pitchFamily="-112" charset="-128"/>
              </a:rPr>
              <a:t>]</a:t>
            </a: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Η </a:t>
            </a:r>
            <a:r>
              <a:rPr lang="el-GR" dirty="0" err="1" smtClean="0">
                <a:ea typeface="ＭＳ Ｐゴシック" pitchFamily="-112" charset="-128"/>
              </a:rPr>
              <a:t>ισοζύγιση</a:t>
            </a:r>
            <a:r>
              <a:rPr lang="el-GR" dirty="0" smtClean="0">
                <a:ea typeface="ＭＳ Ｐゴシック" pitchFamily="-112" charset="-128"/>
              </a:rPr>
              <a:t> (</a:t>
            </a:r>
            <a:r>
              <a:rPr lang="en-US" dirty="0" smtClean="0">
                <a:ea typeface="ＭＳ Ｐゴシック" pitchFamily="-112" charset="-128"/>
              </a:rPr>
              <a:t>rebalancing) </a:t>
            </a:r>
            <a:r>
              <a:rPr lang="el-GR" dirty="0" smtClean="0">
                <a:ea typeface="ＭＳ Ｐゴシック" pitchFamily="-112" charset="-128"/>
              </a:rPr>
              <a:t>των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δυαδικών δέντρων είναι ακριβό </a:t>
            </a:r>
            <a:endParaRPr lang="en-US" dirty="0" smtClean="0">
              <a:ea typeface="ＭＳ Ｐゴシック" pitchFamily="-112" charset="-128"/>
            </a:endParaRPr>
          </a:p>
          <a:p>
            <a:pPr lvl="3" eaLnBrk="1" hangingPunct="1"/>
            <a:r>
              <a:rPr lang="el-GR" dirty="0" smtClean="0">
                <a:ea typeface="ＭＳ Ｐゴシック" pitchFamily="-112" charset="-128"/>
              </a:rPr>
              <a:t>Αλλά τα </a:t>
            </a:r>
            <a:r>
              <a:rPr lang="en-US" dirty="0" smtClean="0">
                <a:ea typeface="ＭＳ Ｐゴシック" pitchFamily="-112" charset="-128"/>
              </a:rPr>
              <a:t>B-</a:t>
            </a:r>
            <a:r>
              <a:rPr lang="el-GR" dirty="0" smtClean="0">
                <a:ea typeface="ＭＳ Ｐゴシック" pitchFamily="-112" charset="-128"/>
              </a:rPr>
              <a:t>δέντρα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καλύτερα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Επανάληψη προηγούμενης διάλεξης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7924800" cy="1219200"/>
          </a:xfrm>
        </p:spPr>
        <p:txBody>
          <a:bodyPr/>
          <a:lstStyle/>
          <a:p>
            <a:pPr marL="457200" indent="-457200" eaLnBrk="1" hangingPunct="1">
              <a:buClr>
                <a:schemeClr val="accent6">
                  <a:lumMod val="50000"/>
                </a:schemeClr>
              </a:buClr>
              <a:buSzPct val="125000"/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Προ-επεξεργασία εγγράφων της συλλογής για την  κατασκευή του αντεστραμμένου ευρετηρίου</a:t>
            </a:r>
            <a:endParaRPr lang="en-US" sz="2400" dirty="0" smtClean="0">
              <a:ea typeface="ＭＳ Ｐゴシック" pitchFamily="-112" charset="-128"/>
            </a:endParaRPr>
          </a:p>
          <a:p>
            <a:pPr marL="457200" indent="-457200" eaLnBrk="1" hangingPunct="1">
              <a:buClr>
                <a:schemeClr val="accent6">
                  <a:lumMod val="50000"/>
                </a:schemeClr>
              </a:buClr>
              <a:buSzPct val="125000"/>
              <a:buFont typeface="+mj-lt"/>
              <a:buAutoNum type="arabicPeriod"/>
            </a:pPr>
            <a:endParaRPr lang="el-GR" sz="2400" dirty="0" smtClean="0">
              <a:ea typeface="ＭＳ Ｐゴシック" pitchFamily="-112" charset="-128"/>
            </a:endParaRPr>
          </a:p>
          <a:p>
            <a:pPr marL="457200" indent="-457200" eaLnBrk="1" hangingPunct="1">
              <a:buClr>
                <a:schemeClr val="accent6">
                  <a:lumMod val="50000"/>
                </a:schemeClr>
              </a:buClr>
              <a:buSzPct val="125000"/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Πιο γρήγορες λίστες καταχώρησης με λίστες παράλειψης</a:t>
            </a:r>
            <a:endParaRPr lang="en-US" sz="2400" dirty="0" smtClean="0">
              <a:ea typeface="ＭＳ Ｐゴシック" pitchFamily="-112" charset="-128"/>
            </a:endParaRPr>
          </a:p>
          <a:p>
            <a:pPr marL="457200" indent="-457200" eaLnBrk="1" hangingPunct="1">
              <a:buClr>
                <a:schemeClr val="accent6">
                  <a:lumMod val="50000"/>
                </a:schemeClr>
              </a:buClr>
              <a:buSzPct val="125000"/>
              <a:buFont typeface="+mj-lt"/>
              <a:buAutoNum type="arabicPeriod"/>
            </a:pPr>
            <a:endParaRPr lang="el-GR" sz="2400" dirty="0" smtClean="0">
              <a:ea typeface="ＭＳ Ｐゴシック" pitchFamily="-112" charset="-128"/>
            </a:endParaRPr>
          </a:p>
          <a:p>
            <a:pPr marL="457200" indent="-457200" eaLnBrk="1" hangingPunct="1">
              <a:buClr>
                <a:schemeClr val="accent6">
                  <a:lumMod val="50000"/>
                </a:schemeClr>
              </a:buClr>
              <a:buSzPct val="125000"/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Υποστήριξη ερωτημάτων φράσεων (</a:t>
            </a:r>
            <a:r>
              <a:rPr lang="en-US" sz="2400" dirty="0" smtClean="0">
                <a:ea typeface="ＭＳ Ｐゴシック" pitchFamily="-112" charset="-128"/>
              </a:rPr>
              <a:t>phrase queries </a:t>
            </a:r>
            <a:r>
              <a:rPr lang="el-GR" sz="2400" dirty="0" smtClean="0">
                <a:ea typeface="ＭＳ Ｐゴシック" pitchFamily="-112" charset="-128"/>
              </a:rPr>
              <a:t>και θέσης </a:t>
            </a:r>
            <a:r>
              <a:rPr lang="en-US" sz="2400" dirty="0" smtClean="0">
                <a:ea typeface="ＭＳ Ｐゴシック" pitchFamily="-112" charset="-128"/>
              </a:rPr>
              <a:t>(positional queries)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715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Ch.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0"/>
            <a:ext cx="7772400" cy="1362075"/>
          </a:xfrm>
        </p:spPr>
        <p:txBody>
          <a:bodyPr/>
          <a:lstStyle/>
          <a:p>
            <a:pPr algn="r" eaLnBrk="1" hangingPunct="1">
              <a:defRPr/>
            </a:pPr>
            <a:r>
              <a:rPr lang="el-GR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Ερωτηματα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 με *</a:t>
            </a:r>
            <a:endParaRPr lang="en-US" dirty="0" smtClean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Ερωτήματα με </a:t>
            </a:r>
            <a:r>
              <a:rPr lang="en-US" dirty="0" smtClean="0">
                <a:ea typeface="ＭＳ Ｐゴシック" pitchFamily="-112" charset="-128"/>
              </a:rPr>
              <a:t>Wild-card</a:t>
            </a:r>
            <a:r>
              <a:rPr lang="el-GR" dirty="0" smtClean="0">
                <a:ea typeface="ＭＳ Ｐゴシック" pitchFamily="-112" charset="-128"/>
              </a:rPr>
              <a:t> (</a:t>
            </a:r>
            <a:r>
              <a:rPr lang="en-US" dirty="0" smtClean="0">
                <a:ea typeface="ＭＳ Ｐゴシック" pitchFamily="-112" charset="-128"/>
              </a:rPr>
              <a:t>*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1"/>
            <a:ext cx="8382000" cy="3810000"/>
          </a:xfrm>
        </p:spPr>
        <p:txBody>
          <a:bodyPr/>
          <a:lstStyle/>
          <a:p>
            <a:pPr eaLnBrk="1" hangingPunct="1"/>
            <a:r>
              <a:rPr lang="en-US" b="1" i="1" dirty="0" err="1" smtClean="0">
                <a:ea typeface="ＭＳ Ｐゴシック" pitchFamily="-112" charset="-128"/>
              </a:rPr>
              <a:t>mon</a:t>
            </a:r>
            <a:r>
              <a:rPr lang="en-US" b="1" i="1" dirty="0" smtClean="0">
                <a:ea typeface="ＭＳ Ｐゴシック" pitchFamily="-112" charset="-128"/>
              </a:rPr>
              <a:t>*: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Βρες όλα τα έγγραφα που περιέχουν οποιαδήποτε λέξη </a:t>
            </a:r>
            <a:r>
              <a:rPr lang="el-GR" i="1" dirty="0" smtClean="0">
                <a:ea typeface="ＭＳ Ｐゴシック" pitchFamily="-112" charset="-128"/>
              </a:rPr>
              <a:t>αρχίζει με </a:t>
            </a:r>
            <a:r>
              <a:rPr lang="en-US" i="1" dirty="0" smtClean="0">
                <a:ea typeface="ＭＳ Ｐゴシック" pitchFamily="-112" charset="-128"/>
              </a:rPr>
              <a:t> “</a:t>
            </a:r>
            <a:r>
              <a:rPr lang="en-US" i="1" dirty="0" err="1" smtClean="0">
                <a:ea typeface="ＭＳ Ｐゴシック" pitchFamily="-112" charset="-128"/>
              </a:rPr>
              <a:t>mon</a:t>
            </a:r>
            <a:r>
              <a:rPr lang="en-US" i="1" dirty="0" smtClean="0">
                <a:ea typeface="ＭＳ Ｐゴシック" pitchFamily="-112" charset="-128"/>
              </a:rPr>
              <a:t>”.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Εύκολο όταν το λεξικό με δυαδικό δέντρο </a:t>
            </a:r>
            <a:r>
              <a:rPr lang="en-US" dirty="0" smtClean="0">
                <a:ea typeface="ＭＳ Ｐゴシック" pitchFamily="-112" charset="-128"/>
              </a:rPr>
              <a:t> (</a:t>
            </a:r>
            <a:r>
              <a:rPr lang="el-GR" dirty="0" smtClean="0">
                <a:ea typeface="ＭＳ Ｐゴシック" pitchFamily="-112" charset="-128"/>
              </a:rPr>
              <a:t>ή</a:t>
            </a:r>
            <a:r>
              <a:rPr lang="en-US" dirty="0" smtClean="0">
                <a:ea typeface="ＭＳ Ｐゴシック" pitchFamily="-112" charset="-128"/>
              </a:rPr>
              <a:t> B-</a:t>
            </a:r>
            <a:r>
              <a:rPr lang="el-GR" dirty="0" smtClean="0">
                <a:ea typeface="ＭＳ Ｐゴシック" pitchFamily="-112" charset="-128"/>
              </a:rPr>
              <a:t>δέντρο</a:t>
            </a:r>
            <a:r>
              <a:rPr lang="en-US" dirty="0" smtClean="0">
                <a:ea typeface="ＭＳ Ｐゴシック" pitchFamily="-112" charset="-128"/>
              </a:rPr>
              <a:t>): </a:t>
            </a:r>
            <a:endParaRPr lang="el-GR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ανάκτησε όλους τους όρους </a:t>
            </a:r>
            <a:r>
              <a:rPr lang="en-US" dirty="0" smtClean="0">
                <a:ea typeface="ＭＳ Ｐゴシック" pitchFamily="-112" charset="-128"/>
              </a:rPr>
              <a:t>t </a:t>
            </a:r>
            <a:r>
              <a:rPr lang="el-GR" dirty="0" smtClean="0">
                <a:ea typeface="ＭＳ Ｐゴシック" pitchFamily="-112" charset="-128"/>
              </a:rPr>
              <a:t>στο διάστημα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b="1" i="1" dirty="0" err="1" smtClean="0">
                <a:ea typeface="ＭＳ Ｐゴシック" pitchFamily="-112" charset="-128"/>
              </a:rPr>
              <a:t>mon</a:t>
            </a:r>
            <a:r>
              <a:rPr lang="en-US" b="1" i="1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  <a:cs typeface="Times New Roman" pitchFamily="-112" charset="0"/>
              </a:rPr>
              <a:t>≤</a:t>
            </a:r>
            <a:r>
              <a:rPr lang="en-US" b="1" i="1" dirty="0" smtClean="0">
                <a:ea typeface="ＭＳ Ｐゴシック" pitchFamily="-112" charset="-128"/>
              </a:rPr>
              <a:t> t &lt; moo</a:t>
            </a:r>
            <a:endParaRPr lang="el-GR" b="1" i="1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sz="1600" dirty="0" smtClean="0">
                <a:ea typeface="ＭＳ Ｐゴシック" pitchFamily="-112" charset="-128"/>
              </a:rPr>
              <a:t>Για κάθε όρο, αναζήτησε το αντεστραμμένο ευρετήριο σε ποια έγγραφα εμφανίζεται</a:t>
            </a:r>
            <a:endParaRPr lang="en-US" sz="1600" dirty="0" smtClean="0">
              <a:ea typeface="ＭＳ Ｐゴシック" pitchFamily="-112" charset="-128"/>
            </a:endParaRPr>
          </a:p>
          <a:p>
            <a:pPr eaLnBrk="1" hangingPunct="1"/>
            <a:r>
              <a:rPr lang="en-US" b="1" i="1" dirty="0" smtClean="0">
                <a:ea typeface="ＭＳ Ｐゴシック" pitchFamily="-112" charset="-128"/>
              </a:rPr>
              <a:t>* </a:t>
            </a:r>
            <a:r>
              <a:rPr lang="en-US" b="1" i="1" dirty="0" err="1" smtClean="0">
                <a:ea typeface="ＭＳ Ｐゴシック" pitchFamily="-112" charset="-128"/>
              </a:rPr>
              <a:t>mon</a:t>
            </a:r>
            <a:r>
              <a:rPr lang="en-US" b="1" i="1" dirty="0" smtClean="0">
                <a:ea typeface="ＭＳ Ｐゴシック" pitchFamily="-112" charset="-128"/>
              </a:rPr>
              <a:t>: </a:t>
            </a:r>
            <a:r>
              <a:rPr lang="el-GR" dirty="0">
                <a:ea typeface="ＭＳ Ｐゴシック" pitchFamily="-112" charset="-128"/>
              </a:rPr>
              <a:t>Βρες όλα τα έγγραφα που περιέχουν οποιαδήποτε </a:t>
            </a:r>
            <a:r>
              <a:rPr lang="el-GR" dirty="0" smtClean="0">
                <a:ea typeface="ＭＳ Ｐゴシック" pitchFamily="-112" charset="-128"/>
              </a:rPr>
              <a:t>λέξη τελειώνει σε </a:t>
            </a:r>
            <a:r>
              <a:rPr lang="en-US" dirty="0" smtClean="0">
                <a:ea typeface="ＭＳ Ｐゴシック" pitchFamily="-112" charset="-128"/>
              </a:rPr>
              <a:t>“</a:t>
            </a:r>
            <a:r>
              <a:rPr lang="en-US" dirty="0" err="1" smtClean="0">
                <a:ea typeface="ＭＳ Ｐゴシック" pitchFamily="-112" charset="-128"/>
              </a:rPr>
              <a:t>mon</a:t>
            </a:r>
            <a:r>
              <a:rPr lang="en-US" dirty="0" smtClean="0">
                <a:ea typeface="ＭＳ Ｐゴシック" pitchFamily="-112" charset="-128"/>
              </a:rPr>
              <a:t>”: </a:t>
            </a:r>
            <a:r>
              <a:rPr lang="el-GR" i="1" dirty="0" smtClean="0">
                <a:ea typeface="ＭＳ Ｐゴシック" pitchFamily="-112" charset="-128"/>
              </a:rPr>
              <a:t>πιο δύσκολο</a:t>
            </a:r>
            <a:endParaRPr lang="en-US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Διατήρησε ένα επιπρόσθετο </a:t>
            </a:r>
            <a:r>
              <a:rPr lang="en-US" dirty="0" smtClean="0">
                <a:ea typeface="ＭＳ Ｐゴシック" pitchFamily="-112" charset="-128"/>
              </a:rPr>
              <a:t>B-tree </a:t>
            </a:r>
            <a:r>
              <a:rPr lang="el-GR" dirty="0" smtClean="0">
                <a:ea typeface="ＭＳ Ｐゴシック" pitchFamily="-112" charset="-128"/>
              </a:rPr>
              <a:t>για τους όρους ανάποδα </a:t>
            </a:r>
            <a:r>
              <a:rPr lang="en-US" i="1" dirty="0" smtClean="0">
                <a:ea typeface="ＭＳ Ｐゴシック" pitchFamily="-112" charset="-128"/>
              </a:rPr>
              <a:t>backwards</a:t>
            </a:r>
            <a:r>
              <a:rPr lang="el-GR" i="1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(</a:t>
            </a:r>
            <a:r>
              <a:rPr lang="el-GR" i="1" dirty="0" smtClean="0">
                <a:ea typeface="ＭＳ Ｐゴシック" pitchFamily="-112" charset="-128"/>
              </a:rPr>
              <a:t>πχ ο όρος </a:t>
            </a:r>
            <a:r>
              <a:rPr lang="en-US" i="1" dirty="0" smtClean="0">
                <a:ea typeface="ＭＳ Ｐゴシック" pitchFamily="-112" charset="-128"/>
              </a:rPr>
              <a:t>demon </a:t>
            </a:r>
            <a:r>
              <a:rPr lang="el-GR" i="1" dirty="0" smtClean="0">
                <a:ea typeface="ＭＳ Ｐゴシック" pitchFamily="-112" charset="-128"/>
              </a:rPr>
              <a:t>-&gt; </a:t>
            </a:r>
            <a:r>
              <a:rPr lang="en-US" i="1" dirty="0" err="1" smtClean="0">
                <a:ea typeface="ＭＳ Ｐゴシック" pitchFamily="-112" charset="-128"/>
              </a:rPr>
              <a:t>nomed</a:t>
            </a:r>
            <a:r>
              <a:rPr lang="en-US" i="1" dirty="0" smtClean="0">
                <a:ea typeface="ＭＳ Ｐゴシック" pitchFamily="-112" charset="-128"/>
              </a:rPr>
              <a:t>)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Ανάκτησε όλους τους όρους </a:t>
            </a:r>
            <a:r>
              <a:rPr lang="en-US" dirty="0" smtClean="0">
                <a:ea typeface="ＭＳ Ｐゴシック" pitchFamily="-112" charset="-128"/>
              </a:rPr>
              <a:t>t </a:t>
            </a:r>
            <a:r>
              <a:rPr lang="el-GR" dirty="0" smtClean="0">
                <a:ea typeface="ＭＳ Ｐゴシック" pitchFamily="-112" charset="-128"/>
              </a:rPr>
              <a:t>στο διάστημα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b="1" i="1" dirty="0" smtClean="0">
                <a:ea typeface="ＭＳ Ｐゴシック" pitchFamily="-112" charset="-128"/>
              </a:rPr>
              <a:t>nom </a:t>
            </a:r>
            <a:r>
              <a:rPr lang="en-US" b="1" i="1" dirty="0" smtClean="0">
                <a:ea typeface="ＭＳ Ｐゴシック" pitchFamily="-112" charset="-128"/>
                <a:cs typeface="Times New Roman" pitchFamily="-112" charset="0"/>
              </a:rPr>
              <a:t>≤</a:t>
            </a:r>
            <a:r>
              <a:rPr lang="en-US" b="1" i="1" dirty="0" smtClean="0">
                <a:ea typeface="ＭＳ Ｐゴシック" pitchFamily="-112" charset="-128"/>
              </a:rPr>
              <a:t> t &lt; non</a:t>
            </a:r>
            <a:r>
              <a:rPr lang="en-US" i="1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Ερωτήματα με </a:t>
            </a:r>
            <a:r>
              <a:rPr lang="en-US" dirty="0" smtClean="0">
                <a:ea typeface="ＭＳ Ｐゴシック" pitchFamily="-112" charset="-128"/>
              </a:rPr>
              <a:t>Wild-card</a:t>
            </a:r>
            <a:r>
              <a:rPr lang="el-GR" dirty="0" smtClean="0">
                <a:ea typeface="ＭＳ Ｐゴシック" pitchFamily="-112" charset="-128"/>
              </a:rPr>
              <a:t> (</a:t>
            </a:r>
            <a:r>
              <a:rPr lang="en-US" dirty="0" smtClean="0">
                <a:ea typeface="ＭＳ Ｐゴシック" pitchFamily="-112" charset="-128"/>
              </a:rPr>
              <a:t>*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265668" name="Text Box 4"/>
          <p:cNvSpPr txBox="1">
            <a:spLocks noChangeArrowheads="1"/>
          </p:cNvSpPr>
          <p:nvPr/>
        </p:nvSpPr>
        <p:spPr bwMode="auto">
          <a:xfrm>
            <a:off x="533400" y="2438400"/>
            <a:ext cx="7772400" cy="830997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 smtClean="0">
                <a:latin typeface="+mn-lt"/>
              </a:rPr>
              <a:t>Πως μπορούμε να απαντήσουμε ερωτήσεις με ένα * στη μέση της λέξης, π.χ., </a:t>
            </a:r>
            <a:r>
              <a:rPr lang="en-US" b="1" i="1" dirty="0" smtClean="0">
                <a:latin typeface="+mn-lt"/>
              </a:rPr>
              <a:t>pro*cent</a:t>
            </a:r>
            <a:r>
              <a:rPr lang="en-US" i="1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?</a:t>
            </a: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3962401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+ διατρέχουμε την τομή και απορρίπτουμε όσους ταιριάζουν και με το πρόθεμα και με το επίθημα (αρκεί; </a:t>
            </a:r>
            <a:r>
              <a:rPr lang="en-US" sz="2000" dirty="0" err="1" smtClean="0">
                <a:latin typeface="+mn-lt"/>
              </a:rPr>
              <a:t>ba</a:t>
            </a:r>
            <a:r>
              <a:rPr lang="en-US" sz="2000" dirty="0" smtClean="0">
                <a:latin typeface="+mn-lt"/>
              </a:rPr>
              <a:t>*</a:t>
            </a:r>
            <a:r>
              <a:rPr lang="en-US" sz="2000" dirty="0" err="1" smtClean="0">
                <a:latin typeface="+mn-lt"/>
              </a:rPr>
              <a:t>ba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και όρος </a:t>
            </a:r>
            <a:r>
              <a:rPr lang="en-US" sz="2000" dirty="0" err="1" smtClean="0">
                <a:latin typeface="+mn-lt"/>
              </a:rPr>
              <a:t>ba</a:t>
            </a:r>
            <a:r>
              <a:rPr lang="en-US" sz="2000" dirty="0" smtClean="0">
                <a:latin typeface="+mn-lt"/>
              </a:rPr>
              <a:t>?)</a:t>
            </a:r>
            <a:endParaRPr lang="el-GR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5668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Επεξεργασία ερωτημάτων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2514600"/>
          </a:xfrm>
        </p:spPr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l-GR" dirty="0" smtClean="0">
                <a:ea typeface="ＭＳ Ｐゴシック" pitchFamily="-112" charset="-128"/>
              </a:rPr>
              <a:t>Θεωρείστε το ερώτημα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dirty="0" smtClean="0">
                <a:ea typeface="ＭＳ Ｐゴシック" pitchFamily="-112" charset="-128"/>
              </a:rPr>
              <a:t>	</a:t>
            </a:r>
            <a:r>
              <a:rPr lang="en-US" b="1" i="1" dirty="0" smtClean="0">
                <a:ea typeface="ＭＳ Ｐゴシック" pitchFamily="-112" charset="-128"/>
              </a:rPr>
              <a:t>se*ate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err="1" smtClean="0">
                <a:ea typeface="ＭＳ Ｐゴシック" pitchFamily="-112" charset="-128"/>
              </a:rPr>
              <a:t>fil</a:t>
            </a:r>
            <a:r>
              <a:rPr lang="en-US" b="1" i="1" dirty="0" smtClean="0">
                <a:ea typeface="ＭＳ Ｐゴシック" pitchFamily="-112" charset="-128"/>
              </a:rPr>
              <a:t>*</a:t>
            </a:r>
            <a:r>
              <a:rPr lang="en-US" b="1" i="1" dirty="0" err="1" smtClean="0">
                <a:ea typeface="ＭＳ Ｐゴシック" pitchFamily="-112" charset="-128"/>
              </a:rPr>
              <a:t>er</a:t>
            </a:r>
            <a:endParaRPr lang="en-US" b="1" i="1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dirty="0" smtClean="0">
                <a:ea typeface="ＭＳ Ｐゴシック" pitchFamily="-112" charset="-128"/>
              </a:rPr>
              <a:t>	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l-GR" dirty="0" smtClean="0">
                <a:ea typeface="ＭＳ Ｐゴシック" pitchFamily="-112" charset="-128"/>
              </a:rPr>
              <a:t>Μπορεί να οδηγήσει στην εκτέλεση πολλών </a:t>
            </a:r>
            <a:r>
              <a:rPr lang="en-US" dirty="0" smtClean="0">
                <a:ea typeface="ＭＳ Ｐゴシック" pitchFamily="-112" charset="-128"/>
              </a:rPr>
              <a:t>Boolean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ερωτημάτων (πιθανοί συνδυασμοί όρων)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Γενικά ερωτήματα με *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7244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*</a:t>
            </a:r>
            <a:r>
              <a:rPr lang="el-GR" dirty="0" smtClean="0">
                <a:ea typeface="ＭＳ Ｐゴシック" pitchFamily="-112" charset="-128"/>
              </a:rPr>
              <a:t> στη μέση του όρου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b="1" i="1" dirty="0" smtClean="0">
                <a:ea typeface="ＭＳ Ｐゴシック" pitchFamily="-112" charset="-128"/>
              </a:rPr>
              <a:t>co*</a:t>
            </a:r>
            <a:r>
              <a:rPr lang="en-US" b="1" i="1" dirty="0" err="1" smtClean="0">
                <a:ea typeface="ＭＳ Ｐゴシック" pitchFamily="-112" charset="-128"/>
              </a:rPr>
              <a:t>tion</a:t>
            </a:r>
            <a:endParaRPr lang="en-US" b="1" i="1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Αναζήτησε το </a:t>
            </a:r>
            <a:r>
              <a:rPr lang="en-US" b="1" i="1" dirty="0" smtClean="0">
                <a:ea typeface="ＭＳ Ｐゴシック" pitchFamily="-112" charset="-128"/>
              </a:rPr>
              <a:t>co*</a:t>
            </a:r>
            <a:r>
              <a:rPr lang="en-US" dirty="0" smtClean="0">
                <a:ea typeface="ＭＳ Ｐゴシック" pitchFamily="-112" charset="-128"/>
              </a:rPr>
              <a:t> AND </a:t>
            </a:r>
            <a:r>
              <a:rPr lang="en-US" b="1" i="1" dirty="0" smtClean="0">
                <a:ea typeface="ＭＳ Ｐゴシック" pitchFamily="-112" charset="-128"/>
              </a:rPr>
              <a:t>*</a:t>
            </a:r>
            <a:r>
              <a:rPr lang="en-US" b="1" i="1" dirty="0" err="1" smtClean="0">
                <a:ea typeface="ＭＳ Ｐゴシック" pitchFamily="-112" charset="-128"/>
              </a:rPr>
              <a:t>tion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 ένα </a:t>
            </a:r>
            <a:r>
              <a:rPr lang="en-US" dirty="0" smtClean="0">
                <a:ea typeface="ＭＳ Ｐゴシック" pitchFamily="-112" charset="-128"/>
              </a:rPr>
              <a:t>B-tree </a:t>
            </a:r>
            <a:r>
              <a:rPr lang="el-GR" dirty="0" smtClean="0">
                <a:ea typeface="ＭＳ Ｐゴシック" pitchFamily="-112" charset="-128"/>
              </a:rPr>
              <a:t>και υπολόγισε την τομή των συνόλων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Ακριβό!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Εναλλακτική λύση: Μετάτρεψε τις ερωτήσεις έτσι ώστε τα </a:t>
            </a:r>
            <a:r>
              <a:rPr lang="en-US" dirty="0" smtClean="0">
                <a:ea typeface="ＭＳ Ｐゴシック" pitchFamily="-112" charset="-128"/>
              </a:rPr>
              <a:t>*</a:t>
            </a:r>
            <a:r>
              <a:rPr lang="el-GR" dirty="0" smtClean="0">
                <a:ea typeface="ＭＳ Ｐゴシック" pitchFamily="-112" charset="-128"/>
              </a:rPr>
              <a:t> να εμφανίζονται στο τέλος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b="1" dirty="0" smtClean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Permuterm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Index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(ευρετήριο </a:t>
            </a:r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αντιμετατεθειμένων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όρων)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Ευρετήριο </a:t>
            </a:r>
            <a:r>
              <a:rPr lang="en-US" dirty="0" err="1" smtClean="0">
                <a:ea typeface="ＭＳ Ｐゴシック" pitchFamily="-112" charset="-128"/>
              </a:rPr>
              <a:t>Permuterm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839200" cy="4876800"/>
          </a:xfrm>
        </p:spPr>
        <p:txBody>
          <a:bodyPr/>
          <a:lstStyle/>
          <a:p>
            <a:pPr eaLnBrk="1" hangingPunct="1">
              <a:buNone/>
            </a:pP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Βασική ιδέα: Δεξιά περιστροφή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(rotation)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του όρου του ερωτήματος προς τα δεξιά ώστε το * στο τέλος</a:t>
            </a:r>
          </a:p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					</a:t>
            </a:r>
            <a:r>
              <a:rPr lang="el-GR" sz="2000" dirty="0" smtClean="0">
                <a:ea typeface="ＭＳ Ｐゴシック" pitchFamily="-112" charset="-128"/>
              </a:rPr>
              <a:t>π.χ., Ερώτημα </a:t>
            </a:r>
            <a:r>
              <a:rPr lang="en-US" sz="2000" dirty="0" smtClean="0">
                <a:ea typeface="ＭＳ Ｐゴシック" pitchFamily="-112" charset="-128"/>
              </a:rPr>
              <a:t>he*lo -&gt; he*lo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a typeface="ＭＳ Ｐゴシック" pitchFamily="-112" charset="-128"/>
              </a:rPr>
              <a:t>$</a:t>
            </a:r>
            <a:r>
              <a:rPr lang="en-US" sz="2000" dirty="0" smtClean="0">
                <a:ea typeface="ＭＳ Ｐゴシック" pitchFamily="-112" charset="-128"/>
              </a:rPr>
              <a:t> -&gt; </a:t>
            </a:r>
            <a:r>
              <a:rPr lang="en-US" sz="2000" dirty="0" err="1" smtClean="0">
                <a:ea typeface="ＭＳ Ｐゴシック" pitchFamily="-112" charset="-128"/>
              </a:rPr>
              <a:t>lo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ea typeface="ＭＳ Ｐゴシック" pitchFamily="-112" charset="-128"/>
              </a:rPr>
              <a:t>$</a:t>
            </a:r>
            <a:r>
              <a:rPr lang="en-US" sz="2000" dirty="0" err="1" smtClean="0">
                <a:ea typeface="ＭＳ Ｐゴシック" pitchFamily="-112" charset="-128"/>
              </a:rPr>
              <a:t>he</a:t>
            </a:r>
            <a:r>
              <a:rPr lang="en-US" sz="2000" dirty="0" smtClean="0">
                <a:ea typeface="ＭＳ Ｐゴシック" pitchFamily="-112" charset="-128"/>
              </a:rPr>
              <a:t>*</a:t>
            </a:r>
          </a:p>
          <a:p>
            <a:pPr marL="342900" lvl="1" indent="-342900" eaLnBrk="1" hangingPunct="1">
              <a:buClr>
                <a:srgbClr val="437085"/>
              </a:buClr>
              <a:buNone/>
            </a:pPr>
            <a:r>
              <a:rPr lang="el-GR" sz="2000" dirty="0" smtClean="0">
                <a:ea typeface="ＭＳ Ｐゴシック" pitchFamily="-112" charset="-128"/>
              </a:rPr>
              <a:t>	όπου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a typeface="ＭＳ Ｐゴシック" pitchFamily="-112" charset="-128"/>
                <a:cs typeface="ＭＳ Ｐゴシック" pitchFamily="-65" charset="-128"/>
              </a:rPr>
              <a:t>$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ένα ειδικός χαρακτήρας που σηματοδοτεί το τέλος μιας λέξης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000" dirty="0" smtClean="0">
                <a:ea typeface="ＭＳ Ｐゴシック" pitchFamily="-112" charset="-128"/>
              </a:rPr>
              <a:t>	</a:t>
            </a:r>
            <a:r>
              <a:rPr lang="el-GR" sz="2000" u="sng" dirty="0" smtClean="0">
                <a:ea typeface="ＭＳ Ｐゴシック" pitchFamily="-112" charset="-128"/>
              </a:rPr>
              <a:t>Ψάχνουμε το </a:t>
            </a:r>
            <a:r>
              <a:rPr lang="en-US" sz="2000" u="sng" dirty="0" err="1" smtClean="0">
                <a:ea typeface="ＭＳ Ｐゴシック" pitchFamily="-112" charset="-128"/>
              </a:rPr>
              <a:t>lo</a:t>
            </a:r>
            <a:r>
              <a:rPr lang="en-US" sz="2000" u="sng" dirty="0" err="1" smtClean="0">
                <a:solidFill>
                  <a:schemeClr val="accent6">
                    <a:lumMod val="50000"/>
                  </a:schemeClr>
                </a:solidFill>
                <a:ea typeface="ＭＳ Ｐゴシック" pitchFamily="-112" charset="-128"/>
              </a:rPr>
              <a:t>$</a:t>
            </a:r>
            <a:r>
              <a:rPr lang="en-US" sz="2000" u="sng" dirty="0" err="1" smtClean="0">
                <a:ea typeface="ＭＳ Ｐゴシック" pitchFamily="-112" charset="-128"/>
              </a:rPr>
              <a:t>hel</a:t>
            </a:r>
            <a:r>
              <a:rPr lang="el-GR" sz="2000" u="sng" dirty="0" smtClean="0">
                <a:ea typeface="ＭＳ Ｐゴシック" pitchFamily="-112" charset="-128"/>
              </a:rPr>
              <a:t>*</a:t>
            </a:r>
          </a:p>
          <a:p>
            <a:pPr eaLnBrk="1" hangingPunct="1">
              <a:buNone/>
            </a:pPr>
            <a:endParaRPr lang="el-GR" sz="20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Κατασκευάζουμε ένα ευρετήριο </a:t>
            </a:r>
            <a:r>
              <a:rPr lang="el-GR" sz="2400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αντιμετατεθειμένων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όρων στο οποίο οι διάφορες παραλλαγές που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προκύπτουν από την περιστροφή του όρου συνδέονται με τον αρχικό</a:t>
            </a:r>
          </a:p>
          <a:p>
            <a:pPr eaLnBrk="1" hangingPunct="1">
              <a:buNone/>
            </a:pPr>
            <a:endParaRPr lang="el-GR" sz="800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000" dirty="0" smtClean="0">
                <a:ea typeface="ＭＳ Ｐゴシック" pitchFamily="-112" charset="-128"/>
              </a:rPr>
              <a:t>		Πχ. για τον όρο </a:t>
            </a:r>
            <a:r>
              <a:rPr lang="en-US" sz="2000" b="1" dirty="0" smtClean="0">
                <a:ea typeface="ＭＳ Ｐゴシック" pitchFamily="-112" charset="-128"/>
              </a:rPr>
              <a:t>hello -&gt; hello$</a:t>
            </a:r>
            <a:r>
              <a:rPr lang="en-US" sz="2000" dirty="0" smtClean="0">
                <a:ea typeface="ＭＳ Ｐゴシック" pitchFamily="-112" charset="-128"/>
              </a:rPr>
              <a:t>, </a:t>
            </a:r>
            <a:r>
              <a:rPr lang="el-GR" sz="2000" dirty="0" smtClean="0">
                <a:ea typeface="ＭＳ Ｐゴシック" pitchFamily="-112" charset="-128"/>
              </a:rPr>
              <a:t>εισάγουμε στο ευρετήριο τα</a:t>
            </a:r>
            <a:r>
              <a:rPr lang="en-US" sz="2000" dirty="0" smtClean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n-US" sz="2000" b="1" dirty="0" smtClean="0">
                <a:ea typeface="ＭＳ Ｐゴシック" pitchFamily="-112" charset="-128"/>
              </a:rPr>
              <a:t>hello$, </a:t>
            </a:r>
            <a:r>
              <a:rPr lang="en-US" sz="2000" b="1" dirty="0" err="1" smtClean="0">
                <a:ea typeface="ＭＳ Ｐゴシック" pitchFamily="-112" charset="-128"/>
              </a:rPr>
              <a:t>o$hell</a:t>
            </a:r>
            <a:r>
              <a:rPr lang="en-US" sz="2000" b="1" dirty="0" smtClean="0">
                <a:ea typeface="ＭＳ Ｐゴシック" pitchFamily="-112" charset="-128"/>
              </a:rPr>
              <a:t> , </a:t>
            </a:r>
            <a:r>
              <a:rPr lang="en-US" sz="2000" b="1" dirty="0" err="1" smtClean="0">
                <a:ea typeface="ＭＳ Ｐゴシック" pitchFamily="-112" charset="-128"/>
              </a:rPr>
              <a:t>lo$hel</a:t>
            </a:r>
            <a:r>
              <a:rPr lang="en-US" sz="2000" b="1" dirty="0" smtClean="0">
                <a:ea typeface="ＭＳ Ｐゴシック" pitchFamily="-112" charset="-128"/>
              </a:rPr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(match)</a:t>
            </a:r>
            <a:r>
              <a:rPr lang="en-US" sz="2000" b="1" dirty="0" smtClean="0">
                <a:ea typeface="ＭＳ Ｐゴシック" pitchFamily="-112" charset="-128"/>
              </a:rPr>
              <a:t>, </a:t>
            </a:r>
            <a:r>
              <a:rPr lang="en-US" sz="2000" b="1" dirty="0" err="1" smtClean="0">
                <a:ea typeface="ＭＳ Ｐゴシック" pitchFamily="-112" charset="-128"/>
              </a:rPr>
              <a:t>llo$he</a:t>
            </a:r>
            <a:r>
              <a:rPr lang="en-US" sz="2000" b="1" dirty="0" smtClean="0">
                <a:ea typeface="ＭＳ Ｐゴシック" pitchFamily="-112" charset="-128"/>
              </a:rPr>
              <a:t>, </a:t>
            </a:r>
            <a:r>
              <a:rPr lang="en-US" sz="2000" b="1" dirty="0" err="1" smtClean="0">
                <a:ea typeface="ＭＳ Ｐゴシック" pitchFamily="-112" charset="-128"/>
              </a:rPr>
              <a:t>ello$h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3.2.1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" name="Picture 9" descr="3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5029200"/>
            <a:ext cx="1409950" cy="1596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Ευρετήριο </a:t>
            </a:r>
            <a:r>
              <a:rPr lang="en-US" dirty="0" err="1" smtClean="0">
                <a:ea typeface="ＭＳ Ｐゴシック" pitchFamily="-112" charset="-128"/>
              </a:rPr>
              <a:t>Permuterm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534400" cy="1143000"/>
          </a:xfrm>
        </p:spPr>
        <p:txBody>
          <a:bodyPr/>
          <a:lstStyle/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Παράδειγμα</a:t>
            </a:r>
          </a:p>
          <a:p>
            <a:pPr eaLnBrk="1" hangingPunct="1">
              <a:buNone/>
            </a:pPr>
            <a:endParaRPr lang="el-GR" sz="20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1800" dirty="0" smtClean="0">
                <a:ea typeface="ＭＳ Ｐゴシック" pitchFamily="-112" charset="-128"/>
              </a:rPr>
              <a:t>Ερώτημα</a:t>
            </a:r>
          </a:p>
          <a:p>
            <a:pPr eaLnBrk="1" hangingPunct="1">
              <a:buNone/>
            </a:pPr>
            <a:r>
              <a:rPr lang="en-US" sz="1800" dirty="0" smtClean="0">
                <a:ea typeface="ＭＳ Ｐゴシック" pitchFamily="-112" charset="-128"/>
              </a:rPr>
              <a:t>m*n -&gt; m*n$ -&gt; </a:t>
            </a:r>
            <a:r>
              <a:rPr lang="en-US" sz="1800" dirty="0" err="1" smtClean="0">
                <a:ea typeface="ＭＳ Ｐゴシック" pitchFamily="-112" charset="-128"/>
              </a:rPr>
              <a:t>n$m</a:t>
            </a:r>
            <a:r>
              <a:rPr lang="en-US" sz="1800" dirty="0" smtClean="0">
                <a:ea typeface="ＭＳ Ｐゴシック" pitchFamily="-112" charset="-128"/>
              </a:rPr>
              <a:t>*</a:t>
            </a:r>
            <a:endParaRPr lang="el-GR" sz="18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1800" dirty="0" smtClean="0">
                <a:ea typeface="ＭＳ Ｐゴシック" pitchFamily="-112" charset="-128"/>
              </a:rPr>
              <a:t>Ευρετήριο</a:t>
            </a:r>
            <a:endParaRPr lang="en-US" sz="18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moron</a:t>
            </a:r>
            <a:r>
              <a:rPr lang="en-US" sz="1800" dirty="0" smtClean="0">
                <a:ea typeface="ＭＳ Ｐゴシック" pitchFamily="-112" charset="-128"/>
              </a:rPr>
              <a:t> -&gt; moron$ -&gt; </a:t>
            </a:r>
            <a:r>
              <a:rPr lang="el-GR" sz="1800" dirty="0" smtClean="0">
                <a:ea typeface="ＭＳ Ｐゴシック" pitchFamily="-112" charset="-128"/>
              </a:rPr>
              <a:t>στο ευρετήριο:</a:t>
            </a:r>
            <a:r>
              <a:rPr lang="en-US" sz="1800" dirty="0" smtClean="0">
                <a:ea typeface="ＭＳ Ｐゴシック" pitchFamily="-112" charset="-128"/>
              </a:rPr>
              <a:t>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$moron</a:t>
            </a:r>
            <a:r>
              <a:rPr lang="en-US" sz="1800" dirty="0" smtClean="0">
                <a:ea typeface="ＭＳ Ｐゴシック" pitchFamily="-112" charset="-128"/>
              </a:rPr>
              <a:t>, </a:t>
            </a:r>
            <a:r>
              <a:rPr lang="en-US" sz="1800" u="sng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n$moro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,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on$mor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ron$mo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oron$m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moron$</a:t>
            </a:r>
          </a:p>
          <a:p>
            <a:pPr eaLnBrk="1" hangingPunct="1">
              <a:buNone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man </a:t>
            </a:r>
            <a:r>
              <a:rPr lang="en-US" sz="1800" dirty="0" smtClean="0">
                <a:ea typeface="ＭＳ Ｐゴシック" pitchFamily="-112" charset="-128"/>
              </a:rPr>
              <a:t>-&gt; man$ </a:t>
            </a:r>
            <a:r>
              <a:rPr lang="en-US" sz="1800" dirty="0">
                <a:ea typeface="ＭＳ Ｐゴシック" pitchFamily="-112" charset="-128"/>
              </a:rPr>
              <a:t>-&gt; </a:t>
            </a:r>
            <a:r>
              <a:rPr lang="el-GR" sz="1800" dirty="0">
                <a:ea typeface="ＭＳ Ｐゴシック" pitchFamily="-112" charset="-128"/>
              </a:rPr>
              <a:t>σ</a:t>
            </a:r>
            <a:r>
              <a:rPr lang="el-GR" sz="1800" dirty="0" smtClean="0">
                <a:ea typeface="ＭＳ Ｐゴシック" pitchFamily="-112" charset="-128"/>
              </a:rPr>
              <a:t>το ευρετήριο:</a:t>
            </a:r>
            <a:r>
              <a:rPr lang="en-US" sz="1800" dirty="0" smtClean="0">
                <a:ea typeface="ＭＳ Ｐゴシック" pitchFamily="-112" charset="-128"/>
              </a:rPr>
              <a:t>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$man</a:t>
            </a:r>
            <a:r>
              <a:rPr lang="en-US" sz="1800" u="sng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,</a:t>
            </a:r>
            <a:r>
              <a:rPr lang="en-US" sz="1800" u="sng" dirty="0" smtClean="0">
                <a:ea typeface="ＭＳ Ｐゴシック" pitchFamily="-112" charset="-128"/>
              </a:rPr>
              <a:t> </a:t>
            </a:r>
            <a:r>
              <a:rPr lang="en-US" sz="1800" u="sng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n$ma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an$m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man$</a:t>
            </a:r>
          </a:p>
          <a:p>
            <a:pPr eaLnBrk="1" hangingPunct="1">
              <a:buNone/>
            </a:pPr>
            <a:endParaRPr lang="en-US" sz="1800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1800" dirty="0" smtClean="0">
                <a:ea typeface="ＭＳ Ｐゴシック" pitchFamily="-112" charset="-128"/>
              </a:rPr>
              <a:t>Ερώτημα</a:t>
            </a:r>
            <a:r>
              <a:rPr lang="en-US" sz="1800" dirty="0" smtClean="0">
                <a:ea typeface="ＭＳ Ｐゴシック" pitchFamily="-112" charset="-128"/>
              </a:rPr>
              <a:t>: mo*n -&gt; </a:t>
            </a:r>
            <a:r>
              <a:rPr lang="en-US" sz="1800" dirty="0" err="1" smtClean="0">
                <a:ea typeface="ＭＳ Ｐゴシック" pitchFamily="-112" charset="-128"/>
              </a:rPr>
              <a:t>n$mo</a:t>
            </a:r>
            <a:r>
              <a:rPr lang="en-US" sz="1800" dirty="0" smtClean="0">
                <a:ea typeface="ＭＳ Ｐゴシック" pitchFamily="-112" charset="-128"/>
              </a:rPr>
              <a:t>*</a:t>
            </a:r>
          </a:p>
          <a:p>
            <a:pPr eaLnBrk="1" hangingPunct="1">
              <a:buNone/>
            </a:pPr>
            <a:r>
              <a:rPr lang="en-US" sz="1800" dirty="0" smtClean="0">
                <a:ea typeface="ＭＳ Ｐゴシック" pitchFamily="-112" charset="-128"/>
              </a:rPr>
              <a:t>	Match?</a:t>
            </a:r>
          </a:p>
          <a:p>
            <a:pPr eaLnBrk="1" hangingPunct="1">
              <a:buNone/>
            </a:pPr>
            <a:r>
              <a:rPr lang="el-GR" sz="1800" dirty="0" smtClean="0">
                <a:ea typeface="ＭＳ Ｐゴシック" pitchFamily="-112" charset="-128"/>
              </a:rPr>
              <a:t>Ερώτημα</a:t>
            </a:r>
            <a:r>
              <a:rPr lang="en-US" sz="1800" dirty="0" smtClean="0">
                <a:ea typeface="ＭＳ Ｐゴシック" pitchFamily="-112" charset="-128"/>
              </a:rPr>
              <a:t>: m* -&gt; $m*</a:t>
            </a:r>
          </a:p>
          <a:p>
            <a:pPr eaLnBrk="1" hangingPunct="1">
              <a:buNone/>
            </a:pPr>
            <a:r>
              <a:rPr lang="en-US" sz="1800" dirty="0" smtClean="0">
                <a:ea typeface="ＭＳ Ｐゴシック" pitchFamily="-112" charset="-128"/>
              </a:rPr>
              <a:t>	Match?</a:t>
            </a:r>
          </a:p>
          <a:p>
            <a:pPr eaLnBrk="1" hangingPunct="1">
              <a:buNone/>
            </a:pPr>
            <a:endParaRPr lang="el-GR" sz="1800" dirty="0" smtClean="0">
              <a:ea typeface="ＭＳ Ｐゴシック" pitchFamily="-112" charset="-128"/>
            </a:endParaRPr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3.2.1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ea typeface="ＭＳ Ｐゴシック" pitchFamily="-112" charset="-128"/>
              </a:rPr>
              <a:t>X*Y*Z</a:t>
            </a:r>
            <a:r>
              <a:rPr lang="en-US" dirty="0" smtClean="0">
                <a:ea typeface="ＭＳ Ｐゴシック" pitchFamily="-112" charset="-128"/>
              </a:rPr>
              <a:t>    </a:t>
            </a:r>
            <a:r>
              <a:rPr lang="en-US" dirty="0" smtClean="0">
                <a:solidFill>
                  <a:schemeClr val="hlink"/>
                </a:solidFill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πως γίνεται </a:t>
            </a:r>
            <a:r>
              <a:rPr lang="en-US" dirty="0" smtClean="0">
                <a:ea typeface="ＭＳ Ｐゴシック" pitchFamily="-112" charset="-128"/>
              </a:rPr>
              <a:t>match?</a:t>
            </a: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X*Y*Z$ -&gt; Z$X*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Ψάξε </a:t>
            </a:r>
            <a:r>
              <a:rPr lang="en-US" dirty="0" smtClean="0">
                <a:ea typeface="ＭＳ Ｐゴシック" pitchFamily="-112" charset="-128"/>
              </a:rPr>
              <a:t>Z$X*</a:t>
            </a:r>
            <a:r>
              <a:rPr lang="el-GR" dirty="0" smtClean="0">
                <a:ea typeface="ＭＳ Ｐゴシック" pitchFamily="-112" charset="-128"/>
              </a:rPr>
              <a:t> και μετά έλεγξε κάθε υποψήφιο όρο για το Υ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Πχ </a:t>
            </a:r>
            <a:r>
              <a:rPr lang="en-US" dirty="0" err="1" smtClean="0">
                <a:ea typeface="ＭＳ Ｐゴシック" pitchFamily="-112" charset="-128"/>
              </a:rPr>
              <a:t>fi</a:t>
            </a:r>
            <a:r>
              <a:rPr lang="en-US" dirty="0" smtClean="0">
                <a:ea typeface="ＭＳ Ｐゴシック" pitchFamily="-112" charset="-128"/>
              </a:rPr>
              <a:t>*mo*</a:t>
            </a:r>
            <a:r>
              <a:rPr lang="en-US" dirty="0" err="1" smtClean="0">
                <a:ea typeface="ＭＳ Ｐゴシック" pitchFamily="-112" charset="-128"/>
              </a:rPr>
              <a:t>er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-&gt; ψάξε </a:t>
            </a:r>
            <a:r>
              <a:rPr lang="en-US" dirty="0" err="1" smtClean="0">
                <a:ea typeface="ＭＳ Ｐゴシック" pitchFamily="-112" charset="-128"/>
              </a:rPr>
              <a:t>er$fi</a:t>
            </a:r>
            <a:r>
              <a:rPr lang="en-US" dirty="0" smtClean="0">
                <a:ea typeface="ＭＳ Ｐゴシック" pitchFamily="-112" charset="-128"/>
              </a:rPr>
              <a:t>*</a:t>
            </a:r>
            <a:r>
              <a:rPr lang="el-GR" dirty="0" smtClean="0">
                <a:ea typeface="ＭＳ Ｐゴシック" pitchFamily="-112" charset="-128"/>
              </a:rPr>
              <a:t>, έλεγξε αν και </a:t>
            </a:r>
            <a:r>
              <a:rPr lang="en-US" dirty="0" smtClean="0">
                <a:ea typeface="ＭＳ Ｐゴシック" pitchFamily="-112" charset="-128"/>
              </a:rPr>
              <a:t>mo (</a:t>
            </a:r>
            <a:r>
              <a:rPr lang="el-GR" dirty="0" smtClean="0">
                <a:ea typeface="ＭＳ Ｐゴシック" pitchFamily="-112" charset="-128"/>
              </a:rPr>
              <a:t>π.χ., </a:t>
            </a:r>
            <a:r>
              <a:rPr lang="en-US" dirty="0" smtClean="0">
                <a:ea typeface="ＭＳ Ｐゴシック" pitchFamily="-112" charset="-128"/>
              </a:rPr>
              <a:t>fishmonger </a:t>
            </a:r>
            <a:r>
              <a:rPr lang="el-GR" dirty="0" smtClean="0">
                <a:ea typeface="ＭＳ Ｐゴシック" pitchFamily="-112" charset="-128"/>
              </a:rPr>
              <a:t>και </a:t>
            </a:r>
            <a:r>
              <a:rPr lang="en-US" dirty="0" err="1" smtClean="0">
                <a:ea typeface="ＭＳ Ｐゴシック" pitchFamily="-112" charset="-128"/>
              </a:rPr>
              <a:t>fillbuster</a:t>
            </a:r>
            <a:r>
              <a:rPr lang="en-US" dirty="0" smtClean="0">
                <a:ea typeface="ＭＳ Ｐゴシック" pitchFamily="-112" charset="-128"/>
              </a:rPr>
              <a:t>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Στην πραγματικότητα, </a:t>
            </a:r>
            <a:r>
              <a:rPr lang="en-US" dirty="0" err="1" smtClean="0">
                <a:ea typeface="ＭＳ Ｐゴシック" pitchFamily="-112" charset="-128"/>
              </a:rPr>
              <a:t>permuterm</a:t>
            </a:r>
            <a:r>
              <a:rPr lang="en-US" dirty="0" smtClean="0">
                <a:ea typeface="ＭＳ Ｐゴシック" pitchFamily="-112" charset="-128"/>
              </a:rPr>
              <a:t> B-tree</a:t>
            </a:r>
          </a:p>
          <a:p>
            <a:pPr eaLnBrk="1" hangingPunct="1"/>
            <a:r>
              <a:rPr lang="el-GR" i="1" dirty="0" smtClean="0">
                <a:ea typeface="ＭＳ Ｐゴシック" pitchFamily="-112" charset="-128"/>
              </a:rPr>
              <a:t>Πρόβλημα</a:t>
            </a:r>
            <a:r>
              <a:rPr lang="en-US" i="1" dirty="0" smtClean="0">
                <a:ea typeface="ＭＳ Ｐゴシック" pitchFamily="-112" charset="-128"/>
              </a:rPr>
              <a:t>: </a:t>
            </a:r>
            <a:r>
              <a:rPr lang="en-US" dirty="0" smtClean="0">
                <a:ea typeface="ＭＳ Ｐゴシック" pitchFamily="-112" charset="-128"/>
                <a:cs typeface="Times New Roman" pitchFamily="-112" charset="0"/>
              </a:rPr>
              <a:t>≈</a:t>
            </a:r>
            <a:r>
              <a:rPr lang="en-US" i="1" dirty="0" smtClean="0">
                <a:ea typeface="ＭＳ Ｐゴシック" pitchFamily="-112" charset="-128"/>
              </a:rPr>
              <a:t> </a:t>
            </a:r>
            <a:r>
              <a:rPr lang="el-GR" i="1" dirty="0" smtClean="0">
                <a:ea typeface="ＭＳ Ｐゴシック" pitchFamily="-112" charset="-128"/>
              </a:rPr>
              <a:t>τετραπλασιάζει το μέγεθος του λεξικού</a:t>
            </a:r>
            <a:endParaRPr lang="en-US" i="1" dirty="0" smtClean="0">
              <a:ea typeface="ＭＳ Ｐゴシック" pitchFamily="-112" charset="-128"/>
            </a:endParaRPr>
          </a:p>
        </p:txBody>
      </p:sp>
      <p:sp>
        <p:nvSpPr>
          <p:cNvPr id="33796" name="AutoShape 1028"/>
          <p:cNvSpPr>
            <a:spLocks noChangeArrowheads="1"/>
          </p:cNvSpPr>
          <p:nvPr/>
        </p:nvSpPr>
        <p:spPr bwMode="auto">
          <a:xfrm>
            <a:off x="2265221" y="4998958"/>
            <a:ext cx="4191724" cy="597456"/>
          </a:xfrm>
          <a:prstGeom prst="upArrowCallout">
            <a:avLst>
              <a:gd name="adj1" fmla="val 198900"/>
              <a:gd name="adj2" fmla="val 198900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Εμπειρική παρατήρηση για τα Αγγλικά</a:t>
            </a:r>
            <a:endParaRPr lang="en-US" sz="2000" dirty="0">
              <a:latin typeface="+mn-lt"/>
            </a:endParaRPr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3.2.1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Ευρετήριο </a:t>
            </a:r>
            <a:r>
              <a:rPr lang="en-US" dirty="0" err="1" smtClean="0">
                <a:ea typeface="ＭＳ Ｐゴシック" pitchFamily="-112" charset="-128"/>
              </a:rPr>
              <a:t>Permuterm</a:t>
            </a:r>
            <a:endParaRPr lang="en-US" dirty="0" smtClean="0"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Ευρετήρια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γραμμάτων</a:t>
            </a:r>
            <a:r>
              <a:rPr lang="en-US" dirty="0" smtClean="0">
                <a:ea typeface="ＭＳ Ｐゴシック" pitchFamily="-112" charset="-128"/>
              </a:rPr>
              <a:t> (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-gram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indexes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Απαρίθμησε όλα τα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γράμματα (ακολουθίες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γραμμάτων) που εμφανίζονται σε κάθε όρο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i="1" dirty="0" smtClean="0">
                <a:ea typeface="ＭＳ Ｐゴシック" pitchFamily="-112" charset="-128"/>
              </a:rPr>
              <a:t>π</a:t>
            </a:r>
            <a:r>
              <a:rPr lang="en-US" i="1" dirty="0" smtClean="0">
                <a:ea typeface="ＭＳ Ｐゴシック" pitchFamily="-112" charset="-128"/>
              </a:rPr>
              <a:t>.</a:t>
            </a:r>
            <a:r>
              <a:rPr lang="el-GR" i="1" dirty="0" smtClean="0">
                <a:ea typeface="ＭＳ Ｐゴシック" pitchFamily="-112" charset="-128"/>
              </a:rPr>
              <a:t>χ</a:t>
            </a:r>
            <a:r>
              <a:rPr lang="en-US" i="1" dirty="0" smtClean="0">
                <a:ea typeface="ＭＳ Ｐゴシック" pitchFamily="-112" charset="-128"/>
              </a:rPr>
              <a:t>.,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για το κείμενο </a:t>
            </a:r>
            <a:r>
              <a:rPr lang="en-US" dirty="0" smtClean="0">
                <a:ea typeface="ＭＳ Ｐゴシック" pitchFamily="-112" charset="-128"/>
              </a:rPr>
              <a:t>“</a:t>
            </a:r>
            <a:r>
              <a:rPr lang="en-US" b="1" i="1" dirty="0" smtClean="0">
                <a:ea typeface="ＭＳ Ｐゴシック" pitchFamily="-112" charset="-128"/>
              </a:rPr>
              <a:t>April is the cruelest month</a:t>
            </a:r>
            <a:r>
              <a:rPr lang="en-US" dirty="0" smtClean="0">
                <a:ea typeface="ＭＳ Ｐゴシック" pitchFamily="-112" charset="-128"/>
              </a:rPr>
              <a:t>” </a:t>
            </a:r>
            <a:r>
              <a:rPr lang="el-GR" dirty="0" smtClean="0">
                <a:ea typeface="ＭＳ Ｐゴシック" pitchFamily="-112" charset="-128"/>
              </a:rPr>
              <a:t>έχουμε τα 2-γράμματα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n-US" i="1" dirty="0" smtClean="0">
                <a:ea typeface="ＭＳ Ｐゴシック" pitchFamily="-112" charset="-128"/>
              </a:rPr>
              <a:t>bigrams</a:t>
            </a:r>
            <a:r>
              <a:rPr lang="en-US" dirty="0" smtClean="0">
                <a:ea typeface="ＭＳ Ｐゴシック" pitchFamily="-112" charset="-128"/>
              </a:rPr>
              <a:t>)</a:t>
            </a:r>
          </a:p>
          <a:p>
            <a:pPr lvl="2" eaLnBrk="1" hangingPunct="1"/>
            <a:endParaRPr lang="en-US" dirty="0" smtClean="0">
              <a:ea typeface="ＭＳ Ｐゴシック" pitchFamily="-112" charset="-128"/>
            </a:endParaRPr>
          </a:p>
          <a:p>
            <a:pPr lvl="2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lvl="2" eaLnBrk="1" hangingPunct="1">
              <a:buNone/>
            </a:pPr>
            <a:endParaRPr lang="en-US" sz="800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Όπου </a:t>
            </a:r>
            <a:r>
              <a:rPr lang="en-US" dirty="0" smtClean="0">
                <a:ea typeface="ＭＳ Ｐゴシック" pitchFamily="-112" charset="-128"/>
              </a:rPr>
              <a:t>$ </a:t>
            </a:r>
            <a:r>
              <a:rPr lang="el-GR" dirty="0" smtClean="0">
                <a:ea typeface="ＭＳ Ｐゴシック" pitchFamily="-112" charset="-128"/>
              </a:rPr>
              <a:t>ένα ειδικός χαρακτήρας που σηματοδοτεί το τέλος και την αρχή μιας λέξης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Διατήρησε ένα </a:t>
            </a:r>
            <a:r>
              <a:rPr lang="el-GR" u="sng" dirty="0" smtClean="0">
                <a:ea typeface="ＭＳ Ｐゴシック" pitchFamily="-112" charset="-128"/>
              </a:rPr>
              <a:t>δεύτερο</a:t>
            </a:r>
            <a:r>
              <a:rPr lang="el-GR" dirty="0" smtClean="0">
                <a:ea typeface="ＭＳ Ｐゴシック" pitchFamily="-112" charset="-128"/>
              </a:rPr>
              <a:t> αντεστραμμένο ευρετήριο από τα 2-γράμματα στους όρους του λεξικού που τα περιέχουν</a:t>
            </a:r>
            <a:endParaRPr lang="en-US" i="1" u="sng" dirty="0" smtClean="0">
              <a:ea typeface="ＭＳ Ｐゴシック" pitchFamily="-112" charset="-128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295400" y="3429000"/>
            <a:ext cx="6591300" cy="8223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$</a:t>
            </a:r>
            <a:r>
              <a:rPr lang="en-US" dirty="0" err="1"/>
              <a:t>a,ap,pr,ri,il,l$,$i,is,s$,$t,th,he,e$,$c,cr,ru</a:t>
            </a:r>
            <a:r>
              <a:rPr lang="en-US" dirty="0"/>
              <a:t>,</a:t>
            </a:r>
          </a:p>
          <a:p>
            <a:pPr eaLnBrk="0" hangingPunct="0"/>
            <a:r>
              <a:rPr lang="en-US" dirty="0" err="1"/>
              <a:t>ue,el,le,es,st,t</a:t>
            </a:r>
            <a:r>
              <a:rPr lang="en-US" dirty="0"/>
              <a:t>$, $</a:t>
            </a:r>
            <a:r>
              <a:rPr lang="en-US" dirty="0" err="1"/>
              <a:t>m,mo,on,nt,h</a:t>
            </a:r>
            <a:r>
              <a:rPr lang="en-US" dirty="0"/>
              <a:t>$</a:t>
            </a:r>
            <a:endParaRPr lang="en-US" i="1" dirty="0"/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3.2.2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Παράδειγμα 2-γράμματος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5843" name="Content Placeholder 23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Το ευρετήριο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γραμμάτων βρίσκει τους όρους βασισμένο σε μια ερώτηση που αποτελείται από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γράμματα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εδώ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k=</a:t>
            </a:r>
            <a:r>
              <a:rPr lang="en-US" dirty="0" smtClean="0">
                <a:ea typeface="ＭＳ Ｐゴシック" pitchFamily="-112" charset="-128"/>
              </a:rPr>
              <a:t>2).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257300" y="3667125"/>
            <a:ext cx="6651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mo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257300" y="4200525"/>
            <a:ext cx="5699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on</a:t>
            </a:r>
          </a:p>
        </p:txBody>
      </p:sp>
      <p:sp>
        <p:nvSpPr>
          <p:cNvPr id="35846" name="AutoShape 5"/>
          <p:cNvSpPr>
            <a:spLocks noChangeArrowheads="1"/>
          </p:cNvSpPr>
          <p:nvPr/>
        </p:nvSpPr>
        <p:spPr bwMode="auto">
          <a:xfrm>
            <a:off x="2074862" y="381952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5847" name="AutoShape 6"/>
          <p:cNvSpPr>
            <a:spLocks noChangeArrowheads="1"/>
          </p:cNvSpPr>
          <p:nvPr/>
        </p:nvSpPr>
        <p:spPr bwMode="auto">
          <a:xfrm>
            <a:off x="2074862" y="435292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3314700" y="3667125"/>
            <a:ext cx="12128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 dirty="0"/>
              <a:t>among</a:t>
            </a:r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1257300" y="3048000"/>
            <a:ext cx="6715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$m</a:t>
            </a:r>
          </a:p>
        </p:txBody>
      </p:sp>
      <p:sp>
        <p:nvSpPr>
          <p:cNvPr id="35850" name="AutoShape 9"/>
          <p:cNvSpPr>
            <a:spLocks noChangeArrowheads="1"/>
          </p:cNvSpPr>
          <p:nvPr/>
        </p:nvSpPr>
        <p:spPr bwMode="auto">
          <a:xfrm>
            <a:off x="2074862" y="320992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5851" name="Text Box 10"/>
          <p:cNvSpPr txBox="1">
            <a:spLocks noChangeArrowheads="1"/>
          </p:cNvSpPr>
          <p:nvPr/>
        </p:nvSpPr>
        <p:spPr bwMode="auto">
          <a:xfrm>
            <a:off x="3300412" y="3048000"/>
            <a:ext cx="9715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 dirty="0"/>
              <a:t>mace</a:t>
            </a:r>
          </a:p>
        </p:txBody>
      </p:sp>
      <p:sp>
        <p:nvSpPr>
          <p:cNvPr id="35852" name="Text Box 11"/>
          <p:cNvSpPr txBox="1">
            <a:spLocks noChangeArrowheads="1"/>
          </p:cNvSpPr>
          <p:nvPr/>
        </p:nvSpPr>
        <p:spPr bwMode="auto">
          <a:xfrm>
            <a:off x="3300412" y="4267200"/>
            <a:ext cx="1138238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along</a:t>
            </a:r>
          </a:p>
        </p:txBody>
      </p:sp>
      <p:sp>
        <p:nvSpPr>
          <p:cNvPr id="35853" name="Text Box 12"/>
          <p:cNvSpPr txBox="1">
            <a:spLocks noChangeArrowheads="1"/>
          </p:cNvSpPr>
          <p:nvPr/>
        </p:nvSpPr>
        <p:spPr bwMode="auto">
          <a:xfrm>
            <a:off x="4894262" y="3667125"/>
            <a:ext cx="1506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amortize</a:t>
            </a:r>
          </a:p>
        </p:txBody>
      </p:sp>
      <p:cxnSp>
        <p:nvCxnSpPr>
          <p:cNvPr id="35854" name="AutoShape 13"/>
          <p:cNvCxnSpPr>
            <a:cxnSpLocks noChangeShapeType="1"/>
            <a:stCxn id="35848" idx="3"/>
            <a:endCxn id="35853" idx="1"/>
          </p:cNvCxnSpPr>
          <p:nvPr/>
        </p:nvCxnSpPr>
        <p:spPr bwMode="auto">
          <a:xfrm>
            <a:off x="4527550" y="3900488"/>
            <a:ext cx="3667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5855" name="Text Box 14"/>
          <p:cNvSpPr txBox="1">
            <a:spLocks noChangeArrowheads="1"/>
          </p:cNvSpPr>
          <p:nvPr/>
        </p:nvSpPr>
        <p:spPr bwMode="auto">
          <a:xfrm>
            <a:off x="4724400" y="3048000"/>
            <a:ext cx="13890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madden</a:t>
            </a:r>
          </a:p>
        </p:txBody>
      </p:sp>
      <p:cxnSp>
        <p:nvCxnSpPr>
          <p:cNvPr id="35856" name="AutoShape 15"/>
          <p:cNvCxnSpPr>
            <a:cxnSpLocks noChangeShapeType="1"/>
            <a:stCxn id="35851" idx="3"/>
            <a:endCxn id="35855" idx="1"/>
          </p:cNvCxnSpPr>
          <p:nvPr/>
        </p:nvCxnSpPr>
        <p:spPr bwMode="auto">
          <a:xfrm>
            <a:off x="4271962" y="3281363"/>
            <a:ext cx="4524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5857" name="Line 16"/>
          <p:cNvSpPr>
            <a:spLocks noChangeShapeType="1"/>
          </p:cNvSpPr>
          <p:nvPr/>
        </p:nvSpPr>
        <p:spPr bwMode="auto">
          <a:xfrm>
            <a:off x="6113462" y="32861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58" name="Line 17"/>
          <p:cNvSpPr>
            <a:spLocks noChangeShapeType="1"/>
          </p:cNvSpPr>
          <p:nvPr/>
        </p:nvSpPr>
        <p:spPr bwMode="auto">
          <a:xfrm>
            <a:off x="6418262" y="38957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59" name="Line 18"/>
          <p:cNvSpPr>
            <a:spLocks noChangeShapeType="1"/>
          </p:cNvSpPr>
          <p:nvPr/>
        </p:nvSpPr>
        <p:spPr bwMode="auto">
          <a:xfrm>
            <a:off x="6113462" y="45053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60" name="Text Box 19"/>
          <p:cNvSpPr txBox="1">
            <a:spLocks noChangeArrowheads="1"/>
          </p:cNvSpPr>
          <p:nvPr/>
        </p:nvSpPr>
        <p:spPr bwMode="auto">
          <a:xfrm>
            <a:off x="4900612" y="4267200"/>
            <a:ext cx="13382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among</a:t>
            </a:r>
          </a:p>
        </p:txBody>
      </p:sp>
      <p:cxnSp>
        <p:nvCxnSpPr>
          <p:cNvPr id="35861" name="AutoShape 20"/>
          <p:cNvCxnSpPr>
            <a:cxnSpLocks noChangeShapeType="1"/>
            <a:stCxn id="35852" idx="3"/>
            <a:endCxn id="35860" idx="1"/>
          </p:cNvCxnSpPr>
          <p:nvPr/>
        </p:nvCxnSpPr>
        <p:spPr bwMode="auto">
          <a:xfrm>
            <a:off x="4438650" y="4497388"/>
            <a:ext cx="46196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5862" name="TextBox 21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3.2.2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5" name="Picture 24" descr="3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715000"/>
            <a:ext cx="7405001" cy="84409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52600" y="51054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+mn-lt"/>
                <a:ea typeface="ＭＳ Ｐゴシック" pitchFamily="-112" charset="-128"/>
                <a:cs typeface="ＭＳ Ｐゴシック" pitchFamily="-65" charset="-128"/>
              </a:rPr>
              <a:t>k</a:t>
            </a:r>
            <a:r>
              <a:rPr lang="el-GR" sz="2800" i="1" dirty="0" smtClean="0"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l-GR" sz="2800" dirty="0" smtClean="0">
                <a:latin typeface="+mn-lt"/>
                <a:ea typeface="ＭＳ Ｐゴシック" pitchFamily="-112" charset="-128"/>
                <a:cs typeface="ＭＳ Ｐゴシック" pitchFamily="-65" charset="-128"/>
              </a:rPr>
              <a:t>=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1. </a:t>
            </a:r>
            <a:r>
              <a:rPr lang="el-GR" sz="3600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Προσδιορισμός Λεξιλογίου όρων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715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Ch.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38113" y="1500174"/>
            <a:ext cx="8505825" cy="4725988"/>
            <a:chOff x="138113" y="1500174"/>
            <a:chExt cx="8505825" cy="4725988"/>
          </a:xfrm>
        </p:grpSpPr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138113" y="1500174"/>
              <a:ext cx="8505825" cy="47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ts val="0"/>
                </a:spcBef>
                <a:buClr>
                  <a:srgbClr val="336699"/>
                </a:buClr>
                <a:buSzPct val="75000"/>
                <a:buFont typeface="Calibri" charset="0"/>
                <a:buChar char="❶"/>
                <a:tabLst>
                  <a:tab pos="336550" algn="l"/>
                  <a:tab pos="784225" algn="l"/>
                  <a:tab pos="1233488" algn="l"/>
                  <a:tab pos="1682750" algn="l"/>
                  <a:tab pos="2132013" algn="l"/>
                  <a:tab pos="2581275" algn="l"/>
                  <a:tab pos="3030538" algn="l"/>
                  <a:tab pos="3479800" algn="l"/>
                  <a:tab pos="3929063" algn="l"/>
                  <a:tab pos="4378325" algn="l"/>
                  <a:tab pos="4827588" algn="l"/>
                  <a:tab pos="5276850" algn="l"/>
                  <a:tab pos="5726113" algn="l"/>
                  <a:tab pos="6175375" algn="l"/>
                  <a:tab pos="6624638" algn="l"/>
                  <a:tab pos="7073900" algn="l"/>
                  <a:tab pos="7523163" algn="l"/>
                  <a:tab pos="7972425" algn="l"/>
                  <a:tab pos="8421688" algn="l"/>
                  <a:tab pos="8870950" algn="l"/>
                  <a:tab pos="9320213" algn="l"/>
                </a:tabLst>
              </a:pPr>
              <a:r>
                <a:rPr lang="el-GR" dirty="0" smtClean="0">
                  <a:latin typeface="+mj-lt"/>
                </a:rPr>
                <a:t> </a:t>
              </a:r>
              <a:r>
                <a:rPr lang="el-GR" sz="2000" dirty="0" smtClean="0">
                  <a:latin typeface="+mj-lt"/>
                </a:rPr>
                <a:t>Συλλέγουμε τα έγγραφα για τα οποία θα κατασκευαστεί το ευρετήριο</a:t>
              </a:r>
              <a:endParaRPr lang="en-US" sz="2000" dirty="0" smtClean="0">
                <a:solidFill>
                  <a:schemeClr val="tx1"/>
                </a:solidFill>
                <a:latin typeface="+mj-lt"/>
              </a:endParaRPr>
            </a:p>
            <a:p>
              <a:pPr marL="514350" indent="-514350">
                <a:lnSpc>
                  <a:spcPct val="150000"/>
                </a:lnSpc>
                <a:spcBef>
                  <a:spcPts val="700"/>
                </a:spcBef>
                <a:buClr>
                  <a:srgbClr val="336699"/>
                </a:buClr>
                <a:buSzPct val="75000"/>
                <a:tabLst>
                  <a:tab pos="336550" algn="l"/>
                  <a:tab pos="784225" algn="l"/>
                  <a:tab pos="1233488" algn="l"/>
                  <a:tab pos="1682750" algn="l"/>
                  <a:tab pos="2132013" algn="l"/>
                  <a:tab pos="2581275" algn="l"/>
                  <a:tab pos="3030538" algn="l"/>
                  <a:tab pos="3479800" algn="l"/>
                  <a:tab pos="3929063" algn="l"/>
                  <a:tab pos="4378325" algn="l"/>
                  <a:tab pos="4827588" algn="l"/>
                  <a:tab pos="5276850" algn="l"/>
                  <a:tab pos="5726113" algn="l"/>
                  <a:tab pos="6175375" algn="l"/>
                  <a:tab pos="6624638" algn="l"/>
                  <a:tab pos="7073900" algn="l"/>
                  <a:tab pos="7523163" algn="l"/>
                  <a:tab pos="7972425" algn="l"/>
                  <a:tab pos="8421688" algn="l"/>
                  <a:tab pos="8870950" algn="l"/>
                  <a:tab pos="9320213" algn="l"/>
                </a:tabLst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  <a:p>
              <a:pPr marL="514350" indent="-514350">
                <a:lnSpc>
                  <a:spcPct val="150000"/>
                </a:lnSpc>
                <a:spcBef>
                  <a:spcPts val="700"/>
                </a:spcBef>
                <a:buClr>
                  <a:srgbClr val="336699"/>
                </a:buClr>
                <a:buSzPct val="75000"/>
                <a:buFont typeface="Calibri" charset="0"/>
                <a:buChar char="❷"/>
                <a:tabLst>
                  <a:tab pos="336550" algn="l"/>
                  <a:tab pos="784225" algn="l"/>
                  <a:tab pos="1233488" algn="l"/>
                  <a:tab pos="1682750" algn="l"/>
                  <a:tab pos="2132013" algn="l"/>
                  <a:tab pos="2581275" algn="l"/>
                  <a:tab pos="3030538" algn="l"/>
                  <a:tab pos="3479800" algn="l"/>
                  <a:tab pos="3929063" algn="l"/>
                  <a:tab pos="4378325" algn="l"/>
                  <a:tab pos="4827588" algn="l"/>
                  <a:tab pos="5276850" algn="l"/>
                  <a:tab pos="5726113" algn="l"/>
                  <a:tab pos="6175375" algn="l"/>
                  <a:tab pos="6624638" algn="l"/>
                  <a:tab pos="7073900" algn="l"/>
                  <a:tab pos="7523163" algn="l"/>
                  <a:tab pos="7972425" algn="l"/>
                  <a:tab pos="8421688" algn="l"/>
                  <a:tab pos="8870950" algn="l"/>
                  <a:tab pos="9320213" algn="l"/>
                </a:tabLst>
              </a:pPr>
              <a:r>
                <a:rPr lang="en-US" sz="2000" dirty="0" smtClean="0">
                  <a:latin typeface="+mj-lt"/>
                </a:rPr>
                <a:t>Tokenize </a:t>
              </a:r>
              <a:r>
                <a:rPr lang="el-GR" sz="2000" dirty="0" smtClean="0">
                  <a:latin typeface="+mj-lt"/>
                </a:rPr>
                <a:t>το κείμενο, αποτέλεσμα: μια λίστα από </a:t>
              </a:r>
              <a:r>
                <a:rPr lang="en-US" sz="2000" dirty="0" smtClean="0">
                  <a:latin typeface="+mj-lt"/>
                </a:rPr>
                <a:t>tokens: </a:t>
              </a:r>
              <a:endParaRPr lang="en-US" dirty="0" smtClean="0">
                <a:solidFill>
                  <a:schemeClr val="tx1"/>
                </a:solidFill>
                <a:latin typeface="+mj-lt"/>
              </a:endParaRPr>
            </a:p>
            <a:p>
              <a:pPr marL="514350" indent="-514350">
                <a:lnSpc>
                  <a:spcPct val="150000"/>
                </a:lnSpc>
                <a:spcBef>
                  <a:spcPts val="700"/>
                </a:spcBef>
                <a:buClr>
                  <a:srgbClr val="336699"/>
                </a:buClr>
                <a:buSzPct val="75000"/>
                <a:tabLst>
                  <a:tab pos="336550" algn="l"/>
                  <a:tab pos="784225" algn="l"/>
                  <a:tab pos="1233488" algn="l"/>
                  <a:tab pos="1682750" algn="l"/>
                  <a:tab pos="2132013" algn="l"/>
                  <a:tab pos="2581275" algn="l"/>
                  <a:tab pos="3030538" algn="l"/>
                  <a:tab pos="3479800" algn="l"/>
                  <a:tab pos="3929063" algn="l"/>
                  <a:tab pos="4378325" algn="l"/>
                  <a:tab pos="4827588" algn="l"/>
                  <a:tab pos="5276850" algn="l"/>
                  <a:tab pos="5726113" algn="l"/>
                  <a:tab pos="6175375" algn="l"/>
                  <a:tab pos="6624638" algn="l"/>
                  <a:tab pos="7073900" algn="l"/>
                  <a:tab pos="7523163" algn="l"/>
                  <a:tab pos="7972425" algn="l"/>
                  <a:tab pos="8421688" algn="l"/>
                  <a:tab pos="8870950" algn="l"/>
                  <a:tab pos="9320213" algn="l"/>
                </a:tabLst>
              </a:pPr>
              <a:endParaRPr lang="el-GR" dirty="0" smtClean="0">
                <a:latin typeface="+mj-lt"/>
              </a:endParaRPr>
            </a:p>
            <a:p>
              <a:pPr marL="514350" indent="-514350">
                <a:lnSpc>
                  <a:spcPct val="150000"/>
                </a:lnSpc>
                <a:spcBef>
                  <a:spcPts val="700"/>
                </a:spcBef>
                <a:buClr>
                  <a:srgbClr val="336699"/>
                </a:buClr>
                <a:buSzPct val="75000"/>
                <a:tabLst>
                  <a:tab pos="336550" algn="l"/>
                  <a:tab pos="784225" algn="l"/>
                  <a:tab pos="1233488" algn="l"/>
                  <a:tab pos="1682750" algn="l"/>
                  <a:tab pos="2132013" algn="l"/>
                  <a:tab pos="2581275" algn="l"/>
                  <a:tab pos="3030538" algn="l"/>
                  <a:tab pos="3479800" algn="l"/>
                  <a:tab pos="3929063" algn="l"/>
                  <a:tab pos="4378325" algn="l"/>
                  <a:tab pos="4827588" algn="l"/>
                  <a:tab pos="5276850" algn="l"/>
                  <a:tab pos="5726113" algn="l"/>
                  <a:tab pos="6175375" algn="l"/>
                  <a:tab pos="6624638" algn="l"/>
                  <a:tab pos="7073900" algn="l"/>
                  <a:tab pos="7523163" algn="l"/>
                  <a:tab pos="7972425" algn="l"/>
                  <a:tab pos="8421688" algn="l"/>
                  <a:tab pos="8870950" algn="l"/>
                  <a:tab pos="9320213" algn="l"/>
                </a:tabLst>
              </a:pPr>
              <a:endParaRPr lang="en-US" sz="800" dirty="0">
                <a:solidFill>
                  <a:schemeClr val="tx1"/>
                </a:solidFill>
                <a:latin typeface="+mj-lt"/>
              </a:endParaRPr>
            </a:p>
            <a:p>
              <a:pPr>
                <a:buClr>
                  <a:srgbClr val="336699"/>
                </a:buClr>
                <a:buSzPct val="75000"/>
                <a:buFont typeface="Calibri" pitchFamily="34" charset="0"/>
                <a:buChar char="❸"/>
              </a:pPr>
              <a:r>
                <a:rPr lang="en-US" dirty="0" smtClean="0">
                  <a:solidFill>
                    <a:schemeClr val="tx1"/>
                  </a:solidFill>
                  <a:latin typeface="+mj-lt"/>
                </a:rPr>
                <a:t>  </a:t>
              </a:r>
              <a:r>
                <a:rPr lang="el-GR" sz="2000" dirty="0" smtClean="0">
                  <a:latin typeface="+mj-lt"/>
                </a:rPr>
                <a:t>Γλωσσική επεξεργασία ώστε να παραχθεί μια λίστα από </a:t>
              </a:r>
              <a:r>
                <a:rPr lang="el-GR" sz="2000" dirty="0" err="1" smtClean="0">
                  <a:latin typeface="+mj-lt"/>
                </a:rPr>
                <a:t>κανονικοποιημένα</a:t>
              </a:r>
              <a:r>
                <a:rPr lang="el-GR" sz="2000" dirty="0" smtClean="0">
                  <a:latin typeface="+mj-lt"/>
                </a:rPr>
                <a:t> </a:t>
              </a:r>
              <a:r>
                <a:rPr lang="en-US" sz="2000" dirty="0" smtClean="0">
                  <a:latin typeface="+mj-lt"/>
                </a:rPr>
                <a:t>tokens </a:t>
              </a:r>
              <a:r>
                <a:rPr lang="el-GR" sz="2000" dirty="0" smtClean="0">
                  <a:latin typeface="+mj-lt"/>
                </a:rPr>
                <a:t>που θα είναι οι όροι που εισαχθούν στο ευρετήριο</a:t>
              </a:r>
            </a:p>
            <a:p>
              <a:pPr>
                <a:buClr>
                  <a:srgbClr val="336699"/>
                </a:buClr>
                <a:buSzPct val="75000"/>
              </a:pPr>
              <a:endParaRPr lang="el-GR" sz="2000" dirty="0" smtClean="0">
                <a:solidFill>
                  <a:schemeClr val="tx1"/>
                </a:solidFill>
                <a:latin typeface="+mj-lt"/>
              </a:endParaRPr>
            </a:p>
            <a:p>
              <a:pPr>
                <a:buClr>
                  <a:srgbClr val="336699"/>
                </a:buClr>
                <a:buSzPct val="75000"/>
              </a:pPr>
              <a:endParaRPr lang="el-GR" dirty="0" smtClean="0">
                <a:solidFill>
                  <a:schemeClr val="tx1"/>
                </a:solidFill>
                <a:latin typeface="+mj-lt"/>
              </a:endParaRPr>
            </a:p>
            <a:p>
              <a:pPr>
                <a:buClr>
                  <a:srgbClr val="336699"/>
                </a:buClr>
                <a:buSzPct val="75000"/>
              </a:pPr>
              <a:endParaRPr lang="en-US" dirty="0" smtClean="0">
                <a:solidFill>
                  <a:schemeClr val="tx1"/>
                </a:solidFill>
                <a:latin typeface="+mj-lt"/>
              </a:endParaRPr>
            </a:p>
            <a:p>
              <a:pPr>
                <a:buClr>
                  <a:srgbClr val="336699"/>
                </a:buClr>
                <a:buSzPct val="75000"/>
                <a:buFont typeface="Calibri" pitchFamily="34" charset="0"/>
                <a:buChar char="❹"/>
              </a:pPr>
              <a:r>
                <a:rPr lang="en-US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l-GR" dirty="0" smtClean="0">
                  <a:solidFill>
                    <a:schemeClr val="tx1"/>
                  </a:solidFill>
                  <a:latin typeface="+mj-lt"/>
                </a:rPr>
                <a:t> Κατασκευή αντεστραμμένου ευρετηρίου</a:t>
              </a:r>
              <a:endParaRPr lang="en-US" dirty="0" smtClean="0">
                <a:solidFill>
                  <a:schemeClr val="tx1"/>
                </a:solidFill>
                <a:latin typeface="+mj-lt"/>
              </a:endParaRPr>
            </a:p>
            <a:p>
              <a:pPr marL="514350" indent="-514350">
                <a:lnSpc>
                  <a:spcPct val="150000"/>
                </a:lnSpc>
                <a:spcBef>
                  <a:spcPts val="700"/>
                </a:spcBef>
                <a:buClr>
                  <a:srgbClr val="336699"/>
                </a:buClr>
                <a:buSzPct val="80000"/>
                <a:tabLst>
                  <a:tab pos="336550" algn="l"/>
                  <a:tab pos="784225" algn="l"/>
                  <a:tab pos="1233488" algn="l"/>
                  <a:tab pos="1682750" algn="l"/>
                  <a:tab pos="2132013" algn="l"/>
                  <a:tab pos="2581275" algn="l"/>
                  <a:tab pos="3030538" algn="l"/>
                  <a:tab pos="3479800" algn="l"/>
                  <a:tab pos="3929063" algn="l"/>
                  <a:tab pos="4378325" algn="l"/>
                  <a:tab pos="4827588" algn="l"/>
                  <a:tab pos="5276850" algn="l"/>
                  <a:tab pos="5726113" algn="l"/>
                  <a:tab pos="6175375" algn="l"/>
                  <a:tab pos="6624638" algn="l"/>
                  <a:tab pos="7073900" algn="l"/>
                  <a:tab pos="7523163" algn="l"/>
                  <a:tab pos="7972425" algn="l"/>
                  <a:tab pos="8421688" algn="l"/>
                  <a:tab pos="8870950" algn="l"/>
                  <a:tab pos="9320213" algn="l"/>
                </a:tabLst>
              </a:pPr>
              <a:endParaRPr lang="en-US" dirty="0" smtClean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11" name="Picture 10" descr="12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" y="1981200"/>
              <a:ext cx="7416575" cy="571505"/>
            </a:xfrm>
            <a:prstGeom prst="rect">
              <a:avLst/>
            </a:prstGeom>
          </p:spPr>
        </p:pic>
        <p:pic>
          <p:nvPicPr>
            <p:cNvPr id="12" name="Picture 11" descr="120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3276600"/>
              <a:ext cx="5000660" cy="549944"/>
            </a:xfrm>
            <a:prstGeom prst="rect">
              <a:avLst/>
            </a:prstGeom>
          </p:spPr>
        </p:pic>
        <p:pic>
          <p:nvPicPr>
            <p:cNvPr id="13" name="Picture 12" descr="1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0" y="4648200"/>
              <a:ext cx="2000264" cy="588312"/>
            </a:xfrm>
            <a:prstGeom prst="rect">
              <a:avLst/>
            </a:prstGeom>
          </p:spPr>
        </p:pic>
        <p:pic>
          <p:nvPicPr>
            <p:cNvPr id="14" name="Picture 13" descr="1203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2910" y="4786322"/>
              <a:ext cx="2714644" cy="60618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Επεξεργασία ερωτημάτων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077200" cy="32766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Ερώτημα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err="1" smtClean="0">
                <a:ea typeface="ＭＳ Ｐゴシック" pitchFamily="-112" charset="-128"/>
              </a:rPr>
              <a:t>mon</a:t>
            </a:r>
            <a:r>
              <a:rPr lang="en-US" b="1" i="1" dirty="0" smtClean="0">
                <a:ea typeface="ＭＳ Ｐゴシック" pitchFamily="-112" charset="-128"/>
              </a:rPr>
              <a:t>*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τώρα γίνεται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None/>
            </a:pPr>
            <a:r>
              <a:rPr lang="el-GR" b="1" i="1" dirty="0" smtClean="0">
                <a:ea typeface="ＭＳ Ｐゴシック" pitchFamily="-112" charset="-128"/>
              </a:rPr>
              <a:t>		</a:t>
            </a:r>
            <a:r>
              <a:rPr lang="en-US" b="1" i="1" dirty="0" smtClean="0">
                <a:ea typeface="ＭＳ Ｐゴシック" pitchFamily="-112" charset="-128"/>
              </a:rPr>
              <a:t>$m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b="1" i="1" dirty="0" smtClean="0">
                <a:ea typeface="ＭＳ Ｐゴシック" pitchFamily="-112" charset="-128"/>
              </a:rPr>
              <a:t> mo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b="1" i="1" dirty="0" smtClean="0">
                <a:ea typeface="ＭＳ Ｐゴシック" pitchFamily="-112" charset="-128"/>
              </a:rPr>
              <a:t> on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Βρίσκει τους όρους που ταιριάζουν μια </a:t>
            </a:r>
            <a:r>
              <a:rPr lang="en-US" dirty="0" smtClean="0">
                <a:ea typeface="ＭＳ Ｐゴシック" pitchFamily="-112" charset="-128"/>
              </a:rPr>
              <a:t>AND </a:t>
            </a:r>
            <a:r>
              <a:rPr lang="el-GR" dirty="0" smtClean="0">
                <a:ea typeface="ＭＳ Ｐゴシック" pitchFamily="-112" charset="-128"/>
              </a:rPr>
              <a:t>εκδοχή του ερωτήματος </a:t>
            </a:r>
            <a:r>
              <a:rPr lang="en-US" dirty="0" smtClean="0">
                <a:ea typeface="ＭＳ Ｐゴシック" pitchFamily="-112" charset="-128"/>
              </a:rPr>
              <a:t>version of our wildcard query.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Απαιτείται βήμα μετ</a:t>
            </a:r>
            <a:r>
              <a:rPr lang="el-GR" dirty="0">
                <a:ea typeface="ＭＳ Ｐゴシック" pitchFamily="-112" charset="-128"/>
              </a:rPr>
              <a:t>ά</a:t>
            </a:r>
            <a:r>
              <a:rPr lang="el-GR" dirty="0" smtClean="0">
                <a:ea typeface="ＭＳ Ｐゴシック" pitchFamily="-112" charset="-128"/>
              </a:rPr>
              <a:t>-φιλτραρίσματος (</a:t>
            </a:r>
            <a:r>
              <a:rPr lang="en-US" dirty="0" smtClean="0">
                <a:ea typeface="ＭＳ Ｐゴシック" pitchFamily="-112" charset="-128"/>
              </a:rPr>
              <a:t>post-filter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False positive, </a:t>
            </a:r>
            <a:r>
              <a:rPr lang="el-GR" dirty="0" smtClean="0">
                <a:ea typeface="ＭＳ Ｐゴシック" pitchFamily="-112" charset="-128"/>
              </a:rPr>
              <a:t>π.χ., </a:t>
            </a:r>
            <a:r>
              <a:rPr lang="en-US" dirty="0" smtClean="0">
                <a:ea typeface="ＭＳ Ｐゴシック" pitchFamily="-112" charset="-128"/>
              </a:rPr>
              <a:t>moon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Οι όροι που απομένουν αναζητούνται στο γνωστό αντεστραμμένο ευρετήριο όρων-εγγράφων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 flipH="1" flipV="1">
            <a:off x="4038600" y="2438400"/>
            <a:ext cx="1447800" cy="228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3.2.2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Επεξεργασία ερωτημάτων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953000"/>
          </a:xfrm>
        </p:spPr>
        <p:txBody>
          <a:bodyPr/>
          <a:lstStyle/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Ένα </a:t>
            </a:r>
            <a:r>
              <a:rPr lang="en-US" sz="2400" dirty="0" smtClean="0">
                <a:ea typeface="ＭＳ Ｐゴシック" pitchFamily="-112" charset="-128"/>
              </a:rPr>
              <a:t>Boolean </a:t>
            </a:r>
            <a:r>
              <a:rPr lang="el-GR" sz="2400" dirty="0" smtClean="0">
                <a:ea typeface="ＭＳ Ｐゴシック" pitchFamily="-112" charset="-128"/>
              </a:rPr>
              <a:t>ερώτημα για κάθε όρο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Μπορεί να οδηγήσουν σε ακριβή επεξεργασία ερωτημάτων</a:t>
            </a:r>
            <a:endParaRPr lang="en-US" sz="24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dirty="0" err="1" smtClean="0">
                <a:ea typeface="ＭＳ Ｐゴシック" pitchFamily="-112" charset="-128"/>
              </a:rPr>
              <a:t>pyth</a:t>
            </a:r>
            <a:r>
              <a:rPr lang="en-US" dirty="0" smtClean="0">
                <a:ea typeface="ＭＳ Ｐゴシック" pitchFamily="-112" charset="-128"/>
              </a:rPr>
              <a:t>* AND </a:t>
            </a:r>
            <a:r>
              <a:rPr lang="en-US" dirty="0" err="1" smtClean="0">
                <a:ea typeface="ＭＳ Ｐゴシック" pitchFamily="-112" charset="-128"/>
              </a:rPr>
              <a:t>prog</a:t>
            </a:r>
            <a:r>
              <a:rPr lang="en-US" dirty="0" smtClean="0">
                <a:ea typeface="ＭＳ Ｐゴシック" pitchFamily="-112" charset="-128"/>
              </a:rPr>
              <a:t>*</a:t>
            </a: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Αν ενθαρρύνουμε την </a:t>
            </a:r>
            <a:r>
              <a:rPr lang="en-US" sz="2400" dirty="0" smtClean="0">
                <a:ea typeface="ＭＳ Ｐゴシック" pitchFamily="-112" charset="-128"/>
              </a:rPr>
              <a:t>“</a:t>
            </a:r>
            <a:r>
              <a:rPr lang="el-GR" sz="2400" dirty="0" smtClean="0">
                <a:ea typeface="ＭＳ Ｐゴシック" pitchFamily="-112" charset="-128"/>
              </a:rPr>
              <a:t>τεμπελιά</a:t>
            </a:r>
            <a:r>
              <a:rPr lang="en-US" sz="2400" dirty="0" smtClean="0">
                <a:ea typeface="ＭＳ Ｐゴシック" pitchFamily="-112" charset="-128"/>
              </a:rPr>
              <a:t>” </a:t>
            </a:r>
            <a:r>
              <a:rPr lang="el-GR" sz="2400" dirty="0" smtClean="0">
                <a:ea typeface="ＭＳ Ｐゴシック" pitchFamily="-112" charset="-128"/>
              </a:rPr>
              <a:t>οι άνθρωποι θα ανταποκριθούν</a:t>
            </a:r>
            <a:r>
              <a:rPr lang="en-US" sz="2400" dirty="0" smtClean="0">
                <a:ea typeface="ＭＳ Ｐゴシック" pitchFamily="-112" charset="-128"/>
              </a:rPr>
              <a:t>!</a:t>
            </a: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endParaRPr lang="en-US" sz="1800" dirty="0" smtClean="0">
              <a:ea typeface="ＭＳ Ｐゴシック" pitchFamily="-112" charset="-128"/>
            </a:endParaRP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solidFill>
                  <a:srgbClr val="00A000"/>
                </a:solidFill>
                <a:ea typeface="ＭＳ Ｐゴシック" pitchFamily="-112" charset="-128"/>
              </a:rPr>
              <a:t>Ποιες μηχανές αναζήτησης επιτρέπουν τέτοια ερωτήματα; </a:t>
            </a:r>
            <a:endParaRPr lang="en-US" dirty="0" smtClean="0">
              <a:solidFill>
                <a:srgbClr val="00A000"/>
              </a:solidFill>
              <a:ea typeface="ＭＳ Ｐゴシック" pitchFamily="-112" charset="-12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85800" y="3505200"/>
            <a:ext cx="7924800" cy="1570037"/>
            <a:chOff x="838200" y="4525963"/>
            <a:chExt cx="7924800" cy="1570037"/>
          </a:xfrm>
        </p:grpSpPr>
        <p:sp>
          <p:nvSpPr>
            <p:cNvPr id="37892" name="Rectangle 4"/>
            <p:cNvSpPr>
              <a:spLocks noChangeArrowheads="1"/>
            </p:cNvSpPr>
            <p:nvPr/>
          </p:nvSpPr>
          <p:spPr bwMode="auto">
            <a:xfrm>
              <a:off x="1219200" y="4754563"/>
              <a:ext cx="5562600" cy="381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37893" name="AutoShape 5"/>
            <p:cNvSpPr>
              <a:spLocks noChangeArrowheads="1"/>
            </p:cNvSpPr>
            <p:nvPr/>
          </p:nvSpPr>
          <p:spPr bwMode="auto">
            <a:xfrm>
              <a:off x="6935788" y="4691063"/>
              <a:ext cx="1204912" cy="5080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latin typeface="Arial" charset="0"/>
                </a:rPr>
                <a:t>Search</a:t>
              </a:r>
            </a:p>
          </p:txBody>
        </p:sp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1127125" y="5222875"/>
              <a:ext cx="5341938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Type your search terms, use ‘*’ if you need to.</a:t>
              </a:r>
            </a:p>
            <a:p>
              <a:r>
                <a:rPr lang="en-US" sz="2000">
                  <a:latin typeface="Arial" charset="0"/>
                </a:rPr>
                <a:t>E.g., Alex* will match Alexander.</a:t>
              </a:r>
            </a:p>
          </p:txBody>
        </p:sp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838200" y="4525963"/>
              <a:ext cx="7924800" cy="1570037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  <a:p>
              <a:endParaRPr lang="en-US"/>
            </a:p>
            <a:p>
              <a:endParaRPr lang="en-US"/>
            </a:p>
            <a:p>
              <a:endParaRPr lang="en-US"/>
            </a:p>
          </p:txBody>
        </p:sp>
      </p:grpSp>
      <p:sp>
        <p:nvSpPr>
          <p:cNvPr id="37896" name="TextBox 7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3.2.2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i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-112" charset="-128"/>
              </a:rPr>
              <a:t>Μερικά διαδικαστικά</a:t>
            </a:r>
            <a:endParaRPr lang="en-US" i="1" dirty="0" smtClean="0">
              <a:solidFill>
                <a:schemeClr val="accent1">
                  <a:lumMod val="50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7896" name="TextBox 7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3.2.2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1600200"/>
            <a:ext cx="8763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Τρία σύνολα </a:t>
            </a:r>
            <a:r>
              <a:rPr lang="el-GR" dirty="0" smtClean="0">
                <a:latin typeface="+mn-lt"/>
              </a:rPr>
              <a:t>(40-50% του βαθμού) (ατομικά)</a:t>
            </a:r>
          </a:p>
          <a:p>
            <a:r>
              <a:rPr lang="el-GR" dirty="0" smtClean="0">
                <a:latin typeface="+mn-lt"/>
              </a:rPr>
              <a:t>Ανάθεση 	Προθεσμία</a:t>
            </a:r>
          </a:p>
          <a:p>
            <a:r>
              <a:rPr lang="el-GR" dirty="0" smtClean="0">
                <a:latin typeface="+mn-lt"/>
              </a:rPr>
              <a:t>13/3 		3/4</a:t>
            </a:r>
          </a:p>
          <a:p>
            <a:r>
              <a:rPr lang="el-GR" dirty="0" smtClean="0">
                <a:latin typeface="+mn-lt"/>
              </a:rPr>
              <a:t>3/4		25/4</a:t>
            </a:r>
          </a:p>
          <a:p>
            <a:r>
              <a:rPr lang="el-GR" dirty="0" smtClean="0">
                <a:latin typeface="+mn-lt"/>
              </a:rPr>
              <a:t>25/4		29/5	</a:t>
            </a:r>
          </a:p>
          <a:p>
            <a:r>
              <a:rPr lang="el-GR" u="sng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Απαλλακτική εργασία </a:t>
            </a:r>
            <a:r>
              <a:rPr lang="el-GR" dirty="0" smtClean="0">
                <a:latin typeface="+mn-lt"/>
              </a:rPr>
              <a:t>(50-60% του βαθμού) (ομάδες έως 2 ατόμων)</a:t>
            </a:r>
          </a:p>
          <a:p>
            <a:r>
              <a:rPr lang="el-GR" dirty="0" smtClean="0">
                <a:latin typeface="+mn-lt"/>
              </a:rPr>
              <a:t>Προθεσμία την ημέρα της εξέτασης με μια σύντομη παρουσίαση πριν το Πάσχα</a:t>
            </a:r>
          </a:p>
          <a:p>
            <a:r>
              <a:rPr lang="el-GR" b="1" dirty="0" smtClean="0">
                <a:latin typeface="+mn-lt"/>
              </a:rPr>
              <a:t>Θέμα:</a:t>
            </a:r>
            <a:r>
              <a:rPr lang="el-GR" dirty="0" smtClean="0">
                <a:latin typeface="+mn-lt"/>
              </a:rPr>
              <a:t> </a:t>
            </a:r>
            <a:r>
              <a:rPr lang="el-GR" i="1" dirty="0" smtClean="0">
                <a:latin typeface="+mn-lt"/>
              </a:rPr>
              <a:t>Σχεδιασμός και υλοποίηση ενός απλό σύστημα ΑΠ για κάποια μικρή συλλογή δεδομένων (διαφορετικό για κάθε ομάδα) </a:t>
            </a:r>
          </a:p>
          <a:p>
            <a:r>
              <a:rPr lang="el-GR" dirty="0" smtClean="0">
                <a:latin typeface="+mn-lt"/>
              </a:rPr>
              <a:t>(ιδέες: </a:t>
            </a:r>
            <a:r>
              <a:rPr lang="en-US" dirty="0" smtClean="0">
                <a:latin typeface="+mn-lt"/>
              </a:rPr>
              <a:t>email, </a:t>
            </a:r>
            <a:r>
              <a:rPr lang="el-GR" dirty="0" smtClean="0">
                <a:latin typeface="+mn-lt"/>
              </a:rPr>
              <a:t>προγράμματα σε </a:t>
            </a:r>
            <a:r>
              <a:rPr lang="en-US" dirty="0" smtClean="0">
                <a:latin typeface="+mn-lt"/>
              </a:rPr>
              <a:t>C, Java, twitter text, </a:t>
            </a:r>
            <a:r>
              <a:rPr lang="el-GR" dirty="0" smtClean="0">
                <a:latin typeface="+mn-lt"/>
              </a:rPr>
              <a:t>απλά κείμενα, κλπ)</a:t>
            </a:r>
            <a:endParaRPr lang="en-US" dirty="0" smtClean="0">
              <a:latin typeface="+mn-lt"/>
            </a:endParaRPr>
          </a:p>
          <a:p>
            <a:r>
              <a:rPr lang="el-GR" u="sng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Τελική εξέταση </a:t>
            </a:r>
            <a:r>
              <a:rPr lang="el-GR" dirty="0" smtClean="0">
                <a:latin typeface="+mn-lt"/>
              </a:rPr>
              <a:t>(κλειστά βιβλία)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(50-60% του βαθμού) </a:t>
            </a:r>
            <a:endParaRPr lang="el-GR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err="1" smtClean="0">
                <a:ea typeface="ＭＳ Ｐゴシック" pitchFamily="34" charset="-128"/>
              </a:rPr>
              <a:t>Διορθωση</a:t>
            </a:r>
            <a:r>
              <a:rPr lang="el-GR" dirty="0" smtClean="0">
                <a:ea typeface="ＭＳ Ｐゴシック" pitchFamily="34" charset="-128"/>
              </a:rPr>
              <a:t> </a:t>
            </a:r>
            <a:r>
              <a:rPr lang="el-GR" dirty="0" err="1" smtClean="0">
                <a:ea typeface="ＭＳ Ｐゴシック" pitchFamily="34" charset="-128"/>
              </a:rPr>
              <a:t>ορθογραφικων</a:t>
            </a:r>
            <a:r>
              <a:rPr lang="el-GR" dirty="0" smtClean="0">
                <a:ea typeface="ＭＳ Ｐゴシック" pitchFamily="34" charset="-128"/>
              </a:rPr>
              <a:t> </a:t>
            </a:r>
            <a:r>
              <a:rPr lang="el-GR" dirty="0" err="1" smtClean="0">
                <a:ea typeface="ＭＳ Ｐゴシック" pitchFamily="34" charset="-128"/>
              </a:rPr>
              <a:t>λαθων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ορθογραφικών λαθών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Δύο βασικές χρήσεις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Διόρθωση των εγγράφων που </a:t>
            </a:r>
            <a:r>
              <a:rPr lang="el-GR" sz="2000" dirty="0" err="1" smtClean="0">
                <a:ea typeface="ＭＳ Ｐゴシック" pitchFamily="-112" charset="-128"/>
              </a:rPr>
              <a:t>ευρετηριοποιούνται</a:t>
            </a:r>
            <a:endParaRPr lang="el-GR" sz="20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Διόρθωση των ερωτημάτων ώστε να ανακτηθούν «σωστές» απαντήσεις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Δυο βασικές κατηγορίες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Μεμονωμένες λέξεις</a:t>
            </a:r>
            <a:endParaRPr lang="en-US" sz="2000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sz="1800" dirty="0" smtClean="0">
                <a:ea typeface="ＭＳ Ｐゴシック" pitchFamily="-112" charset="-128"/>
              </a:rPr>
              <a:t>Εξέτασε κάθε λέξη μόνη της για λάθη</a:t>
            </a:r>
            <a:endParaRPr lang="en-US" sz="1800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sz="1800" dirty="0" smtClean="0">
                <a:ea typeface="ＭＳ Ｐゴシック" pitchFamily="-112" charset="-128"/>
              </a:rPr>
              <a:t>Δεν πιάνει </a:t>
            </a:r>
            <a:r>
              <a:rPr lang="en-US" sz="1800" dirty="0" smtClean="0">
                <a:ea typeface="ＭＳ Ｐゴシック" pitchFamily="-112" charset="-128"/>
              </a:rPr>
              <a:t>typos </a:t>
            </a:r>
            <a:r>
              <a:rPr lang="el-GR" sz="1800" dirty="0" smtClean="0">
                <a:ea typeface="ＭＳ Ｐゴシック" pitchFamily="-112" charset="-128"/>
              </a:rPr>
              <a:t>που έχουν ως αποτέλεσμα σωστά γραμμένες λέξεις</a:t>
            </a:r>
          </a:p>
          <a:p>
            <a:pPr lvl="3" eaLnBrk="1" hangingPunct="1"/>
            <a:r>
              <a:rPr lang="el-GR" sz="1600" dirty="0" smtClean="0">
                <a:ea typeface="ＭＳ Ｐゴシック" pitchFamily="-112" charset="-128"/>
              </a:rPr>
              <a:t>π</a:t>
            </a:r>
            <a:r>
              <a:rPr lang="en-US" sz="1600" dirty="0" smtClean="0">
                <a:ea typeface="ＭＳ Ｐゴシック" pitchFamily="-112" charset="-128"/>
              </a:rPr>
              <a:t>.</a:t>
            </a:r>
            <a:r>
              <a:rPr lang="el-GR" sz="1600" dirty="0" smtClean="0">
                <a:ea typeface="ＭＳ Ｐゴシック" pitchFamily="-112" charset="-128"/>
              </a:rPr>
              <a:t>χ</a:t>
            </a:r>
            <a:r>
              <a:rPr lang="en-US" sz="1600" dirty="0" smtClean="0">
                <a:ea typeface="ＭＳ Ｐゴシック" pitchFamily="-112" charset="-128"/>
              </a:rPr>
              <a:t>., </a:t>
            </a:r>
            <a:r>
              <a:rPr lang="en-US" sz="1600" b="1" i="1" dirty="0" smtClean="0">
                <a:ea typeface="ＭＳ Ｐゴシック" pitchFamily="-112" charset="-128"/>
              </a:rPr>
              <a:t>from </a:t>
            </a:r>
            <a:r>
              <a:rPr lang="en-US" sz="1600" b="1" i="1" dirty="0" smtClean="0">
                <a:ea typeface="ＭＳ Ｐゴシック" pitchFamily="-112" charset="-128"/>
                <a:sym typeface="Symbol" pitchFamily="-112" charset="2"/>
              </a:rPr>
              <a:t></a:t>
            </a:r>
            <a:r>
              <a:rPr lang="en-US" sz="1600" b="1" i="1" dirty="0" smtClean="0">
                <a:ea typeface="ＭＳ Ｐゴシック" pitchFamily="-112" charset="-128"/>
              </a:rPr>
              <a:t> form</a:t>
            </a: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Βασισμένη σε συμφραζόμενα (</a:t>
            </a:r>
            <a:r>
              <a:rPr lang="en-US" sz="2000" dirty="0" smtClean="0">
                <a:ea typeface="ＭＳ Ｐゴシック" pitchFamily="-112" charset="-128"/>
              </a:rPr>
              <a:t>context sensitive)</a:t>
            </a:r>
          </a:p>
          <a:p>
            <a:pPr lvl="2" eaLnBrk="1" hangingPunct="1"/>
            <a:r>
              <a:rPr lang="el-GR" sz="1800" dirty="0" smtClean="0">
                <a:ea typeface="ＭＳ Ｐゴシック" pitchFamily="-112" charset="-128"/>
              </a:rPr>
              <a:t>Κοιτά στις λέξεις γύρω</a:t>
            </a:r>
            <a:r>
              <a:rPr lang="en-US" sz="1800" dirty="0" smtClean="0">
                <a:ea typeface="ＭＳ Ｐゴシック" pitchFamily="-112" charset="-128"/>
              </a:rPr>
              <a:t>, </a:t>
            </a:r>
            <a:endParaRPr lang="el-GR" sz="1800" dirty="0" smtClean="0">
              <a:ea typeface="ＭＳ Ｐゴシック" pitchFamily="-112" charset="-128"/>
            </a:endParaRPr>
          </a:p>
          <a:p>
            <a:pPr lvl="3" eaLnBrk="1" hangingPunct="1"/>
            <a:r>
              <a:rPr lang="el-GR" sz="1600" dirty="0" smtClean="0">
                <a:ea typeface="ＭＳ Ｐゴシック" pitchFamily="-112" charset="-128"/>
              </a:rPr>
              <a:t>π</a:t>
            </a:r>
            <a:r>
              <a:rPr lang="en-US" sz="1600" dirty="0" smtClean="0">
                <a:ea typeface="ＭＳ Ｐゴシック" pitchFamily="-112" charset="-128"/>
              </a:rPr>
              <a:t>.</a:t>
            </a:r>
            <a:r>
              <a:rPr lang="el-GR" sz="1600" dirty="0" smtClean="0">
                <a:ea typeface="ＭＳ Ｐゴシック" pitchFamily="-112" charset="-128"/>
              </a:rPr>
              <a:t>χ</a:t>
            </a:r>
            <a:r>
              <a:rPr lang="en-US" sz="1600" dirty="0" smtClean="0">
                <a:ea typeface="ＭＳ Ｐゴシック" pitchFamily="-112" charset="-128"/>
              </a:rPr>
              <a:t>., </a:t>
            </a:r>
            <a:r>
              <a:rPr lang="en-US" sz="1600" b="1" i="1" dirty="0" smtClean="0">
                <a:ea typeface="ＭＳ Ｐゴシック" pitchFamily="-112" charset="-128"/>
              </a:rPr>
              <a:t>I flew </a:t>
            </a:r>
            <a:r>
              <a:rPr lang="en-US" sz="1600" b="1" i="1" u="sng" dirty="0" smtClean="0">
                <a:ea typeface="ＭＳ Ｐゴシック" pitchFamily="-112" charset="-128"/>
              </a:rPr>
              <a:t>form</a:t>
            </a:r>
            <a:r>
              <a:rPr lang="en-US" sz="1600" b="1" i="1" dirty="0" smtClean="0">
                <a:ea typeface="ＭＳ Ｐゴシック" pitchFamily="-112" charset="-128"/>
              </a:rPr>
              <a:t> Heathrow to Narita.</a:t>
            </a: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883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εγγράφων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Χρήσιμη ιδιαίτερα για έγγραφα μετά από </a:t>
            </a:r>
            <a:r>
              <a:rPr lang="en-US" dirty="0" smtClean="0">
                <a:ea typeface="ＭＳ Ｐゴシック" pitchFamily="-112" charset="-128"/>
              </a:rPr>
              <a:t>OCR</a:t>
            </a: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Αλγόριθμοι διόρθωσης ρυθμισμένοι για αυτό</a:t>
            </a:r>
            <a:r>
              <a:rPr lang="en-US" sz="2000" dirty="0" smtClean="0">
                <a:ea typeface="ＭＳ Ｐゴシック" pitchFamily="-112" charset="-128"/>
              </a:rPr>
              <a:t>: </a:t>
            </a:r>
            <a:r>
              <a:rPr lang="en-US" sz="2000" dirty="0" err="1" smtClean="0">
                <a:ea typeface="ＭＳ Ｐゴシック" pitchFamily="-112" charset="-128"/>
              </a:rPr>
              <a:t>rn</a:t>
            </a:r>
            <a:r>
              <a:rPr lang="en-US" sz="2000" dirty="0" smtClean="0">
                <a:ea typeface="ＭＳ Ｐゴシック" pitchFamily="-112" charset="-128"/>
              </a:rPr>
              <a:t>/m</a:t>
            </a: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Μπορεί να χρησιμοποιούν ειδική γνώση (</a:t>
            </a:r>
            <a:r>
              <a:rPr lang="en-US" sz="2000" dirty="0" smtClean="0">
                <a:ea typeface="ＭＳ Ｐゴシック" pitchFamily="-112" charset="-128"/>
              </a:rPr>
              <a:t>domain-specific</a:t>
            </a:r>
            <a:r>
              <a:rPr lang="el-GR" sz="2000" dirty="0" smtClean="0">
                <a:ea typeface="ＭＳ Ｐゴシック" pitchFamily="-112" charset="-128"/>
              </a:rPr>
              <a:t>)</a:t>
            </a:r>
            <a:endParaRPr lang="en-US" sz="2000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OCR </a:t>
            </a:r>
            <a:r>
              <a:rPr lang="el-GR" dirty="0" smtClean="0">
                <a:ea typeface="ＭＳ Ｐゴシック" pitchFamily="-112" charset="-128"/>
              </a:rPr>
              <a:t>μπερδεύει το </a:t>
            </a:r>
            <a:r>
              <a:rPr lang="en-US" dirty="0" smtClean="0">
                <a:ea typeface="ＭＳ Ｐゴシック" pitchFamily="-112" charset="-128"/>
              </a:rPr>
              <a:t>O </a:t>
            </a:r>
            <a:r>
              <a:rPr lang="el-GR" dirty="0" smtClean="0">
                <a:ea typeface="ＭＳ Ｐゴシック" pitchFamily="-112" charset="-128"/>
              </a:rPr>
              <a:t>με το</a:t>
            </a:r>
            <a:r>
              <a:rPr lang="en-US" dirty="0" smtClean="0">
                <a:ea typeface="ＭＳ Ｐゴシック" pitchFamily="-112" charset="-128"/>
              </a:rPr>
              <a:t> D </a:t>
            </a:r>
            <a:r>
              <a:rPr lang="el-GR" dirty="0" smtClean="0">
                <a:ea typeface="ＭＳ Ｐゴシック" pitchFamily="-112" charset="-128"/>
              </a:rPr>
              <a:t>πιο συχνά από το</a:t>
            </a:r>
            <a:r>
              <a:rPr lang="en-US" dirty="0" smtClean="0">
                <a:ea typeface="ＭＳ Ｐゴシック" pitchFamily="-112" charset="-128"/>
              </a:rPr>
              <a:t> O </a:t>
            </a:r>
            <a:r>
              <a:rPr lang="el-GR" dirty="0" smtClean="0">
                <a:ea typeface="ＭＳ Ｐゴシック" pitchFamily="-112" charset="-128"/>
              </a:rPr>
              <a:t>και το</a:t>
            </a:r>
            <a:r>
              <a:rPr lang="en-US" dirty="0" smtClean="0">
                <a:ea typeface="ＭＳ Ｐゴシック" pitchFamily="-112" charset="-128"/>
              </a:rPr>
              <a:t> I (</a:t>
            </a:r>
            <a:r>
              <a:rPr lang="el-GR" dirty="0" smtClean="0">
                <a:ea typeface="ＭＳ Ｐゴシック" pitchFamily="-112" charset="-128"/>
              </a:rPr>
              <a:t>που είναι γειτονικά στα </a:t>
            </a:r>
            <a:r>
              <a:rPr lang="en-US" dirty="0" smtClean="0">
                <a:ea typeface="ＭＳ Ｐゴシック" pitchFamily="-112" charset="-128"/>
              </a:rPr>
              <a:t>QWERTY </a:t>
            </a:r>
            <a:r>
              <a:rPr lang="el-GR" dirty="0" smtClean="0">
                <a:ea typeface="ＭＳ Ｐゴシック" pitchFamily="-112" charset="-128"/>
              </a:rPr>
              <a:t>πληκτρολόγιο</a:t>
            </a:r>
            <a:r>
              <a:rPr lang="en-US" dirty="0" smtClean="0">
                <a:ea typeface="ＭＳ Ｐゴシック" pitchFamily="-112" charset="-128"/>
              </a:rPr>
              <a:t>, </a:t>
            </a:r>
            <a:r>
              <a:rPr lang="el-GR" dirty="0" smtClean="0">
                <a:ea typeface="ＭＳ Ｐゴシック" pitchFamily="-112" charset="-128"/>
              </a:rPr>
              <a:t>οπότε πιο πιθανή η ανταλλαγή τους στην πληκτρολόγηση)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Αλλά συχνά</a:t>
            </a:r>
            <a:r>
              <a:rPr lang="en-US" dirty="0" smtClean="0">
                <a:ea typeface="ＭＳ Ｐゴシック" pitchFamily="-112" charset="-128"/>
              </a:rPr>
              <a:t>: web </a:t>
            </a:r>
            <a:r>
              <a:rPr lang="el-GR" dirty="0" smtClean="0">
                <a:ea typeface="ＭＳ Ｐゴシック" pitchFamily="-112" charset="-128"/>
              </a:rPr>
              <a:t>σελίδες αλλά και τυπωμένο υλικό έχουν </a:t>
            </a:r>
            <a:r>
              <a:rPr lang="en-US" dirty="0" smtClean="0">
                <a:ea typeface="ＭＳ Ｐゴシック" pitchFamily="-112" charset="-128"/>
              </a:rPr>
              <a:t>typos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Στόχος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το λεξικό να περιέχει λιγότερα ορθογραφικά λάθη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Αλλά συχνά δεν αλλάζουμε τα έγγραφα αλλά φτιάχνουμε την απεικόνιση ερωτήματος –εγγράφου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λαθών στο ερώτημα 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Βασική έμφαση στα ερωτήματα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l-GR" dirty="0" smtClean="0">
                <a:ea typeface="ＭＳ Ｐゴシック" pitchFamily="-112" charset="-128"/>
              </a:rPr>
              <a:t>το ερώτημα </a:t>
            </a:r>
            <a:r>
              <a:rPr lang="en-US" b="1" i="1" dirty="0" smtClean="0">
                <a:ea typeface="ＭＳ Ｐゴシック" pitchFamily="-112" charset="-128"/>
              </a:rPr>
              <a:t>Alanis </a:t>
            </a:r>
            <a:r>
              <a:rPr lang="en-US" b="1" i="1" dirty="0" err="1" smtClean="0">
                <a:ea typeface="ＭＳ Ｐゴシック" pitchFamily="-112" charset="-128"/>
              </a:rPr>
              <a:t>Morisett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Μπορεί είτε 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Να ανακτήσουμε τα έγγραφα που έχουν δεικτοδοτηθεί κάτω από τη σωστή ορθογραφία, Ή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Να επιστρέψουμε διάφορες προτεινόμενα ερωτήματα με σωστή ορθογραφία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n-US" i="1" dirty="0" smtClean="0">
                <a:ea typeface="ＭＳ Ｐゴシック" pitchFamily="-112" charset="-128"/>
              </a:rPr>
              <a:t>Did you mean … ?</a:t>
            </a:r>
          </a:p>
        </p:txBody>
      </p:sp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μεμονωμένης λέξης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Θεμελιώδης υπόθεση </a:t>
            </a:r>
            <a:r>
              <a:rPr lang="en-US" dirty="0" smtClean="0">
                <a:ea typeface="ＭＳ Ｐゴシック" pitchFamily="-112" charset="-128"/>
              </a:rPr>
              <a:t>– </a:t>
            </a:r>
            <a:r>
              <a:rPr lang="el-GR" dirty="0" smtClean="0">
                <a:ea typeface="ＭＳ Ｐゴシック" pitchFamily="-112" charset="-128"/>
              </a:rPr>
              <a:t>υπάρχει ένα λεξικό που μας δίνει τη σωστή ορθογραφία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Δυο βασικές επιλογές για αυτό το λεξικό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Ένα </a:t>
            </a:r>
            <a:r>
              <a:rPr lang="en-US" dirty="0" smtClean="0">
                <a:ea typeface="ＭＳ Ｐゴシック" pitchFamily="-112" charset="-128"/>
              </a:rPr>
              <a:t> standard </a:t>
            </a:r>
            <a:r>
              <a:rPr lang="el-GR" dirty="0" smtClean="0">
                <a:ea typeface="ＭＳ Ｐゴシック" pitchFamily="-112" charset="-128"/>
              </a:rPr>
              <a:t>λεξικό όπως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n-US" dirty="0" smtClean="0">
                <a:ea typeface="ＭＳ Ｐゴシック" pitchFamily="-112" charset="-128"/>
              </a:rPr>
              <a:t>Webster’s English Dictionary</a:t>
            </a: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Ένα </a:t>
            </a:r>
            <a:r>
              <a:rPr lang="en-US" dirty="0" smtClean="0">
                <a:ea typeface="ＭＳ Ｐゴシック" pitchFamily="-112" charset="-128"/>
              </a:rPr>
              <a:t>“industry-specific” </a:t>
            </a:r>
            <a:r>
              <a:rPr lang="el-GR" dirty="0" smtClean="0">
                <a:ea typeface="ＭＳ Ｐゴシック" pitchFamily="-112" charset="-128"/>
              </a:rPr>
              <a:t>λεξικό </a:t>
            </a:r>
            <a:r>
              <a:rPr lang="en-US" dirty="0" smtClean="0">
                <a:ea typeface="ＭＳ Ｐゴシック" pitchFamily="-112" charset="-128"/>
              </a:rPr>
              <a:t> – hand-maintained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Το λεξικό της συλλογής (</a:t>
            </a:r>
            <a:r>
              <a:rPr lang="en-US" dirty="0" smtClean="0">
                <a:ea typeface="ＭＳ Ｐゴシック" pitchFamily="-112" charset="-128"/>
              </a:rPr>
              <a:t>corpus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l-GR" dirty="0" smtClean="0">
                <a:ea typeface="ＭＳ Ｐゴシック" pitchFamily="-112" charset="-128"/>
              </a:rPr>
              <a:t>όλες οι λέξεις στο </a:t>
            </a:r>
            <a:r>
              <a:rPr lang="en-US" dirty="0" smtClean="0">
                <a:ea typeface="ＭＳ Ｐゴシック" pitchFamily="-112" charset="-128"/>
              </a:rPr>
              <a:t>web</a:t>
            </a: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Όλα τα ονόματα, ακρώνυμα κλπ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2" eaLnBrk="1" hangingPunct="1"/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συμπεριλαμβανομένων και των ορθογραφικών λαθών)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μεμονωμένης λέξης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Δοθέντος ενός Λεξικού και μιας ακολουθίας χαρακτήρων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Q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, επέστρεψε τις λέξεις του λεξικού που είναι πιο κοντά στο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Q</a:t>
            </a:r>
            <a:endParaRPr lang="el-GR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n-US" sz="1000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Τι σημαίνει </a:t>
            </a:r>
            <a:r>
              <a:rPr lang="en-US" dirty="0" smtClean="0">
                <a:ea typeface="ＭＳ Ｐゴシック" pitchFamily="-112" charset="-128"/>
              </a:rPr>
              <a:t> “</a:t>
            </a:r>
            <a:r>
              <a:rPr lang="el-GR" dirty="0" smtClean="0">
                <a:ea typeface="ＭＳ Ｐゴシック" pitchFamily="-112" charset="-128"/>
              </a:rPr>
              <a:t>πιο κοντά</a:t>
            </a:r>
            <a:r>
              <a:rPr lang="en-US" dirty="0" smtClean="0">
                <a:ea typeface="ＭＳ Ｐゴシック" pitchFamily="-112" charset="-128"/>
              </a:rPr>
              <a:t>”?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Θα εξετάσουμε διάφορους ορισμούς εγγύτητας: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Την απόσταση διόρθωσης</a:t>
            </a:r>
            <a:r>
              <a:rPr lang="en-US" dirty="0" smtClean="0">
                <a:ea typeface="ＭＳ Ｐゴシック" pitchFamily="-112" charset="-128"/>
              </a:rPr>
              <a:t> -- edit distance (</a:t>
            </a:r>
            <a:r>
              <a:rPr lang="en-US" dirty="0" err="1" smtClean="0">
                <a:ea typeface="ＭＳ Ｐゴシック" pitchFamily="-112" charset="-128"/>
              </a:rPr>
              <a:t>Levenshtein</a:t>
            </a:r>
            <a:r>
              <a:rPr lang="en-US" dirty="0" smtClean="0">
                <a:ea typeface="ＭＳ Ｐゴシック" pitchFamily="-112" charset="-128"/>
              </a:rPr>
              <a:t> distance)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Την σταθμισμένη απόσταση διόρθωσης </a:t>
            </a:r>
            <a:r>
              <a:rPr lang="en-US" dirty="0" smtClean="0">
                <a:ea typeface="ＭＳ Ｐゴシック" pitchFamily="-112" charset="-128"/>
              </a:rPr>
              <a:t>-- weighted edit distance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Επικάλυψη (</a:t>
            </a:r>
            <a:r>
              <a:rPr lang="en-US" dirty="0" smtClean="0">
                <a:ea typeface="ＭＳ Ｐゴシック" pitchFamily="-112" charset="-128"/>
              </a:rPr>
              <a:t>overlap</a:t>
            </a:r>
            <a:r>
              <a:rPr lang="el-GR" dirty="0" smtClean="0">
                <a:ea typeface="ＭＳ Ｐゴシック" pitchFamily="-112" charset="-128"/>
              </a:rPr>
              <a:t>) </a:t>
            </a:r>
            <a:r>
              <a:rPr lang="en-US" i="1" dirty="0" smtClean="0">
                <a:ea typeface="ＭＳ Ｐゴシック" pitchFamily="-112" charset="-128"/>
              </a:rPr>
              <a:t>n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γραμμάτων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3.3.2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Απόσταση διόρθωσης (</a:t>
            </a:r>
            <a:r>
              <a:rPr lang="en-US" dirty="0" smtClean="0">
                <a:ea typeface="ＭＳ Ｐゴシック" pitchFamily="-112" charset="-128"/>
              </a:rPr>
              <a:t>Edit distance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ΟΡΙΣΜΟΣ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Δοθέντων δυο αλφαριθμητικών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strings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</a:t>
            </a:r>
            <a:r>
              <a:rPr lang="en-US" i="1" baseline="-250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1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and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</a:t>
            </a:r>
            <a:r>
              <a:rPr lang="en-US" i="1" baseline="-250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2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,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ο ελάχιστος αριθμός πράξεων για τη μετατροπή του ενός στο άλλο</a:t>
            </a:r>
          </a:p>
          <a:p>
            <a:pPr eaLnBrk="1" hangingPunct="1">
              <a:buNone/>
            </a:pPr>
            <a:endParaRPr lang="en-US" sz="1600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Συνήθως, οι πράξεις είναι σε επίπεδο χαρακτήρα</a:t>
            </a:r>
            <a:endParaRPr lang="en-US" sz="24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sz="2000" b="1" dirty="0" err="1" smtClean="0"/>
              <a:t>Levenshtein</a:t>
            </a:r>
            <a:r>
              <a:rPr lang="en-US" sz="2000" b="1" dirty="0" smtClean="0"/>
              <a:t> distance</a:t>
            </a:r>
            <a:r>
              <a:rPr lang="el-GR" sz="2000" b="1" dirty="0" smtClean="0"/>
              <a:t>: </a:t>
            </a:r>
            <a:r>
              <a:rPr lang="el-GR" sz="2000" dirty="0" smtClean="0"/>
              <a:t>(1) </a:t>
            </a:r>
            <a:r>
              <a:rPr lang="en-US" sz="2000" dirty="0" smtClean="0">
                <a:ea typeface="ＭＳ Ｐゴシック" pitchFamily="-112" charset="-128"/>
              </a:rPr>
              <a:t>Insert</a:t>
            </a:r>
            <a:r>
              <a:rPr lang="el-GR" sz="2000" dirty="0" smtClean="0">
                <a:ea typeface="ＭＳ Ｐゴシック" pitchFamily="-112" charset="-128"/>
              </a:rPr>
              <a:t> – Εισαγωγή</a:t>
            </a:r>
            <a:r>
              <a:rPr lang="en-US" sz="2000" dirty="0" smtClean="0">
                <a:ea typeface="ＭＳ Ｐゴシック" pitchFamily="-112" charset="-128"/>
              </a:rPr>
              <a:t>, </a:t>
            </a:r>
            <a:r>
              <a:rPr lang="el-GR" sz="2000" dirty="0" smtClean="0">
                <a:ea typeface="ＭＳ Ｐゴシック" pitchFamily="-112" charset="-128"/>
              </a:rPr>
              <a:t>(2) </a:t>
            </a:r>
            <a:r>
              <a:rPr lang="en-US" sz="2000" dirty="0" smtClean="0">
                <a:ea typeface="ＭＳ Ｐゴシック" pitchFamily="-112" charset="-128"/>
              </a:rPr>
              <a:t>Delete</a:t>
            </a:r>
            <a:r>
              <a:rPr lang="el-GR" sz="2000" dirty="0" smtClean="0">
                <a:ea typeface="ＭＳ Ｐゴシック" pitchFamily="-112" charset="-128"/>
              </a:rPr>
              <a:t> - Διαγραφή και (3)</a:t>
            </a:r>
            <a:r>
              <a:rPr lang="en-US" sz="2000" dirty="0" smtClean="0">
                <a:ea typeface="ＭＳ Ｐゴシック" pitchFamily="-112" charset="-128"/>
              </a:rPr>
              <a:t> Replace</a:t>
            </a:r>
            <a:r>
              <a:rPr lang="el-GR" sz="2000" dirty="0" smtClean="0">
                <a:ea typeface="ＭＳ Ｐゴシック" pitchFamily="-112" charset="-128"/>
              </a:rPr>
              <a:t> – Αντικατάσταση ενός χαρακτήρα</a:t>
            </a:r>
          </a:p>
          <a:p>
            <a:pPr lvl="1" eaLnBrk="1" hangingPunct="1"/>
            <a:r>
              <a:rPr lang="de-DE" sz="2000" b="1" dirty="0" err="1" smtClean="0"/>
              <a:t>Damerau-Levenshtein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distance</a:t>
            </a:r>
            <a:r>
              <a:rPr lang="el-GR" sz="2000" b="1" dirty="0" smtClean="0"/>
              <a:t>: </a:t>
            </a:r>
            <a:r>
              <a:rPr lang="el-GR" sz="2000" dirty="0" smtClean="0"/>
              <a:t>+ </a:t>
            </a:r>
            <a:r>
              <a:rPr lang="en-US" sz="2000" dirty="0" smtClean="0">
                <a:solidFill>
                  <a:srgbClr val="00A000"/>
                </a:solidFill>
                <a:ea typeface="ＭＳ Ｐゴシック" pitchFamily="-112" charset="-128"/>
              </a:rPr>
              <a:t>Transposition</a:t>
            </a:r>
            <a:r>
              <a:rPr lang="el-GR" sz="2000" dirty="0" smtClean="0">
                <a:solidFill>
                  <a:srgbClr val="00A000"/>
                </a:solidFill>
                <a:ea typeface="ＭＳ Ｐゴシック" pitchFamily="-112" charset="-128"/>
              </a:rPr>
              <a:t> - Αντιμετάθεση </a:t>
            </a:r>
            <a:r>
              <a:rPr lang="el-GR" sz="2000" dirty="0" smtClean="0">
                <a:ea typeface="ＭＳ Ｐゴシック" pitchFamily="-112" charset="-128"/>
              </a:rPr>
              <a:t>ένα χαρακτήρα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l-GR" dirty="0" smtClean="0">
                <a:ea typeface="ＭＳ Ｐゴシック" pitchFamily="-112" charset="-128"/>
              </a:rPr>
              <a:t>η απόσταση διόρθωσης από </a:t>
            </a:r>
            <a:r>
              <a:rPr lang="en-US" b="1" i="1" dirty="0" err="1" smtClean="0">
                <a:ea typeface="ＭＳ Ｐゴシック" pitchFamily="-112" charset="-128"/>
              </a:rPr>
              <a:t>dof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dog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είναι</a:t>
            </a:r>
            <a:r>
              <a:rPr lang="en-US" dirty="0" smtClean="0">
                <a:ea typeface="ＭＳ Ｐゴシック" pitchFamily="-112" charset="-128"/>
              </a:rPr>
              <a:t> 1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Από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cat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act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είναι</a:t>
            </a:r>
            <a:r>
              <a:rPr lang="en-US" dirty="0" smtClean="0">
                <a:ea typeface="ＭＳ Ｐゴシック" pitchFamily="-112" charset="-128"/>
              </a:rPr>
              <a:t> 2	 </a:t>
            </a:r>
            <a:r>
              <a:rPr lang="en-US" dirty="0" smtClean="0">
                <a:solidFill>
                  <a:srgbClr val="00A000"/>
                </a:solidFill>
                <a:ea typeface="ＭＳ Ｐゴシック" pitchFamily="-112" charset="-128"/>
              </a:rPr>
              <a:t>  (</a:t>
            </a:r>
            <a:r>
              <a:rPr lang="el-GR" dirty="0" smtClean="0">
                <a:solidFill>
                  <a:srgbClr val="00A000"/>
                </a:solidFill>
                <a:ea typeface="ＭＳ Ｐゴシック" pitchFamily="-112" charset="-128"/>
              </a:rPr>
              <a:t>Μόνο</a:t>
            </a:r>
            <a:r>
              <a:rPr lang="en-US" dirty="0" smtClean="0">
                <a:solidFill>
                  <a:srgbClr val="00A000"/>
                </a:solidFill>
                <a:ea typeface="ＭＳ Ｐゴシック" pitchFamily="-112" charset="-128"/>
              </a:rPr>
              <a:t> 1 </a:t>
            </a:r>
            <a:r>
              <a:rPr lang="el-GR" dirty="0" smtClean="0">
                <a:solidFill>
                  <a:srgbClr val="00A000"/>
                </a:solidFill>
                <a:ea typeface="ＭＳ Ｐゴシック" pitchFamily="-112" charset="-128"/>
              </a:rPr>
              <a:t>με αντιμετάθεση)</a:t>
            </a:r>
            <a:endParaRPr lang="en-US" dirty="0" smtClean="0">
              <a:solidFill>
                <a:srgbClr val="00A000"/>
              </a:solidFill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Από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cat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dog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είναι</a:t>
            </a:r>
            <a:r>
              <a:rPr lang="en-US" dirty="0" smtClean="0">
                <a:ea typeface="ＭＳ Ｐゴシック" pitchFamily="-112" charset="-128"/>
              </a:rPr>
              <a:t> 3.	</a:t>
            </a: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641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715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Ch.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04800" y="1676400"/>
            <a:ext cx="84582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Token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–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η εμφάνιση μια λέξης ή ενός όρου σε ένα έγγραφο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Type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(τύπος)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–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μια κ</a:t>
            </a:r>
            <a:r>
              <a:rPr lang="el-GR" dirty="0" smtClean="0">
                <a:latin typeface="+mj-lt"/>
              </a:rPr>
              <a:t>λάση ισοδυναμίας από </a:t>
            </a:r>
            <a:r>
              <a:rPr lang="en-US" dirty="0" smtClean="0">
                <a:latin typeface="+mj-lt"/>
              </a:rPr>
              <a:t>tokens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sz="2000" i="1" dirty="0" smtClean="0">
                <a:solidFill>
                  <a:schemeClr val="tx1"/>
                </a:solidFill>
                <a:latin typeface="+mj-lt"/>
              </a:rPr>
              <a:t>Παράδειγμα: </a:t>
            </a:r>
            <a:r>
              <a:rPr lang="en-US" sz="2000" i="1" dirty="0" smtClean="0">
                <a:solidFill>
                  <a:schemeClr val="tx1"/>
                </a:solidFill>
                <a:latin typeface="+mj-lt"/>
              </a:rPr>
              <a:t>In June, the dog likes to chase the cat in the barn.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12 word tokens, 9 word types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81000" y="3810000"/>
            <a:ext cx="8572560" cy="26432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Tokenization - </a:t>
            </a:r>
            <a:r>
              <a:rPr lang="el-GR" b="1" dirty="0" smtClean="0">
                <a:solidFill>
                  <a:schemeClr val="tx1"/>
                </a:solidFill>
                <a:latin typeface="+mj-lt"/>
              </a:rPr>
              <a:t>Προβλήματα </a:t>
            </a:r>
            <a:endParaRPr lang="en-US" b="1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Ø"/>
            </a:pPr>
            <a:r>
              <a:rPr lang="el-GR" dirty="0" smtClean="0">
                <a:latin typeface="+mj-lt"/>
              </a:rPr>
              <a:t>Ποια είναι τα διαχωριστικά (κενό, απόστροφος, ενωτικά (</a:t>
            </a:r>
            <a:r>
              <a:rPr lang="en-US" dirty="0" smtClean="0">
                <a:latin typeface="+mj-lt"/>
              </a:rPr>
              <a:t>hyphen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1. </a:t>
            </a:r>
            <a:r>
              <a:rPr lang="el-GR" sz="3600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Προσδιορισμός Λεξιλογίου όρων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Απόσταση Διόρθωσης (</a:t>
            </a:r>
            <a:r>
              <a:rPr lang="en-US" dirty="0" smtClean="0">
                <a:ea typeface="ＭＳ Ｐゴシック" pitchFamily="-112" charset="-128"/>
              </a:rPr>
              <a:t>Edit distance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657600"/>
            <a:ext cx="8077200" cy="27432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>
                <a:ea typeface="ＭＳ Ｐゴシック" pitchFamily="-112" charset="-128"/>
              </a:rPr>
              <a:t>	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Γενικά υπολογίζεται με Δυναμικό Προγραμματισμό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Κοιτάξτε το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  <a:hlinkClick r:id="rId2"/>
              </a:rPr>
              <a:t>http://www.merriampark.com/ld.htm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για ένα παράδειγμα και 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ένα </a:t>
            </a:r>
            <a:r>
              <a:rPr lang="en-US" dirty="0" smtClean="0">
                <a:ea typeface="ＭＳ Ｐゴシック" pitchFamily="-112" charset="-128"/>
              </a:rPr>
              <a:t>applet.</a:t>
            </a: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8001000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chemeClr val="tx1"/>
                </a:solidFill>
                <a:latin typeface="+mj-lt"/>
              </a:rPr>
              <a:t>Παράδειγμα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Levenshtein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distance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: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i="1" dirty="0" err="1" smtClean="0">
                <a:solidFill>
                  <a:schemeClr val="tx1"/>
                </a:solidFill>
                <a:latin typeface="+mj-lt"/>
              </a:rPr>
              <a:t>dog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-do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1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de-DE" i="1" dirty="0" err="1" smtClean="0">
                <a:solidFill>
                  <a:schemeClr val="tx1"/>
                </a:solidFill>
                <a:latin typeface="+mj-lt"/>
              </a:rPr>
              <a:t>cat-cart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1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de-DE" i="1" dirty="0" err="1" smtClean="0">
                <a:solidFill>
                  <a:schemeClr val="tx1"/>
                </a:solidFill>
                <a:latin typeface="+mj-lt"/>
              </a:rPr>
              <a:t>cat-cut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1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de-DE" i="1" dirty="0" err="1" smtClean="0">
                <a:solidFill>
                  <a:schemeClr val="tx1"/>
                </a:solidFill>
                <a:latin typeface="+mj-lt"/>
              </a:rPr>
              <a:t>cat-act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2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Damerau-Levenshtein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distance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: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i="1" dirty="0" err="1" smtClean="0">
                <a:solidFill>
                  <a:schemeClr val="tx1"/>
                </a:solidFill>
                <a:latin typeface="+mj-lt"/>
              </a:rPr>
              <a:t>cat-act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 διόρθωσης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62000" y="2045753"/>
            <a:ext cx="4033448" cy="3657600"/>
            <a:chOff x="610059" y="1981200"/>
            <a:chExt cx="3667691" cy="3229200"/>
          </a:xfrm>
          <a:solidFill>
            <a:schemeClr val="bg1"/>
          </a:solidFill>
        </p:grpSpPr>
        <p:pic>
          <p:nvPicPr>
            <p:cNvPr id="17" name="Picture 16" descr="34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0" y="2438400"/>
              <a:ext cx="3287150" cy="2772000"/>
            </a:xfrm>
            <a:prstGeom prst="rect">
              <a:avLst/>
            </a:prstGeom>
            <a:grpFill/>
          </p:spPr>
        </p:pic>
        <p:sp>
          <p:nvSpPr>
            <p:cNvPr id="23" name="TextBox 22"/>
            <p:cNvSpPr txBox="1"/>
            <p:nvPr/>
          </p:nvSpPr>
          <p:spPr>
            <a:xfrm>
              <a:off x="1752600" y="1981200"/>
              <a:ext cx="2514600" cy="4075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String s</a:t>
              </a:r>
              <a:r>
                <a:rPr lang="en-US" baseline="-25000" dirty="0" smtClean="0">
                  <a:latin typeface="+mn-lt"/>
                </a:rPr>
                <a:t>2</a:t>
              </a:r>
              <a:endParaRPr lang="el-GR" baseline="-25000" dirty="0">
                <a:latin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-456203" y="3657062"/>
              <a:ext cx="2552325" cy="4198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String s</a:t>
              </a:r>
              <a:r>
                <a:rPr lang="en-US" baseline="-25000" dirty="0" smtClean="0">
                  <a:latin typeface="+mn-lt"/>
                </a:rPr>
                <a:t>1</a:t>
              </a:r>
              <a:endParaRPr lang="el-GR" baseline="-25000" dirty="0">
                <a:latin typeface="+mn-lt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105400" y="2209800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Κάθε στοιχείο του Πίνακα </a:t>
            </a:r>
            <a:r>
              <a:rPr lang="en-US" dirty="0" smtClean="0">
                <a:latin typeface="+mn-lt"/>
              </a:rPr>
              <a:t>m</a:t>
            </a:r>
            <a:r>
              <a:rPr lang="el-GR" dirty="0" smtClean="0">
                <a:latin typeface="+mn-lt"/>
              </a:rPr>
              <a:t>[</a:t>
            </a:r>
            <a:r>
              <a:rPr lang="en-US" dirty="0" err="1" smtClean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, j] </a:t>
            </a:r>
            <a:r>
              <a:rPr lang="el-GR" dirty="0" smtClean="0">
                <a:latin typeface="+mn-lt"/>
              </a:rPr>
              <a:t>μας δίνει το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βέλτιστο</a:t>
            </a:r>
            <a:r>
              <a:rPr lang="el-GR" dirty="0" smtClean="0">
                <a:latin typeface="+mn-lt"/>
              </a:rPr>
              <a:t> κόστος </a:t>
            </a:r>
            <a:r>
              <a:rPr lang="en-US" dirty="0" smtClean="0">
                <a:latin typeface="+mn-lt"/>
              </a:rPr>
              <a:t>(</a:t>
            </a:r>
            <a:r>
              <a:rPr lang="el-GR" dirty="0" smtClean="0">
                <a:latin typeface="+mn-lt"/>
              </a:rPr>
              <a:t>απόσταση) για να πάμε από το πρόθεμα μήκους </a:t>
            </a:r>
            <a:r>
              <a:rPr lang="en-US" dirty="0" err="1" smtClean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του </a:t>
            </a:r>
            <a:r>
              <a:rPr lang="en-US" dirty="0" smtClean="0">
                <a:latin typeface="+mn-lt"/>
              </a:rPr>
              <a:t>s</a:t>
            </a:r>
            <a:r>
              <a:rPr lang="en-US" baseline="-25000" dirty="0" smtClean="0">
                <a:latin typeface="+mn-lt"/>
              </a:rPr>
              <a:t>1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στο πρόθεμα μήκους </a:t>
            </a:r>
            <a:r>
              <a:rPr lang="en-US" dirty="0" smtClean="0">
                <a:latin typeface="+mn-lt"/>
              </a:rPr>
              <a:t>j </a:t>
            </a:r>
            <a:r>
              <a:rPr lang="el-GR" dirty="0" smtClean="0">
                <a:latin typeface="+mn-lt"/>
              </a:rPr>
              <a:t>του </a:t>
            </a:r>
            <a:r>
              <a:rPr lang="en-US" dirty="0" smtClean="0">
                <a:latin typeface="+mn-lt"/>
              </a:rPr>
              <a:t>s</a:t>
            </a:r>
            <a:r>
              <a:rPr lang="en-US" baseline="-25000" dirty="0" smtClean="0">
                <a:latin typeface="+mn-lt"/>
              </a:rPr>
              <a:t>2</a:t>
            </a:r>
            <a:endParaRPr lang="el-GR" baseline="-250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 διόρθωσης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8" name="Picture 17" descr="3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8326965" cy="457190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299892" y="2057400"/>
            <a:ext cx="4425063" cy="3736032"/>
            <a:chOff x="610059" y="1981200"/>
            <a:chExt cx="3667691" cy="3229200"/>
          </a:xfrm>
          <a:solidFill>
            <a:schemeClr val="bg1"/>
          </a:solidFill>
        </p:grpSpPr>
        <p:pic>
          <p:nvPicPr>
            <p:cNvPr id="10" name="Picture 9" descr="34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0" y="2438400"/>
              <a:ext cx="3287150" cy="2772000"/>
            </a:xfrm>
            <a:prstGeom prst="rect">
              <a:avLst/>
            </a:prstGeom>
            <a:grpFill/>
          </p:spPr>
        </p:pic>
        <p:sp>
          <p:nvSpPr>
            <p:cNvPr id="14" name="TextBox 13"/>
            <p:cNvSpPr txBox="1"/>
            <p:nvPr/>
          </p:nvSpPr>
          <p:spPr>
            <a:xfrm>
              <a:off x="1752600" y="1981200"/>
              <a:ext cx="2514600" cy="4075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String s</a:t>
              </a:r>
              <a:r>
                <a:rPr lang="en-US" baseline="-25000" dirty="0" smtClean="0">
                  <a:latin typeface="+mn-lt"/>
                </a:rPr>
                <a:t>2</a:t>
              </a:r>
              <a:endParaRPr lang="el-GR" baseline="-25000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-456203" y="3657062"/>
              <a:ext cx="2552325" cy="4198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String s</a:t>
              </a:r>
              <a:r>
                <a:rPr lang="en-US" baseline="-25000" dirty="0" smtClean="0">
                  <a:latin typeface="+mn-lt"/>
                </a:rPr>
                <a:t>1</a:t>
              </a:r>
              <a:endParaRPr lang="el-GR" baseline="-25000" dirty="0">
                <a:latin typeface="+mn-lt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114800" y="5791200"/>
            <a:ext cx="4114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n-lt"/>
              </a:rPr>
              <a:t>Κόστος διόρθωσης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για τα προθέματα</a:t>
            </a:r>
            <a:endParaRPr lang="el-GR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" y="2133600"/>
            <a:ext cx="2971800" cy="1371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5486400" y="2590800"/>
            <a:ext cx="609600" cy="31242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4495799" y="3200400"/>
            <a:ext cx="4212165" cy="457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657600" y="2590800"/>
            <a:ext cx="914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24400" y="1676400"/>
            <a:ext cx="2971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+mn-lt"/>
              </a:rPr>
              <a:t>Αρχικοποίηση</a:t>
            </a:r>
            <a:endParaRPr lang="el-GR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 </a:t>
            </a:r>
            <a:r>
              <a:rPr lang="de-DE" dirty="0" err="1"/>
              <a:t>Levenshtein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00100" y="2185044"/>
          <a:ext cx="7143800" cy="2529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500462"/>
                <a:gridCol w="3643338"/>
              </a:tblGrid>
              <a:tr h="1035851">
                <a:tc>
                  <a:txBody>
                    <a:bodyPr/>
                    <a:lstStyle/>
                    <a:p>
                      <a:pPr rtl="0"/>
                      <a:r>
                        <a:rPr lang="en-US" sz="2200" b="0" kern="1200" baseline="0" dirty="0" smtClean="0"/>
                        <a:t>cost of getting here from</a:t>
                      </a:r>
                    </a:p>
                    <a:p>
                      <a:pPr rtl="0"/>
                      <a:r>
                        <a:rPr lang="de-DE" sz="2200" b="0" kern="1200" baseline="0" dirty="0" err="1" smtClean="0"/>
                        <a:t>my</a:t>
                      </a:r>
                      <a:r>
                        <a:rPr lang="de-DE" sz="2200" b="0" kern="1200" baseline="0" dirty="0" smtClean="0"/>
                        <a:t> </a:t>
                      </a:r>
                      <a:r>
                        <a:rPr lang="de-DE" sz="2200" b="0" kern="1200" baseline="0" dirty="0" err="1" smtClean="0"/>
                        <a:t>upper</a:t>
                      </a:r>
                      <a:r>
                        <a:rPr lang="de-DE" sz="2200" b="0" kern="1200" baseline="0" dirty="0" smtClean="0"/>
                        <a:t> </a:t>
                      </a:r>
                      <a:r>
                        <a:rPr lang="de-DE" sz="2200" b="0" kern="1200" baseline="0" dirty="0" err="1" smtClean="0"/>
                        <a:t>left</a:t>
                      </a:r>
                      <a:r>
                        <a:rPr lang="de-DE" sz="2200" b="0" kern="1200" baseline="0" dirty="0" smtClean="0"/>
                        <a:t> </a:t>
                      </a:r>
                      <a:r>
                        <a:rPr lang="de-DE" sz="2200" b="0" kern="1200" baseline="0" dirty="0" err="1" smtClean="0"/>
                        <a:t>neighbor</a:t>
                      </a:r>
                      <a:endParaRPr lang="de-DE" sz="2200" b="0" kern="1200" baseline="0" dirty="0" smtClean="0"/>
                    </a:p>
                    <a:p>
                      <a:pPr rtl="0"/>
                      <a:r>
                        <a:rPr lang="de-DE" sz="2200" b="0" kern="1200" baseline="0" dirty="0" smtClean="0"/>
                        <a:t>(</a:t>
                      </a:r>
                      <a:r>
                        <a:rPr lang="de-DE" sz="2200" b="0" kern="1200" baseline="0" dirty="0" err="1" smtClean="0"/>
                        <a:t>copy</a:t>
                      </a:r>
                      <a:r>
                        <a:rPr lang="de-DE" sz="2200" b="0" kern="1200" baseline="0" dirty="0" smtClean="0"/>
                        <a:t> </a:t>
                      </a:r>
                      <a:r>
                        <a:rPr lang="de-DE" sz="2200" b="0" kern="1200" baseline="0" dirty="0" err="1" smtClean="0"/>
                        <a:t>or</a:t>
                      </a:r>
                      <a:r>
                        <a:rPr lang="de-DE" sz="2200" b="0" kern="1200" baseline="0" dirty="0" smtClean="0"/>
                        <a:t> </a:t>
                      </a:r>
                      <a:r>
                        <a:rPr lang="de-DE" sz="2200" b="0" kern="1200" baseline="0" dirty="0" err="1" smtClean="0"/>
                        <a:t>replace</a:t>
                      </a:r>
                      <a:r>
                        <a:rPr lang="de-DE" sz="2200" b="0" kern="1200" baseline="0" dirty="0" smtClean="0"/>
                        <a:t>)</a:t>
                      </a:r>
                      <a:endParaRPr lang="de-DE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sz="2200" b="0" kern="1200" baseline="0" dirty="0" err="1" smtClean="0"/>
                        <a:t>cost</a:t>
                      </a:r>
                      <a:r>
                        <a:rPr lang="de-DE" sz="2200" b="0" kern="1200" baseline="0" dirty="0" smtClean="0"/>
                        <a:t> </a:t>
                      </a:r>
                      <a:r>
                        <a:rPr lang="de-DE" sz="2200" b="0" kern="1200" baseline="0" dirty="0" err="1" smtClean="0"/>
                        <a:t>of</a:t>
                      </a:r>
                      <a:r>
                        <a:rPr lang="de-DE" sz="2200" b="0" kern="1200" baseline="0" dirty="0" smtClean="0"/>
                        <a:t> </a:t>
                      </a:r>
                      <a:r>
                        <a:rPr lang="de-DE" sz="2200" b="0" kern="1200" baseline="0" dirty="0" err="1" smtClean="0"/>
                        <a:t>getting</a:t>
                      </a:r>
                      <a:r>
                        <a:rPr lang="de-DE" sz="2200" b="0" kern="1200" baseline="0" dirty="0" smtClean="0"/>
                        <a:t> </a:t>
                      </a:r>
                      <a:r>
                        <a:rPr lang="de-DE" sz="2200" b="0" kern="1200" baseline="0" dirty="0" err="1" smtClean="0"/>
                        <a:t>here</a:t>
                      </a:r>
                      <a:endParaRPr lang="de-DE" sz="2200" b="0" kern="1200" baseline="0" dirty="0" smtClean="0"/>
                    </a:p>
                    <a:p>
                      <a:pPr rtl="0"/>
                      <a:r>
                        <a:rPr lang="de-DE" sz="2200" b="0" kern="1200" baseline="0" dirty="0" err="1" smtClean="0"/>
                        <a:t>from</a:t>
                      </a:r>
                      <a:r>
                        <a:rPr lang="de-DE" sz="2200" b="0" kern="1200" baseline="0" dirty="0" smtClean="0"/>
                        <a:t> </a:t>
                      </a:r>
                      <a:r>
                        <a:rPr lang="de-DE" sz="2200" b="0" kern="1200" baseline="0" dirty="0" err="1" smtClean="0"/>
                        <a:t>my</a:t>
                      </a:r>
                      <a:r>
                        <a:rPr lang="de-DE" sz="2200" b="0" kern="1200" baseline="0" dirty="0" smtClean="0"/>
                        <a:t> </a:t>
                      </a:r>
                      <a:r>
                        <a:rPr lang="de-DE" sz="2200" b="0" kern="1200" baseline="0" dirty="0" err="1" smtClean="0"/>
                        <a:t>upper</a:t>
                      </a:r>
                      <a:r>
                        <a:rPr lang="de-DE" sz="2200" b="0" kern="1200" baseline="0" dirty="0" smtClean="0"/>
                        <a:t> </a:t>
                      </a:r>
                      <a:r>
                        <a:rPr lang="de-DE" sz="2200" b="0" kern="1200" baseline="0" dirty="0" err="1" smtClean="0"/>
                        <a:t>neighbor</a:t>
                      </a:r>
                      <a:endParaRPr lang="de-DE" sz="2200" b="0" kern="1200" baseline="0" dirty="0" smtClean="0"/>
                    </a:p>
                    <a:p>
                      <a:pPr rtl="0"/>
                      <a:r>
                        <a:rPr lang="de-DE" sz="2200" b="0" kern="1200" baseline="0" dirty="0" smtClean="0"/>
                        <a:t>(</a:t>
                      </a:r>
                      <a:r>
                        <a:rPr lang="de-DE" sz="2200" b="0" kern="1200" baseline="0" dirty="0" err="1" smtClean="0"/>
                        <a:t>delete</a:t>
                      </a:r>
                      <a:r>
                        <a:rPr lang="de-DE" sz="2200" b="0" kern="1200" baseline="0" dirty="0" smtClean="0"/>
                        <a:t>)</a:t>
                      </a:r>
                      <a:endParaRPr lang="de-DE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851">
                <a:tc>
                  <a:txBody>
                    <a:bodyPr/>
                    <a:lstStyle/>
                    <a:p>
                      <a:pPr rtl="0"/>
                      <a:r>
                        <a:rPr lang="en-US" sz="2200" kern="1200" baseline="0" dirty="0" smtClean="0"/>
                        <a:t>cost of getting here from</a:t>
                      </a:r>
                    </a:p>
                    <a:p>
                      <a:pPr rtl="0"/>
                      <a:r>
                        <a:rPr lang="de-DE" sz="2200" kern="1200" baseline="0" dirty="0" err="1" smtClean="0"/>
                        <a:t>my</a:t>
                      </a:r>
                      <a:r>
                        <a:rPr lang="de-DE" sz="2200" kern="1200" baseline="0" dirty="0" smtClean="0"/>
                        <a:t> </a:t>
                      </a:r>
                      <a:r>
                        <a:rPr lang="de-DE" sz="2200" kern="1200" baseline="0" dirty="0" err="1" smtClean="0"/>
                        <a:t>left</a:t>
                      </a:r>
                      <a:r>
                        <a:rPr lang="de-DE" sz="2200" kern="1200" baseline="0" dirty="0" smtClean="0"/>
                        <a:t> </a:t>
                      </a:r>
                      <a:r>
                        <a:rPr lang="de-DE" sz="2200" kern="1200" baseline="0" dirty="0" err="1" smtClean="0"/>
                        <a:t>neighbor</a:t>
                      </a:r>
                      <a:r>
                        <a:rPr lang="de-DE" sz="2200" kern="1200" baseline="0" dirty="0" smtClean="0"/>
                        <a:t> (</a:t>
                      </a:r>
                      <a:r>
                        <a:rPr lang="de-DE" sz="2200" kern="1200" baseline="0" dirty="0" err="1" smtClean="0"/>
                        <a:t>insert</a:t>
                      </a:r>
                      <a:r>
                        <a:rPr lang="de-DE" sz="2200" kern="1200" baseline="0" dirty="0" smtClean="0"/>
                        <a:t>)</a:t>
                      </a:r>
                      <a:endParaRPr lang="de-DE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sz="2200" kern="1200" baseline="0" dirty="0" err="1" smtClean="0"/>
                        <a:t>the</a:t>
                      </a:r>
                      <a:r>
                        <a:rPr lang="de-DE" sz="2200" kern="1200" baseline="0" dirty="0" smtClean="0"/>
                        <a:t> </a:t>
                      </a:r>
                      <a:r>
                        <a:rPr lang="de-DE" sz="2200" kern="1200" baseline="0" dirty="0" err="1" smtClean="0"/>
                        <a:t>minimum</a:t>
                      </a:r>
                      <a:r>
                        <a:rPr lang="de-DE" sz="2200" kern="1200" baseline="0" dirty="0" smtClean="0"/>
                        <a:t> </a:t>
                      </a:r>
                      <a:r>
                        <a:rPr lang="de-DE" sz="2200" kern="1200" baseline="0" dirty="0" err="1" smtClean="0"/>
                        <a:t>of</a:t>
                      </a:r>
                      <a:r>
                        <a:rPr lang="de-DE" sz="2200" kern="1200" baseline="0" dirty="0" smtClean="0"/>
                        <a:t> </a:t>
                      </a:r>
                      <a:r>
                        <a:rPr lang="de-DE" sz="2200" kern="1200" baseline="0" dirty="0" err="1" smtClean="0"/>
                        <a:t>the</a:t>
                      </a:r>
                      <a:r>
                        <a:rPr lang="de-DE" sz="2200" kern="1200" baseline="0" dirty="0" smtClean="0"/>
                        <a:t> </a:t>
                      </a:r>
                      <a:r>
                        <a:rPr lang="de-DE" sz="2200" kern="1200" baseline="0" dirty="0" err="1" smtClean="0"/>
                        <a:t>three</a:t>
                      </a:r>
                      <a:r>
                        <a:rPr lang="de-DE" sz="2200" kern="1200" baseline="0" dirty="0" smtClean="0"/>
                        <a:t> </a:t>
                      </a:r>
                      <a:r>
                        <a:rPr lang="de-DE" sz="2200" kern="1200" baseline="0" dirty="0" err="1" smtClean="0"/>
                        <a:t>possible</a:t>
                      </a:r>
                      <a:r>
                        <a:rPr lang="de-DE" sz="2200" kern="1200" baseline="0" dirty="0" smtClean="0"/>
                        <a:t> “</a:t>
                      </a:r>
                      <a:r>
                        <a:rPr lang="de-DE" sz="2200" kern="1200" baseline="0" dirty="0" err="1" smtClean="0"/>
                        <a:t>movements</a:t>
                      </a:r>
                      <a:r>
                        <a:rPr lang="de-DE" sz="2200" kern="1200" baseline="0" dirty="0" smtClean="0"/>
                        <a:t>”;</a:t>
                      </a:r>
                    </a:p>
                    <a:p>
                      <a:pPr rtl="0"/>
                      <a:r>
                        <a:rPr lang="de-DE" sz="2200" kern="1200" baseline="0" dirty="0" err="1" smtClean="0"/>
                        <a:t>the</a:t>
                      </a:r>
                      <a:r>
                        <a:rPr lang="de-DE" sz="2200" kern="1200" baseline="0" dirty="0" smtClean="0"/>
                        <a:t> </a:t>
                      </a:r>
                      <a:r>
                        <a:rPr lang="de-DE" sz="2200" kern="1200" baseline="0" dirty="0" err="1" smtClean="0"/>
                        <a:t>cheapest</a:t>
                      </a:r>
                      <a:r>
                        <a:rPr lang="de-DE" sz="2200" kern="1200" baseline="0" dirty="0" smtClean="0"/>
                        <a:t> </a:t>
                      </a:r>
                      <a:r>
                        <a:rPr lang="de-DE" sz="2200" kern="1200" baseline="0" dirty="0" err="1" smtClean="0"/>
                        <a:t>way</a:t>
                      </a:r>
                      <a:r>
                        <a:rPr lang="de-DE" sz="2200" kern="1200" baseline="0" dirty="0" smtClean="0"/>
                        <a:t> </a:t>
                      </a:r>
                      <a:r>
                        <a:rPr lang="de-DE" sz="2200" kern="1200" baseline="0" dirty="0" err="1" smtClean="0"/>
                        <a:t>of</a:t>
                      </a:r>
                      <a:r>
                        <a:rPr lang="de-DE" sz="2200" kern="1200" baseline="0" dirty="0" smtClean="0"/>
                        <a:t> </a:t>
                      </a:r>
                      <a:r>
                        <a:rPr lang="de-DE" sz="2200" kern="1200" baseline="0" dirty="0" err="1" smtClean="0"/>
                        <a:t>getting</a:t>
                      </a:r>
                      <a:r>
                        <a:rPr lang="de-DE" sz="2200" kern="1200" baseline="0" dirty="0" smtClean="0"/>
                        <a:t> </a:t>
                      </a:r>
                      <a:r>
                        <a:rPr lang="de-DE" sz="2200" kern="1200" baseline="0" dirty="0" err="1" smtClean="0"/>
                        <a:t>here</a:t>
                      </a:r>
                      <a:endParaRPr lang="de-DE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564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 διόρθωσης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62000" y="2045753"/>
            <a:ext cx="4033448" cy="3657600"/>
            <a:chOff x="610059" y="1981200"/>
            <a:chExt cx="3667691" cy="3229200"/>
          </a:xfrm>
          <a:solidFill>
            <a:schemeClr val="bg1"/>
          </a:solidFill>
        </p:grpSpPr>
        <p:pic>
          <p:nvPicPr>
            <p:cNvPr id="10" name="Picture 9" descr="34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0" y="2438400"/>
              <a:ext cx="3287150" cy="2772000"/>
            </a:xfrm>
            <a:prstGeom prst="rect">
              <a:avLst/>
            </a:prstGeom>
            <a:grpFill/>
          </p:spPr>
        </p:pic>
        <p:sp>
          <p:nvSpPr>
            <p:cNvPr id="14" name="TextBox 13"/>
            <p:cNvSpPr txBox="1"/>
            <p:nvPr/>
          </p:nvSpPr>
          <p:spPr>
            <a:xfrm>
              <a:off x="1752600" y="1981200"/>
              <a:ext cx="2514600" cy="4075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String s</a:t>
              </a:r>
              <a:r>
                <a:rPr lang="en-US" baseline="-25000" dirty="0" smtClean="0">
                  <a:latin typeface="+mn-lt"/>
                </a:rPr>
                <a:t>2</a:t>
              </a:r>
              <a:endParaRPr lang="el-GR" baseline="-25000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-456203" y="3657062"/>
              <a:ext cx="2552325" cy="4198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String s</a:t>
              </a:r>
              <a:r>
                <a:rPr lang="en-US" baseline="-25000" dirty="0" smtClean="0">
                  <a:latin typeface="+mn-lt"/>
                </a:rPr>
                <a:t>1</a:t>
              </a:r>
              <a:endParaRPr lang="el-GR" baseline="-25000" dirty="0">
                <a:latin typeface="+mn-lt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3013236" y="4145233"/>
            <a:ext cx="387927" cy="413535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00600" y="2276585"/>
            <a:ext cx="419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latin typeface="+mn-lt"/>
              </a:rPr>
              <a:t>Αν ο χαρακτήρας είναι ίδιος (</a:t>
            </a:r>
            <a:r>
              <a:rPr lang="en-US" sz="1800" dirty="0" smtClean="0">
                <a:latin typeface="+mn-lt"/>
              </a:rPr>
              <a:t>s1[</a:t>
            </a:r>
            <a:r>
              <a:rPr lang="en-US" sz="1800" dirty="0" err="1" smtClean="0">
                <a:latin typeface="+mn-lt"/>
              </a:rPr>
              <a:t>i</a:t>
            </a:r>
            <a:r>
              <a:rPr lang="en-US" sz="1800" dirty="0" smtClean="0">
                <a:latin typeface="+mn-lt"/>
              </a:rPr>
              <a:t>] = s2[j])</a:t>
            </a:r>
          </a:p>
          <a:p>
            <a:pPr marL="285750" indent="-285750"/>
            <a:endParaRPr lang="en-US" sz="1800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m[i-1, j-1] Nothing – just copy (c, f -&gt; ca,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fa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) Cost: m[i-1, j-1] + 0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800" dirty="0" smtClean="0">
                <a:latin typeface="+mn-lt"/>
              </a:rPr>
              <a:t>m[i-1, j] Delete (</a:t>
            </a:r>
            <a:r>
              <a:rPr lang="en-US" sz="1800" dirty="0" err="1" smtClean="0">
                <a:latin typeface="+mn-lt"/>
              </a:rPr>
              <a:t>c,fa</a:t>
            </a:r>
            <a:r>
              <a:rPr lang="en-US" sz="1800" dirty="0" smtClean="0">
                <a:latin typeface="+mn-lt"/>
              </a:rPr>
              <a:t> -&gt;ca, </a:t>
            </a:r>
            <a:r>
              <a:rPr lang="en-US" sz="1800" dirty="0" err="1" smtClean="0">
                <a:latin typeface="+mn-lt"/>
              </a:rPr>
              <a:t>fa</a:t>
            </a:r>
            <a:r>
              <a:rPr lang="en-US" sz="1800" dirty="0" smtClean="0">
                <a:latin typeface="+mn-lt"/>
              </a:rPr>
              <a:t>, delete a)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) Cost: m[i-1, j] + 1</a:t>
            </a:r>
            <a:endParaRPr lang="en-US" sz="1800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m[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i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, j-1] </a:t>
            </a:r>
            <a:r>
              <a:rPr lang="en-US" sz="1800" dirty="0" smtClean="0">
                <a:latin typeface="+mn-lt"/>
              </a:rPr>
              <a:t>Insert (</a:t>
            </a:r>
            <a:r>
              <a:rPr lang="el-GR" sz="1800" dirty="0" smtClean="0">
                <a:latin typeface="+mn-lt"/>
              </a:rPr>
              <a:t>πως από </a:t>
            </a:r>
            <a:r>
              <a:rPr lang="en-US" sz="1800" dirty="0" smtClean="0">
                <a:latin typeface="+mn-lt"/>
              </a:rPr>
              <a:t>ca, f </a:t>
            </a:r>
            <a:r>
              <a:rPr lang="el-GR" sz="1800" dirty="0" smtClean="0">
                <a:latin typeface="+mn-lt"/>
              </a:rPr>
              <a:t>θα πάμε σε </a:t>
            </a:r>
            <a:r>
              <a:rPr lang="en-US" sz="1800" dirty="0" smtClean="0">
                <a:latin typeface="+mn-lt"/>
              </a:rPr>
              <a:t>ca, </a:t>
            </a:r>
            <a:r>
              <a:rPr lang="en-US" sz="1800" dirty="0" err="1" smtClean="0">
                <a:latin typeface="+mn-lt"/>
              </a:rPr>
              <a:t>fa</a:t>
            </a:r>
            <a:r>
              <a:rPr lang="el-GR" sz="1800" dirty="0" smtClean="0">
                <a:latin typeface="+mn-lt"/>
              </a:rPr>
              <a:t> --</a:t>
            </a:r>
            <a:r>
              <a:rPr lang="en-US" sz="1800" dirty="0" smtClean="0">
                <a:latin typeface="+mn-lt"/>
              </a:rPr>
              <a:t> insert a</a:t>
            </a:r>
            <a:r>
              <a:rPr lang="el-GR" sz="1800" dirty="0" smtClean="0">
                <a:latin typeface="+mn-lt"/>
              </a:rPr>
              <a:t>)</a:t>
            </a:r>
            <a:r>
              <a:rPr lang="en-US" sz="1800" dirty="0" smtClean="0">
                <a:latin typeface="+mn-lt"/>
              </a:rPr>
              <a:t>: Cost m[</a:t>
            </a:r>
            <a:r>
              <a:rPr lang="en-US" sz="1800" dirty="0" err="1" smtClean="0">
                <a:latin typeface="+mn-lt"/>
              </a:rPr>
              <a:t>i</a:t>
            </a:r>
            <a:r>
              <a:rPr lang="en-US" sz="1800" dirty="0" smtClean="0">
                <a:latin typeface="+mn-lt"/>
              </a:rPr>
              <a:t>, j-1] + 1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1800" dirty="0">
              <a:latin typeface="+mn-l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038600" y="4531681"/>
            <a:ext cx="387927" cy="413535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427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 διόρθωσης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11" name="Picture 10" descr="3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8326965" cy="457190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05000" y="4114800"/>
            <a:ext cx="6553200" cy="685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37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 διόρθωσης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04800" y="2045753"/>
            <a:ext cx="4033448" cy="3657600"/>
            <a:chOff x="610059" y="1981200"/>
            <a:chExt cx="3667691" cy="3229200"/>
          </a:xfrm>
          <a:solidFill>
            <a:schemeClr val="bg1"/>
          </a:solidFill>
        </p:grpSpPr>
        <p:pic>
          <p:nvPicPr>
            <p:cNvPr id="10" name="Picture 9" descr="34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0" y="2438400"/>
              <a:ext cx="3287150" cy="2772000"/>
            </a:xfrm>
            <a:prstGeom prst="rect">
              <a:avLst/>
            </a:prstGeom>
            <a:grpFill/>
          </p:spPr>
        </p:pic>
        <p:sp>
          <p:nvSpPr>
            <p:cNvPr id="14" name="TextBox 13"/>
            <p:cNvSpPr txBox="1"/>
            <p:nvPr/>
          </p:nvSpPr>
          <p:spPr>
            <a:xfrm>
              <a:off x="1752600" y="1981200"/>
              <a:ext cx="2514600" cy="4075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String s</a:t>
              </a:r>
              <a:r>
                <a:rPr lang="en-US" baseline="-25000" dirty="0" smtClean="0">
                  <a:latin typeface="+mn-lt"/>
                </a:rPr>
                <a:t>2</a:t>
              </a:r>
              <a:endParaRPr lang="el-GR" baseline="-25000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-456203" y="3657062"/>
              <a:ext cx="2552325" cy="4198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String s</a:t>
              </a:r>
              <a:r>
                <a:rPr lang="en-US" baseline="-25000" dirty="0" smtClean="0">
                  <a:latin typeface="+mn-lt"/>
                </a:rPr>
                <a:t>1</a:t>
              </a:r>
              <a:endParaRPr lang="el-GR" baseline="-25000" dirty="0">
                <a:latin typeface="+mn-lt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3048000" y="4097849"/>
            <a:ext cx="387927" cy="413535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38248" y="2276585"/>
            <a:ext cx="4500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Αν ο χαρακτήρας δεν είναι ίδιος (</a:t>
            </a:r>
            <a:r>
              <a:rPr lang="en-US" dirty="0" smtClean="0">
                <a:latin typeface="+mn-lt"/>
              </a:rPr>
              <a:t>s1[</a:t>
            </a:r>
            <a:r>
              <a:rPr lang="en-US" dirty="0" err="1" smtClean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] </a:t>
            </a:r>
            <a:r>
              <a:rPr lang="el-GR" dirty="0" smtClean="0">
                <a:latin typeface="+mn-lt"/>
              </a:rPr>
              <a:t>&lt;&gt;</a:t>
            </a:r>
            <a:r>
              <a:rPr lang="en-US" dirty="0" smtClean="0">
                <a:latin typeface="+mn-lt"/>
              </a:rPr>
              <a:t> s2[j])</a:t>
            </a:r>
          </a:p>
          <a:p>
            <a:endParaRPr lang="en-US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m[i-1, j-1] (Replace) (</a:t>
            </a:r>
            <a:r>
              <a:rPr lang="en-US" sz="1400" i="1" dirty="0" smtClean="0">
                <a:latin typeface="+mn-lt"/>
              </a:rPr>
              <a:t>c, </a:t>
            </a:r>
            <a:r>
              <a:rPr lang="en-US" sz="1400" i="1" dirty="0" err="1" smtClean="0">
                <a:latin typeface="+mn-lt"/>
              </a:rPr>
              <a:t>fa</a:t>
            </a:r>
            <a:r>
              <a:rPr lang="en-US" sz="1400" i="1" dirty="0" smtClean="0">
                <a:latin typeface="+mn-lt"/>
              </a:rPr>
              <a:t> -&gt; </a:t>
            </a:r>
            <a:r>
              <a:rPr lang="en-US" dirty="0" err="1" smtClean="0">
                <a:latin typeface="+mn-lt"/>
              </a:rPr>
              <a:t>ca,fas</a:t>
            </a:r>
            <a:r>
              <a:rPr lang="en-US" dirty="0" smtClean="0">
                <a:latin typeface="+mn-lt"/>
              </a:rPr>
              <a:t>, replace a with s) Cost: m[i-1, j-1] + 1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m[i-1, j] (Delete) (</a:t>
            </a:r>
            <a:r>
              <a:rPr lang="el-GR" dirty="0" smtClean="0">
                <a:latin typeface="+mn-lt"/>
              </a:rPr>
              <a:t>πως από </a:t>
            </a:r>
            <a:r>
              <a:rPr lang="en-US" dirty="0" smtClean="0">
                <a:latin typeface="+mn-lt"/>
              </a:rPr>
              <a:t>c, </a:t>
            </a:r>
            <a:r>
              <a:rPr lang="en-US" dirty="0" err="1" smtClean="0">
                <a:latin typeface="+mn-lt"/>
              </a:rPr>
              <a:t>f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as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πάμε σε</a:t>
            </a:r>
            <a:r>
              <a:rPr lang="en-US" dirty="0" smtClean="0">
                <a:latin typeface="+mn-lt"/>
              </a:rPr>
              <a:t> c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fa</a:t>
            </a:r>
            <a:r>
              <a:rPr lang="en-US" dirty="0" err="1">
                <a:latin typeface="+mn-lt"/>
              </a:rPr>
              <a:t>s</a:t>
            </a: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delete a) Cost: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m[i-1, j] + 1 </a:t>
            </a:r>
            <a:endParaRPr lang="en-US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m[</a:t>
            </a:r>
            <a:r>
              <a:rPr lang="en-US" dirty="0" err="1" smtClean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, j-1] </a:t>
            </a:r>
            <a:r>
              <a:rPr lang="el-GR" dirty="0" smtClean="0">
                <a:latin typeface="+mn-lt"/>
              </a:rPr>
              <a:t>(</a:t>
            </a:r>
            <a:r>
              <a:rPr lang="en-US" dirty="0" smtClean="0">
                <a:latin typeface="+mn-lt"/>
              </a:rPr>
              <a:t>Insert) (</a:t>
            </a:r>
            <a:r>
              <a:rPr lang="en-US" sz="1400" i="1" dirty="0" smtClean="0">
                <a:latin typeface="+mn-lt"/>
              </a:rPr>
              <a:t>ca, </a:t>
            </a:r>
            <a:r>
              <a:rPr lang="en-US" sz="1400" i="1" dirty="0" err="1" smtClean="0">
                <a:latin typeface="+mn-lt"/>
              </a:rPr>
              <a:t>fa</a:t>
            </a:r>
            <a:r>
              <a:rPr lang="en-US" sz="1400" i="1" dirty="0" smtClean="0">
                <a:latin typeface="+mn-lt"/>
              </a:rPr>
              <a:t> -&gt;</a:t>
            </a:r>
            <a:r>
              <a:rPr lang="en-US" dirty="0" smtClean="0">
                <a:latin typeface="+mn-lt"/>
              </a:rPr>
              <a:t> ca, </a:t>
            </a:r>
            <a:r>
              <a:rPr lang="en-US" dirty="0" err="1" smtClean="0">
                <a:latin typeface="+mn-lt"/>
              </a:rPr>
              <a:t>fas</a:t>
            </a:r>
            <a:r>
              <a:rPr lang="en-US" dirty="0" smtClean="0">
                <a:latin typeface="+mn-lt"/>
              </a:rPr>
              <a:t> – insert s) Cost: m[</a:t>
            </a:r>
            <a:r>
              <a:rPr lang="en-US" dirty="0" err="1" smtClean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, j-1] + 1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04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 διόρθωσης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11" name="Picture 10" descr="3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8326965" cy="457190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57399" y="4724400"/>
            <a:ext cx="6650565" cy="4191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64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Levenshtein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distance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Algorithm</a:t>
            </a:r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643050"/>
            <a:ext cx="8572560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8" name="Picture 7" descr="34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799" y="1643050"/>
            <a:ext cx="8392167" cy="457203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Levenshtein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distance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Algorithm</a:t>
            </a:r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643050"/>
            <a:ext cx="8572560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9" name="Picture 8" descr="34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19" y="1571612"/>
            <a:ext cx="8526029" cy="4716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715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Ch.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19050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Κλάσεις ισοδύναμων </a:t>
            </a:r>
            <a:r>
              <a:rPr lang="en-US" dirty="0" smtClean="0">
                <a:latin typeface="+mn-lt"/>
              </a:rPr>
              <a:t>tokens </a:t>
            </a:r>
            <a:r>
              <a:rPr lang="el-GR" dirty="0" smtClean="0">
                <a:latin typeface="+mn-lt"/>
              </a:rPr>
              <a:t>-&gt; όρους που θα εισαχθούν στο ευρετήριο </a:t>
            </a:r>
            <a:endParaRPr lang="el-GR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29718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Αριθμοί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Κεφαλαία/Μικρά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</a:t>
            </a:r>
            <a:r>
              <a:rPr lang="el-GR" dirty="0" err="1" smtClean="0">
                <a:latin typeface="+mn-lt"/>
              </a:rPr>
              <a:t>Λημματοποίση</a:t>
            </a:r>
            <a:r>
              <a:rPr lang="el-GR" dirty="0" smtClean="0">
                <a:latin typeface="+mn-lt"/>
              </a:rPr>
              <a:t> και Περιστολή (</a:t>
            </a:r>
            <a:r>
              <a:rPr lang="en-US" dirty="0" smtClean="0">
                <a:latin typeface="+mn-lt"/>
              </a:rPr>
              <a:t>Stemming)</a:t>
            </a:r>
            <a:endParaRPr lang="el-GR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Stop words?</a:t>
            </a:r>
            <a:endParaRPr lang="el-GR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Κλάσεις ισοδύναμων όρων (για συνώνυμα) κατά την επεξεργασία του ερωτήματος ή στο ευρετήριο</a:t>
            </a:r>
            <a:endParaRPr lang="el-GR" dirty="0">
              <a:latin typeface="+mn-lt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1. </a:t>
            </a:r>
            <a:r>
              <a:rPr lang="el-GR" sz="3600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Προσδιορισμός Λεξιλογίου όρων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Levenshtein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distance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Algorithm</a:t>
            </a:r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643050"/>
            <a:ext cx="8572560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8" name="Picture 7" descr="34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375" y="1643050"/>
            <a:ext cx="8456188" cy="4680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Levenshtein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distance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Algorithm</a:t>
            </a:r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643050"/>
            <a:ext cx="8572560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9" name="Picture 8" descr="34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643050"/>
            <a:ext cx="8399045" cy="455666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 </a:t>
            </a:r>
            <a:r>
              <a:rPr lang="de-DE" dirty="0" err="1"/>
              <a:t>Levenshtein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00100" y="2185044"/>
          <a:ext cx="7143800" cy="2529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500462"/>
                <a:gridCol w="3643338"/>
              </a:tblGrid>
              <a:tr h="1035851">
                <a:tc>
                  <a:txBody>
                    <a:bodyPr/>
                    <a:lstStyle/>
                    <a:p>
                      <a:pPr rtl="0"/>
                      <a:r>
                        <a:rPr lang="en-US" sz="2200" b="0" kern="1200" baseline="0" dirty="0" smtClean="0"/>
                        <a:t>cost of getting here from</a:t>
                      </a:r>
                    </a:p>
                    <a:p>
                      <a:pPr rtl="0"/>
                      <a:r>
                        <a:rPr lang="de-DE" sz="2200" b="0" kern="1200" baseline="0" dirty="0" err="1" smtClean="0"/>
                        <a:t>my</a:t>
                      </a:r>
                      <a:r>
                        <a:rPr lang="de-DE" sz="2200" b="0" kern="1200" baseline="0" dirty="0" smtClean="0"/>
                        <a:t> </a:t>
                      </a:r>
                      <a:r>
                        <a:rPr lang="de-DE" sz="2200" b="0" kern="1200" baseline="0" dirty="0" err="1" smtClean="0"/>
                        <a:t>upper</a:t>
                      </a:r>
                      <a:r>
                        <a:rPr lang="de-DE" sz="2200" b="0" kern="1200" baseline="0" dirty="0" smtClean="0"/>
                        <a:t> </a:t>
                      </a:r>
                      <a:r>
                        <a:rPr lang="de-DE" sz="2200" b="0" kern="1200" baseline="0" dirty="0" err="1" smtClean="0"/>
                        <a:t>left</a:t>
                      </a:r>
                      <a:r>
                        <a:rPr lang="de-DE" sz="2200" b="0" kern="1200" baseline="0" dirty="0" smtClean="0"/>
                        <a:t> </a:t>
                      </a:r>
                      <a:r>
                        <a:rPr lang="de-DE" sz="2200" b="0" kern="1200" baseline="0" dirty="0" err="1" smtClean="0"/>
                        <a:t>neighbor</a:t>
                      </a:r>
                      <a:endParaRPr lang="de-DE" sz="2200" b="0" kern="1200" baseline="0" dirty="0" smtClean="0"/>
                    </a:p>
                    <a:p>
                      <a:pPr rtl="0"/>
                      <a:r>
                        <a:rPr lang="de-DE" sz="2200" b="0" kern="1200" baseline="0" dirty="0" smtClean="0"/>
                        <a:t>(</a:t>
                      </a:r>
                      <a:r>
                        <a:rPr lang="de-DE" sz="2200" b="0" kern="1200" baseline="0" dirty="0" err="1" smtClean="0"/>
                        <a:t>copy</a:t>
                      </a:r>
                      <a:r>
                        <a:rPr lang="de-DE" sz="2200" b="0" kern="1200" baseline="0" dirty="0" smtClean="0"/>
                        <a:t> </a:t>
                      </a:r>
                      <a:r>
                        <a:rPr lang="de-DE" sz="2200" b="0" kern="1200" baseline="0" dirty="0" err="1" smtClean="0"/>
                        <a:t>or</a:t>
                      </a:r>
                      <a:r>
                        <a:rPr lang="de-DE" sz="2200" b="0" kern="1200" baseline="0" dirty="0" smtClean="0"/>
                        <a:t> </a:t>
                      </a:r>
                      <a:r>
                        <a:rPr lang="de-DE" sz="2200" b="0" kern="1200" baseline="0" dirty="0" err="1" smtClean="0"/>
                        <a:t>replace</a:t>
                      </a:r>
                      <a:r>
                        <a:rPr lang="de-DE" sz="2200" b="0" kern="1200" baseline="0" dirty="0" smtClean="0"/>
                        <a:t>)</a:t>
                      </a:r>
                      <a:endParaRPr lang="de-DE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sz="2200" b="0" kern="1200" baseline="0" dirty="0" err="1" smtClean="0"/>
                        <a:t>cost</a:t>
                      </a:r>
                      <a:r>
                        <a:rPr lang="de-DE" sz="2200" b="0" kern="1200" baseline="0" dirty="0" smtClean="0"/>
                        <a:t> </a:t>
                      </a:r>
                      <a:r>
                        <a:rPr lang="de-DE" sz="2200" b="0" kern="1200" baseline="0" dirty="0" err="1" smtClean="0"/>
                        <a:t>of</a:t>
                      </a:r>
                      <a:r>
                        <a:rPr lang="de-DE" sz="2200" b="0" kern="1200" baseline="0" dirty="0" smtClean="0"/>
                        <a:t> </a:t>
                      </a:r>
                      <a:r>
                        <a:rPr lang="de-DE" sz="2200" b="0" kern="1200" baseline="0" dirty="0" err="1" smtClean="0"/>
                        <a:t>getting</a:t>
                      </a:r>
                      <a:r>
                        <a:rPr lang="de-DE" sz="2200" b="0" kern="1200" baseline="0" dirty="0" smtClean="0"/>
                        <a:t> </a:t>
                      </a:r>
                      <a:r>
                        <a:rPr lang="de-DE" sz="2200" b="0" kern="1200" baseline="0" dirty="0" err="1" smtClean="0"/>
                        <a:t>here</a:t>
                      </a:r>
                      <a:endParaRPr lang="de-DE" sz="2200" b="0" kern="1200" baseline="0" dirty="0" smtClean="0"/>
                    </a:p>
                    <a:p>
                      <a:pPr rtl="0"/>
                      <a:r>
                        <a:rPr lang="de-DE" sz="2200" b="0" kern="1200" baseline="0" dirty="0" err="1" smtClean="0"/>
                        <a:t>from</a:t>
                      </a:r>
                      <a:r>
                        <a:rPr lang="de-DE" sz="2200" b="0" kern="1200" baseline="0" dirty="0" smtClean="0"/>
                        <a:t> </a:t>
                      </a:r>
                      <a:r>
                        <a:rPr lang="de-DE" sz="2200" b="0" kern="1200" baseline="0" dirty="0" err="1" smtClean="0"/>
                        <a:t>my</a:t>
                      </a:r>
                      <a:r>
                        <a:rPr lang="de-DE" sz="2200" b="0" kern="1200" baseline="0" dirty="0" smtClean="0"/>
                        <a:t> </a:t>
                      </a:r>
                      <a:r>
                        <a:rPr lang="de-DE" sz="2200" b="0" kern="1200" baseline="0" dirty="0" err="1" smtClean="0"/>
                        <a:t>upper</a:t>
                      </a:r>
                      <a:r>
                        <a:rPr lang="de-DE" sz="2200" b="0" kern="1200" baseline="0" dirty="0" smtClean="0"/>
                        <a:t> </a:t>
                      </a:r>
                      <a:r>
                        <a:rPr lang="de-DE" sz="2200" b="0" kern="1200" baseline="0" dirty="0" err="1" smtClean="0"/>
                        <a:t>neighbor</a:t>
                      </a:r>
                      <a:endParaRPr lang="de-DE" sz="2200" b="0" kern="1200" baseline="0" dirty="0" smtClean="0"/>
                    </a:p>
                    <a:p>
                      <a:pPr rtl="0"/>
                      <a:r>
                        <a:rPr lang="de-DE" sz="2200" b="0" kern="1200" baseline="0" dirty="0" smtClean="0"/>
                        <a:t>(</a:t>
                      </a:r>
                      <a:r>
                        <a:rPr lang="de-DE" sz="2200" b="0" kern="1200" baseline="0" dirty="0" err="1" smtClean="0"/>
                        <a:t>delete</a:t>
                      </a:r>
                      <a:r>
                        <a:rPr lang="de-DE" sz="2200" b="0" kern="1200" baseline="0" dirty="0" smtClean="0"/>
                        <a:t>)</a:t>
                      </a:r>
                      <a:endParaRPr lang="de-DE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851">
                <a:tc>
                  <a:txBody>
                    <a:bodyPr/>
                    <a:lstStyle/>
                    <a:p>
                      <a:pPr rtl="0"/>
                      <a:r>
                        <a:rPr lang="en-US" sz="2200" kern="1200" baseline="0" dirty="0" smtClean="0"/>
                        <a:t>cost of getting here from</a:t>
                      </a:r>
                    </a:p>
                    <a:p>
                      <a:pPr rtl="0"/>
                      <a:r>
                        <a:rPr lang="de-DE" sz="2200" kern="1200" baseline="0" dirty="0" err="1" smtClean="0"/>
                        <a:t>my</a:t>
                      </a:r>
                      <a:r>
                        <a:rPr lang="de-DE" sz="2200" kern="1200" baseline="0" dirty="0" smtClean="0"/>
                        <a:t> </a:t>
                      </a:r>
                      <a:r>
                        <a:rPr lang="de-DE" sz="2200" kern="1200" baseline="0" dirty="0" err="1" smtClean="0"/>
                        <a:t>left</a:t>
                      </a:r>
                      <a:r>
                        <a:rPr lang="de-DE" sz="2200" kern="1200" baseline="0" dirty="0" smtClean="0"/>
                        <a:t> </a:t>
                      </a:r>
                      <a:r>
                        <a:rPr lang="de-DE" sz="2200" kern="1200" baseline="0" dirty="0" err="1" smtClean="0"/>
                        <a:t>neighbor</a:t>
                      </a:r>
                      <a:r>
                        <a:rPr lang="de-DE" sz="2200" kern="1200" baseline="0" dirty="0" smtClean="0"/>
                        <a:t> (</a:t>
                      </a:r>
                      <a:r>
                        <a:rPr lang="de-DE" sz="2200" kern="1200" baseline="0" dirty="0" err="1" smtClean="0"/>
                        <a:t>insert</a:t>
                      </a:r>
                      <a:r>
                        <a:rPr lang="de-DE" sz="2200" kern="1200" baseline="0" dirty="0" smtClean="0"/>
                        <a:t>)</a:t>
                      </a:r>
                      <a:endParaRPr lang="de-DE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sz="2200" kern="1200" baseline="0" dirty="0" err="1" smtClean="0"/>
                        <a:t>the</a:t>
                      </a:r>
                      <a:r>
                        <a:rPr lang="de-DE" sz="2200" kern="1200" baseline="0" dirty="0" smtClean="0"/>
                        <a:t> </a:t>
                      </a:r>
                      <a:r>
                        <a:rPr lang="de-DE" sz="2200" kern="1200" baseline="0" dirty="0" err="1" smtClean="0"/>
                        <a:t>minimum</a:t>
                      </a:r>
                      <a:r>
                        <a:rPr lang="de-DE" sz="2200" kern="1200" baseline="0" dirty="0" smtClean="0"/>
                        <a:t> </a:t>
                      </a:r>
                      <a:r>
                        <a:rPr lang="de-DE" sz="2200" kern="1200" baseline="0" dirty="0" err="1" smtClean="0"/>
                        <a:t>of</a:t>
                      </a:r>
                      <a:r>
                        <a:rPr lang="de-DE" sz="2200" kern="1200" baseline="0" dirty="0" smtClean="0"/>
                        <a:t> </a:t>
                      </a:r>
                      <a:r>
                        <a:rPr lang="de-DE" sz="2200" kern="1200" baseline="0" dirty="0" err="1" smtClean="0"/>
                        <a:t>the</a:t>
                      </a:r>
                      <a:r>
                        <a:rPr lang="de-DE" sz="2200" kern="1200" baseline="0" dirty="0" smtClean="0"/>
                        <a:t> </a:t>
                      </a:r>
                      <a:r>
                        <a:rPr lang="de-DE" sz="2200" kern="1200" baseline="0" dirty="0" err="1" smtClean="0"/>
                        <a:t>three</a:t>
                      </a:r>
                      <a:r>
                        <a:rPr lang="de-DE" sz="2200" kern="1200" baseline="0" dirty="0" smtClean="0"/>
                        <a:t> </a:t>
                      </a:r>
                      <a:r>
                        <a:rPr lang="de-DE" sz="2200" kern="1200" baseline="0" dirty="0" err="1" smtClean="0"/>
                        <a:t>possible</a:t>
                      </a:r>
                      <a:r>
                        <a:rPr lang="de-DE" sz="2200" kern="1200" baseline="0" dirty="0" smtClean="0"/>
                        <a:t> “</a:t>
                      </a:r>
                      <a:r>
                        <a:rPr lang="de-DE" sz="2200" kern="1200" baseline="0" dirty="0" err="1" smtClean="0"/>
                        <a:t>movements</a:t>
                      </a:r>
                      <a:r>
                        <a:rPr lang="de-DE" sz="2200" kern="1200" baseline="0" dirty="0" smtClean="0"/>
                        <a:t>”;</a:t>
                      </a:r>
                    </a:p>
                    <a:p>
                      <a:pPr rtl="0"/>
                      <a:r>
                        <a:rPr lang="de-DE" sz="2200" kern="1200" baseline="0" dirty="0" err="1" smtClean="0"/>
                        <a:t>the</a:t>
                      </a:r>
                      <a:r>
                        <a:rPr lang="de-DE" sz="2200" kern="1200" baseline="0" dirty="0" smtClean="0"/>
                        <a:t> </a:t>
                      </a:r>
                      <a:r>
                        <a:rPr lang="de-DE" sz="2200" kern="1200" baseline="0" dirty="0" err="1" smtClean="0"/>
                        <a:t>cheapest</a:t>
                      </a:r>
                      <a:r>
                        <a:rPr lang="de-DE" sz="2200" kern="1200" baseline="0" dirty="0" smtClean="0"/>
                        <a:t> </a:t>
                      </a:r>
                      <a:r>
                        <a:rPr lang="de-DE" sz="2200" kern="1200" baseline="0" dirty="0" err="1" smtClean="0"/>
                        <a:t>way</a:t>
                      </a:r>
                      <a:r>
                        <a:rPr lang="de-DE" sz="2200" kern="1200" baseline="0" dirty="0" smtClean="0"/>
                        <a:t> </a:t>
                      </a:r>
                      <a:r>
                        <a:rPr lang="de-DE" sz="2200" kern="1200" baseline="0" dirty="0" err="1" smtClean="0"/>
                        <a:t>of</a:t>
                      </a:r>
                      <a:r>
                        <a:rPr lang="de-DE" sz="2200" kern="1200" baseline="0" dirty="0" smtClean="0"/>
                        <a:t> </a:t>
                      </a:r>
                      <a:r>
                        <a:rPr lang="de-DE" sz="2200" kern="1200" baseline="0" dirty="0" err="1" smtClean="0"/>
                        <a:t>getting</a:t>
                      </a:r>
                      <a:r>
                        <a:rPr lang="de-DE" sz="2200" kern="1200" baseline="0" dirty="0" smtClean="0"/>
                        <a:t> </a:t>
                      </a:r>
                      <a:r>
                        <a:rPr lang="de-DE" sz="2200" kern="1200" baseline="0" dirty="0" err="1" smtClean="0"/>
                        <a:t>here</a:t>
                      </a:r>
                      <a:endParaRPr lang="de-DE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564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 </a:t>
            </a:r>
            <a:r>
              <a:rPr lang="de-DE" dirty="0" err="1" smtClean="0"/>
              <a:t>Levenshtein</a:t>
            </a:r>
            <a:r>
              <a:rPr lang="el-GR" dirty="0" smtClean="0"/>
              <a:t>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8" name="Picture 7" descr="3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928802"/>
            <a:ext cx="6929486" cy="442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64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Δυναμικός προγραμματισμός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4282" y="1905000"/>
            <a:ext cx="8320118" cy="4452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914400" lvl="1" indent="-457200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Βέλτιστη υπό-δομής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Optimal substructure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)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 Η βέλτιστη λ</a:t>
            </a:r>
            <a:r>
              <a:rPr lang="el-GR" dirty="0">
                <a:latin typeface="+mn-lt"/>
              </a:rPr>
              <a:t>ύ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ση σε ένα πρόβλημα περιέχει τις υπό-λύσεις, δηλαδή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τις βέλτιστες λύσεις σε υπό-προβλήματα</a:t>
            </a:r>
          </a:p>
          <a:p>
            <a:pPr marL="914400" lvl="1" indent="-457200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endParaRPr lang="de-DE" dirty="0" smtClean="0">
              <a:solidFill>
                <a:schemeClr val="tx1"/>
              </a:solidFill>
              <a:latin typeface="+mn-lt"/>
            </a:endParaRPr>
          </a:p>
          <a:p>
            <a:pPr marL="914400" lvl="1" indent="-457200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Επικαλυπτόμενες υπό-λύσεις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Overlapping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subsolutions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)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Οι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υπο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-λύσεις υπολογ</a:t>
            </a:r>
            <a:r>
              <a:rPr lang="el-GR" dirty="0" smtClean="0">
                <a:latin typeface="+mn-lt"/>
              </a:rPr>
              <a:t>ίζονται ξανά και ξανά όταν υπολογίζονται οι ολικές βέλτιστες λύσεις στον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brute-force 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αλγόριθμο</a:t>
            </a:r>
            <a:r>
              <a:rPr lang="de-DE" dirty="0" smtClean="0">
                <a:solidFill>
                  <a:schemeClr val="tx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4253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Δυναμικός προγραμματισμός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4282" y="1643050"/>
            <a:ext cx="8572560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endParaRPr lang="de-DE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 Στην περίπτωση των αποστάσεων διόρθωσης – το υπό-πρόβλημα δυο προθεμάτων </a:t>
            </a: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endParaRPr lang="el-GR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Οι επικαλυπτόμενες υπό-λύσεις: χρειαζόμαστε τις περισσότερες αποστάσεις 3 φορές: κίνηση δεξιά, στη διαγώνιο, κάτω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60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9200" y="25908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Από </a:t>
            </a:r>
            <a:r>
              <a:rPr lang="en-US" dirty="0" smtClean="0">
                <a:latin typeface="+mn-lt"/>
              </a:rPr>
              <a:t>OSLO </a:t>
            </a:r>
            <a:r>
              <a:rPr lang="el-GR" dirty="0" smtClean="0">
                <a:latin typeface="+mn-lt"/>
              </a:rPr>
              <a:t>σε </a:t>
            </a:r>
            <a:r>
              <a:rPr lang="en-US" dirty="0" smtClean="0">
                <a:latin typeface="+mn-lt"/>
              </a:rPr>
              <a:t>SNOW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045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7" name="Picture 6" descr="35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981200"/>
            <a:ext cx="5759254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55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8" name="Picture 7" descr="3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133600"/>
            <a:ext cx="5703517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843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7" name="Picture 6" descr="3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133600"/>
            <a:ext cx="5789254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33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715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Ch.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2</a:t>
            </a:r>
            <a:r>
              <a:rPr lang="el-GR" dirty="0" smtClean="0">
                <a:ea typeface="ＭＳ Ｐゴシック" pitchFamily="-112" charset="-128"/>
              </a:rPr>
              <a:t>. </a:t>
            </a:r>
            <a:r>
              <a:rPr lang="el-GR" sz="3600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Δείκτες παράλειψης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pic>
        <p:nvPicPr>
          <p:cNvPr id="8" name="Picture 7" descr="3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143116"/>
            <a:ext cx="6143668" cy="3355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8" name="Picture 7" descr="3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104800"/>
            <a:ext cx="580909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702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7" name="Picture 6" descr="3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133600"/>
            <a:ext cx="5726563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40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8" name="Picture 7" descr="36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133600"/>
            <a:ext cx="5739428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008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5750849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8377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5" name="Picture 4" descr="36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5850360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65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5" name="Picture 4" descr="36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5850361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65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5" name="Picture 4" descr="36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828800"/>
            <a:ext cx="5743490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65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5" name="Picture 4" descr="36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057400"/>
            <a:ext cx="5815269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65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5" name="Picture 4" descr="3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981200"/>
            <a:ext cx="5907030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65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5" name="Picture 4" descr="36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057400"/>
            <a:ext cx="577864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65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715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Ch.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3. </a:t>
            </a:r>
            <a:r>
              <a:rPr lang="el-GR" sz="3600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Ερωτήματα Φράσεων και Θέσης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0574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Ευρετήρια </a:t>
            </a:r>
            <a:r>
              <a:rPr lang="en-US" dirty="0" err="1" smtClean="0">
                <a:latin typeface="+mn-lt"/>
              </a:rPr>
              <a:t>Biword</a:t>
            </a:r>
            <a:r>
              <a:rPr lang="el-GR" dirty="0" smtClean="0">
                <a:latin typeface="+mn-lt"/>
              </a:rPr>
              <a:t> για ερωτήματα φράσεων</a:t>
            </a:r>
          </a:p>
          <a:p>
            <a:pPr>
              <a:buFont typeface="Wingdings" pitchFamily="2" charset="2"/>
              <a:buChar char="§"/>
            </a:pPr>
            <a:endParaRPr lang="el-GR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Ευρετήρια Θέσης </a:t>
            </a:r>
            <a:r>
              <a:rPr lang="en-US" dirty="0" smtClean="0">
                <a:latin typeface="+mn-lt"/>
              </a:rPr>
              <a:t>(positional indexes) </a:t>
            </a:r>
            <a:r>
              <a:rPr lang="el-GR" dirty="0" smtClean="0">
                <a:latin typeface="+mn-lt"/>
              </a:rPr>
              <a:t>για ερωτήματα φράσεων και θέσης (</a:t>
            </a:r>
            <a:r>
              <a:rPr lang="el-GR" dirty="0" err="1" smtClean="0">
                <a:latin typeface="+mn-lt"/>
              </a:rPr>
              <a:t>γειτονικότητας</a:t>
            </a:r>
            <a:r>
              <a:rPr lang="el-GR" dirty="0" smtClean="0">
                <a:latin typeface="+mn-lt"/>
              </a:rPr>
              <a:t>)</a:t>
            </a:r>
            <a:endParaRPr lang="el-G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5" name="Picture 4" descr="3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981200"/>
            <a:ext cx="5712750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65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5" name="Picture 4" descr="36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981200"/>
            <a:ext cx="5743479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5" name="Picture 4" descr="37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905000"/>
            <a:ext cx="571629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5" name="Picture 4" descr="37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117" y="1828800"/>
            <a:ext cx="5738083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5" name="Picture 4" descr="37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905000"/>
            <a:ext cx="5789891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5" name="Picture 4" descr="37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5870522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76</a:t>
            </a:fld>
            <a:endParaRPr lang="en-US"/>
          </a:p>
        </p:txBody>
      </p:sp>
      <p:pic>
        <p:nvPicPr>
          <p:cNvPr id="5" name="Picture 4" descr="3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981200"/>
            <a:ext cx="5805871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5" name="Picture 4" descr="3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905000"/>
            <a:ext cx="567692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78</a:t>
            </a:fld>
            <a:endParaRPr lang="en-US"/>
          </a:p>
        </p:txBody>
      </p:sp>
      <p:pic>
        <p:nvPicPr>
          <p:cNvPr id="5" name="Picture 4" descr="3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133600"/>
            <a:ext cx="5701302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79</a:t>
            </a:fld>
            <a:endParaRPr lang="en-US"/>
          </a:p>
        </p:txBody>
      </p:sp>
      <p:pic>
        <p:nvPicPr>
          <p:cNvPr id="5" name="Picture 4" descr="3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133600"/>
            <a:ext cx="5668949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715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Ch.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3. </a:t>
            </a:r>
            <a:r>
              <a:rPr lang="el-GR" sz="3600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Ερωτήματα Φράσεων και Θέσης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428736"/>
            <a:ext cx="8715404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chemeClr val="tx1"/>
                </a:solidFill>
                <a:latin typeface="+mj-lt"/>
              </a:rPr>
              <a:t> Στις λίστες καταχωρήσεων σε ένα </a:t>
            </a:r>
            <a:r>
              <a:rPr lang="en-US" dirty="0" err="1" smtClean="0">
                <a:solidFill>
                  <a:srgbClr val="0070C0"/>
                </a:solidFill>
                <a:latin typeface="+mj-lt"/>
              </a:rPr>
              <a:t>nonpositional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ευρετήριο, κάθε καταχώρηση είναι μόνο ένα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docID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Στις λίστες καταχωρήσεων σε ένα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positional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ευρετήριο</a:t>
            </a:r>
            <a:r>
              <a:rPr lang="el-GR" dirty="0" smtClean="0">
                <a:latin typeface="+mj-lt"/>
              </a:rPr>
              <a:t>,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κάθε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καταχώρηση είναι ένα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docID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και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 smtClean="0">
                <a:solidFill>
                  <a:srgbClr val="0070C0"/>
                </a:solidFill>
                <a:latin typeface="+mj-lt"/>
              </a:rPr>
              <a:t>μια λίστα από θέσεις</a:t>
            </a:r>
            <a:endParaRPr lang="de-DE" dirty="0" smtClean="0">
              <a:solidFill>
                <a:srgbClr val="0070C0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chemeClr val="tx1"/>
                </a:solidFill>
                <a:latin typeface="+mj-lt"/>
              </a:rPr>
              <a:t> Παράδειγμα ερωτήματος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“to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 be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 or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 not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4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 to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5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 be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6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” 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TO, 993427:</a:t>
            </a:r>
          </a:p>
          <a:p>
            <a:pPr lvl="2">
              <a:spcBef>
                <a:spcPts val="0"/>
              </a:spcBef>
            </a:pPr>
            <a:r>
              <a:rPr lang="pt-BR" sz="2200" dirty="0" smtClean="0">
                <a:solidFill>
                  <a:schemeClr val="tx1"/>
                </a:solidFill>
                <a:latin typeface="+mj-lt"/>
                <a:cs typeface="Calibri"/>
              </a:rPr>
              <a:t>‹</a:t>
            </a: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BR" sz="2200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pt-BR" sz="2200" dirty="0" smtClean="0">
                <a:solidFill>
                  <a:schemeClr val="tx1"/>
                </a:solidFill>
                <a:latin typeface="Calibri"/>
                <a:cs typeface="Calibri"/>
              </a:rPr>
              <a:t>‹</a:t>
            </a:r>
            <a:r>
              <a:rPr lang="pt-BR" sz="2200" dirty="0" smtClean="0">
                <a:solidFill>
                  <a:srgbClr val="FF0000"/>
                </a:solidFill>
                <a:latin typeface="+mj-lt"/>
              </a:rPr>
              <a:t>7, 18, 33, 72, 86, 231</a:t>
            </a:r>
            <a:r>
              <a:rPr lang="pt-BR" sz="2200" dirty="0" smtClean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;</a:t>
            </a:r>
          </a:p>
          <a:p>
            <a:pPr lvl="2">
              <a:spcBef>
                <a:spcPts val="0"/>
              </a:spcBef>
            </a:pPr>
            <a:r>
              <a:rPr lang="pt-BR" sz="2200" dirty="0" smtClean="0">
                <a:solidFill>
                  <a:srgbClr val="FF0000"/>
                </a:solidFill>
                <a:latin typeface="+mj-lt"/>
              </a:rPr>
              <a:t>  2</a:t>
            </a: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pt-BR" sz="2200" dirty="0" smtClean="0">
                <a:solidFill>
                  <a:schemeClr val="tx1"/>
                </a:solidFill>
                <a:latin typeface="Calibri"/>
                <a:cs typeface="Calibri"/>
              </a:rPr>
              <a:t>‹</a:t>
            </a: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1, 17, 74, 222, 255</a:t>
            </a:r>
            <a:r>
              <a:rPr lang="pt-BR" sz="2200" dirty="0" smtClean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;</a:t>
            </a:r>
          </a:p>
          <a:p>
            <a:pPr lvl="2">
              <a:spcBef>
                <a:spcPts val="0"/>
              </a:spcBef>
            </a:pP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  </a:t>
            </a:r>
            <a:r>
              <a:rPr lang="pt-BR" sz="2200" dirty="0" smtClean="0">
                <a:solidFill>
                  <a:srgbClr val="FF0000"/>
                </a:solidFill>
                <a:latin typeface="+mj-lt"/>
              </a:rPr>
              <a:t>4</a:t>
            </a: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pt-BR" sz="2200" dirty="0" smtClean="0">
                <a:solidFill>
                  <a:schemeClr val="tx1"/>
                </a:solidFill>
                <a:latin typeface="Calibri"/>
                <a:cs typeface="Calibri"/>
              </a:rPr>
              <a:t>‹</a:t>
            </a:r>
            <a:r>
              <a:rPr lang="pt-BR" sz="2200" dirty="0" smtClean="0">
                <a:solidFill>
                  <a:srgbClr val="FF0000"/>
                </a:solidFill>
                <a:latin typeface="+mj-lt"/>
              </a:rPr>
              <a:t>8, 16, 190, 429, 433</a:t>
            </a:r>
            <a:r>
              <a:rPr lang="pt-BR" sz="2200" dirty="0" smtClean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;</a:t>
            </a:r>
          </a:p>
          <a:p>
            <a:pPr lvl="2">
              <a:spcBef>
                <a:spcPts val="0"/>
              </a:spcBef>
            </a:pP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 5: </a:t>
            </a:r>
            <a:r>
              <a:rPr lang="de-DE" sz="2200" dirty="0" smtClean="0">
                <a:solidFill>
                  <a:schemeClr val="tx1"/>
                </a:solidFill>
                <a:latin typeface="Calibri"/>
                <a:cs typeface="Calibri"/>
              </a:rPr>
              <a:t>‹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363, 367</a:t>
            </a:r>
            <a:r>
              <a:rPr lang="de-DE" sz="2200" dirty="0" smtClean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;</a:t>
            </a:r>
          </a:p>
          <a:p>
            <a:pPr lvl="2">
              <a:spcBef>
                <a:spcPts val="0"/>
              </a:spcBef>
            </a:pP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  7: </a:t>
            </a:r>
            <a:r>
              <a:rPr lang="pt-BR" sz="2200" dirty="0" smtClean="0">
                <a:solidFill>
                  <a:schemeClr val="tx1"/>
                </a:solidFill>
                <a:latin typeface="Calibri"/>
                <a:cs typeface="Calibri"/>
              </a:rPr>
              <a:t>‹</a:t>
            </a: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13, 23, 191</a:t>
            </a:r>
            <a:r>
              <a:rPr lang="pt-BR" sz="2200" dirty="0" smtClean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; . . . </a:t>
            </a:r>
            <a:r>
              <a:rPr lang="pt-BR" sz="2200" dirty="0" smtClean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endParaRPr lang="pt-BR" sz="2200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</a:pP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BE, 178239:</a:t>
            </a:r>
          </a:p>
          <a:p>
            <a:pPr lvl="2">
              <a:spcBef>
                <a:spcPts val="0"/>
              </a:spcBef>
            </a:pPr>
            <a:r>
              <a:rPr lang="de-DE" sz="2200" dirty="0" smtClean="0">
                <a:solidFill>
                  <a:schemeClr val="tx1"/>
                </a:solidFill>
                <a:latin typeface="+mj-lt"/>
                <a:cs typeface="Calibri"/>
              </a:rPr>
              <a:t>‹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2200" dirty="0" smtClean="0">
                <a:solidFill>
                  <a:schemeClr val="tx1"/>
                </a:solidFill>
                <a:latin typeface="+mj-lt"/>
                <a:cs typeface="Calibri"/>
              </a:rPr>
              <a:t>‹</a:t>
            </a:r>
            <a:r>
              <a:rPr lang="de-DE" sz="2200" dirty="0" smtClean="0">
                <a:solidFill>
                  <a:srgbClr val="FF0000"/>
                </a:solidFill>
                <a:latin typeface="+mj-lt"/>
              </a:rPr>
              <a:t>17, 25</a:t>
            </a:r>
            <a:r>
              <a:rPr lang="de-DE" sz="2200" dirty="0" smtClean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;</a:t>
            </a:r>
          </a:p>
          <a:p>
            <a:pPr lvl="2">
              <a:spcBef>
                <a:spcPts val="0"/>
              </a:spcBef>
            </a:pP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  </a:t>
            </a:r>
            <a:r>
              <a:rPr lang="pt-BR" sz="2200" dirty="0" smtClean="0">
                <a:solidFill>
                  <a:srgbClr val="FF0000"/>
                </a:solidFill>
                <a:latin typeface="+mj-lt"/>
              </a:rPr>
              <a:t>4</a:t>
            </a: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pt-BR" sz="2200" dirty="0" smtClean="0">
                <a:solidFill>
                  <a:schemeClr val="tx1"/>
                </a:solidFill>
                <a:latin typeface="Calibri"/>
                <a:cs typeface="Calibri"/>
              </a:rPr>
              <a:t>‹</a:t>
            </a:r>
            <a:r>
              <a:rPr lang="pt-BR" sz="2200" dirty="0" smtClean="0">
                <a:solidFill>
                  <a:srgbClr val="FF0000"/>
                </a:solidFill>
                <a:latin typeface="+mj-lt"/>
              </a:rPr>
              <a:t>17, 191</a:t>
            </a: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, 291, </a:t>
            </a:r>
            <a:r>
              <a:rPr lang="pt-BR" sz="2200" dirty="0" smtClean="0">
                <a:solidFill>
                  <a:srgbClr val="FF0000"/>
                </a:solidFill>
                <a:latin typeface="+mj-lt"/>
              </a:rPr>
              <a:t>430, 434</a:t>
            </a:r>
            <a:r>
              <a:rPr lang="pt-BR" sz="2200" dirty="0" smtClean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;</a:t>
            </a:r>
          </a:p>
          <a:p>
            <a:pPr lvl="2">
              <a:spcBef>
                <a:spcPts val="0"/>
              </a:spcBef>
            </a:pP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 5: </a:t>
            </a:r>
            <a:r>
              <a:rPr lang="de-DE" sz="2200" dirty="0" smtClean="0">
                <a:solidFill>
                  <a:schemeClr val="tx1"/>
                </a:solidFill>
                <a:latin typeface="Calibri"/>
                <a:cs typeface="Calibri"/>
              </a:rPr>
              <a:t>‹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14, 19, 101</a:t>
            </a:r>
            <a:r>
              <a:rPr lang="de-DE" sz="2200" dirty="0" smtClean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; . . . </a:t>
            </a:r>
            <a:r>
              <a:rPr lang="de-DE" sz="2200" dirty="0" smtClean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endParaRPr lang="en-US" sz="2200" dirty="0" smtClean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80</a:t>
            </a:fld>
            <a:endParaRPr lang="en-US"/>
          </a:p>
        </p:txBody>
      </p:sp>
      <p:pic>
        <p:nvPicPr>
          <p:cNvPr id="5" name="Picture 4" descr="3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057400"/>
            <a:ext cx="579740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81</a:t>
            </a:fld>
            <a:endParaRPr lang="en-US"/>
          </a:p>
        </p:txBody>
      </p:sp>
      <p:pic>
        <p:nvPicPr>
          <p:cNvPr id="5" name="Picture 4" descr="37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828800"/>
            <a:ext cx="5733692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82</a:t>
            </a:fld>
            <a:endParaRPr lang="en-US"/>
          </a:p>
        </p:txBody>
      </p:sp>
      <p:pic>
        <p:nvPicPr>
          <p:cNvPr id="5" name="Picture 4" descr="3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133600"/>
            <a:ext cx="5745347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83</a:t>
            </a:fld>
            <a:endParaRPr lang="en-US"/>
          </a:p>
        </p:txBody>
      </p:sp>
      <p:pic>
        <p:nvPicPr>
          <p:cNvPr id="5" name="Picture 4" descr="38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905000"/>
            <a:ext cx="5748385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84</a:t>
            </a:fld>
            <a:endParaRPr lang="en-US"/>
          </a:p>
        </p:txBody>
      </p:sp>
      <p:pic>
        <p:nvPicPr>
          <p:cNvPr id="5" name="Picture 4" descr="38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057400"/>
            <a:ext cx="5951693" cy="3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85</a:t>
            </a:fld>
            <a:endParaRPr lang="en-US"/>
          </a:p>
        </p:txBody>
      </p:sp>
      <p:pic>
        <p:nvPicPr>
          <p:cNvPr id="5" name="Picture 4" descr="38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057400"/>
            <a:ext cx="580909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86</a:t>
            </a:fld>
            <a:endParaRPr lang="en-US"/>
          </a:p>
        </p:txBody>
      </p:sp>
      <p:pic>
        <p:nvPicPr>
          <p:cNvPr id="5" name="Picture 4" descr="38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5801045" cy="364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87</a:t>
            </a:fld>
            <a:endParaRPr lang="en-US"/>
          </a:p>
        </p:txBody>
      </p:sp>
      <p:pic>
        <p:nvPicPr>
          <p:cNvPr id="5" name="Picture 4" descr="38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905000"/>
            <a:ext cx="565222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88</a:t>
            </a:fld>
            <a:endParaRPr lang="en-US"/>
          </a:p>
        </p:txBody>
      </p:sp>
      <p:pic>
        <p:nvPicPr>
          <p:cNvPr id="5" name="Picture 4" descr="3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905000"/>
            <a:ext cx="5735497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89</a:t>
            </a:fld>
            <a:endParaRPr lang="en-US"/>
          </a:p>
        </p:txBody>
      </p:sp>
      <p:pic>
        <p:nvPicPr>
          <p:cNvPr id="7" name="Picture 6" descr="38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828800"/>
            <a:ext cx="5805871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257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Τι θα δούμε σήμερα;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3048000"/>
          </a:xfrm>
        </p:spPr>
        <p:txBody>
          <a:bodyPr/>
          <a:lstStyle/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Δομές δεδομένων για Λεξικά </a:t>
            </a:r>
            <a:endParaRPr lang="en-US" sz="3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Ανάκτηση Ανεκτική σε Σφάλματα </a:t>
            </a:r>
            <a:r>
              <a:rPr lang="en-US" sz="3000" dirty="0" smtClean="0">
                <a:ea typeface="ＭＳ Ｐゴシック" pitchFamily="-112" charset="-128"/>
              </a:rPr>
              <a:t>“Tolerant” </a:t>
            </a:r>
          </a:p>
          <a:p>
            <a:pPr lvl="1" eaLnBrk="1" hangingPunct="1"/>
            <a:r>
              <a:rPr lang="el-GR" sz="2800" dirty="0" smtClean="0">
                <a:ea typeface="ＭＳ Ｐゴシック" pitchFamily="-112" charset="-128"/>
              </a:rPr>
              <a:t>Ερωτήματα με </a:t>
            </a:r>
            <a:r>
              <a:rPr lang="en-US" sz="2800" dirty="0" smtClean="0">
                <a:ea typeface="ＭＳ Ｐゴシック" pitchFamily="-112" charset="-128"/>
              </a:rPr>
              <a:t>Wild-card </a:t>
            </a:r>
            <a:r>
              <a:rPr lang="el-GR" sz="2800" dirty="0" smtClean="0">
                <a:ea typeface="ＭＳ Ｐゴシック" pitchFamily="-112" charset="-128"/>
              </a:rPr>
              <a:t>(«χαρακτήρων μπαλαντέρ)*</a:t>
            </a:r>
            <a:endParaRPr lang="en-US" sz="28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800" dirty="0" smtClean="0">
                <a:ea typeface="ＭＳ Ｐゴシック" pitchFamily="-112" charset="-128"/>
              </a:rPr>
              <a:t>Διόρθωση ορθογραφικών λαθών</a:t>
            </a:r>
            <a:endParaRPr lang="en-US" sz="28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sz="2800" i="1" dirty="0" err="1" smtClean="0">
                <a:solidFill>
                  <a:schemeClr val="accent1">
                    <a:lumMod val="50000"/>
                  </a:schemeClr>
                </a:solidFill>
                <a:ea typeface="ＭＳ Ｐゴシック" pitchFamily="-112" charset="-128"/>
              </a:rPr>
              <a:t>Soundex</a:t>
            </a:r>
            <a:r>
              <a:rPr lang="el-GR" sz="2800" i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-112" charset="-128"/>
              </a:rPr>
              <a:t> – φωνητική αναζήτηση </a:t>
            </a:r>
            <a:endParaRPr lang="en-US" sz="2800" i="1" dirty="0" smtClean="0">
              <a:solidFill>
                <a:schemeClr val="accent1">
                  <a:lumMod val="50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90</a:t>
            </a:fld>
            <a:endParaRPr lang="en-US"/>
          </a:p>
        </p:txBody>
      </p:sp>
      <p:pic>
        <p:nvPicPr>
          <p:cNvPr id="8" name="Picture 7" descr="38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828800"/>
            <a:ext cx="5817825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320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229600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l-GR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Πως μπορώ να δω τις πράξεις που οδήγησαν από </a:t>
            </a:r>
            <a:r>
              <a:rPr lang="en-US" sz="2200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OSLO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l-GR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σε </a:t>
            </a:r>
            <a:r>
              <a:rPr lang="en-US" sz="2200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SNOW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8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133600"/>
            <a:ext cx="6143668" cy="383046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600200"/>
            <a:ext cx="5399312" cy="3384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5181600"/>
            <a:ext cx="4929222" cy="103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524000"/>
            <a:ext cx="5804129" cy="352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5181600"/>
            <a:ext cx="410399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295400"/>
            <a:ext cx="5734466" cy="3492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876800"/>
            <a:ext cx="418712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914400"/>
            <a:ext cx="5572164" cy="329889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419600"/>
            <a:ext cx="3929090" cy="166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066800"/>
            <a:ext cx="5735876" cy="335758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648200"/>
            <a:ext cx="3643338" cy="186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133600"/>
            <a:ext cx="8018010" cy="3214710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229600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l-GR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Πως μπορώ να δω τις πράξεις που οδήγησαν από </a:t>
            </a:r>
            <a:r>
              <a:rPr lang="en-US" sz="2200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CAT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l-GR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σε </a:t>
            </a:r>
            <a:r>
              <a:rPr lang="en-US" sz="2200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CATCAT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219200"/>
            <a:ext cx="7620055" cy="2857520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267200"/>
            <a:ext cx="3571900" cy="212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219200"/>
            <a:ext cx="7786742" cy="290705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191000"/>
            <a:ext cx="3714776" cy="211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IR-slides">
  <a:themeElements>
    <a:clrScheme name="IIR Boo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37085"/>
      </a:accent1>
      <a:accent2>
        <a:srgbClr val="C0504D"/>
      </a:accent2>
      <a:accent3>
        <a:srgbClr val="357E69"/>
      </a:accent3>
      <a:accent4>
        <a:srgbClr val="918BA3"/>
      </a:accent4>
      <a:accent5>
        <a:srgbClr val="139CB7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IIR-slides.pot</Template>
  <TotalTime>27363</TotalTime>
  <Words>3513</Words>
  <Application>Microsoft Office PowerPoint</Application>
  <PresentationFormat>On-screen Show (4:3)</PresentationFormat>
  <Paragraphs>725</Paragraphs>
  <Slides>113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15" baseType="lpstr">
      <vt:lpstr>IIR-slides</vt:lpstr>
      <vt:lpstr>Equation</vt:lpstr>
      <vt:lpstr>Slide 1</vt:lpstr>
      <vt:lpstr>Επανάληψη προηγούμενης διάλεξης</vt:lpstr>
      <vt:lpstr>1. Προσδιορισμός Λεξιλογίου όρων</vt:lpstr>
      <vt:lpstr>1. Προσδιορισμός Λεξιλογίου όρων</vt:lpstr>
      <vt:lpstr>1. Προσδιορισμός Λεξιλογίου όρων</vt:lpstr>
      <vt:lpstr>2. Δείκτες παράλειψης</vt:lpstr>
      <vt:lpstr>3. Ερωτήματα Φράσεων και Θέσης</vt:lpstr>
      <vt:lpstr>3. Ερωτήματα Φράσεων και Θέσης</vt:lpstr>
      <vt:lpstr>Τι θα δούμε σήμερα;</vt:lpstr>
      <vt:lpstr>Δομές Δεδομένων για Λεξικά</vt:lpstr>
      <vt:lpstr>Δομές Δεδομένων για Λεξικά</vt:lpstr>
      <vt:lpstr>Μια απλοϊκή λύση </vt:lpstr>
      <vt:lpstr>Δομές Δεδομένων για Λεξικά</vt:lpstr>
      <vt:lpstr>Δομές δεδομένων για το Λεξικό</vt:lpstr>
      <vt:lpstr>Πίνακες Κατακερματισμού</vt:lpstr>
      <vt:lpstr>Δέντρα αναζήτησης: Δυαδικό δέντρο</vt:lpstr>
      <vt:lpstr>Δέντρα αναζήτησης: Δυαδικό δέντρο</vt:lpstr>
      <vt:lpstr>Δέντρα: B-δέντρα</vt:lpstr>
      <vt:lpstr>Δέντρα</vt:lpstr>
      <vt:lpstr>Ερωτηματα με *</vt:lpstr>
      <vt:lpstr>Ερωτήματα με Wild-card (*)</vt:lpstr>
      <vt:lpstr>Ερωτήματα με Wild-card (*)</vt:lpstr>
      <vt:lpstr>Επεξεργασία ερωτημάτων</vt:lpstr>
      <vt:lpstr>Γενικά ερωτήματα με *</vt:lpstr>
      <vt:lpstr>Ευρετήριο Permuterm</vt:lpstr>
      <vt:lpstr>Ευρετήριο Permuterm</vt:lpstr>
      <vt:lpstr>Ευρετήριο Permuterm</vt:lpstr>
      <vt:lpstr>Ευρετήρια k-γραμμάτων (k-gram indexes)</vt:lpstr>
      <vt:lpstr>Παράδειγμα 2-γράμματος</vt:lpstr>
      <vt:lpstr>Επεξεργασία ερωτημάτων</vt:lpstr>
      <vt:lpstr>Επεξεργασία ερωτημάτων</vt:lpstr>
      <vt:lpstr>Μερικά διαδικαστικά</vt:lpstr>
      <vt:lpstr>Διορθωση ορθογραφικων λαθων</vt:lpstr>
      <vt:lpstr>Διόρθωση ορθογραφικών λαθών</vt:lpstr>
      <vt:lpstr>Διόρθωση εγγράφων</vt:lpstr>
      <vt:lpstr>Διόρθωση λαθών στο ερώτημα </vt:lpstr>
      <vt:lpstr>Διόρθωση μεμονωμένης λέξης</vt:lpstr>
      <vt:lpstr>Διόρθωση μεμονωμένης λέξης</vt:lpstr>
      <vt:lpstr>Απόσταση διόρθωσης (Edit distance)</vt:lpstr>
      <vt:lpstr>Απόσταση Διόρθωσης (Edit distance)</vt:lpstr>
      <vt:lpstr>Υπολογισμός απόστασης διόρθωσης</vt:lpstr>
      <vt:lpstr>Υπολογισμός απόστασης διόρθωσης</vt:lpstr>
      <vt:lpstr>Υπολογισμός απόστασης Levenshtein</vt:lpstr>
      <vt:lpstr>Υπολογισμός απόστασης διόρθωσης</vt:lpstr>
      <vt:lpstr>Υπολογισμός απόστασης διόρθωσης</vt:lpstr>
      <vt:lpstr>Υπολογισμός απόστασης διόρθωσης</vt:lpstr>
      <vt:lpstr>Υπολογισμός απόστασης διόρθωσης</vt:lpstr>
      <vt:lpstr>Slide 48</vt:lpstr>
      <vt:lpstr>Slide 49</vt:lpstr>
      <vt:lpstr>Slide 50</vt:lpstr>
      <vt:lpstr>Slide 51</vt:lpstr>
      <vt:lpstr>Υπολογισμός απόστασης Levenshtein</vt:lpstr>
      <vt:lpstr>Υπολογισμός απόστασης Levenshtein: παράδειγμα</vt:lpstr>
      <vt:lpstr>Δυναμικός προγραμματισμός</vt:lpstr>
      <vt:lpstr>Δυναμικός προγραμματισμός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Σταθμισμένη απόσταση διόρθωσης</vt:lpstr>
      <vt:lpstr>Χρήση των αποστάσεων διόρθωσης</vt:lpstr>
      <vt:lpstr>Απόσταση διόρθωσης από όλους τους όρους του λεξικού; </vt:lpstr>
      <vt:lpstr>Επικάλυψη n-γραμμάτων</vt:lpstr>
      <vt:lpstr>Παράδειγμα με 3-γράμματα</vt:lpstr>
      <vt:lpstr>Μια δυνατότητα – συντελεστής Jaccard</vt:lpstr>
      <vt:lpstr>Ταίριασμα τριγραμμάτων</vt:lpstr>
      <vt:lpstr>Διόρθωση εξαρτώμενη από το περιβάλλον</vt:lpstr>
      <vt:lpstr>Διόρθωση βασισμένη στα συμφραζόμενα</vt:lpstr>
      <vt:lpstr>Μια άλλη προσέγγιση</vt:lpstr>
      <vt:lpstr>Γενικά  θέματα</vt:lpstr>
      <vt:lpstr>Slide 113</vt:lpstr>
    </vt:vector>
  </TitlesOfParts>
  <Company>Stanford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pitoura</cp:lastModifiedBy>
  <cp:revision>398</cp:revision>
  <cp:lastPrinted>2011-04-04T04:19:57Z</cp:lastPrinted>
  <dcterms:created xsi:type="dcterms:W3CDTF">2011-04-01T01:43:31Z</dcterms:created>
  <dcterms:modified xsi:type="dcterms:W3CDTF">2013-03-11T09:41:26Z</dcterms:modified>
</cp:coreProperties>
</file>