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59"/>
  </p:notesMasterIdLst>
  <p:handoutMasterIdLst>
    <p:handoutMasterId r:id="rId60"/>
  </p:handoutMasterIdLst>
  <p:sldIdLst>
    <p:sldId id="1135" r:id="rId2"/>
    <p:sldId id="1206" r:id="rId3"/>
    <p:sldId id="1216" r:id="rId4"/>
    <p:sldId id="1265" r:id="rId5"/>
    <p:sldId id="1217" r:id="rId6"/>
    <p:sldId id="1218" r:id="rId7"/>
    <p:sldId id="1219" r:id="rId8"/>
    <p:sldId id="1220" r:id="rId9"/>
    <p:sldId id="1266" r:id="rId10"/>
    <p:sldId id="1221" r:id="rId11"/>
    <p:sldId id="1222" r:id="rId12"/>
    <p:sldId id="1223" r:id="rId13"/>
    <p:sldId id="1224" r:id="rId14"/>
    <p:sldId id="1225" r:id="rId15"/>
    <p:sldId id="1226" r:id="rId16"/>
    <p:sldId id="1276" r:id="rId17"/>
    <p:sldId id="1277" r:id="rId18"/>
    <p:sldId id="1275" r:id="rId19"/>
    <p:sldId id="1279" r:id="rId20"/>
    <p:sldId id="1227" r:id="rId21"/>
    <p:sldId id="1280" r:id="rId22"/>
    <p:sldId id="1228" r:id="rId23"/>
    <p:sldId id="1267" r:id="rId24"/>
    <p:sldId id="1229" r:id="rId25"/>
    <p:sldId id="1230" r:id="rId26"/>
    <p:sldId id="1231" r:id="rId27"/>
    <p:sldId id="1232" r:id="rId28"/>
    <p:sldId id="1233" r:id="rId29"/>
    <p:sldId id="1268" r:id="rId30"/>
    <p:sldId id="1234" r:id="rId31"/>
    <p:sldId id="1235" r:id="rId32"/>
    <p:sldId id="1236" r:id="rId33"/>
    <p:sldId id="1237" r:id="rId34"/>
    <p:sldId id="1238" r:id="rId35"/>
    <p:sldId id="1239" r:id="rId36"/>
    <p:sldId id="1270" r:id="rId37"/>
    <p:sldId id="1240" r:id="rId38"/>
    <p:sldId id="1242" r:id="rId39"/>
    <p:sldId id="1243" r:id="rId40"/>
    <p:sldId id="1244" r:id="rId41"/>
    <p:sldId id="1245" r:id="rId42"/>
    <p:sldId id="1246" r:id="rId43"/>
    <p:sldId id="1247" r:id="rId44"/>
    <p:sldId id="1249" r:id="rId45"/>
    <p:sldId id="1250" r:id="rId46"/>
    <p:sldId id="1251" r:id="rId47"/>
    <p:sldId id="1252" r:id="rId48"/>
    <p:sldId id="1253" r:id="rId49"/>
    <p:sldId id="1254" r:id="rId50"/>
    <p:sldId id="1255" r:id="rId51"/>
    <p:sldId id="1256" r:id="rId52"/>
    <p:sldId id="1257" r:id="rId53"/>
    <p:sldId id="1258" r:id="rId54"/>
    <p:sldId id="1259" r:id="rId55"/>
    <p:sldId id="1260" r:id="rId56"/>
    <p:sldId id="1261" r:id="rId57"/>
    <p:sldId id="1283" r:id="rId58"/>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6699"/>
    <a:srgbClr val="669900"/>
    <a:srgbClr val="BDD3E9"/>
    <a:srgbClr val="2A7041"/>
    <a:srgbClr val="E6F2ED"/>
    <a:srgbClr val="DBEDE6"/>
    <a:srgbClr val="D7F1E6"/>
    <a:srgbClr val="D4F0E5"/>
    <a:srgbClr val="CC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475" autoAdjust="0"/>
    <p:restoredTop sz="72051" autoAdjust="0"/>
  </p:normalViewPr>
  <p:slideViewPr>
    <p:cSldViewPr>
      <p:cViewPr varScale="1">
        <p:scale>
          <a:sx n="105" d="100"/>
          <a:sy n="105" d="100"/>
        </p:scale>
        <p:origin x="-84" y="-96"/>
      </p:cViewPr>
      <p:guideLst>
        <p:guide orient="horz" pos="2160"/>
        <p:guide pos="2880"/>
      </p:guideLst>
    </p:cSldViewPr>
  </p:slideViewPr>
  <p:outlineViewPr>
    <p:cViewPr varScale="1">
      <p:scale>
        <a:sx n="170" d="200"/>
        <a:sy n="170" d="2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1578" y="-90"/>
      </p:cViewPr>
      <p:guideLst>
        <p:guide orient="horz" pos="3067"/>
        <p:guide pos="209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04.03.2013</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p14="http://schemas.microsoft.com/office/powerpoint/2010/main" xmlns="" val="412180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smtClean="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p14="http://schemas.microsoft.com/office/powerpoint/2010/main" xmlns="" val="3780408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22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28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233337"/>
        </a:solidFill>
        <a:effectLst/>
      </p:bgPr>
    </p:bg>
    <p:spTree>
      <p:nvGrpSpPr>
        <p:cNvPr id="1" name=""/>
        <p:cNvGrpSpPr/>
        <p:nvPr/>
      </p:nvGrpSpPr>
      <p:grpSpPr>
        <a:xfrm>
          <a:off x="0" y="0"/>
          <a:ext cx="0" cy="0"/>
          <a:chOff x="0" y="0"/>
          <a:chExt cx="0" cy="0"/>
        </a:xfrm>
      </p:grpSpPr>
      <p:sp>
        <p:nvSpPr>
          <p:cNvPr id="4" name="TextBox 3"/>
          <p:cNvSpPr txBox="1"/>
          <p:nvPr/>
        </p:nvSpPr>
        <p:spPr>
          <a:xfrm>
            <a:off x="1084263" y="1981200"/>
            <a:ext cx="3013075" cy="646113"/>
          </a:xfrm>
          <a:prstGeom prst="rect">
            <a:avLst/>
          </a:prstGeom>
          <a:noFill/>
        </p:spPr>
        <p:txBody>
          <a:bodyPr wrap="none">
            <a:spAutoFit/>
          </a:bodyPr>
          <a:lstStyle/>
          <a:p>
            <a:pPr defTabSz="914400">
              <a:defRPr/>
            </a:pPr>
            <a:r>
              <a:rPr lang="en-US" sz="3600">
                <a:solidFill>
                  <a:srgbClr val="FBFCFF"/>
                </a:solidFill>
                <a:latin typeface="Calibri" charset="0"/>
                <a:ea typeface="Arial Unicode MS" charset="0"/>
                <a:cs typeface="Arial Unicode MS" charset="0"/>
              </a:rPr>
              <a:t>Introduction to</a:t>
            </a:r>
          </a:p>
        </p:txBody>
      </p:sp>
      <p:sp>
        <p:nvSpPr>
          <p:cNvPr id="5" name="Rectangle 4"/>
          <p:cNvSpPr>
            <a:spLocks noChangeArrowheads="1"/>
          </p:cNvSpPr>
          <p:nvPr/>
        </p:nvSpPr>
        <p:spPr bwMode="auto">
          <a:xfrm>
            <a:off x="0" y="0"/>
            <a:ext cx="9144000" cy="304800"/>
          </a:xfrm>
          <a:prstGeom prst="rect">
            <a:avLst/>
          </a:prstGeom>
          <a:solidFill>
            <a:srgbClr val="139CB7"/>
          </a:solidFill>
          <a:ln w="9525">
            <a:solidFill>
              <a:srgbClr val="406E84"/>
            </a:solidFill>
            <a:miter lim="800000"/>
            <a:headEnd/>
            <a:tailEnd/>
          </a:ln>
          <a:effectLst>
            <a:outerShdw dist="23000" dir="5400000" rotWithShape="0">
              <a:srgbClr val="808080">
                <a:alpha val="34999"/>
              </a:srgbClr>
            </a:outerShdw>
          </a:effectLst>
        </p:spPr>
        <p:txBody>
          <a:bodyPr anchor="ctr"/>
          <a:lstStyle/>
          <a:p>
            <a:pPr algn="ctr" defTabSz="914400">
              <a:defRPr/>
            </a:pPr>
            <a:endParaRPr lang="en-US">
              <a:solidFill>
                <a:srgbClr val="FFFFFF"/>
              </a:solidFill>
              <a:latin typeface="Calibri"/>
              <a:ea typeface="Arial Unicode MS" charset="0"/>
              <a:cs typeface="Arial Unicode MS" charset="0"/>
            </a:endParaRPr>
          </a:p>
        </p:txBody>
      </p:sp>
      <p:sp>
        <p:nvSpPr>
          <p:cNvPr id="6" name="Rectangle 5"/>
          <p:cNvSpPr/>
          <p:nvPr/>
        </p:nvSpPr>
        <p:spPr>
          <a:xfrm>
            <a:off x="830263" y="2590800"/>
            <a:ext cx="5646737" cy="830263"/>
          </a:xfrm>
          <a:prstGeom prst="rect">
            <a:avLst/>
          </a:prstGeom>
        </p:spPr>
        <p:txBody>
          <a:bodyPr wrap="none">
            <a:spAutoFit/>
          </a:bodyPr>
          <a:lstStyle/>
          <a:p>
            <a:pPr defTabSz="914400">
              <a:defRPr/>
            </a:pPr>
            <a:r>
              <a:rPr lang="en-US" sz="4800" b="1">
                <a:solidFill>
                  <a:srgbClr val="139CB7"/>
                </a:solidFill>
                <a:latin typeface="Calibri" charset="0"/>
                <a:ea typeface="Arial Unicode MS" charset="0"/>
                <a:cs typeface="Arial Unicode MS" charset="0"/>
              </a:rPr>
              <a:t>Information Retrieval</a:t>
            </a:r>
          </a:p>
        </p:txBody>
      </p:sp>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04BC0D7-D61E-4C36-824E-2C016B9C5B46}"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A0464F1-9DF7-4EB8-AF1B-FF1B665B2F23}"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charset="0"/>
              </a:defRPr>
            </a:lvl1pPr>
          </a:lstStyle>
          <a:p>
            <a:pPr>
              <a:defRPr/>
            </a:pPr>
            <a:endParaRPr lang="en-US">
              <a:solidFill>
                <a:srgbClr val="EEECE1"/>
              </a:solidFill>
            </a:endParaRPr>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charset="0"/>
              </a:defRPr>
            </a:lvl1pPr>
          </a:lstStyle>
          <a:p>
            <a:pPr>
              <a:defRPr/>
            </a:pPr>
            <a:endParaRPr lang="en-US">
              <a:solidFill>
                <a:srgbClr val="EEECE1"/>
              </a:solidFill>
            </a:endParaRPr>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2" charset="0"/>
              </a:defRPr>
            </a:lvl1pPr>
          </a:lstStyle>
          <a:p>
            <a:fld id="{9F8D4EB2-8D48-4701-B866-0FCE6DFA21B1}" type="slidenum">
              <a:rPr lang="en-US">
                <a:solidFill>
                  <a:srgbClr val="EEECE1"/>
                </a:solidFill>
              </a:rPr>
              <a:pPr/>
              <a:t>‹#›</a:t>
            </a:fld>
            <a:endParaRPr lang="en-US">
              <a:solidFill>
                <a:srgbClr val="EEECE1"/>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EE5AF7B-E247-4AA5-97DB-C858130D4E1F}"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BF07C44-CE31-44A2-9F98-32C06BA7502F}"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81DDD03A-87B7-4331-B7E5-AAEC9B8BFD8C}"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51F2D4CE-F0D2-4490-BE9C-8D3F94B1B090}"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F70D7C6F-4BE5-4D8B-BC33-560F6B1AB88E}"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D4559FE-E4CF-4C8C-8316-3BAE54D44B16}"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6BFA190-4700-4A0A-AB0B-252EB0E956B1}"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F923273-BAA5-4233-9C4E-DE6667199B0D}" type="slidenum">
              <a:rPr lang="en-US"/>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Arial Unicode MS" charset="0"/>
                <a:cs typeface="Arial Unicode MS" charset="0"/>
              </a:defRPr>
            </a:lvl1pPr>
          </a:lstStyle>
          <a:p>
            <a:pPr defTabSz="914400">
              <a:defRPr/>
            </a:pPr>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Arial Unicode MS" charset="0"/>
                <a:cs typeface="Arial Unicode MS" charset="0"/>
              </a:defRPr>
            </a:lvl1pPr>
          </a:lstStyle>
          <a:p>
            <a:pPr defTabSz="914400">
              <a:defRPr/>
            </a:pPr>
            <a:endParaRPr lang="en-US"/>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12" charset="0"/>
              </a:defRPr>
            </a:lvl1pPr>
          </a:lstStyle>
          <a:p>
            <a:pPr defTabSz="914400"/>
            <a:fld id="{E2E8D3C3-F6AF-4B77-BE34-0EFDA9AC29B8}" type="slidenum">
              <a:rPr lang="en-US" smtClean="0">
                <a:ea typeface="+mn-ea"/>
                <a:cs typeface="Arial Unicode MS" pitchFamily="-112" charset="0"/>
              </a:rPr>
              <a:pPr defTabSz="914400"/>
              <a:t>‹#›</a:t>
            </a:fld>
            <a:endParaRPr lang="en-US" smtClean="0">
              <a:ea typeface="+mn-ea"/>
              <a:cs typeface="Arial Unicode MS" pitchFamily="-112" charset="0"/>
            </a:endParaRPr>
          </a:p>
        </p:txBody>
      </p:sp>
      <p:sp>
        <p:nvSpPr>
          <p:cNvPr id="7" name="Rectangle 6"/>
          <p:cNvSpPr>
            <a:spLocks noChangeArrowheads="1"/>
          </p:cNvSpPr>
          <p:nvPr/>
        </p:nvSpPr>
        <p:spPr bwMode="auto">
          <a:xfrm>
            <a:off x="0" y="0"/>
            <a:ext cx="3733800" cy="274638"/>
          </a:xfrm>
          <a:prstGeom prst="rect">
            <a:avLst/>
          </a:prstGeom>
          <a:solidFill>
            <a:srgbClr val="0E4851"/>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i="1">
                <a:solidFill>
                  <a:srgbClr val="FFFFFF"/>
                </a:solidFill>
                <a:latin typeface="Calibri"/>
                <a:cs typeface="ＭＳ Ｐゴシック" charset="-128"/>
              </a:rPr>
              <a:t>Introduction to Information Retrieval</a:t>
            </a:r>
          </a:p>
        </p:txBody>
      </p:sp>
      <p:sp>
        <p:nvSpPr>
          <p:cNvPr id="8" name="Rectangle 7"/>
          <p:cNvSpPr>
            <a:spLocks noChangeArrowheads="1"/>
          </p:cNvSpPr>
          <p:nvPr/>
        </p:nvSpPr>
        <p:spPr bwMode="auto">
          <a:xfrm>
            <a:off x="3733800" y="0"/>
            <a:ext cx="3886200" cy="274638"/>
          </a:xfrm>
          <a:prstGeom prst="rect">
            <a:avLst/>
          </a:prstGeom>
          <a:solidFill>
            <a:srgbClr val="0E4851"/>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a:solidFill>
                  <a:srgbClr val="FFFFFF"/>
                </a:solidFill>
                <a:latin typeface="Calibri"/>
                <a:cs typeface="ＭＳ Ｐゴシック" charset="-128"/>
              </a:rPr>
              <a:t> </a:t>
            </a:r>
          </a:p>
        </p:txBody>
      </p:sp>
      <p:sp>
        <p:nvSpPr>
          <p:cNvPr id="9" name="Rectangle 8"/>
          <p:cNvSpPr>
            <a:spLocks noChangeArrowheads="1"/>
          </p:cNvSpPr>
          <p:nvPr/>
        </p:nvSpPr>
        <p:spPr bwMode="auto">
          <a:xfrm>
            <a:off x="7620000" y="0"/>
            <a:ext cx="1524000" cy="274638"/>
          </a:xfrm>
          <a:prstGeom prst="rect">
            <a:avLst/>
          </a:prstGeom>
          <a:solidFill>
            <a:srgbClr val="139CB7"/>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a:solidFill>
                  <a:srgbClr val="FFFFFF"/>
                </a:solidFill>
                <a:latin typeface="Calibri"/>
                <a:cs typeface="ＭＳ Ｐゴシック" charset="-128"/>
              </a:rPr>
              <a:t> </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mc:AlternateContent xmlns:mc="http://schemas.openxmlformats.org/markup-compatibility/2006">
    <mc:Choice xmlns:p14="http://schemas.microsoft.com/office/powerpoint/2010/main" xmlns="" Requires="p14">
      <p:transition spd="slow" p14:dur="2000"/>
    </mc:Choice>
    <mc:Fallback>
      <p:transition spd="slow"/>
    </mc:Fallback>
  </mc:AlternateContent>
  <p:hf hdr="0" ftr="0" dt="0"/>
  <p:txStyles>
    <p:titleStyle>
      <a:lvl1pPr algn="l" defTabSz="457200" rtl="0" eaLnBrk="0" fontAlgn="base" hangingPunct="0">
        <a:spcBef>
          <a:spcPct val="0"/>
        </a:spcBef>
        <a:spcAft>
          <a:spcPct val="0"/>
        </a:spcAft>
        <a:defRPr sz="4000"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5pPr>
      <a:lvl6pPr marL="4572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6pPr>
      <a:lvl7pPr marL="9144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7pPr>
      <a:lvl8pPr marL="13716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8pPr>
      <a:lvl9pPr marL="18288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033592" cy="1198984"/>
          </a:xfrm>
        </p:spPr>
        <p:txBody>
          <a:bodyPr/>
          <a:lstStyle/>
          <a:p>
            <a:pPr eaLnBrk="1" hangingPunct="1"/>
            <a:r>
              <a:rPr lang="el-GR" sz="3200" dirty="0" smtClean="0">
                <a:ea typeface="ＭＳ Ｐゴシック" pitchFamily="-112" charset="-128"/>
              </a:rPr>
              <a:t>ΠΛΕ70: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Διάλεξη</a:t>
            </a:r>
            <a:r>
              <a:rPr lang="en-US" sz="2400" dirty="0" smtClean="0">
                <a:ea typeface="ＭＳ Ｐゴシック" pitchFamily="-112" charset="-128"/>
              </a:rPr>
              <a:t> </a:t>
            </a:r>
            <a:r>
              <a:rPr lang="el-GR" sz="2400" dirty="0" smtClean="0">
                <a:ea typeface="ＭＳ Ｐゴシック" pitchFamily="-112" charset="-128"/>
              </a:rPr>
              <a:t>2</a:t>
            </a:r>
            <a:r>
              <a:rPr lang="en-US" sz="2400" dirty="0" smtClean="0">
                <a:ea typeface="ＭＳ Ｐゴシック" pitchFamily="-112" charset="-128"/>
              </a:rPr>
              <a:t>: </a:t>
            </a:r>
            <a:r>
              <a:rPr lang="el-GR" sz="2400" dirty="0" smtClean="0">
                <a:ea typeface="ＭＳ Ｐゴシック" pitchFamily="-112" charset="-128"/>
              </a:rPr>
              <a:t>Λεξιλόγιο Όρων και Λίστες Καταχωρήσεων</a:t>
            </a:r>
            <a:endParaRPr lang="en-US" sz="2400" dirty="0" smtClean="0">
              <a:ea typeface="ＭＳ Ｐゴシック" pitchFamily="-112"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899592" y="2852936"/>
            <a:ext cx="7920880" cy="1368152"/>
          </a:xfrm>
        </p:spPr>
        <p:txBody>
          <a:bodyPr/>
          <a:lstStyle/>
          <a:p>
            <a:pPr eaLnBrk="1" hangingPunct="1">
              <a:defRPr/>
            </a:pPr>
            <a:r>
              <a:rPr lang="el-GR" sz="3600" dirty="0" smtClean="0">
                <a:solidFill>
                  <a:schemeClr val="tx2">
                    <a:lumMod val="50000"/>
                  </a:schemeClr>
                </a:solidFill>
                <a:ea typeface="ＭＳ Ｐゴシック" charset="-128"/>
                <a:cs typeface="ＭＳ Ｐゴシック" charset="-128"/>
              </a:rPr>
              <a:t>ΣΥΜΒΟΛΑ (</a:t>
            </a:r>
            <a:r>
              <a:rPr lang="en-US" sz="3600" dirty="0" smtClean="0">
                <a:solidFill>
                  <a:schemeClr val="tx2">
                    <a:lumMod val="50000"/>
                  </a:schemeClr>
                </a:solidFill>
                <a:ea typeface="ＭＳ Ｐゴシック" charset="-128"/>
                <a:cs typeface="ＭＳ Ｐゴシック" charset="-128"/>
              </a:rPr>
              <a:t>Tokens</a:t>
            </a:r>
            <a:r>
              <a:rPr lang="el-GR" sz="3600" dirty="0" smtClean="0">
                <a:solidFill>
                  <a:schemeClr val="tx2">
                    <a:lumMod val="50000"/>
                  </a:schemeClr>
                </a:solidFill>
                <a:ea typeface="ＭＳ Ｐゴシック" charset="-128"/>
                <a:cs typeface="ＭＳ Ｐゴシック" charset="-128"/>
              </a:rPr>
              <a:t>)</a:t>
            </a:r>
            <a:r>
              <a:rPr lang="en-US" sz="3600" dirty="0" smtClean="0">
                <a:solidFill>
                  <a:schemeClr val="tx2">
                    <a:lumMod val="50000"/>
                  </a:schemeClr>
                </a:solidFill>
                <a:ea typeface="ＭＳ Ｐゴシック" charset="-128"/>
                <a:cs typeface="ＭＳ Ｐゴシック" charset="-128"/>
              </a:rPr>
              <a:t> </a:t>
            </a:r>
            <a:r>
              <a:rPr lang="el-GR" sz="3600" dirty="0" smtClean="0">
                <a:solidFill>
                  <a:schemeClr val="tx2">
                    <a:lumMod val="50000"/>
                  </a:schemeClr>
                </a:solidFill>
                <a:ea typeface="ＭＳ Ｐゴシック" charset="-128"/>
                <a:cs typeface="ＭＳ Ｐゴシック" charset="-128"/>
              </a:rPr>
              <a:t>και ΟΡΟΙ (Τ</a:t>
            </a:r>
            <a:r>
              <a:rPr lang="en-US" sz="3600" dirty="0" smtClean="0">
                <a:solidFill>
                  <a:schemeClr val="tx2">
                    <a:lumMod val="50000"/>
                  </a:schemeClr>
                </a:solidFill>
                <a:ea typeface="ＭＳ Ｐゴシック" charset="-128"/>
                <a:cs typeface="ＭＳ Ｐゴシック" charset="-128"/>
              </a:rPr>
              <a:t>ERMS)</a:t>
            </a:r>
          </a:p>
        </p:txBody>
      </p:sp>
      <p:sp>
        <p:nvSpPr>
          <p:cNvPr id="25604" name="Slide Number Placeholder 4"/>
          <p:cNvSpPr>
            <a:spLocks noGrp="1"/>
          </p:cNvSpPr>
          <p:nvPr>
            <p:ph type="sldNum" sz="quarter" idx="12"/>
          </p:nvPr>
        </p:nvSpPr>
        <p:spPr bwMode="auto">
          <a:noFill/>
          <a:ln>
            <a:miter lim="800000"/>
            <a:headEnd/>
            <a:tailEnd/>
          </a:ln>
        </p:spPr>
        <p:txBody>
          <a:bodyPr/>
          <a:lstStyle/>
          <a:p>
            <a:fld id="{6720D6CA-C085-43ED-B54E-76CCBADFFBB1}" type="slidenum">
              <a:rPr lang="en-US"/>
              <a:pPr/>
              <a:t>10</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251520" y="1556792"/>
            <a:ext cx="8784976" cy="4968552"/>
          </a:xfrm>
        </p:spPr>
        <p:txBody>
          <a:bodyPr/>
          <a:lstStyle/>
          <a:p>
            <a:pPr eaLnBrk="1" hangingPunct="1"/>
            <a:r>
              <a:rPr lang="el-GR" sz="2000" u="sng" dirty="0" smtClean="0">
                <a:solidFill>
                  <a:srgbClr val="A40508"/>
                </a:solidFill>
                <a:ea typeface="ＭＳ Ｐゴシック" pitchFamily="34" charset="-128"/>
              </a:rPr>
              <a:t>Είσοδος</a:t>
            </a:r>
            <a:r>
              <a:rPr lang="en-US" sz="2000" dirty="0" smtClean="0">
                <a:ea typeface="ＭＳ Ｐゴシック" pitchFamily="34" charset="-128"/>
              </a:rPr>
              <a:t>: “</a:t>
            </a:r>
            <a:r>
              <a:rPr lang="en-US" sz="2000" b="1" i="1" dirty="0" smtClean="0">
                <a:ea typeface="ＭＳ Ｐゴシック" pitchFamily="34" charset="-128"/>
              </a:rPr>
              <a:t>Friends, Romans, Countrymen</a:t>
            </a:r>
            <a:r>
              <a:rPr lang="en-US" sz="2000" dirty="0" smtClean="0">
                <a:ea typeface="ＭＳ Ｐゴシック" pitchFamily="34" charset="-128"/>
              </a:rPr>
              <a:t>”</a:t>
            </a:r>
          </a:p>
          <a:p>
            <a:pPr eaLnBrk="1" hangingPunct="1"/>
            <a:r>
              <a:rPr lang="el-GR" sz="2000" u="sng" dirty="0" smtClean="0">
                <a:solidFill>
                  <a:srgbClr val="A40508"/>
                </a:solidFill>
                <a:ea typeface="ＭＳ Ｐゴシック" pitchFamily="34" charset="-128"/>
              </a:rPr>
              <a:t>Έξοδος</a:t>
            </a:r>
            <a:r>
              <a:rPr lang="en-US" sz="2000" dirty="0" smtClean="0">
                <a:ea typeface="ＭＳ Ｐゴシック" pitchFamily="34" charset="-128"/>
              </a:rPr>
              <a:t>: Tokens</a:t>
            </a:r>
          </a:p>
          <a:p>
            <a:pPr lvl="1" eaLnBrk="1" hangingPunct="1"/>
            <a:r>
              <a:rPr lang="en-US" sz="2000" b="1" i="1" dirty="0" smtClean="0">
                <a:ea typeface="ＭＳ Ｐゴシック" pitchFamily="34" charset="-128"/>
              </a:rPr>
              <a:t>Friends</a:t>
            </a:r>
          </a:p>
          <a:p>
            <a:pPr lvl="1" eaLnBrk="1" hangingPunct="1"/>
            <a:r>
              <a:rPr lang="en-US" sz="2000" b="1" i="1" dirty="0" smtClean="0">
                <a:ea typeface="ＭＳ Ｐゴシック" pitchFamily="34" charset="-128"/>
              </a:rPr>
              <a:t>Romans</a:t>
            </a:r>
          </a:p>
          <a:p>
            <a:pPr lvl="1" eaLnBrk="1" hangingPunct="1"/>
            <a:r>
              <a:rPr lang="en-US" sz="2000" b="1" i="1" dirty="0" smtClean="0">
                <a:ea typeface="ＭＳ Ｐゴシック" pitchFamily="34" charset="-128"/>
              </a:rPr>
              <a:t>Countrymen</a:t>
            </a:r>
          </a:p>
          <a:p>
            <a:pPr eaLnBrk="1" hangingPunct="1"/>
            <a:r>
              <a:rPr lang="el-GR" sz="2400" dirty="0" smtClean="0">
                <a:ea typeface="ＭＳ Ｐゴシック" pitchFamily="34" charset="-128"/>
              </a:rPr>
              <a:t>Ένα σύμβολο </a:t>
            </a:r>
            <a:r>
              <a:rPr lang="el-GR" sz="2400" dirty="0">
                <a:solidFill>
                  <a:srgbClr val="139CB7"/>
                </a:solidFill>
                <a:ea typeface="ＭＳ Ｐゴシック" pitchFamily="34" charset="-128"/>
              </a:rPr>
              <a:t>(</a:t>
            </a:r>
            <a:r>
              <a:rPr lang="en-US" sz="2400" dirty="0" smtClean="0">
                <a:solidFill>
                  <a:srgbClr val="139CB7"/>
                </a:solidFill>
                <a:ea typeface="ＭＳ Ｐゴシック" pitchFamily="34" charset="-128"/>
              </a:rPr>
              <a:t>token</a:t>
            </a:r>
            <a:r>
              <a:rPr lang="el-GR" sz="2400" dirty="0" smtClean="0">
                <a:solidFill>
                  <a:srgbClr val="139CB7"/>
                </a:solidFill>
                <a:ea typeface="ＭＳ Ｐゴシック" pitchFamily="34" charset="-128"/>
              </a:rPr>
              <a:t>)</a:t>
            </a:r>
            <a:r>
              <a:rPr lang="en-US" sz="2400" dirty="0" smtClean="0">
                <a:ea typeface="ＭＳ Ｐゴシック" pitchFamily="34" charset="-128"/>
              </a:rPr>
              <a:t> </a:t>
            </a:r>
            <a:r>
              <a:rPr lang="el-GR" sz="2400" dirty="0" smtClean="0">
                <a:ea typeface="ＭＳ Ｐゴシック" pitchFamily="34" charset="-128"/>
              </a:rPr>
              <a:t>είναι μια ακολουθία από χαρακτήρες σε ένα κείμενο  (που είναι ομαδοποιημένοι ως μια χρήσιμη σημασιολογικά μονάδα)</a:t>
            </a:r>
          </a:p>
          <a:p>
            <a:pPr eaLnBrk="1" hangingPunct="1"/>
            <a:r>
              <a:rPr lang="el-GR" sz="2400" dirty="0" smtClean="0">
                <a:ea typeface="ＭＳ Ｐゴシック" pitchFamily="34" charset="-128"/>
              </a:rPr>
              <a:t>Κάθε τέτοιο </a:t>
            </a:r>
            <a:r>
              <a:rPr lang="en-US" sz="2400" dirty="0" smtClean="0">
                <a:ea typeface="ＭＳ Ｐゴシック" pitchFamily="34" charset="-128"/>
              </a:rPr>
              <a:t>token </a:t>
            </a:r>
            <a:r>
              <a:rPr lang="el-GR" sz="2400" dirty="0" smtClean="0">
                <a:ea typeface="ＭＳ Ｐゴシック" pitchFamily="34" charset="-128"/>
              </a:rPr>
              <a:t>είναι υποψήφιο για να εισαχθεί στο ευρετήριο μετά από περαιτέρω επεξεργασία </a:t>
            </a:r>
          </a:p>
          <a:p>
            <a:pPr marL="0" indent="0" eaLnBrk="1" hangingPunct="1">
              <a:buNone/>
            </a:pPr>
            <a:r>
              <a:rPr lang="el-GR" sz="2400" b="1" i="1" dirty="0" smtClean="0">
                <a:solidFill>
                  <a:srgbClr val="C00000"/>
                </a:solidFill>
                <a:ea typeface="ＭＳ Ｐゴシック" pitchFamily="34" charset="-128"/>
              </a:rPr>
              <a:t>Αλλά ποια είναι τα κατάλληλα </a:t>
            </a:r>
            <a:r>
              <a:rPr lang="en-US" sz="2400" b="1" i="1" dirty="0" smtClean="0">
                <a:solidFill>
                  <a:srgbClr val="C00000"/>
                </a:solidFill>
                <a:ea typeface="ＭＳ Ｐゴシック" pitchFamily="34" charset="-128"/>
              </a:rPr>
              <a:t>tokens; </a:t>
            </a:r>
            <a:endParaRPr lang="el-GR" sz="2400" b="1" i="1" dirty="0" smtClean="0">
              <a:solidFill>
                <a:srgbClr val="C00000"/>
              </a:solidFill>
              <a:ea typeface="ＭＳ Ｐゴシック" pitchFamily="34" charset="-128"/>
            </a:endParaRPr>
          </a:p>
          <a:p>
            <a:pPr marL="0" indent="0" eaLnBrk="1" hangingPunct="1">
              <a:buNone/>
            </a:pPr>
            <a:r>
              <a:rPr lang="el-GR" sz="2400" i="1" dirty="0">
                <a:ea typeface="ＭＳ Ｐゴシック" pitchFamily="34" charset="-128"/>
              </a:rPr>
              <a:t>Αρκεί να χωρίσουμε το κείμενο στα κενά και στα σημεία </a:t>
            </a:r>
            <a:r>
              <a:rPr lang="el-GR" sz="2400" i="1" dirty="0" smtClean="0">
                <a:ea typeface="ＭＳ Ｐゴシック" pitchFamily="34" charset="-128"/>
              </a:rPr>
              <a:t>στίξης;</a:t>
            </a:r>
          </a:p>
          <a:p>
            <a:pPr marL="0" indent="0" eaLnBrk="1" hangingPunct="1">
              <a:buNone/>
            </a:pPr>
            <a:r>
              <a:rPr lang="el-GR" sz="2400" i="1" dirty="0" smtClean="0">
                <a:ea typeface="ＭＳ Ｐゴシック" pitchFamily="34" charset="-128"/>
              </a:rPr>
              <a:t>Εξαρτάται από τη γλώσσα</a:t>
            </a:r>
            <a:endParaRPr lang="en-US" sz="2400" i="1" dirty="0">
              <a:ea typeface="ＭＳ Ｐゴシック" pitchFamily="34" charset="-128"/>
            </a:endParaRP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11</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Θέματα</a:t>
            </a:r>
            <a:endParaRPr lang="en-US" dirty="0" smtClean="0">
              <a:ea typeface="ＭＳ Ｐゴシック" pitchFamily="34" charset="-128"/>
            </a:endParaRPr>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7651" name="Rectangle 2051"/>
          <p:cNvSpPr>
            <a:spLocks noGrp="1" noChangeArrowheads="1"/>
          </p:cNvSpPr>
          <p:nvPr>
            <p:ph type="body" idx="1"/>
          </p:nvPr>
        </p:nvSpPr>
        <p:spPr>
          <a:xfrm>
            <a:off x="467544" y="1412776"/>
            <a:ext cx="8147248" cy="2116832"/>
          </a:xfrm>
        </p:spPr>
        <p:txBody>
          <a:bodyPr/>
          <a:lstStyle/>
          <a:p>
            <a:pPr lvl="1" eaLnBrk="1" hangingPunct="1"/>
            <a:r>
              <a:rPr lang="el-GR" sz="2000" dirty="0" smtClean="0">
                <a:ea typeface="ＭＳ Ｐゴシック" pitchFamily="34" charset="-128"/>
              </a:rPr>
              <a:t>Αγγλικά: απόστροφος</a:t>
            </a:r>
            <a:r>
              <a:rPr lang="el-GR" sz="2000" dirty="0">
                <a:ea typeface="ＭＳ Ｐゴシック" pitchFamily="34" charset="-128"/>
              </a:rPr>
              <a:t> </a:t>
            </a:r>
            <a:r>
              <a:rPr lang="el-GR" sz="2000" dirty="0" smtClean="0">
                <a:ea typeface="ＭＳ Ｐゴシック" pitchFamily="34" charset="-128"/>
              </a:rPr>
              <a:t>(σύντμηση και  γενική κτητική)</a:t>
            </a:r>
          </a:p>
          <a:p>
            <a:pPr lvl="2" eaLnBrk="1" hangingPunct="1"/>
            <a:r>
              <a:rPr lang="en-US" sz="1600" b="1" i="1" dirty="0" smtClean="0">
                <a:ea typeface="ＭＳ Ｐゴシック" pitchFamily="34" charset="-128"/>
              </a:rPr>
              <a:t>Finland’s capital </a:t>
            </a:r>
            <a:r>
              <a:rPr lang="en-US" sz="1600" b="1" i="1" dirty="0">
                <a:ea typeface="ＭＳ Ｐゴシック" pitchFamily="34" charset="-128"/>
                <a:sym typeface="Symbol" pitchFamily="18" charset="2"/>
              </a:rPr>
              <a:t>  Finland? </a:t>
            </a:r>
            <a:r>
              <a:rPr lang="en-US" sz="1600" b="1" i="1" dirty="0" err="1">
                <a:ea typeface="ＭＳ Ｐゴシック" pitchFamily="34" charset="-128"/>
                <a:sym typeface="Symbol" pitchFamily="18" charset="2"/>
              </a:rPr>
              <a:t>Finlands</a:t>
            </a:r>
            <a:r>
              <a:rPr lang="en-US" sz="1600" b="1" i="1" dirty="0">
                <a:ea typeface="ＭＳ Ｐゴシック" pitchFamily="34" charset="-128"/>
                <a:sym typeface="Symbol" pitchFamily="18" charset="2"/>
              </a:rPr>
              <a:t>? Finland’s?</a:t>
            </a:r>
          </a:p>
          <a:p>
            <a:pPr lvl="2" eaLnBrk="1" hangingPunct="1"/>
            <a:r>
              <a:rPr lang="en-US" sz="1600" b="1" i="1" dirty="0">
                <a:ea typeface="ＭＳ Ｐゴシック" pitchFamily="34" charset="-128"/>
                <a:sym typeface="Symbol" pitchFamily="18" charset="2"/>
              </a:rPr>
              <a:t>Mr. O’ Neill thinks that the boys’ stories about Chile’s capital aren’t </a:t>
            </a:r>
            <a:r>
              <a:rPr lang="en-US" sz="1600" b="1" i="1" dirty="0" smtClean="0">
                <a:ea typeface="ＭＳ Ｐゴシック" pitchFamily="34" charset="-128"/>
                <a:sym typeface="Symbol" pitchFamily="18" charset="2"/>
              </a:rPr>
              <a:t>amusing</a:t>
            </a:r>
          </a:p>
          <a:p>
            <a:pPr lvl="1" eaLnBrk="1" hangingPunct="1"/>
            <a:r>
              <a:rPr lang="el-GR" sz="2000" dirty="0" smtClean="0">
                <a:ea typeface="ＭＳ Ｐゴシック" pitchFamily="34" charset="-128"/>
                <a:sym typeface="Symbol" pitchFamily="18" charset="2"/>
              </a:rPr>
              <a:t>Ενωτικό </a:t>
            </a:r>
            <a:r>
              <a:rPr lang="en-US" sz="2000" dirty="0" smtClean="0">
                <a:ea typeface="ＭＳ Ｐゴシック" pitchFamily="34" charset="-128"/>
                <a:sym typeface="Symbol" pitchFamily="18" charset="2"/>
              </a:rPr>
              <a:t>(hyphen)</a:t>
            </a:r>
            <a:r>
              <a:rPr lang="el-GR" sz="2000" dirty="0" smtClean="0">
                <a:ea typeface="ＭＳ Ｐゴシック" pitchFamily="34" charset="-128"/>
                <a:sym typeface="Symbol" pitchFamily="18" charset="2"/>
              </a:rPr>
              <a:t>: </a:t>
            </a:r>
          </a:p>
          <a:p>
            <a:pPr lvl="2" eaLnBrk="1" hangingPunct="1"/>
            <a:r>
              <a:rPr lang="en-US" sz="1600" b="1" i="1" dirty="0">
                <a:ea typeface="ＭＳ Ｐゴシック" pitchFamily="34" charset="-128"/>
                <a:sym typeface="Symbol" pitchFamily="18" charset="2"/>
              </a:rPr>
              <a:t>Hewlett-Packard  Hewlett </a:t>
            </a:r>
            <a:r>
              <a:rPr lang="el-GR" sz="1600" dirty="0" smtClean="0">
                <a:ea typeface="ＭＳ Ｐゴシック" pitchFamily="34" charset="-128"/>
                <a:sym typeface="Symbol" pitchFamily="18" charset="2"/>
              </a:rPr>
              <a:t>και </a:t>
            </a:r>
            <a:r>
              <a:rPr lang="en-US" sz="1600" b="1" i="1" dirty="0">
                <a:ea typeface="ＭＳ Ｐゴシック" pitchFamily="34" charset="-128"/>
                <a:sym typeface="Symbol" pitchFamily="18" charset="2"/>
              </a:rPr>
              <a:t>Packard</a:t>
            </a:r>
            <a:r>
              <a:rPr lang="en-US" sz="1600" dirty="0" smtClean="0">
                <a:ea typeface="ＭＳ Ｐゴシック" pitchFamily="34" charset="-128"/>
                <a:sym typeface="Symbol" pitchFamily="18" charset="2"/>
              </a:rPr>
              <a:t> </a:t>
            </a:r>
            <a:r>
              <a:rPr lang="el-GR" sz="1600" dirty="0" smtClean="0">
                <a:ea typeface="ＭＳ Ｐゴシック" pitchFamily="34" charset="-128"/>
                <a:sym typeface="Symbol" pitchFamily="18" charset="2"/>
              </a:rPr>
              <a:t>ως δύο </a:t>
            </a:r>
            <a:r>
              <a:rPr lang="en-US" sz="1600" dirty="0" smtClean="0">
                <a:ea typeface="ＭＳ Ｐゴシック" pitchFamily="34" charset="-128"/>
                <a:sym typeface="Symbol" pitchFamily="18" charset="2"/>
              </a:rPr>
              <a:t>tokens</a:t>
            </a:r>
            <a:r>
              <a:rPr lang="el-GR" sz="1600" dirty="0" smtClean="0">
                <a:ea typeface="ＭＳ Ｐゴシック" pitchFamily="34" charset="-128"/>
                <a:sym typeface="Symbol" pitchFamily="18" charset="2"/>
              </a:rPr>
              <a:t> </a:t>
            </a:r>
            <a:r>
              <a:rPr lang="en-US" sz="1600" dirty="0" smtClean="0">
                <a:ea typeface="ＭＳ Ｐゴシック" pitchFamily="34" charset="-128"/>
                <a:sym typeface="Symbol" pitchFamily="18" charset="2"/>
              </a:rPr>
              <a:t>?</a:t>
            </a:r>
          </a:p>
          <a:p>
            <a:pPr lvl="2" eaLnBrk="1" hangingPunct="1"/>
            <a:r>
              <a:rPr lang="en-US" sz="1600" b="1" i="1" dirty="0">
                <a:ea typeface="ＭＳ Ｐゴシック" pitchFamily="34" charset="-128"/>
              </a:rPr>
              <a:t>state-of-the-art</a:t>
            </a:r>
            <a:r>
              <a:rPr lang="el-GR" sz="1600" dirty="0">
                <a:ea typeface="ＭＳ Ｐゴシック" pitchFamily="34" charset="-128"/>
              </a:rPr>
              <a:t> </a:t>
            </a:r>
            <a:r>
              <a:rPr lang="el-GR" sz="1600" dirty="0" smtClean="0">
                <a:ea typeface="ＭＳ Ｐゴシック" pitchFamily="34" charset="-128"/>
              </a:rPr>
              <a:t>ή </a:t>
            </a:r>
            <a:r>
              <a:rPr lang="en-US" sz="1600" b="1" i="1" dirty="0">
                <a:ea typeface="ＭＳ Ｐゴシック" pitchFamily="34" charset="-128"/>
              </a:rPr>
              <a:t>the-hold-him-back-and-drag-him-away maneuver  </a:t>
            </a:r>
            <a:r>
              <a:rPr lang="en-US" sz="1600" dirty="0">
                <a:ea typeface="ＭＳ Ｐゴシック" pitchFamily="34" charset="-128"/>
              </a:rPr>
              <a:t>(</a:t>
            </a:r>
            <a:r>
              <a:rPr lang="el-GR" sz="1600" dirty="0">
                <a:ea typeface="ＭＳ Ｐゴシック" pitchFamily="34" charset="-128"/>
              </a:rPr>
              <a:t>να διασπάσουμε την ακολουθία</a:t>
            </a:r>
            <a:r>
              <a:rPr lang="el-GR" sz="1600" dirty="0" smtClean="0">
                <a:ea typeface="ＭＳ Ｐゴシック" pitchFamily="34" charset="-128"/>
              </a:rPr>
              <a:t>;) </a:t>
            </a:r>
            <a:r>
              <a:rPr lang="en-US" sz="1600" dirty="0" smtClean="0">
                <a:ea typeface="ＭＳ Ｐゴシック" pitchFamily="34" charset="-128"/>
              </a:rPr>
              <a:t> </a:t>
            </a:r>
            <a:endParaRPr lang="en-US" sz="1600" dirty="0">
              <a:ea typeface="ＭＳ Ｐゴシック" pitchFamily="34" charset="-128"/>
            </a:endParaRPr>
          </a:p>
          <a:p>
            <a:pPr lvl="2" eaLnBrk="1" hangingPunct="1"/>
            <a:r>
              <a:rPr lang="en-US" sz="1600" b="1" i="1" dirty="0">
                <a:ea typeface="ＭＳ Ｐゴシック" pitchFamily="34" charset="-128"/>
                <a:sym typeface="Symbol" pitchFamily="18" charset="2"/>
              </a:rPr>
              <a:t>co-education</a:t>
            </a:r>
            <a:r>
              <a:rPr lang="en-US" sz="1600" b="1" i="1" dirty="0" smtClean="0">
                <a:ea typeface="ＭＳ Ｐゴシック" pitchFamily="34" charset="-128"/>
                <a:sym typeface="Symbol" pitchFamily="18" charset="2"/>
              </a:rPr>
              <a:t> </a:t>
            </a:r>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χωρισμός φωνηέντων)</a:t>
            </a:r>
            <a:endParaRPr lang="en-US" sz="1600" dirty="0">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lowercase, lower-case, lower case ?</a:t>
            </a:r>
          </a:p>
          <a:p>
            <a:pPr lvl="1" eaLnBrk="1" hangingPunct="1"/>
            <a:r>
              <a:rPr lang="el-GR" sz="2000" dirty="0" smtClean="0">
                <a:ea typeface="ＭＳ Ｐゴシック" pitchFamily="34" charset="-128"/>
                <a:sym typeface="Symbol" pitchFamily="18" charset="2"/>
              </a:rPr>
              <a:t>Διάσπαση</a:t>
            </a:r>
            <a:r>
              <a:rPr lang="el-GR" sz="2800" b="1" i="1" dirty="0" smtClean="0">
                <a:ea typeface="ＭＳ Ｐゴシック" pitchFamily="34" charset="-128"/>
                <a:sym typeface="Symbol" pitchFamily="18" charset="2"/>
              </a:rPr>
              <a:t> </a:t>
            </a:r>
            <a:r>
              <a:rPr lang="el-GR" sz="2000" dirty="0">
                <a:ea typeface="ＭＳ Ｐゴシック" pitchFamily="34" charset="-128"/>
                <a:sym typeface="Symbol" pitchFamily="18" charset="2"/>
              </a:rPr>
              <a:t>στο κενό σύμβολο </a:t>
            </a:r>
            <a:endParaRPr lang="el-GR" sz="1600" dirty="0" smtClean="0">
              <a:ea typeface="ＭＳ Ｐゴシック" pitchFamily="34" charset="-128"/>
              <a:sym typeface="Symbol" pitchFamily="18" charset="2"/>
            </a:endParaRPr>
          </a:p>
          <a:p>
            <a:pPr lvl="2" eaLnBrk="1" hangingPunct="1"/>
            <a:r>
              <a:rPr lang="en-US" sz="1600" b="1" i="1" dirty="0" smtClean="0">
                <a:ea typeface="ＭＳ Ｐゴシック" pitchFamily="34" charset="-128"/>
                <a:sym typeface="Symbol" pitchFamily="18" charset="2"/>
              </a:rPr>
              <a:t>San Francisco, Los Angeles </a:t>
            </a:r>
            <a:r>
              <a:rPr lang="el-GR" sz="1600" b="1" i="1" dirty="0" smtClean="0">
                <a:ea typeface="ＭＳ Ｐゴシック" pitchFamily="34" charset="-128"/>
                <a:sym typeface="Symbol" pitchFamily="18" charset="2"/>
              </a:rPr>
              <a:t> </a:t>
            </a:r>
            <a:r>
              <a:rPr lang="en-US" sz="1600" b="1" i="1" dirty="0" smtClean="0">
                <a:ea typeface="ＭＳ Ｐゴシック" pitchFamily="34" charset="-128"/>
                <a:sym typeface="Symbol" pitchFamily="18" charset="2"/>
              </a:rPr>
              <a:t>York University </a:t>
            </a:r>
            <a:r>
              <a:rPr lang="en-US" sz="1600" b="1" i="1" dirty="0" err="1" smtClean="0">
                <a:ea typeface="ＭＳ Ｐゴシック" pitchFamily="34" charset="-128"/>
                <a:sym typeface="Symbol" pitchFamily="18" charset="2"/>
              </a:rPr>
              <a:t>vs</a:t>
            </a:r>
            <a:r>
              <a:rPr lang="en-US" sz="1600" b="1" i="1" dirty="0" smtClean="0">
                <a:ea typeface="ＭＳ Ｐゴシック" pitchFamily="34" charset="-128"/>
                <a:sym typeface="Symbol" pitchFamily="18" charset="2"/>
              </a:rPr>
              <a:t> New York University </a:t>
            </a:r>
            <a:r>
              <a:rPr lang="en-US" sz="1600" dirty="0" smtClean="0">
                <a:ea typeface="ＭＳ Ｐゴシック" pitchFamily="34" charset="-128"/>
                <a:sym typeface="Symbol" pitchFamily="18" charset="2"/>
              </a:rPr>
              <a:t>(</a:t>
            </a:r>
            <a:r>
              <a:rPr lang="el-GR" sz="1600" dirty="0" smtClean="0">
                <a:ea typeface="ＭＳ Ｐゴシック" pitchFamily="34" charset="-128"/>
                <a:sym typeface="Symbol" pitchFamily="18" charset="2"/>
              </a:rPr>
              <a:t>διάσπαση ονομάτων) αλλά πως μπορούμε να το καταλάβουμε; </a:t>
            </a:r>
            <a:endParaRPr lang="en-US" sz="1600" dirty="0" smtClean="0">
              <a:ea typeface="ＭＳ Ｐゴシック" pitchFamily="34" charset="-128"/>
              <a:sym typeface="Symbol" pitchFamily="18" charset="2"/>
            </a:endParaRPr>
          </a:p>
          <a:p>
            <a:pPr lvl="1" eaLnBrk="1" hangingPunct="1"/>
            <a:r>
              <a:rPr lang="el-GR" sz="2000" dirty="0" smtClean="0">
                <a:solidFill>
                  <a:prstClr val="black"/>
                </a:solidFill>
                <a:ea typeface="ＭＳ Ｐゴシック" pitchFamily="34" charset="-128"/>
                <a:sym typeface="Symbol" pitchFamily="18" charset="2"/>
              </a:rPr>
              <a:t>Ή και συνδυασμός </a:t>
            </a:r>
            <a:endParaRPr lang="el-GR" sz="2000" dirty="0">
              <a:solidFill>
                <a:prstClr val="black"/>
              </a:solidFill>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San Francisco-Los Angeles</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12</a:t>
            </a:fld>
            <a:endParaRPr lang="en-US" dirty="0"/>
          </a:p>
        </p:txBody>
      </p:sp>
      <p:sp>
        <p:nvSpPr>
          <p:cNvPr id="2" name="TextBox 1"/>
          <p:cNvSpPr txBox="1"/>
          <p:nvPr/>
        </p:nvSpPr>
        <p:spPr>
          <a:xfrm>
            <a:off x="251520" y="5877272"/>
            <a:ext cx="7950299" cy="830997"/>
          </a:xfrm>
          <a:prstGeom prst="rect">
            <a:avLst/>
          </a:prstGeom>
          <a:noFill/>
        </p:spPr>
        <p:txBody>
          <a:bodyPr wrap="square" rtlCol="0">
            <a:spAutoFit/>
          </a:bodyPr>
          <a:lstStyle/>
          <a:p>
            <a:pPr marL="342900" indent="-342900">
              <a:buFont typeface="Wingdings" pitchFamily="2" charset="2"/>
              <a:buChar char="ü"/>
            </a:pPr>
            <a:r>
              <a:rPr lang="el-GR" sz="1600" dirty="0" smtClean="0">
                <a:solidFill>
                  <a:schemeClr val="accent2">
                    <a:lumMod val="50000"/>
                  </a:schemeClr>
                </a:solidFill>
                <a:latin typeface="+mn-lt"/>
              </a:rPr>
              <a:t>Την ίδια πολιτική και στην ερώτηση και στο κείμενο</a:t>
            </a:r>
            <a:r>
              <a:rPr lang="en-US" sz="1600" dirty="0" smtClean="0">
                <a:solidFill>
                  <a:schemeClr val="accent2">
                    <a:lumMod val="50000"/>
                  </a:schemeClr>
                </a:solidFill>
                <a:latin typeface="+mn-lt"/>
              </a:rPr>
              <a:t> </a:t>
            </a:r>
          </a:p>
          <a:p>
            <a:pPr marL="342900" indent="-342900">
              <a:buFont typeface="Wingdings" pitchFamily="2" charset="2"/>
              <a:buChar char="ü"/>
            </a:pPr>
            <a:r>
              <a:rPr lang="el-GR" sz="1600" dirty="0" smtClean="0">
                <a:solidFill>
                  <a:schemeClr val="accent2">
                    <a:lumMod val="50000"/>
                  </a:schemeClr>
                </a:solidFill>
                <a:latin typeface="+mn-lt"/>
              </a:rPr>
              <a:t>Χρήστες πάντα το – όταν θέλουν να εξεταστούν όλες οι περιπτώσεις</a:t>
            </a:r>
            <a:endParaRPr lang="en-US" sz="1600" dirty="0" smtClean="0">
              <a:solidFill>
                <a:schemeClr val="accent2">
                  <a:lumMod val="50000"/>
                </a:schemeClr>
              </a:solidFill>
              <a:latin typeface="+mn-lt"/>
            </a:endParaRPr>
          </a:p>
          <a:p>
            <a:pPr marL="342900" indent="-342900">
              <a:buFont typeface="Wingdings" pitchFamily="2" charset="2"/>
              <a:buChar char="ü"/>
            </a:pPr>
            <a:r>
              <a:rPr lang="el-GR" sz="1600" dirty="0" smtClean="0">
                <a:solidFill>
                  <a:schemeClr val="accent2">
                    <a:lumMod val="50000"/>
                  </a:schemeClr>
                </a:solidFill>
                <a:latin typeface="+mn-lt"/>
              </a:rPr>
              <a:t>Φράσεις (πχ </a:t>
            </a:r>
            <a:r>
              <a:rPr lang="en-US" sz="1600" dirty="0" smtClean="0">
                <a:solidFill>
                  <a:schemeClr val="accent2">
                    <a:lumMod val="50000"/>
                  </a:schemeClr>
                </a:solidFill>
                <a:latin typeface="+mn-lt"/>
              </a:rPr>
              <a:t>lower, case, lowercase) </a:t>
            </a:r>
            <a:endParaRPr lang="en-US" sz="1600" dirty="0">
              <a:solidFill>
                <a:schemeClr val="accent2">
                  <a:lumMod val="50000"/>
                </a:schemeClr>
              </a:solidFill>
              <a:latin typeface="+mn-lt"/>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Αριθμοί</a:t>
            </a:r>
            <a:endParaRPr lang="en-US" dirty="0" smtClean="0">
              <a:ea typeface="ＭＳ Ｐゴシック" pitchFamily="34" charset="-128"/>
            </a:endParaRPr>
          </a:p>
        </p:txBody>
      </p:sp>
      <p:sp>
        <p:nvSpPr>
          <p:cNvPr id="28675" name="Rectangle 3"/>
          <p:cNvSpPr>
            <a:spLocks noGrp="1" noChangeArrowheads="1"/>
          </p:cNvSpPr>
          <p:nvPr>
            <p:ph type="body" idx="1"/>
          </p:nvPr>
        </p:nvSpPr>
        <p:spPr/>
        <p:txBody>
          <a:bodyPr/>
          <a:lstStyle/>
          <a:p>
            <a:pPr eaLnBrk="1" hangingPunct="1"/>
            <a:r>
              <a:rPr lang="en-US" sz="2000" b="1" i="1" dirty="0" smtClean="0">
                <a:ea typeface="ＭＳ Ｐゴシック" pitchFamily="34" charset="-128"/>
              </a:rPr>
              <a:t>3/12/91			 Mar. 12, 1991				12/3/91</a:t>
            </a:r>
          </a:p>
          <a:p>
            <a:pPr eaLnBrk="1" hangingPunct="1"/>
            <a:r>
              <a:rPr lang="en-US" sz="2000" b="1" i="1" dirty="0" smtClean="0">
                <a:ea typeface="ＭＳ Ｐゴシック" pitchFamily="34" charset="-128"/>
              </a:rPr>
              <a:t>55 B.C.</a:t>
            </a:r>
          </a:p>
          <a:p>
            <a:pPr eaLnBrk="1" hangingPunct="1"/>
            <a:r>
              <a:rPr lang="en-US" sz="2000" b="1" i="1" dirty="0" smtClean="0">
                <a:ea typeface="ＭＳ Ｐゴシック" pitchFamily="34" charset="-128"/>
              </a:rPr>
              <a:t>B-52</a:t>
            </a:r>
          </a:p>
          <a:p>
            <a:pPr eaLnBrk="1" hangingPunct="1"/>
            <a:r>
              <a:rPr lang="en-US" sz="2000" b="1" i="1" dirty="0" smtClean="0">
                <a:ea typeface="ＭＳ Ｐゴシック" pitchFamily="34" charset="-128"/>
              </a:rPr>
              <a:t>My PGP key is 324a3df234cb23e</a:t>
            </a:r>
          </a:p>
          <a:p>
            <a:pPr eaLnBrk="1" hangingPunct="1"/>
            <a:r>
              <a:rPr lang="en-US" sz="2000" b="1" i="1" dirty="0" smtClean="0">
                <a:ea typeface="ＭＳ Ｐゴシック" pitchFamily="34" charset="-128"/>
              </a:rPr>
              <a:t>(800) 234-2333</a:t>
            </a:r>
          </a:p>
          <a:p>
            <a:pPr lvl="1" eaLnBrk="1" hangingPunct="1"/>
            <a:r>
              <a:rPr lang="el-GR" dirty="0" smtClean="0">
                <a:ea typeface="ＭＳ Ｐゴシック" pitchFamily="34" charset="-128"/>
              </a:rPr>
              <a:t>Συχνά περιέχουν ενδιάμεσα κενά </a:t>
            </a:r>
          </a:p>
          <a:p>
            <a:pPr lvl="1" eaLnBrk="1" hangingPunct="1"/>
            <a:r>
              <a:rPr lang="el-GR" dirty="0" smtClean="0">
                <a:ea typeface="ＭＳ Ｐゴシック" pitchFamily="34" charset="-128"/>
              </a:rPr>
              <a:t>Τα παλιότερα συστήματα μπορεί να μη έβαζαν στο ευρετήριο τους αριθμού </a:t>
            </a:r>
          </a:p>
          <a:p>
            <a:pPr lvl="2" eaLnBrk="1" hangingPunct="1"/>
            <a:r>
              <a:rPr lang="el-GR" dirty="0" smtClean="0">
                <a:ea typeface="ＭＳ Ｐゴシック" pitchFamily="34" charset="-128"/>
              </a:rPr>
              <a:t>Συχνά όμως είναι χρήσιμοι, πχ αναζήτηση για κώδικες λάθους </a:t>
            </a:r>
            <a:r>
              <a:rPr lang="en-US" dirty="0" smtClean="0">
                <a:ea typeface="ＭＳ Ｐゴシック" pitchFamily="34" charset="-128"/>
              </a:rPr>
              <a:t>error codes/</a:t>
            </a:r>
            <a:r>
              <a:rPr lang="en-US" dirty="0" err="1" smtClean="0">
                <a:ea typeface="ＭＳ Ｐゴシック" pitchFamily="34" charset="-128"/>
              </a:rPr>
              <a:t>stacktraces</a:t>
            </a:r>
            <a:r>
              <a:rPr lang="en-US" dirty="0" smtClean="0">
                <a:ea typeface="ＭＳ Ｐゴシック" pitchFamily="34" charset="-128"/>
              </a:rPr>
              <a:t> </a:t>
            </a:r>
            <a:r>
              <a:rPr lang="el-GR" dirty="0" smtClean="0">
                <a:ea typeface="ＭＳ Ｐゴシック" pitchFamily="34" charset="-128"/>
              </a:rPr>
              <a:t>στο </a:t>
            </a:r>
            <a:r>
              <a:rPr lang="en-US" dirty="0" smtClean="0">
                <a:ea typeface="ＭＳ Ｐゴシック" pitchFamily="34" charset="-128"/>
              </a:rPr>
              <a:t>web</a:t>
            </a:r>
          </a:p>
          <a:p>
            <a:pPr lvl="2" eaLnBrk="1" hangingPunct="1"/>
            <a:r>
              <a:rPr lang="en-US" dirty="0" smtClean="0">
                <a:ea typeface="ＭＳ Ｐゴシック" pitchFamily="34" charset="-128"/>
              </a:rPr>
              <a:t>(</a:t>
            </a:r>
            <a:r>
              <a:rPr lang="el-GR" dirty="0" smtClean="0">
                <a:ea typeface="ＭＳ Ｐゴシック" pitchFamily="34" charset="-128"/>
              </a:rPr>
              <a:t>Χρήση </a:t>
            </a:r>
            <a:r>
              <a:rPr lang="en-US" dirty="0" smtClean="0">
                <a:ea typeface="ＭＳ Ｐゴシック" pitchFamily="34" charset="-128"/>
              </a:rPr>
              <a:t>n-grams)</a:t>
            </a:r>
          </a:p>
          <a:p>
            <a:pPr lvl="1" eaLnBrk="1" hangingPunct="1"/>
            <a:r>
              <a:rPr lang="el-GR" dirty="0" err="1" smtClean="0">
                <a:ea typeface="ＭＳ Ｐゴシック" pitchFamily="34" charset="-128"/>
              </a:rPr>
              <a:t>Ευρετηριοποίηση</a:t>
            </a:r>
            <a:r>
              <a:rPr lang="el-GR" dirty="0" smtClean="0">
                <a:ea typeface="ＭＳ Ｐゴシック" pitchFamily="34" charset="-128"/>
              </a:rPr>
              <a:t> των </a:t>
            </a:r>
            <a:r>
              <a:rPr lang="el-GR" dirty="0" err="1" smtClean="0">
                <a:ea typeface="ＭＳ Ｐゴシック" pitchFamily="34" charset="-128"/>
              </a:rPr>
              <a:t>μεταδεδομένων</a:t>
            </a:r>
            <a:r>
              <a:rPr lang="el-GR" dirty="0" smtClean="0">
                <a:ea typeface="ＭＳ Ｐゴシック" pitchFamily="34" charset="-128"/>
              </a:rPr>
              <a:t> ξεχωριστά </a:t>
            </a:r>
          </a:p>
          <a:p>
            <a:pPr lvl="2" eaLnBrk="1" hangingPunct="1"/>
            <a:r>
              <a:rPr lang="el-GR" dirty="0" smtClean="0">
                <a:ea typeface="ＭＳ Ｐゴシック" pitchFamily="34" charset="-128"/>
              </a:rPr>
              <a:t>Ημερομηνία δημιουργίας, </a:t>
            </a:r>
            <a:r>
              <a:rPr lang="en-US" dirty="0" smtClean="0">
                <a:ea typeface="ＭＳ Ｐゴシック" pitchFamily="34" charset="-128"/>
              </a:rPr>
              <a:t>format, </a:t>
            </a:r>
            <a:r>
              <a:rPr lang="el-GR" dirty="0" smtClean="0">
                <a:ea typeface="ＭＳ Ｐゴシック" pitchFamily="34" charset="-128"/>
              </a:rPr>
              <a:t>κλπ</a:t>
            </a:r>
            <a:endParaRPr lang="en-US" dirty="0" smtClean="0">
              <a:ea typeface="ＭＳ Ｐゴシック" pitchFamily="34" charset="-128"/>
            </a:endParaRPr>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13</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29699" name="Rectangle 1027"/>
          <p:cNvSpPr>
            <a:spLocks noGrp="1" noChangeArrowheads="1"/>
          </p:cNvSpPr>
          <p:nvPr>
            <p:ph type="body" idx="1"/>
          </p:nvPr>
        </p:nvSpPr>
        <p:spPr/>
        <p:txBody>
          <a:bodyPr/>
          <a:lstStyle/>
          <a:p>
            <a:pPr eaLnBrk="1" hangingPunct="1"/>
            <a:r>
              <a:rPr lang="el-GR" dirty="0" smtClean="0">
                <a:ea typeface="ＭＳ Ｐゴシック" pitchFamily="34" charset="-128"/>
              </a:rPr>
              <a:t>Γαλλικά</a:t>
            </a:r>
            <a:endParaRPr lang="en-US" dirty="0" smtClean="0">
              <a:ea typeface="ＭＳ Ｐゴシック" pitchFamily="34" charset="-128"/>
            </a:endParaRPr>
          </a:p>
          <a:p>
            <a:pPr lvl="1" eaLnBrk="1" hangingPunct="1"/>
            <a:r>
              <a:rPr lang="en-US" b="1" i="1" dirty="0" err="1" smtClean="0">
                <a:ea typeface="ＭＳ Ｐゴシック" pitchFamily="34" charset="-128"/>
              </a:rPr>
              <a:t>L'ensemble</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(σύντμηση άρθρου)</a:t>
            </a:r>
            <a:endParaRPr lang="en-US" dirty="0" smtClean="0">
              <a:ea typeface="ＭＳ Ｐゴシック" pitchFamily="34" charset="-128"/>
              <a:sym typeface="Symbol" pitchFamily="18" charset="2"/>
            </a:endParaRPr>
          </a:p>
          <a:p>
            <a:pPr lvl="2" eaLnBrk="1" hangingPunct="1"/>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Le </a:t>
            </a:r>
            <a:r>
              <a:rPr lang="en-US" dirty="0" smtClean="0">
                <a:ea typeface="ＭＳ Ｐゴシック" pitchFamily="34" charset="-128"/>
                <a:sym typeface="Symbol" pitchFamily="18" charset="2"/>
              </a:rPr>
              <a:t>?</a:t>
            </a:r>
          </a:p>
          <a:p>
            <a:pPr lvl="2" eaLnBrk="1" hangingPunct="1"/>
            <a:r>
              <a:rPr lang="el-GR" dirty="0" smtClean="0">
                <a:ea typeface="ＭＳ Ｐゴシック" pitchFamily="34" charset="-128"/>
                <a:sym typeface="Symbol" pitchFamily="18" charset="2"/>
              </a:rPr>
              <a:t>Θα θέλαμε τα </a:t>
            </a:r>
            <a:r>
              <a:rPr lang="en-US"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l’ensemble</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να ταιριάζει με το </a:t>
            </a:r>
            <a:r>
              <a:rPr lang="en-US" b="1" i="1" dirty="0" smtClean="0">
                <a:ea typeface="ＭＳ Ｐゴシック" pitchFamily="34" charset="-128"/>
                <a:sym typeface="Symbol" pitchFamily="18" charset="2"/>
              </a:rPr>
              <a:t>un ensemble</a:t>
            </a:r>
          </a:p>
          <a:p>
            <a:pPr lvl="3" eaLnBrk="1" hangingPunct="1"/>
            <a:r>
              <a:rPr lang="el-GR" dirty="0" smtClean="0">
                <a:ea typeface="ＭＳ Ｐゴシック" pitchFamily="34" charset="-128"/>
                <a:sym typeface="Symbol" pitchFamily="18" charset="2"/>
              </a:rPr>
              <a:t>Έως το 2003, δεν το υποστήριζε το </a:t>
            </a:r>
            <a:r>
              <a:rPr lang="en-US" dirty="0" smtClean="0">
                <a:ea typeface="ＭＳ Ｐゴシック" pitchFamily="34" charset="-128"/>
                <a:sym typeface="Symbol" pitchFamily="18" charset="2"/>
              </a:rPr>
              <a:t>Google</a:t>
            </a:r>
            <a:endParaRPr lang="el-GR" dirty="0" smtClean="0">
              <a:ea typeface="ＭＳ Ｐゴシック" pitchFamily="34" charset="-128"/>
              <a:sym typeface="Symbol" pitchFamily="18" charset="2"/>
            </a:endParaRPr>
          </a:p>
          <a:p>
            <a:pPr lvl="4" eaLnBrk="1" hangingPunct="1"/>
            <a:r>
              <a:rPr lang="en-US" dirty="0" smtClean="0">
                <a:solidFill>
                  <a:srgbClr val="C0504D"/>
                </a:solidFill>
                <a:ea typeface="ＭＳ Ｐゴシック" pitchFamily="34" charset="-128"/>
                <a:sym typeface="Symbol" pitchFamily="18" charset="2"/>
              </a:rPr>
              <a:t>Internationalization!</a:t>
            </a:r>
            <a:endParaRPr lang="en-US" sz="16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Γερμανικά (οι σύνθετες λέξεις δεν διαχωρίζονται)</a:t>
            </a:r>
          </a:p>
          <a:p>
            <a:pPr lvl="1" eaLnBrk="1" hangingPunct="1"/>
            <a:r>
              <a:rPr lang="en-US" sz="1600" b="1" i="1" dirty="0" err="1" smtClean="0">
                <a:ea typeface="ＭＳ Ｐゴシック" pitchFamily="34" charset="-128"/>
                <a:sym typeface="Symbol" pitchFamily="18" charset="2"/>
              </a:rPr>
              <a:t>Lebensversicherungsgesellschaftsangestellter</a:t>
            </a:r>
            <a:r>
              <a:rPr lang="el-GR" sz="1600" b="1" i="1" dirty="0">
                <a:ea typeface="ＭＳ Ｐゴシック" pitchFamily="34" charset="-128"/>
                <a:sym typeface="Symbol" pitchFamily="18" charset="2"/>
              </a:rPr>
              <a:t> </a:t>
            </a:r>
            <a:r>
              <a:rPr lang="el-GR" sz="2000" dirty="0">
                <a:ea typeface="ＭＳ Ｐゴシック" pitchFamily="34" charset="-128"/>
                <a:sym typeface="Symbol" pitchFamily="18" charset="2"/>
              </a:rPr>
              <a:t>(</a:t>
            </a:r>
            <a:r>
              <a:rPr lang="en-US" sz="2000" dirty="0">
                <a:ea typeface="ＭＳ Ｐゴシック" pitchFamily="34" charset="-128"/>
                <a:sym typeface="Symbol" pitchFamily="18" charset="2"/>
              </a:rPr>
              <a:t>life </a:t>
            </a:r>
            <a:r>
              <a:rPr lang="en-US" sz="2000" dirty="0" smtClean="0">
                <a:ea typeface="ＭＳ Ｐゴシック" pitchFamily="34" charset="-128"/>
                <a:sym typeface="Symbol" pitchFamily="18" charset="2"/>
              </a:rPr>
              <a:t>insurance company employee</a:t>
            </a:r>
            <a:r>
              <a:rPr lang="el-GR" sz="2000" dirty="0" smtClean="0">
                <a:ea typeface="ＭＳ Ｐゴシック" pitchFamily="34" charset="-128"/>
                <a:sym typeface="Symbol" pitchFamily="18" charset="2"/>
              </a:rPr>
              <a:t>)</a:t>
            </a:r>
            <a:endParaRPr lang="en-US" sz="2000"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Τα Γερμανικά συστήματα ανάκτησης πληροφορίας χρησιμοποιούν μια μονάδα </a:t>
            </a:r>
            <a:r>
              <a:rPr lang="en-US" sz="2000" b="1" dirty="0" smtClean="0">
                <a:ea typeface="ＭＳ Ｐゴシック" pitchFamily="34" charset="-128"/>
                <a:sym typeface="Symbol" pitchFamily="18" charset="2"/>
              </a:rPr>
              <a:t>compound splitter</a:t>
            </a:r>
            <a:r>
              <a:rPr lang="el-GR" sz="2000" b="1" dirty="0" smtClean="0">
                <a:ea typeface="ＭＳ Ｐゴシック" pitchFamily="34" charset="-128"/>
                <a:sym typeface="Symbol" pitchFamily="18" charset="2"/>
              </a:rPr>
              <a:t> </a:t>
            </a:r>
            <a:endParaRPr lang="en-US" sz="2000" dirty="0" smtClean="0">
              <a:ea typeface="ＭＳ Ｐゴシック" pitchFamily="34" charset="-128"/>
              <a:sym typeface="Symbol" pitchFamily="18" charset="2"/>
            </a:endParaRPr>
          </a:p>
          <a:p>
            <a:pPr lvl="3" eaLnBrk="1" hangingPunct="1"/>
            <a:r>
              <a:rPr lang="el-GR" sz="1600" dirty="0" smtClean="0">
                <a:ea typeface="ＭＳ Ｐゴシック" pitchFamily="34" charset="-128"/>
                <a:sym typeface="Symbol" pitchFamily="18" charset="2"/>
              </a:rPr>
              <a:t>Βελτίωση της απόδοσης κατά </a:t>
            </a:r>
            <a:r>
              <a:rPr lang="en-US" sz="1600" dirty="0" smtClean="0">
                <a:ea typeface="ＭＳ Ｐゴシック" pitchFamily="34" charset="-128"/>
                <a:sym typeface="Symbol" pitchFamily="18" charset="2"/>
              </a:rPr>
              <a:t>15%</a:t>
            </a:r>
          </a:p>
        </p:txBody>
      </p:sp>
      <p:sp>
        <p:nvSpPr>
          <p:cNvPr id="2970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9701" name="Slide Number Placeholder 4"/>
          <p:cNvSpPr>
            <a:spLocks noGrp="1"/>
          </p:cNvSpPr>
          <p:nvPr>
            <p:ph type="sldNum" sz="quarter" idx="12"/>
          </p:nvPr>
        </p:nvSpPr>
        <p:spPr bwMode="auto">
          <a:noFill/>
          <a:ln>
            <a:miter lim="800000"/>
            <a:headEnd/>
            <a:tailEnd/>
          </a:ln>
        </p:spPr>
        <p:txBody>
          <a:bodyPr/>
          <a:lstStyle/>
          <a:p>
            <a:fld id="{B45259E1-7FDD-4765-A69E-EC985A44E147}" type="slidenum">
              <a:rPr lang="en-US"/>
              <a:pPr/>
              <a:t>14</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23" name="Rectangle 1027"/>
          <p:cNvSpPr>
            <a:spLocks noGrp="1" noChangeArrowheads="1"/>
          </p:cNvSpPr>
          <p:nvPr>
            <p:ph type="body"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Τα Κινέζικα και τα Ιαπωνικά δεν έχουν κενούς χαρακτήρες ανάμεσα στις λέξεις</a:t>
            </a:r>
            <a:r>
              <a:rPr lang="en-US" dirty="0" smtClean="0">
                <a:ea typeface="ＭＳ Ｐゴシック" pitchFamily="34" charset="-128"/>
                <a:sym typeface="Symbol" pitchFamily="18" charset="2"/>
              </a:rPr>
              <a:t>:</a:t>
            </a:r>
          </a:p>
          <a:p>
            <a:pPr lvl="1" eaLnBrk="1" hangingPunct="1"/>
            <a:r>
              <a:rPr lang="ja-JP" altLang="en-US" dirty="0" smtClean="0">
                <a:ea typeface="ＭＳ Ｐゴシック" pitchFamily="34" charset="-128"/>
                <a:sym typeface="Symbol" pitchFamily="18" charset="2"/>
              </a:rPr>
              <a:t>莎拉波娃现在居住在美国东南部的佛罗里达。</a:t>
            </a:r>
          </a:p>
          <a:p>
            <a:pPr lvl="1" eaLnBrk="1" hangingPunct="1"/>
            <a:r>
              <a:rPr lang="el-GR" dirty="0" smtClean="0">
                <a:ea typeface="ＭＳ Ｐゴシック" pitchFamily="34" charset="-128"/>
                <a:sym typeface="Symbol" pitchFamily="18" charset="2"/>
              </a:rPr>
              <a:t>Δεν υπάρχει πάντα μια μοναδική </a:t>
            </a:r>
            <a:r>
              <a:rPr lang="en-US" dirty="0" smtClean="0">
                <a:ea typeface="ＭＳ Ｐゴシック" pitchFamily="34" charset="-128"/>
                <a:sym typeface="Symbol" pitchFamily="18" charset="2"/>
              </a:rPr>
              <a:t>tokenization</a:t>
            </a:r>
            <a:r>
              <a:rPr lang="ja-JP" altLang="en-US" dirty="0" smtClean="0">
                <a:ea typeface="ＭＳ Ｐゴシック" pitchFamily="34" charset="-128"/>
                <a:sym typeface="Symbol" pitchFamily="18" charset="2"/>
              </a:rPr>
              <a:t> </a:t>
            </a:r>
            <a:endParaRPr lang="en-US" dirty="0" smtClean="0">
              <a:ea typeface="ＭＳ Ｐゴシック" pitchFamily="34" charset="-128"/>
              <a:sym typeface="Symbol" pitchFamily="18" charset="2"/>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15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16</a:t>
            </a:fld>
            <a:endParaRPr lang="en-US"/>
          </a:p>
        </p:txBody>
      </p:sp>
      <p:pic>
        <p:nvPicPr>
          <p:cNvPr id="7" name="Picture 6" descr="223.png"/>
          <p:cNvPicPr>
            <a:picLocks noChangeAspect="1"/>
          </p:cNvPicPr>
          <p:nvPr/>
        </p:nvPicPr>
        <p:blipFill>
          <a:blip r:embed="rId2" cstate="print"/>
          <a:stretch>
            <a:fillRect/>
          </a:stretch>
        </p:blipFill>
        <p:spPr>
          <a:xfrm>
            <a:off x="571472" y="2276872"/>
            <a:ext cx="7945907" cy="1428760"/>
          </a:xfrm>
          <a:prstGeom prst="rect">
            <a:avLst/>
          </a:prstGeom>
        </p:spPr>
      </p:pic>
      <p:sp>
        <p:nvSpPr>
          <p:cNvPr id="3" name="TextBox 2"/>
          <p:cNvSpPr txBox="1"/>
          <p:nvPr/>
        </p:nvSpPr>
        <p:spPr>
          <a:xfrm>
            <a:off x="899592" y="4365104"/>
            <a:ext cx="4392488" cy="461665"/>
          </a:xfrm>
          <a:prstGeom prst="rect">
            <a:avLst/>
          </a:prstGeom>
          <a:noFill/>
        </p:spPr>
        <p:txBody>
          <a:bodyPr wrap="square" rtlCol="0">
            <a:spAutoFit/>
          </a:bodyPr>
          <a:lstStyle/>
          <a:p>
            <a:r>
              <a:rPr lang="el-GR" dirty="0" smtClean="0">
                <a:solidFill>
                  <a:schemeClr val="accent4">
                    <a:lumMod val="75000"/>
                  </a:schemeClr>
                </a:solidFill>
                <a:latin typeface="+mn-lt"/>
              </a:rPr>
              <a:t>Κινέζικα: δεν υπάρχουν κενά </a:t>
            </a:r>
            <a:endParaRPr lang="en-US" dirty="0">
              <a:solidFill>
                <a:schemeClr val="accent4">
                  <a:lumMod val="75000"/>
                </a:schemeClr>
              </a:solidFill>
              <a:latin typeface="+mn-lt"/>
            </a:endParaRPr>
          </a:p>
        </p:txBody>
      </p:sp>
    </p:spTree>
    <p:extLst>
      <p:ext uri="{BB962C8B-B14F-4D97-AF65-F5344CB8AC3E}">
        <p14:creationId xmlns:p14="http://schemas.microsoft.com/office/powerpoint/2010/main" xmlns="" val="37026146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17</a:t>
            </a:fld>
            <a:endParaRPr lang="en-US"/>
          </a:p>
        </p:txBody>
      </p:sp>
      <p:sp>
        <p:nvSpPr>
          <p:cNvPr id="3" name="TextBox 2"/>
          <p:cNvSpPr txBox="1"/>
          <p:nvPr/>
        </p:nvSpPr>
        <p:spPr>
          <a:xfrm>
            <a:off x="899592" y="4725144"/>
            <a:ext cx="7056784" cy="840289"/>
          </a:xfrm>
          <a:prstGeom prst="rect">
            <a:avLst/>
          </a:prstGeom>
          <a:noFill/>
        </p:spPr>
        <p:txBody>
          <a:bodyPr wrap="square" rtlCol="0">
            <a:spAutoFit/>
          </a:bodyPr>
          <a:lstStyle/>
          <a:p>
            <a:r>
              <a:rPr lang="el-GR" dirty="0" smtClean="0">
                <a:solidFill>
                  <a:schemeClr val="accent4">
                    <a:lumMod val="75000"/>
                  </a:schemeClr>
                </a:solidFill>
                <a:latin typeface="+mn-lt"/>
              </a:rPr>
              <a:t>Κινέζικα: είτε ως ακολουθία δύο λέξεων </a:t>
            </a:r>
            <a:r>
              <a:rPr lang="en-US" dirty="0" smtClean="0">
                <a:solidFill>
                  <a:schemeClr val="accent4">
                    <a:lumMod val="75000"/>
                  </a:schemeClr>
                </a:solidFill>
                <a:latin typeface="+mn-lt"/>
              </a:rPr>
              <a:t>“and” </a:t>
            </a:r>
            <a:r>
              <a:rPr lang="el-GR" dirty="0" smtClean="0">
                <a:solidFill>
                  <a:schemeClr val="accent4">
                    <a:lumMod val="75000"/>
                  </a:schemeClr>
                </a:solidFill>
                <a:latin typeface="+mn-lt"/>
              </a:rPr>
              <a:t>και </a:t>
            </a:r>
            <a:r>
              <a:rPr lang="en-US" dirty="0" smtClean="0">
                <a:solidFill>
                  <a:schemeClr val="accent4">
                    <a:lumMod val="75000"/>
                  </a:schemeClr>
                </a:solidFill>
                <a:latin typeface="+mn-lt"/>
              </a:rPr>
              <a:t>“still” </a:t>
            </a:r>
            <a:r>
              <a:rPr lang="el-GR" dirty="0" smtClean="0">
                <a:solidFill>
                  <a:schemeClr val="accent4">
                    <a:lumMod val="75000"/>
                  </a:schemeClr>
                </a:solidFill>
                <a:latin typeface="+mn-lt"/>
              </a:rPr>
              <a:t>ή ως μια λέξη  </a:t>
            </a:r>
            <a:r>
              <a:rPr lang="en-US" dirty="0" smtClean="0">
                <a:solidFill>
                  <a:schemeClr val="accent4">
                    <a:lumMod val="75000"/>
                  </a:schemeClr>
                </a:solidFill>
                <a:latin typeface="+mn-lt"/>
              </a:rPr>
              <a:t>“monk” </a:t>
            </a:r>
            <a:endParaRPr lang="en-US" dirty="0">
              <a:solidFill>
                <a:schemeClr val="accent4">
                  <a:lumMod val="75000"/>
                </a:schemeClr>
              </a:solidFill>
              <a:latin typeface="+mn-lt"/>
            </a:endParaRPr>
          </a:p>
        </p:txBody>
      </p:sp>
      <p:pic>
        <p:nvPicPr>
          <p:cNvPr id="9" name="Picture 8" descr="224.png"/>
          <p:cNvPicPr>
            <a:picLocks noChangeAspect="1"/>
          </p:cNvPicPr>
          <p:nvPr/>
        </p:nvPicPr>
        <p:blipFill>
          <a:blip r:embed="rId2" cstate="print"/>
          <a:stretch>
            <a:fillRect/>
          </a:stretch>
        </p:blipFill>
        <p:spPr>
          <a:xfrm>
            <a:off x="642910" y="2071678"/>
            <a:ext cx="5203866" cy="2310899"/>
          </a:xfrm>
          <a:prstGeom prst="rect">
            <a:avLst/>
          </a:prstGeom>
        </p:spPr>
      </p:pic>
    </p:spTree>
    <p:extLst>
      <p:ext uri="{BB962C8B-B14F-4D97-AF65-F5344CB8AC3E}">
        <p14:creationId xmlns:p14="http://schemas.microsoft.com/office/powerpoint/2010/main" xmlns="" val="266475757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23" name="Rectangle 1027"/>
          <p:cNvSpPr>
            <a:spLocks noGrp="1" noChangeArrowheads="1"/>
          </p:cNvSpPr>
          <p:nvPr>
            <p:ph type="body"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Ακόμα πιο δύσκολο στα Ιαπωνικά, ανάμιξη πολλαπλών αλφάβητων</a:t>
            </a:r>
            <a:endParaRPr lang="en-US" dirty="0" smtClean="0">
              <a:ea typeface="ＭＳ Ｐゴシック" pitchFamily="34" charset="-128"/>
              <a:sym typeface="Symbol" pitchFamily="18" charset="2"/>
            </a:endParaRPr>
          </a:p>
          <a:p>
            <a:pPr lvl="1" eaLnBrk="1" hangingPunct="1"/>
            <a:r>
              <a:rPr lang="el-GR" dirty="0" smtClean="0">
                <a:ea typeface="ＭＳ Ｐゴシック" pitchFamily="34" charset="-128"/>
                <a:sym typeface="Symbol" pitchFamily="18" charset="2"/>
              </a:rPr>
              <a:t>Ημερομηνίες</a:t>
            </a:r>
            <a:r>
              <a:rPr lang="en-US" dirty="0" smtClean="0">
                <a:ea typeface="ＭＳ Ｐゴシック" pitchFamily="34" charset="-128"/>
                <a:sym typeface="Symbol" pitchFamily="18" charset="2"/>
              </a:rPr>
              <a:t>/</a:t>
            </a:r>
            <a:r>
              <a:rPr lang="el-GR" dirty="0" smtClean="0">
                <a:ea typeface="ＭＳ Ｐゴシック" pitchFamily="34" charset="-128"/>
                <a:sym typeface="Symbol" pitchFamily="18" charset="2"/>
              </a:rPr>
              <a:t>ποσά</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σε πολλά </a:t>
            </a:r>
            <a:r>
              <a:rPr lang="en-US" dirty="0" smtClean="0">
                <a:ea typeface="ＭＳ Ｐゴシック" pitchFamily="34" charset="-128"/>
                <a:sym typeface="Symbol" pitchFamily="18" charset="2"/>
              </a:rPr>
              <a:t>formats</a:t>
            </a:r>
          </a:p>
        </p:txBody>
      </p:sp>
      <p:sp>
        <p:nvSpPr>
          <p:cNvPr id="30724" name="Text Box 1037"/>
          <p:cNvSpPr txBox="1">
            <a:spLocks noChangeArrowheads="1"/>
          </p:cNvSpPr>
          <p:nvPr/>
        </p:nvSpPr>
        <p:spPr bwMode="auto">
          <a:xfrm>
            <a:off x="143669" y="3895725"/>
            <a:ext cx="8888413" cy="412750"/>
          </a:xfrm>
          <a:prstGeom prst="rect">
            <a:avLst/>
          </a:prstGeom>
          <a:noFill/>
          <a:ln w="9525">
            <a:noFill/>
            <a:miter lim="800000"/>
            <a:headEnd/>
            <a:tailEnd/>
          </a:ln>
        </p:spPr>
        <p:txBody>
          <a:bodyPr wrap="none">
            <a:spAutoFit/>
          </a:bodyPr>
          <a:lstStyle/>
          <a:p>
            <a:pPr lvl="1">
              <a:spcBef>
                <a:spcPct val="20000"/>
              </a:spcBef>
              <a:buClr>
                <a:schemeClr val="tx1"/>
              </a:buClr>
              <a:buSzPct val="55000"/>
              <a:buFont typeface="Wingdings" pitchFamily="2" charset="2"/>
              <a:buNone/>
            </a:pPr>
            <a:r>
              <a:rPr lang="ja-JP" altLang="en-US" sz="2100" b="1" i="1">
                <a:latin typeface="Tahoma" pitchFamily="34" charset="0"/>
                <a:ea typeface="ＭＳ Ｐゴシック" pitchFamily="34" charset="-128"/>
              </a:rPr>
              <a:t>フ</a:t>
            </a:r>
            <a:r>
              <a:rPr lang="ja-JP" altLang="en-US" sz="2100" b="1" i="1">
                <a:solidFill>
                  <a:schemeClr val="accent1">
                    <a:lumMod val="75000"/>
                  </a:schemeClr>
                </a:solidFill>
                <a:latin typeface="Tahoma" pitchFamily="34" charset="0"/>
                <a:ea typeface="ＭＳ Ｐゴシック" pitchFamily="34" charset="-128"/>
              </a:rPr>
              <a:t>ォーチュン</a:t>
            </a:r>
            <a:r>
              <a:rPr lang="en-US" altLang="ja-JP" sz="2100" b="1" i="1" dirty="0">
                <a:solidFill>
                  <a:schemeClr val="accent1">
                    <a:lumMod val="75000"/>
                  </a:schemeClr>
                </a:solidFill>
                <a:latin typeface="Tahoma" pitchFamily="34" charset="0"/>
                <a:ea typeface="ＭＳ Ｐゴシック" pitchFamily="34" charset="-128"/>
              </a:rPr>
              <a:t>500</a:t>
            </a:r>
            <a:r>
              <a:rPr lang="ja-JP" altLang="en-US" sz="2100" b="1" i="1">
                <a:solidFill>
                  <a:schemeClr val="accent1">
                    <a:lumMod val="75000"/>
                  </a:schemeClr>
                </a:solidFill>
                <a:latin typeface="Tahoma" pitchFamily="34" charset="0"/>
                <a:ea typeface="ＭＳ Ｐゴシック" pitchFamily="34" charset="-128"/>
              </a:rPr>
              <a:t>社は情報不足のため時間あた</a:t>
            </a:r>
            <a:r>
              <a:rPr lang="en-US" altLang="ja-JP" sz="2100" b="1" i="1" dirty="0">
                <a:solidFill>
                  <a:schemeClr val="accent1">
                    <a:lumMod val="75000"/>
                  </a:schemeClr>
                </a:solidFill>
                <a:latin typeface="Tahoma" pitchFamily="34" charset="0"/>
                <a:ea typeface="ＭＳ Ｐゴシック" pitchFamily="34" charset="-128"/>
              </a:rPr>
              <a:t>$500K(</a:t>
            </a:r>
            <a:r>
              <a:rPr lang="ja-JP" altLang="en-US" sz="2100" b="1" i="1">
                <a:solidFill>
                  <a:schemeClr val="accent1">
                    <a:lumMod val="75000"/>
                  </a:schemeClr>
                </a:solidFill>
                <a:latin typeface="Tahoma" pitchFamily="34" charset="0"/>
                <a:ea typeface="ＭＳ Ｐゴシック" pitchFamily="34" charset="-128"/>
              </a:rPr>
              <a:t>約</a:t>
            </a:r>
            <a:r>
              <a:rPr lang="en-US" altLang="ja-JP" sz="2100" b="1" i="1" dirty="0">
                <a:solidFill>
                  <a:schemeClr val="accent1">
                    <a:lumMod val="75000"/>
                  </a:schemeClr>
                </a:solidFill>
                <a:latin typeface="Tahoma" pitchFamily="34" charset="0"/>
                <a:ea typeface="ＭＳ Ｐゴシック" pitchFamily="34" charset="-128"/>
              </a:rPr>
              <a:t>6,000</a:t>
            </a:r>
            <a:r>
              <a:rPr lang="ja-JP" altLang="en-US" sz="2100" b="1" i="1">
                <a:solidFill>
                  <a:schemeClr val="accent1">
                    <a:lumMod val="75000"/>
                  </a:schemeClr>
                </a:solidFill>
                <a:latin typeface="Tahoma" pitchFamily="34" charset="0"/>
                <a:ea typeface="ＭＳ Ｐゴシック" pitchFamily="34" charset="-128"/>
              </a:rPr>
              <a:t>万円</a:t>
            </a:r>
            <a:r>
              <a:rPr lang="en-US" altLang="ja-JP" sz="2100" b="1" i="1" dirty="0">
                <a:solidFill>
                  <a:schemeClr val="accent1">
                    <a:lumMod val="75000"/>
                  </a:schemeClr>
                </a:solidFill>
                <a:latin typeface="Tahoma" pitchFamily="34" charset="0"/>
                <a:ea typeface="ＭＳ Ｐゴシック" pitchFamily="34" charset="-128"/>
              </a:rPr>
              <a:t>)</a:t>
            </a:r>
            <a:endParaRPr lang="en-US" b="1" i="1" dirty="0">
              <a:solidFill>
                <a:schemeClr val="accent1">
                  <a:lumMod val="75000"/>
                </a:schemeClr>
              </a:solidFill>
            </a:endParaRPr>
          </a:p>
        </p:txBody>
      </p:sp>
      <p:grpSp>
        <p:nvGrpSpPr>
          <p:cNvPr id="2" name="Group 1032"/>
          <p:cNvGrpSpPr>
            <a:grpSpLocks/>
          </p:cNvGrpSpPr>
          <p:nvPr/>
        </p:nvGrpSpPr>
        <p:grpSpPr bwMode="auto">
          <a:xfrm>
            <a:off x="1439069" y="4505325"/>
            <a:ext cx="5726113" cy="457200"/>
            <a:chOff x="422" y="3792"/>
            <a:chExt cx="3607" cy="288"/>
          </a:xfrm>
        </p:grpSpPr>
        <p:sp>
          <p:nvSpPr>
            <p:cNvPr id="30740" name="Text Box 1028"/>
            <p:cNvSpPr txBox="1">
              <a:spLocks noChangeArrowheads="1"/>
            </p:cNvSpPr>
            <p:nvPr/>
          </p:nvSpPr>
          <p:spPr bwMode="auto">
            <a:xfrm>
              <a:off x="422" y="3792"/>
              <a:ext cx="968" cy="288"/>
            </a:xfrm>
            <a:prstGeom prst="rect">
              <a:avLst/>
            </a:prstGeom>
            <a:solidFill>
              <a:schemeClr val="accent1">
                <a:alpha val="50195"/>
              </a:schemeClr>
            </a:solidFill>
            <a:ln w="9525">
              <a:noFill/>
              <a:miter lim="800000"/>
              <a:headEnd/>
              <a:tailEnd/>
            </a:ln>
          </p:spPr>
          <p:txBody>
            <a:bodyPr wrap="none">
              <a:spAutoFit/>
            </a:bodyPr>
            <a:lstStyle/>
            <a:p>
              <a:r>
                <a:rPr lang="en-US"/>
                <a:t>Katakana</a:t>
              </a:r>
            </a:p>
          </p:txBody>
        </p:sp>
        <p:sp>
          <p:nvSpPr>
            <p:cNvPr id="30741" name="Text Box 1029"/>
            <p:cNvSpPr txBox="1">
              <a:spLocks noChangeArrowheads="1"/>
            </p:cNvSpPr>
            <p:nvPr/>
          </p:nvSpPr>
          <p:spPr bwMode="auto">
            <a:xfrm>
              <a:off x="1499" y="3792"/>
              <a:ext cx="949" cy="288"/>
            </a:xfrm>
            <a:prstGeom prst="rect">
              <a:avLst/>
            </a:prstGeom>
            <a:solidFill>
              <a:schemeClr val="accent1">
                <a:alpha val="50195"/>
              </a:schemeClr>
            </a:solidFill>
            <a:ln w="9525">
              <a:noFill/>
              <a:miter lim="800000"/>
              <a:headEnd/>
              <a:tailEnd/>
            </a:ln>
          </p:spPr>
          <p:txBody>
            <a:bodyPr wrap="none">
              <a:spAutoFit/>
            </a:bodyPr>
            <a:lstStyle/>
            <a:p>
              <a:r>
                <a:rPr lang="en-US"/>
                <a:t>Hiragana</a:t>
              </a:r>
            </a:p>
          </p:txBody>
        </p:sp>
        <p:sp>
          <p:nvSpPr>
            <p:cNvPr id="30742" name="Text Box 1030"/>
            <p:cNvSpPr txBox="1">
              <a:spLocks noChangeArrowheads="1"/>
            </p:cNvSpPr>
            <p:nvPr/>
          </p:nvSpPr>
          <p:spPr bwMode="auto">
            <a:xfrm>
              <a:off x="2603" y="3792"/>
              <a:ext cx="580" cy="288"/>
            </a:xfrm>
            <a:prstGeom prst="rect">
              <a:avLst/>
            </a:prstGeom>
            <a:solidFill>
              <a:schemeClr val="accent1">
                <a:alpha val="50195"/>
              </a:schemeClr>
            </a:solidFill>
            <a:ln w="9525">
              <a:noFill/>
              <a:miter lim="800000"/>
              <a:headEnd/>
              <a:tailEnd/>
            </a:ln>
          </p:spPr>
          <p:txBody>
            <a:bodyPr wrap="none">
              <a:spAutoFit/>
            </a:bodyPr>
            <a:lstStyle/>
            <a:p>
              <a:r>
                <a:rPr lang="en-US"/>
                <a:t>Kanji</a:t>
              </a:r>
            </a:p>
          </p:txBody>
        </p:sp>
        <p:sp>
          <p:nvSpPr>
            <p:cNvPr id="30743" name="Text Box 1031"/>
            <p:cNvSpPr txBox="1">
              <a:spLocks noChangeArrowheads="1"/>
            </p:cNvSpPr>
            <p:nvPr/>
          </p:nvSpPr>
          <p:spPr bwMode="auto">
            <a:xfrm>
              <a:off x="3275" y="3792"/>
              <a:ext cx="754" cy="288"/>
            </a:xfrm>
            <a:prstGeom prst="rect">
              <a:avLst/>
            </a:prstGeom>
            <a:solidFill>
              <a:schemeClr val="accent1">
                <a:alpha val="50195"/>
              </a:schemeClr>
            </a:solidFill>
            <a:ln w="9525">
              <a:noFill/>
              <a:miter lim="800000"/>
              <a:headEnd/>
              <a:tailEnd/>
            </a:ln>
          </p:spPr>
          <p:txBody>
            <a:bodyPr wrap="none">
              <a:spAutoFit/>
            </a:bodyPr>
            <a:lstStyle/>
            <a:p>
              <a:r>
                <a:rPr lang="en-US"/>
                <a:t>Romaji</a:t>
              </a:r>
            </a:p>
          </p:txBody>
        </p:sp>
      </p:grpSp>
      <p:sp>
        <p:nvSpPr>
          <p:cNvPr id="30726" name="Rectangle 1040"/>
          <p:cNvSpPr>
            <a:spLocks noChangeArrowheads="1"/>
          </p:cNvSpPr>
          <p:nvPr/>
        </p:nvSpPr>
        <p:spPr bwMode="auto">
          <a:xfrm>
            <a:off x="600869" y="3895725"/>
            <a:ext cx="1447800" cy="461963"/>
          </a:xfrm>
          <a:prstGeom prst="rect">
            <a:avLst/>
          </a:prstGeom>
          <a:noFill/>
          <a:ln w="9525">
            <a:solidFill>
              <a:schemeClr val="tx1"/>
            </a:solidFill>
            <a:miter lim="800000"/>
            <a:headEnd/>
            <a:tailEnd/>
          </a:ln>
        </p:spPr>
        <p:txBody>
          <a:bodyPr anchor="ctr">
            <a:spAutoFit/>
          </a:bodyPr>
          <a:lstStyle/>
          <a:p>
            <a:endParaRPr lang="el-GR" dirty="0">
              <a:solidFill>
                <a:schemeClr val="accent1">
                  <a:lumMod val="75000"/>
                </a:schemeClr>
              </a:solidFill>
            </a:endParaRPr>
          </a:p>
        </p:txBody>
      </p:sp>
      <p:cxnSp>
        <p:nvCxnSpPr>
          <p:cNvPr id="30727" name="AutoShape 1041"/>
          <p:cNvCxnSpPr>
            <a:cxnSpLocks noChangeShapeType="1"/>
            <a:stCxn id="30740" idx="0"/>
            <a:endCxn id="30726" idx="2"/>
          </p:cNvCxnSpPr>
          <p:nvPr/>
        </p:nvCxnSpPr>
        <p:spPr bwMode="auto">
          <a:xfrm rot="16200000" flipV="1">
            <a:off x="1692275" y="3990182"/>
            <a:ext cx="147637" cy="882650"/>
          </a:xfrm>
          <a:prstGeom prst="straightConnector1">
            <a:avLst/>
          </a:prstGeom>
          <a:noFill/>
          <a:ln w="9525">
            <a:solidFill>
              <a:schemeClr val="tx1"/>
            </a:solidFill>
            <a:miter lim="800000"/>
            <a:headEnd/>
            <a:tailEnd type="triangle" w="med" len="med"/>
          </a:ln>
        </p:spPr>
      </p:cxnSp>
      <p:sp>
        <p:nvSpPr>
          <p:cNvPr id="30728" name="Rectangle 1044"/>
          <p:cNvSpPr>
            <a:spLocks noChangeArrowheads="1"/>
          </p:cNvSpPr>
          <p:nvPr/>
        </p:nvSpPr>
        <p:spPr bwMode="auto">
          <a:xfrm>
            <a:off x="4182269" y="3895725"/>
            <a:ext cx="7620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29" name="AutoShape 1045"/>
          <p:cNvCxnSpPr>
            <a:cxnSpLocks noChangeShapeType="1"/>
            <a:stCxn id="30741" idx="0"/>
            <a:endCxn id="30728" idx="2"/>
          </p:cNvCxnSpPr>
          <p:nvPr/>
        </p:nvCxnSpPr>
        <p:spPr bwMode="auto">
          <a:xfrm rot="5400000" flipH="1" flipV="1">
            <a:off x="4159250" y="4101307"/>
            <a:ext cx="147637" cy="660400"/>
          </a:xfrm>
          <a:prstGeom prst="straightConnector1">
            <a:avLst/>
          </a:prstGeom>
          <a:noFill/>
          <a:ln w="9525">
            <a:solidFill>
              <a:schemeClr val="tx1"/>
            </a:solidFill>
            <a:miter lim="800000"/>
            <a:headEnd/>
            <a:tailEnd type="triangle" w="med" len="med"/>
          </a:ln>
        </p:spPr>
      </p:cxnSp>
      <p:sp>
        <p:nvSpPr>
          <p:cNvPr id="30730" name="Rectangle 1046"/>
          <p:cNvSpPr>
            <a:spLocks noChangeArrowheads="1"/>
          </p:cNvSpPr>
          <p:nvPr/>
        </p:nvSpPr>
        <p:spPr bwMode="auto">
          <a:xfrm>
            <a:off x="4944269" y="3895725"/>
            <a:ext cx="6096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31" name="AutoShape 1047"/>
          <p:cNvCxnSpPr>
            <a:cxnSpLocks noChangeShapeType="1"/>
            <a:stCxn id="30742" idx="0"/>
            <a:endCxn id="30730" idx="2"/>
          </p:cNvCxnSpPr>
          <p:nvPr/>
        </p:nvCxnSpPr>
        <p:spPr bwMode="auto">
          <a:xfrm rot="16200000" flipV="1">
            <a:off x="5231607" y="4375150"/>
            <a:ext cx="147637" cy="112713"/>
          </a:xfrm>
          <a:prstGeom prst="straightConnector1">
            <a:avLst/>
          </a:prstGeom>
          <a:noFill/>
          <a:ln w="9525">
            <a:solidFill>
              <a:schemeClr val="tx1"/>
            </a:solidFill>
            <a:miter lim="800000"/>
            <a:headEnd/>
            <a:tailEnd type="triangle" w="med" len="med"/>
          </a:ln>
        </p:spPr>
      </p:cxnSp>
      <p:sp>
        <p:nvSpPr>
          <p:cNvPr id="30732" name="Rectangle 1048"/>
          <p:cNvSpPr>
            <a:spLocks noChangeArrowheads="1"/>
          </p:cNvSpPr>
          <p:nvPr/>
        </p:nvSpPr>
        <p:spPr bwMode="auto">
          <a:xfrm>
            <a:off x="6696869" y="3895725"/>
            <a:ext cx="228600" cy="381000"/>
          </a:xfrm>
          <a:prstGeom prst="rect">
            <a:avLst/>
          </a:prstGeom>
          <a:noFill/>
          <a:ln w="9525">
            <a:solidFill>
              <a:schemeClr val="tx1"/>
            </a:solidFill>
            <a:miter lim="800000"/>
            <a:headEnd/>
            <a:tailEnd/>
          </a:ln>
        </p:spPr>
        <p:txBody>
          <a:bodyPr anchor="ctr">
            <a:spAutoFit/>
          </a:bodyPr>
          <a:lstStyle/>
          <a:p>
            <a:endParaRPr lang="el-GR"/>
          </a:p>
        </p:txBody>
      </p:sp>
      <p:cxnSp>
        <p:nvCxnSpPr>
          <p:cNvPr id="30733" name="AutoShape 1049"/>
          <p:cNvCxnSpPr>
            <a:cxnSpLocks noChangeShapeType="1"/>
            <a:stCxn id="30743" idx="0"/>
            <a:endCxn id="30732" idx="2"/>
          </p:cNvCxnSpPr>
          <p:nvPr/>
        </p:nvCxnSpPr>
        <p:spPr bwMode="auto">
          <a:xfrm rot="5400000" flipH="1" flipV="1">
            <a:off x="6574632" y="4268787"/>
            <a:ext cx="228600" cy="244475"/>
          </a:xfrm>
          <a:prstGeom prst="straightConnector1">
            <a:avLst/>
          </a:prstGeom>
          <a:noFill/>
          <a:ln w="9525">
            <a:solidFill>
              <a:schemeClr val="tx1"/>
            </a:solidFill>
            <a:miter lim="800000"/>
            <a:headEnd/>
            <a:tailEnd type="triangle" w="med" len="med"/>
          </a:ln>
        </p:spPr>
      </p:cxnSp>
      <p:sp>
        <p:nvSpPr>
          <p:cNvPr id="30734" name="Text Box 1051"/>
          <p:cNvSpPr txBox="1">
            <a:spLocks noChangeArrowheads="1"/>
          </p:cNvSpPr>
          <p:nvPr/>
        </p:nvSpPr>
        <p:spPr bwMode="auto">
          <a:xfrm>
            <a:off x="419291" y="5675118"/>
            <a:ext cx="8652177" cy="461665"/>
          </a:xfrm>
          <a:prstGeom prst="rect">
            <a:avLst/>
          </a:prstGeom>
          <a:noFill/>
          <a:ln w="9525">
            <a:noFill/>
            <a:miter lim="800000"/>
            <a:headEnd/>
            <a:tailEnd/>
          </a:ln>
        </p:spPr>
        <p:txBody>
          <a:bodyPr wrap="square">
            <a:spAutoFit/>
          </a:bodyPr>
          <a:lstStyle/>
          <a:p>
            <a:r>
              <a:rPr lang="el-GR" dirty="0" smtClean="0">
                <a:solidFill>
                  <a:schemeClr val="tx1"/>
                </a:solidFill>
                <a:latin typeface="+mn-lt"/>
              </a:rPr>
              <a:t>Ο χρήστης μπορεί να διατυπώσει την ερώτηση μόνο σε </a:t>
            </a:r>
            <a:r>
              <a:rPr lang="en-US" dirty="0" smtClean="0">
                <a:solidFill>
                  <a:schemeClr val="tx1"/>
                </a:solidFill>
                <a:latin typeface="+mn-lt"/>
              </a:rPr>
              <a:t>hiragana</a:t>
            </a:r>
            <a:r>
              <a:rPr lang="en-US" dirty="0">
                <a:solidFill>
                  <a:schemeClr val="tx1"/>
                </a:solidFill>
                <a:latin typeface="+mn-lt"/>
              </a:rPr>
              <a:t>!</a:t>
            </a:r>
          </a:p>
        </p:txBody>
      </p:sp>
      <p:grpSp>
        <p:nvGrpSpPr>
          <p:cNvPr id="3" name="Group 1055"/>
          <p:cNvGrpSpPr>
            <a:grpSpLocks/>
          </p:cNvGrpSpPr>
          <p:nvPr/>
        </p:nvGrpSpPr>
        <p:grpSpPr bwMode="auto">
          <a:xfrm>
            <a:off x="6315869" y="3743325"/>
            <a:ext cx="1447800" cy="228600"/>
            <a:chOff x="4176" y="3168"/>
            <a:chExt cx="912" cy="144"/>
          </a:xfrm>
        </p:grpSpPr>
        <p:sp>
          <p:nvSpPr>
            <p:cNvPr id="30738" name="Line 1053"/>
            <p:cNvSpPr>
              <a:spLocks noChangeShapeType="1"/>
            </p:cNvSpPr>
            <p:nvPr/>
          </p:nvSpPr>
          <p:spPr bwMode="auto">
            <a:xfrm>
              <a:off x="4176" y="3168"/>
              <a:ext cx="0" cy="144"/>
            </a:xfrm>
            <a:prstGeom prst="line">
              <a:avLst/>
            </a:prstGeom>
            <a:noFill/>
            <a:ln w="9525">
              <a:solidFill>
                <a:schemeClr val="tx1"/>
              </a:solidFill>
              <a:miter lim="800000"/>
              <a:headEnd/>
              <a:tailEnd type="triangle" w="med" len="med"/>
            </a:ln>
          </p:spPr>
          <p:txBody>
            <a:bodyPr wrap="none">
              <a:spAutoFit/>
            </a:bodyPr>
            <a:lstStyle/>
            <a:p>
              <a:endParaRPr lang="el-GR"/>
            </a:p>
          </p:txBody>
        </p:sp>
        <p:sp>
          <p:nvSpPr>
            <p:cNvPr id="30739" name="Line 1054"/>
            <p:cNvSpPr>
              <a:spLocks noChangeShapeType="1"/>
            </p:cNvSpPr>
            <p:nvPr/>
          </p:nvSpPr>
          <p:spPr bwMode="auto">
            <a:xfrm>
              <a:off x="4176" y="3168"/>
              <a:ext cx="912" cy="144"/>
            </a:xfrm>
            <a:prstGeom prst="line">
              <a:avLst/>
            </a:prstGeom>
            <a:noFill/>
            <a:ln w="9525">
              <a:solidFill>
                <a:schemeClr val="tx1"/>
              </a:solidFill>
              <a:miter lim="800000"/>
              <a:headEnd/>
              <a:tailEnd type="triangle" w="med" len="med"/>
            </a:ln>
          </p:spPr>
          <p:txBody>
            <a:bodyPr wrap="none">
              <a:spAutoFit/>
            </a:bodyPr>
            <a:lstStyle/>
            <a:p>
              <a:endParaRPr lang="el-GR"/>
            </a:p>
          </p:txBody>
        </p:sp>
      </p:gr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18</a:t>
            </a:fld>
            <a:endParaRPr lang="en-US"/>
          </a:p>
        </p:txBody>
      </p:sp>
    </p:spTree>
    <p:extLst>
      <p:ext uri="{BB962C8B-B14F-4D97-AF65-F5344CB8AC3E}">
        <p14:creationId xmlns:p14="http://schemas.microsoft.com/office/powerpoint/2010/main" xmlns="" val="377502652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19</a:t>
            </a:fld>
            <a:endParaRPr lang="en-US"/>
          </a:p>
        </p:txBody>
      </p:sp>
      <p:pic>
        <p:nvPicPr>
          <p:cNvPr id="25" name="Picture 24" descr="226.png"/>
          <p:cNvPicPr>
            <a:picLocks noChangeAspect="1"/>
          </p:cNvPicPr>
          <p:nvPr/>
        </p:nvPicPr>
        <p:blipFill>
          <a:blip r:embed="rId2" cstate="print"/>
          <a:stretch>
            <a:fillRect/>
          </a:stretch>
        </p:blipFill>
        <p:spPr>
          <a:xfrm>
            <a:off x="682040" y="1785926"/>
            <a:ext cx="7747612" cy="2357454"/>
          </a:xfrm>
          <a:prstGeom prst="rect">
            <a:avLst/>
          </a:prstGeom>
        </p:spPr>
      </p:pic>
      <p:sp>
        <p:nvSpPr>
          <p:cNvPr id="26" name="Text Box 3"/>
          <p:cNvSpPr txBox="1">
            <a:spLocks noChangeArrowheads="1"/>
          </p:cNvSpPr>
          <p:nvPr/>
        </p:nvSpPr>
        <p:spPr bwMode="auto">
          <a:xfrm>
            <a:off x="467544" y="4214818"/>
            <a:ext cx="8176422" cy="2143140"/>
          </a:xfrm>
          <a:prstGeom prst="rect">
            <a:avLst/>
          </a:prstGeom>
          <a:noFill/>
          <a:ln w="9525">
            <a:noFill/>
            <a:round/>
            <a:headEnd/>
            <a:tailEnd/>
          </a:ln>
        </p:spPr>
        <p:txBody>
          <a:bodyPr/>
          <a:lstStyle/>
          <a:p>
            <a:pPr lvl="1">
              <a:spcBef>
                <a:spcPts val="700"/>
              </a:spcBef>
              <a:buClr>
                <a:srgbClr val="336699"/>
              </a:buClr>
            </a:pPr>
            <a:r>
              <a:rPr lang="de-DE" dirty="0" smtClean="0">
                <a:solidFill>
                  <a:schemeClr val="tx1"/>
                </a:solidFill>
                <a:latin typeface="+mn-lt"/>
              </a:rPr>
              <a:t>	</a:t>
            </a:r>
            <a:r>
              <a:rPr lang="el-GR" dirty="0" smtClean="0">
                <a:solidFill>
                  <a:schemeClr val="tx1"/>
                </a:solidFill>
                <a:latin typeface="+mn-lt"/>
              </a:rPr>
              <a:t>Γιαπωνέζικα - </a:t>
            </a:r>
            <a:r>
              <a:rPr lang="de-DE" dirty="0" smtClean="0">
                <a:solidFill>
                  <a:schemeClr val="tx1"/>
                </a:solidFill>
                <a:latin typeface="+mn-lt"/>
              </a:rPr>
              <a:t>4 </a:t>
            </a:r>
            <a:r>
              <a:rPr lang="el-GR" dirty="0" smtClean="0">
                <a:solidFill>
                  <a:schemeClr val="tx1"/>
                </a:solidFill>
                <a:latin typeface="+mn-lt"/>
              </a:rPr>
              <a:t>διαφορετικά</a:t>
            </a:r>
            <a:r>
              <a:rPr lang="de-DE" dirty="0" smtClean="0">
                <a:solidFill>
                  <a:schemeClr val="tx1"/>
                </a:solidFill>
                <a:latin typeface="+mn-lt"/>
              </a:rPr>
              <a:t> “</a:t>
            </a:r>
            <a:r>
              <a:rPr lang="el-GR" dirty="0" smtClean="0">
                <a:solidFill>
                  <a:schemeClr val="tx1"/>
                </a:solidFill>
                <a:latin typeface="+mn-lt"/>
              </a:rPr>
              <a:t>αλφάβητα</a:t>
            </a:r>
            <a:r>
              <a:rPr lang="de-DE" dirty="0" smtClean="0">
                <a:solidFill>
                  <a:schemeClr val="tx1"/>
                </a:solidFill>
                <a:latin typeface="+mn-lt"/>
              </a:rPr>
              <a:t>”:</a:t>
            </a:r>
            <a:endParaRPr lang="el-GR" dirty="0" smtClean="0">
              <a:solidFill>
                <a:schemeClr val="tx1"/>
              </a:solidFill>
              <a:latin typeface="+mn-lt"/>
            </a:endParaRPr>
          </a:p>
          <a:p>
            <a:pPr lvl="1">
              <a:spcBef>
                <a:spcPts val="700"/>
              </a:spcBef>
              <a:buClr>
                <a:srgbClr val="336699"/>
              </a:buClr>
            </a:pPr>
            <a:r>
              <a:rPr lang="de-DE" dirty="0" smtClean="0">
                <a:solidFill>
                  <a:schemeClr val="tx1"/>
                </a:solidFill>
                <a:latin typeface="+mn-lt"/>
              </a:rPr>
              <a:t> </a:t>
            </a:r>
            <a:r>
              <a:rPr lang="el-GR" dirty="0" smtClean="0">
                <a:solidFill>
                  <a:schemeClr val="tx1"/>
                </a:solidFill>
                <a:latin typeface="+mn-lt"/>
              </a:rPr>
              <a:t>	</a:t>
            </a:r>
            <a:r>
              <a:rPr lang="de-DE" sz="1800" b="1" i="1" dirty="0" smtClean="0">
                <a:solidFill>
                  <a:schemeClr val="accent6">
                    <a:lumMod val="75000"/>
                  </a:schemeClr>
                </a:solidFill>
                <a:latin typeface="+mn-lt"/>
              </a:rPr>
              <a:t>Chinese</a:t>
            </a:r>
            <a:r>
              <a:rPr lang="de-DE" sz="1800" i="1" dirty="0" smtClean="0">
                <a:solidFill>
                  <a:schemeClr val="accent6">
                    <a:lumMod val="75000"/>
                  </a:schemeClr>
                </a:solidFill>
                <a:latin typeface="+mn-lt"/>
              </a:rPr>
              <a:t> characters, </a:t>
            </a:r>
            <a:r>
              <a:rPr lang="de-DE" sz="1800" b="1" i="1" dirty="0" err="1" smtClean="0">
                <a:solidFill>
                  <a:schemeClr val="accent6">
                    <a:lumMod val="75000"/>
                  </a:schemeClr>
                </a:solidFill>
                <a:latin typeface="+mn-lt"/>
              </a:rPr>
              <a:t>hiragana</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syllabary</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inflectional</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endings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functional</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words</a:t>
            </a:r>
            <a:r>
              <a:rPr lang="de-DE" sz="1800" i="1" dirty="0" smtClean="0">
                <a:solidFill>
                  <a:schemeClr val="accent6">
                    <a:lumMod val="75000"/>
                  </a:schemeClr>
                </a:solidFill>
                <a:latin typeface="+mn-lt"/>
              </a:rPr>
              <a:t>, </a:t>
            </a:r>
            <a:r>
              <a:rPr lang="de-DE" sz="1800" b="1" i="1" dirty="0" err="1" smtClean="0">
                <a:solidFill>
                  <a:schemeClr val="accent6">
                    <a:lumMod val="75000"/>
                  </a:schemeClr>
                </a:solidFill>
                <a:latin typeface="+mn-lt"/>
              </a:rPr>
              <a:t>katakana</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syllabary</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transcription</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of</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foreign</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words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other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uses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b="1" i="1" dirty="0" err="1" smtClean="0">
                <a:solidFill>
                  <a:schemeClr val="accent6">
                    <a:lumMod val="75000"/>
                  </a:schemeClr>
                </a:solidFill>
                <a:latin typeface="+mn-lt"/>
              </a:rPr>
              <a:t>latin</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No</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spaces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as</a:t>
            </a:r>
            <a:r>
              <a:rPr lang="de-DE" sz="1800" i="1" dirty="0" smtClean="0">
                <a:solidFill>
                  <a:schemeClr val="accent6">
                    <a:lumMod val="75000"/>
                  </a:schemeClr>
                </a:solidFill>
                <a:latin typeface="+mn-lt"/>
              </a:rPr>
              <a:t> in Chinese). End </a:t>
            </a:r>
            <a:r>
              <a:rPr lang="de-DE" sz="1800" i="1" dirty="0" err="1" smtClean="0">
                <a:solidFill>
                  <a:schemeClr val="accent6">
                    <a:lumMod val="75000"/>
                  </a:schemeClr>
                </a:solidFill>
                <a:latin typeface="+mn-lt"/>
              </a:rPr>
              <a:t>user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can</a:t>
            </a:r>
            <a:r>
              <a:rPr lang="de-DE" sz="1800" i="1" dirty="0" smtClean="0">
                <a:solidFill>
                  <a:schemeClr val="accent6">
                    <a:lumMod val="75000"/>
                  </a:schemeClr>
                </a:solidFill>
                <a:latin typeface="+mn-lt"/>
              </a:rPr>
              <a:t> express </a:t>
            </a:r>
            <a:r>
              <a:rPr lang="de-DE" sz="1800" i="1" dirty="0" err="1" smtClean="0">
                <a:solidFill>
                  <a:schemeClr val="accent6">
                    <a:lumMod val="75000"/>
                  </a:schemeClr>
                </a:solidFill>
                <a:latin typeface="+mn-lt"/>
              </a:rPr>
              <a:t>query</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entirely</a:t>
            </a:r>
            <a:r>
              <a:rPr lang="de-DE" sz="1800" i="1" dirty="0" smtClean="0">
                <a:solidFill>
                  <a:schemeClr val="accent6">
                    <a:lumMod val="75000"/>
                  </a:schemeClr>
                </a:solidFill>
                <a:latin typeface="+mn-lt"/>
              </a:rPr>
              <a:t> in </a:t>
            </a:r>
            <a:r>
              <a:rPr lang="de-DE" sz="1800" i="1" dirty="0" err="1" smtClean="0">
                <a:solidFill>
                  <a:schemeClr val="accent6">
                    <a:lumMod val="75000"/>
                  </a:schemeClr>
                </a:solidFill>
                <a:latin typeface="+mn-lt"/>
              </a:rPr>
              <a:t>hiragana</a:t>
            </a:r>
            <a:r>
              <a:rPr lang="de-DE" i="1" dirty="0" smtClean="0">
                <a:solidFill>
                  <a:schemeClr val="accent6">
                    <a:lumMod val="75000"/>
                  </a:schemeClr>
                </a:solidFill>
                <a:latin typeface="+mn-lt"/>
              </a:rPr>
              <a:t>! </a:t>
            </a:r>
          </a:p>
          <a:p>
            <a:pPr lvl="1">
              <a:spcBef>
                <a:spcPts val="700"/>
              </a:spcBef>
              <a:buClr>
                <a:srgbClr val="336699"/>
              </a:buClr>
            </a:pPr>
            <a:r>
              <a:rPr lang="de-DE" i="1" dirty="0" smtClean="0">
                <a:solidFill>
                  <a:schemeClr val="accent6">
                    <a:lumMod val="75000"/>
                  </a:schemeClr>
                </a:solidFill>
                <a:latin typeface="+mn-lt"/>
              </a:rPr>
              <a:t> </a:t>
            </a:r>
          </a:p>
        </p:txBody>
      </p:sp>
    </p:spTree>
    <p:extLst>
      <p:ext uri="{BB962C8B-B14F-4D97-AF65-F5344CB8AC3E}">
        <p14:creationId xmlns:p14="http://schemas.microsoft.com/office/powerpoint/2010/main" xmlns="" val="24128090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2" cstate="print"/>
          <a:srcRect/>
          <a:stretch>
            <a:fillRect/>
          </a:stretch>
        </p:blipFill>
        <p:spPr bwMode="auto">
          <a:xfrm>
            <a:off x="683568" y="1988840"/>
            <a:ext cx="6667500" cy="4248150"/>
          </a:xfrm>
          <a:prstGeom prst="rect">
            <a:avLst/>
          </a:prstGeom>
          <a:noFill/>
          <a:ln w="9525">
            <a:noFill/>
            <a:miter lim="800000"/>
            <a:headEnd/>
            <a:tailEnd/>
          </a:ln>
        </p:spPr>
      </p:pic>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2</a:t>
            </a:fld>
            <a:endParaRPr lang="en-US"/>
          </a:p>
        </p:txBody>
      </p:sp>
      <p:sp>
        <p:nvSpPr>
          <p:cNvPr id="27653" name="TextBox 5"/>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pPr defTabSz="914400"/>
            <a:r>
              <a:rPr lang="el-GR" sz="1600" dirty="0" err="1" smtClean="0">
                <a:solidFill>
                  <a:srgbClr val="FBFCFF"/>
                </a:solidFill>
                <a:latin typeface="Lucida Sans" pitchFamily="-112" charset="0"/>
                <a:ea typeface="+mn-ea"/>
                <a:cs typeface="Arial Unicode MS" pitchFamily="-112" charset="0"/>
              </a:rPr>
              <a:t>Κεφ</a:t>
            </a:r>
            <a:r>
              <a:rPr lang="en-US" sz="1600" dirty="0" smtClean="0">
                <a:solidFill>
                  <a:srgbClr val="FBFCFF"/>
                </a:solidFill>
                <a:latin typeface="Lucida Sans" pitchFamily="-112" charset="0"/>
                <a:ea typeface="+mn-ea"/>
                <a:cs typeface="Arial Unicode MS" pitchFamily="-112" charset="0"/>
              </a:rPr>
              <a:t>. 1.1</a:t>
            </a:r>
          </a:p>
        </p:txBody>
      </p:sp>
      <p:sp>
        <p:nvSpPr>
          <p:cNvPr id="9" name="Title 1"/>
          <p:cNvSpPr>
            <a:spLocks noGrp="1"/>
          </p:cNvSpPr>
          <p:nvPr>
            <p:ph type="title"/>
          </p:nvPr>
        </p:nvSpPr>
        <p:spPr>
          <a:xfrm>
            <a:off x="457200" y="274638"/>
            <a:ext cx="8229600" cy="1143000"/>
          </a:xfrm>
        </p:spPr>
        <p:txBody>
          <a:bodyPr/>
          <a:lstStyle/>
          <a:p>
            <a:pPr eaLnBrk="1" hangingPunct="1"/>
            <a:r>
              <a:rPr lang="el-GR" sz="3600" dirty="0" smtClean="0">
                <a:ea typeface="ＭＳ Ｐゴシック" pitchFamily="-112" charset="-128"/>
              </a:rPr>
              <a:t>Τι είναι η </a:t>
            </a:r>
            <a:r>
              <a:rPr lang="el-GR" sz="3200" dirty="0" smtClean="0">
                <a:ea typeface="ＭＳ Ｐゴシック" pitchFamily="-112" charset="-128"/>
              </a:rPr>
              <a:t>«Ανάκτηση Πληροφορίας»;</a:t>
            </a:r>
            <a:endParaRPr lang="en-US" sz="3200" dirty="0" smtClean="0">
              <a:ea typeface="ＭＳ Ｐゴシック" pitchFamily="-112" charset="-128"/>
            </a:endParaRPr>
          </a:p>
        </p:txBody>
      </p:sp>
      <p:sp>
        <p:nvSpPr>
          <p:cNvPr id="10" name="TextBox 9"/>
          <p:cNvSpPr txBox="1"/>
          <p:nvPr/>
        </p:nvSpPr>
        <p:spPr>
          <a:xfrm>
            <a:off x="1907704" y="2204864"/>
            <a:ext cx="1440160" cy="954107"/>
          </a:xfrm>
          <a:prstGeom prst="rect">
            <a:avLst/>
          </a:prstGeom>
          <a:solidFill>
            <a:schemeClr val="bg1"/>
          </a:solidFill>
        </p:spPr>
        <p:txBody>
          <a:bodyPr wrap="square" rtlCol="0">
            <a:spAutoFit/>
          </a:bodyPr>
          <a:lstStyle/>
          <a:p>
            <a:r>
              <a:rPr lang="el-GR" sz="1400" b="1" dirty="0" smtClean="0">
                <a:solidFill>
                  <a:srgbClr val="FF0000"/>
                </a:solidFill>
                <a:latin typeface="+mn-lt"/>
              </a:rPr>
              <a:t>Ανάγκη πληροφόρησης</a:t>
            </a:r>
          </a:p>
          <a:p>
            <a:endParaRPr lang="el-GR" sz="1400" b="1" dirty="0" smtClean="0">
              <a:solidFill>
                <a:srgbClr val="FF0000"/>
              </a:solidFill>
              <a:latin typeface="+mn-lt"/>
            </a:endParaRPr>
          </a:p>
          <a:p>
            <a:endParaRPr lang="el-GR" sz="1400" b="1" dirty="0">
              <a:solidFill>
                <a:srgbClr val="FF0000"/>
              </a:solidFill>
              <a:latin typeface="+mn-lt"/>
            </a:endParaRPr>
          </a:p>
        </p:txBody>
      </p:sp>
      <p:sp>
        <p:nvSpPr>
          <p:cNvPr id="11" name="TextBox 10"/>
          <p:cNvSpPr txBox="1"/>
          <p:nvPr/>
        </p:nvSpPr>
        <p:spPr>
          <a:xfrm>
            <a:off x="4211960" y="3356992"/>
            <a:ext cx="936104" cy="307777"/>
          </a:xfrm>
          <a:prstGeom prst="rect">
            <a:avLst/>
          </a:prstGeom>
          <a:solidFill>
            <a:schemeClr val="bg1"/>
          </a:solidFill>
        </p:spPr>
        <p:txBody>
          <a:bodyPr wrap="square" rtlCol="0">
            <a:spAutoFit/>
          </a:bodyPr>
          <a:lstStyle/>
          <a:p>
            <a:r>
              <a:rPr lang="el-GR" sz="1400" b="1" dirty="0" smtClean="0">
                <a:solidFill>
                  <a:srgbClr val="FF0000"/>
                </a:solidFill>
                <a:latin typeface="+mn-lt"/>
              </a:rPr>
              <a:t>ερώτημα</a:t>
            </a:r>
          </a:p>
        </p:txBody>
      </p:sp>
      <p:sp>
        <p:nvSpPr>
          <p:cNvPr id="21" name="Freeform 20"/>
          <p:cNvSpPr/>
          <p:nvPr/>
        </p:nvSpPr>
        <p:spPr>
          <a:xfrm>
            <a:off x="1835696" y="1988840"/>
            <a:ext cx="1730721" cy="1007952"/>
          </a:xfrm>
          <a:custGeom>
            <a:avLst/>
            <a:gdLst>
              <a:gd name="connsiteX0" fmla="*/ 586966 w 1730721"/>
              <a:gd name="connsiteY0" fmla="*/ 30178 h 1007952"/>
              <a:gd name="connsiteX1" fmla="*/ 89026 w 1730721"/>
              <a:gd name="connsiteY1" fmla="*/ 202194 h 1007952"/>
              <a:gd name="connsiteX2" fmla="*/ 52812 w 1730721"/>
              <a:gd name="connsiteY2" fmla="*/ 663920 h 1007952"/>
              <a:gd name="connsiteX3" fmla="*/ 333469 w 1730721"/>
              <a:gd name="connsiteY3" fmla="*/ 799722 h 1007952"/>
              <a:gd name="connsiteX4" fmla="*/ 596020 w 1730721"/>
              <a:gd name="connsiteY4" fmla="*/ 881204 h 1007952"/>
              <a:gd name="connsiteX5" fmla="*/ 641287 w 1730721"/>
              <a:gd name="connsiteY5" fmla="*/ 998899 h 1007952"/>
              <a:gd name="connsiteX6" fmla="*/ 849517 w 1730721"/>
              <a:gd name="connsiteY6" fmla="*/ 935524 h 1007952"/>
              <a:gd name="connsiteX7" fmla="*/ 1365564 w 1730721"/>
              <a:gd name="connsiteY7" fmla="*/ 863097 h 1007952"/>
              <a:gd name="connsiteX8" fmla="*/ 1727703 w 1730721"/>
              <a:gd name="connsiteY8" fmla="*/ 573386 h 1007952"/>
              <a:gd name="connsiteX9" fmla="*/ 1383671 w 1730721"/>
              <a:gd name="connsiteY9" fmla="*/ 184087 h 1007952"/>
              <a:gd name="connsiteX10" fmla="*/ 876677 w 1730721"/>
              <a:gd name="connsiteY10" fmla="*/ 66392 h 1007952"/>
              <a:gd name="connsiteX11" fmla="*/ 650341 w 1730721"/>
              <a:gd name="connsiteY11" fmla="*/ 21124 h 1007952"/>
              <a:gd name="connsiteX12" fmla="*/ 586966 w 1730721"/>
              <a:gd name="connsiteY12" fmla="*/ 30178 h 100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30721" h="1007952">
                <a:moveTo>
                  <a:pt x="586966" y="30178"/>
                </a:moveTo>
                <a:cubicBezTo>
                  <a:pt x="493414" y="60356"/>
                  <a:pt x="178052" y="96570"/>
                  <a:pt x="89026" y="202194"/>
                </a:cubicBezTo>
                <a:cubicBezTo>
                  <a:pt x="0" y="307818"/>
                  <a:pt x="12071" y="564332"/>
                  <a:pt x="52812" y="663920"/>
                </a:cubicBezTo>
                <a:cubicBezTo>
                  <a:pt x="93553" y="763508"/>
                  <a:pt x="242934" y="763508"/>
                  <a:pt x="333469" y="799722"/>
                </a:cubicBezTo>
                <a:cubicBezTo>
                  <a:pt x="424004" y="835936"/>
                  <a:pt x="544717" y="848008"/>
                  <a:pt x="596020" y="881204"/>
                </a:cubicBezTo>
                <a:cubicBezTo>
                  <a:pt x="647323" y="914400"/>
                  <a:pt x="599038" y="989846"/>
                  <a:pt x="641287" y="998899"/>
                </a:cubicBezTo>
                <a:cubicBezTo>
                  <a:pt x="683537" y="1007952"/>
                  <a:pt x="728804" y="958158"/>
                  <a:pt x="849517" y="935524"/>
                </a:cubicBezTo>
                <a:cubicBezTo>
                  <a:pt x="970230" y="912890"/>
                  <a:pt x="1219200" y="923453"/>
                  <a:pt x="1365564" y="863097"/>
                </a:cubicBezTo>
                <a:cubicBezTo>
                  <a:pt x="1511928" y="802741"/>
                  <a:pt x="1724685" y="686554"/>
                  <a:pt x="1727703" y="573386"/>
                </a:cubicBezTo>
                <a:cubicBezTo>
                  <a:pt x="1730721" y="460218"/>
                  <a:pt x="1525509" y="268586"/>
                  <a:pt x="1383671" y="184087"/>
                </a:cubicBezTo>
                <a:cubicBezTo>
                  <a:pt x="1241833" y="99588"/>
                  <a:pt x="998899" y="93552"/>
                  <a:pt x="876677" y="66392"/>
                </a:cubicBezTo>
                <a:cubicBezTo>
                  <a:pt x="754455" y="39232"/>
                  <a:pt x="701644" y="28669"/>
                  <a:pt x="650341" y="21124"/>
                </a:cubicBezTo>
                <a:cubicBezTo>
                  <a:pt x="599038" y="13579"/>
                  <a:pt x="680518" y="0"/>
                  <a:pt x="586966" y="30178"/>
                </a:cubicBezTo>
                <a:close/>
              </a:path>
            </a:pathLst>
          </a:cu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solidFill>
                <a:srgbClr val="FF0000"/>
              </a:solidFill>
            </a:endParaRPr>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7" name="TextBox 26"/>
          <p:cNvSpPr txBox="1"/>
          <p:nvPr/>
        </p:nvSpPr>
        <p:spPr>
          <a:xfrm>
            <a:off x="4283968" y="4797152"/>
            <a:ext cx="1224136" cy="307777"/>
          </a:xfrm>
          <a:prstGeom prst="rect">
            <a:avLst/>
          </a:prstGeom>
          <a:solidFill>
            <a:schemeClr val="bg1"/>
          </a:solidFill>
        </p:spPr>
        <p:txBody>
          <a:bodyPr wrap="square" rtlCol="0">
            <a:spAutoFit/>
          </a:bodyPr>
          <a:lstStyle/>
          <a:p>
            <a:r>
              <a:rPr lang="el-GR" sz="1400" b="1" dirty="0" smtClean="0">
                <a:solidFill>
                  <a:srgbClr val="FF0000"/>
                </a:solidFill>
                <a:latin typeface="+mn-lt"/>
              </a:rPr>
              <a:t>Απάντηση</a:t>
            </a:r>
          </a:p>
        </p:txBody>
      </p:sp>
      <p:sp>
        <p:nvSpPr>
          <p:cNvPr id="28" name="TextBox 27"/>
          <p:cNvSpPr txBox="1"/>
          <p:nvPr/>
        </p:nvSpPr>
        <p:spPr>
          <a:xfrm>
            <a:off x="5364088" y="2348880"/>
            <a:ext cx="1224136" cy="523220"/>
          </a:xfrm>
          <a:prstGeom prst="rect">
            <a:avLst/>
          </a:prstGeom>
          <a:solidFill>
            <a:schemeClr val="bg1"/>
          </a:solidFill>
        </p:spPr>
        <p:txBody>
          <a:bodyPr wrap="square" rtlCol="0">
            <a:spAutoFit/>
          </a:bodyPr>
          <a:lstStyle/>
          <a:p>
            <a:r>
              <a:rPr lang="el-GR" sz="1400" b="1" dirty="0" smtClean="0">
                <a:solidFill>
                  <a:srgbClr val="FF0000"/>
                </a:solidFill>
                <a:latin typeface="+mn-lt"/>
              </a:rPr>
              <a:t>Βάση Εγγράφων</a:t>
            </a:r>
          </a:p>
        </p:txBody>
      </p:sp>
      <p:sp>
        <p:nvSpPr>
          <p:cNvPr id="29" name="TextBox 28"/>
          <p:cNvSpPr txBox="1"/>
          <p:nvPr/>
        </p:nvSpPr>
        <p:spPr>
          <a:xfrm>
            <a:off x="5508104" y="3501008"/>
            <a:ext cx="864096" cy="461665"/>
          </a:xfrm>
          <a:prstGeom prst="rect">
            <a:avLst/>
          </a:prstGeom>
          <a:solidFill>
            <a:schemeClr val="bg1"/>
          </a:solidFill>
        </p:spPr>
        <p:txBody>
          <a:bodyPr wrap="square" rtlCol="0">
            <a:spAutoFit/>
          </a:bodyPr>
          <a:lstStyle/>
          <a:p>
            <a:r>
              <a:rPr lang="el-GR" dirty="0" smtClean="0">
                <a:solidFill>
                  <a:srgbClr val="FF0000"/>
                </a:solidFill>
              </a:rPr>
              <a:t>ΣΑΠ</a:t>
            </a:r>
            <a:endParaRPr lang="el-GR" dirty="0">
              <a:solidFill>
                <a:srgbClr val="FF000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1747" name="Content Placeholder 2"/>
          <p:cNvSpPr>
            <a:spLocks noGrp="1"/>
          </p:cNvSpPr>
          <p:nvPr>
            <p:ph idx="1"/>
          </p:nvPr>
        </p:nvSpPr>
        <p:spPr/>
        <p:txBody>
          <a:bodyPr/>
          <a:lstStyle/>
          <a:p>
            <a:pPr eaLnBrk="1" hangingPunct="1"/>
            <a:r>
              <a:rPr lang="el-GR" sz="2400" dirty="0">
                <a:ea typeface="ＭＳ Ｐゴシック" pitchFamily="34" charset="-128"/>
              </a:rPr>
              <a:t>Τ</a:t>
            </a:r>
            <a:r>
              <a:rPr lang="el-GR" sz="2400" dirty="0" smtClean="0">
                <a:ea typeface="ＭＳ Ｐゴシック" pitchFamily="34" charset="-128"/>
              </a:rPr>
              <a:t>α Αραβικά και στα Εβραϊκά γράφονται από τα δεξιά προς τα αριστερά, αλλά με συγκεκριμένα τμήματα (πχ αριθμοί)  να γράφονται από τα αριστερά στα δεξιά</a:t>
            </a:r>
          </a:p>
          <a:p>
            <a:pPr eaLnBrk="1" hangingPunct="1"/>
            <a:r>
              <a:rPr lang="el-GR" sz="2400" dirty="0" smtClean="0">
                <a:ea typeface="ＭＳ Ｐゴシック" pitchFamily="34" charset="-128"/>
              </a:rPr>
              <a:t>Οι λέξεις διαχωρίζονται αλλά τα γράμματα μέσα στις</a:t>
            </a:r>
          </a:p>
          <a:p>
            <a:pPr marL="0" indent="0" eaLnBrk="1" hangingPunct="1">
              <a:buNone/>
            </a:pPr>
            <a:r>
              <a:rPr lang="el-GR" sz="2400" dirty="0" smtClean="0">
                <a:ea typeface="ＭＳ Ｐゴシック" pitchFamily="34" charset="-128"/>
              </a:rPr>
              <a:t> λέξεις περίπλοκοι χαρακτήρες</a:t>
            </a:r>
          </a:p>
          <a:p>
            <a:pPr marL="0" indent="0" eaLnBrk="1" hangingPunct="1">
              <a:buNone/>
            </a:pPr>
            <a:endParaRPr lang="en-US" dirty="0" smtClean="0">
              <a:ea typeface="ＭＳ Ｐゴシック" pitchFamily="34" charset="-128"/>
            </a:endParaRPr>
          </a:p>
          <a:p>
            <a:pPr marL="0" indent="0" eaLnBrk="1" hangingPunct="1">
              <a:buNone/>
            </a:pPr>
            <a:r>
              <a:rPr lang="en-US" dirty="0" smtClean="0">
                <a:ea typeface="ＭＳ Ｐゴシック" pitchFamily="34" charset="-128"/>
              </a:rPr>
              <a:t>                  		         ←  →    ← →                         ← start</a:t>
            </a:r>
          </a:p>
          <a:p>
            <a:pPr lvl="1" eaLnBrk="1" hangingPunct="1"/>
            <a:r>
              <a:rPr lang="en-US" dirty="0" smtClean="0">
                <a:ea typeface="ＭＳ Ｐゴシック" pitchFamily="34" charset="-128"/>
              </a:rPr>
              <a:t>‘Algeria achieved its independence in 1962 after 132 years of French occupation.’</a:t>
            </a:r>
          </a:p>
          <a:p>
            <a:pPr eaLnBrk="1" hangingPunct="1"/>
            <a:r>
              <a:rPr lang="el-GR" sz="2400" dirty="0" smtClean="0">
                <a:ea typeface="ＭＳ Ｐゴシック" pitchFamily="34" charset="-128"/>
              </a:rPr>
              <a:t>Με χρήση</a:t>
            </a:r>
            <a:r>
              <a:rPr lang="en-US" sz="2400" dirty="0" smtClean="0">
                <a:ea typeface="ＭＳ Ｐゴシック" pitchFamily="34" charset="-128"/>
              </a:rPr>
              <a:t> Unicode, </a:t>
            </a:r>
            <a:r>
              <a:rPr lang="el-GR" sz="2400" dirty="0" smtClean="0">
                <a:ea typeface="ＭＳ Ｐゴシック" pitchFamily="34" charset="-128"/>
              </a:rPr>
              <a:t>η αποθηκευμένη μορφή είναι απλοποιημένη</a:t>
            </a:r>
            <a:endParaRPr lang="en-US" dirty="0" smtClean="0">
              <a:ea typeface="ＭＳ Ｐゴシック" pitchFamily="34" charset="-128"/>
            </a:endParaRPr>
          </a:p>
        </p:txBody>
      </p:sp>
      <p:pic>
        <p:nvPicPr>
          <p:cNvPr id="31748" name="Picture 3"/>
          <p:cNvPicPr>
            <a:picLocks noChangeAspect="1"/>
          </p:cNvPicPr>
          <p:nvPr/>
        </p:nvPicPr>
        <p:blipFill>
          <a:blip r:embed="rId2" cstate="print"/>
          <a:srcRect/>
          <a:stretch>
            <a:fillRect/>
          </a:stretch>
        </p:blipFill>
        <p:spPr bwMode="auto">
          <a:xfrm>
            <a:off x="914400" y="3789040"/>
            <a:ext cx="7620000" cy="436563"/>
          </a:xfrm>
          <a:prstGeom prst="rect">
            <a:avLst/>
          </a:prstGeom>
          <a:noFill/>
          <a:ln w="9525">
            <a:noFill/>
            <a:miter lim="800000"/>
            <a:headEnd/>
            <a:tailEnd/>
          </a:ln>
        </p:spPr>
      </p:pic>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2.2.1</a:t>
            </a: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20</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2.2.1</a:t>
            </a: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21</a:t>
            </a:fld>
            <a:endParaRPr lang="en-US"/>
          </a:p>
        </p:txBody>
      </p:sp>
      <p:pic>
        <p:nvPicPr>
          <p:cNvPr id="8" name="Picture 7" descr="227.png"/>
          <p:cNvPicPr>
            <a:picLocks noChangeAspect="1"/>
          </p:cNvPicPr>
          <p:nvPr/>
        </p:nvPicPr>
        <p:blipFill>
          <a:blip r:embed="rId2" cstate="print"/>
          <a:stretch>
            <a:fillRect/>
          </a:stretch>
        </p:blipFill>
        <p:spPr>
          <a:xfrm>
            <a:off x="714348" y="2428868"/>
            <a:ext cx="5500726" cy="2030268"/>
          </a:xfrm>
          <a:prstGeom prst="rect">
            <a:avLst/>
          </a:prstGeom>
        </p:spPr>
      </p:pic>
      <p:sp>
        <p:nvSpPr>
          <p:cNvPr id="3" name="TextBox 2"/>
          <p:cNvSpPr txBox="1"/>
          <p:nvPr/>
        </p:nvSpPr>
        <p:spPr>
          <a:xfrm>
            <a:off x="827584" y="4797152"/>
            <a:ext cx="6264696" cy="523220"/>
          </a:xfrm>
          <a:prstGeom prst="rect">
            <a:avLst/>
          </a:prstGeom>
          <a:noFill/>
        </p:spPr>
        <p:txBody>
          <a:bodyPr wrap="square" rtlCol="0">
            <a:spAutoFit/>
          </a:bodyPr>
          <a:lstStyle/>
          <a:p>
            <a:r>
              <a:rPr lang="el-GR" sz="2800" dirty="0" smtClean="0">
                <a:solidFill>
                  <a:schemeClr val="bg2">
                    <a:lumMod val="10000"/>
                  </a:schemeClr>
                </a:solidFill>
                <a:latin typeface="+mn-lt"/>
              </a:rPr>
              <a:t>Αραβικά</a:t>
            </a:r>
            <a:endParaRPr lang="en-US" sz="2800" dirty="0">
              <a:solidFill>
                <a:schemeClr val="bg2">
                  <a:lumMod val="10000"/>
                </a:schemeClr>
              </a:solidFill>
              <a:latin typeface="+mn-lt"/>
            </a:endParaRPr>
          </a:p>
        </p:txBody>
      </p:sp>
    </p:spTree>
    <p:extLst>
      <p:ext uri="{BB962C8B-B14F-4D97-AF65-F5344CB8AC3E}">
        <p14:creationId xmlns:p14="http://schemas.microsoft.com/office/powerpoint/2010/main" xmlns="" val="87370805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ea typeface="ＭＳ Ｐゴシック" pitchFamily="34" charset="-128"/>
              </a:rPr>
              <a:t>Stop words</a:t>
            </a:r>
            <a:r>
              <a:rPr lang="el-GR" dirty="0" smtClean="0">
                <a:ea typeface="ＭＳ Ｐゴシック" pitchFamily="34" charset="-128"/>
              </a:rPr>
              <a:t> (Διακόπτουσες λέξεις)</a:t>
            </a:r>
            <a:endParaRPr lang="en-US" dirty="0" smtClean="0">
              <a:ea typeface="ＭＳ Ｐゴシック" pitchFamily="34" charset="-128"/>
            </a:endParaRPr>
          </a:p>
        </p:txBody>
      </p:sp>
      <p:sp>
        <p:nvSpPr>
          <p:cNvPr id="32771" name="Rectangle 3"/>
          <p:cNvSpPr>
            <a:spLocks noGrp="1" noChangeArrowheads="1"/>
          </p:cNvSpPr>
          <p:nvPr>
            <p:ph type="body" idx="1"/>
          </p:nvPr>
        </p:nvSpPr>
        <p:spPr>
          <a:xfrm>
            <a:off x="683568" y="1628800"/>
            <a:ext cx="8001000" cy="4876800"/>
          </a:xfrm>
        </p:spPr>
        <p:txBody>
          <a:bodyPr/>
          <a:lstStyle/>
          <a:p>
            <a:pPr eaLnBrk="1" hangingPunct="1"/>
            <a:r>
              <a:rPr lang="el-GR" sz="2400" dirty="0" smtClean="0">
                <a:ea typeface="ＭＳ Ｐゴシック" pitchFamily="34" charset="-128"/>
              </a:rPr>
              <a:t>Χρήση </a:t>
            </a:r>
            <a:r>
              <a:rPr lang="en-US" sz="2400" dirty="0" smtClean="0">
                <a:ea typeface="ＭＳ Ｐゴシック" pitchFamily="34" charset="-128"/>
              </a:rPr>
              <a:t>stop list, </a:t>
            </a:r>
            <a:r>
              <a:rPr lang="el-GR" sz="2400" dirty="0" smtClean="0">
                <a:ea typeface="ＭＳ Ｐゴシック" pitchFamily="34" charset="-128"/>
              </a:rPr>
              <a:t>αποκλείουμε από το λεξικό  τις ποιο κοινές λέξεις. Γιατί; </a:t>
            </a:r>
          </a:p>
          <a:p>
            <a:pPr lvl="1" eaLnBrk="1" hangingPunct="1"/>
            <a:r>
              <a:rPr lang="el-GR" sz="1600" dirty="0" smtClean="0">
                <a:ea typeface="ＭＳ Ｐゴシック" pitchFamily="34" charset="-128"/>
              </a:rPr>
              <a:t>Έχουν μικρό σημασιολογικό περιεχόμενο: </a:t>
            </a:r>
            <a:r>
              <a:rPr lang="en-US" sz="1600" dirty="0" smtClean="0">
                <a:ea typeface="ＭＳ Ｐゴシック" pitchFamily="34" charset="-128"/>
              </a:rPr>
              <a:t> </a:t>
            </a:r>
            <a:r>
              <a:rPr lang="en-US" sz="1600" i="1" dirty="0" smtClean="0"/>
              <a:t>a</a:t>
            </a:r>
            <a:r>
              <a:rPr lang="en-US" sz="1600" i="1" dirty="0"/>
              <a:t>, an, and, are, as, at, be, by, for, from, has, he, in, is, it, its, of, on, that, the, to, was, were, will, </a:t>
            </a:r>
            <a:r>
              <a:rPr lang="en-US" sz="1600" i="1" dirty="0" smtClean="0"/>
              <a:t>with</a:t>
            </a:r>
            <a:endParaRPr lang="en-US" sz="1600" i="1" dirty="0" smtClean="0">
              <a:ea typeface="ＭＳ Ｐゴシック" pitchFamily="34" charset="-128"/>
            </a:endParaRPr>
          </a:p>
          <a:p>
            <a:pPr lvl="1" eaLnBrk="1" hangingPunct="1"/>
            <a:r>
              <a:rPr lang="el-GR" sz="1800" dirty="0" smtClean="0">
                <a:ea typeface="ＭＳ Ｐゴシック" pitchFamily="34" charset="-128"/>
              </a:rPr>
              <a:t>Είναι πάρα πολλές:</a:t>
            </a:r>
            <a:r>
              <a:rPr lang="en-US" sz="1800" dirty="0" smtClean="0">
                <a:ea typeface="ＭＳ Ｐゴシック" pitchFamily="34" charset="-128"/>
              </a:rPr>
              <a:t>~30%</a:t>
            </a:r>
            <a:r>
              <a:rPr lang="el-GR" sz="1800" dirty="0" smtClean="0">
                <a:ea typeface="ＭＳ Ｐゴシック" pitchFamily="34" charset="-128"/>
              </a:rPr>
              <a:t> των καταχωρήσεων αφορούν τις πιο συχνές 30 λέξεις </a:t>
            </a:r>
            <a:r>
              <a:rPr lang="en-US" sz="1800" dirty="0" smtClean="0">
                <a:ea typeface="ＭＳ Ｐゴシック" pitchFamily="34" charset="-128"/>
              </a:rPr>
              <a:t> </a:t>
            </a:r>
          </a:p>
          <a:p>
            <a:pPr eaLnBrk="1" hangingPunct="1"/>
            <a:r>
              <a:rPr lang="el-GR" sz="2400" dirty="0" smtClean="0">
                <a:ea typeface="ＭＳ Ｐゴシック" pitchFamily="34" charset="-128"/>
              </a:rPr>
              <a:t>Ωστόσο η τάση είναι να αποφεύγονται</a:t>
            </a:r>
            <a:r>
              <a:rPr lang="en-US" sz="2400" dirty="0" smtClean="0">
                <a:ea typeface="ＭＳ Ｐゴシック" pitchFamily="34" charset="-128"/>
              </a:rPr>
              <a:t>:</a:t>
            </a:r>
          </a:p>
          <a:p>
            <a:pPr lvl="1" eaLnBrk="1" hangingPunct="1"/>
            <a:r>
              <a:rPr lang="el-GR" sz="2000" dirty="0" smtClean="0">
                <a:ea typeface="ＭＳ Ｐゴシック" pitchFamily="34" charset="-128"/>
              </a:rPr>
              <a:t>Καλές τεχνικές συμπίεσης οδηγούν στο να ελαχιστοποιούν το χώρο που χρειάζεται για την αποθήκευση τους</a:t>
            </a:r>
            <a:endParaRPr lang="en-US" sz="2000" dirty="0" smtClean="0">
              <a:ea typeface="ＭＳ Ｐゴシック" pitchFamily="34" charset="-128"/>
            </a:endParaRPr>
          </a:p>
          <a:p>
            <a:pPr lvl="1" eaLnBrk="1" hangingPunct="1"/>
            <a:r>
              <a:rPr lang="el-GR" sz="2000" dirty="0" smtClean="0">
                <a:ea typeface="ＭＳ Ｐゴシック" pitchFamily="34" charset="-128"/>
              </a:rPr>
              <a:t>Καλές τεχνικές για την επεξεργασία ερωτημάτων μειώνουν το κόστος στην εκτέλεσης μιας ερώτησης εξαιτίας των </a:t>
            </a:r>
            <a:r>
              <a:rPr lang="en-US" sz="2000" dirty="0" smtClean="0">
                <a:ea typeface="ＭＳ Ｐゴシック" pitchFamily="34" charset="-128"/>
              </a:rPr>
              <a:t>stop words.</a:t>
            </a:r>
          </a:p>
          <a:p>
            <a:pPr lvl="1" eaLnBrk="1" hangingPunct="1"/>
            <a:r>
              <a:rPr lang="el-GR" sz="2000" dirty="0" smtClean="0">
                <a:ea typeface="ＭＳ Ｐゴシック" pitchFamily="34" charset="-128"/>
              </a:rPr>
              <a:t>Είναι χρήσιμα για</a:t>
            </a:r>
            <a:r>
              <a:rPr lang="en-US" sz="2000" dirty="0" smtClean="0">
                <a:ea typeface="ＭＳ Ｐゴシック" pitchFamily="34" charset="-128"/>
              </a:rPr>
              <a:t>:</a:t>
            </a:r>
          </a:p>
          <a:p>
            <a:pPr lvl="2" eaLnBrk="1" hangingPunct="1"/>
            <a:r>
              <a:rPr lang="el-GR" sz="1600" dirty="0" smtClean="0">
                <a:ea typeface="ＭＳ Ｐゴシック" pitchFamily="34" charset="-128"/>
              </a:rPr>
              <a:t>Φράσεις</a:t>
            </a:r>
            <a:r>
              <a:rPr lang="en-US" sz="1600" dirty="0" smtClean="0">
                <a:ea typeface="ＭＳ Ｐゴシック" pitchFamily="34" charset="-128"/>
              </a:rPr>
              <a:t>: “King of Denmark”</a:t>
            </a:r>
          </a:p>
          <a:p>
            <a:pPr lvl="2" eaLnBrk="1" hangingPunct="1"/>
            <a:r>
              <a:rPr lang="el-GR" sz="1600" dirty="0" smtClean="0">
                <a:ea typeface="ＭＳ Ｐゴシック" pitchFamily="34" charset="-128"/>
              </a:rPr>
              <a:t>Τίτλους τραγουδιών, κλπ</a:t>
            </a:r>
            <a:r>
              <a:rPr lang="en-US" sz="1600" dirty="0" smtClean="0">
                <a:ea typeface="ＭＳ Ｐゴシック" pitchFamily="34" charset="-128"/>
              </a:rPr>
              <a:t>.: “Let it be”, “To be or not to be”</a:t>
            </a:r>
          </a:p>
          <a:p>
            <a:pPr lvl="2" eaLnBrk="1" hangingPunct="1"/>
            <a:r>
              <a:rPr lang="en-US" sz="1600" dirty="0" smtClean="0">
                <a:ea typeface="ＭＳ Ｐゴシック" pitchFamily="34" charset="-128"/>
              </a:rPr>
              <a:t>“</a:t>
            </a:r>
            <a:r>
              <a:rPr lang="el-GR" sz="1600" dirty="0" smtClean="0">
                <a:ea typeface="ＭＳ Ｐゴシック" pitchFamily="34" charset="-128"/>
              </a:rPr>
              <a:t>Σχεσιακά</a:t>
            </a:r>
            <a:r>
              <a:rPr lang="en-US" sz="1600" dirty="0" smtClean="0">
                <a:ea typeface="ＭＳ Ｐゴシック" pitchFamily="34" charset="-128"/>
              </a:rPr>
              <a:t>” </a:t>
            </a:r>
            <a:r>
              <a:rPr lang="el-GR" sz="1600" dirty="0" smtClean="0">
                <a:ea typeface="ＭＳ Ｐゴシック" pitchFamily="34" charset="-128"/>
              </a:rPr>
              <a:t>ερωτήματα</a:t>
            </a:r>
            <a:r>
              <a:rPr lang="en-US" sz="1600" dirty="0" smtClean="0">
                <a:ea typeface="ＭＳ Ｐゴシック" pitchFamily="34" charset="-128"/>
              </a:rPr>
              <a:t>: “flights to London”</a:t>
            </a:r>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2.2.2</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22</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a:t>
            </a:r>
            <a:r>
              <a:rPr lang="en-US" dirty="0" smtClean="0">
                <a:ea typeface="ＭＳ Ｐゴシック" pitchFamily="34" charset="-128"/>
              </a:rPr>
              <a:t>Token normalization)</a:t>
            </a:r>
          </a:p>
        </p:txBody>
      </p:sp>
      <p:sp>
        <p:nvSpPr>
          <p:cNvPr id="34819" name="Rectangle 2051"/>
          <p:cNvSpPr>
            <a:spLocks noGrp="1" noChangeArrowheads="1"/>
          </p:cNvSpPr>
          <p:nvPr>
            <p:ph type="body" idx="1"/>
          </p:nvPr>
        </p:nvSpPr>
        <p:spPr/>
        <p:txBody>
          <a:bodyPr/>
          <a:lstStyle/>
          <a:p>
            <a:pPr eaLnBrk="1" hangingPunct="1"/>
            <a:r>
              <a:rPr lang="el-GR" dirty="0" smtClean="0">
                <a:ea typeface="ＭＳ Ｐゴシック" pitchFamily="34" charset="-128"/>
                <a:sym typeface="Symbol" pitchFamily="18" charset="2"/>
              </a:rPr>
              <a:t>Χρειάζεται να «</a:t>
            </a:r>
            <a:r>
              <a:rPr lang="el-GR" dirty="0" err="1" smtClean="0">
                <a:ea typeface="ＭＳ Ｐゴシック" pitchFamily="34" charset="-128"/>
                <a:sym typeface="Symbol" pitchFamily="18" charset="2"/>
              </a:rPr>
              <a:t>κανονικοποιήσουμε</a:t>
            </a:r>
            <a:r>
              <a:rPr lang="el-GR" dirty="0" smtClean="0">
                <a:ea typeface="ＭＳ Ｐゴシック" pitchFamily="34" charset="-128"/>
                <a:sym typeface="Symbol" pitchFamily="18" charset="2"/>
              </a:rPr>
              <a:t>» τις λέξεις στο κείμενο αλλά και στις ερωτήσεις στην ίδια μορφή</a:t>
            </a:r>
          </a:p>
          <a:p>
            <a:pPr lvl="1" eaLnBrk="1" hangingPunct="1"/>
            <a:r>
              <a:rPr lang="el-GR" dirty="0" err="1" smtClean="0">
                <a:ea typeface="ＭＳ Ｐゴシック" pitchFamily="34" charset="-128"/>
                <a:sym typeface="Symbol" pitchFamily="18" charset="2"/>
              </a:rPr>
              <a:t>Π.χ</a:t>
            </a:r>
            <a:r>
              <a:rPr lang="el-GR" dirty="0" smtClean="0">
                <a:ea typeface="ＭＳ Ｐゴシック" pitchFamily="34" charset="-128"/>
                <a:sym typeface="Symbol" pitchFamily="18" charset="2"/>
              </a:rPr>
              <a:t>, θέλουμε να ταιριάξουμε το </a:t>
            </a:r>
            <a:r>
              <a:rPr lang="en-US" b="1" i="1" dirty="0" smtClean="0">
                <a:ea typeface="ＭＳ Ｐゴシック" pitchFamily="34" charset="-128"/>
                <a:sym typeface="Symbol" pitchFamily="18" charset="2"/>
              </a:rPr>
              <a:t>U.S.A.</a:t>
            </a:r>
            <a:r>
              <a:rPr lang="en-US" dirty="0" smtClean="0">
                <a:ea typeface="ＭＳ Ｐゴシック" pitchFamily="34" charset="-128"/>
                <a:sym typeface="Symbol" pitchFamily="18" charset="2"/>
              </a:rPr>
              <a:t> a</a:t>
            </a:r>
            <a:r>
              <a:rPr lang="el-GR" dirty="0" smtClean="0">
                <a:ea typeface="ＭＳ Ｐゴシック" pitchFamily="34" charset="-128"/>
                <a:sym typeface="Symbol" pitchFamily="18" charset="2"/>
              </a:rPr>
              <a:t>και</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USA</a:t>
            </a:r>
            <a:endParaRPr lang="el-GR" b="1" i="1" dirty="0" smtClean="0">
              <a:ea typeface="ＭＳ Ｐゴシック" pitchFamily="34" charset="-128"/>
              <a:sym typeface="Symbol" pitchFamily="18" charset="2"/>
            </a:endParaRPr>
          </a:p>
          <a:p>
            <a:pPr lvl="1" eaLnBrk="1" hangingPunct="1"/>
            <a:endParaRPr lang="en-US"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Το αποτέλεσμα είναι ένας </a:t>
            </a:r>
            <a:r>
              <a:rPr lang="el-GR" b="1" dirty="0" smtClean="0">
                <a:solidFill>
                  <a:schemeClr val="tx2">
                    <a:lumMod val="60000"/>
                    <a:lumOff val="40000"/>
                  </a:schemeClr>
                </a:solidFill>
                <a:ea typeface="ＭＳ Ｐゴシック" pitchFamily="34" charset="-128"/>
                <a:sym typeface="Symbol" pitchFamily="18" charset="2"/>
              </a:rPr>
              <a:t>όρος</a:t>
            </a:r>
            <a:r>
              <a:rPr lang="el-GR" dirty="0" smtClean="0">
                <a:ea typeface="ＭＳ Ｐゴシック" pitchFamily="34" charset="-128"/>
                <a:sym typeface="Symbol" pitchFamily="18" charset="2"/>
              </a:rPr>
              <a:t> (</a:t>
            </a:r>
            <a:r>
              <a:rPr lang="en-US" dirty="0" smtClean="0">
                <a:ea typeface="ＭＳ Ｐゴシック" pitchFamily="34" charset="-128"/>
                <a:sym typeface="Symbol" pitchFamily="18" charset="2"/>
              </a:rPr>
              <a:t>term).</a:t>
            </a:r>
          </a:p>
          <a:p>
            <a:pPr lvl="1" eaLnBrk="1" hangingPunct="1"/>
            <a:r>
              <a:rPr lang="el-GR" dirty="0" smtClean="0">
                <a:ea typeface="ＭＳ Ｐゴシック" pitchFamily="34" charset="-128"/>
                <a:sym typeface="Symbol" pitchFamily="18" charset="2"/>
              </a:rPr>
              <a:t>Ένας όρος είναι ένα (</a:t>
            </a:r>
            <a:r>
              <a:rPr lang="el-GR" dirty="0" err="1" smtClean="0">
                <a:ea typeface="ＭＳ Ｐゴシック" pitchFamily="34" charset="-128"/>
                <a:sym typeface="Symbol" pitchFamily="18" charset="2"/>
              </a:rPr>
              <a:t>κανονικοποιημένος</a:t>
            </a:r>
            <a:r>
              <a:rPr lang="el-GR" dirty="0" smtClean="0">
                <a:ea typeface="ＭＳ Ｐゴシック" pitchFamily="34" charset="-128"/>
                <a:sym typeface="Symbol" pitchFamily="18" charset="2"/>
              </a:rPr>
              <a:t>) τύπος λέξης που εισάγεται στο Λεξικό του Συστήματος Ανάκτησης Πληροφορίας</a:t>
            </a:r>
            <a:endParaRPr lang="en-US" dirty="0" smtClean="0">
              <a:ea typeface="ＭＳ Ｐゴシック" pitchFamily="34" charset="-128"/>
              <a:sym typeface="Symbol" pitchFamily="18" charset="2"/>
            </a:endParaRPr>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23</a:t>
            </a:fld>
            <a:endParaRPr lang="en-US"/>
          </a:p>
        </p:txBody>
      </p:sp>
    </p:spTree>
    <p:extLst>
      <p:ext uri="{BB962C8B-B14F-4D97-AF65-F5344CB8AC3E}">
        <p14:creationId xmlns:p14="http://schemas.microsoft.com/office/powerpoint/2010/main" xmlns="" val="164814751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a:t>
            </a:r>
            <a:r>
              <a:rPr lang="en-US" dirty="0" smtClean="0">
                <a:ea typeface="ＭＳ Ｐゴシック" pitchFamily="34" charset="-128"/>
              </a:rPr>
              <a:t>Token normalization)</a:t>
            </a:r>
          </a:p>
        </p:txBody>
      </p:sp>
      <p:sp>
        <p:nvSpPr>
          <p:cNvPr id="34819" name="Rectangle 2051"/>
          <p:cNvSpPr>
            <a:spLocks noGrp="1" noChangeArrowheads="1"/>
          </p:cNvSpPr>
          <p:nvPr>
            <p:ph type="body" idx="1"/>
          </p:nvPr>
        </p:nvSpPr>
        <p:spPr>
          <a:xfrm>
            <a:off x="457200" y="1600200"/>
            <a:ext cx="8147248" cy="2404864"/>
          </a:xfrm>
        </p:spPr>
        <p:txBody>
          <a:bodyPr/>
          <a:lstStyle/>
          <a:p>
            <a:pPr eaLnBrk="1" hangingPunct="1"/>
            <a:r>
              <a:rPr lang="el-GR" dirty="0" smtClean="0">
                <a:ea typeface="ＭＳ Ｐゴシック" pitchFamily="34" charset="-128"/>
                <a:sym typeface="Symbol" pitchFamily="18" charset="2"/>
              </a:rPr>
              <a:t>Συχνά ορίζουμε έμμεσα </a:t>
            </a:r>
            <a:r>
              <a:rPr lang="el-GR" dirty="0" smtClean="0">
                <a:solidFill>
                  <a:schemeClr val="tx2">
                    <a:lumMod val="60000"/>
                    <a:lumOff val="40000"/>
                  </a:schemeClr>
                </a:solidFill>
                <a:ea typeface="ＭＳ Ｐゴシック" pitchFamily="34" charset="-128"/>
                <a:sym typeface="Symbol" pitchFamily="18" charset="2"/>
              </a:rPr>
              <a:t>(</a:t>
            </a:r>
            <a:r>
              <a:rPr lang="en-US" dirty="0" smtClean="0">
                <a:solidFill>
                  <a:schemeClr val="tx2">
                    <a:lumMod val="60000"/>
                    <a:lumOff val="40000"/>
                  </a:schemeClr>
                </a:solidFill>
                <a:ea typeface="ＭＳ Ｐゴシック" pitchFamily="34" charset="-128"/>
                <a:sym typeface="Symbol" pitchFamily="18" charset="2"/>
              </a:rPr>
              <a:t>equivalence classes</a:t>
            </a:r>
            <a:r>
              <a:rPr lang="el-GR" dirty="0" smtClean="0">
                <a:solidFill>
                  <a:schemeClr val="tx2">
                    <a:lumMod val="60000"/>
                    <a:lumOff val="40000"/>
                  </a:schemeClr>
                </a:solidFill>
                <a:ea typeface="ＭＳ Ｐゴシック" pitchFamily="34" charset="-128"/>
                <a:sym typeface="Symbol" pitchFamily="18" charset="2"/>
              </a:rPr>
              <a:t>)</a:t>
            </a:r>
            <a:r>
              <a:rPr lang="en-US" dirty="0" smtClean="0">
                <a:solidFill>
                  <a:schemeClr val="tx2">
                    <a:lumMod val="60000"/>
                    <a:lumOff val="40000"/>
                  </a:schemeClr>
                </a:solidFill>
                <a:ea typeface="ＭＳ Ｐゴシック" pitchFamily="34" charset="-128"/>
                <a:sym typeface="Symbol" pitchFamily="18" charset="2"/>
              </a:rPr>
              <a:t> </a:t>
            </a:r>
            <a:r>
              <a:rPr lang="el-GR" dirty="0" smtClean="0">
                <a:ea typeface="ＭＳ Ｐゴシック" pitchFamily="34" charset="-128"/>
                <a:sym typeface="Symbol" pitchFamily="18" charset="2"/>
              </a:rPr>
              <a:t>για τους όρους, π.χ.</a:t>
            </a:r>
            <a:r>
              <a:rPr lang="en-US" dirty="0" smtClean="0">
                <a:ea typeface="ＭＳ Ｐゴシック" pitchFamily="34" charset="-128"/>
                <a:sym typeface="Symbol" pitchFamily="18" charset="2"/>
              </a:rPr>
              <a:t>, </a:t>
            </a:r>
          </a:p>
          <a:p>
            <a:pPr lvl="1" eaLnBrk="1" hangingPunct="1"/>
            <a:r>
              <a:rPr lang="el-GR" dirty="0" smtClean="0">
                <a:ea typeface="ＭＳ Ｐゴシック" pitchFamily="34" charset="-128"/>
                <a:sym typeface="Symbol" pitchFamily="18" charset="2"/>
              </a:rPr>
              <a:t>Σβήνουμε τις τελείες από έναν όρο </a:t>
            </a:r>
            <a:endParaRPr lang="en-US" dirty="0" smtClean="0">
              <a:ea typeface="ＭＳ Ｐゴシック" pitchFamily="34" charset="-128"/>
              <a:sym typeface="Symbol" pitchFamily="18" charset="2"/>
            </a:endParaRPr>
          </a:p>
          <a:p>
            <a:pPr lvl="2" eaLnBrk="1" hangingPunct="1"/>
            <a:r>
              <a:rPr lang="en-US" sz="1800" b="1" i="1" dirty="0" smtClean="0">
                <a:ea typeface="ＭＳ Ｐゴシック" pitchFamily="34" charset="-128"/>
                <a:sym typeface="Symbol" pitchFamily="18" charset="2"/>
              </a:rPr>
              <a:t>U.S.A.</a:t>
            </a:r>
            <a:r>
              <a:rPr lang="en-US" sz="1800" b="1" dirty="0" smtClean="0">
                <a:ea typeface="ＭＳ Ｐゴシック" pitchFamily="34" charset="-128"/>
                <a:sym typeface="Symbol" pitchFamily="18" charset="2"/>
              </a:rPr>
              <a:t>,</a:t>
            </a:r>
            <a:r>
              <a:rPr lang="en-US" sz="1800" dirty="0" smtClean="0">
                <a:ea typeface="ＭＳ Ｐゴシック" pitchFamily="34" charset="-128"/>
                <a:sym typeface="Symbol" pitchFamily="18" charset="2"/>
              </a:rPr>
              <a:t> </a:t>
            </a:r>
            <a:r>
              <a:rPr lang="en-US" sz="1800" b="1" i="1" dirty="0" smtClean="0">
                <a:ea typeface="ＭＳ Ｐゴシック" pitchFamily="34" charset="-128"/>
                <a:sym typeface="Symbol" pitchFamily="18" charset="2"/>
              </a:rPr>
              <a:t>USA  </a:t>
            </a:r>
            <a:r>
              <a:rPr lang="en-US" sz="1800" b="1" i="1" dirty="0" smtClean="0">
                <a:latin typeface="Wingdings" pitchFamily="2" charset="2"/>
                <a:ea typeface="ＭＳ Ｐゴシック" pitchFamily="34" charset="-128"/>
                <a:sym typeface="Symbol" pitchFamily="18" charset="2"/>
              </a:rPr>
              <a:t></a:t>
            </a:r>
            <a:r>
              <a:rPr lang="en-US" sz="1800" b="1" i="1" dirty="0" smtClean="0">
                <a:ea typeface="ＭＳ Ｐゴシック" pitchFamily="34" charset="-128"/>
                <a:sym typeface="Symbol" pitchFamily="18" charset="2"/>
              </a:rPr>
              <a:t>  USA</a:t>
            </a:r>
          </a:p>
          <a:p>
            <a:pPr lvl="1" eaLnBrk="1" hangingPunct="1"/>
            <a:r>
              <a:rPr lang="el-GR" dirty="0" smtClean="0">
                <a:ea typeface="ＭＳ Ｐゴシック" pitchFamily="34" charset="-128"/>
                <a:sym typeface="Symbol" pitchFamily="18" charset="2"/>
              </a:rPr>
              <a:t>Σβήνουμε τα ενωτικά </a:t>
            </a:r>
            <a:r>
              <a:rPr lang="el-GR" dirty="0">
                <a:ea typeface="ＭＳ Ｐゴシック" pitchFamily="34" charset="-128"/>
                <a:sym typeface="Symbol" pitchFamily="18" charset="2"/>
              </a:rPr>
              <a:t>α</a:t>
            </a:r>
            <a:r>
              <a:rPr lang="el-GR" dirty="0" smtClean="0">
                <a:ea typeface="ＭＳ Ｐゴシック" pitchFamily="34" charset="-128"/>
                <a:sym typeface="Symbol" pitchFamily="18" charset="2"/>
              </a:rPr>
              <a:t>πό έναν όρο </a:t>
            </a:r>
            <a:r>
              <a:rPr lang="en-US" sz="1800" b="1" i="1" dirty="0" smtClean="0">
                <a:ea typeface="ＭＳ Ｐゴシック" pitchFamily="34" charset="-128"/>
                <a:sym typeface="Symbol" pitchFamily="18" charset="2"/>
              </a:rPr>
              <a:t>anti-discriminatory, </a:t>
            </a:r>
            <a:r>
              <a:rPr lang="en-US" sz="1800" b="1" i="1" dirty="0" err="1" smtClean="0">
                <a:ea typeface="ＭＳ Ｐゴシック" pitchFamily="34" charset="-128"/>
                <a:sym typeface="Symbol" pitchFamily="18" charset="2"/>
              </a:rPr>
              <a:t>antidiscriminatory</a:t>
            </a:r>
            <a:r>
              <a:rPr lang="en-US" sz="1800" b="1" i="1" dirty="0" smtClean="0">
                <a:ea typeface="ＭＳ Ｐゴシック" pitchFamily="34" charset="-128"/>
                <a:sym typeface="Symbol" pitchFamily="18" charset="2"/>
              </a:rPr>
              <a:t>  </a:t>
            </a:r>
            <a:r>
              <a:rPr lang="en-US" sz="1800" b="1" i="1" dirty="0" smtClean="0">
                <a:latin typeface="Wingdings" pitchFamily="2" charset="2"/>
                <a:ea typeface="ＭＳ Ｐゴシック" pitchFamily="34" charset="-128"/>
                <a:sym typeface="Symbol" pitchFamily="18" charset="2"/>
              </a:rPr>
              <a:t></a:t>
            </a:r>
            <a:r>
              <a:rPr lang="en-US" sz="1800" b="1" i="1" dirty="0" smtClean="0">
                <a:ea typeface="ＭＳ Ｐゴシック" pitchFamily="34" charset="-128"/>
                <a:sym typeface="Symbol" pitchFamily="18" charset="2"/>
              </a:rPr>
              <a:t>  </a:t>
            </a:r>
            <a:r>
              <a:rPr lang="en-US" sz="1800" b="1" i="1" dirty="0" err="1" smtClean="0">
                <a:ea typeface="ＭＳ Ｐゴシック" pitchFamily="34" charset="-128"/>
                <a:sym typeface="Symbol" pitchFamily="18" charset="2"/>
              </a:rPr>
              <a:t>antidiscriminatory</a:t>
            </a:r>
            <a:endParaRPr lang="el-GR" sz="1800" b="1" i="1" dirty="0" smtClean="0">
              <a:ea typeface="ＭＳ Ｐゴシック" pitchFamily="34" charset="-128"/>
              <a:sym typeface="Symbol" pitchFamily="18" charset="2"/>
            </a:endParaRPr>
          </a:p>
          <a:p>
            <a:pPr lvl="1" eaLnBrk="1" hangingPunct="1"/>
            <a:endParaRPr lang="en-US" sz="1800" b="1" i="1" dirty="0" smtClean="0">
              <a:ea typeface="ＭＳ Ｐゴシック" pitchFamily="34" charset="-128"/>
              <a:sym typeface="Symbol" pitchFamily="18" charset="2"/>
            </a:endParaRPr>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24</a:t>
            </a:fld>
            <a:endParaRPr lang="en-US"/>
          </a:p>
        </p:txBody>
      </p:sp>
      <p:sp>
        <p:nvSpPr>
          <p:cNvPr id="3" name="TextBox 2"/>
          <p:cNvSpPr txBox="1"/>
          <p:nvPr/>
        </p:nvSpPr>
        <p:spPr>
          <a:xfrm>
            <a:off x="467544" y="4509120"/>
            <a:ext cx="7416824" cy="1200329"/>
          </a:xfrm>
          <a:prstGeom prst="rect">
            <a:avLst/>
          </a:prstGeom>
          <a:noFill/>
        </p:spPr>
        <p:txBody>
          <a:bodyPr wrap="square" rtlCol="0">
            <a:spAutoFit/>
          </a:bodyPr>
          <a:lstStyle/>
          <a:p>
            <a:r>
              <a:rPr lang="el-GR" dirty="0" smtClean="0">
                <a:solidFill>
                  <a:schemeClr val="tx1"/>
                </a:solidFill>
                <a:latin typeface="+mn-lt"/>
              </a:rPr>
              <a:t>Αρκούν απλοί κανόνες αντιστοίχησης</a:t>
            </a:r>
          </a:p>
          <a:p>
            <a:r>
              <a:rPr lang="el-GR" dirty="0" smtClean="0">
                <a:solidFill>
                  <a:schemeClr val="tx1"/>
                </a:solidFill>
                <a:latin typeface="+mn-lt"/>
              </a:rPr>
              <a:t>Μερικές φορές δεν είναι εύκολο να εντοπιστεί πότε χρειάζεται προσθήκη χαρακτήρων</a:t>
            </a:r>
            <a:endParaRPr lang="en-US" dirty="0">
              <a:solidFill>
                <a:schemeClr val="tx1"/>
              </a:solidFill>
              <a:latin typeface="+mn-lt"/>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n-US" dirty="0" smtClean="0">
                <a:ea typeface="ＭＳ Ｐゴシック" pitchFamily="34" charset="-128"/>
              </a:rPr>
              <a:t>: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5843" name="Rectangle 3"/>
          <p:cNvSpPr>
            <a:spLocks noGrp="1" noChangeArrowheads="1"/>
          </p:cNvSpPr>
          <p:nvPr>
            <p:ph type="body" idx="1"/>
          </p:nvPr>
        </p:nvSpPr>
        <p:spPr/>
        <p:txBody>
          <a:bodyPr/>
          <a:lstStyle/>
          <a:p>
            <a:pPr marL="0" indent="0" eaLnBrk="1" hangingPunct="1">
              <a:buNone/>
            </a:pPr>
            <a:r>
              <a:rPr lang="el-GR" sz="2400" dirty="0" smtClean="0">
                <a:ea typeface="ＭＳ Ｐゴシック" pitchFamily="34" charset="-128"/>
              </a:rPr>
              <a:t>60% ιστοσελίδων στα Αγγλικά (2007) – 1/3 των χρηστών του διαδικτύου - 10% του παγκόσμιου πληθυσμού μιλούν Αγγλικά</a:t>
            </a:r>
          </a:p>
          <a:p>
            <a:pPr eaLnBrk="1" hangingPunct="1"/>
            <a:r>
              <a:rPr lang="en-US" sz="2000" dirty="0" smtClean="0">
                <a:ea typeface="ＭＳ Ｐゴシック" pitchFamily="34" charset="-128"/>
              </a:rPr>
              <a:t>Accents: </a:t>
            </a:r>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 </a:t>
            </a:r>
            <a:r>
              <a:rPr lang="el-GR" sz="2000" dirty="0" smtClean="0">
                <a:ea typeface="ＭＳ Ｐゴシック" pitchFamily="34" charset="-128"/>
              </a:rPr>
              <a:t>Γαλλικά</a:t>
            </a:r>
            <a:r>
              <a:rPr lang="en-US" sz="2000" b="1" i="1" dirty="0" smtClean="0">
                <a:ea typeface="ＭＳ Ｐゴシック" pitchFamily="34" charset="-128"/>
              </a:rPr>
              <a:t> résumé</a:t>
            </a:r>
            <a:r>
              <a:rPr lang="en-US" sz="2000" dirty="0" smtClean="0">
                <a:ea typeface="ＭＳ Ｐゴシック" pitchFamily="34" charset="-128"/>
              </a:rPr>
              <a:t> vs. </a:t>
            </a:r>
            <a:r>
              <a:rPr lang="en-US" sz="2000" b="1" i="1" dirty="0" smtClean="0">
                <a:ea typeface="ＭＳ Ｐゴシック" pitchFamily="34" charset="-128"/>
              </a:rPr>
              <a:t>resume</a:t>
            </a:r>
            <a:r>
              <a:rPr lang="en-US" sz="2000" b="1" dirty="0" smtClean="0">
                <a:ea typeface="ＭＳ Ｐゴシック" pitchFamily="34" charset="-128"/>
              </a:rPr>
              <a:t>.</a:t>
            </a:r>
          </a:p>
          <a:p>
            <a:pPr eaLnBrk="1" hangingPunct="1"/>
            <a:r>
              <a:rPr lang="en-US" sz="2000" dirty="0" smtClean="0">
                <a:ea typeface="ＭＳ Ｐゴシック" pitchFamily="34" charset="-128"/>
                <a:sym typeface="Symbol" pitchFamily="18" charset="2"/>
              </a:rPr>
              <a:t>Umlauts: </a:t>
            </a:r>
            <a:r>
              <a:rPr lang="el-GR" sz="2000" dirty="0" smtClean="0">
                <a:ea typeface="ＭＳ Ｐゴシック" pitchFamily="34" charset="-128"/>
                <a:sym typeface="Symbol" pitchFamily="18" charset="2"/>
              </a:rPr>
              <a:t>π</a:t>
            </a:r>
            <a:r>
              <a:rPr lang="en-US" sz="2000" dirty="0" smtClean="0">
                <a:ea typeface="ＭＳ Ｐゴシック" pitchFamily="34" charset="-128"/>
                <a:sym typeface="Symbol" pitchFamily="18" charset="2"/>
              </a:rPr>
              <a:t>.</a:t>
            </a:r>
            <a:r>
              <a:rPr lang="el-GR" sz="2000" dirty="0" smtClean="0">
                <a:ea typeface="ＭＳ Ｐゴシック" pitchFamily="34" charset="-128"/>
                <a:sym typeface="Symbol" pitchFamily="18" charset="2"/>
              </a:rPr>
              <a:t>χ</a:t>
            </a:r>
            <a:r>
              <a:rPr lang="en-US" sz="2000" dirty="0" smtClean="0">
                <a:ea typeface="ＭＳ Ｐゴシック" pitchFamily="34" charset="-128"/>
                <a:sym typeface="Symbol" pitchFamily="18" charset="2"/>
              </a:rPr>
              <a:t>., </a:t>
            </a:r>
            <a:r>
              <a:rPr lang="el-GR" sz="2000" dirty="0" smtClean="0">
                <a:ea typeface="ＭＳ Ｐゴシック" pitchFamily="34" charset="-128"/>
                <a:sym typeface="Symbol" pitchFamily="18" charset="2"/>
              </a:rPr>
              <a:t>Γερμανικά</a:t>
            </a:r>
            <a:r>
              <a:rPr lang="en-US" sz="2000" dirty="0" smtClean="0">
                <a:ea typeface="ＭＳ Ｐゴシック" pitchFamily="34" charset="-128"/>
                <a:sym typeface="Symbol" pitchFamily="18" charset="2"/>
              </a:rPr>
              <a:t>: </a:t>
            </a:r>
            <a:r>
              <a:rPr lang="en-US" sz="2000" b="1" i="1" dirty="0" err="1" smtClean="0">
                <a:ea typeface="ＭＳ Ｐゴシック" pitchFamily="34" charset="-128"/>
                <a:sym typeface="Symbol" pitchFamily="18" charset="2"/>
              </a:rPr>
              <a:t>Tuebingen</a:t>
            </a:r>
            <a:r>
              <a:rPr lang="en-US" sz="2000" dirty="0" smtClean="0">
                <a:ea typeface="ＭＳ Ｐゴシック" pitchFamily="34" charset="-128"/>
                <a:sym typeface="Symbol" pitchFamily="18" charset="2"/>
              </a:rPr>
              <a:t> vs. </a:t>
            </a:r>
            <a:r>
              <a:rPr lang="en-US" sz="2000" b="1" i="1" dirty="0" err="1" smtClean="0">
                <a:ea typeface="ＭＳ Ｐゴシック" pitchFamily="34" charset="-128"/>
                <a:sym typeface="Symbol" pitchFamily="18" charset="2"/>
              </a:rPr>
              <a:t>Tübingen</a:t>
            </a:r>
            <a:endParaRPr lang="en-US" sz="2000" b="1" i="1"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Πρέπει να είναι ισοδύναμα</a:t>
            </a:r>
            <a:endParaRPr lang="en-US" sz="2000"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Πιο βασικό κριτήριο</a:t>
            </a:r>
            <a:r>
              <a:rPr lang="en-US" sz="2400" dirty="0" smtClean="0">
                <a:ea typeface="ＭＳ Ｐゴシック" pitchFamily="34" charset="-128"/>
                <a:sym typeface="Symbol" pitchFamily="18" charset="2"/>
              </a:rPr>
              <a:t>:</a:t>
            </a:r>
          </a:p>
          <a:p>
            <a:pPr lvl="1" eaLnBrk="1" hangingPunct="1"/>
            <a:r>
              <a:rPr lang="el-GR" dirty="0" smtClean="0">
                <a:ea typeface="ＭＳ Ｐゴシック" pitchFamily="34" charset="-128"/>
                <a:sym typeface="Symbol" pitchFamily="18" charset="2"/>
              </a:rPr>
              <a:t>Πως προτιμούν οι χρήστες να γράφουν αυτές τις λέξεις στα ερωτήματά τους</a:t>
            </a:r>
            <a:endParaRPr lang="en-US"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Ακόμα και σε γλώσσες που έχουν </a:t>
            </a:r>
            <a:r>
              <a:rPr lang="en-US" sz="2400" dirty="0" smtClean="0">
                <a:ea typeface="ＭＳ Ｐゴシック" pitchFamily="34" charset="-128"/>
                <a:sym typeface="Symbol" pitchFamily="18" charset="2"/>
              </a:rPr>
              <a:t>accents, </a:t>
            </a:r>
            <a:r>
              <a:rPr lang="el-GR" sz="2400" dirty="0" smtClean="0">
                <a:ea typeface="ＭＳ Ｐゴシック" pitchFamily="34" charset="-128"/>
                <a:sym typeface="Symbol" pitchFamily="18" charset="2"/>
              </a:rPr>
              <a:t>οι χρήστες δεν τα πληκτρολογούν </a:t>
            </a:r>
          </a:p>
          <a:p>
            <a:pPr lvl="1" eaLnBrk="1" hangingPunct="1"/>
            <a:r>
              <a:rPr lang="el-GR" sz="2000" dirty="0" smtClean="0">
                <a:ea typeface="ＭＳ Ｐゴシック" pitchFamily="34" charset="-128"/>
                <a:sym typeface="Symbol" pitchFamily="18" charset="2"/>
              </a:rPr>
              <a:t>Οπότε συχνά είναι καλύτερο να </a:t>
            </a:r>
            <a:r>
              <a:rPr lang="el-GR" sz="2000" dirty="0" err="1" smtClean="0">
                <a:ea typeface="ＭＳ Ｐゴシック" pitchFamily="34" charset="-128"/>
                <a:sym typeface="Symbol" pitchFamily="18" charset="2"/>
              </a:rPr>
              <a:t>κανονικοποιούμε</a:t>
            </a:r>
            <a:r>
              <a:rPr lang="el-GR" sz="2000" dirty="0" smtClean="0">
                <a:ea typeface="ＭＳ Ｐゴシック" pitchFamily="34" charset="-128"/>
                <a:sym typeface="Symbol" pitchFamily="18" charset="2"/>
              </a:rPr>
              <a:t> ή να αφαιρούμε το </a:t>
            </a:r>
            <a:r>
              <a:rPr lang="en-US" sz="2000" dirty="0" smtClean="0">
                <a:ea typeface="ＭＳ Ｐゴシック" pitchFamily="34" charset="-128"/>
                <a:sym typeface="Symbol" pitchFamily="18" charset="2"/>
              </a:rPr>
              <a:t>accent </a:t>
            </a:r>
            <a:r>
              <a:rPr lang="el-GR" sz="2000" dirty="0" smtClean="0">
                <a:ea typeface="ＭＳ Ｐゴシック" pitchFamily="34" charset="-128"/>
                <a:sym typeface="Symbol" pitchFamily="18" charset="2"/>
              </a:rPr>
              <a:t>από ένα όρο</a:t>
            </a:r>
            <a:endParaRPr lang="en-US" sz="2000" dirty="0" smtClean="0">
              <a:ea typeface="ＭＳ Ｐゴシック" pitchFamily="34" charset="-128"/>
              <a:sym typeface="Symbol" pitchFamily="18" charset="2"/>
            </a:endParaRPr>
          </a:p>
          <a:p>
            <a:pPr lvl="2" eaLnBrk="1" hangingPunct="1"/>
            <a:r>
              <a:rPr lang="en-US" b="1" i="1" dirty="0" err="1" smtClean="0">
                <a:ea typeface="ＭＳ Ｐゴシック" pitchFamily="34" charset="-128"/>
                <a:sym typeface="Symbol" pitchFamily="18" charset="2"/>
              </a:rPr>
              <a:t>Tuebingen</a:t>
            </a:r>
            <a:r>
              <a:rPr lang="en-US" b="1" i="1"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Tübingen</a:t>
            </a:r>
            <a:r>
              <a:rPr lang="en-US" b="1" i="1" dirty="0" smtClean="0">
                <a:ea typeface="ＭＳ Ｐゴシック" pitchFamily="34" charset="-128"/>
                <a:sym typeface="Symbol" pitchFamily="18" charset="2"/>
              </a:rPr>
              <a:t>, Tubingen </a:t>
            </a:r>
            <a:r>
              <a:rPr lang="en-US" dirty="0" smtClean="0">
                <a:latin typeface="Wingdings" pitchFamily="2" charset="2"/>
                <a:ea typeface="ＭＳ Ｐゴシック" pitchFamily="34" charset="-128"/>
                <a:sym typeface="Symbol" pitchFamily="18" charset="2"/>
              </a:rPr>
              <a:t></a:t>
            </a:r>
            <a:r>
              <a:rPr lang="en-US" b="1" i="1" dirty="0" smtClean="0">
                <a:ea typeface="ＭＳ Ｐゴシック" pitchFamily="34" charset="-128"/>
                <a:sym typeface="Symbol" pitchFamily="18" charset="2"/>
              </a:rPr>
              <a:t> Tubingen</a:t>
            </a:r>
            <a:endParaRPr lang="en-US" dirty="0" smtClean="0">
              <a:ea typeface="ＭＳ Ｐゴシック" pitchFamily="34" charset="-128"/>
              <a:sym typeface="Symbol" pitchFamily="18" charset="2"/>
            </a:endParaRPr>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25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n-US" dirty="0" smtClean="0">
                <a:ea typeface="ＭＳ Ｐゴシック" pitchFamily="34" charset="-128"/>
              </a:rPr>
              <a:t>: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6867" name="Rectangle 3"/>
          <p:cNvSpPr>
            <a:spLocks noGrp="1" noChangeArrowheads="1"/>
          </p:cNvSpPr>
          <p:nvPr>
            <p:ph type="body" idx="1"/>
          </p:nvPr>
        </p:nvSpPr>
        <p:spPr>
          <a:xfrm>
            <a:off x="395536" y="1412776"/>
            <a:ext cx="8229600" cy="4953000"/>
          </a:xfrm>
        </p:spPr>
        <p:txBody>
          <a:bodyPr/>
          <a:lstStyle/>
          <a:p>
            <a:pPr eaLnBrk="1" hangingPunct="1"/>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σε περιπτώσεις όπως οι ημερομηνίες</a:t>
            </a:r>
            <a:endParaRPr lang="en-US" dirty="0" smtClean="0">
              <a:ea typeface="ＭＳ Ｐゴシック" pitchFamily="34" charset="-128"/>
              <a:sym typeface="Symbol" pitchFamily="18" charset="2"/>
            </a:endParaRPr>
          </a:p>
          <a:p>
            <a:pPr lvl="1" eaLnBrk="1" hangingPunct="1"/>
            <a:r>
              <a:rPr lang="en-US" b="1" i="1" dirty="0" smtClean="0">
                <a:solidFill>
                  <a:srgbClr val="A40508"/>
                </a:solidFill>
                <a:latin typeface="楷体_GB2312" charset="0"/>
                <a:ea typeface="ＭＳ Ｐゴシック" pitchFamily="34" charset="-128"/>
              </a:rPr>
              <a:t>7</a:t>
            </a:r>
            <a:r>
              <a:rPr lang="ja-JP" altLang="en-US" b="1" i="1" dirty="0" smtClean="0">
                <a:solidFill>
                  <a:srgbClr val="A40508"/>
                </a:solidFill>
                <a:latin typeface="楷体_GB2312" charset="0"/>
                <a:ea typeface="ＭＳ Ｐゴシック" pitchFamily="34" charset="-128"/>
              </a:rPr>
              <a:t>月</a:t>
            </a:r>
            <a:r>
              <a:rPr lang="en-US" altLang="ja-JP" b="1" i="1" dirty="0" smtClean="0">
                <a:solidFill>
                  <a:srgbClr val="A40508"/>
                </a:solidFill>
                <a:latin typeface="楷体_GB2312" charset="0"/>
                <a:ea typeface="ＭＳ Ｐゴシック" pitchFamily="34" charset="-128"/>
              </a:rPr>
              <a:t>30</a:t>
            </a:r>
            <a:r>
              <a:rPr lang="ja-JP" altLang="en-US" b="1" i="1" dirty="0" smtClean="0">
                <a:solidFill>
                  <a:srgbClr val="A40508"/>
                </a:solidFill>
                <a:latin typeface="楷体_GB2312" charset="0"/>
                <a:ea typeface="ＭＳ Ｐゴシック" pitchFamily="34" charset="-128"/>
              </a:rPr>
              <a:t>日</a:t>
            </a:r>
            <a:r>
              <a:rPr lang="en-US" altLang="ja-JP" b="1" i="1" dirty="0" smtClean="0">
                <a:solidFill>
                  <a:srgbClr val="A40508"/>
                </a:solidFill>
                <a:latin typeface="楷体_GB2312" charset="0"/>
                <a:ea typeface="ＭＳ Ｐゴシック" pitchFamily="34" charset="-128"/>
              </a:rPr>
              <a:t> vs. 7/30</a:t>
            </a:r>
          </a:p>
          <a:p>
            <a:pPr lvl="1" eaLnBrk="1" hangingPunct="1"/>
            <a:r>
              <a:rPr lang="en-US" b="1" i="1" dirty="0" smtClean="0">
                <a:solidFill>
                  <a:srgbClr val="A40508"/>
                </a:solidFill>
                <a:latin typeface="楷体_GB2312" charset="0"/>
                <a:ea typeface="ＭＳ Ｐゴシック" pitchFamily="34" charset="-128"/>
                <a:sym typeface="Symbol" pitchFamily="18" charset="2"/>
              </a:rPr>
              <a:t>Japanese use of kana vs. Chinese characters</a:t>
            </a:r>
            <a:endParaRPr lang="en-US" dirty="0" smtClean="0">
              <a:ea typeface="ＭＳ Ｐゴシック" pitchFamily="34" charset="-128"/>
              <a:sym typeface="Symbol" pitchFamily="18" charset="2"/>
            </a:endParaRPr>
          </a:p>
          <a:p>
            <a:pPr eaLnBrk="1" hangingPunct="1"/>
            <a:r>
              <a:rPr lang="en-US" dirty="0" smtClean="0">
                <a:ea typeface="ＭＳ Ｐゴシック" pitchFamily="34" charset="-128"/>
                <a:sym typeface="Symbol" pitchFamily="18" charset="2"/>
              </a:rPr>
              <a:t>Tokenization </a:t>
            </a:r>
            <a:r>
              <a:rPr lang="el-GR" dirty="0" smtClean="0">
                <a:ea typeface="ＭＳ Ｐゴシック" pitchFamily="34" charset="-128"/>
                <a:sym typeface="Symbol" pitchFamily="18" charset="2"/>
              </a:rPr>
              <a:t>και οι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μπορεί να εξαρτάται από τη γλώσσα όποτε μαζί με αναγνώριση γλώσσας </a:t>
            </a:r>
          </a:p>
          <a:p>
            <a:pPr eaLnBrk="1" hangingPunct="1"/>
            <a:endParaRPr lang="el-GR" dirty="0">
              <a:ea typeface="ＭＳ Ｐゴシック" pitchFamily="34" charset="-128"/>
              <a:sym typeface="Symbol" pitchFamily="18" charset="2"/>
            </a:endParaRPr>
          </a:p>
          <a:p>
            <a:pPr eaLnBrk="1" hangingPunct="1"/>
            <a:endParaRPr lang="el-GR" dirty="0" smtClean="0">
              <a:ea typeface="ＭＳ Ｐゴシック" pitchFamily="34" charset="-128"/>
              <a:sym typeface="Symbol" pitchFamily="18" charset="2"/>
            </a:endParaRPr>
          </a:p>
          <a:p>
            <a:pPr eaLnBrk="1" hangingPunct="1"/>
            <a:r>
              <a:rPr lang="el-GR" sz="2400" dirty="0" smtClean="0">
                <a:solidFill>
                  <a:schemeClr val="tx2">
                    <a:lumMod val="75000"/>
                  </a:schemeClr>
                </a:solidFill>
                <a:ea typeface="ＭＳ Ｐゴシック" pitchFamily="34" charset="-128"/>
                <a:sym typeface="Symbol" pitchFamily="18" charset="2"/>
              </a:rPr>
              <a:t>Βασικό</a:t>
            </a:r>
            <a:r>
              <a:rPr lang="en-US" sz="2400" dirty="0" smtClean="0">
                <a:solidFill>
                  <a:schemeClr val="tx2">
                    <a:lumMod val="75000"/>
                  </a:schemeClr>
                </a:solidFill>
                <a:ea typeface="ＭＳ Ｐゴシック" pitchFamily="34" charset="-128"/>
                <a:sym typeface="Symbol" pitchFamily="18" charset="2"/>
              </a:rPr>
              <a:t>: </a:t>
            </a:r>
            <a:r>
              <a:rPr lang="el-GR" sz="2400" dirty="0" smtClean="0">
                <a:solidFill>
                  <a:schemeClr val="tx2">
                    <a:lumMod val="75000"/>
                  </a:schemeClr>
                </a:solidFill>
                <a:ea typeface="ＭＳ Ｐゴシック" pitchFamily="34" charset="-128"/>
                <a:sym typeface="Symbol" pitchFamily="18" charset="2"/>
              </a:rPr>
              <a:t>Πρέπει το κείμενο που θα </a:t>
            </a:r>
            <a:r>
              <a:rPr lang="el-GR" sz="2400" dirty="0" err="1" smtClean="0">
                <a:solidFill>
                  <a:schemeClr val="tx2">
                    <a:lumMod val="75000"/>
                  </a:schemeClr>
                </a:solidFill>
                <a:ea typeface="ＭＳ Ｐゴシック" pitchFamily="34" charset="-128"/>
                <a:sym typeface="Symbol" pitchFamily="18" charset="2"/>
              </a:rPr>
              <a:t>ευρετηριοποιηθεί</a:t>
            </a:r>
            <a:r>
              <a:rPr lang="el-GR" sz="2400" dirty="0" smtClean="0">
                <a:solidFill>
                  <a:schemeClr val="tx2">
                    <a:lumMod val="75000"/>
                  </a:schemeClr>
                </a:solidFill>
                <a:ea typeface="ＭＳ Ｐゴシック" pitchFamily="34" charset="-128"/>
                <a:sym typeface="Symbol" pitchFamily="18" charset="2"/>
              </a:rPr>
              <a:t> και οι όροι στο ερώτημα να </a:t>
            </a:r>
            <a:r>
              <a:rPr lang="el-GR" sz="2400" dirty="0" err="1" smtClean="0">
                <a:solidFill>
                  <a:schemeClr val="tx2">
                    <a:lumMod val="75000"/>
                  </a:schemeClr>
                </a:solidFill>
                <a:ea typeface="ＭＳ Ｐゴシック" pitchFamily="34" charset="-128"/>
                <a:sym typeface="Symbol" pitchFamily="18" charset="2"/>
              </a:rPr>
              <a:t>κανονικοποιούνατι</a:t>
            </a:r>
            <a:r>
              <a:rPr lang="el-GR" sz="2400" dirty="0" smtClean="0">
                <a:solidFill>
                  <a:schemeClr val="tx2">
                    <a:lumMod val="75000"/>
                  </a:schemeClr>
                </a:solidFill>
                <a:ea typeface="ＭＳ Ｐゴシック" pitchFamily="34" charset="-128"/>
                <a:sym typeface="Symbol" pitchFamily="18" charset="2"/>
              </a:rPr>
              <a:t> με τον ίο τρόπο</a:t>
            </a:r>
            <a:endParaRPr lang="en-US" sz="2400" dirty="0" smtClean="0">
              <a:solidFill>
                <a:schemeClr val="tx2">
                  <a:lumMod val="75000"/>
                </a:schemeClr>
              </a:solidFill>
              <a:ea typeface="ＭＳ Ｐゴシック" pitchFamily="34" charset="-128"/>
              <a:sym typeface="Symbol" pitchFamily="18" charset="2"/>
            </a:endParaRPr>
          </a:p>
        </p:txBody>
      </p:sp>
      <p:sp>
        <p:nvSpPr>
          <p:cNvPr id="36868" name="Text Box 6"/>
          <p:cNvSpPr txBox="1">
            <a:spLocks noChangeArrowheads="1"/>
          </p:cNvSpPr>
          <p:nvPr/>
        </p:nvSpPr>
        <p:spPr bwMode="auto">
          <a:xfrm>
            <a:off x="2209800" y="4794250"/>
            <a:ext cx="4140200" cy="457200"/>
          </a:xfrm>
          <a:prstGeom prst="rect">
            <a:avLst/>
          </a:prstGeom>
          <a:noFill/>
          <a:ln w="9525">
            <a:noFill/>
            <a:miter lim="800000"/>
            <a:headEnd/>
            <a:tailEnd/>
          </a:ln>
        </p:spPr>
        <p:txBody>
          <a:bodyPr wrap="none">
            <a:spAutoFit/>
          </a:bodyPr>
          <a:lstStyle/>
          <a:p>
            <a:r>
              <a:rPr lang="en-US" b="1" i="1" dirty="0" err="1">
                <a:solidFill>
                  <a:schemeClr val="accent4">
                    <a:lumMod val="50000"/>
                  </a:schemeClr>
                </a:solidFill>
              </a:rPr>
              <a:t>Morgen</a:t>
            </a:r>
            <a:r>
              <a:rPr lang="en-US" b="1" i="1" dirty="0">
                <a:solidFill>
                  <a:schemeClr val="accent4">
                    <a:lumMod val="50000"/>
                  </a:schemeClr>
                </a:solidFill>
              </a:rPr>
              <a:t> will </a:t>
            </a:r>
            <a:r>
              <a:rPr lang="en-US" b="1" i="1" dirty="0" err="1">
                <a:solidFill>
                  <a:schemeClr val="accent4">
                    <a:lumMod val="50000"/>
                  </a:schemeClr>
                </a:solidFill>
              </a:rPr>
              <a:t>ich</a:t>
            </a:r>
            <a:r>
              <a:rPr lang="en-US" b="1" i="1" dirty="0">
                <a:solidFill>
                  <a:schemeClr val="accent4">
                    <a:lumMod val="50000"/>
                  </a:schemeClr>
                </a:solidFill>
              </a:rPr>
              <a:t> in MIT</a:t>
            </a:r>
            <a:r>
              <a:rPr lang="en-US" dirty="0">
                <a:solidFill>
                  <a:schemeClr val="accent4">
                    <a:lumMod val="50000"/>
                  </a:schemeClr>
                </a:solidFill>
              </a:rPr>
              <a:t> … </a:t>
            </a:r>
          </a:p>
        </p:txBody>
      </p:sp>
      <p:grpSp>
        <p:nvGrpSpPr>
          <p:cNvPr id="2" name="Group 7"/>
          <p:cNvGrpSpPr>
            <a:grpSpLocks/>
          </p:cNvGrpSpPr>
          <p:nvPr/>
        </p:nvGrpSpPr>
        <p:grpSpPr bwMode="auto">
          <a:xfrm>
            <a:off x="5105400" y="4378325"/>
            <a:ext cx="3829050" cy="831850"/>
            <a:chOff x="3216" y="3604"/>
            <a:chExt cx="2412" cy="524"/>
          </a:xfrm>
        </p:grpSpPr>
        <p:sp>
          <p:nvSpPr>
            <p:cNvPr id="36872" name="Rectangle 8"/>
            <p:cNvSpPr>
              <a:spLocks noChangeArrowheads="1"/>
            </p:cNvSpPr>
            <p:nvPr/>
          </p:nvSpPr>
          <p:spPr bwMode="auto">
            <a:xfrm>
              <a:off x="3216" y="3888"/>
              <a:ext cx="432" cy="240"/>
            </a:xfrm>
            <a:prstGeom prst="rect">
              <a:avLst/>
            </a:prstGeom>
            <a:noFill/>
            <a:ln w="9525">
              <a:solidFill>
                <a:schemeClr val="tx1"/>
              </a:solidFill>
              <a:miter lim="800000"/>
              <a:headEnd/>
              <a:tailEnd/>
            </a:ln>
          </p:spPr>
          <p:txBody>
            <a:bodyPr wrap="none" anchor="ctr">
              <a:spAutoFit/>
            </a:bodyPr>
            <a:lstStyle/>
            <a:p>
              <a:endParaRPr lang="el-GR"/>
            </a:p>
          </p:txBody>
        </p:sp>
        <p:sp>
          <p:nvSpPr>
            <p:cNvPr id="36873" name="AutoShape 9"/>
            <p:cNvSpPr>
              <a:spLocks/>
            </p:cNvSpPr>
            <p:nvPr/>
          </p:nvSpPr>
          <p:spPr bwMode="auto">
            <a:xfrm>
              <a:off x="4176" y="3604"/>
              <a:ext cx="1452" cy="524"/>
            </a:xfrm>
            <a:prstGeom prst="borderCallout2">
              <a:avLst>
                <a:gd name="adj1" fmla="val 18750"/>
                <a:gd name="adj2" fmla="val -3083"/>
                <a:gd name="adj3" fmla="val 18750"/>
                <a:gd name="adj4" fmla="val -10218"/>
                <a:gd name="adj5" fmla="val 72917"/>
                <a:gd name="adj6" fmla="val -36056"/>
              </a:avLst>
            </a:prstGeom>
            <a:noFill/>
            <a:ln w="9525">
              <a:solidFill>
                <a:schemeClr val="tx1"/>
              </a:solidFill>
              <a:miter lim="800000"/>
              <a:headEnd/>
              <a:tailEnd/>
            </a:ln>
          </p:spPr>
          <p:txBody>
            <a:bodyPr wrap="none">
              <a:spAutoFit/>
            </a:bodyPr>
            <a:lstStyle/>
            <a:p>
              <a:pPr algn="ctr"/>
              <a:r>
                <a:rPr lang="en-US" dirty="0">
                  <a:solidFill>
                    <a:schemeClr val="accent4">
                      <a:lumMod val="50000"/>
                    </a:schemeClr>
                  </a:solidFill>
                </a:rPr>
                <a:t>Is this</a:t>
              </a:r>
            </a:p>
            <a:p>
              <a:pPr algn="ctr"/>
              <a:r>
                <a:rPr lang="en-US" dirty="0">
                  <a:solidFill>
                    <a:schemeClr val="accent4">
                      <a:lumMod val="50000"/>
                    </a:schemeClr>
                  </a:solidFill>
                </a:rPr>
                <a:t>German “</a:t>
              </a:r>
              <a:r>
                <a:rPr lang="en-US" dirty="0" err="1">
                  <a:solidFill>
                    <a:schemeClr val="accent4">
                      <a:lumMod val="50000"/>
                    </a:schemeClr>
                  </a:solidFill>
                </a:rPr>
                <a:t>mit</a:t>
              </a:r>
              <a:r>
                <a:rPr lang="en-US" dirty="0"/>
                <a:t>”?</a:t>
              </a:r>
            </a:p>
          </p:txBody>
        </p:sp>
      </p:grpSp>
      <p:sp>
        <p:nvSpPr>
          <p:cNvPr id="368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6871" name="Slide Number Placeholder 8"/>
          <p:cNvSpPr>
            <a:spLocks noGrp="1"/>
          </p:cNvSpPr>
          <p:nvPr>
            <p:ph type="sldNum" sz="quarter" idx="12"/>
          </p:nvPr>
        </p:nvSpPr>
        <p:spPr bwMode="auto">
          <a:noFill/>
          <a:ln>
            <a:miter lim="800000"/>
            <a:headEnd/>
            <a:tailEnd/>
          </a:ln>
        </p:spPr>
        <p:txBody>
          <a:bodyPr/>
          <a:lstStyle/>
          <a:p>
            <a:fld id="{D14FDBBC-3DBB-4A3F-AB63-CB9C20CBC587}" type="slidenum">
              <a:rPr lang="en-US"/>
              <a:pPr/>
              <a:t>26</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eaLnBrk="1" hangingPunct="1"/>
            <a:r>
              <a:rPr lang="el-GR" dirty="0" smtClean="0">
                <a:ea typeface="ＭＳ Ｐゴシック" pitchFamily="34" charset="-128"/>
              </a:rPr>
              <a:t>Μετατροπή σε κεφαλαία/μικρά</a:t>
            </a:r>
            <a:endParaRPr lang="en-US" dirty="0" smtClean="0">
              <a:ea typeface="ＭＳ Ｐゴシック" pitchFamily="34" charset="-128"/>
            </a:endParaRPr>
          </a:p>
        </p:txBody>
      </p:sp>
      <p:sp>
        <p:nvSpPr>
          <p:cNvPr id="37891" name="Rectangle 7"/>
          <p:cNvSpPr>
            <a:spLocks noGrp="1" noChangeArrowheads="1"/>
          </p:cNvSpPr>
          <p:nvPr>
            <p:ph type="body" idx="1"/>
          </p:nvPr>
        </p:nvSpPr>
        <p:spPr>
          <a:xfrm>
            <a:off x="457200" y="1600200"/>
            <a:ext cx="6172200" cy="4953000"/>
          </a:xfrm>
        </p:spPr>
        <p:txBody>
          <a:bodyPr/>
          <a:lstStyle/>
          <a:p>
            <a:pPr eaLnBrk="1" hangingPunct="1"/>
            <a:r>
              <a:rPr lang="el-GR" dirty="0" smtClean="0">
                <a:ea typeface="ＭＳ Ｐゴシック" pitchFamily="34" charset="-128"/>
              </a:rPr>
              <a:t>Μετατροπή όλων των γραμμάτων σε μικρά </a:t>
            </a:r>
          </a:p>
          <a:p>
            <a:pPr lvl="1" eaLnBrk="1" hangingPunct="1"/>
            <a:r>
              <a:rPr lang="el-GR" dirty="0" smtClean="0">
                <a:ea typeface="ＭＳ Ｐゴシック" pitchFamily="34" charset="-128"/>
              </a:rPr>
              <a:t>εξαίρεση</a:t>
            </a:r>
            <a:r>
              <a:rPr lang="en-US" dirty="0" smtClean="0">
                <a:ea typeface="ＭＳ Ｐゴシック" pitchFamily="34" charset="-128"/>
              </a:rPr>
              <a:t>: </a:t>
            </a:r>
            <a:r>
              <a:rPr lang="el-GR" dirty="0" smtClean="0">
                <a:ea typeface="ＭＳ Ｐゴシック" pitchFamily="34" charset="-128"/>
              </a:rPr>
              <a:t>κεφαλαία στη μέση της πρότασης</a:t>
            </a:r>
            <a:r>
              <a:rPr lang="el-GR" dirty="0">
                <a:ea typeface="ＭＳ Ｐゴシック" pitchFamily="34" charset="-128"/>
              </a:rPr>
              <a:t>;</a:t>
            </a:r>
            <a:endParaRPr lang="en-US" dirty="0" smtClean="0">
              <a:ea typeface="ＭＳ Ｐゴシック" pitchFamily="34" charset="-128"/>
            </a:endParaRPr>
          </a:p>
          <a:p>
            <a:pPr lvl="2" eaLnBrk="1" hangingPunct="1"/>
            <a:r>
              <a:rPr lang="en-US" sz="1600" dirty="0" smtClean="0">
                <a:ea typeface="ＭＳ Ｐゴシック" pitchFamily="34" charset="-128"/>
              </a:rPr>
              <a:t>e.g., </a:t>
            </a:r>
            <a:r>
              <a:rPr lang="en-US" sz="1600" b="1" i="1" dirty="0" smtClean="0">
                <a:ea typeface="ＭＳ Ｐゴシック" pitchFamily="34" charset="-128"/>
              </a:rPr>
              <a:t>General Motors</a:t>
            </a:r>
          </a:p>
          <a:p>
            <a:pPr lvl="2" eaLnBrk="1" hangingPunct="1"/>
            <a:r>
              <a:rPr lang="en-US" sz="1600" b="1" i="1" dirty="0" smtClean="0">
                <a:ea typeface="ＭＳ Ｐゴシック" pitchFamily="34" charset="-128"/>
              </a:rPr>
              <a:t>Fed</a:t>
            </a:r>
            <a:r>
              <a:rPr lang="en-US" sz="1600" dirty="0" smtClean="0">
                <a:ea typeface="ＭＳ Ｐゴシック" pitchFamily="34" charset="-128"/>
              </a:rPr>
              <a:t> vs. </a:t>
            </a:r>
            <a:r>
              <a:rPr lang="en-US" sz="1600" b="1" i="1" dirty="0" smtClean="0">
                <a:ea typeface="ＭＳ Ｐゴシック" pitchFamily="34" charset="-128"/>
              </a:rPr>
              <a:t>fed</a:t>
            </a:r>
          </a:p>
          <a:p>
            <a:pPr lvl="2" eaLnBrk="1" hangingPunct="1"/>
            <a:r>
              <a:rPr lang="en-US" sz="1600" b="1" i="1" dirty="0" smtClean="0">
                <a:ea typeface="ＭＳ Ｐゴシック" pitchFamily="34" charset="-128"/>
              </a:rPr>
              <a:t>Bush </a:t>
            </a:r>
            <a:r>
              <a:rPr lang="en-US" sz="1600" dirty="0">
                <a:ea typeface="ＭＳ Ｐゴシック" pitchFamily="34" charset="-128"/>
              </a:rPr>
              <a:t>vs</a:t>
            </a:r>
            <a:r>
              <a:rPr lang="en-US" sz="1600" b="1" i="1" dirty="0" smtClean="0">
                <a:ea typeface="ＭＳ Ｐゴシック" pitchFamily="34" charset="-128"/>
              </a:rPr>
              <a:t>. bush</a:t>
            </a:r>
          </a:p>
          <a:p>
            <a:pPr lvl="1" eaLnBrk="1" hangingPunct="1"/>
            <a:r>
              <a:rPr lang="el-GR" sz="2000" dirty="0" smtClean="0">
                <a:ea typeface="ＭＳ Ｐゴシック" pitchFamily="34" charset="-128"/>
              </a:rPr>
              <a:t>Πρακτικά μετατροπή όλων σε μικρά, αφού συχνά οι χρήστες χρησιμοποιούν μικρά ανεξάρτητα της «σωστής» χρήσης των κεφαλαίων Παράδειγμα από τη </a:t>
            </a:r>
            <a:r>
              <a:rPr lang="en-US" sz="2000" dirty="0" smtClean="0">
                <a:ea typeface="ＭＳ Ｐゴシック" pitchFamily="34" charset="-128"/>
              </a:rPr>
              <a:t>Google:</a:t>
            </a:r>
            <a:endParaRPr lang="el-GR" sz="2000" dirty="0">
              <a:ea typeface="ＭＳ Ｐゴシック" pitchFamily="34" charset="-128"/>
            </a:endParaRPr>
          </a:p>
          <a:p>
            <a:pPr marL="342900" lvl="1" indent="-342900" eaLnBrk="1" hangingPunct="1">
              <a:buClr>
                <a:srgbClr val="437085"/>
              </a:buClr>
            </a:pPr>
            <a:r>
              <a:rPr lang="el-GR" sz="2800" dirty="0">
                <a:ea typeface="ＭＳ Ｐゴシック" pitchFamily="34" charset="-128"/>
                <a:cs typeface="ＭＳ Ｐゴシック" pitchFamily="-65" charset="-128"/>
              </a:rPr>
              <a:t>Δοκιμάστε την ερώτηση</a:t>
            </a:r>
            <a:r>
              <a:rPr lang="en-US" sz="2800" dirty="0">
                <a:ea typeface="ＭＳ Ｐゴシック" pitchFamily="34" charset="-128"/>
                <a:cs typeface="ＭＳ Ｐゴシック" pitchFamily="-65" charset="-128"/>
              </a:rPr>
              <a:t> C.A.T.  </a:t>
            </a:r>
          </a:p>
          <a:p>
            <a:pPr marL="742950" lvl="2" indent="-342900" eaLnBrk="1" hangingPunct="1">
              <a:buClr>
                <a:srgbClr val="437085"/>
              </a:buClr>
            </a:pPr>
            <a:r>
              <a:rPr lang="en-US" dirty="0">
                <a:ea typeface="ＭＳ Ｐゴシック" pitchFamily="34" charset="-128"/>
                <a:cs typeface="ＭＳ Ｐゴシック" pitchFamily="-65" charset="-128"/>
              </a:rPr>
              <a:t>#1 </a:t>
            </a:r>
            <a:r>
              <a:rPr lang="el-GR" dirty="0">
                <a:ea typeface="ＭＳ Ｐゴシック" pitchFamily="34" charset="-128"/>
                <a:cs typeface="ＭＳ Ｐゴシック" pitchFamily="-65" charset="-128"/>
              </a:rPr>
              <a:t>αποτέλεσμα για </a:t>
            </a:r>
            <a:r>
              <a:rPr lang="en-US" dirty="0">
                <a:ea typeface="ＭＳ Ｐゴシック" pitchFamily="34" charset="-128"/>
                <a:cs typeface="ＭＳ Ｐゴシック" pitchFamily="-65" charset="-128"/>
              </a:rPr>
              <a:t>“cat</a:t>
            </a:r>
            <a:r>
              <a:rPr lang="en-US" dirty="0" smtClean="0">
                <a:ea typeface="ＭＳ Ｐゴシック" pitchFamily="34" charset="-128"/>
              </a:rPr>
              <a:t>”</a:t>
            </a:r>
          </a:p>
          <a:p>
            <a:pPr lvl="1" eaLnBrk="1" hangingPunct="1"/>
            <a:endParaRPr lang="el-GR" sz="2000" dirty="0" smtClean="0">
              <a:ea typeface="ＭＳ Ｐゴシック" pitchFamily="34" charset="-128"/>
            </a:endParaRPr>
          </a:p>
        </p:txBody>
      </p:sp>
      <p:sp>
        <p:nvSpPr>
          <p:cNvPr id="378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pic>
        <p:nvPicPr>
          <p:cNvPr id="37893" name="Picture 4"/>
          <p:cNvPicPr>
            <a:picLocks noChangeAspect="1"/>
          </p:cNvPicPr>
          <p:nvPr/>
        </p:nvPicPr>
        <p:blipFill>
          <a:blip r:embed="rId2" cstate="print"/>
          <a:srcRect/>
          <a:stretch>
            <a:fillRect/>
          </a:stretch>
        </p:blipFill>
        <p:spPr bwMode="auto">
          <a:xfrm>
            <a:off x="6621463" y="3200400"/>
            <a:ext cx="2351087" cy="3436938"/>
          </a:xfrm>
          <a:prstGeom prst="rect">
            <a:avLst/>
          </a:prstGeom>
          <a:noFill/>
          <a:ln w="9525">
            <a:noFill/>
            <a:miter lim="800000"/>
            <a:headEnd/>
            <a:tailEnd/>
          </a:ln>
        </p:spPr>
      </p:pic>
      <p:sp>
        <p:nvSpPr>
          <p:cNvPr id="37894" name="TextBox 5"/>
          <p:cNvSpPr txBox="1">
            <a:spLocks noChangeArrowheads="1"/>
          </p:cNvSpPr>
          <p:nvPr/>
        </p:nvSpPr>
        <p:spPr bwMode="auto">
          <a:xfrm>
            <a:off x="282575" y="5221288"/>
            <a:ext cx="184150" cy="461962"/>
          </a:xfrm>
          <a:prstGeom prst="rect">
            <a:avLst/>
          </a:prstGeom>
          <a:noFill/>
          <a:ln w="9525">
            <a:noFill/>
            <a:miter lim="800000"/>
            <a:headEnd/>
            <a:tailEnd/>
          </a:ln>
        </p:spPr>
        <p:txBody>
          <a:bodyPr wrap="none">
            <a:spAutoFit/>
          </a:bodyPr>
          <a:lstStyle/>
          <a:p>
            <a:endParaRPr lang="el-GR"/>
          </a:p>
        </p:txBody>
      </p:sp>
      <p:sp>
        <p:nvSpPr>
          <p:cNvPr id="37895" name="Slide Number Placeholder 6"/>
          <p:cNvSpPr>
            <a:spLocks noGrp="1"/>
          </p:cNvSpPr>
          <p:nvPr>
            <p:ph type="sldNum" sz="quarter" idx="12"/>
          </p:nvPr>
        </p:nvSpPr>
        <p:spPr bwMode="auto">
          <a:noFill/>
          <a:ln>
            <a:miter lim="800000"/>
            <a:headEnd/>
            <a:tailEnd/>
          </a:ln>
        </p:spPr>
        <p:txBody>
          <a:bodyPr/>
          <a:lstStyle/>
          <a:p>
            <a:fld id="{BFE315A3-F15D-4EB7-9D07-A39BAFA7B6F1}" type="slidenum">
              <a:rPr lang="en-US"/>
              <a:pPr/>
              <a:t>27</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σε όρους</a:t>
            </a:r>
            <a:endParaRPr lang="en-US" dirty="0" smtClean="0">
              <a:ea typeface="ＭＳ Ｐゴシック" pitchFamily="34" charset="-128"/>
            </a:endParaRPr>
          </a:p>
        </p:txBody>
      </p:sp>
      <p:sp>
        <p:nvSpPr>
          <p:cNvPr id="38915" name="Rectangle 2051"/>
          <p:cNvSpPr>
            <a:spLocks noGrp="1" noChangeArrowheads="1"/>
          </p:cNvSpPr>
          <p:nvPr>
            <p:ph type="body" idx="1"/>
          </p:nvPr>
        </p:nvSpPr>
        <p:spPr>
          <a:xfrm>
            <a:off x="457200" y="1628800"/>
            <a:ext cx="8507288" cy="4924400"/>
          </a:xfrm>
        </p:spPr>
        <p:txBody>
          <a:bodyPr/>
          <a:lstStyle/>
          <a:p>
            <a:pPr eaLnBrk="1" hangingPunct="1"/>
            <a:r>
              <a:rPr lang="el-GR" dirty="0" smtClean="0">
                <a:ea typeface="ＭＳ Ｐゴシック" pitchFamily="34" charset="-128"/>
                <a:sym typeface="Symbol" pitchFamily="18" charset="2"/>
              </a:rPr>
              <a:t>Μια εναλλακτική προσέγγιση στις λίστες ισοδυναμίας είναι να </a:t>
            </a:r>
            <a:r>
              <a:rPr lang="el-GR" i="1" dirty="0" smtClean="0">
                <a:ea typeface="ＭＳ Ｐゴシック" pitchFamily="34" charset="-128"/>
                <a:sym typeface="Symbol" pitchFamily="18" charset="2"/>
              </a:rPr>
              <a:t>κρατάμε όλα τα μη </a:t>
            </a:r>
            <a:r>
              <a:rPr lang="el-GR" i="1" dirty="0" err="1" smtClean="0">
                <a:ea typeface="ＭＳ Ｐゴシック" pitchFamily="34" charset="-128"/>
                <a:sym typeface="Symbol" pitchFamily="18" charset="2"/>
              </a:rPr>
              <a:t>κανονικοποιημένα</a:t>
            </a:r>
            <a:r>
              <a:rPr lang="el-GR" i="1" dirty="0" smtClean="0">
                <a:ea typeface="ＭＳ Ｐゴシック" pitchFamily="34" charset="-128"/>
                <a:sym typeface="Symbol" pitchFamily="18" charset="2"/>
              </a:rPr>
              <a:t> </a:t>
            </a:r>
            <a:r>
              <a:rPr lang="en-US" i="1" dirty="0" smtClean="0">
                <a:ea typeface="ＭＳ Ｐゴシック" pitchFamily="34" charset="-128"/>
                <a:sym typeface="Symbol" pitchFamily="18" charset="2"/>
              </a:rPr>
              <a:t>token </a:t>
            </a:r>
          </a:p>
          <a:p>
            <a:pPr lvl="1" eaLnBrk="1" hangingPunct="1"/>
            <a:r>
              <a:rPr lang="el-GR" dirty="0" smtClean="0">
                <a:solidFill>
                  <a:schemeClr val="accent2">
                    <a:lumMod val="50000"/>
                  </a:schemeClr>
                </a:solidFill>
                <a:ea typeface="ＭＳ Ｐゴシック" pitchFamily="34" charset="-128"/>
                <a:sym typeface="Symbol" pitchFamily="18" charset="2"/>
              </a:rPr>
              <a:t>(ή και «Χειροποίητες» λίστες συνωνύμων )</a:t>
            </a:r>
          </a:p>
          <a:p>
            <a:pPr eaLnBrk="1" hangingPunct="1"/>
            <a:r>
              <a:rPr lang="el-GR" dirty="0" smtClean="0">
                <a:ea typeface="ＭＳ Ｐゴシック" pitchFamily="34" charset="-128"/>
                <a:sym typeface="Symbol" pitchFamily="18" charset="2"/>
              </a:rPr>
              <a:t>Διεύρυνση κατά την ερώτηση (διάζευξη)</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lvl="1" eaLnBrk="1" hangingPunct="1"/>
            <a:r>
              <a:rPr lang="en-US" dirty="0">
                <a:solidFill>
                  <a:schemeClr val="accent2">
                    <a:lumMod val="50000"/>
                  </a:schemeClr>
                </a:solidFill>
                <a:ea typeface="ＭＳ Ｐゴシック" pitchFamily="34" charset="-128"/>
                <a:sym typeface="Symbol" pitchFamily="18" charset="2"/>
              </a:rPr>
              <a:t>Enter: car  Search: car </a:t>
            </a:r>
            <a:r>
              <a:rPr lang="en-US" dirty="0" smtClean="0">
                <a:solidFill>
                  <a:schemeClr val="accent2">
                    <a:lumMod val="50000"/>
                  </a:schemeClr>
                </a:solidFill>
                <a:ea typeface="ＭＳ Ｐゴシック" pitchFamily="34" charset="-128"/>
                <a:sym typeface="Symbol" pitchFamily="18" charset="2"/>
              </a:rPr>
              <a:t>automobile</a:t>
            </a:r>
          </a:p>
          <a:p>
            <a:pPr eaLnBrk="1" hangingPunct="1"/>
            <a:r>
              <a:rPr lang="el-GR" dirty="0" smtClean="0">
                <a:ea typeface="ＭＳ Ｐゴシック" pitchFamily="34" charset="-128"/>
                <a:sym typeface="Symbol" pitchFamily="18" charset="2"/>
              </a:rPr>
              <a:t>Εναλλακτικά, καταχωρούμε το έγγραφο στις λίστες καταχώρησης κάθε συνώνυμου (πχ έγγραφο που περιέχει το </a:t>
            </a:r>
            <a:r>
              <a:rPr lang="en-US" dirty="0" smtClean="0">
                <a:ea typeface="ＭＳ Ｐゴシック" pitchFamily="34" charset="-128"/>
                <a:sym typeface="Symbol" pitchFamily="18" charset="2"/>
              </a:rPr>
              <a:t>car </a:t>
            </a:r>
            <a:r>
              <a:rPr lang="el-GR" dirty="0" smtClean="0">
                <a:ea typeface="ＭＳ Ｐゴシック" pitchFamily="34" charset="-128"/>
                <a:sym typeface="Symbol" pitchFamily="18" charset="2"/>
              </a:rPr>
              <a:t>καταχωρείται και στο </a:t>
            </a:r>
            <a:r>
              <a:rPr lang="en-US" dirty="0" smtClean="0">
                <a:ea typeface="ＭＳ Ｐゴシック" pitchFamily="34" charset="-128"/>
                <a:sym typeface="Symbol" pitchFamily="18" charset="2"/>
              </a:rPr>
              <a:t>automobile)</a:t>
            </a:r>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28</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σε όρους</a:t>
            </a:r>
            <a:endParaRPr lang="en-US" dirty="0" smtClean="0">
              <a:ea typeface="ＭＳ Ｐゴシック" pitchFamily="34" charset="-128"/>
            </a:endParaRPr>
          </a:p>
        </p:txBody>
      </p:sp>
      <p:sp>
        <p:nvSpPr>
          <p:cNvPr id="38915" name="Rectangle 2051"/>
          <p:cNvSpPr>
            <a:spLocks noGrp="1" noChangeArrowheads="1"/>
          </p:cNvSpPr>
          <p:nvPr>
            <p:ph type="body" idx="1"/>
          </p:nvPr>
        </p:nvSpPr>
        <p:spPr/>
        <p:txBody>
          <a:bodyPr/>
          <a:lstStyle/>
          <a:p>
            <a:pPr eaLnBrk="1" hangingPunct="1"/>
            <a:endParaRPr lang="en-US" dirty="0" smtClean="0">
              <a:ea typeface="ＭＳ Ｐゴシック" pitchFamily="34" charset="-128"/>
              <a:sym typeface="Symbol" pitchFamily="18" charset="2"/>
            </a:endParaRPr>
          </a:p>
          <a:p>
            <a:pPr eaLnBrk="1" hangingPunct="1"/>
            <a:r>
              <a:rPr lang="el-GR" dirty="0">
                <a:solidFill>
                  <a:srgbClr val="336699"/>
                </a:solidFill>
                <a:ea typeface="ＭＳ Ｐゴシック" pitchFamily="34" charset="-128"/>
                <a:sym typeface="Symbol" pitchFamily="18" charset="2"/>
              </a:rPr>
              <a:t>Μ</a:t>
            </a:r>
            <a:r>
              <a:rPr lang="el-GR" dirty="0" smtClean="0">
                <a:solidFill>
                  <a:srgbClr val="336699"/>
                </a:solidFill>
                <a:ea typeface="ＭＳ Ｐゴシック" pitchFamily="34" charset="-128"/>
                <a:sym typeface="Symbol" pitchFamily="18" charset="2"/>
              </a:rPr>
              <a:t>η συμμετρική διεύρυνση </a:t>
            </a:r>
            <a:endParaRPr lang="en-US" dirty="0" smtClean="0">
              <a:solidFill>
                <a:srgbClr val="336699"/>
              </a:solidFill>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Ένα παράδειγμα όπου αυτό μπορεί να φανεί χρήσιμο </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 windows</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a:t>
            </a:r>
            <a:endParaRPr lang="el-GR" sz="2000" b="1" i="1" dirty="0" smtClean="0">
              <a:ea typeface="ＭＳ Ｐゴシック" pitchFamily="34" charset="-128"/>
              <a:sym typeface="Symbol" pitchFamily="18" charset="2"/>
            </a:endParaRPr>
          </a:p>
          <a:p>
            <a:pPr lvl="1" eaLnBrk="1" hangingPunct="1"/>
            <a:endParaRPr lang="en-US" sz="20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Θεωρητικά πιο ισχυρό από τις λίστες αλλά λιγότερο αποδοτικό</a:t>
            </a:r>
            <a:endParaRPr lang="en-US" dirty="0" smtClean="0">
              <a:ea typeface="ＭＳ Ｐゴシック" pitchFamily="34" charset="-128"/>
              <a:sym typeface="Symbol" pitchFamily="18" charset="2"/>
            </a:endParaRPr>
          </a:p>
        </p:txBody>
      </p:sp>
      <p:sp>
        <p:nvSpPr>
          <p:cNvPr id="38916"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l-GR" sz="1600" dirty="0" smtClean="0">
                <a:solidFill>
                  <a:srgbClr val="FBFCFF"/>
                </a:solidFill>
              </a:rPr>
              <a:t> </a:t>
            </a:r>
            <a:r>
              <a:rPr lang="en-US" sz="1600" dirty="0" smtClean="0">
                <a:solidFill>
                  <a:srgbClr val="FBFCFF"/>
                </a:solidFill>
              </a:rPr>
              <a:t>2.2.3</a:t>
            </a:r>
            <a:endParaRPr lang="en-US" sz="1600" dirty="0">
              <a:solidFill>
                <a:srgbClr val="FBFCFF"/>
              </a:solidFill>
            </a:endParaRP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29</a:t>
            </a:fld>
            <a:endParaRPr lang="en-US"/>
          </a:p>
        </p:txBody>
      </p:sp>
    </p:spTree>
    <p:extLst>
      <p:ext uri="{BB962C8B-B14F-4D97-AF65-F5344CB8AC3E}">
        <p14:creationId xmlns:p14="http://schemas.microsoft.com/office/powerpoint/2010/main" xmlns="" val="241513979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dirty="0" smtClean="0">
                <a:ea typeface="ＭＳ Ｐゴシック" pitchFamily="34" charset="-128"/>
              </a:rPr>
              <a:t>Επανάληψη (σε μια σελίδα)</a:t>
            </a:r>
            <a:endParaRPr lang="en-US" dirty="0" smtClean="0">
              <a:ea typeface="ＭＳ Ｐゴシック" pitchFamily="34" charset="-128"/>
            </a:endParaRPr>
          </a:p>
        </p:txBody>
      </p:sp>
      <p:sp>
        <p:nvSpPr>
          <p:cNvPr id="19459" name="Rectangle 3"/>
          <p:cNvSpPr>
            <a:spLocks noGrp="1" noChangeArrowheads="1"/>
          </p:cNvSpPr>
          <p:nvPr>
            <p:ph type="body" idx="1"/>
          </p:nvPr>
        </p:nvSpPr>
        <p:spPr/>
        <p:txBody>
          <a:bodyPr>
            <a:noAutofit/>
          </a:bodyPr>
          <a:lstStyle/>
          <a:p>
            <a:pPr eaLnBrk="1" hangingPunct="1"/>
            <a:r>
              <a:rPr lang="el-GR" sz="3000" dirty="0" smtClean="0">
                <a:ea typeface="ＭＳ Ｐゴシック" pitchFamily="34" charset="-128"/>
              </a:rPr>
              <a:t>Βασικά αντεστραμμένα ευρετήρια</a:t>
            </a:r>
            <a:endParaRPr lang="en-US" sz="3000" dirty="0" smtClean="0">
              <a:ea typeface="ＭＳ Ｐゴシック" pitchFamily="34" charset="-128"/>
            </a:endParaRPr>
          </a:p>
          <a:p>
            <a:pPr lvl="1" eaLnBrk="1" hangingPunct="1"/>
            <a:r>
              <a:rPr lang="el-GR" sz="2000" dirty="0" smtClean="0">
                <a:ea typeface="ＭＳ Ｐゴシック" pitchFamily="34" charset="-128"/>
              </a:rPr>
              <a:t>Δομή: Λεξικό και οι Λίστες Καταχωρήσεων</a:t>
            </a:r>
            <a:endParaRPr lang="el-GR" sz="2800" dirty="0" smtClean="0">
              <a:ea typeface="ＭＳ Ｐゴシック" pitchFamily="34" charset="-128"/>
            </a:endParaRPr>
          </a:p>
          <a:p>
            <a:pPr lvl="1" eaLnBrk="1" hangingPunct="1"/>
            <a:endParaRPr lang="en-US" sz="2800" dirty="0" smtClean="0">
              <a:ea typeface="ＭＳ Ｐゴシック" pitchFamily="34" charset="-128"/>
            </a:endParaRPr>
          </a:p>
          <a:p>
            <a:pPr lvl="1" eaLnBrk="1" hangingPunct="1"/>
            <a:endParaRPr lang="en-US" sz="4400" dirty="0" smtClean="0">
              <a:ea typeface="ＭＳ Ｐゴシック" pitchFamily="34" charset="-128"/>
            </a:endParaRPr>
          </a:p>
          <a:p>
            <a:pPr lvl="1" eaLnBrk="1" hangingPunct="1"/>
            <a:endParaRPr lang="en-US" sz="2800" dirty="0" smtClean="0">
              <a:ea typeface="ＭＳ Ｐゴシック" pitchFamily="34" charset="-128"/>
            </a:endParaRPr>
          </a:p>
          <a:p>
            <a:pPr lvl="1" eaLnBrk="1" hangingPunct="1"/>
            <a:r>
              <a:rPr lang="el-GR" sz="2000" dirty="0" smtClean="0">
                <a:ea typeface="ＭＳ Ｐゴシック" pitchFamily="34" charset="-128"/>
              </a:rPr>
              <a:t>Βασικό σημείο στην κατασκευή τους: Διάταξη (</a:t>
            </a:r>
            <a:r>
              <a:rPr lang="en-US" sz="2000" dirty="0" smtClean="0">
                <a:ea typeface="ＭＳ Ｐゴシック" pitchFamily="34" charset="-128"/>
              </a:rPr>
              <a:t>Sorting)</a:t>
            </a:r>
            <a:endParaRPr lang="el-GR" sz="2000" dirty="0" smtClean="0">
              <a:ea typeface="ＭＳ Ｐゴシック" pitchFamily="34" charset="-128"/>
            </a:endParaRPr>
          </a:p>
          <a:p>
            <a:pPr lvl="1" eaLnBrk="1" hangingPunct="1"/>
            <a:endParaRPr lang="en-US" sz="2000" dirty="0" smtClean="0">
              <a:ea typeface="ＭＳ Ｐゴシック" pitchFamily="34" charset="-128"/>
            </a:endParaRPr>
          </a:p>
          <a:p>
            <a:pPr eaLnBrk="1" hangingPunct="1"/>
            <a:r>
              <a:rPr lang="en-US" sz="3000" dirty="0" smtClean="0">
                <a:ea typeface="ＭＳ Ｐゴシック" pitchFamily="34" charset="-128"/>
              </a:rPr>
              <a:t>Boolean </a:t>
            </a:r>
            <a:r>
              <a:rPr lang="el-GR" sz="3000" dirty="0" smtClean="0">
                <a:ea typeface="ＭＳ Ｐゴシック" pitchFamily="34" charset="-128"/>
              </a:rPr>
              <a:t>επεξεργασία ερωτήσεων</a:t>
            </a:r>
            <a:endParaRPr lang="en-US" sz="3000" dirty="0" smtClean="0">
              <a:ea typeface="ＭＳ Ｐゴシック" pitchFamily="34" charset="-128"/>
            </a:endParaRPr>
          </a:p>
          <a:p>
            <a:pPr lvl="1" eaLnBrk="1" hangingPunct="1"/>
            <a:r>
              <a:rPr lang="el-GR" sz="2000" dirty="0" smtClean="0">
                <a:ea typeface="ＭＳ Ｐゴシック" pitchFamily="34" charset="-128"/>
              </a:rPr>
              <a:t>Τομή με βάση γραμμικό χρόνου συγχώνευση (</a:t>
            </a:r>
            <a:r>
              <a:rPr lang="en-US" sz="2000" dirty="0" smtClean="0">
                <a:ea typeface="ＭＳ Ｐゴシック" pitchFamily="34" charset="-128"/>
              </a:rPr>
              <a:t>merging</a:t>
            </a:r>
            <a:r>
              <a:rPr lang="el-GR" sz="2000" dirty="0" smtClean="0">
                <a:ea typeface="ＭＳ Ｐゴシック" pitchFamily="34" charset="-128"/>
              </a:rPr>
              <a:t>)</a:t>
            </a:r>
            <a:endParaRPr lang="en-US" sz="2000" dirty="0" smtClean="0">
              <a:ea typeface="ＭＳ Ｐゴシック" pitchFamily="34" charset="-128"/>
            </a:endParaRPr>
          </a:p>
          <a:p>
            <a:pPr lvl="1" eaLnBrk="1" hangingPunct="1"/>
            <a:r>
              <a:rPr lang="el-GR" sz="2000" dirty="0" smtClean="0">
                <a:ea typeface="ＭＳ Ｐゴシック" pitchFamily="34" charset="-128"/>
              </a:rPr>
              <a:t>Απλές βελτιστοποιήσεις</a:t>
            </a:r>
            <a:endParaRPr lang="en-US" sz="2000" dirty="0" smtClean="0">
              <a:ea typeface="ＭＳ Ｐゴシック" pitchFamily="34" charset="-128"/>
            </a:endParaRPr>
          </a:p>
        </p:txBody>
      </p:sp>
      <p:pic>
        <p:nvPicPr>
          <p:cNvPr id="19460" name="Picture 3"/>
          <p:cNvPicPr>
            <a:picLocks noChangeAspect="1"/>
          </p:cNvPicPr>
          <p:nvPr/>
        </p:nvPicPr>
        <p:blipFill>
          <a:blip r:embed="rId2" cstate="print"/>
          <a:srcRect/>
          <a:stretch>
            <a:fillRect/>
          </a:stretch>
        </p:blipFill>
        <p:spPr bwMode="auto">
          <a:xfrm>
            <a:off x="1295400" y="2667000"/>
            <a:ext cx="5765800" cy="1271588"/>
          </a:xfrm>
          <a:prstGeom prst="rect">
            <a:avLst/>
          </a:prstGeom>
          <a:noFill/>
          <a:ln w="9525">
            <a:noFill/>
            <a:miter lim="800000"/>
            <a:headEnd/>
            <a:tailEnd/>
          </a:ln>
        </p:spPr>
      </p:pic>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1</a:t>
            </a: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3</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l-GR" dirty="0" smtClean="0">
                <a:ea typeface="ＭＳ Ｐゴシック" pitchFamily="34" charset="-128"/>
              </a:rPr>
              <a:t>Θησαυροί (</a:t>
            </a:r>
            <a:r>
              <a:rPr lang="en-US" dirty="0" smtClean="0">
                <a:ea typeface="ＭＳ Ｐゴシック" pitchFamily="34" charset="-128"/>
              </a:rPr>
              <a:t>Thesauri</a:t>
            </a:r>
            <a:r>
              <a:rPr lang="el-GR" dirty="0" smtClean="0">
                <a:ea typeface="ＭＳ Ｐゴシック" pitchFamily="34" charset="-128"/>
              </a:rPr>
              <a:t>)</a:t>
            </a:r>
            <a:r>
              <a:rPr lang="en-US" dirty="0" smtClean="0">
                <a:ea typeface="ＭＳ Ｐゴシック" pitchFamily="34" charset="-128"/>
              </a:rPr>
              <a:t> </a:t>
            </a:r>
            <a:r>
              <a:rPr lang="el-GR" dirty="0" smtClean="0">
                <a:ea typeface="ＭＳ Ｐゴシック" pitchFamily="34" charset="-128"/>
              </a:rPr>
              <a:t>και</a:t>
            </a:r>
            <a:r>
              <a:rPr lang="en-US" dirty="0" smtClean="0">
                <a:ea typeface="ＭＳ Ｐゴシック" pitchFamily="34" charset="-128"/>
              </a:rPr>
              <a:t> </a:t>
            </a:r>
            <a:r>
              <a:rPr lang="en-US" dirty="0" err="1" smtClean="0">
                <a:ea typeface="ＭＳ Ｐゴシック" pitchFamily="34" charset="-128"/>
              </a:rPr>
              <a:t>soundex</a:t>
            </a:r>
            <a:endParaRPr lang="en-US" dirty="0" smtClean="0">
              <a:ea typeface="ＭＳ Ｐゴシック" pitchFamily="34" charset="-128"/>
            </a:endParaRPr>
          </a:p>
        </p:txBody>
      </p:sp>
      <p:sp>
        <p:nvSpPr>
          <p:cNvPr id="40963" name="Rectangle 3"/>
          <p:cNvSpPr>
            <a:spLocks noGrp="1" noChangeArrowheads="1"/>
          </p:cNvSpPr>
          <p:nvPr>
            <p:ph type="body" idx="1"/>
          </p:nvPr>
        </p:nvSpPr>
        <p:spPr/>
        <p:txBody>
          <a:bodyPr/>
          <a:lstStyle/>
          <a:p>
            <a:pPr eaLnBrk="1" hangingPunct="1">
              <a:lnSpc>
                <a:spcPct val="90000"/>
              </a:lnSpc>
            </a:pPr>
            <a:r>
              <a:rPr lang="el-GR" dirty="0" smtClean="0">
                <a:ea typeface="ＭＳ Ｐゴシック" pitchFamily="34" charset="-128"/>
              </a:rPr>
              <a:t>Πως χειριζόμαστε τα συνώνυμα και τα ομώνυμα;</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l-GR" dirty="0" smtClean="0">
                <a:ea typeface="ＭＳ Ｐゴシック" pitchFamily="34" charset="-128"/>
              </a:rPr>
              <a:t>κατασκευάζοντας </a:t>
            </a:r>
            <a:r>
              <a:rPr lang="el-GR" dirty="0" smtClean="0">
                <a:solidFill>
                  <a:srgbClr val="336699"/>
                </a:solidFill>
                <a:ea typeface="ＭＳ Ｐゴシック" pitchFamily="34" charset="-128"/>
              </a:rPr>
              <a:t>λίστες ισοδυναμίας </a:t>
            </a:r>
            <a:r>
              <a:rPr lang="el-GR" dirty="0" smtClean="0">
                <a:ea typeface="ＭＳ Ｐゴシック" pitchFamily="34" charset="-128"/>
              </a:rPr>
              <a:t>με το χέρι</a:t>
            </a:r>
          </a:p>
          <a:p>
            <a:pPr lvl="2" eaLnBrk="1" hangingPunct="1">
              <a:lnSpc>
                <a:spcPct val="90000"/>
              </a:lnSpc>
            </a:pPr>
            <a:r>
              <a:rPr lang="en-US" b="1" i="1" dirty="0" smtClean="0">
                <a:ea typeface="ＭＳ Ｐゴシック" pitchFamily="34" charset="-128"/>
              </a:rPr>
              <a:t>car</a:t>
            </a:r>
            <a:r>
              <a:rPr lang="en-US" dirty="0" smtClean="0">
                <a:ea typeface="ＭＳ Ｐゴシック" pitchFamily="34" charset="-128"/>
              </a:rPr>
              <a:t> = </a:t>
            </a:r>
            <a:r>
              <a:rPr lang="en-US" b="1" i="1" dirty="0" smtClean="0">
                <a:ea typeface="ＭＳ Ｐゴシック" pitchFamily="34" charset="-128"/>
              </a:rPr>
              <a:t>automobile	 color</a:t>
            </a:r>
            <a:r>
              <a:rPr lang="en-US" dirty="0" smtClean="0">
                <a:ea typeface="ＭＳ Ｐゴシック" pitchFamily="34" charset="-128"/>
              </a:rPr>
              <a:t> = </a:t>
            </a:r>
            <a:r>
              <a:rPr lang="en-US" b="1" i="1" dirty="0" err="1" smtClean="0">
                <a:ea typeface="ＭＳ Ｐゴシック" pitchFamily="34" charset="-128"/>
              </a:rPr>
              <a:t>colour</a:t>
            </a:r>
            <a:endParaRPr lang="en-US" b="1" i="1" dirty="0" smtClean="0">
              <a:ea typeface="ＭＳ Ｐゴシック" pitchFamily="34" charset="-128"/>
            </a:endParaRPr>
          </a:p>
          <a:p>
            <a:pPr lvl="1" eaLnBrk="1" hangingPunct="1">
              <a:lnSpc>
                <a:spcPct val="90000"/>
              </a:lnSpc>
            </a:pPr>
            <a:r>
              <a:rPr lang="el-GR" dirty="0" smtClean="0">
                <a:ea typeface="ＭＳ Ｐゴシック" pitchFamily="34" charset="-128"/>
              </a:rPr>
              <a:t>Μπορούμε να το ξαναγράψουμε  (</a:t>
            </a:r>
            <a:r>
              <a:rPr lang="en-US" dirty="0" smtClean="0">
                <a:ea typeface="ＭＳ Ｐゴシック" pitchFamily="34" charset="-128"/>
              </a:rPr>
              <a:t>rewrite</a:t>
            </a:r>
            <a:r>
              <a:rPr lang="el-GR" dirty="0" smtClean="0">
                <a:ea typeface="ＭＳ Ｐゴシック" pitchFamily="34" charset="-128"/>
              </a:rPr>
              <a:t>) για να δημιουργήσουμε κλάσεις ισοδυναμίας όρων </a:t>
            </a:r>
            <a:r>
              <a:rPr lang="en-US" dirty="0" smtClean="0">
                <a:ea typeface="ＭＳ Ｐゴシック" pitchFamily="34" charset="-128"/>
              </a:rPr>
              <a:t> </a:t>
            </a:r>
          </a:p>
          <a:p>
            <a:pPr lvl="2" eaLnBrk="1" hangingPunct="1">
              <a:lnSpc>
                <a:spcPct val="90000"/>
              </a:lnSpc>
            </a:pPr>
            <a:r>
              <a:rPr lang="el-GR" dirty="0">
                <a:ea typeface="ＭＳ Ｐゴシック" pitchFamily="34" charset="-128"/>
                <a:sym typeface="Symbol" pitchFamily="18" charset="2"/>
              </a:rPr>
              <a:t>Κ</a:t>
            </a:r>
            <a:r>
              <a:rPr lang="el-GR" dirty="0" smtClean="0">
                <a:ea typeface="ＭＳ Ｐゴシック" pitchFamily="34" charset="-128"/>
                <a:sym typeface="Symbol" pitchFamily="18" charset="2"/>
              </a:rPr>
              <a:t>αταχωρούμε </a:t>
            </a:r>
            <a:r>
              <a:rPr lang="el-GR" dirty="0">
                <a:ea typeface="ＭＳ Ｐゴシック" pitchFamily="34" charset="-128"/>
                <a:sym typeface="Symbol" pitchFamily="18" charset="2"/>
              </a:rPr>
              <a:t>το έγγραφο στις λίστες καταχώρησης κάθε συνώνυμου (πχ έγγραφο που περιέχει το </a:t>
            </a:r>
            <a:r>
              <a:rPr lang="en-US" b="1" i="1" dirty="0">
                <a:ea typeface="ＭＳ Ｐゴシック" pitchFamily="34" charset="-128"/>
                <a:sym typeface="Symbol" pitchFamily="18" charset="2"/>
              </a:rPr>
              <a:t>car</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καταχωρείται και στο </a:t>
            </a:r>
            <a:r>
              <a:rPr lang="en-US" b="1" i="1" dirty="0" smtClean="0">
                <a:ea typeface="ＭＳ Ｐゴシック" pitchFamily="34" charset="-128"/>
                <a:sym typeface="Symbol" pitchFamily="18" charset="2"/>
              </a:rPr>
              <a:t>automobile</a:t>
            </a:r>
            <a:r>
              <a:rPr lang="el-GR" b="1" i="1" dirty="0" smtClean="0">
                <a:ea typeface="ＭＳ Ｐゴシック" pitchFamily="34" charset="-128"/>
                <a:sym typeface="Symbol" pitchFamily="18" charset="2"/>
              </a:rPr>
              <a:t> </a:t>
            </a:r>
            <a:r>
              <a:rPr lang="el-GR" dirty="0">
                <a:ea typeface="ＭＳ Ｐゴシック" pitchFamily="34" charset="-128"/>
                <a:sym typeface="Symbol" pitchFamily="18" charset="2"/>
              </a:rPr>
              <a:t>και το ανάποδο</a:t>
            </a:r>
            <a:r>
              <a:rPr lang="en-US" dirty="0">
                <a:ea typeface="ＭＳ Ｐゴシック" pitchFamily="34" charset="-128"/>
                <a:sym typeface="Symbol" pitchFamily="18" charset="2"/>
              </a:rPr>
              <a:t>)</a:t>
            </a:r>
          </a:p>
          <a:p>
            <a:pPr lvl="1" eaLnBrk="1" hangingPunct="1">
              <a:lnSpc>
                <a:spcPct val="90000"/>
              </a:lnSpc>
            </a:pPr>
            <a:r>
              <a:rPr lang="el-GR" dirty="0" smtClean="0">
                <a:ea typeface="ＭＳ Ｐゴシック" pitchFamily="34" charset="-128"/>
              </a:rPr>
              <a:t>Ή να διευρύνουμε το ερώτημα </a:t>
            </a:r>
          </a:p>
          <a:p>
            <a:pPr lvl="2" eaLnBrk="1" hangingPunct="1">
              <a:lnSpc>
                <a:spcPct val="90000"/>
              </a:lnSpc>
            </a:pPr>
            <a:r>
              <a:rPr lang="el-GR" dirty="0" smtClean="0">
                <a:ea typeface="ＭＳ Ｐゴシック" pitchFamily="34" charset="-128"/>
              </a:rPr>
              <a:t>Όταν το ερώτημα περιέχει </a:t>
            </a:r>
            <a:r>
              <a:rPr lang="en-US" b="1" i="1" dirty="0" smtClean="0">
                <a:ea typeface="ＭＳ Ｐゴシック" pitchFamily="34" charset="-128"/>
              </a:rPr>
              <a:t>automobile</a:t>
            </a:r>
            <a:r>
              <a:rPr lang="en-US" dirty="0" smtClean="0">
                <a:ea typeface="ＭＳ Ｐゴシック" pitchFamily="34" charset="-128"/>
              </a:rPr>
              <a:t>, </a:t>
            </a:r>
            <a:r>
              <a:rPr lang="el-GR" dirty="0" smtClean="0">
                <a:ea typeface="ＭＳ Ｐゴシック" pitchFamily="34" charset="-128"/>
              </a:rPr>
              <a:t>ψάξε και για το </a:t>
            </a:r>
            <a:r>
              <a:rPr lang="en-US" b="1" i="1" dirty="0" smtClean="0">
                <a:ea typeface="ＭＳ Ｐゴシック" pitchFamily="34" charset="-128"/>
              </a:rPr>
              <a:t>car</a:t>
            </a:r>
            <a:endParaRPr lang="en-US" dirty="0" smtClean="0">
              <a:ea typeface="ＭＳ Ｐゴシック" pitchFamily="34" charset="-128"/>
            </a:endParaRPr>
          </a:p>
          <a:p>
            <a:pPr eaLnBrk="1" hangingPunct="1">
              <a:lnSpc>
                <a:spcPct val="90000"/>
              </a:lnSpc>
            </a:pPr>
            <a:r>
              <a:rPr lang="el-GR" dirty="0" smtClean="0">
                <a:ea typeface="ＭＳ Ｐゴシック" pitchFamily="34" charset="-128"/>
              </a:rPr>
              <a:t>Τι γίνεται με τα ορθογραφικά λάθη (</a:t>
            </a:r>
            <a:r>
              <a:rPr lang="en-US" dirty="0" smtClean="0">
                <a:ea typeface="ＭＳ Ｐゴシック" pitchFamily="34" charset="-128"/>
              </a:rPr>
              <a:t>spelling mistakes</a:t>
            </a:r>
            <a:r>
              <a:rPr lang="el-GR" dirty="0">
                <a:ea typeface="ＭＳ Ｐゴシック" pitchFamily="34" charset="-128"/>
              </a:rPr>
              <a:t>)</a:t>
            </a:r>
            <a:r>
              <a:rPr lang="en-US" dirty="0" smtClean="0">
                <a:ea typeface="ＭＳ Ｐゴシック" pitchFamily="34" charset="-128"/>
              </a:rPr>
              <a:t>?</a:t>
            </a:r>
          </a:p>
          <a:p>
            <a:pPr lvl="1" eaLnBrk="1" hangingPunct="1">
              <a:lnSpc>
                <a:spcPct val="90000"/>
              </a:lnSpc>
            </a:pPr>
            <a:r>
              <a:rPr lang="el-GR" sz="1600" dirty="0" smtClean="0">
                <a:ea typeface="ＭＳ Ｐゴシック" pitchFamily="34" charset="-128"/>
              </a:rPr>
              <a:t>Μια προσέγγιση είναι το </a:t>
            </a:r>
            <a:r>
              <a:rPr lang="en-US" sz="1600" dirty="0" err="1" smtClean="0">
                <a:ea typeface="ＭＳ Ｐゴシック" pitchFamily="34" charset="-128"/>
              </a:rPr>
              <a:t>soundex</a:t>
            </a:r>
            <a:r>
              <a:rPr lang="en-US" sz="1600" dirty="0" smtClean="0">
                <a:ea typeface="ＭＳ Ｐゴシック" pitchFamily="34" charset="-128"/>
              </a:rPr>
              <a:t>, </a:t>
            </a:r>
            <a:r>
              <a:rPr lang="el-GR" sz="1600" dirty="0" smtClean="0">
                <a:ea typeface="ＭＳ Ｐゴシック" pitchFamily="34" charset="-128"/>
              </a:rPr>
              <a:t>που σχηματίζει κλάσεις ισοδυναμίας από λέξεις </a:t>
            </a:r>
            <a:r>
              <a:rPr lang="el-GR" sz="1600" dirty="0" err="1" smtClean="0">
                <a:ea typeface="ＭＳ Ｐゴシック" pitchFamily="34" charset="-128"/>
              </a:rPr>
              <a:t>βασισζόμενεσ</a:t>
            </a:r>
            <a:r>
              <a:rPr lang="el-GR" sz="1600" dirty="0" smtClean="0">
                <a:ea typeface="ＭＳ Ｐゴシック" pitchFamily="34" charset="-128"/>
              </a:rPr>
              <a:t> σε ακουστικούς </a:t>
            </a:r>
            <a:r>
              <a:rPr lang="el-GR" sz="1600" dirty="0" err="1" smtClean="0">
                <a:ea typeface="ＭＳ Ｐゴシック" pitchFamily="34" charset="-128"/>
              </a:rPr>
              <a:t>ευρυστικούς</a:t>
            </a:r>
            <a:r>
              <a:rPr lang="el-GR" sz="1600" dirty="0" smtClean="0">
                <a:ea typeface="ＭＳ Ｐゴシック" pitchFamily="34" charset="-128"/>
              </a:rPr>
              <a:t> κανόνες </a:t>
            </a:r>
            <a:r>
              <a:rPr lang="en-US" sz="1600" dirty="0" smtClean="0">
                <a:ea typeface="ＭＳ Ｐゴシック" pitchFamily="34" charset="-128"/>
              </a:rPr>
              <a:t>phonetic heuristics</a:t>
            </a:r>
          </a:p>
        </p:txBody>
      </p:sp>
      <p:sp>
        <p:nvSpPr>
          <p:cNvPr id="40964" name="Slide Number Placeholder 3"/>
          <p:cNvSpPr>
            <a:spLocks noGrp="1"/>
          </p:cNvSpPr>
          <p:nvPr>
            <p:ph type="sldNum" sz="quarter" idx="12"/>
          </p:nvPr>
        </p:nvSpPr>
        <p:spPr bwMode="auto">
          <a:noFill/>
          <a:ln>
            <a:miter lim="800000"/>
            <a:headEnd/>
            <a:tailEnd/>
          </a:ln>
        </p:spPr>
        <p:txBody>
          <a:bodyPr/>
          <a:lstStyle/>
          <a:p>
            <a:fld id="{CE43F869-6B1E-4928-AB5A-5A5680A5E262}" type="slidenum">
              <a:rPr lang="en-US"/>
              <a:pPr/>
              <a:t>30</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l-GR" dirty="0" err="1" smtClean="0">
                <a:ea typeface="ＭＳ Ｐゴシック" pitchFamily="34" charset="-128"/>
              </a:rPr>
              <a:t>Λημματοποίηση</a:t>
            </a:r>
            <a:r>
              <a:rPr lang="el-GR" dirty="0" smtClean="0">
                <a:ea typeface="ＭＳ Ｐゴシック" pitchFamily="34" charset="-128"/>
              </a:rPr>
              <a:t> (</a:t>
            </a:r>
            <a:r>
              <a:rPr lang="en-US" dirty="0" smtClean="0">
                <a:ea typeface="ＭＳ Ｐゴシック" pitchFamily="34" charset="-128"/>
              </a:rPr>
              <a:t>Lemmatization</a:t>
            </a:r>
            <a:r>
              <a:rPr lang="el-GR" dirty="0" smtClean="0">
                <a:ea typeface="ＭＳ Ｐゴシック" pitchFamily="34" charset="-128"/>
              </a:rPr>
              <a:t>)</a:t>
            </a:r>
            <a:endParaRPr lang="en-US" dirty="0" smtClean="0">
              <a:ea typeface="ＭＳ Ｐゴシック" pitchFamily="34" charset="-128"/>
            </a:endParaRPr>
          </a:p>
        </p:txBody>
      </p:sp>
      <p:sp>
        <p:nvSpPr>
          <p:cNvPr id="41987" name="Rectangle 3"/>
          <p:cNvSpPr>
            <a:spLocks noGrp="1" noChangeArrowheads="1"/>
          </p:cNvSpPr>
          <p:nvPr>
            <p:ph type="body" idx="1"/>
          </p:nvPr>
        </p:nvSpPr>
        <p:spPr/>
        <p:txBody>
          <a:bodyPr/>
          <a:lstStyle/>
          <a:p>
            <a:pPr eaLnBrk="1" hangingPunct="1"/>
            <a:r>
              <a:rPr lang="el-GR" sz="2400" dirty="0" smtClean="0">
                <a:ea typeface="ＭＳ Ｐゴシック" pitchFamily="34" charset="-128"/>
              </a:rPr>
              <a:t>Περικοπή κλιτικών καταλήξεων και αναγωγή παράγωγων μορφών μιας λέξης σε κοινή βασική μορφή </a:t>
            </a:r>
          </a:p>
          <a:p>
            <a:pPr eaLnBrk="1" hangingPunct="1"/>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a:t>
            </a:r>
          </a:p>
          <a:p>
            <a:pPr lvl="1" eaLnBrk="1" hangingPunct="1">
              <a:spcBef>
                <a:spcPts val="500"/>
              </a:spcBef>
              <a:spcAft>
                <a:spcPts val="500"/>
              </a:spcAft>
            </a:pPr>
            <a:r>
              <a:rPr lang="en-US" sz="2000" i="1" dirty="0" smtClean="0">
                <a:ea typeface="ＭＳ Ｐゴシック" pitchFamily="34" charset="-128"/>
              </a:rPr>
              <a:t>am, are,</a:t>
            </a:r>
            <a:r>
              <a:rPr lang="en-US" sz="2000" dirty="0" smtClean="0">
                <a:ea typeface="ＭＳ Ｐゴシック" pitchFamily="34" charset="-128"/>
              </a:rPr>
              <a:t> </a:t>
            </a:r>
            <a:r>
              <a:rPr lang="en-US" sz="2000" i="1" dirty="0" smtClean="0">
                <a:ea typeface="ＭＳ Ｐゴシック" pitchFamily="34" charset="-128"/>
              </a:rPr>
              <a:t>is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be</a:t>
            </a:r>
            <a:endParaRPr lang="en-US" sz="2000" dirty="0" smtClean="0">
              <a:ea typeface="ＭＳ Ｐゴシック" pitchFamily="34" charset="-128"/>
            </a:endParaRPr>
          </a:p>
          <a:p>
            <a:pPr lvl="1" eaLnBrk="1" hangingPunct="1">
              <a:spcBef>
                <a:spcPts val="500"/>
              </a:spcBef>
              <a:spcAft>
                <a:spcPts val="500"/>
              </a:spcAft>
            </a:pPr>
            <a:r>
              <a:rPr lang="en-US" sz="2000" i="1" dirty="0" smtClean="0">
                <a:ea typeface="ＭＳ Ｐゴシック" pitchFamily="34" charset="-128"/>
              </a:rPr>
              <a:t>car, cars, car's</a:t>
            </a:r>
            <a:r>
              <a:rPr lang="en-US" sz="2000" dirty="0" smtClean="0">
                <a:ea typeface="ＭＳ Ｐゴシック" pitchFamily="34" charset="-128"/>
              </a:rPr>
              <a:t>, </a:t>
            </a:r>
            <a:r>
              <a:rPr lang="en-US" sz="2000" i="1" dirty="0" smtClean="0">
                <a:ea typeface="ＭＳ Ｐゴシック" pitchFamily="34" charset="-128"/>
              </a:rPr>
              <a:t>cars'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car</a:t>
            </a:r>
          </a:p>
          <a:p>
            <a:pPr eaLnBrk="1" hangingPunct="1">
              <a:spcBef>
                <a:spcPts val="500"/>
              </a:spcBef>
              <a:spcAft>
                <a:spcPts val="500"/>
              </a:spcAft>
            </a:pPr>
            <a:r>
              <a:rPr lang="en-US" sz="2000" i="1" dirty="0" smtClean="0">
                <a:ea typeface="ＭＳ Ｐゴシック" pitchFamily="34" charset="-128"/>
              </a:rPr>
              <a:t>the boy's cars are different colors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the boy car be different color</a:t>
            </a:r>
            <a:endParaRPr lang="el-GR" sz="2000" i="1" dirty="0" smtClean="0">
              <a:ea typeface="ＭＳ Ｐゴシック" pitchFamily="34" charset="-128"/>
            </a:endParaRPr>
          </a:p>
          <a:p>
            <a:pPr eaLnBrk="1" hangingPunct="1">
              <a:spcBef>
                <a:spcPts val="500"/>
              </a:spcBef>
              <a:spcAft>
                <a:spcPts val="500"/>
              </a:spcAft>
            </a:pPr>
            <a:endParaRPr lang="en-US" sz="2000" i="1" dirty="0" smtClean="0">
              <a:ea typeface="ＭＳ Ｐゴシック" pitchFamily="34" charset="-128"/>
            </a:endParaRPr>
          </a:p>
          <a:p>
            <a:pPr eaLnBrk="1" hangingPunct="1">
              <a:spcBef>
                <a:spcPts val="500"/>
              </a:spcBef>
              <a:spcAft>
                <a:spcPts val="500"/>
              </a:spcAft>
            </a:pPr>
            <a:r>
              <a:rPr lang="el-GR" sz="2400" dirty="0" smtClean="0">
                <a:ea typeface="ＭＳ Ｐゴシック" pitchFamily="34" charset="-128"/>
              </a:rPr>
              <a:t>Η </a:t>
            </a:r>
            <a:r>
              <a:rPr lang="el-GR" sz="2400" dirty="0" err="1" smtClean="0">
                <a:ea typeface="ＭＳ Ｐゴシック" pitchFamily="34" charset="-128"/>
              </a:rPr>
              <a:t>λημματοποίηση</a:t>
            </a:r>
            <a:r>
              <a:rPr lang="el-GR" sz="2400" dirty="0" smtClean="0">
                <a:ea typeface="ＭＳ Ｐゴシック" pitchFamily="34" charset="-128"/>
              </a:rPr>
              <a:t> προϋποθέτει «ορθή» αναγωγή που χρησιμοποιεί λεξιλόγιο και μορφολογική ανάλυση των λέξεων  και επιστρέφει τη βασική μορφή της λέξης, το λήμμα</a:t>
            </a:r>
          </a:p>
          <a:p>
            <a:pPr eaLnBrk="1" hangingPunct="1">
              <a:spcBef>
                <a:spcPts val="500"/>
              </a:spcBef>
              <a:spcAft>
                <a:spcPts val="500"/>
              </a:spcAft>
            </a:pPr>
            <a:endParaRPr lang="el-GR" sz="2400" dirty="0" smtClean="0">
              <a:ea typeface="ＭＳ Ｐゴシック" pitchFamily="34" charset="-128"/>
            </a:endParaRPr>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31</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ea typeface="ＭＳ Ｐゴシック" pitchFamily="34" charset="-128"/>
              </a:rPr>
              <a:t>Stemming</a:t>
            </a:r>
            <a:r>
              <a:rPr lang="el-GR" dirty="0" smtClean="0">
                <a:ea typeface="ＭＳ Ｐゴシック" pitchFamily="34" charset="-128"/>
              </a:rPr>
              <a:t> (Περιστολή)</a:t>
            </a:r>
            <a:endParaRPr lang="en-US" dirty="0" smtClean="0">
              <a:ea typeface="ＭＳ Ｐゴシック" pitchFamily="34" charset="-128"/>
            </a:endParaRPr>
          </a:p>
        </p:txBody>
      </p:sp>
      <p:sp>
        <p:nvSpPr>
          <p:cNvPr id="43011" name="Rectangle 3"/>
          <p:cNvSpPr>
            <a:spLocks noGrp="1" noChangeArrowheads="1"/>
          </p:cNvSpPr>
          <p:nvPr>
            <p:ph type="body" idx="1"/>
          </p:nvPr>
        </p:nvSpPr>
        <p:spPr/>
        <p:txBody>
          <a:bodyPr/>
          <a:lstStyle/>
          <a:p>
            <a:pPr eaLnBrk="1" hangingPunct="1"/>
            <a:r>
              <a:rPr lang="el-GR" dirty="0" smtClean="0">
                <a:ea typeface="ＭＳ Ｐゴシック" pitchFamily="34" charset="-128"/>
              </a:rPr>
              <a:t>Αναγωγή των όρων στις ρίζες του πριν την εισαγωγή τους στο ευρετήριο </a:t>
            </a:r>
          </a:p>
          <a:p>
            <a:pPr eaLnBrk="1" hangingPunct="1"/>
            <a:r>
              <a:rPr lang="en-US" dirty="0" smtClean="0">
                <a:ea typeface="ＭＳ Ｐゴシック" pitchFamily="34" charset="-128"/>
              </a:rPr>
              <a:t>“Stemming” </a:t>
            </a:r>
            <a:r>
              <a:rPr lang="el-GR" dirty="0" smtClean="0">
                <a:ea typeface="ＭＳ Ｐゴシック" pitchFamily="34" charset="-128"/>
              </a:rPr>
              <a:t>υπονοεί ωμό κόψιμο των καταλήξεων </a:t>
            </a:r>
            <a:endParaRPr lang="en-US" dirty="0" smtClean="0">
              <a:ea typeface="ＭＳ Ｐゴシック" pitchFamily="34" charset="-128"/>
            </a:endParaRPr>
          </a:p>
          <a:p>
            <a:pPr lvl="1" eaLnBrk="1" hangingPunct="1"/>
            <a:r>
              <a:rPr lang="el-GR" dirty="0">
                <a:ea typeface="ＭＳ Ｐゴシック" pitchFamily="34" charset="-128"/>
              </a:rPr>
              <a:t> </a:t>
            </a:r>
            <a:r>
              <a:rPr lang="el-GR" dirty="0" smtClean="0">
                <a:ea typeface="ＭＳ Ｐゴシック" pitchFamily="34" charset="-128"/>
              </a:rPr>
              <a:t>εξαρτάται από τη γλώσσα</a:t>
            </a:r>
            <a:endParaRPr lang="en-US" dirty="0" smtClean="0">
              <a:ea typeface="ＭＳ Ｐゴシック" pitchFamily="34" charset="-128"/>
            </a:endParaRPr>
          </a:p>
          <a:p>
            <a:pPr lvl="1" eaLnBrk="1" hangingPunct="1"/>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n-US" b="1" i="1" dirty="0" smtClean="0">
                <a:ea typeface="ＭＳ Ｐゴシック" pitchFamily="34" charset="-128"/>
              </a:rPr>
              <a:t>automate(s), automatic, automation</a:t>
            </a:r>
            <a:r>
              <a:rPr lang="en-US" dirty="0" smtClean="0">
                <a:ea typeface="ＭＳ Ｐゴシック" pitchFamily="34" charset="-128"/>
              </a:rPr>
              <a:t> </a:t>
            </a:r>
            <a:r>
              <a:rPr lang="el-GR" dirty="0" smtClean="0">
                <a:ea typeface="ＭＳ Ｐゴシック" pitchFamily="34" charset="-128"/>
              </a:rPr>
              <a:t>όλα ανάγονται στο </a:t>
            </a:r>
            <a:r>
              <a:rPr lang="en-US" b="1" i="1" dirty="0" smtClean="0">
                <a:ea typeface="ＭＳ Ｐゴシック" pitchFamily="34" charset="-128"/>
              </a:rPr>
              <a:t>automat</a:t>
            </a:r>
            <a:r>
              <a:rPr lang="en-US" dirty="0" smtClean="0">
                <a:ea typeface="ＭＳ Ｐゴシック" pitchFamily="34" charset="-128"/>
              </a:rPr>
              <a:t>.</a:t>
            </a:r>
          </a:p>
        </p:txBody>
      </p:sp>
      <p:sp>
        <p:nvSpPr>
          <p:cNvPr id="43012" name="Rectangle 4"/>
          <p:cNvSpPr>
            <a:spLocks noChangeArrowheads="1"/>
          </p:cNvSpPr>
          <p:nvPr/>
        </p:nvSpPr>
        <p:spPr bwMode="auto">
          <a:xfrm>
            <a:off x="777875" y="1671638"/>
            <a:ext cx="184150" cy="457200"/>
          </a:xfrm>
          <a:prstGeom prst="rect">
            <a:avLst/>
          </a:prstGeom>
          <a:noFill/>
          <a:ln w="9525">
            <a:noFill/>
            <a:miter lim="800000"/>
            <a:headEnd/>
            <a:tailEnd/>
          </a:ln>
        </p:spPr>
        <p:txBody>
          <a:bodyPr wrap="none">
            <a:spAutoFit/>
          </a:bodyPr>
          <a:lstStyle/>
          <a:p>
            <a:endParaRPr lang="el-GR">
              <a:latin typeface="Arial" pitchFamily="34" charset="0"/>
            </a:endParaRPr>
          </a:p>
        </p:txBody>
      </p:sp>
      <p:sp>
        <p:nvSpPr>
          <p:cNvPr id="43013" name="Rectangle 5"/>
          <p:cNvSpPr>
            <a:spLocks noChangeArrowheads="1"/>
          </p:cNvSpPr>
          <p:nvPr/>
        </p:nvSpPr>
        <p:spPr bwMode="auto">
          <a:xfrm>
            <a:off x="381000" y="4648200"/>
            <a:ext cx="4086225" cy="1562100"/>
          </a:xfrm>
          <a:prstGeom prst="rect">
            <a:avLst/>
          </a:prstGeom>
          <a:solidFill>
            <a:schemeClr val="accent1">
              <a:alpha val="50195"/>
            </a:schemeClr>
          </a:solidFill>
          <a:ln w="9525">
            <a:solidFill>
              <a:schemeClr val="tx1"/>
            </a:solidFill>
            <a:miter lim="800000"/>
            <a:headEnd/>
            <a:tailEnd/>
          </a:ln>
        </p:spPr>
        <p:txBody>
          <a:bodyPr wrap="none" anchor="ctr">
            <a:spAutoFit/>
          </a:bodyPr>
          <a:lstStyle/>
          <a:p>
            <a:r>
              <a:rPr lang="en-US" b="1" i="1">
                <a:latin typeface="Arial" pitchFamily="34" charset="0"/>
              </a:rPr>
              <a:t>for example compressed </a:t>
            </a:r>
          </a:p>
          <a:p>
            <a:r>
              <a:rPr lang="en-US" b="1" i="1">
                <a:latin typeface="Arial" pitchFamily="34" charset="0"/>
              </a:rPr>
              <a:t>and compression are both </a:t>
            </a:r>
          </a:p>
          <a:p>
            <a:r>
              <a:rPr lang="en-US" b="1" i="1">
                <a:latin typeface="Arial" pitchFamily="34" charset="0"/>
              </a:rPr>
              <a:t>accepted as equivalent to </a:t>
            </a:r>
          </a:p>
          <a:p>
            <a:r>
              <a:rPr lang="en-US" b="1" i="1">
                <a:latin typeface="Arial" pitchFamily="34" charset="0"/>
              </a:rPr>
              <a:t>compress</a:t>
            </a:r>
            <a:r>
              <a:rPr lang="en-US">
                <a:latin typeface="Arial" pitchFamily="34" charset="0"/>
              </a:rPr>
              <a:t>.</a:t>
            </a:r>
          </a:p>
        </p:txBody>
      </p:sp>
      <p:sp>
        <p:nvSpPr>
          <p:cNvPr id="43014" name="Rectangle 6"/>
          <p:cNvSpPr>
            <a:spLocks noChangeArrowheads="1"/>
          </p:cNvSpPr>
          <p:nvPr/>
        </p:nvSpPr>
        <p:spPr bwMode="auto">
          <a:xfrm>
            <a:off x="5000625" y="4572000"/>
            <a:ext cx="3609975" cy="1676400"/>
          </a:xfrm>
          <a:prstGeom prst="rect">
            <a:avLst/>
          </a:prstGeom>
          <a:solidFill>
            <a:schemeClr val="accent1">
              <a:alpha val="50195"/>
            </a:schemeClr>
          </a:solidFill>
          <a:ln w="9525">
            <a:solidFill>
              <a:schemeClr val="tx1"/>
            </a:solidFill>
            <a:miter lim="800000"/>
            <a:headEnd/>
            <a:tailEnd/>
          </a:ln>
        </p:spPr>
        <p:txBody>
          <a:bodyPr wrap="none"/>
          <a:lstStyle/>
          <a:p>
            <a:r>
              <a:rPr lang="en-US">
                <a:latin typeface="Arial" pitchFamily="34" charset="0"/>
              </a:rPr>
              <a:t>for exampl compress and</a:t>
            </a:r>
          </a:p>
          <a:p>
            <a:r>
              <a:rPr lang="en-US">
                <a:latin typeface="Arial" pitchFamily="34" charset="0"/>
              </a:rPr>
              <a:t>compress ar both accept</a:t>
            </a:r>
          </a:p>
          <a:p>
            <a:r>
              <a:rPr lang="en-US">
                <a:latin typeface="Arial" pitchFamily="34" charset="0"/>
              </a:rPr>
              <a:t>as equival to compress</a:t>
            </a:r>
          </a:p>
        </p:txBody>
      </p:sp>
      <p:sp>
        <p:nvSpPr>
          <p:cNvPr id="43015" name="AutoShape 7"/>
          <p:cNvSpPr>
            <a:spLocks noChangeArrowheads="1"/>
          </p:cNvSpPr>
          <p:nvPr/>
        </p:nvSpPr>
        <p:spPr bwMode="auto">
          <a:xfrm>
            <a:off x="4572000" y="5181600"/>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l-GR"/>
          </a:p>
        </p:txBody>
      </p:sp>
      <p:sp>
        <p:nvSpPr>
          <p:cNvPr id="430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3017" name="Slide Number Placeholder 8"/>
          <p:cNvSpPr>
            <a:spLocks noGrp="1"/>
          </p:cNvSpPr>
          <p:nvPr>
            <p:ph type="sldNum" sz="quarter" idx="12"/>
          </p:nvPr>
        </p:nvSpPr>
        <p:spPr bwMode="auto">
          <a:noFill/>
          <a:ln>
            <a:miter lim="800000"/>
            <a:headEnd/>
            <a:tailEnd/>
          </a:ln>
        </p:spPr>
        <p:txBody>
          <a:bodyPr/>
          <a:lstStyle/>
          <a:p>
            <a:fld id="{634EA94B-AEB8-49E1-AF06-58D3791A80B6}" type="slidenum">
              <a:rPr lang="en-US"/>
              <a:pPr/>
              <a:t>32</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l-GR" dirty="0" smtClean="0">
                <a:ea typeface="ＭＳ Ｐゴシック" pitchFamily="34" charset="-128"/>
              </a:rPr>
              <a:t>Ο αλγόριθμος του </a:t>
            </a:r>
            <a:r>
              <a:rPr lang="en-US" dirty="0" smtClean="0">
                <a:ea typeface="ＭＳ Ｐゴシック" pitchFamily="34" charset="-128"/>
              </a:rPr>
              <a:t>Porter</a:t>
            </a:r>
          </a:p>
        </p:txBody>
      </p:sp>
      <p:sp>
        <p:nvSpPr>
          <p:cNvPr id="44035" name="Rectangle 3"/>
          <p:cNvSpPr>
            <a:spLocks noGrp="1" noChangeArrowheads="1"/>
          </p:cNvSpPr>
          <p:nvPr>
            <p:ph type="body" idx="1"/>
          </p:nvPr>
        </p:nvSpPr>
        <p:spPr/>
        <p:txBody>
          <a:bodyPr/>
          <a:lstStyle/>
          <a:p>
            <a:pPr eaLnBrk="1" hangingPunct="1"/>
            <a:r>
              <a:rPr lang="el-GR" dirty="0" smtClean="0">
                <a:ea typeface="ＭＳ Ｐゴシック" pitchFamily="34" charset="-128"/>
              </a:rPr>
              <a:t>Ο πιο διαδεδομένος αλγόριθμος </a:t>
            </a:r>
            <a:r>
              <a:rPr lang="en-US" dirty="0" smtClean="0">
                <a:ea typeface="ＭＳ Ｐゴシック" pitchFamily="34" charset="-128"/>
              </a:rPr>
              <a:t>stemming </a:t>
            </a:r>
            <a:r>
              <a:rPr lang="el-GR" dirty="0" smtClean="0">
                <a:ea typeface="ＭＳ Ｐゴシック" pitchFamily="34" charset="-128"/>
              </a:rPr>
              <a:t>για τα Αγγλικά</a:t>
            </a:r>
            <a:endParaRPr lang="en-US" dirty="0" smtClean="0">
              <a:ea typeface="ＭＳ Ｐゴシック" pitchFamily="34" charset="-128"/>
            </a:endParaRPr>
          </a:p>
          <a:p>
            <a:pPr lvl="1" eaLnBrk="1" hangingPunct="1"/>
            <a:r>
              <a:rPr lang="el-GR" dirty="0" smtClean="0">
                <a:ea typeface="ＭＳ Ｐゴシック" pitchFamily="34" charset="-128"/>
              </a:rPr>
              <a:t>Τα αποτελέσματα δείχνουν ότι είναι τουλάχιστον τόσο καλός όσο οι άλλες επιλογές</a:t>
            </a:r>
            <a:endParaRPr lang="en-US" dirty="0" smtClean="0">
              <a:ea typeface="ＭＳ Ｐゴシック" pitchFamily="34" charset="-128"/>
            </a:endParaRPr>
          </a:p>
          <a:p>
            <a:pPr eaLnBrk="1" hangingPunct="1"/>
            <a:r>
              <a:rPr lang="el-GR" dirty="0" smtClean="0">
                <a:ea typeface="ＭＳ Ｐゴシック" pitchFamily="34" charset="-128"/>
              </a:rPr>
              <a:t>Συμβάσεις</a:t>
            </a:r>
            <a:r>
              <a:rPr lang="en-US" dirty="0" smtClean="0">
                <a:ea typeface="ＭＳ Ｐゴシック" pitchFamily="34" charset="-128"/>
              </a:rPr>
              <a:t> + 5 </a:t>
            </a:r>
            <a:r>
              <a:rPr lang="el-GR" dirty="0" smtClean="0">
                <a:ea typeface="ＭＳ Ｐゴシック" pitchFamily="34" charset="-128"/>
              </a:rPr>
              <a:t>φάσεις περικοπών </a:t>
            </a:r>
            <a:endParaRPr lang="en-US" dirty="0" smtClean="0">
              <a:ea typeface="ＭＳ Ｐゴシック" pitchFamily="34" charset="-128"/>
            </a:endParaRPr>
          </a:p>
          <a:p>
            <a:pPr lvl="1" eaLnBrk="1" hangingPunct="1"/>
            <a:r>
              <a:rPr lang="el-GR" dirty="0" smtClean="0">
                <a:ea typeface="ＭＳ Ｐゴシック" pitchFamily="34" charset="-128"/>
              </a:rPr>
              <a:t>Οι φάσεις εφαρμόζονται διαδοχικά</a:t>
            </a:r>
            <a:endParaRPr lang="en-US" dirty="0" smtClean="0">
              <a:ea typeface="ＭＳ Ｐゴシック" pitchFamily="34" charset="-128"/>
            </a:endParaRPr>
          </a:p>
          <a:p>
            <a:pPr lvl="1" eaLnBrk="1" hangingPunct="1"/>
            <a:r>
              <a:rPr lang="el-GR" dirty="0" smtClean="0">
                <a:ea typeface="ＭＳ Ｐゴシック" pitchFamily="34" charset="-128"/>
              </a:rPr>
              <a:t>Κάθε φάση αποτελείται από ένα σύνολο κανόνων </a:t>
            </a:r>
            <a:endParaRPr lang="el-GR" dirty="0">
              <a:ea typeface="ＭＳ Ｐゴシック" pitchFamily="34" charset="-128"/>
            </a:endParaRPr>
          </a:p>
          <a:p>
            <a:pPr lvl="1" eaLnBrk="1" hangingPunct="1"/>
            <a:endParaRPr lang="el-GR" dirty="0" smtClean="0">
              <a:ea typeface="ＭＳ Ｐゴシック" pitchFamily="34" charset="-128"/>
            </a:endParaRPr>
          </a:p>
          <a:p>
            <a:pPr lvl="1" eaLnBrk="1" hangingPunct="1"/>
            <a:r>
              <a:rPr lang="el-GR" dirty="0" smtClean="0">
                <a:ea typeface="ＭＳ Ｐゴシック" pitchFamily="34" charset="-128"/>
              </a:rPr>
              <a:t>Παράδειγμα σύμβασης</a:t>
            </a:r>
            <a:r>
              <a:rPr lang="en-US" dirty="0" smtClean="0">
                <a:ea typeface="ＭＳ Ｐゴシック" pitchFamily="34" charset="-128"/>
              </a:rPr>
              <a:t>:</a:t>
            </a:r>
            <a:r>
              <a:rPr lang="el-GR" dirty="0" smtClean="0">
                <a:ea typeface="ＭＳ Ｐゴシック" pitchFamily="34" charset="-128"/>
              </a:rPr>
              <a:t> Επιλογή εκείνου του κανόνα καπό κάθε ομάδα που μπορεί να εφαρμοστεί στο επίθεμα με το μεγαλύτερο</a:t>
            </a:r>
            <a:r>
              <a:rPr lang="en-US" i="1" dirty="0" smtClean="0">
                <a:ea typeface="ＭＳ Ｐゴシック" pitchFamily="34" charset="-128"/>
              </a:rPr>
              <a:t>.</a:t>
            </a:r>
          </a:p>
          <a:p>
            <a:pPr eaLnBrk="1" hangingPunct="1"/>
            <a:endParaRPr lang="en-US" dirty="0" smtClean="0">
              <a:ea typeface="ＭＳ Ｐゴシック" pitchFamily="34" charset="-128"/>
            </a:endParaRPr>
          </a:p>
        </p:txBody>
      </p:sp>
      <p:sp>
        <p:nvSpPr>
          <p:cNvPr id="440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4037" name="Slide Number Placeholder 4"/>
          <p:cNvSpPr>
            <a:spLocks noGrp="1"/>
          </p:cNvSpPr>
          <p:nvPr>
            <p:ph type="sldNum" sz="quarter" idx="12"/>
          </p:nvPr>
        </p:nvSpPr>
        <p:spPr bwMode="auto">
          <a:noFill/>
          <a:ln>
            <a:miter lim="800000"/>
            <a:headEnd/>
            <a:tailEnd/>
          </a:ln>
        </p:spPr>
        <p:txBody>
          <a:bodyPr/>
          <a:lstStyle/>
          <a:p>
            <a:fld id="{EA4A16CF-0499-4C1A-A39F-C1EB14460FE9}" type="slidenum">
              <a:rPr lang="en-US"/>
              <a:pPr/>
              <a:t>33</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dirty="0" smtClean="0">
                <a:ea typeface="ＭＳ Ｐゴシック" pitchFamily="34" charset="-128"/>
              </a:rPr>
              <a:t>Χαρακτηριστικοί κανόνες του </a:t>
            </a:r>
            <a:r>
              <a:rPr lang="en-US" dirty="0" smtClean="0">
                <a:ea typeface="ＭＳ Ｐゴシック" pitchFamily="34" charset="-128"/>
              </a:rPr>
              <a:t>Porter</a:t>
            </a:r>
          </a:p>
        </p:txBody>
      </p:sp>
      <p:sp>
        <p:nvSpPr>
          <p:cNvPr id="45059" name="Rectangle 3"/>
          <p:cNvSpPr>
            <a:spLocks noGrp="1" noChangeArrowheads="1"/>
          </p:cNvSpPr>
          <p:nvPr>
            <p:ph type="body" idx="1"/>
          </p:nvPr>
        </p:nvSpPr>
        <p:spPr>
          <a:xfrm>
            <a:off x="457200" y="1600200"/>
            <a:ext cx="8147248" cy="4349080"/>
          </a:xfrm>
        </p:spPr>
        <p:txBody>
          <a:bodyPr/>
          <a:lstStyle/>
          <a:p>
            <a:pPr eaLnBrk="1" hangingPunct="1"/>
            <a:r>
              <a:rPr lang="en-US" sz="2400" i="1" dirty="0" err="1" smtClean="0">
                <a:ea typeface="ＭＳ Ｐゴシック" pitchFamily="34" charset="-128"/>
              </a:rPr>
              <a:t>sses</a:t>
            </a:r>
            <a:r>
              <a:rPr lang="en-US" sz="2400" dirty="0" smtClean="0">
                <a:ea typeface="ＭＳ Ｐゴシック" pitchFamily="34" charset="-128"/>
              </a:rPr>
              <a:t> </a:t>
            </a:r>
            <a:r>
              <a:rPr lang="en-US" sz="2400" dirty="0" smtClean="0">
                <a:ea typeface="ＭＳ Ｐゴシック" pitchFamily="34" charset="-128"/>
                <a:sym typeface="Symbol" pitchFamily="18" charset="2"/>
              </a:rPr>
              <a:t> </a:t>
            </a:r>
            <a:r>
              <a:rPr lang="en-US" sz="2400" i="1" dirty="0" err="1" smtClean="0">
                <a:ea typeface="ＭＳ Ｐゴシック" pitchFamily="34" charset="-128"/>
                <a:sym typeface="Symbol" pitchFamily="18" charset="2"/>
              </a:rPr>
              <a:t>ss</a:t>
            </a:r>
            <a:endParaRPr lang="en-US" sz="2400" i="1" dirty="0" smtClean="0">
              <a:ea typeface="ＭＳ Ｐゴシック" pitchFamily="34" charset="-128"/>
              <a:sym typeface="Symbol" pitchFamily="18" charset="2"/>
            </a:endParaRPr>
          </a:p>
          <a:p>
            <a:pPr eaLnBrk="1" hangingPunct="1"/>
            <a:r>
              <a:rPr lang="en-US" sz="2400" i="1" dirty="0" err="1" smtClean="0">
                <a:ea typeface="ＭＳ Ｐゴシック" pitchFamily="34" charset="-128"/>
              </a:rPr>
              <a:t>ies</a:t>
            </a:r>
            <a:r>
              <a:rPr lang="en-US" sz="2400" dirty="0" smtClean="0">
                <a:ea typeface="ＭＳ Ｐゴシック" pitchFamily="34" charset="-128"/>
              </a:rPr>
              <a:t> </a:t>
            </a:r>
            <a:r>
              <a:rPr lang="en-US" sz="2400" dirty="0" smtClean="0">
                <a:ea typeface="ＭＳ Ｐゴシック" pitchFamily="34" charset="-128"/>
                <a:sym typeface="Symbol" pitchFamily="18" charset="2"/>
              </a:rPr>
              <a:t> </a:t>
            </a:r>
            <a:r>
              <a:rPr lang="en-US" sz="2400" i="1" dirty="0" err="1" smtClean="0">
                <a:ea typeface="ＭＳ Ｐゴシック" pitchFamily="34" charset="-128"/>
                <a:sym typeface="Symbol" pitchFamily="18" charset="2"/>
              </a:rPr>
              <a:t>i</a:t>
            </a:r>
            <a:endParaRPr lang="en-US" sz="2400" i="1" dirty="0" smtClean="0">
              <a:ea typeface="ＭＳ Ｐゴシック" pitchFamily="34" charset="-128"/>
              <a:sym typeface="Symbol" pitchFamily="18" charset="2"/>
            </a:endParaRPr>
          </a:p>
          <a:p>
            <a:pPr eaLnBrk="1" hangingPunct="1"/>
            <a:r>
              <a:rPr lang="en-US" sz="2400" i="1" dirty="0" err="1" smtClean="0">
                <a:ea typeface="ＭＳ Ｐゴシック" pitchFamily="34" charset="-128"/>
              </a:rPr>
              <a:t>ational</a:t>
            </a:r>
            <a:r>
              <a:rPr lang="en-US" sz="2400" dirty="0" smtClean="0">
                <a:ea typeface="ＭＳ Ｐゴシック" pitchFamily="34" charset="-128"/>
              </a:rPr>
              <a:t> </a:t>
            </a:r>
            <a:r>
              <a:rPr lang="en-US" sz="2400"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ate</a:t>
            </a:r>
          </a:p>
          <a:p>
            <a:pPr eaLnBrk="1" hangingPunct="1"/>
            <a:r>
              <a:rPr lang="en-US" sz="2400" i="1" dirty="0" err="1" smtClean="0">
                <a:ea typeface="ＭＳ Ｐゴシック" pitchFamily="34" charset="-128"/>
              </a:rPr>
              <a:t>tional</a:t>
            </a:r>
            <a:r>
              <a:rPr lang="en-US" sz="2400" dirty="0" smtClean="0">
                <a:ea typeface="ＭＳ Ｐゴシック" pitchFamily="34" charset="-128"/>
              </a:rPr>
              <a:t> </a:t>
            </a:r>
            <a:r>
              <a:rPr lang="en-US" sz="2400" dirty="0" smtClean="0">
                <a:ea typeface="ＭＳ Ｐゴシック" pitchFamily="34" charset="-128"/>
                <a:sym typeface="Symbol" pitchFamily="18" charset="2"/>
              </a:rPr>
              <a:t> </a:t>
            </a:r>
            <a:r>
              <a:rPr lang="en-US" sz="2400" i="1" dirty="0" err="1" smtClean="0">
                <a:ea typeface="ＭＳ Ｐゴシック" pitchFamily="34" charset="-128"/>
                <a:sym typeface="Symbol" pitchFamily="18" charset="2"/>
              </a:rPr>
              <a:t>tion</a:t>
            </a:r>
            <a:endParaRPr lang="en-US" sz="2400" i="1" dirty="0" smtClean="0">
              <a:ea typeface="ＭＳ Ｐゴシック" pitchFamily="34" charset="-128"/>
              <a:sym typeface="Symbol" pitchFamily="18" charset="2"/>
            </a:endParaRPr>
          </a:p>
          <a:p>
            <a:pPr eaLnBrk="1" hangingPunct="1"/>
            <a:endParaRPr lang="en-US" sz="2400" i="1"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Οι κανόνες χρησιμοποιούν ένα είδους μέτρου</a:t>
            </a:r>
            <a:r>
              <a:rPr lang="en-US" sz="2400" i="1" dirty="0" smtClean="0">
                <a:ea typeface="ＭＳ Ｐゴシック" pitchFamily="34" charset="-128"/>
                <a:sym typeface="Symbol" pitchFamily="18" charset="2"/>
              </a:rPr>
              <a:t> </a:t>
            </a:r>
            <a:r>
              <a:rPr lang="el-GR" sz="2400" i="1" dirty="0" smtClean="0">
                <a:ea typeface="ＭＳ Ｐゴシック" pitchFamily="34" charset="-128"/>
                <a:sym typeface="Symbol" pitchFamily="18" charset="2"/>
              </a:rPr>
              <a:t>(</a:t>
            </a:r>
            <a:r>
              <a:rPr lang="en-US" sz="2400" i="1" dirty="0" smtClean="0">
                <a:ea typeface="ＭＳ Ｐゴシック" pitchFamily="34" charset="-128"/>
                <a:sym typeface="Symbol" pitchFamily="18" charset="2"/>
              </a:rPr>
              <a:t>measure</a:t>
            </a:r>
            <a:r>
              <a:rPr lang="el-GR" sz="2400" i="1" dirty="0" smtClean="0">
                <a:ea typeface="ＭＳ Ｐゴシック" pitchFamily="34" charset="-128"/>
                <a:sym typeface="Symbol" pitchFamily="18" charset="2"/>
              </a:rPr>
              <a:t>)</a:t>
            </a:r>
            <a:r>
              <a:rPr lang="en-US" sz="2400" dirty="0" smtClean="0">
                <a:ea typeface="ＭＳ Ｐゴシック" pitchFamily="34" charset="-128"/>
                <a:sym typeface="Symbol" pitchFamily="18" charset="2"/>
              </a:rPr>
              <a:t> </a:t>
            </a:r>
            <a:r>
              <a:rPr lang="el-GR" sz="2400" dirty="0" smtClean="0">
                <a:ea typeface="ＭＳ Ｐゴシック" pitchFamily="34" charset="-128"/>
                <a:sym typeface="Symbol" pitchFamily="18" charset="2"/>
              </a:rPr>
              <a:t>που ελέγχει το πλήθος των συλλαβών</a:t>
            </a:r>
            <a:endParaRPr lang="en-US" sz="2400" b="1" i="1" dirty="0" smtClean="0">
              <a:ea typeface="ＭＳ Ｐゴシック" pitchFamily="34" charset="-128"/>
              <a:sym typeface="Symbol" pitchFamily="18" charset="2"/>
            </a:endParaRPr>
          </a:p>
          <a:p>
            <a:pPr eaLnBrk="1" hangingPunct="1"/>
            <a:r>
              <a:rPr lang="en-US" sz="2400"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(m&gt;1) EMENT </a:t>
            </a:r>
            <a:r>
              <a:rPr lang="en-US" sz="2400" dirty="0" smtClean="0">
                <a:ea typeface="ＭＳ Ｐゴシック" pitchFamily="34" charset="-128"/>
                <a:sym typeface="Symbol" pitchFamily="18" charset="2"/>
              </a:rPr>
              <a:t>→</a:t>
            </a:r>
          </a:p>
          <a:p>
            <a:pPr lvl="2" eaLnBrk="1" hangingPunct="1"/>
            <a:r>
              <a:rPr lang="en-US" i="1" dirty="0" smtClean="0">
                <a:ea typeface="ＭＳ Ｐゴシック" pitchFamily="34" charset="-128"/>
                <a:sym typeface="Symbol" pitchFamily="18" charset="2"/>
              </a:rPr>
              <a:t>replacement</a:t>
            </a:r>
            <a:r>
              <a:rPr lang="en-US" dirty="0" smtClean="0">
                <a:ea typeface="ＭＳ Ｐゴシック" pitchFamily="34" charset="-128"/>
                <a:sym typeface="Symbol" pitchFamily="18" charset="2"/>
              </a:rPr>
              <a:t> → </a:t>
            </a:r>
            <a:r>
              <a:rPr lang="en-US" i="1" dirty="0" err="1" smtClean="0">
                <a:ea typeface="ＭＳ Ｐゴシック" pitchFamily="34" charset="-128"/>
                <a:sym typeface="Symbol" pitchFamily="18" charset="2"/>
              </a:rPr>
              <a:t>replac</a:t>
            </a:r>
            <a:endParaRPr lang="en-US" i="1" dirty="0" smtClean="0">
              <a:ea typeface="ＭＳ Ｐゴシック" pitchFamily="34" charset="-128"/>
              <a:sym typeface="Symbol" pitchFamily="18" charset="2"/>
            </a:endParaRPr>
          </a:p>
          <a:p>
            <a:pPr lvl="2" eaLnBrk="1" hangingPunct="1"/>
            <a:r>
              <a:rPr lang="en-US" i="1" dirty="0" smtClean="0">
                <a:ea typeface="ＭＳ Ｐゴシック" pitchFamily="34" charset="-128"/>
                <a:sym typeface="Symbol" pitchFamily="18" charset="2"/>
              </a:rPr>
              <a:t>cement </a:t>
            </a:r>
            <a:r>
              <a:rPr lang="en-US" dirty="0" smtClean="0">
                <a:ea typeface="ＭＳ Ｐゴシック" pitchFamily="34" charset="-128"/>
                <a:sym typeface="Symbol" pitchFamily="18" charset="2"/>
              </a:rPr>
              <a:t> → </a:t>
            </a:r>
            <a:r>
              <a:rPr lang="en-US" i="1" dirty="0" smtClean="0">
                <a:ea typeface="ＭＳ Ｐゴシック" pitchFamily="34" charset="-128"/>
                <a:sym typeface="Symbol" pitchFamily="18" charset="2"/>
              </a:rPr>
              <a:t>cement</a:t>
            </a:r>
          </a:p>
          <a:p>
            <a:pPr eaLnBrk="1" hangingPunct="1"/>
            <a:endParaRPr lang="en-US" i="1" dirty="0" smtClean="0">
              <a:ea typeface="ＭＳ Ｐゴシック" pitchFamily="34" charset="-128"/>
              <a:sym typeface="Symbol" pitchFamily="18" charset="2"/>
            </a:endParaRPr>
          </a:p>
        </p:txBody>
      </p:sp>
      <p:sp>
        <p:nvSpPr>
          <p:cNvPr id="4506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5061" name="Slide Number Placeholder 4"/>
          <p:cNvSpPr>
            <a:spLocks noGrp="1"/>
          </p:cNvSpPr>
          <p:nvPr>
            <p:ph type="sldNum" sz="quarter" idx="12"/>
          </p:nvPr>
        </p:nvSpPr>
        <p:spPr bwMode="auto">
          <a:noFill/>
          <a:ln>
            <a:miter lim="800000"/>
            <a:headEnd/>
            <a:tailEnd/>
          </a:ln>
        </p:spPr>
        <p:txBody>
          <a:bodyPr/>
          <a:lstStyle/>
          <a:p>
            <a:fld id="{4C999414-E2D0-4192-A009-D974E722A7A8}" type="slidenum">
              <a:rPr lang="en-US"/>
              <a:pPr/>
              <a:t>34</a:t>
            </a:fld>
            <a:endParaRPr lang="en-US"/>
          </a:p>
        </p:txBody>
      </p:sp>
      <p:sp>
        <p:nvSpPr>
          <p:cNvPr id="2" name="TextBox 1"/>
          <p:cNvSpPr txBox="1"/>
          <p:nvPr/>
        </p:nvSpPr>
        <p:spPr>
          <a:xfrm>
            <a:off x="539552" y="6006479"/>
            <a:ext cx="7488832" cy="461665"/>
          </a:xfrm>
          <a:prstGeom prst="rect">
            <a:avLst/>
          </a:prstGeom>
          <a:noFill/>
        </p:spPr>
        <p:txBody>
          <a:bodyPr wrap="square" rtlCol="0">
            <a:spAutoFit/>
          </a:bodyPr>
          <a:lstStyle/>
          <a:p>
            <a:r>
              <a:rPr lang="en-US" dirty="0" smtClean="0">
                <a:solidFill>
                  <a:schemeClr val="accent6">
                    <a:lumMod val="50000"/>
                  </a:schemeClr>
                </a:solidFill>
              </a:rPr>
              <a:t>www.tartarus.org/~martin/PorterStemmer</a:t>
            </a:r>
            <a:endParaRPr lang="en-US" dirty="0">
              <a:solidFill>
                <a:schemeClr val="accent6">
                  <a:lumMod val="50000"/>
                </a:schemeClr>
              </a:solidFill>
            </a:endParaRPr>
          </a:p>
        </p:txBody>
      </p:sp>
      <p:sp>
        <p:nvSpPr>
          <p:cNvPr id="7" name="Text Box 3"/>
          <p:cNvSpPr txBox="1">
            <a:spLocks noChangeArrowheads="1"/>
          </p:cNvSpPr>
          <p:nvPr/>
        </p:nvSpPr>
        <p:spPr bwMode="auto">
          <a:xfrm>
            <a:off x="3929058" y="1700808"/>
            <a:ext cx="3500462" cy="1643074"/>
          </a:xfrm>
          <a:prstGeom prst="rect">
            <a:avLst/>
          </a:prstGeom>
          <a:noFill/>
          <a:ln w="9525">
            <a:noFill/>
            <a:round/>
            <a:headEnd/>
            <a:tailEnd/>
          </a:ln>
        </p:spPr>
        <p:txBody>
          <a:bodyPr/>
          <a:lstStyle/>
          <a:p>
            <a:pPr lvl="1">
              <a:spcBef>
                <a:spcPts val="700"/>
              </a:spcBef>
              <a:buClr>
                <a:srgbClr val="336699"/>
              </a:buClr>
            </a:pPr>
            <a:r>
              <a:rPr lang="el-GR" sz="1800" b="1" dirty="0" smtClean="0">
                <a:solidFill>
                  <a:schemeClr val="tx1"/>
                </a:solidFill>
                <a:latin typeface="+mn-lt"/>
              </a:rPr>
              <a:t>Παράδειγμα</a:t>
            </a:r>
            <a:endParaRPr lang="de-DE" sz="1800" b="1"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caresses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ponies</a:t>
            </a:r>
            <a:r>
              <a:rPr lang="de-DE" sz="1800" dirty="0" smtClean="0">
                <a:solidFill>
                  <a:schemeClr val="tx1"/>
                </a:solidFill>
                <a:latin typeface="+mn-lt"/>
              </a:rPr>
              <a:t> → </a:t>
            </a:r>
            <a:r>
              <a:rPr lang="de-DE" sz="1800" dirty="0" err="1" smtClean="0">
                <a:solidFill>
                  <a:schemeClr val="tx1"/>
                </a:solidFill>
                <a:latin typeface="+mn-lt"/>
              </a:rPr>
              <a:t>poni</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cats</a:t>
            </a:r>
            <a:r>
              <a:rPr lang="de-DE" sz="1800" dirty="0" smtClean="0">
                <a:solidFill>
                  <a:schemeClr val="tx1"/>
                </a:solidFill>
                <a:latin typeface="+mn-lt"/>
              </a:rPr>
              <a:t> → </a:t>
            </a:r>
            <a:r>
              <a:rPr lang="de-DE" sz="1800" dirty="0" err="1" smtClean="0">
                <a:solidFill>
                  <a:schemeClr val="tx1"/>
                </a:solidFill>
                <a:latin typeface="+mn-lt"/>
              </a:rPr>
              <a:t>cat</a:t>
            </a:r>
            <a:endParaRPr lang="en-US" sz="1800" dirty="0" smtClean="0">
              <a:solidFill>
                <a:schemeClr val="tx1"/>
              </a:solidFill>
              <a:latin typeface="+mn-lt"/>
            </a:endParaRPr>
          </a:p>
          <a:p>
            <a:pPr lvl="1">
              <a:spcBef>
                <a:spcPts val="700"/>
              </a:spcBef>
              <a:buClr>
                <a:srgbClr val="336699"/>
              </a:buClr>
              <a:buFont typeface="Wingdings" pitchFamily="2" charset="2"/>
              <a:buChar char="§"/>
            </a:pPr>
            <a:endParaRPr lang="en-US" sz="1800" dirty="0" smtClean="0">
              <a:solidFill>
                <a:schemeClr val="tx1"/>
              </a:solidFill>
              <a:latin typeface="+mn-lt"/>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dirty="0" smtClean="0">
                <a:ea typeface="ＭＳ Ｐゴシック" pitchFamily="34" charset="-128"/>
              </a:rPr>
              <a:t>Άλλοι</a:t>
            </a:r>
            <a:r>
              <a:rPr lang="en-US" dirty="0" smtClean="0">
                <a:ea typeface="ＭＳ Ｐゴシック" pitchFamily="34" charset="-128"/>
              </a:rPr>
              <a:t> stemmers</a:t>
            </a:r>
          </a:p>
        </p:txBody>
      </p:sp>
      <p:sp>
        <p:nvSpPr>
          <p:cNvPr id="46083" name="Rectangle 3"/>
          <p:cNvSpPr>
            <a:spLocks noGrp="1" noChangeArrowheads="1"/>
          </p:cNvSpPr>
          <p:nvPr>
            <p:ph type="body" idx="1"/>
          </p:nvPr>
        </p:nvSpPr>
        <p:spPr/>
        <p:txBody>
          <a:bodyPr/>
          <a:lstStyle/>
          <a:p>
            <a:pPr eaLnBrk="1" hangingPunct="1"/>
            <a:r>
              <a:rPr lang="el-GR" dirty="0" smtClean="0">
                <a:ea typeface="ＭＳ Ｐゴシック" pitchFamily="34" charset="-128"/>
              </a:rPr>
              <a:t>Υπάρχουν και άλλου π.χ., </a:t>
            </a:r>
            <a:r>
              <a:rPr lang="en-US" dirty="0" err="1" smtClean="0">
                <a:ea typeface="ＭＳ Ｐゴシック" pitchFamily="34" charset="-128"/>
              </a:rPr>
              <a:t>Lovins</a:t>
            </a:r>
            <a:r>
              <a:rPr lang="en-US" dirty="0" smtClean="0">
                <a:ea typeface="ＭＳ Ｐゴシック" pitchFamily="34" charset="-128"/>
              </a:rPr>
              <a:t> stemmer </a:t>
            </a:r>
          </a:p>
          <a:p>
            <a:pPr lvl="1" eaLnBrk="1" hangingPunct="1"/>
            <a:r>
              <a:rPr lang="en-US" sz="1600" dirty="0" smtClean="0">
                <a:ea typeface="ＭＳ Ｐゴシック" pitchFamily="34" charset="-128"/>
              </a:rPr>
              <a:t>http://www.comp.lancs.ac.uk/computing/research/stemming/general/lovins.htm</a:t>
            </a:r>
            <a:endParaRPr lang="en-US" sz="4400" dirty="0" smtClean="0">
              <a:ea typeface="ＭＳ Ｐゴシック" pitchFamily="34" charset="-128"/>
            </a:endParaRPr>
          </a:p>
          <a:p>
            <a:pPr lvl="1" eaLnBrk="1" hangingPunct="1"/>
            <a:r>
              <a:rPr lang="el-GR" sz="2000" dirty="0" smtClean="0">
                <a:ea typeface="ＭＳ Ｐゴシック" pitchFamily="34" charset="-128"/>
              </a:rPr>
              <a:t>Ένα πέρασμα, αφαίρεση της μεγαλύτερης κατάληξης </a:t>
            </a:r>
            <a:r>
              <a:rPr lang="en-US" sz="2000" dirty="0" smtClean="0">
                <a:ea typeface="ＭＳ Ｐゴシック" pitchFamily="34" charset="-128"/>
              </a:rPr>
              <a:t>(</a:t>
            </a:r>
            <a:r>
              <a:rPr lang="el-GR" sz="2000" dirty="0" smtClean="0">
                <a:ea typeface="ＭＳ Ｐゴシック" pitchFamily="34" charset="-128"/>
              </a:rPr>
              <a:t>περίπου</a:t>
            </a:r>
            <a:r>
              <a:rPr lang="en-US" sz="2000" dirty="0" smtClean="0">
                <a:ea typeface="ＭＳ Ｐゴシック" pitchFamily="34" charset="-128"/>
              </a:rPr>
              <a:t> 250 </a:t>
            </a:r>
            <a:r>
              <a:rPr lang="el-GR" sz="2000" dirty="0" smtClean="0">
                <a:ea typeface="ＭＳ Ｐゴシック" pitchFamily="34" charset="-128"/>
              </a:rPr>
              <a:t>κανόνες</a:t>
            </a:r>
            <a:r>
              <a:rPr lang="en-US" sz="2000" dirty="0" smtClean="0">
                <a:ea typeface="ＭＳ Ｐゴシック" pitchFamily="34" charset="-128"/>
              </a:rPr>
              <a:t>)</a:t>
            </a: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Πλήρη μορφολογική ανάλυση – περιορισμένα οφέλη</a:t>
            </a:r>
            <a:endParaRPr lang="en-US" sz="2400" dirty="0" smtClean="0">
              <a:ea typeface="ＭＳ Ｐゴシック" pitchFamily="34" charset="-128"/>
            </a:endParaRP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Βοηθά το </a:t>
            </a:r>
            <a:r>
              <a:rPr lang="en-US" sz="2400" dirty="0" smtClean="0">
                <a:ea typeface="ＭＳ Ｐゴシック" pitchFamily="34" charset="-128"/>
              </a:rPr>
              <a:t>stemming </a:t>
            </a:r>
            <a:r>
              <a:rPr lang="el-GR" sz="2400" dirty="0" smtClean="0">
                <a:ea typeface="ＭＳ Ｐゴシック" pitchFamily="34" charset="-128"/>
              </a:rPr>
              <a:t>και οι άλλοι </a:t>
            </a:r>
            <a:r>
              <a:rPr lang="el-GR" sz="2400" dirty="0" err="1" smtClean="0">
                <a:ea typeface="ＭＳ Ｐゴシック" pitchFamily="34" charset="-128"/>
              </a:rPr>
              <a:t>κανονικοποιητές</a:t>
            </a:r>
            <a:r>
              <a:rPr lang="el-GR" sz="2400" dirty="0" smtClean="0">
                <a:ea typeface="ＭＳ Ｐゴシック" pitchFamily="34" charset="-128"/>
              </a:rPr>
              <a:t>;</a:t>
            </a:r>
          </a:p>
          <a:p>
            <a:pPr lvl="1" eaLnBrk="1" hangingPunct="1">
              <a:spcBef>
                <a:spcPct val="10000"/>
              </a:spcBef>
            </a:pPr>
            <a:r>
              <a:rPr lang="en-US" sz="1800" dirty="0" smtClean="0">
                <a:ea typeface="ＭＳ Ｐゴシック" pitchFamily="34" charset="-128"/>
              </a:rPr>
              <a:t>English: </a:t>
            </a:r>
            <a:r>
              <a:rPr lang="el-GR" sz="1800" dirty="0" smtClean="0">
                <a:ea typeface="ＭＳ Ｐゴシック" pitchFamily="34" charset="-128"/>
              </a:rPr>
              <a:t>ανάμικτα αποτελέσματα. Βοηθά την ανάκληση αλλά βλάπτει την ακρίβεια </a:t>
            </a:r>
          </a:p>
          <a:p>
            <a:pPr lvl="2" eaLnBrk="1" hangingPunct="1">
              <a:spcBef>
                <a:spcPct val="10000"/>
              </a:spcBef>
            </a:pPr>
            <a:r>
              <a:rPr lang="en-US" dirty="0" smtClean="0">
                <a:ea typeface="ＭＳ Ｐゴシック" pitchFamily="34" charset="-128"/>
              </a:rPr>
              <a:t>operative (dentistry)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operational (research</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operating (systems</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marL="342900" lvl="1" indent="-342900" eaLnBrk="1" hangingPunct="1">
              <a:buClr>
                <a:srgbClr val="437085"/>
              </a:buClr>
            </a:pPr>
            <a:r>
              <a:rPr lang="el-GR" dirty="0" smtClean="0">
                <a:ea typeface="ＭＳ Ｐゴシック" pitchFamily="34" charset="-128"/>
                <a:cs typeface="ＭＳ Ｐゴシック" pitchFamily="-65" charset="-128"/>
              </a:rPr>
              <a:t>Οπωσδήποτε </a:t>
            </a:r>
            <a:r>
              <a:rPr lang="el-GR" dirty="0">
                <a:ea typeface="ＭＳ Ｐゴシック" pitchFamily="34" charset="-128"/>
                <a:cs typeface="ＭＳ Ｐゴシック" pitchFamily="-65" charset="-128"/>
              </a:rPr>
              <a:t>χρήσιμο για Ισπανικά, Γερμανικά, Φιλανδικά</a:t>
            </a:r>
            <a:endParaRPr lang="en-US" dirty="0">
              <a:ea typeface="ＭＳ Ｐゴシック" pitchFamily="34" charset="-128"/>
              <a:cs typeface="ＭＳ Ｐゴシック" pitchFamily="-65" charset="-128"/>
            </a:endParaRPr>
          </a:p>
          <a:p>
            <a:pPr lvl="2" eaLnBrk="1" hangingPunct="1"/>
            <a:r>
              <a:rPr lang="en-US" sz="1800" dirty="0" smtClean="0">
                <a:ea typeface="ＭＳ Ｐゴシック" pitchFamily="34" charset="-128"/>
                <a:cs typeface="Lucida Sans Unicode" pitchFamily="34" charset="0"/>
              </a:rPr>
              <a:t>30% </a:t>
            </a:r>
            <a:r>
              <a:rPr lang="el-GR" sz="1800" dirty="0" smtClean="0">
                <a:ea typeface="ＭＳ Ｐゴシック" pitchFamily="34" charset="-128"/>
                <a:cs typeface="Lucida Sans Unicode" pitchFamily="34" charset="0"/>
              </a:rPr>
              <a:t>βελτίωση για τα Φινλανδικά</a:t>
            </a:r>
            <a:endParaRPr lang="en-US" sz="1800" dirty="0" smtClean="0">
              <a:ea typeface="ＭＳ Ｐゴシック" pitchFamily="34" charset="-128"/>
              <a:cs typeface="Lucida Sans Unicode" pitchFamily="34" charset="0"/>
            </a:endParaRPr>
          </a:p>
        </p:txBody>
      </p:sp>
      <p:sp>
        <p:nvSpPr>
          <p:cNvPr id="460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35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dirty="0" smtClean="0">
                <a:ea typeface="ＭＳ Ｐゴシック" pitchFamily="34" charset="-128"/>
              </a:rPr>
              <a:t>Άλλοι</a:t>
            </a:r>
            <a:r>
              <a:rPr lang="en-US" dirty="0" smtClean="0">
                <a:ea typeface="ＭＳ Ｐゴシック" pitchFamily="34" charset="-128"/>
              </a:rPr>
              <a:t> stemmers</a:t>
            </a:r>
            <a:r>
              <a:rPr lang="el-GR" dirty="0" smtClean="0">
                <a:ea typeface="ＭＳ Ｐゴシック" pitchFamily="34" charset="-128"/>
              </a:rPr>
              <a:t>: σύγκριση</a:t>
            </a:r>
            <a:endParaRPr lang="en-US" dirty="0" smtClean="0">
              <a:ea typeface="ＭＳ Ｐゴシック" pitchFamily="34" charset="-128"/>
            </a:endParaRPr>
          </a:p>
        </p:txBody>
      </p:sp>
      <p:sp>
        <p:nvSpPr>
          <p:cNvPr id="46084"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36</a:t>
            </a:fld>
            <a:endParaRPr lang="en-US"/>
          </a:p>
        </p:txBody>
      </p:sp>
      <p:sp>
        <p:nvSpPr>
          <p:cNvPr id="7" name="Text Box 3"/>
          <p:cNvSpPr txBox="1">
            <a:spLocks noChangeArrowheads="1"/>
          </p:cNvSpPr>
          <p:nvPr/>
        </p:nvSpPr>
        <p:spPr bwMode="auto">
          <a:xfrm>
            <a:off x="366682" y="1428736"/>
            <a:ext cx="8491598" cy="4857784"/>
          </a:xfrm>
          <a:prstGeom prst="rect">
            <a:avLst/>
          </a:prstGeom>
          <a:noFill/>
          <a:ln w="9525">
            <a:noFill/>
            <a:round/>
            <a:headEnd/>
            <a:tailEnd/>
          </a:ln>
        </p:spPr>
        <p:txBody>
          <a:bodyPr/>
          <a:lstStyle/>
          <a:p>
            <a:r>
              <a:rPr lang="en-US" sz="2200" i="1" dirty="0" smtClean="0">
                <a:solidFill>
                  <a:srgbClr val="0070C0"/>
                </a:solidFill>
                <a:latin typeface="+mj-lt"/>
              </a:rPr>
              <a:t>Sample text: 	  </a:t>
            </a:r>
            <a:r>
              <a:rPr lang="en-US" sz="2200" dirty="0" smtClean="0">
                <a:solidFill>
                  <a:schemeClr val="tx1"/>
                </a:solidFill>
                <a:latin typeface="+mj-lt"/>
              </a:rPr>
              <a:t>Such an analysis can reveal features that are not easil</a:t>
            </a:r>
            <a:r>
              <a:rPr lang="en-US" sz="2200" dirty="0">
                <a:solidFill>
                  <a:schemeClr val="tx1"/>
                </a:solidFill>
                <a:latin typeface="+mj-lt"/>
              </a:rPr>
              <a:t>y</a:t>
            </a:r>
            <a:r>
              <a:rPr lang="en-US" sz="2200" i="1" dirty="0" smtClean="0">
                <a:solidFill>
                  <a:schemeClr val="tx1"/>
                </a:solidFill>
                <a:latin typeface="+mj-lt"/>
              </a:rPr>
              <a:t>					  </a:t>
            </a:r>
            <a:r>
              <a:rPr lang="en-US" sz="2200" dirty="0" smtClean="0">
                <a:solidFill>
                  <a:schemeClr val="tx1"/>
                </a:solidFill>
                <a:latin typeface="+mj-lt"/>
              </a:rPr>
              <a:t>visible from the variations in the individual genes and    </a:t>
            </a:r>
          </a:p>
          <a:p>
            <a:r>
              <a:rPr lang="en-US" sz="2200" dirty="0" smtClean="0">
                <a:solidFill>
                  <a:schemeClr val="tx1"/>
                </a:solidFill>
                <a:latin typeface="+mj-lt"/>
              </a:rPr>
              <a:t>                              can lead to a picture of expression that is more  </a:t>
            </a:r>
          </a:p>
          <a:p>
            <a:r>
              <a:rPr lang="en-US" sz="2200" dirty="0" smtClean="0">
                <a:solidFill>
                  <a:schemeClr val="tx1"/>
                </a:solidFill>
                <a:latin typeface="+mj-lt"/>
              </a:rPr>
              <a:t>                              biologically transparent and accessible to interpretation</a:t>
            </a:r>
          </a:p>
          <a:p>
            <a:r>
              <a:rPr lang="en-US" sz="2200" i="1" dirty="0" smtClean="0">
                <a:solidFill>
                  <a:srgbClr val="0070C0"/>
                </a:solidFill>
                <a:latin typeface="+mj-lt"/>
              </a:rPr>
              <a:t>Porter stemmer: </a:t>
            </a:r>
            <a:r>
              <a:rPr lang="en-US" sz="2200" dirty="0" smtClean="0">
                <a:solidFill>
                  <a:schemeClr val="tx1"/>
                </a:solidFill>
                <a:latin typeface="+mj-lt"/>
              </a:rPr>
              <a:t>such an </a:t>
            </a:r>
            <a:r>
              <a:rPr lang="en-US" sz="2200" dirty="0" err="1" smtClean="0">
                <a:solidFill>
                  <a:schemeClr val="tx1"/>
                </a:solidFill>
                <a:latin typeface="+mj-lt"/>
              </a:rPr>
              <a:t>analysi</a:t>
            </a:r>
            <a:r>
              <a:rPr lang="en-US" sz="2200" dirty="0" smtClean="0">
                <a:solidFill>
                  <a:schemeClr val="tx1"/>
                </a:solidFill>
                <a:latin typeface="+mj-lt"/>
              </a:rPr>
              <a:t> can reveal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easili</a:t>
            </a:r>
            <a:r>
              <a:rPr lang="en-US" sz="2200" dirty="0" smtClean="0">
                <a:solidFill>
                  <a:schemeClr val="tx1"/>
                </a:solidFill>
                <a:latin typeface="+mj-lt"/>
              </a:rPr>
              <a:t> </a:t>
            </a:r>
            <a:r>
              <a:rPr lang="en-US" sz="2200" dirty="0" err="1" smtClean="0">
                <a:solidFill>
                  <a:schemeClr val="tx1"/>
                </a:solidFill>
                <a:latin typeface="+mj-lt"/>
              </a:rPr>
              <a:t>visibl</a:t>
            </a:r>
            <a:r>
              <a:rPr lang="en-US" sz="2200" dirty="0" smtClean="0">
                <a:solidFill>
                  <a:schemeClr val="tx1"/>
                </a:solidFill>
                <a:latin typeface="+mj-lt"/>
              </a:rPr>
              <a:t> </a:t>
            </a:r>
            <a:r>
              <a:rPr lang="en-US" sz="2200" i="1" dirty="0" smtClean="0">
                <a:solidFill>
                  <a:schemeClr val="tx1"/>
                </a:solidFill>
                <a:latin typeface="+mj-lt"/>
              </a:rPr>
              <a:t>			         </a:t>
            </a:r>
            <a:r>
              <a:rPr lang="en-US" sz="2200" dirty="0" smtClean="0">
                <a:solidFill>
                  <a:schemeClr val="tx1"/>
                </a:solidFill>
                <a:latin typeface="+mj-lt"/>
              </a:rPr>
              <a:t>from the </a:t>
            </a:r>
            <a:r>
              <a:rPr lang="en-US" sz="2200" dirty="0" err="1" smtClean="0">
                <a:solidFill>
                  <a:schemeClr val="tx1"/>
                </a:solidFill>
                <a:latin typeface="+mj-lt"/>
              </a:rPr>
              <a:t>variat</a:t>
            </a:r>
            <a:r>
              <a:rPr lang="en-US" sz="2200" dirty="0" smtClean="0">
                <a:solidFill>
                  <a:schemeClr val="tx1"/>
                </a:solidFill>
                <a:latin typeface="+mj-lt"/>
              </a:rPr>
              <a:t> in the </a:t>
            </a:r>
            <a:r>
              <a:rPr lang="en-US" sz="2200" dirty="0" err="1" smtClean="0">
                <a:solidFill>
                  <a:schemeClr val="tx1"/>
                </a:solidFill>
                <a:latin typeface="+mj-lt"/>
              </a:rPr>
              <a:t>individu</a:t>
            </a:r>
            <a:r>
              <a:rPr lang="en-US" sz="2200" dirty="0" smtClean="0">
                <a:solidFill>
                  <a:schemeClr val="tx1"/>
                </a:solidFill>
                <a:latin typeface="+mj-lt"/>
              </a:rPr>
              <a:t> gene and can lead to                   </a:t>
            </a:r>
          </a:p>
          <a:p>
            <a:r>
              <a:rPr lang="en-US" sz="2200" dirty="0" smtClean="0">
                <a:solidFill>
                  <a:schemeClr val="tx1"/>
                </a:solidFill>
                <a:latin typeface="+mj-lt"/>
              </a:rPr>
              <a:t>                              </a:t>
            </a:r>
            <a:r>
              <a:rPr lang="en-US" sz="2200" dirty="0" err="1" smtClean="0">
                <a:solidFill>
                  <a:schemeClr val="tx1"/>
                </a:solidFill>
                <a:latin typeface="+mj-lt"/>
              </a:rPr>
              <a:t>pictur</a:t>
            </a:r>
            <a:r>
              <a:rPr lang="en-US" sz="2200" dirty="0" smtClean="0">
                <a:solidFill>
                  <a:schemeClr val="tx1"/>
                </a:solidFill>
                <a:latin typeface="+mj-lt"/>
              </a:rPr>
              <a:t> of express that is more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p>
          <a:p>
            <a:r>
              <a:rPr lang="en-US" sz="2200" dirty="0" smtClean="0">
                <a:solidFill>
                  <a:schemeClr val="tx1"/>
                </a:solidFill>
                <a:latin typeface="+mj-lt"/>
              </a:rPr>
              <a:t>                              access to interpret</a:t>
            </a:r>
          </a:p>
          <a:p>
            <a:r>
              <a:rPr lang="en-US" sz="2200" i="1" dirty="0" err="1" smtClean="0">
                <a:solidFill>
                  <a:srgbClr val="0070C0"/>
                </a:solidFill>
                <a:latin typeface="+mj-lt"/>
              </a:rPr>
              <a:t>Lovins</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a:t>
            </a:r>
            <a:r>
              <a:rPr lang="en-US" sz="2200" dirty="0" err="1" smtClean="0">
                <a:solidFill>
                  <a:schemeClr val="tx1"/>
                </a:solidFill>
                <a:latin typeface="+mj-lt"/>
              </a:rPr>
              <a:t>reve</a:t>
            </a:r>
            <a:r>
              <a:rPr lang="en-US" sz="2200" dirty="0" smtClean="0">
                <a:solidFill>
                  <a:schemeClr val="tx1"/>
                </a:solidFill>
                <a:latin typeface="+mj-lt"/>
              </a:rPr>
              <a:t>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a:t>
            </a:r>
            <a:r>
              <a:rPr lang="en-US" sz="2200" dirty="0" smtClean="0">
                <a:solidFill>
                  <a:schemeClr val="tx1"/>
                </a:solidFill>
                <a:latin typeface="+mj-lt"/>
              </a:rPr>
              <a:t> </a:t>
            </a:r>
            <a:r>
              <a:rPr lang="en-US" sz="2200" dirty="0" err="1" smtClean="0">
                <a:solidFill>
                  <a:schemeClr val="tx1"/>
                </a:solidFill>
                <a:latin typeface="+mj-lt"/>
              </a:rPr>
              <a:t>vis</a:t>
            </a:r>
            <a:r>
              <a:rPr lang="en-US" sz="2200" dirty="0" smtClean="0">
                <a:solidFill>
                  <a:schemeClr val="tx1"/>
                </a:solidFill>
                <a:latin typeface="+mj-lt"/>
              </a:rPr>
              <a:t> from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vari</a:t>
            </a:r>
            <a:r>
              <a:rPr lang="en-US" sz="2200" dirty="0" smtClean="0">
                <a:solidFill>
                  <a:schemeClr val="tx1"/>
                </a:solidFill>
                <a:latin typeface="+mj-lt"/>
              </a:rPr>
              <a:t> in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individu</a:t>
            </a:r>
            <a:r>
              <a:rPr lang="en-US" sz="2200" dirty="0" smtClean="0">
                <a:solidFill>
                  <a:schemeClr val="tx1"/>
                </a:solidFill>
                <a:latin typeface="+mj-lt"/>
              </a:rPr>
              <a:t> gen and can lead to a </a:t>
            </a:r>
            <a:r>
              <a:rPr lang="en-US" sz="2200" dirty="0" err="1" smtClean="0">
                <a:solidFill>
                  <a:schemeClr val="tx1"/>
                </a:solidFill>
                <a:latin typeface="+mj-lt"/>
              </a:rPr>
              <a:t>pictur</a:t>
            </a:r>
            <a:r>
              <a:rPr lang="en-US" sz="2200" dirty="0" smtClean="0">
                <a:solidFill>
                  <a:schemeClr val="tx1"/>
                </a:solidFill>
                <a:latin typeface="+mj-lt"/>
              </a:rPr>
              <a:t> of   </a:t>
            </a:r>
          </a:p>
          <a:p>
            <a:r>
              <a:rPr lang="en-US" sz="2200" dirty="0" smtClean="0">
                <a:solidFill>
                  <a:schemeClr val="tx1"/>
                </a:solidFill>
                <a:latin typeface="+mj-lt"/>
              </a:rPr>
              <a:t>                              </a:t>
            </a:r>
            <a:r>
              <a:rPr lang="en-US" sz="2200" dirty="0" err="1" smtClean="0">
                <a:solidFill>
                  <a:schemeClr val="tx1"/>
                </a:solidFill>
                <a:latin typeface="+mj-lt"/>
              </a:rPr>
              <a:t>expres</a:t>
            </a:r>
            <a:r>
              <a:rPr lang="en-US" sz="2200" dirty="0" smtClean="0">
                <a:solidFill>
                  <a:schemeClr val="tx1"/>
                </a:solidFill>
                <a:latin typeface="+mj-lt"/>
              </a:rPr>
              <a:t>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r>
              <a:rPr lang="en-US" sz="2200" dirty="0" err="1" smtClean="0">
                <a:solidFill>
                  <a:schemeClr val="tx1"/>
                </a:solidFill>
                <a:latin typeface="+mj-lt"/>
              </a:rPr>
              <a:t>acces</a:t>
            </a:r>
            <a:r>
              <a:rPr lang="en-US" sz="2200" dirty="0" smtClean="0">
                <a:solidFill>
                  <a:schemeClr val="tx1"/>
                </a:solidFill>
                <a:latin typeface="+mj-lt"/>
              </a:rPr>
              <a:t> to   </a:t>
            </a:r>
          </a:p>
          <a:p>
            <a:r>
              <a:rPr lang="en-US" sz="2200" dirty="0" smtClean="0">
                <a:solidFill>
                  <a:schemeClr val="tx1"/>
                </a:solidFill>
                <a:latin typeface="+mj-lt"/>
              </a:rPr>
              <a:t>                              </a:t>
            </a:r>
            <a:r>
              <a:rPr lang="en-US" sz="2200" dirty="0" err="1" smtClean="0">
                <a:solidFill>
                  <a:schemeClr val="tx1"/>
                </a:solidFill>
                <a:latin typeface="+mj-lt"/>
              </a:rPr>
              <a:t>interpres</a:t>
            </a:r>
            <a:endParaRPr lang="en-US" sz="2200" dirty="0" smtClean="0">
              <a:solidFill>
                <a:schemeClr val="tx1"/>
              </a:solidFill>
              <a:latin typeface="+mj-lt"/>
            </a:endParaRPr>
          </a:p>
          <a:p>
            <a:r>
              <a:rPr lang="en-US" sz="2200" i="1" dirty="0" err="1" smtClean="0">
                <a:solidFill>
                  <a:srgbClr val="0070C0"/>
                </a:solidFill>
                <a:latin typeface="+mj-lt"/>
              </a:rPr>
              <a:t>Paice</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rev feat that are not easy </a:t>
            </a:r>
            <a:r>
              <a:rPr lang="en-US" sz="2200" dirty="0" err="1" smtClean="0">
                <a:solidFill>
                  <a:schemeClr val="tx1"/>
                </a:solidFill>
                <a:latin typeface="+mj-lt"/>
              </a:rPr>
              <a:t>vis</a:t>
            </a:r>
            <a:r>
              <a:rPr lang="en-US" sz="2200" dirty="0" smtClean="0">
                <a:solidFill>
                  <a:schemeClr val="tx1"/>
                </a:solidFill>
                <a:latin typeface="+mj-lt"/>
              </a:rPr>
              <a:t> from    </a:t>
            </a:r>
          </a:p>
          <a:p>
            <a:r>
              <a:rPr lang="en-US" sz="2200" dirty="0" smtClean="0">
                <a:solidFill>
                  <a:schemeClr val="tx1"/>
                </a:solidFill>
                <a:latin typeface="+mj-lt"/>
              </a:rPr>
              <a:t>                              the vary in the </a:t>
            </a:r>
            <a:r>
              <a:rPr lang="en-US" sz="2200" dirty="0" err="1" smtClean="0">
                <a:solidFill>
                  <a:schemeClr val="tx1"/>
                </a:solidFill>
                <a:latin typeface="+mj-lt"/>
              </a:rPr>
              <a:t>individ</a:t>
            </a:r>
            <a:r>
              <a:rPr lang="en-US" sz="2200" dirty="0" smtClean="0">
                <a:solidFill>
                  <a:schemeClr val="tx1"/>
                </a:solidFill>
                <a:latin typeface="+mj-lt"/>
              </a:rPr>
              <a:t> gen and can lead to a </a:t>
            </a:r>
            <a:r>
              <a:rPr lang="en-US" sz="2200" dirty="0" err="1" smtClean="0">
                <a:solidFill>
                  <a:schemeClr val="tx1"/>
                </a:solidFill>
                <a:latin typeface="+mj-lt"/>
              </a:rPr>
              <a:t>pict</a:t>
            </a:r>
            <a:r>
              <a:rPr lang="en-US" sz="2200" dirty="0" smtClean="0">
                <a:solidFill>
                  <a:schemeClr val="tx1"/>
                </a:solidFill>
                <a:latin typeface="+mj-lt"/>
              </a:rPr>
              <a:t> of    </a:t>
            </a:r>
          </a:p>
          <a:p>
            <a:r>
              <a:rPr lang="en-US" sz="2200" dirty="0" smtClean="0">
                <a:solidFill>
                  <a:schemeClr val="tx1"/>
                </a:solidFill>
                <a:latin typeface="+mj-lt"/>
              </a:rPr>
              <a:t>                             express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t>
            </a:r>
            <a:r>
              <a:rPr lang="en-US" sz="2200" dirty="0" smtClean="0">
                <a:solidFill>
                  <a:schemeClr val="tx1"/>
                </a:solidFill>
                <a:latin typeface="+mj-lt"/>
              </a:rPr>
              <a:t> and access to interpret</a:t>
            </a:r>
          </a:p>
        </p:txBody>
      </p:sp>
    </p:spTree>
    <p:extLst>
      <p:ext uri="{BB962C8B-B14F-4D97-AF65-F5344CB8AC3E}">
        <p14:creationId xmlns:p14="http://schemas.microsoft.com/office/powerpoint/2010/main" xmlns="" val="380749057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dirty="0" smtClean="0">
                <a:ea typeface="ＭＳ Ｐゴシック" pitchFamily="34" charset="-128"/>
              </a:rPr>
              <a:t>Εξάρτηση από </a:t>
            </a:r>
            <a:r>
              <a:rPr lang="el-GR" smtClean="0">
                <a:ea typeface="ＭＳ Ｐゴシック" pitchFamily="34" charset="-128"/>
              </a:rPr>
              <a:t>τη γλώσσα</a:t>
            </a:r>
            <a:endParaRPr lang="en-US" dirty="0" smtClean="0">
              <a:ea typeface="ＭＳ Ｐゴシック" pitchFamily="34" charset="-128"/>
            </a:endParaRPr>
          </a:p>
        </p:txBody>
      </p:sp>
      <p:sp>
        <p:nvSpPr>
          <p:cNvPr id="47107" name="Rectangle 3"/>
          <p:cNvSpPr>
            <a:spLocks noGrp="1" noChangeArrowheads="1"/>
          </p:cNvSpPr>
          <p:nvPr>
            <p:ph type="body" idx="1"/>
          </p:nvPr>
        </p:nvSpPr>
        <p:spPr>
          <a:xfrm>
            <a:off x="428675" y="2348880"/>
            <a:ext cx="8326438" cy="3268960"/>
          </a:xfrm>
        </p:spPr>
        <p:txBody>
          <a:bodyPr/>
          <a:lstStyle/>
          <a:p>
            <a:pPr eaLnBrk="1" hangingPunct="1"/>
            <a:r>
              <a:rPr lang="el-GR" dirty="0" smtClean="0">
                <a:ea typeface="ＭＳ Ｐゴシック" pitchFamily="34" charset="-128"/>
              </a:rPr>
              <a:t>Πολλά από τα παραπάνω περιλαμβάνουν μετασχηματισμούς που </a:t>
            </a:r>
          </a:p>
          <a:p>
            <a:pPr lvl="1" eaLnBrk="1" hangingPunct="1"/>
            <a:r>
              <a:rPr lang="el-GR" dirty="0" smtClean="0">
                <a:ea typeface="ＭＳ Ｐゴシック" pitchFamily="34" charset="-128"/>
              </a:rPr>
              <a:t>Εξαρτώνται από τη γλώσσα και</a:t>
            </a:r>
            <a:endParaRPr lang="en-US" dirty="0" smtClean="0">
              <a:ea typeface="ＭＳ Ｐゴシック" pitchFamily="34" charset="-128"/>
            </a:endParaRPr>
          </a:p>
          <a:p>
            <a:pPr lvl="1" eaLnBrk="1" hangingPunct="1"/>
            <a:r>
              <a:rPr lang="el-GR" dirty="0" smtClean="0">
                <a:ea typeface="ＭＳ Ｐゴシック" pitchFamily="34" charset="-128"/>
              </a:rPr>
              <a:t>Συχνά από την εφαρμογή</a:t>
            </a:r>
            <a:endParaRPr lang="en-US" dirty="0" smtClean="0">
              <a:ea typeface="ＭＳ Ｐゴシック" pitchFamily="34" charset="-128"/>
            </a:endParaRPr>
          </a:p>
          <a:p>
            <a:pPr eaLnBrk="1" hangingPunct="1"/>
            <a:r>
              <a:rPr lang="el-GR" dirty="0" smtClean="0">
                <a:ea typeface="ＭＳ Ｐゴシック" pitchFamily="34" charset="-128"/>
              </a:rPr>
              <a:t>Με τη μορφή </a:t>
            </a:r>
            <a:r>
              <a:rPr lang="en-US" dirty="0" smtClean="0">
                <a:ea typeface="ＭＳ Ｐゴシック" pitchFamily="34" charset="-128"/>
              </a:rPr>
              <a:t>“plug-in” </a:t>
            </a:r>
            <a:r>
              <a:rPr lang="el-GR" dirty="0" smtClean="0">
                <a:ea typeface="ＭＳ Ｐゴシック" pitchFamily="34" charset="-128"/>
              </a:rPr>
              <a:t>πριν τη διαδικασία δεικτοδότησης </a:t>
            </a:r>
          </a:p>
          <a:p>
            <a:pPr eaLnBrk="1" hangingPunct="1"/>
            <a:r>
              <a:rPr lang="el-GR" dirty="0" smtClean="0">
                <a:ea typeface="ＭＳ Ｐゴシック" pitchFamily="34" charset="-128"/>
              </a:rPr>
              <a:t>Ελεύθερου λογισμικού και εμπορικά</a:t>
            </a:r>
            <a:endParaRPr lang="en-US" dirty="0" smtClean="0">
              <a:ea typeface="ＭＳ Ｐゴシック" pitchFamily="34" charset="-128"/>
            </a:endParaRPr>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37</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err="1" smtClean="0">
                <a:solidFill>
                  <a:schemeClr val="tx2">
                    <a:lumMod val="50000"/>
                  </a:schemeClr>
                </a:solidFill>
                <a:ea typeface="ＭＳ Ｐゴシック" charset="-128"/>
                <a:cs typeface="ＭＳ Ｐゴシック" charset="-128"/>
              </a:rPr>
              <a:t>Λιστεσ</a:t>
            </a:r>
            <a:r>
              <a:rPr lang="el-GR" dirty="0" smtClean="0">
                <a:solidFill>
                  <a:schemeClr val="tx2">
                    <a:lumMod val="50000"/>
                  </a:schemeClr>
                </a:solidFill>
                <a:ea typeface="ＭＳ Ｐゴシック" charset="-128"/>
                <a:cs typeface="ＭＳ Ｐゴシック" charset="-128"/>
              </a:rPr>
              <a:t> </a:t>
            </a:r>
            <a:r>
              <a:rPr lang="el-GR" dirty="0" err="1" smtClean="0">
                <a:solidFill>
                  <a:schemeClr val="tx2">
                    <a:lumMod val="50000"/>
                  </a:schemeClr>
                </a:solidFill>
                <a:ea typeface="ＭＳ Ｐゴシック" charset="-128"/>
                <a:cs typeface="ＭＳ Ｐゴシック" charset="-128"/>
              </a:rPr>
              <a:t>Καταχωρησεων</a:t>
            </a:r>
            <a:endParaRPr lang="en-US" dirty="0">
              <a:solidFill>
                <a:schemeClr val="tx2">
                  <a:lumMod val="50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38</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4"/>
          <p:cNvSpPr>
            <a:spLocks noGrp="1" noChangeArrowheads="1"/>
          </p:cNvSpPr>
          <p:nvPr>
            <p:ph type="title"/>
          </p:nvPr>
        </p:nvSpPr>
        <p:spPr/>
        <p:txBody>
          <a:bodyPr/>
          <a:lstStyle/>
          <a:p>
            <a:pPr eaLnBrk="1" hangingPunct="1"/>
            <a:r>
              <a:rPr lang="el-GR" dirty="0" smtClean="0">
                <a:ea typeface="ＭＳ Ｐゴシック" pitchFamily="34" charset="-128"/>
              </a:rPr>
              <a:t>Βασική συγχώνευση</a:t>
            </a:r>
            <a:endParaRPr lang="en-US" dirty="0" smtClean="0">
              <a:ea typeface="ＭＳ Ｐゴシック" pitchFamily="34" charset="-128"/>
            </a:endParaRPr>
          </a:p>
        </p:txBody>
      </p:sp>
      <p:sp>
        <p:nvSpPr>
          <p:cNvPr id="50180" name="Text Box 46"/>
          <p:cNvSpPr txBox="1">
            <a:spLocks noChangeArrowheads="1"/>
          </p:cNvSpPr>
          <p:nvPr/>
        </p:nvSpPr>
        <p:spPr bwMode="auto">
          <a:xfrm>
            <a:off x="6878638" y="3429000"/>
            <a:ext cx="766557" cy="461665"/>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sp>
        <p:nvSpPr>
          <p:cNvPr id="50181" name="Text Box 47"/>
          <p:cNvSpPr txBox="1">
            <a:spLocks noChangeArrowheads="1"/>
          </p:cNvSpPr>
          <p:nvPr/>
        </p:nvSpPr>
        <p:spPr bwMode="auto">
          <a:xfrm>
            <a:off x="7351713" y="39624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sp>
        <p:nvSpPr>
          <p:cNvPr id="50182" name="Text Box 49"/>
          <p:cNvSpPr txBox="1">
            <a:spLocks noChangeArrowheads="1"/>
          </p:cNvSpPr>
          <p:nvPr/>
        </p:nvSpPr>
        <p:spPr bwMode="auto">
          <a:xfrm>
            <a:off x="2514600"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83" name="AutoShape 50"/>
          <p:cNvCxnSpPr>
            <a:cxnSpLocks noChangeShapeType="1"/>
            <a:stCxn id="50182" idx="3"/>
            <a:endCxn id="50184" idx="1"/>
          </p:cNvCxnSpPr>
          <p:nvPr/>
        </p:nvCxnSpPr>
        <p:spPr bwMode="auto">
          <a:xfrm>
            <a:off x="2893230" y="3659833"/>
            <a:ext cx="392057" cy="0"/>
          </a:xfrm>
          <a:prstGeom prst="straightConnector1">
            <a:avLst/>
          </a:prstGeom>
          <a:noFill/>
          <a:ln w="9525">
            <a:solidFill>
              <a:schemeClr val="tx1"/>
            </a:solidFill>
            <a:miter lim="800000"/>
            <a:headEnd/>
            <a:tailEnd type="triangle" w="med" len="med"/>
          </a:ln>
        </p:spPr>
      </p:cxnSp>
      <p:sp>
        <p:nvSpPr>
          <p:cNvPr id="50184" name="Text Box 52"/>
          <p:cNvSpPr txBox="1">
            <a:spLocks noChangeArrowheads="1"/>
          </p:cNvSpPr>
          <p:nvPr/>
        </p:nvSpPr>
        <p:spPr bwMode="auto">
          <a:xfrm>
            <a:off x="3285287"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0185" name="AutoShape 53"/>
          <p:cNvCxnSpPr>
            <a:cxnSpLocks noChangeShapeType="1"/>
            <a:stCxn id="50184" idx="3"/>
            <a:endCxn id="50186" idx="1"/>
          </p:cNvCxnSpPr>
          <p:nvPr/>
        </p:nvCxnSpPr>
        <p:spPr bwMode="auto">
          <a:xfrm>
            <a:off x="3663917" y="3659833"/>
            <a:ext cx="289708" cy="0"/>
          </a:xfrm>
          <a:prstGeom prst="straightConnector1">
            <a:avLst/>
          </a:prstGeom>
          <a:noFill/>
          <a:ln w="9525">
            <a:solidFill>
              <a:schemeClr val="tx1"/>
            </a:solidFill>
            <a:miter lim="800000"/>
            <a:headEnd/>
            <a:tailEnd type="triangle" w="med" len="med"/>
          </a:ln>
        </p:spPr>
      </p:cxnSp>
      <p:sp>
        <p:nvSpPr>
          <p:cNvPr id="50186" name="Text Box 55"/>
          <p:cNvSpPr txBox="1">
            <a:spLocks noChangeArrowheads="1"/>
          </p:cNvSpPr>
          <p:nvPr/>
        </p:nvSpPr>
        <p:spPr bwMode="auto">
          <a:xfrm>
            <a:off x="3953625"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187" name="AutoShape 56"/>
          <p:cNvCxnSpPr>
            <a:cxnSpLocks noChangeShapeType="1"/>
            <a:stCxn id="50186" idx="3"/>
            <a:endCxn id="50188" idx="1"/>
          </p:cNvCxnSpPr>
          <p:nvPr/>
        </p:nvCxnSpPr>
        <p:spPr bwMode="auto">
          <a:xfrm>
            <a:off x="4332255" y="3659833"/>
            <a:ext cx="107983" cy="149"/>
          </a:xfrm>
          <a:prstGeom prst="straightConnector1">
            <a:avLst/>
          </a:prstGeom>
          <a:noFill/>
          <a:ln w="9525">
            <a:solidFill>
              <a:schemeClr val="tx1"/>
            </a:solidFill>
            <a:miter lim="800000"/>
            <a:headEnd/>
            <a:tailEnd type="triangle" w="med" len="med"/>
          </a:ln>
        </p:spPr>
      </p:cxnSp>
      <p:sp>
        <p:nvSpPr>
          <p:cNvPr id="50188" name="Text Box 58"/>
          <p:cNvSpPr txBox="1">
            <a:spLocks noChangeArrowheads="1"/>
          </p:cNvSpPr>
          <p:nvPr/>
        </p:nvSpPr>
        <p:spPr bwMode="auto">
          <a:xfrm>
            <a:off x="4440238" y="3429000"/>
            <a:ext cx="574675" cy="461963"/>
          </a:xfrm>
          <a:prstGeom prst="rect">
            <a:avLst/>
          </a:prstGeom>
          <a:noFill/>
          <a:ln w="9525">
            <a:solidFill>
              <a:schemeClr val="tx1"/>
            </a:solidFill>
            <a:miter lim="800000"/>
            <a:headEnd/>
            <a:tailEnd/>
          </a:ln>
        </p:spPr>
        <p:txBody>
          <a:bodyPr wrap="none">
            <a:spAutoFit/>
          </a:bodyPr>
          <a:lstStyle/>
          <a:p>
            <a:r>
              <a:rPr lang="en-US" dirty="0">
                <a:solidFill>
                  <a:schemeClr val="tx1"/>
                </a:solidFill>
              </a:rPr>
              <a:t>41</a:t>
            </a:r>
          </a:p>
        </p:txBody>
      </p:sp>
      <p:cxnSp>
        <p:nvCxnSpPr>
          <p:cNvPr id="50189" name="AutoShape 59"/>
          <p:cNvCxnSpPr>
            <a:cxnSpLocks noChangeShapeType="1"/>
            <a:stCxn id="50188" idx="3"/>
            <a:endCxn id="50190" idx="1"/>
          </p:cNvCxnSpPr>
          <p:nvPr/>
        </p:nvCxnSpPr>
        <p:spPr bwMode="auto">
          <a:xfrm>
            <a:off x="5014913" y="3659188"/>
            <a:ext cx="187325" cy="1587"/>
          </a:xfrm>
          <a:prstGeom prst="straightConnector1">
            <a:avLst/>
          </a:prstGeom>
          <a:noFill/>
          <a:ln w="9525">
            <a:solidFill>
              <a:schemeClr val="tx1"/>
            </a:solidFill>
            <a:miter lim="800000"/>
            <a:headEnd/>
            <a:tailEnd type="triangle" w="med" len="med"/>
          </a:ln>
        </p:spPr>
      </p:cxnSp>
      <p:sp>
        <p:nvSpPr>
          <p:cNvPr id="50190" name="Text Box 61"/>
          <p:cNvSpPr txBox="1">
            <a:spLocks noChangeArrowheads="1"/>
          </p:cNvSpPr>
          <p:nvPr/>
        </p:nvSpPr>
        <p:spPr bwMode="auto">
          <a:xfrm>
            <a:off x="5202238" y="34290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0191" name="AutoShape 62"/>
          <p:cNvCxnSpPr>
            <a:cxnSpLocks noChangeShapeType="1"/>
            <a:stCxn id="50190" idx="3"/>
            <a:endCxn id="50192" idx="1"/>
          </p:cNvCxnSpPr>
          <p:nvPr/>
        </p:nvCxnSpPr>
        <p:spPr bwMode="auto">
          <a:xfrm flipV="1">
            <a:off x="5776913" y="3659833"/>
            <a:ext cx="263525" cy="149"/>
          </a:xfrm>
          <a:prstGeom prst="straightConnector1">
            <a:avLst/>
          </a:prstGeom>
          <a:noFill/>
          <a:ln w="9525">
            <a:solidFill>
              <a:schemeClr val="tx1"/>
            </a:solidFill>
            <a:miter lim="800000"/>
            <a:headEnd/>
            <a:tailEnd type="triangle" w="med" len="med"/>
          </a:ln>
        </p:spPr>
      </p:cxnSp>
      <p:sp>
        <p:nvSpPr>
          <p:cNvPr id="50192" name="Text Box 64"/>
          <p:cNvSpPr txBox="1">
            <a:spLocks noChangeArrowheads="1"/>
          </p:cNvSpPr>
          <p:nvPr/>
        </p:nvSpPr>
        <p:spPr bwMode="auto">
          <a:xfrm>
            <a:off x="6040438" y="34290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0193" name="AutoShape 65"/>
          <p:cNvCxnSpPr>
            <a:cxnSpLocks noChangeShapeType="1"/>
            <a:stCxn id="50192" idx="3"/>
            <a:endCxn id="50180" idx="1"/>
          </p:cNvCxnSpPr>
          <p:nvPr/>
        </p:nvCxnSpPr>
        <p:spPr bwMode="auto">
          <a:xfrm>
            <a:off x="6613031" y="3659833"/>
            <a:ext cx="265607" cy="0"/>
          </a:xfrm>
          <a:prstGeom prst="straightConnector1">
            <a:avLst/>
          </a:prstGeom>
          <a:noFill/>
          <a:ln w="9525">
            <a:solidFill>
              <a:schemeClr val="tx1"/>
            </a:solidFill>
            <a:miter lim="800000"/>
            <a:headEnd/>
            <a:tailEnd type="triangle" w="med" len="med"/>
          </a:ln>
        </p:spPr>
      </p:cxnSp>
      <p:sp>
        <p:nvSpPr>
          <p:cNvPr id="50194" name="Text Box 67"/>
          <p:cNvSpPr txBox="1">
            <a:spLocks noChangeArrowheads="1"/>
          </p:cNvSpPr>
          <p:nvPr/>
        </p:nvSpPr>
        <p:spPr bwMode="auto">
          <a:xfrm>
            <a:off x="2535238"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1</a:t>
            </a:r>
          </a:p>
        </p:txBody>
      </p:sp>
      <p:cxnSp>
        <p:nvCxnSpPr>
          <p:cNvPr id="50195" name="AutoShape 68"/>
          <p:cNvCxnSpPr>
            <a:cxnSpLocks noChangeShapeType="1"/>
            <a:stCxn id="50194" idx="3"/>
            <a:endCxn id="50196" idx="1"/>
          </p:cNvCxnSpPr>
          <p:nvPr/>
        </p:nvCxnSpPr>
        <p:spPr bwMode="auto">
          <a:xfrm>
            <a:off x="2913868" y="4193233"/>
            <a:ext cx="392057" cy="0"/>
          </a:xfrm>
          <a:prstGeom prst="straightConnector1">
            <a:avLst/>
          </a:prstGeom>
          <a:noFill/>
          <a:ln w="9525">
            <a:solidFill>
              <a:schemeClr val="tx1"/>
            </a:solidFill>
            <a:miter lim="800000"/>
            <a:headEnd/>
            <a:tailEnd type="triangle" w="med" len="med"/>
          </a:ln>
        </p:spPr>
      </p:cxnSp>
      <p:sp>
        <p:nvSpPr>
          <p:cNvPr id="50196" name="Text Box 70"/>
          <p:cNvSpPr txBox="1">
            <a:spLocks noChangeArrowheads="1"/>
          </p:cNvSpPr>
          <p:nvPr/>
        </p:nvSpPr>
        <p:spPr bwMode="auto">
          <a:xfrm>
            <a:off x="33059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97" name="AutoShape 71"/>
          <p:cNvCxnSpPr>
            <a:cxnSpLocks noChangeShapeType="1"/>
            <a:stCxn id="50196" idx="3"/>
            <a:endCxn id="50198" idx="1"/>
          </p:cNvCxnSpPr>
          <p:nvPr/>
        </p:nvCxnSpPr>
        <p:spPr bwMode="auto">
          <a:xfrm>
            <a:off x="3684555" y="4193233"/>
            <a:ext cx="269070" cy="0"/>
          </a:xfrm>
          <a:prstGeom prst="straightConnector1">
            <a:avLst/>
          </a:prstGeom>
          <a:noFill/>
          <a:ln w="9525">
            <a:solidFill>
              <a:schemeClr val="tx1"/>
            </a:solidFill>
            <a:miter lim="800000"/>
            <a:headEnd/>
            <a:tailEnd type="triangle" w="med" len="med"/>
          </a:ln>
        </p:spPr>
      </p:cxnSp>
      <p:sp>
        <p:nvSpPr>
          <p:cNvPr id="50198" name="Text Box 73"/>
          <p:cNvSpPr txBox="1">
            <a:spLocks noChangeArrowheads="1"/>
          </p:cNvSpPr>
          <p:nvPr/>
        </p:nvSpPr>
        <p:spPr bwMode="auto">
          <a:xfrm>
            <a:off x="39536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0199" name="AutoShape 74"/>
          <p:cNvCxnSpPr>
            <a:cxnSpLocks noChangeShapeType="1"/>
            <a:stCxn id="50198" idx="3"/>
            <a:endCxn id="50200" idx="1"/>
          </p:cNvCxnSpPr>
          <p:nvPr/>
        </p:nvCxnSpPr>
        <p:spPr bwMode="auto">
          <a:xfrm>
            <a:off x="4332255" y="4193233"/>
            <a:ext cx="128620" cy="149"/>
          </a:xfrm>
          <a:prstGeom prst="straightConnector1">
            <a:avLst/>
          </a:prstGeom>
          <a:noFill/>
          <a:ln w="9525">
            <a:solidFill>
              <a:schemeClr val="tx1"/>
            </a:solidFill>
            <a:miter lim="800000"/>
            <a:headEnd/>
            <a:tailEnd type="triangle" w="med" len="med"/>
          </a:ln>
        </p:spPr>
      </p:cxnSp>
      <p:sp>
        <p:nvSpPr>
          <p:cNvPr id="50200" name="Text Box 76"/>
          <p:cNvSpPr txBox="1">
            <a:spLocks noChangeArrowheads="1"/>
          </p:cNvSpPr>
          <p:nvPr/>
        </p:nvSpPr>
        <p:spPr bwMode="auto">
          <a:xfrm>
            <a:off x="4460875" y="3962400"/>
            <a:ext cx="379413" cy="461963"/>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201" name="AutoShape 77"/>
          <p:cNvCxnSpPr>
            <a:cxnSpLocks noChangeShapeType="1"/>
            <a:stCxn id="50200" idx="3"/>
            <a:endCxn id="50202" idx="1"/>
          </p:cNvCxnSpPr>
          <p:nvPr/>
        </p:nvCxnSpPr>
        <p:spPr bwMode="auto">
          <a:xfrm>
            <a:off x="4840288" y="4192588"/>
            <a:ext cx="227012" cy="1587"/>
          </a:xfrm>
          <a:prstGeom prst="straightConnector1">
            <a:avLst/>
          </a:prstGeom>
          <a:noFill/>
          <a:ln w="9525">
            <a:solidFill>
              <a:schemeClr val="tx1"/>
            </a:solidFill>
            <a:miter lim="800000"/>
            <a:headEnd/>
            <a:tailEnd type="triangle" w="med" len="med"/>
          </a:ln>
        </p:spPr>
      </p:cxnSp>
      <p:sp>
        <p:nvSpPr>
          <p:cNvPr id="50202" name="Text Box 79"/>
          <p:cNvSpPr txBox="1">
            <a:spLocks noChangeArrowheads="1"/>
          </p:cNvSpPr>
          <p:nvPr/>
        </p:nvSpPr>
        <p:spPr bwMode="auto">
          <a:xfrm>
            <a:off x="5067300" y="39624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11</a:t>
            </a:r>
          </a:p>
        </p:txBody>
      </p:sp>
      <p:cxnSp>
        <p:nvCxnSpPr>
          <p:cNvPr id="50203" name="AutoShape 80"/>
          <p:cNvCxnSpPr>
            <a:cxnSpLocks noChangeShapeType="1"/>
            <a:stCxn id="50202" idx="3"/>
            <a:endCxn id="50204" idx="1"/>
          </p:cNvCxnSpPr>
          <p:nvPr/>
        </p:nvCxnSpPr>
        <p:spPr bwMode="auto">
          <a:xfrm>
            <a:off x="5641975" y="4192588"/>
            <a:ext cx="185738" cy="3175"/>
          </a:xfrm>
          <a:prstGeom prst="straightConnector1">
            <a:avLst/>
          </a:prstGeom>
          <a:noFill/>
          <a:ln w="9525">
            <a:solidFill>
              <a:schemeClr val="tx1"/>
            </a:solidFill>
            <a:miter lim="800000"/>
            <a:headEnd/>
            <a:tailEnd type="triangle" w="med" len="med"/>
          </a:ln>
        </p:spPr>
      </p:cxnSp>
      <p:sp>
        <p:nvSpPr>
          <p:cNvPr id="50204" name="Text Box 82"/>
          <p:cNvSpPr txBox="1">
            <a:spLocks noChangeArrowheads="1"/>
          </p:cNvSpPr>
          <p:nvPr/>
        </p:nvSpPr>
        <p:spPr bwMode="auto">
          <a:xfrm>
            <a:off x="5827713" y="3962400"/>
            <a:ext cx="588962" cy="466725"/>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0205" name="AutoShape 83"/>
          <p:cNvCxnSpPr>
            <a:cxnSpLocks noChangeShapeType="1"/>
            <a:stCxn id="50204" idx="3"/>
            <a:endCxn id="50206" idx="1"/>
          </p:cNvCxnSpPr>
          <p:nvPr/>
        </p:nvCxnSpPr>
        <p:spPr bwMode="auto">
          <a:xfrm flipV="1">
            <a:off x="6416675" y="4193233"/>
            <a:ext cx="173038" cy="2530"/>
          </a:xfrm>
          <a:prstGeom prst="straightConnector1">
            <a:avLst/>
          </a:prstGeom>
          <a:noFill/>
          <a:ln w="9525">
            <a:solidFill>
              <a:schemeClr val="tx1"/>
            </a:solidFill>
            <a:miter lim="800000"/>
            <a:headEnd/>
            <a:tailEnd type="triangle" w="med" len="med"/>
          </a:ln>
        </p:spPr>
      </p:cxnSp>
      <p:sp>
        <p:nvSpPr>
          <p:cNvPr id="50206" name="Text Box 85"/>
          <p:cNvSpPr txBox="1">
            <a:spLocks noChangeArrowheads="1"/>
          </p:cNvSpPr>
          <p:nvPr/>
        </p:nvSpPr>
        <p:spPr bwMode="auto">
          <a:xfrm>
            <a:off x="6589713" y="39624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0207" name="AutoShape 86"/>
          <p:cNvCxnSpPr>
            <a:cxnSpLocks noChangeShapeType="1"/>
            <a:stCxn id="50206" idx="3"/>
            <a:endCxn id="50181" idx="1"/>
          </p:cNvCxnSpPr>
          <p:nvPr/>
        </p:nvCxnSpPr>
        <p:spPr bwMode="auto">
          <a:xfrm>
            <a:off x="7162306" y="4193233"/>
            <a:ext cx="189407" cy="2530"/>
          </a:xfrm>
          <a:prstGeom prst="straightConnector1">
            <a:avLst/>
          </a:prstGeom>
          <a:noFill/>
          <a:ln w="9525">
            <a:solidFill>
              <a:schemeClr val="tx1"/>
            </a:solidFill>
            <a:miter lim="800000"/>
            <a:headEnd/>
            <a:tailEnd type="triangle" w="med" len="med"/>
          </a:ln>
        </p:spPr>
      </p:cxnSp>
      <p:sp>
        <p:nvSpPr>
          <p:cNvPr id="50208" name="Text Box 88"/>
          <p:cNvSpPr txBox="1">
            <a:spLocks noChangeArrowheads="1"/>
          </p:cNvSpPr>
          <p:nvPr/>
        </p:nvSpPr>
        <p:spPr bwMode="auto">
          <a:xfrm>
            <a:off x="7772400" y="3429000"/>
            <a:ext cx="1166813" cy="457200"/>
          </a:xfrm>
          <a:prstGeom prst="rect">
            <a:avLst/>
          </a:prstGeom>
          <a:noFill/>
          <a:ln w="9525">
            <a:noFill/>
            <a:miter lim="800000"/>
            <a:headEnd/>
            <a:tailEnd/>
          </a:ln>
        </p:spPr>
        <p:txBody>
          <a:bodyPr wrap="none">
            <a:spAutoFit/>
          </a:bodyPr>
          <a:lstStyle/>
          <a:p>
            <a:r>
              <a:rPr lang="en-US" b="1" i="1"/>
              <a:t>Brutus</a:t>
            </a:r>
          </a:p>
        </p:txBody>
      </p:sp>
      <p:sp>
        <p:nvSpPr>
          <p:cNvPr id="50209" name="Text Box 89"/>
          <p:cNvSpPr txBox="1">
            <a:spLocks noChangeArrowheads="1"/>
          </p:cNvSpPr>
          <p:nvPr/>
        </p:nvSpPr>
        <p:spPr bwMode="auto">
          <a:xfrm>
            <a:off x="7848600" y="3962400"/>
            <a:ext cx="1203325" cy="457200"/>
          </a:xfrm>
          <a:prstGeom prst="rect">
            <a:avLst/>
          </a:prstGeom>
          <a:noFill/>
          <a:ln w="9525">
            <a:noFill/>
            <a:miter lim="800000"/>
            <a:headEnd/>
            <a:tailEnd/>
          </a:ln>
        </p:spPr>
        <p:txBody>
          <a:bodyPr wrap="none">
            <a:spAutoFit/>
          </a:bodyPr>
          <a:lstStyle/>
          <a:p>
            <a:r>
              <a:rPr lang="en-US" b="1" i="1"/>
              <a:t>Caesar</a:t>
            </a:r>
          </a:p>
        </p:txBody>
      </p:sp>
      <p:sp>
        <p:nvSpPr>
          <p:cNvPr id="50210" name="AutoShape 90"/>
          <p:cNvSpPr>
            <a:spLocks noChangeArrowheads="1"/>
          </p:cNvSpPr>
          <p:nvPr/>
        </p:nvSpPr>
        <p:spPr bwMode="auto">
          <a:xfrm rot="10800000">
            <a:off x="1462088" y="3714750"/>
            <a:ext cx="976312" cy="485775"/>
          </a:xfrm>
          <a:prstGeom prst="notchedRightArrow">
            <a:avLst>
              <a:gd name="adj1" fmla="val 50000"/>
              <a:gd name="adj2" fmla="val 50245"/>
            </a:avLst>
          </a:prstGeom>
          <a:solidFill>
            <a:srgbClr val="CC0000"/>
          </a:solidFill>
          <a:ln w="9525">
            <a:solidFill>
              <a:schemeClr val="tx1"/>
            </a:solidFill>
            <a:miter lim="800000"/>
            <a:headEnd/>
            <a:tailEnd/>
          </a:ln>
        </p:spPr>
        <p:txBody>
          <a:bodyPr wrap="none" anchor="ctr">
            <a:spAutoFit/>
          </a:bodyPr>
          <a:lstStyle/>
          <a:p>
            <a:endParaRPr lang="el-GR"/>
          </a:p>
        </p:txBody>
      </p:sp>
      <p:sp>
        <p:nvSpPr>
          <p:cNvPr id="50211" name="Text Box 91"/>
          <p:cNvSpPr txBox="1">
            <a:spLocks noChangeArrowheads="1"/>
          </p:cNvSpPr>
          <p:nvPr/>
        </p:nvSpPr>
        <p:spPr bwMode="auto">
          <a:xfrm>
            <a:off x="228600" y="37338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212" name="AutoShape 93"/>
          <p:cNvCxnSpPr>
            <a:cxnSpLocks noChangeShapeType="1"/>
            <a:stCxn id="50211" idx="3"/>
          </p:cNvCxnSpPr>
          <p:nvPr/>
        </p:nvCxnSpPr>
        <p:spPr bwMode="auto">
          <a:xfrm>
            <a:off x="607230" y="3964633"/>
            <a:ext cx="269070" cy="2530"/>
          </a:xfrm>
          <a:prstGeom prst="straightConnector1">
            <a:avLst/>
          </a:prstGeom>
          <a:noFill/>
          <a:ln w="9525">
            <a:solidFill>
              <a:schemeClr val="tx1"/>
            </a:solidFill>
            <a:miter lim="800000"/>
            <a:headEnd/>
            <a:tailEnd type="triangle" w="med" len="med"/>
          </a:ln>
        </p:spPr>
      </p:cxnSp>
      <p:sp>
        <p:nvSpPr>
          <p:cNvPr id="50213" name="Text Box 94"/>
          <p:cNvSpPr txBox="1">
            <a:spLocks noChangeArrowheads="1"/>
          </p:cNvSpPr>
          <p:nvPr/>
        </p:nvSpPr>
        <p:spPr bwMode="auto">
          <a:xfrm>
            <a:off x="855663" y="374332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sp>
        <p:nvSpPr>
          <p:cNvPr id="50214" name="Text Box 95"/>
          <p:cNvSpPr txBox="1">
            <a:spLocks noChangeArrowheads="1"/>
          </p:cNvSpPr>
          <p:nvPr/>
        </p:nvSpPr>
        <p:spPr bwMode="auto">
          <a:xfrm>
            <a:off x="381000" y="4800600"/>
            <a:ext cx="5887189" cy="461665"/>
          </a:xfrm>
          <a:prstGeom prst="rect">
            <a:avLst/>
          </a:prstGeom>
          <a:noFill/>
          <a:ln w="9525">
            <a:noFill/>
            <a:miter lim="800000"/>
            <a:headEnd/>
            <a:tailEnd/>
          </a:ln>
        </p:spPr>
        <p:txBody>
          <a:bodyPr wrap="none">
            <a:spAutoFit/>
          </a:bodyPr>
          <a:lstStyle/>
          <a:p>
            <a:r>
              <a:rPr lang="el-GR" dirty="0" smtClean="0">
                <a:solidFill>
                  <a:srgbClr val="A50021"/>
                </a:solidFill>
                <a:latin typeface="+mn-lt"/>
              </a:rPr>
              <a:t>Αν τα μήκη των λιστών είναι </a:t>
            </a:r>
            <a:r>
              <a:rPr lang="en-US" dirty="0" smtClean="0">
                <a:solidFill>
                  <a:srgbClr val="A50021"/>
                </a:solidFill>
                <a:latin typeface="+mn-lt"/>
              </a:rPr>
              <a:t>m </a:t>
            </a:r>
            <a:r>
              <a:rPr lang="el-GR" dirty="0" smtClean="0">
                <a:solidFill>
                  <a:srgbClr val="A50021"/>
                </a:solidFill>
                <a:latin typeface="+mn-lt"/>
              </a:rPr>
              <a:t>και </a:t>
            </a:r>
            <a:r>
              <a:rPr lang="en-US" dirty="0" smtClean="0">
                <a:solidFill>
                  <a:srgbClr val="A50021"/>
                </a:solidFill>
                <a:latin typeface="+mn-lt"/>
              </a:rPr>
              <a:t>n,  </a:t>
            </a:r>
            <a:r>
              <a:rPr lang="en-US" dirty="0">
                <a:solidFill>
                  <a:srgbClr val="A50021"/>
                </a:solidFill>
                <a:latin typeface="+mn-lt"/>
              </a:rPr>
              <a:t>O(</a:t>
            </a:r>
            <a:r>
              <a:rPr lang="en-US" i="1" dirty="0" err="1">
                <a:solidFill>
                  <a:srgbClr val="A50021"/>
                </a:solidFill>
                <a:latin typeface="+mn-lt"/>
              </a:rPr>
              <a:t>m+n</a:t>
            </a:r>
            <a:r>
              <a:rPr lang="en-US" dirty="0" smtClean="0">
                <a:solidFill>
                  <a:srgbClr val="A50021"/>
                </a:solidFill>
                <a:latin typeface="+mn-lt"/>
              </a:rPr>
              <a:t>)</a:t>
            </a:r>
            <a:endParaRPr lang="en-US" dirty="0">
              <a:solidFill>
                <a:srgbClr val="A50021"/>
              </a:solidFill>
              <a:latin typeface="+mn-lt"/>
            </a:endParaRPr>
          </a:p>
        </p:txBody>
      </p:sp>
      <p:sp>
        <p:nvSpPr>
          <p:cNvPr id="1264736" name="Text Box 96"/>
          <p:cNvSpPr txBox="1">
            <a:spLocks noChangeArrowheads="1"/>
          </p:cNvSpPr>
          <p:nvPr/>
        </p:nvSpPr>
        <p:spPr bwMode="auto">
          <a:xfrm>
            <a:off x="2286000" y="5791200"/>
            <a:ext cx="5788025" cy="830263"/>
          </a:xfrm>
          <a:prstGeom prst="rect">
            <a:avLst/>
          </a:prstGeom>
          <a:noFill/>
          <a:ln w="9525">
            <a:noFill/>
            <a:miter lim="800000"/>
            <a:headEnd/>
            <a:tailEnd/>
          </a:ln>
        </p:spPr>
        <p:txBody>
          <a:bodyPr wrap="none">
            <a:spAutoFit/>
          </a:bodyPr>
          <a:lstStyle/>
          <a:p>
            <a:r>
              <a:rPr lang="en-US"/>
              <a:t>Can we do better?</a:t>
            </a:r>
          </a:p>
          <a:p>
            <a:r>
              <a:rPr lang="en-US"/>
              <a:t>Yes (if index isn’t changing too fast).</a:t>
            </a:r>
          </a:p>
        </p:txBody>
      </p:sp>
      <p:sp>
        <p:nvSpPr>
          <p:cNvPr id="5021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0217" name="Slide Number Placeholder 40"/>
          <p:cNvSpPr>
            <a:spLocks noGrp="1"/>
          </p:cNvSpPr>
          <p:nvPr>
            <p:ph type="sldNum" sz="quarter" idx="12"/>
          </p:nvPr>
        </p:nvSpPr>
        <p:spPr bwMode="auto">
          <a:noFill/>
          <a:ln>
            <a:miter lim="800000"/>
            <a:headEnd/>
            <a:tailEnd/>
          </a:ln>
        </p:spPr>
        <p:txBody>
          <a:bodyPr/>
          <a:lstStyle/>
          <a:p>
            <a:fld id="{EA04ED0B-50E3-48A3-BC03-B0595931CB2D}" type="slidenum">
              <a:rPr lang="en-US"/>
              <a:pPr/>
              <a:t>39</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47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73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4559FE-E4CF-4C8C-8316-3BAE54D44B16}" type="slidenum">
              <a:rPr lang="en-US" smtClean="0"/>
              <a:pPr/>
              <a:t>4</a:t>
            </a:fld>
            <a:endParaRPr lang="en-US"/>
          </a:p>
        </p:txBody>
      </p:sp>
      <p:sp>
        <p:nvSpPr>
          <p:cNvPr id="3" name="TextBox 2"/>
          <p:cNvSpPr txBox="1"/>
          <p:nvPr/>
        </p:nvSpPr>
        <p:spPr>
          <a:xfrm>
            <a:off x="1259632" y="2276872"/>
            <a:ext cx="5760640" cy="1446550"/>
          </a:xfrm>
          <a:prstGeom prst="rect">
            <a:avLst/>
          </a:prstGeom>
          <a:noFill/>
        </p:spPr>
        <p:txBody>
          <a:bodyPr wrap="square" rtlCol="0">
            <a:spAutoFit/>
          </a:bodyPr>
          <a:lstStyle/>
          <a:p>
            <a:pPr algn="r"/>
            <a:r>
              <a:rPr lang="el-GR" sz="4400" dirty="0" smtClean="0">
                <a:solidFill>
                  <a:schemeClr val="accent1">
                    <a:lumMod val="75000"/>
                  </a:schemeClr>
                </a:solidFill>
                <a:latin typeface="+mn-lt"/>
                <a:ea typeface="ＭＳ Ｐゴシック" pitchFamily="-112" charset="-128"/>
              </a:rPr>
              <a:t>Λεξιλόγιο Όρων </a:t>
            </a:r>
            <a:r>
              <a:rPr lang="el-GR" sz="4400" i="1" dirty="0" smtClean="0">
                <a:solidFill>
                  <a:schemeClr val="accent1">
                    <a:lumMod val="75000"/>
                  </a:schemeClr>
                </a:solidFill>
                <a:latin typeface="+mn-lt"/>
                <a:ea typeface="ＭＳ Ｐゴシック" pitchFamily="-112" charset="-128"/>
              </a:rPr>
              <a:t>και </a:t>
            </a:r>
            <a:r>
              <a:rPr lang="el-GR" sz="4400" dirty="0" smtClean="0">
                <a:solidFill>
                  <a:schemeClr val="accent1">
                    <a:lumMod val="75000"/>
                  </a:schemeClr>
                </a:solidFill>
                <a:latin typeface="+mn-lt"/>
                <a:ea typeface="ＭＳ Ｐゴシック" pitchFamily="-112" charset="-128"/>
              </a:rPr>
              <a:t>Λίστες Καταχωρήσεων</a:t>
            </a:r>
            <a:endParaRPr lang="el-GR" sz="4400" dirty="0">
              <a:solidFill>
                <a:schemeClr val="accent1">
                  <a:lumMod val="75000"/>
                </a:schemeClr>
              </a:solidFill>
              <a:latin typeface="+mn-lt"/>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3200" dirty="0" smtClean="0">
                <a:ea typeface="ＭＳ Ｐゴシック" pitchFamily="34" charset="-128"/>
              </a:rPr>
              <a:t>Επέκταση των λιστών με δείκτες παράλειψης</a:t>
            </a:r>
            <a:r>
              <a:rPr lang="en-US" sz="3200" dirty="0" smtClean="0">
                <a:ea typeface="ＭＳ Ｐゴシック" pitchFamily="34" charset="-128"/>
              </a:rPr>
              <a:t> </a:t>
            </a:r>
            <a:r>
              <a:rPr lang="en-US" sz="3200" dirty="0" smtClean="0">
                <a:solidFill>
                  <a:schemeClr val="folHlink"/>
                </a:solidFill>
                <a:ea typeface="ＭＳ Ｐゴシック" pitchFamily="34" charset="-128"/>
              </a:rPr>
              <a:t>skip pointers</a:t>
            </a:r>
            <a:r>
              <a:rPr lang="en-US" sz="3200" dirty="0" smtClean="0">
                <a:ea typeface="ＭＳ Ｐゴシック" pitchFamily="34" charset="-128"/>
              </a:rPr>
              <a:t> </a:t>
            </a:r>
            <a:r>
              <a:rPr lang="en-US" sz="2400" dirty="0" smtClean="0">
                <a:ea typeface="ＭＳ Ｐゴシック" pitchFamily="34" charset="-128"/>
              </a:rPr>
              <a:t>(</a:t>
            </a:r>
            <a:r>
              <a:rPr lang="el-GR" sz="2400" dirty="0" smtClean="0">
                <a:ea typeface="ＭＳ Ｐゴシック" pitchFamily="34" charset="-128"/>
              </a:rPr>
              <a:t>κατά την κατασκευή του ευρετηρίου</a:t>
            </a:r>
            <a:r>
              <a:rPr lang="en-US" sz="2400" dirty="0" smtClean="0">
                <a:ea typeface="ＭＳ Ｐゴシック" pitchFamily="34" charset="-128"/>
              </a:rPr>
              <a:t>)</a:t>
            </a:r>
          </a:p>
        </p:txBody>
      </p:sp>
      <p:sp>
        <p:nvSpPr>
          <p:cNvPr id="51203" name="Rectangle 75"/>
          <p:cNvSpPr>
            <a:spLocks noGrp="1" noChangeArrowheads="1"/>
          </p:cNvSpPr>
          <p:nvPr>
            <p:ph idx="1"/>
          </p:nvPr>
        </p:nvSpPr>
        <p:spPr>
          <a:xfrm>
            <a:off x="457200" y="4038600"/>
            <a:ext cx="8229600" cy="2514600"/>
          </a:xfrm>
        </p:spPr>
        <p:txBody>
          <a:bodyPr/>
          <a:lstStyle/>
          <a:p>
            <a:pPr eaLnBrk="1" hangingPunct="1"/>
            <a:r>
              <a:rPr lang="el-GR" dirty="0" smtClean="0">
                <a:ea typeface="ＭＳ Ｐゴシック" pitchFamily="34" charset="-128"/>
              </a:rPr>
              <a:t>Γιατί</a:t>
            </a:r>
            <a:r>
              <a:rPr lang="en-US" dirty="0" smtClean="0">
                <a:ea typeface="ＭＳ Ｐゴシック" pitchFamily="34" charset="-128"/>
              </a:rPr>
              <a:t>?</a:t>
            </a:r>
          </a:p>
          <a:p>
            <a:pPr eaLnBrk="1" hangingPunct="1"/>
            <a:r>
              <a:rPr lang="el-GR" u="sng" dirty="0" smtClean="0">
                <a:ea typeface="ＭＳ Ｐゴシック" pitchFamily="34" charset="-128"/>
              </a:rPr>
              <a:t>Για να αποφύγουμε (</a:t>
            </a:r>
            <a:r>
              <a:rPr lang="en-US" u="sng" dirty="0" smtClean="0">
                <a:ea typeface="ＭＳ Ｐゴシック" pitchFamily="34" charset="-128"/>
              </a:rPr>
              <a:t>skip</a:t>
            </a:r>
            <a:r>
              <a:rPr lang="el-GR" u="sng" dirty="0" smtClean="0">
                <a:ea typeface="ＭＳ Ｐゴシック" pitchFamily="34" charset="-128"/>
              </a:rPr>
              <a:t>) καταχωρήσεις που δεν θα εμφανιστούν στο αποτέλεσμα της αναζήτησης</a:t>
            </a:r>
            <a:r>
              <a:rPr lang="en-US" u="sng" dirty="0" smtClean="0">
                <a:ea typeface="ＭＳ Ｐゴシック" pitchFamily="34" charset="-128"/>
              </a:rPr>
              <a:t>.</a:t>
            </a:r>
          </a:p>
          <a:p>
            <a:pPr eaLnBrk="1" hangingPunct="1"/>
            <a:r>
              <a:rPr lang="el-GR" dirty="0" smtClean="0">
                <a:ea typeface="ＭＳ Ｐゴシック" pitchFamily="34" charset="-128"/>
              </a:rPr>
              <a:t>Πως</a:t>
            </a:r>
            <a:r>
              <a:rPr lang="en-US" dirty="0" smtClean="0">
                <a:ea typeface="ＭＳ Ｐゴシック" pitchFamily="34" charset="-128"/>
              </a:rPr>
              <a:t>?</a:t>
            </a:r>
          </a:p>
          <a:p>
            <a:pPr eaLnBrk="1" hangingPunct="1"/>
            <a:r>
              <a:rPr lang="el-GR" dirty="0" smtClean="0">
                <a:ea typeface="ＭＳ Ｐゴシック" pitchFamily="34" charset="-128"/>
              </a:rPr>
              <a:t>Που να τοποθετήσουμε αυτούς τους δείκτες</a:t>
            </a:r>
            <a:r>
              <a:rPr lang="en-US" dirty="0" smtClean="0">
                <a:ea typeface="ＭＳ Ｐゴシック" pitchFamily="34" charset="-128"/>
              </a:rPr>
              <a:t>?</a:t>
            </a:r>
          </a:p>
        </p:txBody>
      </p:sp>
      <p:grpSp>
        <p:nvGrpSpPr>
          <p:cNvPr id="2" name="Group 68"/>
          <p:cNvGrpSpPr>
            <a:grpSpLocks/>
          </p:cNvGrpSpPr>
          <p:nvPr/>
        </p:nvGrpSpPr>
        <p:grpSpPr bwMode="auto">
          <a:xfrm>
            <a:off x="1447800" y="2055813"/>
            <a:ext cx="5133975" cy="468312"/>
            <a:chOff x="912" y="1295"/>
            <a:chExt cx="3234" cy="295"/>
          </a:xfrm>
        </p:grpSpPr>
        <p:sp>
          <p:nvSpPr>
            <p:cNvPr id="51236" name="Text Box 18"/>
            <p:cNvSpPr txBox="1">
              <a:spLocks noChangeArrowheads="1"/>
            </p:cNvSpPr>
            <p:nvPr/>
          </p:nvSpPr>
          <p:spPr bwMode="auto">
            <a:xfrm>
              <a:off x="3661" y="1296"/>
              <a:ext cx="485" cy="294"/>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grpSp>
          <p:nvGrpSpPr>
            <p:cNvPr id="3" name="Group 19"/>
            <p:cNvGrpSpPr>
              <a:grpSpLocks/>
            </p:cNvGrpSpPr>
            <p:nvPr/>
          </p:nvGrpSpPr>
          <p:grpSpPr bwMode="auto">
            <a:xfrm>
              <a:off x="912" y="1296"/>
              <a:ext cx="408" cy="294"/>
              <a:chOff x="1584" y="3162"/>
              <a:chExt cx="408" cy="294"/>
            </a:xfrm>
          </p:grpSpPr>
          <p:sp>
            <p:nvSpPr>
              <p:cNvPr id="51256" name="Text Box 20"/>
              <p:cNvSpPr txBox="1">
                <a:spLocks noChangeArrowheads="1"/>
              </p:cNvSpPr>
              <p:nvPr/>
            </p:nvSpPr>
            <p:spPr bwMode="auto">
              <a:xfrm>
                <a:off x="1584"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57" name="AutoShape 21"/>
              <p:cNvCxnSpPr>
                <a:cxnSpLocks noChangeShapeType="1"/>
                <a:stCxn id="51256" idx="3"/>
                <a:endCxn id="51254" idx="1"/>
              </p:cNvCxnSpPr>
              <p:nvPr/>
            </p:nvCxnSpPr>
            <p:spPr bwMode="auto">
              <a:xfrm>
                <a:off x="1813" y="3309"/>
                <a:ext cx="179" cy="0"/>
              </a:xfrm>
              <a:prstGeom prst="straightConnector1">
                <a:avLst/>
              </a:prstGeom>
              <a:noFill/>
              <a:ln w="9525">
                <a:solidFill>
                  <a:schemeClr val="tx1"/>
                </a:solidFill>
                <a:miter lim="800000"/>
                <a:headEnd/>
                <a:tailEnd type="triangle" w="med" len="med"/>
              </a:ln>
            </p:spPr>
          </p:cxnSp>
        </p:grpSp>
        <p:grpSp>
          <p:nvGrpSpPr>
            <p:cNvPr id="4" name="Group 22"/>
            <p:cNvGrpSpPr>
              <a:grpSpLocks/>
            </p:cNvGrpSpPr>
            <p:nvPr/>
          </p:nvGrpSpPr>
          <p:grpSpPr bwMode="auto">
            <a:xfrm>
              <a:off x="1320" y="1296"/>
              <a:ext cx="421" cy="294"/>
              <a:chOff x="1992" y="3162"/>
              <a:chExt cx="421" cy="294"/>
            </a:xfrm>
          </p:grpSpPr>
          <p:sp>
            <p:nvSpPr>
              <p:cNvPr id="51254" name="Text Box 23"/>
              <p:cNvSpPr txBox="1">
                <a:spLocks noChangeArrowheads="1"/>
              </p:cNvSpPr>
              <p:nvPr/>
            </p:nvSpPr>
            <p:spPr bwMode="auto">
              <a:xfrm>
                <a:off x="1992"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1255" name="AutoShape 24"/>
              <p:cNvCxnSpPr>
                <a:cxnSpLocks noChangeShapeType="1"/>
                <a:stCxn id="51254" idx="3"/>
                <a:endCxn id="51252" idx="1"/>
              </p:cNvCxnSpPr>
              <p:nvPr/>
            </p:nvCxnSpPr>
            <p:spPr bwMode="auto">
              <a:xfrm>
                <a:off x="2221" y="3309"/>
                <a:ext cx="192" cy="0"/>
              </a:xfrm>
              <a:prstGeom prst="straightConnector1">
                <a:avLst/>
              </a:prstGeom>
              <a:noFill/>
              <a:ln w="9525">
                <a:solidFill>
                  <a:schemeClr val="tx1"/>
                </a:solidFill>
                <a:miter lim="800000"/>
                <a:headEnd/>
                <a:tailEnd type="triangle" w="med" len="med"/>
              </a:ln>
            </p:spPr>
          </p:cxnSp>
        </p:grpSp>
        <p:grpSp>
          <p:nvGrpSpPr>
            <p:cNvPr id="5" name="Group 25"/>
            <p:cNvGrpSpPr>
              <a:grpSpLocks/>
            </p:cNvGrpSpPr>
            <p:nvPr/>
          </p:nvGrpSpPr>
          <p:grpSpPr bwMode="auto">
            <a:xfrm>
              <a:off x="1741" y="1296"/>
              <a:ext cx="384" cy="294"/>
              <a:chOff x="2413" y="3162"/>
              <a:chExt cx="384" cy="294"/>
            </a:xfrm>
          </p:grpSpPr>
          <p:sp>
            <p:nvSpPr>
              <p:cNvPr id="51252" name="Text Box 26"/>
              <p:cNvSpPr txBox="1">
                <a:spLocks noChangeArrowheads="1"/>
              </p:cNvSpPr>
              <p:nvPr/>
            </p:nvSpPr>
            <p:spPr bwMode="auto">
              <a:xfrm>
                <a:off x="2413"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53" name="AutoShape 27"/>
              <p:cNvCxnSpPr>
                <a:cxnSpLocks noChangeShapeType="1"/>
                <a:stCxn id="51252" idx="3"/>
                <a:endCxn id="51250" idx="1"/>
              </p:cNvCxnSpPr>
              <p:nvPr/>
            </p:nvCxnSpPr>
            <p:spPr bwMode="auto">
              <a:xfrm flipV="1">
                <a:off x="2656" y="3307"/>
                <a:ext cx="141" cy="2"/>
              </a:xfrm>
              <a:prstGeom prst="straightConnector1">
                <a:avLst/>
              </a:prstGeom>
              <a:noFill/>
              <a:ln w="9525">
                <a:solidFill>
                  <a:schemeClr val="tx1"/>
                </a:solidFill>
                <a:miter lim="800000"/>
                <a:headEnd/>
                <a:tailEnd type="triangle" w="med" len="med"/>
              </a:ln>
            </p:spPr>
          </p:cxnSp>
        </p:grpSp>
        <p:grpSp>
          <p:nvGrpSpPr>
            <p:cNvPr id="6" name="Group 28"/>
            <p:cNvGrpSpPr>
              <a:grpSpLocks/>
            </p:cNvGrpSpPr>
            <p:nvPr/>
          </p:nvGrpSpPr>
          <p:grpSpPr bwMode="auto">
            <a:xfrm>
              <a:off x="2125" y="1296"/>
              <a:ext cx="480" cy="291"/>
              <a:chOff x="2797" y="3162"/>
              <a:chExt cx="480" cy="291"/>
            </a:xfrm>
          </p:grpSpPr>
          <p:sp>
            <p:nvSpPr>
              <p:cNvPr id="51250" name="Text Box 29"/>
              <p:cNvSpPr txBox="1">
                <a:spLocks noChangeArrowheads="1"/>
              </p:cNvSpPr>
              <p:nvPr/>
            </p:nvSpPr>
            <p:spPr bwMode="auto">
              <a:xfrm>
                <a:off x="279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41</a:t>
                </a:r>
              </a:p>
            </p:txBody>
          </p:sp>
          <p:cxnSp>
            <p:nvCxnSpPr>
              <p:cNvPr id="51251" name="AutoShape 30"/>
              <p:cNvCxnSpPr>
                <a:cxnSpLocks noChangeShapeType="1"/>
                <a:stCxn id="51250" idx="3"/>
                <a:endCxn id="51248" idx="1"/>
              </p:cNvCxnSpPr>
              <p:nvPr/>
            </p:nvCxnSpPr>
            <p:spPr bwMode="auto">
              <a:xfrm>
                <a:off x="3159" y="3307"/>
                <a:ext cx="118" cy="1"/>
              </a:xfrm>
              <a:prstGeom prst="straightConnector1">
                <a:avLst/>
              </a:prstGeom>
              <a:noFill/>
              <a:ln w="9525">
                <a:solidFill>
                  <a:schemeClr val="tx1"/>
                </a:solidFill>
                <a:miter lim="800000"/>
                <a:headEnd/>
                <a:tailEnd type="triangle" w="med" len="med"/>
              </a:ln>
            </p:spPr>
          </p:cxnSp>
        </p:grpSp>
        <p:grpSp>
          <p:nvGrpSpPr>
            <p:cNvPr id="7" name="Group 31"/>
            <p:cNvGrpSpPr>
              <a:grpSpLocks/>
            </p:cNvGrpSpPr>
            <p:nvPr/>
          </p:nvGrpSpPr>
          <p:grpSpPr bwMode="auto">
            <a:xfrm>
              <a:off x="2605" y="1296"/>
              <a:ext cx="528" cy="291"/>
              <a:chOff x="3277" y="3162"/>
              <a:chExt cx="528" cy="291"/>
            </a:xfrm>
          </p:grpSpPr>
          <p:sp>
            <p:nvSpPr>
              <p:cNvPr id="51248" name="Text Box 32"/>
              <p:cNvSpPr txBox="1">
                <a:spLocks noChangeArrowheads="1"/>
              </p:cNvSpPr>
              <p:nvPr/>
            </p:nvSpPr>
            <p:spPr bwMode="auto">
              <a:xfrm>
                <a:off x="327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1249" name="AutoShape 33"/>
              <p:cNvCxnSpPr>
                <a:cxnSpLocks noChangeShapeType="1"/>
                <a:stCxn id="51248" idx="3"/>
                <a:endCxn id="51246" idx="1"/>
              </p:cNvCxnSpPr>
              <p:nvPr/>
            </p:nvCxnSpPr>
            <p:spPr bwMode="auto">
              <a:xfrm>
                <a:off x="3639" y="3307"/>
                <a:ext cx="166" cy="2"/>
              </a:xfrm>
              <a:prstGeom prst="straightConnector1">
                <a:avLst/>
              </a:prstGeom>
              <a:noFill/>
              <a:ln w="9525">
                <a:solidFill>
                  <a:schemeClr val="tx1"/>
                </a:solidFill>
                <a:miter lim="800000"/>
                <a:headEnd/>
                <a:tailEnd type="triangle" w="med" len="med"/>
              </a:ln>
            </p:spPr>
          </p:cxnSp>
        </p:grpSp>
        <p:grpSp>
          <p:nvGrpSpPr>
            <p:cNvPr id="8" name="Group 34"/>
            <p:cNvGrpSpPr>
              <a:grpSpLocks/>
            </p:cNvGrpSpPr>
            <p:nvPr/>
          </p:nvGrpSpPr>
          <p:grpSpPr bwMode="auto">
            <a:xfrm>
              <a:off x="3133" y="1296"/>
              <a:ext cx="528" cy="294"/>
              <a:chOff x="3805" y="3162"/>
              <a:chExt cx="528" cy="294"/>
            </a:xfrm>
          </p:grpSpPr>
          <p:sp>
            <p:nvSpPr>
              <p:cNvPr id="51246" name="Text Box 35"/>
              <p:cNvSpPr txBox="1">
                <a:spLocks noChangeArrowheads="1"/>
              </p:cNvSpPr>
              <p:nvPr/>
            </p:nvSpPr>
            <p:spPr bwMode="auto">
              <a:xfrm>
                <a:off x="3805" y="3162"/>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1247" name="AutoShape 36"/>
              <p:cNvCxnSpPr>
                <a:cxnSpLocks noChangeShapeType="1"/>
                <a:stCxn id="51246" idx="3"/>
                <a:endCxn id="51236" idx="1"/>
              </p:cNvCxnSpPr>
              <p:nvPr/>
            </p:nvCxnSpPr>
            <p:spPr bwMode="auto">
              <a:xfrm>
                <a:off x="4141" y="3309"/>
                <a:ext cx="192" cy="0"/>
              </a:xfrm>
              <a:prstGeom prst="straightConnector1">
                <a:avLst/>
              </a:prstGeom>
              <a:noFill/>
              <a:ln w="9525">
                <a:solidFill>
                  <a:schemeClr val="tx1"/>
                </a:solidFill>
                <a:miter lim="800000"/>
                <a:headEnd/>
                <a:tailEnd type="triangle" w="med" len="med"/>
              </a:ln>
            </p:spPr>
          </p:cxnSp>
        </p:grpSp>
        <p:grpSp>
          <p:nvGrpSpPr>
            <p:cNvPr id="9" name="Group 39"/>
            <p:cNvGrpSpPr>
              <a:grpSpLocks/>
            </p:cNvGrpSpPr>
            <p:nvPr/>
          </p:nvGrpSpPr>
          <p:grpSpPr bwMode="auto">
            <a:xfrm>
              <a:off x="1035" y="1295"/>
              <a:ext cx="2870" cy="1"/>
              <a:chOff x="1227" y="1817"/>
              <a:chExt cx="2870" cy="1"/>
            </a:xfrm>
          </p:grpSpPr>
          <p:cxnSp>
            <p:nvCxnSpPr>
              <p:cNvPr id="51244" name="AutoShape 37"/>
              <p:cNvCxnSpPr>
                <a:cxnSpLocks noChangeShapeType="1"/>
                <a:stCxn id="51256" idx="0"/>
                <a:endCxn id="51250" idx="0"/>
              </p:cNvCxnSpPr>
              <p:nvPr/>
            </p:nvCxnSpPr>
            <p:spPr bwMode="auto">
              <a:xfrm rot="5400000" flipH="1" flipV="1">
                <a:off x="1862" y="1182"/>
                <a:ext cx="1" cy="1272"/>
              </a:xfrm>
              <a:prstGeom prst="curvedConnector3">
                <a:avLst>
                  <a:gd name="adj1" fmla="val 14395468"/>
                </a:avLst>
              </a:prstGeom>
              <a:noFill/>
              <a:ln w="9525">
                <a:solidFill>
                  <a:schemeClr val="folHlink"/>
                </a:solidFill>
                <a:miter lim="800000"/>
                <a:headEnd/>
                <a:tailEnd type="triangle" w="med" len="med"/>
              </a:ln>
            </p:spPr>
          </p:cxnSp>
          <p:cxnSp>
            <p:nvCxnSpPr>
              <p:cNvPr id="51245" name="AutoShape 38"/>
              <p:cNvCxnSpPr>
                <a:cxnSpLocks noChangeShapeType="1"/>
                <a:stCxn id="51250" idx="0"/>
                <a:endCxn id="51236" idx="0"/>
              </p:cNvCxnSpPr>
              <p:nvPr/>
            </p:nvCxnSpPr>
            <p:spPr bwMode="auto">
              <a:xfrm rot="5400000" flipH="1" flipV="1">
                <a:off x="3297" y="1019"/>
                <a:ext cx="1" cy="1598"/>
              </a:xfrm>
              <a:prstGeom prst="curvedConnector3">
                <a:avLst>
                  <a:gd name="adj1" fmla="val 14395468"/>
                </a:avLst>
              </a:prstGeom>
              <a:noFill/>
              <a:ln w="9525">
                <a:solidFill>
                  <a:schemeClr val="folHlink"/>
                </a:solidFill>
                <a:miter lim="800000"/>
                <a:headEnd/>
                <a:tailEnd type="triangle" w="med" len="med"/>
              </a:ln>
            </p:spPr>
          </p:cxnSp>
        </p:grpSp>
      </p:grpSp>
      <p:sp>
        <p:nvSpPr>
          <p:cNvPr id="51205" name="Text Box 40"/>
          <p:cNvSpPr txBox="1">
            <a:spLocks noChangeArrowheads="1"/>
          </p:cNvSpPr>
          <p:nvPr/>
        </p:nvSpPr>
        <p:spPr bwMode="auto">
          <a:xfrm>
            <a:off x="6356350" y="33528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grpSp>
        <p:nvGrpSpPr>
          <p:cNvPr id="10" name="Group 41"/>
          <p:cNvGrpSpPr>
            <a:grpSpLocks/>
          </p:cNvGrpSpPr>
          <p:nvPr/>
        </p:nvGrpSpPr>
        <p:grpSpPr bwMode="auto">
          <a:xfrm>
            <a:off x="1479550" y="3352800"/>
            <a:ext cx="647700" cy="466725"/>
            <a:chOff x="1597" y="3498"/>
            <a:chExt cx="408" cy="294"/>
          </a:xfrm>
        </p:grpSpPr>
        <p:sp>
          <p:nvSpPr>
            <p:cNvPr id="51234" name="Text Box 42"/>
            <p:cNvSpPr txBox="1">
              <a:spLocks noChangeArrowheads="1"/>
            </p:cNvSpPr>
            <p:nvPr/>
          </p:nvSpPr>
          <p:spPr bwMode="auto">
            <a:xfrm>
              <a:off x="1597" y="3498"/>
              <a:ext cx="243" cy="294"/>
            </a:xfrm>
            <a:prstGeom prst="rect">
              <a:avLst/>
            </a:prstGeom>
            <a:noFill/>
            <a:ln w="9525">
              <a:solidFill>
                <a:schemeClr val="tx1"/>
              </a:solidFill>
              <a:miter lim="800000"/>
              <a:headEnd/>
              <a:tailEnd/>
            </a:ln>
          </p:spPr>
          <p:txBody>
            <a:bodyPr wrap="none">
              <a:spAutoFit/>
            </a:bodyPr>
            <a:lstStyle/>
            <a:p>
              <a:r>
                <a:rPr lang="en-US" dirty="0">
                  <a:solidFill>
                    <a:schemeClr val="tx1"/>
                  </a:solidFill>
                </a:rPr>
                <a:t>1</a:t>
              </a:r>
            </a:p>
          </p:txBody>
        </p:sp>
        <p:cxnSp>
          <p:nvCxnSpPr>
            <p:cNvPr id="51235" name="AutoShape 43"/>
            <p:cNvCxnSpPr>
              <a:cxnSpLocks noChangeShapeType="1"/>
              <a:stCxn id="51234" idx="3"/>
              <a:endCxn id="51232" idx="1"/>
            </p:cNvCxnSpPr>
            <p:nvPr/>
          </p:nvCxnSpPr>
          <p:spPr bwMode="auto">
            <a:xfrm>
              <a:off x="1826" y="3645"/>
              <a:ext cx="179" cy="0"/>
            </a:xfrm>
            <a:prstGeom prst="straightConnector1">
              <a:avLst/>
            </a:prstGeom>
            <a:noFill/>
            <a:ln w="9525">
              <a:solidFill>
                <a:schemeClr val="tx1"/>
              </a:solidFill>
              <a:miter lim="800000"/>
              <a:headEnd/>
              <a:tailEnd type="triangle" w="med" len="med"/>
            </a:ln>
          </p:spPr>
        </p:cxnSp>
      </p:grpSp>
      <p:grpSp>
        <p:nvGrpSpPr>
          <p:cNvPr id="11" name="Group 44"/>
          <p:cNvGrpSpPr>
            <a:grpSpLocks/>
          </p:cNvGrpSpPr>
          <p:nvPr/>
        </p:nvGrpSpPr>
        <p:grpSpPr bwMode="auto">
          <a:xfrm>
            <a:off x="2127250" y="3352800"/>
            <a:ext cx="647700" cy="466725"/>
            <a:chOff x="2005" y="3498"/>
            <a:chExt cx="408" cy="294"/>
          </a:xfrm>
        </p:grpSpPr>
        <p:sp>
          <p:nvSpPr>
            <p:cNvPr id="51232" name="Text Box 45"/>
            <p:cNvSpPr txBox="1">
              <a:spLocks noChangeArrowheads="1"/>
            </p:cNvSpPr>
            <p:nvPr/>
          </p:nvSpPr>
          <p:spPr bwMode="auto">
            <a:xfrm>
              <a:off x="2005"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33" name="AutoShape 46"/>
            <p:cNvCxnSpPr>
              <a:cxnSpLocks noChangeShapeType="1"/>
              <a:stCxn id="51232" idx="3"/>
              <a:endCxn id="51230" idx="1"/>
            </p:cNvCxnSpPr>
            <p:nvPr/>
          </p:nvCxnSpPr>
          <p:spPr bwMode="auto">
            <a:xfrm>
              <a:off x="2234" y="3645"/>
              <a:ext cx="179" cy="0"/>
            </a:xfrm>
            <a:prstGeom prst="straightConnector1">
              <a:avLst/>
            </a:prstGeom>
            <a:noFill/>
            <a:ln w="9525">
              <a:solidFill>
                <a:schemeClr val="tx1"/>
              </a:solidFill>
              <a:miter lim="800000"/>
              <a:headEnd/>
              <a:tailEnd type="triangle" w="med" len="med"/>
            </a:ln>
          </p:spPr>
        </p:cxnSp>
      </p:grpSp>
      <p:grpSp>
        <p:nvGrpSpPr>
          <p:cNvPr id="12" name="Group 47"/>
          <p:cNvGrpSpPr>
            <a:grpSpLocks/>
          </p:cNvGrpSpPr>
          <p:nvPr/>
        </p:nvGrpSpPr>
        <p:grpSpPr bwMode="auto">
          <a:xfrm>
            <a:off x="2774950" y="3352800"/>
            <a:ext cx="630238" cy="466725"/>
            <a:chOff x="2413" y="3498"/>
            <a:chExt cx="397" cy="294"/>
          </a:xfrm>
        </p:grpSpPr>
        <p:sp>
          <p:nvSpPr>
            <p:cNvPr id="51230" name="Text Box 48"/>
            <p:cNvSpPr txBox="1">
              <a:spLocks noChangeArrowheads="1"/>
            </p:cNvSpPr>
            <p:nvPr/>
          </p:nvSpPr>
          <p:spPr bwMode="auto">
            <a:xfrm>
              <a:off x="2413"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1231" name="AutoShape 49"/>
            <p:cNvCxnSpPr>
              <a:cxnSpLocks noChangeShapeType="1"/>
              <a:stCxn id="51230" idx="3"/>
              <a:endCxn id="51228" idx="1"/>
            </p:cNvCxnSpPr>
            <p:nvPr/>
          </p:nvCxnSpPr>
          <p:spPr bwMode="auto">
            <a:xfrm>
              <a:off x="2642" y="3645"/>
              <a:ext cx="168" cy="0"/>
            </a:xfrm>
            <a:prstGeom prst="straightConnector1">
              <a:avLst/>
            </a:prstGeom>
            <a:noFill/>
            <a:ln w="9525">
              <a:solidFill>
                <a:schemeClr val="tx1"/>
              </a:solidFill>
              <a:miter lim="800000"/>
              <a:headEnd/>
              <a:tailEnd type="triangle" w="med" len="med"/>
            </a:ln>
          </p:spPr>
        </p:cxnSp>
      </p:grpSp>
      <p:grpSp>
        <p:nvGrpSpPr>
          <p:cNvPr id="13" name="Group 50"/>
          <p:cNvGrpSpPr>
            <a:grpSpLocks/>
          </p:cNvGrpSpPr>
          <p:nvPr/>
        </p:nvGrpSpPr>
        <p:grpSpPr bwMode="auto">
          <a:xfrm>
            <a:off x="3405188" y="3352800"/>
            <a:ext cx="557212" cy="466725"/>
            <a:chOff x="2810" y="3498"/>
            <a:chExt cx="351" cy="294"/>
          </a:xfrm>
        </p:grpSpPr>
        <p:sp>
          <p:nvSpPr>
            <p:cNvPr id="51228" name="Text Box 51"/>
            <p:cNvSpPr txBox="1">
              <a:spLocks noChangeArrowheads="1"/>
            </p:cNvSpPr>
            <p:nvPr/>
          </p:nvSpPr>
          <p:spPr bwMode="auto">
            <a:xfrm>
              <a:off x="2810"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29" name="AutoShape 52"/>
            <p:cNvCxnSpPr>
              <a:cxnSpLocks noChangeShapeType="1"/>
              <a:stCxn id="51228" idx="3"/>
              <a:endCxn id="51226" idx="1"/>
            </p:cNvCxnSpPr>
            <p:nvPr/>
          </p:nvCxnSpPr>
          <p:spPr bwMode="auto">
            <a:xfrm flipV="1">
              <a:off x="3053" y="3643"/>
              <a:ext cx="108" cy="2"/>
            </a:xfrm>
            <a:prstGeom prst="straightConnector1">
              <a:avLst/>
            </a:prstGeom>
            <a:noFill/>
            <a:ln w="9525">
              <a:solidFill>
                <a:schemeClr val="tx1"/>
              </a:solidFill>
              <a:miter lim="800000"/>
              <a:headEnd/>
              <a:tailEnd type="triangle" w="med" len="med"/>
            </a:ln>
          </p:spPr>
        </p:cxnSp>
      </p:grpSp>
      <p:grpSp>
        <p:nvGrpSpPr>
          <p:cNvPr id="14" name="Group 53"/>
          <p:cNvGrpSpPr>
            <a:grpSpLocks/>
          </p:cNvGrpSpPr>
          <p:nvPr/>
        </p:nvGrpSpPr>
        <p:grpSpPr bwMode="auto">
          <a:xfrm>
            <a:off x="3962400" y="3352800"/>
            <a:ext cx="869950" cy="461963"/>
            <a:chOff x="3161" y="3498"/>
            <a:chExt cx="548" cy="291"/>
          </a:xfrm>
        </p:grpSpPr>
        <p:sp>
          <p:nvSpPr>
            <p:cNvPr id="51226" name="Text Box 54"/>
            <p:cNvSpPr txBox="1">
              <a:spLocks noChangeArrowheads="1"/>
            </p:cNvSpPr>
            <p:nvPr/>
          </p:nvSpPr>
          <p:spPr bwMode="auto">
            <a:xfrm>
              <a:off x="3161" y="3498"/>
              <a:ext cx="384" cy="291"/>
            </a:xfrm>
            <a:prstGeom prst="rect">
              <a:avLst/>
            </a:prstGeom>
            <a:noFill/>
            <a:ln w="9525">
              <a:solidFill>
                <a:schemeClr val="tx1"/>
              </a:solidFill>
              <a:miter lim="800000"/>
              <a:headEnd/>
              <a:tailEnd/>
            </a:ln>
          </p:spPr>
          <p:txBody>
            <a:bodyPr>
              <a:spAutoFit/>
            </a:bodyPr>
            <a:lstStyle/>
            <a:p>
              <a:r>
                <a:rPr lang="en-US">
                  <a:solidFill>
                    <a:schemeClr val="tx1"/>
                  </a:solidFill>
                </a:rPr>
                <a:t>11</a:t>
              </a:r>
            </a:p>
          </p:txBody>
        </p:sp>
        <p:cxnSp>
          <p:nvCxnSpPr>
            <p:cNvPr id="51227" name="AutoShape 55"/>
            <p:cNvCxnSpPr>
              <a:cxnSpLocks noChangeShapeType="1"/>
              <a:stCxn id="51226" idx="3"/>
              <a:endCxn id="51224" idx="1"/>
            </p:cNvCxnSpPr>
            <p:nvPr/>
          </p:nvCxnSpPr>
          <p:spPr bwMode="auto">
            <a:xfrm>
              <a:off x="3545" y="3643"/>
              <a:ext cx="164" cy="2"/>
            </a:xfrm>
            <a:prstGeom prst="straightConnector1">
              <a:avLst/>
            </a:prstGeom>
            <a:noFill/>
            <a:ln w="9525">
              <a:solidFill>
                <a:schemeClr val="tx1"/>
              </a:solidFill>
              <a:miter lim="800000"/>
              <a:headEnd/>
              <a:tailEnd type="triangle" w="med" len="med"/>
            </a:ln>
          </p:spPr>
        </p:cxnSp>
      </p:grpSp>
      <p:grpSp>
        <p:nvGrpSpPr>
          <p:cNvPr id="15" name="Group 56"/>
          <p:cNvGrpSpPr>
            <a:grpSpLocks/>
          </p:cNvGrpSpPr>
          <p:nvPr/>
        </p:nvGrpSpPr>
        <p:grpSpPr bwMode="auto">
          <a:xfrm>
            <a:off x="4832350" y="3352800"/>
            <a:ext cx="762000" cy="466725"/>
            <a:chOff x="3565" y="2496"/>
            <a:chExt cx="480" cy="294"/>
          </a:xfrm>
        </p:grpSpPr>
        <p:sp>
          <p:nvSpPr>
            <p:cNvPr id="51224" name="Text Box 57"/>
            <p:cNvSpPr txBox="1">
              <a:spLocks noChangeArrowheads="1"/>
            </p:cNvSpPr>
            <p:nvPr/>
          </p:nvSpPr>
          <p:spPr bwMode="auto">
            <a:xfrm>
              <a:off x="3565" y="2496"/>
              <a:ext cx="371" cy="294"/>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1225" name="AutoShape 58"/>
            <p:cNvCxnSpPr>
              <a:cxnSpLocks noChangeShapeType="1"/>
              <a:stCxn id="51224" idx="3"/>
              <a:endCxn id="51222" idx="1"/>
            </p:cNvCxnSpPr>
            <p:nvPr/>
          </p:nvCxnSpPr>
          <p:spPr bwMode="auto">
            <a:xfrm>
              <a:off x="3936" y="2643"/>
              <a:ext cx="109" cy="1"/>
            </a:xfrm>
            <a:prstGeom prst="straightConnector1">
              <a:avLst/>
            </a:prstGeom>
            <a:noFill/>
            <a:ln w="9525">
              <a:solidFill>
                <a:schemeClr val="tx1"/>
              </a:solidFill>
              <a:miter lim="800000"/>
              <a:headEnd/>
              <a:tailEnd type="triangle" w="med" len="med"/>
            </a:ln>
          </p:spPr>
        </p:cxnSp>
      </p:grpSp>
      <p:grpSp>
        <p:nvGrpSpPr>
          <p:cNvPr id="16" name="Group 59"/>
          <p:cNvGrpSpPr>
            <a:grpSpLocks/>
          </p:cNvGrpSpPr>
          <p:nvPr/>
        </p:nvGrpSpPr>
        <p:grpSpPr bwMode="auto">
          <a:xfrm>
            <a:off x="5594350" y="3352800"/>
            <a:ext cx="838200" cy="466725"/>
            <a:chOff x="4045" y="3498"/>
            <a:chExt cx="528" cy="294"/>
          </a:xfrm>
        </p:grpSpPr>
        <p:sp>
          <p:nvSpPr>
            <p:cNvPr id="51222" name="Text Box 60"/>
            <p:cNvSpPr txBox="1">
              <a:spLocks noChangeArrowheads="1"/>
            </p:cNvSpPr>
            <p:nvPr/>
          </p:nvSpPr>
          <p:spPr bwMode="auto">
            <a:xfrm>
              <a:off x="4045" y="3498"/>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1223" name="AutoShape 61"/>
            <p:cNvCxnSpPr>
              <a:cxnSpLocks noChangeShapeType="1"/>
              <a:stCxn id="51222" idx="3"/>
              <a:endCxn id="51205" idx="1"/>
            </p:cNvCxnSpPr>
            <p:nvPr/>
          </p:nvCxnSpPr>
          <p:spPr bwMode="auto">
            <a:xfrm>
              <a:off x="4409" y="3645"/>
              <a:ext cx="164" cy="1"/>
            </a:xfrm>
            <a:prstGeom prst="straightConnector1">
              <a:avLst/>
            </a:prstGeom>
            <a:noFill/>
            <a:ln w="9525">
              <a:solidFill>
                <a:schemeClr val="tx1"/>
              </a:solidFill>
              <a:miter lim="800000"/>
              <a:headEnd/>
              <a:tailEnd type="triangle" w="med" len="med"/>
            </a:ln>
          </p:spPr>
        </p:cxnSp>
      </p:grpSp>
      <p:grpSp>
        <p:nvGrpSpPr>
          <p:cNvPr id="17" name="Group 67"/>
          <p:cNvGrpSpPr>
            <a:grpSpLocks/>
          </p:cNvGrpSpPr>
          <p:nvPr/>
        </p:nvGrpSpPr>
        <p:grpSpPr bwMode="auto">
          <a:xfrm>
            <a:off x="1674813" y="3351213"/>
            <a:ext cx="4972050" cy="1587"/>
            <a:chOff x="1055" y="1967"/>
            <a:chExt cx="3132" cy="1"/>
          </a:xfrm>
        </p:grpSpPr>
        <p:cxnSp>
          <p:nvCxnSpPr>
            <p:cNvPr id="51220" name="AutoShape 65"/>
            <p:cNvCxnSpPr>
              <a:cxnSpLocks noChangeShapeType="1"/>
              <a:stCxn id="51234" idx="0"/>
              <a:endCxn id="51226" idx="0"/>
            </p:cNvCxnSpPr>
            <p:nvPr/>
          </p:nvCxnSpPr>
          <p:spPr bwMode="auto">
            <a:xfrm rot="5400000" flipH="1" flipV="1">
              <a:off x="1871" y="1151"/>
              <a:ext cx="1" cy="1634"/>
            </a:xfrm>
            <a:prstGeom prst="curvedConnector3">
              <a:avLst>
                <a:gd name="adj1" fmla="val 14395468"/>
              </a:avLst>
            </a:prstGeom>
            <a:noFill/>
            <a:ln w="9525">
              <a:solidFill>
                <a:schemeClr val="folHlink"/>
              </a:solidFill>
              <a:miter lim="800000"/>
              <a:headEnd/>
              <a:tailEnd type="triangle" w="med" len="med"/>
            </a:ln>
          </p:spPr>
        </p:cxnSp>
        <p:cxnSp>
          <p:nvCxnSpPr>
            <p:cNvPr id="51221" name="AutoShape 66"/>
            <p:cNvCxnSpPr>
              <a:cxnSpLocks noChangeShapeType="1"/>
              <a:stCxn id="51226" idx="0"/>
              <a:endCxn id="51205" idx="0"/>
            </p:cNvCxnSpPr>
            <p:nvPr/>
          </p:nvCxnSpPr>
          <p:spPr bwMode="auto">
            <a:xfrm rot="5400000" flipH="1" flipV="1">
              <a:off x="3437" y="1219"/>
              <a:ext cx="1" cy="1498"/>
            </a:xfrm>
            <a:prstGeom prst="curvedConnector3">
              <a:avLst>
                <a:gd name="adj1" fmla="val 14395468"/>
              </a:avLst>
            </a:prstGeom>
            <a:noFill/>
            <a:ln w="9525">
              <a:solidFill>
                <a:schemeClr val="folHlink"/>
              </a:solidFill>
              <a:miter lim="800000"/>
              <a:headEnd/>
              <a:tailEnd type="triangle" w="med" len="med"/>
            </a:ln>
          </p:spPr>
        </p:cxnSp>
      </p:grpSp>
      <p:sp>
        <p:nvSpPr>
          <p:cNvPr id="51214" name="Text Box 70"/>
          <p:cNvSpPr txBox="1">
            <a:spLocks noChangeArrowheads="1"/>
          </p:cNvSpPr>
          <p:nvPr/>
        </p:nvSpPr>
        <p:spPr bwMode="auto">
          <a:xfrm>
            <a:off x="4251325" y="2981325"/>
            <a:ext cx="504825" cy="396875"/>
          </a:xfrm>
          <a:prstGeom prst="rect">
            <a:avLst/>
          </a:prstGeom>
          <a:noFill/>
          <a:ln w="9525">
            <a:noFill/>
            <a:miter lim="800000"/>
            <a:headEnd/>
            <a:tailEnd/>
          </a:ln>
        </p:spPr>
        <p:txBody>
          <a:bodyPr wrap="none">
            <a:spAutoFit/>
          </a:bodyPr>
          <a:lstStyle/>
          <a:p>
            <a:r>
              <a:rPr lang="en-US" sz="2000">
                <a:solidFill>
                  <a:schemeClr val="hlink"/>
                </a:solidFill>
              </a:rPr>
              <a:t>31</a:t>
            </a:r>
          </a:p>
        </p:txBody>
      </p:sp>
      <p:sp>
        <p:nvSpPr>
          <p:cNvPr id="51215" name="Text Box 71"/>
          <p:cNvSpPr txBox="1">
            <a:spLocks noChangeArrowheads="1"/>
          </p:cNvSpPr>
          <p:nvPr/>
        </p:nvSpPr>
        <p:spPr bwMode="auto">
          <a:xfrm>
            <a:off x="1628775" y="3032125"/>
            <a:ext cx="509588" cy="400050"/>
          </a:xfrm>
          <a:prstGeom prst="rect">
            <a:avLst/>
          </a:prstGeom>
          <a:noFill/>
          <a:ln w="9525">
            <a:noFill/>
            <a:miter lim="800000"/>
            <a:headEnd/>
            <a:tailEnd/>
          </a:ln>
        </p:spPr>
        <p:txBody>
          <a:bodyPr wrap="none">
            <a:spAutoFit/>
          </a:bodyPr>
          <a:lstStyle/>
          <a:p>
            <a:r>
              <a:rPr lang="en-US" sz="2000">
                <a:solidFill>
                  <a:schemeClr val="hlink"/>
                </a:solidFill>
              </a:rPr>
              <a:t>11</a:t>
            </a:r>
          </a:p>
        </p:txBody>
      </p:sp>
      <p:sp>
        <p:nvSpPr>
          <p:cNvPr id="51216" name="Text Box 72"/>
          <p:cNvSpPr txBox="1">
            <a:spLocks noChangeArrowheads="1"/>
          </p:cNvSpPr>
          <p:nvPr/>
        </p:nvSpPr>
        <p:spPr bwMode="auto">
          <a:xfrm>
            <a:off x="1628775" y="1676400"/>
            <a:ext cx="509588" cy="400050"/>
          </a:xfrm>
          <a:prstGeom prst="rect">
            <a:avLst/>
          </a:prstGeom>
          <a:noFill/>
          <a:ln w="9525">
            <a:noFill/>
            <a:miter lim="800000"/>
            <a:headEnd/>
            <a:tailEnd/>
          </a:ln>
        </p:spPr>
        <p:txBody>
          <a:bodyPr wrap="none">
            <a:spAutoFit/>
          </a:bodyPr>
          <a:lstStyle/>
          <a:p>
            <a:r>
              <a:rPr lang="en-US" sz="2000">
                <a:solidFill>
                  <a:schemeClr val="hlink"/>
                </a:solidFill>
              </a:rPr>
              <a:t>41</a:t>
            </a:r>
          </a:p>
        </p:txBody>
      </p:sp>
      <p:sp>
        <p:nvSpPr>
          <p:cNvPr id="51217" name="Text Box 73"/>
          <p:cNvSpPr txBox="1">
            <a:spLocks noChangeArrowheads="1"/>
          </p:cNvSpPr>
          <p:nvPr/>
        </p:nvSpPr>
        <p:spPr bwMode="auto">
          <a:xfrm>
            <a:off x="3657600" y="1660525"/>
            <a:ext cx="665163" cy="396875"/>
          </a:xfrm>
          <a:prstGeom prst="rect">
            <a:avLst/>
          </a:prstGeom>
          <a:noFill/>
          <a:ln w="9525">
            <a:noFill/>
            <a:miter lim="800000"/>
            <a:headEnd/>
            <a:tailEnd/>
          </a:ln>
        </p:spPr>
        <p:txBody>
          <a:bodyPr wrap="none">
            <a:spAutoFit/>
          </a:bodyPr>
          <a:lstStyle/>
          <a:p>
            <a:r>
              <a:rPr lang="en-US" sz="2000">
                <a:solidFill>
                  <a:schemeClr val="hlink"/>
                </a:solidFill>
              </a:rPr>
              <a:t>128</a:t>
            </a:r>
          </a:p>
        </p:txBody>
      </p:sp>
      <p:sp>
        <p:nvSpPr>
          <p:cNvPr id="51218"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1219" name="Slide Number Placeholder 56"/>
          <p:cNvSpPr>
            <a:spLocks noGrp="1"/>
          </p:cNvSpPr>
          <p:nvPr>
            <p:ph type="sldNum" sz="quarter" idx="12"/>
          </p:nvPr>
        </p:nvSpPr>
        <p:spPr bwMode="auto">
          <a:noFill/>
          <a:ln>
            <a:miter lim="800000"/>
            <a:headEnd/>
            <a:tailEnd/>
          </a:ln>
        </p:spPr>
        <p:txBody>
          <a:bodyPr/>
          <a:lstStyle/>
          <a:p>
            <a:fld id="{C32B64CF-A505-45A6-BBF0-B74AD18C67EE}" type="slidenum">
              <a:rPr lang="en-US"/>
              <a:pPr/>
              <a:t>40</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0" name="Text Box 60"/>
          <p:cNvSpPr txBox="1">
            <a:spLocks noChangeArrowheads="1"/>
          </p:cNvSpPr>
          <p:nvPr/>
        </p:nvSpPr>
        <p:spPr bwMode="auto">
          <a:xfrm>
            <a:off x="179512" y="4038600"/>
            <a:ext cx="8733362" cy="1200329"/>
          </a:xfrm>
          <a:prstGeom prst="rect">
            <a:avLst/>
          </a:prstGeom>
          <a:noFill/>
          <a:ln w="9525">
            <a:noFill/>
            <a:miter lim="800000"/>
            <a:headEnd/>
            <a:tailEnd/>
          </a:ln>
        </p:spPr>
        <p:txBody>
          <a:bodyPr wrap="square">
            <a:spAutoFit/>
          </a:bodyPr>
          <a:lstStyle/>
          <a:p>
            <a:pPr>
              <a:spcBef>
                <a:spcPct val="20000"/>
              </a:spcBef>
              <a:buClr>
                <a:srgbClr val="A50021"/>
              </a:buClr>
              <a:buSzPct val="60000"/>
              <a:buFont typeface="Wingdings" pitchFamily="2" charset="2"/>
              <a:buNone/>
            </a:pPr>
            <a:r>
              <a:rPr lang="el-GR" dirty="0" smtClean="0">
                <a:solidFill>
                  <a:schemeClr val="tx1"/>
                </a:solidFill>
              </a:rPr>
              <a:t>Υποθέστε ότι έχουμε διατρέξει τις λίστες και έχουμε βρει το κοινό στοιχείο </a:t>
            </a:r>
            <a:r>
              <a:rPr lang="en-US" dirty="0" smtClean="0">
                <a:solidFill>
                  <a:schemeClr val="tx1"/>
                </a:solidFill>
              </a:rPr>
              <a:t> </a:t>
            </a:r>
            <a:r>
              <a:rPr lang="en-US" b="1" dirty="0">
                <a:solidFill>
                  <a:schemeClr val="tx1"/>
                </a:solidFill>
              </a:rPr>
              <a:t>8 </a:t>
            </a:r>
            <a:r>
              <a:rPr lang="el-GR" dirty="0">
                <a:solidFill>
                  <a:schemeClr val="tx1"/>
                </a:solidFill>
              </a:rPr>
              <a:t>σε κάθε </a:t>
            </a:r>
            <a:r>
              <a:rPr lang="el-GR" dirty="0" smtClean="0">
                <a:solidFill>
                  <a:schemeClr val="tx1"/>
                </a:solidFill>
              </a:rPr>
              <a:t>λίστα, το ταιριάζουμε και προχωράμε</a:t>
            </a:r>
            <a:endParaRPr lang="en-US" dirty="0">
              <a:solidFill>
                <a:schemeClr val="tx1"/>
              </a:solidFill>
            </a:endParaRPr>
          </a:p>
        </p:txBody>
      </p:sp>
      <p:sp>
        <p:nvSpPr>
          <p:cNvPr id="52251" name="Text Box 63"/>
          <p:cNvSpPr txBox="1">
            <a:spLocks noChangeArrowheads="1"/>
          </p:cNvSpPr>
          <p:nvPr/>
        </p:nvSpPr>
        <p:spPr bwMode="auto">
          <a:xfrm>
            <a:off x="389586" y="5219611"/>
            <a:ext cx="6038897" cy="461665"/>
          </a:xfrm>
          <a:prstGeom prst="rect">
            <a:avLst/>
          </a:prstGeom>
          <a:noFill/>
          <a:ln w="9525">
            <a:noFill/>
            <a:miter lim="800000"/>
            <a:headEnd/>
            <a:tailEnd/>
          </a:ln>
        </p:spPr>
        <p:txBody>
          <a:bodyPr wrap="none">
            <a:spAutoFit/>
          </a:bodyPr>
          <a:lstStyle/>
          <a:p>
            <a:r>
              <a:rPr lang="el-GR" dirty="0" smtClean="0">
                <a:solidFill>
                  <a:schemeClr val="tx1"/>
                </a:solidFill>
              </a:rPr>
              <a:t>Έχουμε </a:t>
            </a:r>
            <a:r>
              <a:rPr lang="en-US" b="1" dirty="0" smtClean="0">
                <a:solidFill>
                  <a:schemeClr val="tx1"/>
                </a:solidFill>
              </a:rPr>
              <a:t>41</a:t>
            </a:r>
            <a:r>
              <a:rPr lang="en-US" dirty="0" smtClean="0">
                <a:solidFill>
                  <a:schemeClr val="tx1"/>
                </a:solidFill>
              </a:rPr>
              <a:t> </a:t>
            </a:r>
            <a:r>
              <a:rPr lang="el-GR" dirty="0" smtClean="0">
                <a:solidFill>
                  <a:schemeClr val="tx1"/>
                </a:solidFill>
              </a:rPr>
              <a:t>και</a:t>
            </a:r>
            <a:r>
              <a:rPr lang="en-US" dirty="0" smtClean="0">
                <a:solidFill>
                  <a:schemeClr val="tx1"/>
                </a:solidFill>
              </a:rPr>
              <a:t> </a:t>
            </a:r>
            <a:r>
              <a:rPr lang="en-US" b="1" dirty="0" smtClean="0">
                <a:solidFill>
                  <a:schemeClr val="tx1"/>
                </a:solidFill>
              </a:rPr>
              <a:t>11</a:t>
            </a:r>
            <a:r>
              <a:rPr lang="en-US" dirty="0" smtClean="0">
                <a:solidFill>
                  <a:schemeClr val="tx1"/>
                </a:solidFill>
              </a:rPr>
              <a:t>.  </a:t>
            </a:r>
            <a:r>
              <a:rPr lang="en-US" b="1" dirty="0">
                <a:solidFill>
                  <a:schemeClr val="tx1"/>
                </a:solidFill>
              </a:rPr>
              <a:t>11</a:t>
            </a:r>
            <a:r>
              <a:rPr lang="en-US" dirty="0">
                <a:solidFill>
                  <a:schemeClr val="tx1"/>
                </a:solidFill>
              </a:rPr>
              <a:t> </a:t>
            </a:r>
            <a:r>
              <a:rPr lang="el-GR" dirty="0" smtClean="0">
                <a:solidFill>
                  <a:schemeClr val="tx1"/>
                </a:solidFill>
              </a:rPr>
              <a:t>είναι το μικρότερο</a:t>
            </a:r>
            <a:r>
              <a:rPr lang="en-US" dirty="0" smtClean="0">
                <a:solidFill>
                  <a:schemeClr val="tx1"/>
                </a:solidFill>
              </a:rPr>
              <a:t>.</a:t>
            </a:r>
            <a:endParaRPr lang="en-US" dirty="0">
              <a:solidFill>
                <a:schemeClr val="tx1"/>
              </a:solidFill>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8" name="Text Box 67"/>
          <p:cNvSpPr txBox="1">
            <a:spLocks noChangeArrowheads="1"/>
          </p:cNvSpPr>
          <p:nvPr/>
        </p:nvSpPr>
        <p:spPr bwMode="auto">
          <a:xfrm>
            <a:off x="423481" y="5716420"/>
            <a:ext cx="8245424" cy="830997"/>
          </a:xfrm>
          <a:prstGeom prst="rect">
            <a:avLst/>
          </a:prstGeom>
          <a:noFill/>
          <a:ln w="9525">
            <a:noFill/>
            <a:miter lim="800000"/>
            <a:headEnd/>
            <a:tailEnd/>
          </a:ln>
        </p:spPr>
        <p:txBody>
          <a:bodyPr wrap="square">
            <a:spAutoFit/>
          </a:bodyPr>
          <a:lstStyle/>
          <a:p>
            <a:r>
              <a:rPr lang="el-GR" dirty="0" smtClean="0">
                <a:solidFill>
                  <a:schemeClr val="tx1"/>
                </a:solidFill>
              </a:rPr>
              <a:t>Αλλά ο δείκτης παράλειψης του </a:t>
            </a:r>
            <a:r>
              <a:rPr lang="en-US" b="1" dirty="0" smtClean="0">
                <a:solidFill>
                  <a:schemeClr val="tx1"/>
                </a:solidFill>
              </a:rPr>
              <a:t>11</a:t>
            </a:r>
            <a:r>
              <a:rPr lang="en-US" dirty="0" smtClean="0">
                <a:solidFill>
                  <a:schemeClr val="tx1"/>
                </a:solidFill>
              </a:rPr>
              <a:t> </a:t>
            </a:r>
            <a:r>
              <a:rPr lang="el-GR" dirty="0" smtClean="0">
                <a:solidFill>
                  <a:schemeClr val="tx1"/>
                </a:solidFill>
              </a:rPr>
              <a:t>είναι το </a:t>
            </a:r>
            <a:r>
              <a:rPr lang="en-US" b="1" dirty="0" smtClean="0">
                <a:solidFill>
                  <a:schemeClr val="tx1"/>
                </a:solidFill>
              </a:rPr>
              <a:t>31</a:t>
            </a:r>
            <a:r>
              <a:rPr lang="en-US" dirty="0">
                <a:solidFill>
                  <a:schemeClr val="tx1"/>
                </a:solidFill>
              </a:rPr>
              <a:t>, </a:t>
            </a:r>
            <a:r>
              <a:rPr lang="el-GR" dirty="0" smtClean="0">
                <a:solidFill>
                  <a:schemeClr val="tx1"/>
                </a:solidFill>
              </a:rPr>
              <a:t>οπότε</a:t>
            </a:r>
            <a:r>
              <a:rPr lang="el-GR" dirty="0">
                <a:solidFill>
                  <a:schemeClr val="tx1"/>
                </a:solidFill>
              </a:rPr>
              <a:t> </a:t>
            </a:r>
            <a:r>
              <a:rPr lang="el-GR" dirty="0" smtClean="0">
                <a:solidFill>
                  <a:schemeClr val="tx1"/>
                </a:solidFill>
              </a:rPr>
              <a:t>μπορούμε να παραβλέψουμε τις ενδιάμεσες καταχωρήσεις</a:t>
            </a:r>
            <a:endParaRPr lang="en-US" dirty="0">
              <a:solidFill>
                <a:schemeClr val="tx1"/>
              </a:solidFill>
            </a:endParaRP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41</a:t>
            </a:fld>
            <a:endParaRPr lang="en-US"/>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dirty="0" smtClean="0">
                <a:ea typeface="ＭＳ Ｐゴシック" pitchFamily="34" charset="-128"/>
              </a:rPr>
              <a:t>Που να τοποθετήσουμε τους δείκτες</a:t>
            </a:r>
            <a:r>
              <a:rPr lang="en-US" dirty="0" smtClean="0">
                <a:ea typeface="ＭＳ Ｐゴシック" pitchFamily="34" charset="-128"/>
              </a:rPr>
              <a:t>?</a:t>
            </a:r>
          </a:p>
        </p:txBody>
      </p:sp>
      <p:sp>
        <p:nvSpPr>
          <p:cNvPr id="53251" name="Rectangle 3"/>
          <p:cNvSpPr>
            <a:spLocks noGrp="1" noChangeArrowheads="1"/>
          </p:cNvSpPr>
          <p:nvPr>
            <p:ph type="body" idx="1"/>
          </p:nvPr>
        </p:nvSpPr>
        <p:spPr>
          <a:xfrm>
            <a:off x="457200" y="1600200"/>
            <a:ext cx="8003232" cy="2404864"/>
          </a:xfrm>
        </p:spPr>
        <p:txBody>
          <a:bodyPr/>
          <a:lstStyle/>
          <a:p>
            <a:pPr eaLnBrk="1" hangingPunct="1"/>
            <a:r>
              <a:rPr lang="en-US" dirty="0" smtClean="0">
                <a:ea typeface="ＭＳ Ｐゴシック" pitchFamily="34" charset="-128"/>
              </a:rPr>
              <a:t>Tradeoff:</a:t>
            </a:r>
          </a:p>
          <a:p>
            <a:pPr lvl="1" eaLnBrk="1" hangingPunct="1"/>
            <a:r>
              <a:rPr lang="el-GR" dirty="0" smtClean="0">
                <a:ea typeface="ＭＳ Ｐゴシック" pitchFamily="34" charset="-128"/>
              </a:rPr>
              <a:t>Πολλοί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μικρότερα διαστήματα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μεγαλύτερη πιθανότητα παράβλεψης</a:t>
            </a:r>
            <a:r>
              <a:rPr lang="en-US" dirty="0" smtClean="0">
                <a:ea typeface="ＭＳ Ｐゴシック" pitchFamily="34" charset="-128"/>
              </a:rPr>
              <a:t>.  </a:t>
            </a:r>
            <a:r>
              <a:rPr lang="el-GR" dirty="0" smtClean="0">
                <a:ea typeface="ＭＳ Ｐゴシック" pitchFamily="34" charset="-128"/>
              </a:rPr>
              <a:t>Πολλές συγκρίσεις για να παραλείψουμε δείκτες</a:t>
            </a:r>
            <a:r>
              <a:rPr lang="en-US" dirty="0" smtClean="0">
                <a:ea typeface="ＭＳ Ｐゴシック" pitchFamily="34" charset="-128"/>
              </a:rPr>
              <a:t>.</a:t>
            </a:r>
          </a:p>
          <a:p>
            <a:pPr lvl="1" eaLnBrk="1" hangingPunct="1"/>
            <a:r>
              <a:rPr lang="el-GR" dirty="0" smtClean="0">
                <a:ea typeface="ＭＳ Ｐゴシック" pitchFamily="34" charset="-128"/>
              </a:rPr>
              <a:t>Λιγότεροι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λιγότερες συγκρίσεις δεικτών αλλά μεγαλύτερα διαστήματα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λίγες επιτυχημένες παραβλέψεις</a:t>
            </a:r>
            <a:r>
              <a:rPr lang="en-US" dirty="0" smtClean="0">
                <a:ea typeface="ＭＳ Ｐゴシック" pitchFamily="34" charset="-128"/>
              </a:rPr>
              <a:t>.</a:t>
            </a:r>
          </a:p>
        </p:txBody>
      </p:sp>
      <p:sp>
        <p:nvSpPr>
          <p:cNvPr id="53252" name="Rectangle 5"/>
          <p:cNvSpPr>
            <a:spLocks noChangeArrowheads="1"/>
          </p:cNvSpPr>
          <p:nvPr/>
        </p:nvSpPr>
        <p:spPr bwMode="auto">
          <a:xfrm>
            <a:off x="7543800" y="49530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2" name="Group 7"/>
          <p:cNvGrpSpPr>
            <a:grpSpLocks/>
          </p:cNvGrpSpPr>
          <p:nvPr/>
        </p:nvGrpSpPr>
        <p:grpSpPr bwMode="auto">
          <a:xfrm>
            <a:off x="1447800" y="4953000"/>
            <a:ext cx="609600" cy="304800"/>
            <a:chOff x="1104" y="3168"/>
            <a:chExt cx="384" cy="192"/>
          </a:xfrm>
        </p:grpSpPr>
        <p:sp>
          <p:nvSpPr>
            <p:cNvPr id="53321" name="Rectangle 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2" name="AutoShape 6"/>
            <p:cNvCxnSpPr>
              <a:cxnSpLocks noChangeShapeType="1"/>
              <a:stCxn id="53321" idx="3"/>
              <a:endCxn id="5325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3" name="Group 8"/>
          <p:cNvGrpSpPr>
            <a:grpSpLocks/>
          </p:cNvGrpSpPr>
          <p:nvPr/>
        </p:nvGrpSpPr>
        <p:grpSpPr bwMode="auto">
          <a:xfrm>
            <a:off x="2057400" y="4953000"/>
            <a:ext cx="609600" cy="304800"/>
            <a:chOff x="1104" y="3168"/>
            <a:chExt cx="384" cy="192"/>
          </a:xfrm>
        </p:grpSpPr>
        <p:sp>
          <p:nvSpPr>
            <p:cNvPr id="53319" name="Rectangle 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0" name="AutoShape 10"/>
            <p:cNvCxnSpPr>
              <a:cxnSpLocks noChangeShapeType="1"/>
              <a:stCxn id="5331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4" name="Group 11"/>
          <p:cNvGrpSpPr>
            <a:grpSpLocks/>
          </p:cNvGrpSpPr>
          <p:nvPr/>
        </p:nvGrpSpPr>
        <p:grpSpPr bwMode="auto">
          <a:xfrm>
            <a:off x="2667000" y="4953000"/>
            <a:ext cx="609600" cy="304800"/>
            <a:chOff x="1104" y="3168"/>
            <a:chExt cx="384" cy="192"/>
          </a:xfrm>
        </p:grpSpPr>
        <p:sp>
          <p:nvSpPr>
            <p:cNvPr id="53317" name="Rectangle 1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8" name="AutoShape 13"/>
            <p:cNvCxnSpPr>
              <a:cxnSpLocks noChangeShapeType="1"/>
              <a:stCxn id="5331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5" name="Group 14"/>
          <p:cNvGrpSpPr>
            <a:grpSpLocks/>
          </p:cNvGrpSpPr>
          <p:nvPr/>
        </p:nvGrpSpPr>
        <p:grpSpPr bwMode="auto">
          <a:xfrm>
            <a:off x="3276600" y="4953000"/>
            <a:ext cx="609600" cy="304800"/>
            <a:chOff x="1104" y="3168"/>
            <a:chExt cx="384" cy="192"/>
          </a:xfrm>
        </p:grpSpPr>
        <p:sp>
          <p:nvSpPr>
            <p:cNvPr id="53315" name="Rectangle 1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6" name="AutoShape 16"/>
            <p:cNvCxnSpPr>
              <a:cxnSpLocks noChangeShapeType="1"/>
              <a:stCxn id="5331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6" name="Group 17"/>
          <p:cNvGrpSpPr>
            <a:grpSpLocks/>
          </p:cNvGrpSpPr>
          <p:nvPr/>
        </p:nvGrpSpPr>
        <p:grpSpPr bwMode="auto">
          <a:xfrm>
            <a:off x="3886200" y="4953000"/>
            <a:ext cx="609600" cy="304800"/>
            <a:chOff x="1104" y="3168"/>
            <a:chExt cx="384" cy="192"/>
          </a:xfrm>
        </p:grpSpPr>
        <p:sp>
          <p:nvSpPr>
            <p:cNvPr id="53313" name="Rectangle 1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4" name="AutoShape 19"/>
            <p:cNvCxnSpPr>
              <a:cxnSpLocks noChangeShapeType="1"/>
              <a:stCxn id="5331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7" name="Group 20"/>
          <p:cNvGrpSpPr>
            <a:grpSpLocks/>
          </p:cNvGrpSpPr>
          <p:nvPr/>
        </p:nvGrpSpPr>
        <p:grpSpPr bwMode="auto">
          <a:xfrm>
            <a:off x="4495800" y="4953000"/>
            <a:ext cx="609600" cy="304800"/>
            <a:chOff x="1104" y="3168"/>
            <a:chExt cx="384" cy="192"/>
          </a:xfrm>
        </p:grpSpPr>
        <p:sp>
          <p:nvSpPr>
            <p:cNvPr id="53311" name="Rectangle 21"/>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2" name="AutoShape 22"/>
            <p:cNvCxnSpPr>
              <a:cxnSpLocks noChangeShapeType="1"/>
              <a:stCxn id="5331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8" name="Group 23"/>
          <p:cNvGrpSpPr>
            <a:grpSpLocks/>
          </p:cNvGrpSpPr>
          <p:nvPr/>
        </p:nvGrpSpPr>
        <p:grpSpPr bwMode="auto">
          <a:xfrm>
            <a:off x="5105400" y="4953000"/>
            <a:ext cx="609600" cy="304800"/>
            <a:chOff x="1104" y="3168"/>
            <a:chExt cx="384" cy="192"/>
          </a:xfrm>
        </p:grpSpPr>
        <p:sp>
          <p:nvSpPr>
            <p:cNvPr id="53309" name="Rectangle 2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0" name="AutoShape 25"/>
            <p:cNvCxnSpPr>
              <a:cxnSpLocks noChangeShapeType="1"/>
              <a:stCxn id="5330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9" name="Group 26"/>
          <p:cNvGrpSpPr>
            <a:grpSpLocks/>
          </p:cNvGrpSpPr>
          <p:nvPr/>
        </p:nvGrpSpPr>
        <p:grpSpPr bwMode="auto">
          <a:xfrm>
            <a:off x="5715000" y="4953000"/>
            <a:ext cx="609600" cy="304800"/>
            <a:chOff x="1104" y="3168"/>
            <a:chExt cx="384" cy="192"/>
          </a:xfrm>
        </p:grpSpPr>
        <p:sp>
          <p:nvSpPr>
            <p:cNvPr id="53307" name="Rectangle 2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8" name="AutoShape 28"/>
            <p:cNvCxnSpPr>
              <a:cxnSpLocks noChangeShapeType="1"/>
              <a:stCxn id="5330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0" name="Group 29"/>
          <p:cNvGrpSpPr>
            <a:grpSpLocks/>
          </p:cNvGrpSpPr>
          <p:nvPr/>
        </p:nvGrpSpPr>
        <p:grpSpPr bwMode="auto">
          <a:xfrm>
            <a:off x="6324600" y="4953000"/>
            <a:ext cx="609600" cy="304800"/>
            <a:chOff x="1104" y="3168"/>
            <a:chExt cx="384" cy="192"/>
          </a:xfrm>
        </p:grpSpPr>
        <p:sp>
          <p:nvSpPr>
            <p:cNvPr id="53305" name="Rectangle 3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6" name="AutoShape 31"/>
            <p:cNvCxnSpPr>
              <a:cxnSpLocks noChangeShapeType="1"/>
              <a:stCxn id="5330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sp>
        <p:nvSpPr>
          <p:cNvPr id="53262" name="Rectangle 32"/>
          <p:cNvSpPr>
            <a:spLocks noChangeArrowheads="1"/>
          </p:cNvSpPr>
          <p:nvPr/>
        </p:nvSpPr>
        <p:spPr bwMode="auto">
          <a:xfrm>
            <a:off x="7543800" y="59436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11" name="Group 33"/>
          <p:cNvGrpSpPr>
            <a:grpSpLocks/>
          </p:cNvGrpSpPr>
          <p:nvPr/>
        </p:nvGrpSpPr>
        <p:grpSpPr bwMode="auto">
          <a:xfrm>
            <a:off x="1447800" y="5943600"/>
            <a:ext cx="609600" cy="304800"/>
            <a:chOff x="1104" y="3168"/>
            <a:chExt cx="384" cy="192"/>
          </a:xfrm>
        </p:grpSpPr>
        <p:sp>
          <p:nvSpPr>
            <p:cNvPr id="53303" name="Rectangle 3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4" name="AutoShape 35"/>
            <p:cNvCxnSpPr>
              <a:cxnSpLocks noChangeShapeType="1"/>
              <a:stCxn id="53303" idx="3"/>
              <a:endCxn id="5326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2" name="Group 36"/>
          <p:cNvGrpSpPr>
            <a:grpSpLocks/>
          </p:cNvGrpSpPr>
          <p:nvPr/>
        </p:nvGrpSpPr>
        <p:grpSpPr bwMode="auto">
          <a:xfrm>
            <a:off x="2057400" y="5943600"/>
            <a:ext cx="609600" cy="304800"/>
            <a:chOff x="1104" y="3168"/>
            <a:chExt cx="384" cy="192"/>
          </a:xfrm>
        </p:grpSpPr>
        <p:sp>
          <p:nvSpPr>
            <p:cNvPr id="53301" name="Rectangle 3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2" name="AutoShape 38"/>
            <p:cNvCxnSpPr>
              <a:cxnSpLocks noChangeShapeType="1"/>
              <a:stCxn id="5330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3" name="Group 39"/>
          <p:cNvGrpSpPr>
            <a:grpSpLocks/>
          </p:cNvGrpSpPr>
          <p:nvPr/>
        </p:nvGrpSpPr>
        <p:grpSpPr bwMode="auto">
          <a:xfrm>
            <a:off x="2667000" y="5943600"/>
            <a:ext cx="609600" cy="304800"/>
            <a:chOff x="1104" y="3168"/>
            <a:chExt cx="384" cy="192"/>
          </a:xfrm>
        </p:grpSpPr>
        <p:sp>
          <p:nvSpPr>
            <p:cNvPr id="53299" name="Rectangle 4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0" name="AutoShape 41"/>
            <p:cNvCxnSpPr>
              <a:cxnSpLocks noChangeShapeType="1"/>
              <a:stCxn id="5329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4" name="Group 42"/>
          <p:cNvGrpSpPr>
            <a:grpSpLocks/>
          </p:cNvGrpSpPr>
          <p:nvPr/>
        </p:nvGrpSpPr>
        <p:grpSpPr bwMode="auto">
          <a:xfrm>
            <a:off x="3276600" y="5943600"/>
            <a:ext cx="609600" cy="304800"/>
            <a:chOff x="1104" y="3168"/>
            <a:chExt cx="384" cy="192"/>
          </a:xfrm>
        </p:grpSpPr>
        <p:sp>
          <p:nvSpPr>
            <p:cNvPr id="53297" name="Rectangle 43"/>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8" name="AutoShape 44"/>
            <p:cNvCxnSpPr>
              <a:cxnSpLocks noChangeShapeType="1"/>
              <a:stCxn id="5329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5" name="Group 45"/>
          <p:cNvGrpSpPr>
            <a:grpSpLocks/>
          </p:cNvGrpSpPr>
          <p:nvPr/>
        </p:nvGrpSpPr>
        <p:grpSpPr bwMode="auto">
          <a:xfrm>
            <a:off x="3886200" y="5943600"/>
            <a:ext cx="609600" cy="304800"/>
            <a:chOff x="1104" y="3168"/>
            <a:chExt cx="384" cy="192"/>
          </a:xfrm>
        </p:grpSpPr>
        <p:sp>
          <p:nvSpPr>
            <p:cNvPr id="53295" name="Rectangle 46"/>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6" name="AutoShape 47"/>
            <p:cNvCxnSpPr>
              <a:cxnSpLocks noChangeShapeType="1"/>
              <a:stCxn id="5329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6" name="Group 48"/>
          <p:cNvGrpSpPr>
            <a:grpSpLocks/>
          </p:cNvGrpSpPr>
          <p:nvPr/>
        </p:nvGrpSpPr>
        <p:grpSpPr bwMode="auto">
          <a:xfrm>
            <a:off x="4495800" y="5943600"/>
            <a:ext cx="609600" cy="304800"/>
            <a:chOff x="1104" y="3168"/>
            <a:chExt cx="384" cy="192"/>
          </a:xfrm>
        </p:grpSpPr>
        <p:sp>
          <p:nvSpPr>
            <p:cNvPr id="53293" name="Rectangle 4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4" name="AutoShape 50"/>
            <p:cNvCxnSpPr>
              <a:cxnSpLocks noChangeShapeType="1"/>
              <a:stCxn id="5329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7" name="Group 51"/>
          <p:cNvGrpSpPr>
            <a:grpSpLocks/>
          </p:cNvGrpSpPr>
          <p:nvPr/>
        </p:nvGrpSpPr>
        <p:grpSpPr bwMode="auto">
          <a:xfrm>
            <a:off x="5105400" y="5943600"/>
            <a:ext cx="609600" cy="304800"/>
            <a:chOff x="1104" y="3168"/>
            <a:chExt cx="384" cy="192"/>
          </a:xfrm>
        </p:grpSpPr>
        <p:sp>
          <p:nvSpPr>
            <p:cNvPr id="53291" name="Rectangle 5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2" name="AutoShape 53"/>
            <p:cNvCxnSpPr>
              <a:cxnSpLocks noChangeShapeType="1"/>
              <a:stCxn id="5329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8" name="Group 54"/>
          <p:cNvGrpSpPr>
            <a:grpSpLocks/>
          </p:cNvGrpSpPr>
          <p:nvPr/>
        </p:nvGrpSpPr>
        <p:grpSpPr bwMode="auto">
          <a:xfrm>
            <a:off x="5715000" y="5943600"/>
            <a:ext cx="609600" cy="304800"/>
            <a:chOff x="1104" y="3168"/>
            <a:chExt cx="384" cy="192"/>
          </a:xfrm>
        </p:grpSpPr>
        <p:sp>
          <p:nvSpPr>
            <p:cNvPr id="53289" name="Rectangle 5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0" name="AutoShape 56"/>
            <p:cNvCxnSpPr>
              <a:cxnSpLocks noChangeShapeType="1"/>
              <a:stCxn id="5328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9" name="Group 57"/>
          <p:cNvGrpSpPr>
            <a:grpSpLocks/>
          </p:cNvGrpSpPr>
          <p:nvPr/>
        </p:nvGrpSpPr>
        <p:grpSpPr bwMode="auto">
          <a:xfrm>
            <a:off x="6324600" y="5943600"/>
            <a:ext cx="609600" cy="304800"/>
            <a:chOff x="1104" y="3168"/>
            <a:chExt cx="384" cy="192"/>
          </a:xfrm>
        </p:grpSpPr>
        <p:sp>
          <p:nvSpPr>
            <p:cNvPr id="53287" name="Rectangle 5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8" name="AutoShape 59"/>
            <p:cNvCxnSpPr>
              <a:cxnSpLocks noChangeShapeType="1"/>
              <a:stCxn id="5328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72" name="AutoShape 60"/>
          <p:cNvCxnSpPr>
            <a:cxnSpLocks noChangeShapeType="1"/>
            <a:stCxn id="53321" idx="0"/>
          </p:cNvCxnSpPr>
          <p:nvPr/>
        </p:nvCxnSpPr>
        <p:spPr bwMode="auto">
          <a:xfrm rot="5400000" flipV="1">
            <a:off x="22471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3" name="AutoShape 61"/>
          <p:cNvCxnSpPr>
            <a:cxnSpLocks noChangeShapeType="1"/>
            <a:stCxn id="53317" idx="0"/>
            <a:endCxn id="53313" idx="0"/>
          </p:cNvCxnSpPr>
          <p:nvPr/>
        </p:nvCxnSpPr>
        <p:spPr bwMode="auto">
          <a:xfrm rot="5400000" flipV="1">
            <a:off x="34663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4" name="AutoShape 62"/>
          <p:cNvCxnSpPr>
            <a:cxnSpLocks noChangeShapeType="1"/>
            <a:stCxn id="53313" idx="0"/>
            <a:endCxn id="53309" idx="0"/>
          </p:cNvCxnSpPr>
          <p:nvPr/>
        </p:nvCxnSpPr>
        <p:spPr bwMode="auto">
          <a:xfrm rot="5400000" flipV="1">
            <a:off x="46855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5" name="AutoShape 63"/>
          <p:cNvCxnSpPr>
            <a:cxnSpLocks noChangeShapeType="1"/>
            <a:stCxn id="53309" idx="0"/>
            <a:endCxn id="53305" idx="0"/>
          </p:cNvCxnSpPr>
          <p:nvPr/>
        </p:nvCxnSpPr>
        <p:spPr bwMode="auto">
          <a:xfrm rot="5400000" flipV="1">
            <a:off x="59047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6" name="AutoShape 64"/>
          <p:cNvCxnSpPr>
            <a:cxnSpLocks noChangeShapeType="1"/>
            <a:stCxn id="53303" idx="0"/>
            <a:endCxn id="53293" idx="0"/>
          </p:cNvCxnSpPr>
          <p:nvPr/>
        </p:nvCxnSpPr>
        <p:spPr bwMode="auto">
          <a:xfrm rot="5400000" flipV="1">
            <a:off x="3161506" y="4420394"/>
            <a:ext cx="1588" cy="3048000"/>
          </a:xfrm>
          <a:prstGeom prst="curvedConnector3">
            <a:avLst>
              <a:gd name="adj1" fmla="val -14400000"/>
            </a:avLst>
          </a:prstGeom>
          <a:noFill/>
          <a:ln w="9525">
            <a:solidFill>
              <a:schemeClr val="tx1"/>
            </a:solidFill>
            <a:miter lim="800000"/>
            <a:headEnd/>
            <a:tailEnd type="triangle" w="med" len="med"/>
          </a:ln>
        </p:spPr>
      </p:cxnSp>
      <p:cxnSp>
        <p:nvCxnSpPr>
          <p:cNvPr id="53277" name="AutoShape 65"/>
          <p:cNvCxnSpPr>
            <a:cxnSpLocks noChangeShapeType="1"/>
            <a:stCxn id="53293" idx="0"/>
            <a:endCxn id="53262" idx="0"/>
          </p:cNvCxnSpPr>
          <p:nvPr/>
        </p:nvCxnSpPr>
        <p:spPr bwMode="auto">
          <a:xfrm rot="5400000" flipV="1">
            <a:off x="6209506" y="4420394"/>
            <a:ext cx="1588" cy="3048000"/>
          </a:xfrm>
          <a:prstGeom prst="curvedConnector3">
            <a:avLst>
              <a:gd name="adj1" fmla="val -14400000"/>
            </a:avLst>
          </a:prstGeom>
          <a:noFill/>
          <a:ln w="9525">
            <a:solidFill>
              <a:schemeClr val="tx1"/>
            </a:solidFill>
            <a:miter lim="800000"/>
            <a:headEnd/>
            <a:tailEnd type="triangle" w="med" len="med"/>
          </a:ln>
        </p:spPr>
      </p:cxnSp>
      <p:grpSp>
        <p:nvGrpSpPr>
          <p:cNvPr id="20" name="Group 66"/>
          <p:cNvGrpSpPr>
            <a:grpSpLocks/>
          </p:cNvGrpSpPr>
          <p:nvPr/>
        </p:nvGrpSpPr>
        <p:grpSpPr bwMode="auto">
          <a:xfrm>
            <a:off x="6934200" y="4953000"/>
            <a:ext cx="609600" cy="304800"/>
            <a:chOff x="1104" y="3168"/>
            <a:chExt cx="384" cy="192"/>
          </a:xfrm>
        </p:grpSpPr>
        <p:sp>
          <p:nvSpPr>
            <p:cNvPr id="53285" name="Rectangle 6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6" name="AutoShape 68"/>
            <p:cNvCxnSpPr>
              <a:cxnSpLocks noChangeShapeType="1"/>
              <a:stCxn id="5328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21" name="Group 69"/>
          <p:cNvGrpSpPr>
            <a:grpSpLocks/>
          </p:cNvGrpSpPr>
          <p:nvPr/>
        </p:nvGrpSpPr>
        <p:grpSpPr bwMode="auto">
          <a:xfrm>
            <a:off x="6934200" y="5943600"/>
            <a:ext cx="609600" cy="304800"/>
            <a:chOff x="1104" y="3168"/>
            <a:chExt cx="384" cy="192"/>
          </a:xfrm>
        </p:grpSpPr>
        <p:sp>
          <p:nvSpPr>
            <p:cNvPr id="53283" name="Rectangle 7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4" name="AutoShape 71"/>
            <p:cNvCxnSpPr>
              <a:cxnSpLocks noChangeShapeType="1"/>
              <a:stCxn id="5328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80" name="AutoShape 72"/>
          <p:cNvCxnSpPr>
            <a:cxnSpLocks noChangeShapeType="1"/>
            <a:stCxn id="53305" idx="0"/>
            <a:endCxn id="53252" idx="0"/>
          </p:cNvCxnSpPr>
          <p:nvPr/>
        </p:nvCxnSpPr>
        <p:spPr bwMode="auto">
          <a:xfrm rot="5400000" flipV="1">
            <a:off x="7123906" y="4344194"/>
            <a:ext cx="1588" cy="1219200"/>
          </a:xfrm>
          <a:prstGeom prst="curvedConnector3">
            <a:avLst>
              <a:gd name="adj1" fmla="val -14400000"/>
            </a:avLst>
          </a:prstGeom>
          <a:noFill/>
          <a:ln w="9525">
            <a:solidFill>
              <a:schemeClr val="tx1"/>
            </a:solidFill>
            <a:miter lim="800000"/>
            <a:headEnd/>
            <a:tailEnd type="triangle" w="med" len="med"/>
          </a:ln>
        </p:spPr>
      </p:cxnSp>
      <p:sp>
        <p:nvSpPr>
          <p:cNvPr id="5328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3282" name="Slide Number Placeholder 73"/>
          <p:cNvSpPr>
            <a:spLocks noGrp="1"/>
          </p:cNvSpPr>
          <p:nvPr>
            <p:ph type="sldNum" sz="quarter" idx="12"/>
          </p:nvPr>
        </p:nvSpPr>
        <p:spPr bwMode="auto">
          <a:noFill/>
          <a:ln>
            <a:miter lim="800000"/>
            <a:headEnd/>
            <a:tailEnd/>
          </a:ln>
        </p:spPr>
        <p:txBody>
          <a:bodyPr/>
          <a:lstStyle/>
          <a:p>
            <a:fld id="{3BC3CF98-2F7B-4A89-B1B3-9D0FD4804760}" type="slidenum">
              <a:rPr lang="en-US"/>
              <a:pPr/>
              <a:t>42</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l-GR" dirty="0" smtClean="0">
                <a:ea typeface="ＭＳ Ｐゴシック" pitchFamily="34" charset="-128"/>
              </a:rPr>
              <a:t>Τοποθέτηση των δεικτών </a:t>
            </a:r>
            <a:endParaRPr lang="en-US" dirty="0" smtClean="0">
              <a:ea typeface="ＭＳ Ｐゴシック" pitchFamily="34" charset="-128"/>
            </a:endParaRPr>
          </a:p>
        </p:txBody>
      </p:sp>
      <p:sp>
        <p:nvSpPr>
          <p:cNvPr id="54275" name="Rectangle 3"/>
          <p:cNvSpPr>
            <a:spLocks noGrp="1" noChangeArrowheads="1"/>
          </p:cNvSpPr>
          <p:nvPr>
            <p:ph type="body" idx="1"/>
          </p:nvPr>
        </p:nvSpPr>
        <p:spPr/>
        <p:txBody>
          <a:bodyPr/>
          <a:lstStyle/>
          <a:p>
            <a:pPr eaLnBrk="1" hangingPunct="1"/>
            <a:r>
              <a:rPr lang="el-GR" dirty="0" smtClean="0">
                <a:ea typeface="ＭＳ Ｐゴシック" pitchFamily="34" charset="-128"/>
              </a:rPr>
              <a:t>Απλώς </a:t>
            </a:r>
            <a:r>
              <a:rPr lang="el-GR" dirty="0" err="1" smtClean="0">
                <a:ea typeface="ＭＳ Ｐゴシック" pitchFamily="34" charset="-128"/>
              </a:rPr>
              <a:t>ευριστικός</a:t>
            </a:r>
            <a:r>
              <a:rPr lang="en-US" dirty="0" smtClean="0">
                <a:ea typeface="ＭＳ Ｐゴシック" pitchFamily="34" charset="-128"/>
              </a:rPr>
              <a:t>: </a:t>
            </a:r>
            <a:r>
              <a:rPr lang="el-GR" dirty="0" smtClean="0">
                <a:ea typeface="ＭＳ Ｐゴシック" pitchFamily="34" charset="-128"/>
              </a:rPr>
              <a:t>για καταχωρήσεις μήκους </a:t>
            </a:r>
            <a:r>
              <a:rPr lang="en-US" dirty="0" smtClean="0">
                <a:ea typeface="ＭＳ Ｐゴシック" pitchFamily="34" charset="-128"/>
              </a:rPr>
              <a:t>for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χρησιμοποίησε</a:t>
            </a:r>
            <a:r>
              <a:rPr lang="en-US" dirty="0" smtClean="0">
                <a:ea typeface="ＭＳ Ｐゴシック" pitchFamily="34" charset="-128"/>
              </a:rPr>
              <a:t> </a:t>
            </a:r>
            <a:r>
              <a:rPr lang="en-US" dirty="0" smtClean="0">
                <a:ea typeface="ＭＳ Ｐゴシック" pitchFamily="34" charset="-128"/>
                <a:sym typeface="Symbol" pitchFamily="18" charset="2"/>
              </a:rPr>
              <a:t></a:t>
            </a:r>
            <a:r>
              <a:rPr lang="en-US" i="1" dirty="0" smtClean="0">
                <a:ea typeface="ＭＳ Ｐゴシック" pitchFamily="34" charset="-128"/>
              </a:rPr>
              <a:t>L</a:t>
            </a:r>
            <a:r>
              <a:rPr lang="en-US" dirty="0" smtClean="0">
                <a:ea typeface="ＭＳ Ｐゴシック" pitchFamily="34" charset="-128"/>
              </a:rPr>
              <a:t> </a:t>
            </a:r>
            <a:r>
              <a:rPr lang="el-GR" dirty="0" err="1" smtClean="0">
                <a:ea typeface="ＭＳ Ｐゴシック" pitchFamily="34" charset="-128"/>
              </a:rPr>
              <a:t>ισαπέχοντες</a:t>
            </a:r>
            <a:r>
              <a:rPr lang="el-GR" dirty="0" smtClean="0">
                <a:ea typeface="ＭＳ Ｐゴシック" pitchFamily="34" charset="-128"/>
              </a:rPr>
              <a:t> δείκτες παράβλεψης</a:t>
            </a:r>
            <a:r>
              <a:rPr lang="en-US" dirty="0" smtClean="0">
                <a:ea typeface="ＭＳ Ｐゴシック" pitchFamily="34" charset="-128"/>
              </a:rPr>
              <a:t>.</a:t>
            </a:r>
          </a:p>
          <a:p>
            <a:pPr eaLnBrk="1" hangingPunct="1"/>
            <a:r>
              <a:rPr lang="el-GR" dirty="0" smtClean="0">
                <a:ea typeface="ＭＳ Ｐゴシック" pitchFamily="34" charset="-128"/>
              </a:rPr>
              <a:t>Αγνοεί την κατανομή των όρων της ερώτησης</a:t>
            </a:r>
            <a:r>
              <a:rPr lang="en-US" dirty="0" smtClean="0">
                <a:ea typeface="ＭＳ Ｐゴシック" pitchFamily="34" charset="-128"/>
              </a:rPr>
              <a:t>.</a:t>
            </a:r>
          </a:p>
          <a:p>
            <a:pPr eaLnBrk="1" hangingPunct="1"/>
            <a:r>
              <a:rPr lang="el-GR" dirty="0" smtClean="0">
                <a:ea typeface="ＭＳ Ｐゴシック" pitchFamily="34" charset="-128"/>
              </a:rPr>
              <a:t>Εύκολο αν το ευρετήριο είναι σχετικά στατικό</a:t>
            </a:r>
            <a:r>
              <a:rPr lang="en-US" dirty="0" smtClean="0">
                <a:ea typeface="ＭＳ Ｐゴシック" pitchFamily="34" charset="-128"/>
              </a:rPr>
              <a:t>; </a:t>
            </a:r>
            <a:r>
              <a:rPr lang="el-GR" dirty="0" smtClean="0">
                <a:ea typeface="ＭＳ Ｐゴシック" pitchFamily="34" charset="-128"/>
              </a:rPr>
              <a:t>Δύσκολο αν το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αλλάζει συνεχώς λόγω τροποποιήσεων </a:t>
            </a:r>
            <a:r>
              <a:rPr lang="en-US" dirty="0" smtClean="0">
                <a:ea typeface="ＭＳ Ｐゴシック" pitchFamily="34" charset="-128"/>
              </a:rPr>
              <a:t>.</a:t>
            </a:r>
            <a:endParaRPr lang="en-US" sz="2000" dirty="0" smtClean="0">
              <a:ea typeface="ＭＳ Ｐゴシック" pitchFamily="34" charset="-128"/>
            </a:endParaRPr>
          </a:p>
          <a:p>
            <a:pPr eaLnBrk="1" hangingPunct="1"/>
            <a:r>
              <a:rPr lang="el-GR" dirty="0" smtClean="0">
                <a:ea typeface="ＭＳ Ｐゴシック" pitchFamily="34" charset="-128"/>
              </a:rPr>
              <a:t>Βοηθούσε </a:t>
            </a:r>
            <a:r>
              <a:rPr lang="en-US" dirty="0" smtClean="0">
                <a:ea typeface="ＭＳ Ｐゴシック" pitchFamily="34" charset="-128"/>
              </a:rPr>
              <a:t>(</a:t>
            </a:r>
            <a:r>
              <a:rPr lang="el-GR" dirty="0" smtClean="0">
                <a:ea typeface="ＭＳ Ｐゴシック" pitchFamily="34" charset="-128"/>
              </a:rPr>
              <a:t>λόγω πιο αργής </a:t>
            </a:r>
            <a:r>
              <a:rPr lang="en-US" dirty="0" smtClean="0">
                <a:ea typeface="ＭＳ Ｐゴシック" pitchFamily="34" charset="-128"/>
              </a:rPr>
              <a:t>CPU); </a:t>
            </a:r>
            <a:r>
              <a:rPr lang="el-GR" dirty="0" smtClean="0">
                <a:ea typeface="ＭＳ Ｐゴシック" pitchFamily="34" charset="-128"/>
              </a:rPr>
              <a:t>Όχι τόσο με το νέο υλικό εκτός αν </a:t>
            </a:r>
            <a:r>
              <a:rPr lang="en-US" dirty="0" smtClean="0">
                <a:ea typeface="ＭＳ Ｐゴシック" pitchFamily="34" charset="-128"/>
              </a:rPr>
              <a:t>memory-based</a:t>
            </a:r>
          </a:p>
          <a:p>
            <a:pPr lvl="1" eaLnBrk="1" hangingPunct="1"/>
            <a:r>
              <a:rPr lang="en-US" dirty="0" smtClean="0">
                <a:ea typeface="ＭＳ Ｐゴシック" pitchFamily="34" charset="-128"/>
              </a:rPr>
              <a:t>T</a:t>
            </a:r>
            <a:r>
              <a:rPr lang="el-GR" dirty="0">
                <a:ea typeface="ＭＳ Ｐゴシック" pitchFamily="34" charset="-128"/>
              </a:rPr>
              <a:t>ο</a:t>
            </a:r>
            <a:r>
              <a:rPr lang="en-US" dirty="0" smtClean="0">
                <a:ea typeface="ＭＳ Ｐゴシック" pitchFamily="34" charset="-128"/>
              </a:rPr>
              <a:t> I/O </a:t>
            </a:r>
            <a:r>
              <a:rPr lang="el-GR" dirty="0" smtClean="0">
                <a:ea typeface="ＭＳ Ｐゴシック" pitchFamily="34" charset="-128"/>
              </a:rPr>
              <a:t>κόστος για να φορτωθεί μια μεγαλύτερη λίστα καταχωρήσεων μπορεί να υπερβαίνει το κέρδος από τη γρηγορότερη συγχώνευση</a:t>
            </a:r>
            <a:endParaRPr lang="en-US" dirty="0" smtClean="0">
              <a:ea typeface="ＭＳ Ｐゴシック" pitchFamily="34" charset="-128"/>
            </a:endParaRPr>
          </a:p>
        </p:txBody>
      </p:sp>
      <p:sp>
        <p:nvSpPr>
          <p:cNvPr id="5427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4277" name="Slide Number Placeholder 4"/>
          <p:cNvSpPr>
            <a:spLocks noGrp="1"/>
          </p:cNvSpPr>
          <p:nvPr>
            <p:ph type="sldNum" sz="quarter" idx="12"/>
          </p:nvPr>
        </p:nvSpPr>
        <p:spPr bwMode="auto">
          <a:noFill/>
          <a:ln>
            <a:miter lim="800000"/>
            <a:headEnd/>
            <a:tailEnd/>
          </a:ln>
        </p:spPr>
        <p:txBody>
          <a:bodyPr/>
          <a:lstStyle/>
          <a:p>
            <a:fld id="{D135864C-F27B-4145-9951-EA30AC33F8EA}" type="slidenum">
              <a:rPr lang="en-US"/>
              <a:pPr/>
              <a:t>43</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l-GR" dirty="0" smtClean="0">
                <a:ea typeface="ＭＳ Ｐゴシック" pitchFamily="34" charset="-128"/>
              </a:rPr>
              <a:t>Ερωτήματα Φράσεων</a:t>
            </a:r>
            <a:endParaRPr lang="en-US" dirty="0" smtClean="0">
              <a:ea typeface="ＭＳ Ｐゴシック" pitchFamily="34" charset="-128"/>
            </a:endParaRPr>
          </a:p>
        </p:txBody>
      </p:sp>
      <p:sp>
        <p:nvSpPr>
          <p:cNvPr id="56323" name="Rectangle 3"/>
          <p:cNvSpPr>
            <a:spLocks noGrp="1" noChangeArrowheads="1"/>
          </p:cNvSpPr>
          <p:nvPr>
            <p:ph type="body" idx="1"/>
          </p:nvPr>
        </p:nvSpPr>
        <p:spPr/>
        <p:txBody>
          <a:bodyPr/>
          <a:lstStyle/>
          <a:p>
            <a:pPr eaLnBrk="1" hangingPunct="1"/>
            <a:r>
              <a:rPr lang="el-GR" dirty="0" smtClean="0">
                <a:ea typeface="ＭＳ Ｐゴシック" pitchFamily="34" charset="-128"/>
              </a:rPr>
              <a:t>Θέλουμε να μπορούμε να απαντάμε σε ερωτήματα όπως </a:t>
            </a:r>
            <a:r>
              <a:rPr lang="en-US" dirty="0" smtClean="0">
                <a:ea typeface="ＭＳ Ｐゴシック" pitchFamily="34" charset="-128"/>
              </a:rPr>
              <a:t>“</a:t>
            </a:r>
            <a:r>
              <a:rPr lang="en-US" b="1" i="1" dirty="0" err="1" smtClean="0">
                <a:ea typeface="ＭＳ Ｐゴシック" pitchFamily="34" charset="-128"/>
              </a:rPr>
              <a:t>stanford</a:t>
            </a:r>
            <a:r>
              <a:rPr lang="en-US" b="1" i="1" dirty="0" smtClean="0">
                <a:ea typeface="ＭＳ Ｐゴシック" pitchFamily="34" charset="-128"/>
              </a:rPr>
              <a:t> university” </a:t>
            </a:r>
            <a:r>
              <a:rPr lang="en-US" dirty="0" smtClean="0">
                <a:ea typeface="ＭＳ Ｐゴシック" pitchFamily="34" charset="-128"/>
              </a:rPr>
              <a:t>– </a:t>
            </a:r>
            <a:r>
              <a:rPr lang="el-GR" dirty="0" smtClean="0">
                <a:ea typeface="ＭＳ Ｐゴシック" pitchFamily="34" charset="-128"/>
              </a:rPr>
              <a:t>ως φράση</a:t>
            </a:r>
            <a:endParaRPr lang="en-US" b="1" i="1" dirty="0" smtClean="0">
              <a:ea typeface="ＭＳ Ｐゴシック" pitchFamily="34" charset="-128"/>
            </a:endParaRPr>
          </a:p>
          <a:p>
            <a:pPr eaLnBrk="1" hangingPunct="1"/>
            <a:r>
              <a:rPr lang="el-GR" dirty="0" smtClean="0">
                <a:ea typeface="ＭＳ Ｐゴシック" pitchFamily="34" charset="-128"/>
              </a:rPr>
              <a:t>Οπότε η φράση </a:t>
            </a:r>
            <a:r>
              <a:rPr lang="en-US" i="1" dirty="0" smtClean="0">
                <a:ea typeface="ＭＳ Ｐゴシック" pitchFamily="34" charset="-128"/>
              </a:rPr>
              <a:t>“I went to university at Stanford”</a:t>
            </a:r>
            <a:r>
              <a:rPr lang="el-GR" dirty="0" smtClean="0">
                <a:ea typeface="ＭＳ Ｐゴシック" pitchFamily="34" charset="-128"/>
              </a:rPr>
              <a:t>δεν αποτελεί ταίριασμα</a:t>
            </a:r>
            <a:r>
              <a:rPr lang="en-US" dirty="0" smtClean="0">
                <a:ea typeface="ＭＳ Ｐゴシック" pitchFamily="34" charset="-128"/>
              </a:rPr>
              <a:t>. </a:t>
            </a:r>
          </a:p>
          <a:p>
            <a:pPr lvl="1" eaLnBrk="1" hangingPunct="1"/>
            <a:r>
              <a:rPr lang="el-GR" dirty="0" smtClean="0">
                <a:ea typeface="ＭＳ Ｐゴシック" pitchFamily="34" charset="-128"/>
              </a:rPr>
              <a:t>Η έννοια των ερωτήσεων φράσεων έχει αποδειχθεί πολύ δημοφιλής και εύκολα κατανοητή από τους χρήστες, από τις λίγες μορφές αναζήτησης πέρα της βασικής που υιοθετήθηκαν </a:t>
            </a:r>
            <a:r>
              <a:rPr lang="el-GR" dirty="0">
                <a:ea typeface="ＭＳ Ｐゴシック" pitchFamily="34" charset="-128"/>
              </a:rPr>
              <a:t> </a:t>
            </a:r>
            <a:r>
              <a:rPr lang="el-GR" dirty="0" smtClean="0">
                <a:ea typeface="ＭＳ Ｐゴシック" pitchFamily="34" charset="-128"/>
              </a:rPr>
              <a:t>(ερωτήσεις με «» αποτελούν το 10%)</a:t>
            </a:r>
            <a:endParaRPr lang="en-US" dirty="0" smtClean="0">
              <a:ea typeface="ＭＳ Ｐゴシック" pitchFamily="34" charset="-128"/>
            </a:endParaRPr>
          </a:p>
          <a:p>
            <a:pPr lvl="1" eaLnBrk="1" hangingPunct="1"/>
            <a:r>
              <a:rPr lang="en-US" dirty="0" smtClean="0">
                <a:ea typeface="ＭＳ Ｐゴシック" pitchFamily="34" charset="-128"/>
              </a:rPr>
              <a:t>Many more queries are </a:t>
            </a:r>
            <a:r>
              <a:rPr lang="en-US" i="1" dirty="0" smtClean="0">
                <a:ea typeface="ＭＳ Ｐゴシック" pitchFamily="34" charset="-128"/>
              </a:rPr>
              <a:t>implicit phrase queries</a:t>
            </a:r>
            <a:endParaRPr lang="en-US" dirty="0" smtClean="0">
              <a:ea typeface="ＭＳ Ｐゴシック" pitchFamily="34" charset="-128"/>
            </a:endParaRPr>
          </a:p>
          <a:p>
            <a:pPr eaLnBrk="1" hangingPunct="1"/>
            <a:r>
              <a:rPr lang="el-GR" dirty="0" smtClean="0">
                <a:ea typeface="ＭＳ Ｐゴシック" pitchFamily="34" charset="-128"/>
              </a:rPr>
              <a:t>Για να τις υποστηρίξουμε, δεν αρκούν εγγραφές της μορφής</a:t>
            </a:r>
            <a:r>
              <a:rPr lang="en-US" dirty="0" smtClean="0">
                <a:ea typeface="ＭＳ Ｐゴシック" pitchFamily="34" charset="-128"/>
              </a:rPr>
              <a:t>   &lt;</a:t>
            </a:r>
            <a:r>
              <a:rPr lang="en-US" i="1" dirty="0" smtClean="0">
                <a:ea typeface="ＭＳ Ｐゴシック" pitchFamily="34" charset="-128"/>
              </a:rPr>
              <a:t>term </a:t>
            </a:r>
            <a:r>
              <a:rPr lang="en-US" dirty="0" smtClean="0">
                <a:ea typeface="ＭＳ Ｐゴシック" pitchFamily="34" charset="-128"/>
              </a:rPr>
              <a:t>: </a:t>
            </a:r>
            <a:r>
              <a:rPr lang="en-US" i="1" dirty="0" smtClean="0">
                <a:ea typeface="ＭＳ Ｐゴシック" pitchFamily="34" charset="-128"/>
              </a:rPr>
              <a:t>docs</a:t>
            </a:r>
            <a:r>
              <a:rPr lang="en-US" dirty="0" smtClean="0">
                <a:ea typeface="ＭＳ Ｐゴシック" pitchFamily="34" charset="-128"/>
              </a:rPr>
              <a:t>&gt; </a:t>
            </a:r>
          </a:p>
          <a:p>
            <a:pPr eaLnBrk="1" hangingPunct="1">
              <a:buFont typeface="Wingdings" pitchFamily="2" charset="2"/>
              <a:buNone/>
            </a:pPr>
            <a:endParaRPr lang="en-US" dirty="0" smtClean="0">
              <a:ea typeface="ＭＳ Ｐゴシック" pitchFamily="34" charset="-128"/>
            </a:endParaRPr>
          </a:p>
          <a:p>
            <a:pPr eaLnBrk="1" hangingPunct="1"/>
            <a:endParaRPr lang="en-US" b="1" dirty="0" smtClean="0">
              <a:ea typeface="ＭＳ Ｐゴシック" pitchFamily="34" charset="-128"/>
            </a:endParaRPr>
          </a:p>
        </p:txBody>
      </p:sp>
      <p:sp>
        <p:nvSpPr>
          <p:cNvPr id="5632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a:t>
            </a:r>
          </a:p>
        </p:txBody>
      </p:sp>
      <p:sp>
        <p:nvSpPr>
          <p:cNvPr id="56325" name="Slide Number Placeholder 4"/>
          <p:cNvSpPr>
            <a:spLocks noGrp="1"/>
          </p:cNvSpPr>
          <p:nvPr>
            <p:ph type="sldNum" sz="quarter" idx="12"/>
          </p:nvPr>
        </p:nvSpPr>
        <p:spPr bwMode="auto">
          <a:noFill/>
          <a:ln>
            <a:miter lim="800000"/>
            <a:headEnd/>
            <a:tailEnd/>
          </a:ln>
        </p:spPr>
        <p:txBody>
          <a:bodyPr/>
          <a:lstStyle/>
          <a:p>
            <a:fld id="{9603A1E7-0811-4A2C-8EF8-184186123B94}" type="slidenum">
              <a:rPr lang="en-US"/>
              <a:pPr/>
              <a:t>44</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l-GR" sz="3600" dirty="0" smtClean="0">
                <a:ea typeface="ＭＳ Ｐゴシック" pitchFamily="34" charset="-128"/>
              </a:rPr>
              <a:t>Μια πρώτη προσέγγιση</a:t>
            </a:r>
            <a:r>
              <a:rPr lang="en-US" sz="3600" dirty="0" smtClean="0">
                <a:ea typeface="ＭＳ Ｐゴシック" pitchFamily="34" charset="-128"/>
              </a:rPr>
              <a:t>: </a:t>
            </a:r>
            <a:r>
              <a:rPr lang="el-GR" sz="3600" dirty="0" smtClean="0">
                <a:ea typeface="ＭＳ Ｐゴシック" pitchFamily="34" charset="-128"/>
              </a:rPr>
              <a:t>Ευρετήρια ζευγών λέξεων (</a:t>
            </a:r>
            <a:r>
              <a:rPr lang="en-US" sz="3600" dirty="0" err="1" smtClean="0">
                <a:ea typeface="ＭＳ Ｐゴシック" pitchFamily="34" charset="-128"/>
              </a:rPr>
              <a:t>Biword</a:t>
            </a:r>
            <a:r>
              <a:rPr lang="en-US" sz="3600" dirty="0" smtClean="0">
                <a:ea typeface="ＭＳ Ｐゴシック" pitchFamily="34" charset="-128"/>
              </a:rPr>
              <a:t> indexes</a:t>
            </a:r>
            <a:r>
              <a:rPr lang="el-GR" sz="3600" dirty="0" smtClean="0">
                <a:ea typeface="ＭＳ Ｐゴシック" pitchFamily="34" charset="-128"/>
              </a:rPr>
              <a:t>)</a:t>
            </a:r>
            <a:endParaRPr lang="en-US" sz="3600" dirty="0" smtClean="0">
              <a:ea typeface="ＭＳ Ｐゴシック" pitchFamily="34" charset="-128"/>
            </a:endParaRPr>
          </a:p>
        </p:txBody>
      </p:sp>
      <p:sp>
        <p:nvSpPr>
          <p:cNvPr id="57347" name="Rectangle 3"/>
          <p:cNvSpPr>
            <a:spLocks noGrp="1" noChangeArrowheads="1"/>
          </p:cNvSpPr>
          <p:nvPr>
            <p:ph type="body" idx="1"/>
          </p:nvPr>
        </p:nvSpPr>
        <p:spPr/>
        <p:txBody>
          <a:bodyPr/>
          <a:lstStyle/>
          <a:p>
            <a:pPr eaLnBrk="1" hangingPunct="1"/>
            <a:r>
              <a:rPr lang="el-GR" dirty="0" smtClean="0">
                <a:ea typeface="ＭＳ Ｐゴシック" pitchFamily="34" charset="-128"/>
              </a:rPr>
              <a:t>Εισήγαγε στο ευρετήριο κάθε διαδοχικό ζεύγος όρων στο κείμενο ως φράση</a:t>
            </a:r>
            <a:endParaRPr lang="en-US" dirty="0" smtClean="0">
              <a:ea typeface="ＭＳ Ｐゴシック" pitchFamily="34" charset="-128"/>
            </a:endParaRPr>
          </a:p>
          <a:p>
            <a:pPr eaLnBrk="1" hangingPunct="1"/>
            <a:r>
              <a:rPr lang="el-GR" dirty="0" smtClean="0">
                <a:ea typeface="ＭＳ Ｐゴシック" pitchFamily="34" charset="-128"/>
              </a:rPr>
              <a:t>Για παράδειγμα το κείμενο </a:t>
            </a:r>
            <a:r>
              <a:rPr lang="en-US" dirty="0" smtClean="0">
                <a:ea typeface="ＭＳ Ｐゴシック" pitchFamily="34" charset="-128"/>
              </a:rPr>
              <a:t>“Friends, Romans, Countrymen” </a:t>
            </a:r>
            <a:r>
              <a:rPr lang="el-GR" dirty="0" smtClean="0">
                <a:ea typeface="ＭＳ Ｐゴシック" pitchFamily="34" charset="-128"/>
              </a:rPr>
              <a:t>παράγει τα </a:t>
            </a:r>
            <a:r>
              <a:rPr lang="en-US" dirty="0" err="1" smtClean="0">
                <a:ea typeface="ＭＳ Ｐゴシック" pitchFamily="34" charset="-128"/>
              </a:rPr>
              <a:t>biwords</a:t>
            </a:r>
            <a:endParaRPr lang="en-US" dirty="0" smtClean="0">
              <a:ea typeface="ＭＳ Ｐゴシック" pitchFamily="34" charset="-128"/>
            </a:endParaRPr>
          </a:p>
          <a:p>
            <a:pPr lvl="1" eaLnBrk="1" hangingPunct="1"/>
            <a:r>
              <a:rPr lang="en-US" b="1" i="1" dirty="0" smtClean="0">
                <a:ea typeface="ＭＳ Ｐゴシック" pitchFamily="34" charset="-128"/>
              </a:rPr>
              <a:t>friends romans</a:t>
            </a:r>
          </a:p>
          <a:p>
            <a:pPr lvl="1" eaLnBrk="1" hangingPunct="1"/>
            <a:r>
              <a:rPr lang="en-US" b="1" i="1" dirty="0" smtClean="0">
                <a:ea typeface="ＭＳ Ｐゴシック" pitchFamily="34" charset="-128"/>
              </a:rPr>
              <a:t>romans countrymen</a:t>
            </a:r>
          </a:p>
          <a:p>
            <a:pPr eaLnBrk="1" hangingPunct="1"/>
            <a:r>
              <a:rPr lang="el-GR" dirty="0" smtClean="0">
                <a:ea typeface="ＭＳ Ｐゴシック" pitchFamily="34" charset="-128"/>
              </a:rPr>
              <a:t>Κάθε τέτοιο </a:t>
            </a:r>
            <a:r>
              <a:rPr lang="en-US" dirty="0" err="1" smtClean="0">
                <a:ea typeface="ＭＳ Ｐゴシック" pitchFamily="34" charset="-128"/>
              </a:rPr>
              <a:t>biword</a:t>
            </a:r>
            <a:r>
              <a:rPr lang="el-GR" dirty="0" smtClean="0">
                <a:ea typeface="ＭＳ Ｐゴシック" pitchFamily="34" charset="-128"/>
              </a:rPr>
              <a:t> είναι τώρα ένας όρος του </a:t>
            </a:r>
          </a:p>
          <a:p>
            <a:pPr eaLnBrk="1" hangingPunct="1"/>
            <a:r>
              <a:rPr lang="el-GR" dirty="0" smtClean="0">
                <a:ea typeface="ＭＳ Ｐゴシック" pitchFamily="34" charset="-128"/>
              </a:rPr>
              <a:t>Επιτρέπει την επεξεργασία ερωτημάτων φράσεων με δύο λέξεις</a:t>
            </a:r>
            <a:r>
              <a:rPr lang="en-US" dirty="0" smtClean="0">
                <a:ea typeface="ＭＳ Ｐゴシック" pitchFamily="34" charset="-128"/>
              </a:rPr>
              <a:t>.</a:t>
            </a:r>
          </a:p>
        </p:txBody>
      </p:sp>
      <p:sp>
        <p:nvSpPr>
          <p:cNvPr id="5734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7349" name="Slide Number Placeholder 4"/>
          <p:cNvSpPr>
            <a:spLocks noGrp="1"/>
          </p:cNvSpPr>
          <p:nvPr>
            <p:ph type="sldNum" sz="quarter" idx="12"/>
          </p:nvPr>
        </p:nvSpPr>
        <p:spPr bwMode="auto">
          <a:noFill/>
          <a:ln>
            <a:miter lim="800000"/>
            <a:headEnd/>
            <a:tailEnd/>
          </a:ln>
        </p:spPr>
        <p:txBody>
          <a:bodyPr/>
          <a:lstStyle/>
          <a:p>
            <a:fld id="{E644B9B6-7DB9-44D7-99FE-BFA292DB9D25}" type="slidenum">
              <a:rPr lang="en-US"/>
              <a:pPr/>
              <a:t>45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l-GR" dirty="0" smtClean="0">
                <a:ea typeface="ＭＳ Ｐゴシック" pitchFamily="34" charset="-128"/>
              </a:rPr>
              <a:t>Μεγαλύτερες φράσεις</a:t>
            </a:r>
            <a:endParaRPr lang="en-US" dirty="0" smtClean="0">
              <a:ea typeface="ＭＳ Ｐゴシック" pitchFamily="34" charset="-128"/>
            </a:endParaRPr>
          </a:p>
        </p:txBody>
      </p:sp>
      <p:sp>
        <p:nvSpPr>
          <p:cNvPr id="58371" name="Rectangle 3"/>
          <p:cNvSpPr>
            <a:spLocks noGrp="1" noChangeArrowheads="1"/>
          </p:cNvSpPr>
          <p:nvPr>
            <p:ph type="body" idx="1"/>
          </p:nvPr>
        </p:nvSpPr>
        <p:spPr/>
        <p:txBody>
          <a:bodyPr/>
          <a:lstStyle/>
          <a:p>
            <a:pPr eaLnBrk="1" hangingPunct="1"/>
            <a:r>
              <a:rPr lang="el-GR" dirty="0" smtClean="0">
                <a:ea typeface="ＭＳ Ｐゴシック" pitchFamily="34" charset="-128"/>
              </a:rPr>
              <a:t>Οι μεγαλύτερες φράσεις με κατάτμηση</a:t>
            </a:r>
            <a:r>
              <a:rPr lang="en-US" dirty="0" smtClean="0">
                <a:ea typeface="ＭＳ Ｐゴシック" pitchFamily="34" charset="-128"/>
              </a:rPr>
              <a:t>:</a:t>
            </a:r>
          </a:p>
          <a:p>
            <a:pPr eaLnBrk="1" hangingPunct="1"/>
            <a:r>
              <a:rPr lang="en-US" b="1" i="1" dirty="0" err="1" smtClean="0">
                <a:ea typeface="ＭＳ Ｐゴシック" pitchFamily="34" charset="-128"/>
              </a:rPr>
              <a:t>stanford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alto </a:t>
            </a:r>
            <a:r>
              <a:rPr lang="el-GR" dirty="0">
                <a:ea typeface="ＭＳ Ｐゴシック" pitchFamily="34" charset="-128"/>
              </a:rPr>
              <a:t>μπορεί να διασπαστεί ως ένα </a:t>
            </a:r>
            <a:r>
              <a:rPr lang="en-US" dirty="0">
                <a:ea typeface="ＭＳ Ｐゴシック" pitchFamily="34" charset="-128"/>
              </a:rPr>
              <a:t>Boolean </a:t>
            </a:r>
            <a:r>
              <a:rPr lang="el-GR" dirty="0">
                <a:ea typeface="ＭＳ Ｐゴシック" pitchFamily="34" charset="-128"/>
              </a:rPr>
              <a:t>ερώτημα με </a:t>
            </a:r>
            <a:r>
              <a:rPr lang="en-US" dirty="0" err="1">
                <a:ea typeface="ＭＳ Ｐゴシック" pitchFamily="34" charset="-128"/>
              </a:rPr>
              <a:t>biwords</a:t>
            </a:r>
            <a:r>
              <a:rPr lang="en-US" dirty="0" smtClean="0">
                <a:ea typeface="ＭＳ Ｐゴシック" pitchFamily="34" charset="-128"/>
              </a:rPr>
              <a:t>:</a:t>
            </a:r>
          </a:p>
          <a:p>
            <a:pPr eaLnBrk="1" hangingPunct="1">
              <a:buFont typeface="Wingdings" pitchFamily="2" charset="2"/>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i="1" dirty="0" smtClean="0">
                <a:ea typeface="ＭＳ Ｐゴシック" pitchFamily="34" charset="-128"/>
              </a:rPr>
              <a:t>AND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t>
            </a:r>
            <a:r>
              <a:rPr lang="en-US" i="1" dirty="0" smtClean="0">
                <a:ea typeface="ＭＳ Ｐゴシック" pitchFamily="34" charset="-128"/>
              </a:rPr>
              <a:t>AND</a:t>
            </a:r>
            <a:r>
              <a:rPr lang="en-US" b="1" i="1" dirty="0" smtClean="0">
                <a:ea typeface="ＭＳ Ｐゴシック" pitchFamily="34" charset="-128"/>
              </a:rPr>
              <a:t> </a:t>
            </a:r>
            <a:r>
              <a:rPr lang="en-US" b="1" i="1" dirty="0" err="1" smtClean="0">
                <a:ea typeface="ＭＳ Ｐゴシック" pitchFamily="34" charset="-128"/>
              </a:rPr>
              <a:t>palo</a:t>
            </a:r>
            <a:r>
              <a:rPr lang="en-US" b="1" i="1" dirty="0" smtClean="0">
                <a:ea typeface="ＭＳ Ｐゴシック" pitchFamily="34" charset="-128"/>
              </a:rPr>
              <a:t> alto</a:t>
            </a:r>
          </a:p>
          <a:p>
            <a:pPr eaLnBrk="1" hangingPunct="1">
              <a:buFont typeface="Wingdings" pitchFamily="2" charset="2"/>
              <a:buNone/>
            </a:pPr>
            <a:endParaRPr lang="en-US" b="1" i="1" dirty="0" smtClean="0">
              <a:ea typeface="ＭＳ Ｐゴシック" pitchFamily="34" charset="-128"/>
            </a:endParaRPr>
          </a:p>
          <a:p>
            <a:pPr eaLnBrk="1" hangingPunct="1">
              <a:buFont typeface="Wingdings" pitchFamily="2" charset="2"/>
              <a:buNone/>
            </a:pPr>
            <a:r>
              <a:rPr lang="el-GR" dirty="0" smtClean="0">
                <a:ea typeface="ＭＳ Ｐゴシック" pitchFamily="34" charset="-128"/>
              </a:rPr>
              <a:t>Χωρίς να εξετάσουμε τα  έγγραφα, δεν μπορούμε να εξακριβώσουμε ότι τα έγγραφα που ικανοποιούν το παραπάνω ερώτημα περιέχουν τη φράση</a:t>
            </a:r>
            <a:r>
              <a:rPr lang="en-US" dirty="0" smtClean="0">
                <a:ea typeface="ＭＳ Ｐゴシック" pitchFamily="34" charset="-128"/>
              </a:rPr>
              <a:t>.</a:t>
            </a:r>
          </a:p>
        </p:txBody>
      </p:sp>
      <p:sp>
        <p:nvSpPr>
          <p:cNvPr id="58372" name="AutoShape 5"/>
          <p:cNvSpPr>
            <a:spLocks noChangeArrowheads="1"/>
          </p:cNvSpPr>
          <p:nvPr/>
        </p:nvSpPr>
        <p:spPr bwMode="auto">
          <a:xfrm>
            <a:off x="5212675" y="5847358"/>
            <a:ext cx="2404826" cy="689372"/>
          </a:xfrm>
          <a:prstGeom prst="upArrowCallout">
            <a:avLst>
              <a:gd name="adj1" fmla="val 147799"/>
              <a:gd name="adj2" fmla="val 147799"/>
              <a:gd name="adj3" fmla="val 16667"/>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dirty="0" smtClean="0"/>
              <a:t>false </a:t>
            </a:r>
            <a:r>
              <a:rPr lang="en-US" dirty="0"/>
              <a:t>positives!</a:t>
            </a:r>
          </a:p>
        </p:txBody>
      </p:sp>
      <p:sp>
        <p:nvSpPr>
          <p:cNvPr id="58373"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8374" name="Slide Number Placeholder 5"/>
          <p:cNvSpPr>
            <a:spLocks noGrp="1"/>
          </p:cNvSpPr>
          <p:nvPr>
            <p:ph type="sldNum" sz="quarter" idx="12"/>
          </p:nvPr>
        </p:nvSpPr>
        <p:spPr bwMode="auto">
          <a:noFill/>
          <a:ln>
            <a:miter lim="800000"/>
            <a:headEnd/>
            <a:tailEnd/>
          </a:ln>
        </p:spPr>
        <p:txBody>
          <a:bodyPr/>
          <a:lstStyle/>
          <a:p>
            <a:fld id="{63C6A02F-ADBD-4B49-A859-70642F05473F}" type="slidenum">
              <a:rPr lang="en-US"/>
              <a:pPr/>
              <a:t>46</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l-GR" dirty="0" smtClean="0">
                <a:ea typeface="ＭＳ Ｐゴシック" pitchFamily="34" charset="-128"/>
              </a:rPr>
              <a:t>Διευρυμένα</a:t>
            </a:r>
            <a:r>
              <a:rPr lang="en-US" dirty="0" smtClean="0">
                <a:ea typeface="ＭＳ Ｐゴシック" pitchFamily="34" charset="-128"/>
              </a:rPr>
              <a:t> </a:t>
            </a:r>
            <a:r>
              <a:rPr lang="en-US" dirty="0" err="1" smtClean="0">
                <a:ea typeface="ＭＳ Ｐゴシック" pitchFamily="34" charset="-128"/>
              </a:rPr>
              <a:t>biwords</a:t>
            </a:r>
            <a:endParaRPr lang="en-US" dirty="0" smtClean="0">
              <a:ea typeface="ＭＳ Ｐゴシック" pitchFamily="34" charset="-128"/>
            </a:endParaRPr>
          </a:p>
        </p:txBody>
      </p:sp>
      <p:sp>
        <p:nvSpPr>
          <p:cNvPr id="59395" name="Rectangle 3"/>
          <p:cNvSpPr>
            <a:spLocks noGrp="1" noChangeArrowheads="1"/>
          </p:cNvSpPr>
          <p:nvPr>
            <p:ph type="body" idx="1"/>
          </p:nvPr>
        </p:nvSpPr>
        <p:spPr/>
        <p:txBody>
          <a:bodyPr/>
          <a:lstStyle/>
          <a:p>
            <a:pPr eaLnBrk="1" hangingPunct="1">
              <a:lnSpc>
                <a:spcPct val="90000"/>
              </a:lnSpc>
            </a:pPr>
            <a:r>
              <a:rPr lang="el-GR" sz="2400" dirty="0" smtClean="0">
                <a:ea typeface="ＭＳ Ｐゴシック" pitchFamily="34" charset="-128"/>
              </a:rPr>
              <a:t>Επεξεργασία του κειμένου και εκτέλεση</a:t>
            </a:r>
            <a:r>
              <a:rPr lang="en-US" sz="2400" dirty="0" smtClean="0">
                <a:ea typeface="ＭＳ Ｐゴシック" pitchFamily="34" charset="-128"/>
              </a:rPr>
              <a:t> part-of-speech-tagging (POST).</a:t>
            </a:r>
          </a:p>
          <a:p>
            <a:pPr eaLnBrk="1" hangingPunct="1">
              <a:lnSpc>
                <a:spcPct val="90000"/>
              </a:lnSpc>
            </a:pPr>
            <a:r>
              <a:rPr lang="el-GR" sz="2400" dirty="0" smtClean="0">
                <a:ea typeface="ＭＳ Ｐゴシック" pitchFamily="34" charset="-128"/>
              </a:rPr>
              <a:t>Ομαδοποιούμε τους όρους </a:t>
            </a:r>
            <a:r>
              <a:rPr lang="en-US" sz="2400" dirty="0" smtClean="0">
                <a:ea typeface="ＭＳ Ｐゴシック" pitchFamily="34" charset="-128"/>
              </a:rPr>
              <a:t>(</a:t>
            </a:r>
            <a:r>
              <a:rPr lang="el-GR" sz="2400" dirty="0" smtClean="0">
                <a:ea typeface="ＭＳ Ｐゴシック" pitchFamily="34" charset="-128"/>
              </a:rPr>
              <a:t>έστω</a:t>
            </a:r>
            <a:r>
              <a:rPr lang="en-US" sz="2400" dirty="0" smtClean="0">
                <a:ea typeface="ＭＳ Ｐゴシック" pitchFamily="34" charset="-128"/>
              </a:rPr>
              <a:t>) </a:t>
            </a:r>
            <a:r>
              <a:rPr lang="el-GR" sz="2400" dirty="0" smtClean="0">
                <a:ea typeface="ＭＳ Ｐゴシック" pitchFamily="34" charset="-128"/>
              </a:rPr>
              <a:t>σε ουσιαστικά- </a:t>
            </a:r>
            <a:r>
              <a:rPr lang="en-US" sz="2400" dirty="0" smtClean="0">
                <a:ea typeface="ＭＳ Ｐゴシック" pitchFamily="34" charset="-128"/>
              </a:rPr>
              <a:t>Nouns (N) </a:t>
            </a:r>
            <a:r>
              <a:rPr lang="el-GR" sz="2400" dirty="0" smtClean="0">
                <a:ea typeface="ＭＳ Ｐゴシック" pitchFamily="34" charset="-128"/>
              </a:rPr>
              <a:t>και άρθρα/προθέσεις </a:t>
            </a:r>
            <a:r>
              <a:rPr lang="en-US" sz="2400" dirty="0" smtClean="0">
                <a:ea typeface="ＭＳ Ｐゴシック" pitchFamily="34" charset="-128"/>
              </a:rPr>
              <a:t> (X).</a:t>
            </a:r>
          </a:p>
          <a:p>
            <a:pPr eaLnBrk="1" hangingPunct="1">
              <a:lnSpc>
                <a:spcPct val="90000"/>
              </a:lnSpc>
            </a:pPr>
            <a:r>
              <a:rPr lang="el-GR" sz="2400" dirty="0" smtClean="0">
                <a:ea typeface="ＭＳ Ｐゴシック" pitchFamily="34" charset="-128"/>
              </a:rPr>
              <a:t>Διευρυμένο </a:t>
            </a:r>
            <a:r>
              <a:rPr lang="en-US" sz="2400" dirty="0" err="1" smtClean="0">
                <a:ea typeface="ＭＳ Ｐゴシック" pitchFamily="34" charset="-128"/>
              </a:rPr>
              <a:t>biword</a:t>
            </a:r>
            <a:r>
              <a:rPr lang="en-US" sz="2400" dirty="0" smtClean="0">
                <a:ea typeface="ＭＳ Ｐゴシック" pitchFamily="34" charset="-128"/>
              </a:rPr>
              <a:t>: </a:t>
            </a:r>
            <a:r>
              <a:rPr lang="el-GR" sz="2400" dirty="0">
                <a:ea typeface="ＭＳ Ｐゴシック" pitchFamily="34" charset="-128"/>
              </a:rPr>
              <a:t> </a:t>
            </a:r>
            <a:r>
              <a:rPr lang="el-GR" sz="2400" dirty="0" smtClean="0">
                <a:ea typeface="ＭＳ Ｐゴシック" pitchFamily="34" charset="-128"/>
              </a:rPr>
              <a:t>κάθε ακολουθία όρων της μορφής </a:t>
            </a:r>
            <a:r>
              <a:rPr lang="en-US" sz="2400" dirty="0" smtClean="0">
                <a:ea typeface="ＭＳ Ｐゴシック" pitchFamily="34" charset="-128"/>
              </a:rPr>
              <a:t> NX*N </a:t>
            </a:r>
          </a:p>
          <a:p>
            <a:pPr lvl="1" eaLnBrk="1" hangingPunct="1">
              <a:lnSpc>
                <a:spcPct val="90000"/>
              </a:lnSpc>
            </a:pPr>
            <a:r>
              <a:rPr lang="el-GR" dirty="0" smtClean="0">
                <a:ea typeface="ＭＳ Ｐゴシック" pitchFamily="34" charset="-128"/>
              </a:rPr>
              <a:t>Κάθε τέτοιο διευρυμένο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είναι τώρα ένας όρος του λεξικού </a:t>
            </a:r>
            <a:endParaRPr lang="en-US" dirty="0" smtClean="0">
              <a:ea typeface="ＭＳ Ｐゴシック" pitchFamily="34" charset="-128"/>
            </a:endParaRPr>
          </a:p>
          <a:p>
            <a:pPr eaLnBrk="1" hangingPunct="1">
              <a:lnSpc>
                <a:spcPct val="90000"/>
              </a:lnSpc>
            </a:pPr>
            <a:r>
              <a:rPr lang="el-GR" sz="2400" dirty="0" smtClean="0">
                <a:ea typeface="ＭＳ Ｐゴシック" pitchFamily="34" charset="-128"/>
              </a:rPr>
              <a:t>Παράδειγμα</a:t>
            </a:r>
            <a:r>
              <a:rPr lang="en-US" sz="2400" dirty="0" smtClean="0">
                <a:ea typeface="ＭＳ Ｐゴシック" pitchFamily="34" charset="-128"/>
              </a:rPr>
              <a:t>:  </a:t>
            </a:r>
            <a:r>
              <a:rPr lang="en-US" sz="2400" b="1" i="1" dirty="0" smtClean="0">
                <a:ea typeface="ＭＳ Ｐゴシック" pitchFamily="34" charset="-128"/>
              </a:rPr>
              <a:t>catcher in the rye</a:t>
            </a:r>
          </a:p>
          <a:p>
            <a:pPr lvl="1" eaLnBrk="1" hangingPunct="1">
              <a:lnSpc>
                <a:spcPct val="90000"/>
              </a:lnSpc>
              <a:buFont typeface="Wingdings" pitchFamily="2" charset="2"/>
              <a:buNone/>
            </a:pPr>
            <a:r>
              <a:rPr lang="en-US" b="1" i="1" dirty="0" smtClean="0">
                <a:ea typeface="ＭＳ Ｐゴシック" pitchFamily="34" charset="-128"/>
              </a:rPr>
              <a:t>                </a:t>
            </a:r>
            <a:r>
              <a:rPr lang="en-US" b="1" dirty="0" smtClean="0">
                <a:ea typeface="ＭＳ Ｐゴシック" pitchFamily="34" charset="-128"/>
              </a:rPr>
              <a:t>N           X   </a:t>
            </a:r>
            <a:r>
              <a:rPr lang="en-US" b="1" dirty="0" err="1" smtClean="0">
                <a:ea typeface="ＭＳ Ｐゴシック" pitchFamily="34" charset="-128"/>
              </a:rPr>
              <a:t>X</a:t>
            </a:r>
            <a:r>
              <a:rPr lang="en-US" b="1" dirty="0" smtClean="0">
                <a:ea typeface="ＭＳ Ｐゴシック" pitchFamily="34" charset="-128"/>
              </a:rPr>
              <a:t>    N</a:t>
            </a:r>
          </a:p>
          <a:p>
            <a:pPr eaLnBrk="1" hangingPunct="1">
              <a:lnSpc>
                <a:spcPct val="90000"/>
              </a:lnSpc>
            </a:pPr>
            <a:r>
              <a:rPr lang="el-GR" sz="2400" dirty="0" smtClean="0">
                <a:ea typeface="ＭＳ Ｐゴシック" pitchFamily="34" charset="-128"/>
              </a:rPr>
              <a:t>Επεξεργασία ερωτήματος: χώρισε το σε </a:t>
            </a:r>
            <a:r>
              <a:rPr lang="en-US" sz="2400" dirty="0" smtClean="0">
                <a:ea typeface="ＭＳ Ｐゴシック" pitchFamily="34" charset="-128"/>
              </a:rPr>
              <a:t>N</a:t>
            </a:r>
            <a:r>
              <a:rPr lang="el-GR" sz="2400" dirty="0" smtClean="0">
                <a:ea typeface="ＭＳ Ｐゴシック" pitchFamily="34" charset="-128"/>
              </a:rPr>
              <a:t> και </a:t>
            </a:r>
            <a:r>
              <a:rPr lang="en-US" sz="2400" dirty="0" smtClean="0">
                <a:ea typeface="ＭＳ Ｐゴシック" pitchFamily="34" charset="-128"/>
              </a:rPr>
              <a:t>X</a:t>
            </a:r>
          </a:p>
          <a:p>
            <a:pPr lvl="1" eaLnBrk="1" hangingPunct="1">
              <a:lnSpc>
                <a:spcPct val="90000"/>
              </a:lnSpc>
            </a:pPr>
            <a:r>
              <a:rPr lang="el-GR" dirty="0" smtClean="0">
                <a:ea typeface="ＭＳ Ｐゴシック" pitchFamily="34" charset="-128"/>
              </a:rPr>
              <a:t>Διαίρεσε την ερώτηση σε διευρυμένα </a:t>
            </a:r>
            <a:r>
              <a:rPr lang="en-US" dirty="0" err="1" smtClean="0">
                <a:ea typeface="ＭＳ Ｐゴシック" pitchFamily="34" charset="-128"/>
              </a:rPr>
              <a:t>biwords</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Αναζήτησε στο ευρετήριο το</a:t>
            </a:r>
            <a:r>
              <a:rPr lang="en-US" dirty="0" smtClean="0">
                <a:ea typeface="ＭＳ Ｐゴシック" pitchFamily="34" charset="-128"/>
              </a:rPr>
              <a:t>: </a:t>
            </a:r>
            <a:r>
              <a:rPr lang="en-US" b="1" i="1" dirty="0" smtClean="0">
                <a:ea typeface="ＭＳ Ｐゴシック" pitchFamily="34" charset="-128"/>
              </a:rPr>
              <a:t>catcher rye</a:t>
            </a:r>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47</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7544" y="314347"/>
            <a:ext cx="8229600" cy="1143000"/>
          </a:xfrm>
        </p:spPr>
        <p:txBody>
          <a:bodyPr/>
          <a:lstStyle/>
          <a:p>
            <a:pPr eaLnBrk="1" hangingPunct="1"/>
            <a:r>
              <a:rPr lang="el-GR" dirty="0" smtClean="0">
                <a:ea typeface="ＭＳ Ｐゴシック" pitchFamily="34" charset="-128"/>
              </a:rPr>
              <a:t>Θέματα</a:t>
            </a:r>
            <a:endParaRPr lang="en-US" dirty="0" smtClean="0">
              <a:ea typeface="ＭＳ Ｐゴシック" pitchFamily="34" charset="-128"/>
            </a:endParaRPr>
          </a:p>
        </p:txBody>
      </p:sp>
      <p:sp>
        <p:nvSpPr>
          <p:cNvPr id="60419" name="Rectangle 3"/>
          <p:cNvSpPr>
            <a:spLocks noGrp="1" noChangeArrowheads="1"/>
          </p:cNvSpPr>
          <p:nvPr>
            <p:ph type="body" idx="1"/>
          </p:nvPr>
        </p:nvSpPr>
        <p:spPr/>
        <p:txBody>
          <a:bodyPr/>
          <a:lstStyle/>
          <a:p>
            <a:pPr eaLnBrk="1" hangingPunct="1"/>
            <a:r>
              <a:rPr lang="en-US" dirty="0" smtClean="0">
                <a:ea typeface="ＭＳ Ｐゴシック" pitchFamily="34" charset="-128"/>
              </a:rPr>
              <a:t>False positives</a:t>
            </a:r>
          </a:p>
          <a:p>
            <a:pPr eaLnBrk="1" hangingPunct="1"/>
            <a:r>
              <a:rPr lang="el-GR" dirty="0" smtClean="0">
                <a:ea typeface="ＭＳ Ｐゴシック" pitchFamily="34" charset="-128"/>
              </a:rPr>
              <a:t>Δημιουργούνται πολύ μεγάλα λεξικά </a:t>
            </a:r>
            <a:endParaRPr lang="en-US" dirty="0" smtClean="0">
              <a:ea typeface="ＭＳ Ｐゴシック" pitchFamily="34" charset="-128"/>
            </a:endParaRPr>
          </a:p>
          <a:p>
            <a:pPr lvl="1" eaLnBrk="1" hangingPunct="1"/>
            <a:r>
              <a:rPr lang="el-GR" dirty="0" smtClean="0">
                <a:ea typeface="ＭＳ Ｐゴシック" pitchFamily="34" charset="-128"/>
              </a:rPr>
              <a:t>Δεν είναι δυνατόν για μεγαλύτερες φράσεις από 2 λέξεις, μεγάλα ακόμα και για αυτούς</a:t>
            </a:r>
            <a:endParaRPr lang="en-US" dirty="0" smtClean="0">
              <a:ea typeface="ＭＳ Ｐゴシック" pitchFamily="34" charset="-128"/>
            </a:endParaRPr>
          </a:p>
          <a:p>
            <a:pPr lvl="1" eaLnBrk="1" hangingPunct="1">
              <a:buFont typeface="Wingdings" pitchFamily="2" charset="2"/>
              <a:buNone/>
            </a:pPr>
            <a:endParaRPr lang="en-US" b="1" i="1" dirty="0" smtClean="0">
              <a:ea typeface="ＭＳ Ｐゴシック" pitchFamily="34" charset="-128"/>
            </a:endParaRPr>
          </a:p>
          <a:p>
            <a:pPr eaLnBrk="1" hangingPunct="1"/>
            <a:r>
              <a:rPr lang="el-GR" dirty="0" smtClean="0">
                <a:ea typeface="ＭＳ Ｐゴシック" pitchFamily="34" charset="-128"/>
              </a:rPr>
              <a:t>Τα ευρετήρια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δεν είναι η συνήθης λύση (για όλα τα </a:t>
            </a:r>
            <a:r>
              <a:rPr lang="en-US" dirty="0" err="1" smtClean="0">
                <a:ea typeface="ＭＳ Ｐゴシック" pitchFamily="34" charset="-128"/>
              </a:rPr>
              <a:t>biwords</a:t>
            </a:r>
            <a:r>
              <a:rPr lang="el-GR" dirty="0" smtClean="0">
                <a:ea typeface="ＭＳ Ｐゴシック" pitchFamily="34" charset="-128"/>
              </a:rPr>
              <a:t>) αλλά χρησιμοποιούνται ως μέρος πιο σύνθετων λύσεων</a:t>
            </a:r>
            <a:endParaRPr lang="en-US" dirty="0" smtClean="0">
              <a:ea typeface="ＭＳ Ｐゴシック" pitchFamily="34" charset="-128"/>
            </a:endParaRPr>
          </a:p>
        </p:txBody>
      </p:sp>
      <p:sp>
        <p:nvSpPr>
          <p:cNvPr id="604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60421" name="Slide Number Placeholder 4"/>
          <p:cNvSpPr>
            <a:spLocks noGrp="1"/>
          </p:cNvSpPr>
          <p:nvPr>
            <p:ph type="sldNum" sz="quarter" idx="12"/>
          </p:nvPr>
        </p:nvSpPr>
        <p:spPr bwMode="auto">
          <a:noFill/>
          <a:ln>
            <a:miter lim="800000"/>
            <a:headEnd/>
            <a:tailEnd/>
          </a:ln>
        </p:spPr>
        <p:txBody>
          <a:bodyPr/>
          <a:lstStyle/>
          <a:p>
            <a:fld id="{C9E987F5-7619-4B85-8544-0DDAACABEF83}" type="slidenum">
              <a:rPr lang="en-US"/>
              <a:pPr/>
              <a:t>48</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8326438" cy="1138138"/>
          </a:xfrm>
        </p:spPr>
        <p:txBody>
          <a:bodyPr>
            <a:normAutofit fontScale="90000"/>
          </a:bodyPr>
          <a:lstStyle/>
          <a:p>
            <a:pPr eaLnBrk="1" hangingPunct="1"/>
            <a:r>
              <a:rPr lang="el-GR" dirty="0" smtClean="0">
                <a:ea typeface="ＭＳ Ｐゴシック" pitchFamily="34" charset="-128"/>
              </a:rPr>
              <a:t>Λύση 2</a:t>
            </a:r>
            <a:r>
              <a:rPr lang="en-US" dirty="0" smtClean="0">
                <a:ea typeface="ＭＳ Ｐゴシック" pitchFamily="34" charset="-128"/>
              </a:rPr>
              <a:t>: Positional indexes</a:t>
            </a:r>
            <a:r>
              <a:rPr lang="el-GR" dirty="0" smtClean="0">
                <a:ea typeface="ＭＳ Ｐゴシック" pitchFamily="34" charset="-128"/>
              </a:rPr>
              <a:t> (Ευρετήρια Θέσεων)</a:t>
            </a:r>
            <a:endParaRPr lang="en-US" dirty="0" smtClean="0">
              <a:ea typeface="ＭＳ Ｐゴシック" pitchFamily="34" charset="-128"/>
            </a:endParaRPr>
          </a:p>
        </p:txBody>
      </p:sp>
      <p:sp>
        <p:nvSpPr>
          <p:cNvPr id="61443" name="Rectangle 3"/>
          <p:cNvSpPr>
            <a:spLocks noGrp="1" noChangeArrowheads="1"/>
          </p:cNvSpPr>
          <p:nvPr>
            <p:ph type="body" idx="1"/>
          </p:nvPr>
        </p:nvSpPr>
        <p:spPr/>
        <p:txBody>
          <a:bodyPr/>
          <a:lstStyle/>
          <a:p>
            <a:pPr eaLnBrk="1" hangingPunct="1"/>
            <a:r>
              <a:rPr lang="el-GR" dirty="0" smtClean="0">
                <a:ea typeface="ＭＳ Ｐゴシック" pitchFamily="34" charset="-128"/>
              </a:rPr>
              <a:t>Στις καταχωρήσεις, με κάθε όρο, αποθηκεύουμε και τη θέση (θέσεις) όπου εμφανίζονται </a:t>
            </a:r>
            <a:r>
              <a:rPr lang="en-US" dirty="0" smtClean="0">
                <a:ea typeface="ＭＳ Ｐゴシック" pitchFamily="34" charset="-128"/>
              </a:rPr>
              <a:t>tokens </a:t>
            </a:r>
            <a:r>
              <a:rPr lang="el-GR" dirty="0" smtClean="0">
                <a:ea typeface="ＭＳ Ｐゴシック" pitchFamily="34" charset="-128"/>
              </a:rPr>
              <a:t>του</a:t>
            </a:r>
            <a:r>
              <a:rPr lang="en-US" dirty="0" smtClean="0">
                <a:ea typeface="ＭＳ Ｐゴシック" pitchFamily="34" charset="-128"/>
              </a:rPr>
              <a:t>:</a:t>
            </a:r>
          </a:p>
          <a:p>
            <a:pPr eaLnBrk="1" hangingPunct="1"/>
            <a:endParaRPr lang="en-US" dirty="0" smtClean="0">
              <a:ea typeface="ＭＳ Ｐゴシック" pitchFamily="34" charset="-128"/>
            </a:endParaRPr>
          </a:p>
          <a:p>
            <a:pPr lvl="1" eaLnBrk="1" hangingPunct="1">
              <a:buFont typeface="Wingdings" pitchFamily="2" charset="2"/>
              <a:buNone/>
            </a:pPr>
            <a:r>
              <a:rPr lang="en-US" dirty="0" smtClean="0">
                <a:ea typeface="ＭＳ Ｐゴシック" pitchFamily="34" charset="-128"/>
              </a:rPr>
              <a:t>&lt;</a:t>
            </a:r>
            <a:r>
              <a:rPr lang="en-US" b="1" i="1" dirty="0" smtClean="0">
                <a:ea typeface="ＭＳ Ｐゴシック" pitchFamily="34" charset="-128"/>
              </a:rPr>
              <a:t>term</a:t>
            </a:r>
            <a:r>
              <a:rPr lang="en-US" i="1" dirty="0" smtClean="0">
                <a:ea typeface="ＭＳ Ｐゴシック" pitchFamily="34" charset="-128"/>
              </a:rPr>
              <a:t>, </a:t>
            </a:r>
            <a:r>
              <a:rPr lang="en-US" dirty="0" smtClean="0">
                <a:ea typeface="ＭＳ Ｐゴシック" pitchFamily="34" charset="-128"/>
              </a:rPr>
              <a:t>number of docs containing </a:t>
            </a:r>
            <a:r>
              <a:rPr lang="en-US" b="1" i="1" dirty="0" smtClean="0">
                <a:ea typeface="ＭＳ Ｐゴシック" pitchFamily="34" charset="-128"/>
              </a:rPr>
              <a:t>term</a:t>
            </a:r>
            <a:r>
              <a:rPr lang="en-US" dirty="0" smtClean="0">
                <a:ea typeface="ＭＳ Ｐゴシック" pitchFamily="34" charset="-128"/>
              </a:rPr>
              <a:t>;</a:t>
            </a:r>
          </a:p>
          <a:p>
            <a:pPr lvl="1" eaLnBrk="1" hangingPunct="1">
              <a:buFont typeface="Wingdings" pitchFamily="2" charset="2"/>
              <a:buNone/>
            </a:pPr>
            <a:r>
              <a:rPr lang="en-US" i="1" dirty="0" smtClean="0">
                <a:ea typeface="ＭＳ Ｐゴシック" pitchFamily="34" charset="-128"/>
              </a:rPr>
              <a:t>doc1</a:t>
            </a:r>
            <a:r>
              <a:rPr lang="en-US" dirty="0" smtClean="0">
                <a:ea typeface="ＭＳ Ｐゴシック" pitchFamily="34" charset="-128"/>
              </a:rPr>
              <a:t>: position1, position2 … ;</a:t>
            </a:r>
          </a:p>
          <a:p>
            <a:pPr lvl="1" eaLnBrk="1" hangingPunct="1">
              <a:buFont typeface="Wingdings" pitchFamily="2" charset="2"/>
              <a:buNone/>
            </a:pPr>
            <a:r>
              <a:rPr lang="en-US" i="1" dirty="0" smtClean="0">
                <a:ea typeface="ＭＳ Ｐゴシック" pitchFamily="34" charset="-128"/>
              </a:rPr>
              <a:t>doc2</a:t>
            </a:r>
            <a:r>
              <a:rPr lang="en-US" dirty="0" smtClean="0">
                <a:ea typeface="ＭＳ Ｐゴシック" pitchFamily="34" charset="-128"/>
              </a:rPr>
              <a:t>: position1, position2 … ;</a:t>
            </a:r>
          </a:p>
          <a:p>
            <a:pPr lvl="1" eaLnBrk="1" hangingPunct="1">
              <a:buFont typeface="Wingdings" pitchFamily="2" charset="2"/>
              <a:buNone/>
            </a:pPr>
            <a:r>
              <a:rPr lang="en-US" dirty="0" smtClean="0">
                <a:ea typeface="ＭＳ Ｐゴシック" pitchFamily="34" charset="-128"/>
              </a:rPr>
              <a:t>etc.&gt;</a:t>
            </a:r>
          </a:p>
        </p:txBody>
      </p:sp>
      <p:sp>
        <p:nvSpPr>
          <p:cNvPr id="614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1445" name="Slide Number Placeholder 4"/>
          <p:cNvSpPr>
            <a:spLocks noGrp="1"/>
          </p:cNvSpPr>
          <p:nvPr>
            <p:ph type="sldNum" sz="quarter" idx="12"/>
          </p:nvPr>
        </p:nvSpPr>
        <p:spPr bwMode="auto">
          <a:noFill/>
          <a:ln>
            <a:miter lim="800000"/>
            <a:headEnd/>
            <a:tailEnd/>
          </a:ln>
        </p:spPr>
        <p:txBody>
          <a:bodyPr/>
          <a:lstStyle/>
          <a:p>
            <a:fld id="{DF6DBA28-A6A2-40B6-BFD0-07119E9606D3}" type="slidenum">
              <a:rPr lang="en-US"/>
              <a:pPr/>
              <a:t>49</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sz="3600" i="1" dirty="0" smtClean="0">
                <a:solidFill>
                  <a:schemeClr val="accent2">
                    <a:lumMod val="75000"/>
                  </a:schemeClr>
                </a:solidFill>
                <a:ea typeface="ＭＳ Ｐゴシック" pitchFamily="34" charset="-128"/>
              </a:rPr>
              <a:t>Τι θα δούμε σήμερα;</a:t>
            </a:r>
            <a:endParaRPr lang="en-US" sz="3600" i="1" dirty="0" smtClean="0">
              <a:solidFill>
                <a:schemeClr val="accent2">
                  <a:lumMod val="75000"/>
                </a:schemeClr>
              </a:solidFill>
              <a:ea typeface="ＭＳ Ｐゴシック" pitchFamily="34" charset="-128"/>
            </a:endParaRPr>
          </a:p>
        </p:txBody>
      </p:sp>
      <p:sp>
        <p:nvSpPr>
          <p:cNvPr id="20483" name="Rectangle 3"/>
          <p:cNvSpPr>
            <a:spLocks noGrp="1" noChangeArrowheads="1"/>
          </p:cNvSpPr>
          <p:nvPr>
            <p:ph type="body" idx="1"/>
          </p:nvPr>
        </p:nvSpPr>
        <p:spPr>
          <a:xfrm>
            <a:off x="467544" y="1844824"/>
            <a:ext cx="8003232" cy="3773016"/>
          </a:xfrm>
        </p:spPr>
        <p:txBody>
          <a:bodyPr/>
          <a:lstStyle/>
          <a:p>
            <a:pPr eaLnBrk="1" hangingPunct="1">
              <a:buFont typeface="Wingdings" pitchFamily="2" charset="2"/>
              <a:buNone/>
            </a:pPr>
            <a:r>
              <a:rPr lang="el-GR" sz="3000" dirty="0" smtClean="0">
                <a:ea typeface="ＭＳ Ｐゴシック" pitchFamily="34" charset="-128"/>
              </a:rPr>
              <a:t>Περισσότερα για τα ευρετήρια</a:t>
            </a:r>
          </a:p>
          <a:p>
            <a:pPr eaLnBrk="1" hangingPunct="1">
              <a:buFont typeface="Wingdings" pitchFamily="2" charset="2"/>
              <a:buNone/>
            </a:pPr>
            <a:endParaRPr lang="en-US" sz="2000" dirty="0" smtClean="0">
              <a:ea typeface="ＭＳ Ｐゴシック" pitchFamily="34" charset="-128"/>
            </a:endParaRPr>
          </a:p>
          <a:p>
            <a:pPr eaLnBrk="1" hangingPunct="1"/>
            <a:r>
              <a:rPr lang="el-GR" sz="2400" dirty="0" smtClean="0">
                <a:ea typeface="ＭＳ Ｐゴシック" pitchFamily="34" charset="-128"/>
              </a:rPr>
              <a:t>Προ-επεξεργασία για τη δημιουργία του λεξιλογίου όρων</a:t>
            </a:r>
            <a:endParaRPr lang="en-US" sz="2400" dirty="0" smtClean="0">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Έγγραφα</a:t>
            </a:r>
            <a:endParaRPr lang="en-US" sz="2000" dirty="0" smtClean="0">
              <a:solidFill>
                <a:schemeClr val="tx2">
                  <a:lumMod val="75000"/>
                </a:schemeClr>
              </a:solidFill>
              <a:ea typeface="ＭＳ Ｐゴシック" pitchFamily="34" charset="-128"/>
            </a:endParaRPr>
          </a:p>
          <a:p>
            <a:pPr lvl="1" eaLnBrk="1" hangingPunct="1"/>
            <a:r>
              <a:rPr lang="en-US" sz="2000" dirty="0" smtClean="0">
                <a:solidFill>
                  <a:schemeClr val="tx2">
                    <a:lumMod val="75000"/>
                  </a:schemeClr>
                </a:solidFill>
                <a:ea typeface="ＭＳ Ｐゴシック" pitchFamily="34" charset="-128"/>
              </a:rPr>
              <a:t>Tokenization</a:t>
            </a:r>
            <a:r>
              <a:rPr lang="el-GR" sz="2000" dirty="0" smtClean="0">
                <a:solidFill>
                  <a:schemeClr val="tx2">
                    <a:lumMod val="75000"/>
                  </a:schemeClr>
                </a:solidFill>
                <a:ea typeface="ＭＳ Ｐゴシック" pitchFamily="34" charset="-128"/>
              </a:rPr>
              <a:t> – Μονάδες εγγράφου</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Ποιους </a:t>
            </a:r>
            <a:r>
              <a:rPr lang="el-GR" sz="2000" i="1" dirty="0" smtClean="0">
                <a:solidFill>
                  <a:schemeClr val="tx2">
                    <a:lumMod val="75000"/>
                  </a:schemeClr>
                </a:solidFill>
                <a:ea typeface="ＭＳ Ｐゴシック" pitchFamily="34" charset="-128"/>
              </a:rPr>
              <a:t>όρους</a:t>
            </a:r>
            <a:r>
              <a:rPr lang="el-GR" sz="2000" dirty="0" smtClean="0">
                <a:solidFill>
                  <a:schemeClr val="tx2">
                    <a:lumMod val="75000"/>
                  </a:schemeClr>
                </a:solidFill>
                <a:ea typeface="ＭＳ Ｐゴシック" pitchFamily="34" charset="-128"/>
              </a:rPr>
              <a:t> να εισάγουμε στο ευρετήριο; </a:t>
            </a:r>
          </a:p>
          <a:p>
            <a:pPr lvl="1" eaLnBrk="1" hangingPunct="1">
              <a:buNone/>
            </a:pPr>
            <a:endParaRPr lang="en-US" sz="2000" dirty="0" smtClean="0">
              <a:solidFill>
                <a:schemeClr val="tx2">
                  <a:lumMod val="75000"/>
                </a:schemeClr>
              </a:solidFill>
              <a:ea typeface="ＭＳ Ｐゴシック" pitchFamily="34" charset="-128"/>
            </a:endParaRPr>
          </a:p>
          <a:p>
            <a:pPr eaLnBrk="1" hangingPunct="1"/>
            <a:r>
              <a:rPr lang="el-GR" sz="2400" dirty="0" smtClean="0">
                <a:ea typeface="ＭＳ Ｐゴシック" pitchFamily="34" charset="-128"/>
              </a:rPr>
              <a:t>Καταχωρήσεις</a:t>
            </a:r>
            <a:endParaRPr lang="en-US" sz="2400" dirty="0" smtClean="0">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Γρηγορότερη συγχώνευση</a:t>
            </a:r>
            <a:r>
              <a:rPr lang="en-US" sz="2000" dirty="0" smtClean="0">
                <a:solidFill>
                  <a:schemeClr val="tx2">
                    <a:lumMod val="75000"/>
                  </a:schemeClr>
                </a:solidFill>
                <a:ea typeface="ＭＳ Ｐゴシック" pitchFamily="34" charset="-128"/>
              </a:rPr>
              <a:t>: </a:t>
            </a:r>
            <a:r>
              <a:rPr lang="el-GR" sz="2000" dirty="0" smtClean="0">
                <a:solidFill>
                  <a:schemeClr val="tx2">
                    <a:lumMod val="75000"/>
                  </a:schemeClr>
                </a:solidFill>
                <a:ea typeface="ＭＳ Ｐゴシック" pitchFamily="34" charset="-128"/>
              </a:rPr>
              <a:t>Λίστες Παράβλεψης (</a:t>
            </a:r>
            <a:r>
              <a:rPr lang="en-US" sz="2000" dirty="0" smtClean="0">
                <a:solidFill>
                  <a:schemeClr val="tx2">
                    <a:lumMod val="75000"/>
                  </a:schemeClr>
                </a:solidFill>
                <a:ea typeface="ＭＳ Ｐゴシック" pitchFamily="34" charset="-128"/>
              </a:rPr>
              <a:t>skip lists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Λίστες καταχωρήσεων με πληροφορίες θέσεων (</a:t>
            </a:r>
            <a:r>
              <a:rPr lang="en-US" sz="2000" dirty="0" smtClean="0">
                <a:solidFill>
                  <a:schemeClr val="tx2">
                    <a:lumMod val="75000"/>
                  </a:schemeClr>
                </a:solidFill>
                <a:ea typeface="ＭＳ Ｐゴシック" pitchFamily="34" charset="-128"/>
              </a:rPr>
              <a:t>Positional postings</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 </a:t>
            </a:r>
            <a:r>
              <a:rPr lang="el-GR" sz="2000" dirty="0" smtClean="0">
                <a:solidFill>
                  <a:schemeClr val="tx2">
                    <a:lumMod val="75000"/>
                  </a:schemeClr>
                </a:solidFill>
                <a:ea typeface="ＭＳ Ｐゴシック" pitchFamily="34" charset="-128"/>
              </a:rPr>
              <a:t>και ερωτήματα φράσεων (</a:t>
            </a:r>
            <a:r>
              <a:rPr lang="en-US" sz="2000" dirty="0" smtClean="0">
                <a:solidFill>
                  <a:schemeClr val="tx2">
                    <a:lumMod val="75000"/>
                  </a:schemeClr>
                </a:solidFill>
                <a:ea typeface="ＭＳ Ｐゴシック" pitchFamily="34" charset="-128"/>
              </a:rPr>
              <a:t> phrase queries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l-GR" dirty="0" smtClean="0">
                <a:ea typeface="ＭＳ Ｐゴシック" pitchFamily="34" charset="-128"/>
              </a:rPr>
              <a:t>Παράδειγμα</a:t>
            </a:r>
            <a:endParaRPr lang="en-US" dirty="0" smtClean="0">
              <a:ea typeface="ＭＳ Ｐゴシック" pitchFamily="34" charset="-128"/>
            </a:endParaRPr>
          </a:p>
        </p:txBody>
      </p:sp>
      <p:sp>
        <p:nvSpPr>
          <p:cNvPr id="62467" name="Rectangle 3"/>
          <p:cNvSpPr>
            <a:spLocks noGrp="1" noChangeArrowheads="1"/>
          </p:cNvSpPr>
          <p:nvPr>
            <p:ph type="body" idx="1"/>
          </p:nvPr>
        </p:nvSpPr>
        <p:spPr>
          <a:xfrm>
            <a:off x="685800" y="4419600"/>
            <a:ext cx="7772400" cy="2209800"/>
          </a:xfrm>
        </p:spPr>
        <p:txBody>
          <a:bodyPr/>
          <a:lstStyle/>
          <a:p>
            <a:pPr eaLnBrk="1" hangingPunct="1"/>
            <a:r>
              <a:rPr lang="el-GR" dirty="0" smtClean="0">
                <a:ea typeface="ＭＳ Ｐゴシック" pitchFamily="34" charset="-128"/>
              </a:rPr>
              <a:t>Για ερωτήματα φράσεων, χρησιμοποιούμε έναν αλγόριθμο φράσεων αναδρομικά στο επίπεδο εγγράφου </a:t>
            </a:r>
          </a:p>
          <a:p>
            <a:pPr eaLnBrk="1" hangingPunct="1"/>
            <a:r>
              <a:rPr lang="el-GR" dirty="0" smtClean="0">
                <a:ea typeface="ＭＳ Ｐゴシック" pitchFamily="34" charset="-128"/>
              </a:rPr>
              <a:t>Αλλά τώρα δεν αρκεί η ισότητα</a:t>
            </a:r>
            <a:endParaRPr lang="en-US" dirty="0" smtClean="0">
              <a:ea typeface="ＭＳ Ｐゴシック" pitchFamily="34" charset="-128"/>
            </a:endParaRPr>
          </a:p>
        </p:txBody>
      </p:sp>
      <p:sp>
        <p:nvSpPr>
          <p:cNvPr id="62468" name="Text Box 4"/>
          <p:cNvSpPr txBox="1">
            <a:spLocks noChangeArrowheads="1"/>
          </p:cNvSpPr>
          <p:nvPr/>
        </p:nvSpPr>
        <p:spPr bwMode="auto">
          <a:xfrm>
            <a:off x="762000" y="1905000"/>
            <a:ext cx="5410200" cy="2227263"/>
          </a:xfrm>
          <a:prstGeom prst="rect">
            <a:avLst/>
          </a:prstGeom>
          <a:noFill/>
          <a:ln w="9525">
            <a:noFill/>
            <a:miter lim="800000"/>
            <a:headEnd/>
            <a:tailEnd/>
          </a:ln>
        </p:spPr>
        <p:txBody>
          <a:bodyPr>
            <a:spAutoFit/>
          </a:bodyPr>
          <a:lstStyle/>
          <a:p>
            <a:pPr eaLnBrk="0" hangingPunct="0"/>
            <a:r>
              <a:rPr lang="en-US" sz="2800" dirty="0">
                <a:solidFill>
                  <a:schemeClr val="tx1"/>
                </a:solidFill>
                <a:latin typeface="Times New Roman" pitchFamily="18" charset="0"/>
              </a:rPr>
              <a:t>&lt;</a:t>
            </a:r>
            <a:r>
              <a:rPr lang="en-US" sz="2800" b="1" i="1" dirty="0">
                <a:solidFill>
                  <a:schemeClr val="tx1"/>
                </a:solidFill>
                <a:latin typeface="Times New Roman" pitchFamily="18" charset="0"/>
              </a:rPr>
              <a:t>be</a:t>
            </a:r>
            <a:r>
              <a:rPr lang="en-US" sz="2800" dirty="0">
                <a:solidFill>
                  <a:schemeClr val="tx1"/>
                </a:solidFill>
                <a:latin typeface="Times New Roman" pitchFamily="18" charset="0"/>
              </a:rPr>
              <a:t>: 993427;</a:t>
            </a:r>
          </a:p>
          <a:p>
            <a:pPr eaLnBrk="0" hangingPunct="0"/>
            <a:r>
              <a:rPr lang="en-US" sz="2800" i="1" dirty="0">
                <a:solidFill>
                  <a:schemeClr val="tx1"/>
                </a:solidFill>
                <a:latin typeface="Times New Roman" pitchFamily="18" charset="0"/>
              </a:rPr>
              <a:t>1</a:t>
            </a:r>
            <a:r>
              <a:rPr lang="en-US" sz="2800" dirty="0">
                <a:solidFill>
                  <a:schemeClr val="tx1"/>
                </a:solidFill>
                <a:latin typeface="Times New Roman" pitchFamily="18" charset="0"/>
              </a:rPr>
              <a:t>: 7, 18, 33, 72, 86, 231;</a:t>
            </a:r>
          </a:p>
          <a:p>
            <a:pPr eaLnBrk="0" hangingPunct="0"/>
            <a:r>
              <a:rPr lang="en-US" sz="2800" i="1" dirty="0">
                <a:solidFill>
                  <a:schemeClr val="tx1"/>
                </a:solidFill>
                <a:latin typeface="Times New Roman" pitchFamily="18" charset="0"/>
              </a:rPr>
              <a:t>2</a:t>
            </a:r>
            <a:r>
              <a:rPr lang="en-US" sz="2800" dirty="0">
                <a:solidFill>
                  <a:schemeClr val="tx1"/>
                </a:solidFill>
                <a:latin typeface="Times New Roman" pitchFamily="18" charset="0"/>
              </a:rPr>
              <a:t>: 3, 149;</a:t>
            </a:r>
          </a:p>
          <a:p>
            <a:pPr eaLnBrk="0" hangingPunct="0"/>
            <a:r>
              <a:rPr lang="en-US" sz="2800" i="1" dirty="0">
                <a:solidFill>
                  <a:schemeClr val="tx1"/>
                </a:solidFill>
                <a:latin typeface="Times New Roman" pitchFamily="18" charset="0"/>
              </a:rPr>
              <a:t>4</a:t>
            </a:r>
            <a:r>
              <a:rPr lang="en-US" sz="2800" dirty="0">
                <a:solidFill>
                  <a:schemeClr val="tx1"/>
                </a:solidFill>
                <a:latin typeface="Times New Roman" pitchFamily="18" charset="0"/>
              </a:rPr>
              <a:t>: 17, 191, 291, 430, 434;</a:t>
            </a:r>
          </a:p>
          <a:p>
            <a:pPr eaLnBrk="0" hangingPunct="0"/>
            <a:r>
              <a:rPr lang="en-US" sz="2800" i="1" dirty="0">
                <a:solidFill>
                  <a:schemeClr val="tx1"/>
                </a:solidFill>
                <a:latin typeface="Times New Roman" pitchFamily="18" charset="0"/>
              </a:rPr>
              <a:t>5</a:t>
            </a:r>
            <a:r>
              <a:rPr lang="en-US" sz="2800" dirty="0">
                <a:solidFill>
                  <a:schemeClr val="tx1"/>
                </a:solidFill>
                <a:latin typeface="Times New Roman" pitchFamily="18" charset="0"/>
              </a:rPr>
              <a:t>: 363, 367, …&gt;</a:t>
            </a:r>
          </a:p>
        </p:txBody>
      </p:sp>
      <p:sp>
        <p:nvSpPr>
          <p:cNvPr id="62469" name="AutoShape 5"/>
          <p:cNvSpPr>
            <a:spLocks noChangeArrowheads="1"/>
          </p:cNvSpPr>
          <p:nvPr/>
        </p:nvSpPr>
        <p:spPr bwMode="auto">
          <a:xfrm>
            <a:off x="3634172" y="2348879"/>
            <a:ext cx="5076056" cy="1497843"/>
          </a:xfrm>
          <a:prstGeom prst="leftArrowCallout">
            <a:avLst>
              <a:gd name="adj1" fmla="val 25000"/>
              <a:gd name="adj2" fmla="val 25000"/>
              <a:gd name="adj3" fmla="val 49981"/>
              <a:gd name="adj4" fmla="val 66667"/>
            </a:avLst>
          </a:prstGeom>
          <a:solidFill>
            <a:schemeClr val="accent1">
              <a:alpha val="50195"/>
            </a:schemeClr>
          </a:solidFill>
          <a:ln w="9525">
            <a:solidFill>
              <a:schemeClr val="tx1"/>
            </a:solidFill>
            <a:miter lim="800000"/>
            <a:headEnd/>
            <a:tailEnd/>
          </a:ln>
        </p:spPr>
        <p:txBody>
          <a:bodyPr wrap="none" anchor="ctr"/>
          <a:lstStyle/>
          <a:p>
            <a:pPr algn="ctr" eaLnBrk="0" hangingPunct="0"/>
            <a:r>
              <a:rPr lang="el-GR" sz="1600" b="1" dirty="0" smtClean="0">
                <a:latin typeface="Times New Roman" pitchFamily="18" charset="0"/>
              </a:rPr>
              <a:t>Ποιο από τα έγγραφα</a:t>
            </a:r>
          </a:p>
          <a:p>
            <a:pPr algn="ctr" eaLnBrk="0" hangingPunct="0"/>
            <a:r>
              <a:rPr lang="en-US" sz="1600" b="1" dirty="0" smtClean="0">
                <a:solidFill>
                  <a:srgbClr val="A40508"/>
                </a:solidFill>
                <a:latin typeface="Times New Roman" pitchFamily="18" charset="0"/>
              </a:rPr>
              <a:t>1,2,4,5</a:t>
            </a:r>
            <a:r>
              <a:rPr lang="el-GR" sz="1600" b="1" dirty="0">
                <a:solidFill>
                  <a:srgbClr val="A40508"/>
                </a:solidFill>
                <a:latin typeface="Times New Roman" pitchFamily="18" charset="0"/>
              </a:rPr>
              <a:t> </a:t>
            </a:r>
            <a:r>
              <a:rPr lang="el-GR" sz="1600" b="1" dirty="0" smtClean="0">
                <a:latin typeface="Times New Roman" pitchFamily="18" charset="0"/>
              </a:rPr>
              <a:t>μπορεί να περιέχει το </a:t>
            </a:r>
            <a:r>
              <a:rPr lang="en-US" sz="1600" b="1" dirty="0" smtClean="0">
                <a:latin typeface="Times New Roman" pitchFamily="18" charset="0"/>
              </a:rPr>
              <a:t>“</a:t>
            </a:r>
            <a:r>
              <a:rPr lang="en-US" sz="1600" b="1" i="1" dirty="0" smtClean="0">
                <a:latin typeface="Times New Roman" pitchFamily="18" charset="0"/>
              </a:rPr>
              <a:t>to </a:t>
            </a:r>
            <a:r>
              <a:rPr lang="en-US" sz="1600" b="1" i="1" dirty="0">
                <a:latin typeface="Times New Roman" pitchFamily="18" charset="0"/>
              </a:rPr>
              <a:t>be</a:t>
            </a:r>
          </a:p>
          <a:p>
            <a:pPr algn="ctr" eaLnBrk="0" hangingPunct="0"/>
            <a:r>
              <a:rPr lang="en-US" sz="1600" b="1" i="1" dirty="0">
                <a:latin typeface="Times New Roman" pitchFamily="18" charset="0"/>
              </a:rPr>
              <a:t>or not to be</a:t>
            </a:r>
            <a:r>
              <a:rPr lang="en-US" sz="1600" b="1" dirty="0">
                <a:latin typeface="Times New Roman" pitchFamily="18" charset="0"/>
              </a:rPr>
              <a:t>”?</a:t>
            </a:r>
          </a:p>
        </p:txBody>
      </p:sp>
      <p:sp>
        <p:nvSpPr>
          <p:cNvPr id="624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2471" name="Slide Number Placeholder 6"/>
          <p:cNvSpPr>
            <a:spLocks noGrp="1"/>
          </p:cNvSpPr>
          <p:nvPr>
            <p:ph type="sldNum" sz="quarter" idx="12"/>
          </p:nvPr>
        </p:nvSpPr>
        <p:spPr bwMode="auto">
          <a:noFill/>
          <a:ln>
            <a:miter lim="800000"/>
            <a:headEnd/>
            <a:tailEnd/>
          </a:ln>
        </p:spPr>
        <p:txBody>
          <a:bodyPr/>
          <a:lstStyle/>
          <a:p>
            <a:fld id="{89F5266E-5575-44A5-BF66-3902C0CD83CC}" type="slidenum">
              <a:rPr lang="en-US"/>
              <a:pPr/>
              <a:t>50</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l-GR" dirty="0" smtClean="0">
                <a:ea typeface="ＭＳ Ｐゴシック" pitchFamily="34" charset="-128"/>
              </a:rPr>
              <a:t>Επεξεργασία ερωτήματος φράσης</a:t>
            </a:r>
            <a:endParaRPr lang="en-US" dirty="0" smtClean="0">
              <a:ea typeface="ＭＳ Ｐゴシック" pitchFamily="34" charset="-128"/>
            </a:endParaRPr>
          </a:p>
        </p:txBody>
      </p:sp>
      <p:sp>
        <p:nvSpPr>
          <p:cNvPr id="63491" name="Rectangle 3"/>
          <p:cNvSpPr>
            <a:spLocks noGrp="1" noChangeArrowheads="1"/>
          </p:cNvSpPr>
          <p:nvPr>
            <p:ph type="body" idx="1"/>
          </p:nvPr>
        </p:nvSpPr>
        <p:spPr/>
        <p:txBody>
          <a:bodyPr/>
          <a:lstStyle/>
          <a:p>
            <a:pPr eaLnBrk="1" hangingPunct="1">
              <a:lnSpc>
                <a:spcPct val="90000"/>
              </a:lnSpc>
            </a:pPr>
            <a:r>
              <a:rPr lang="el-GR" dirty="0" smtClean="0">
                <a:ea typeface="ＭＳ Ｐゴシック" pitchFamily="34" charset="-128"/>
              </a:rPr>
              <a:t>Βρες τις εγγραφές του ευρετηρίου για κάθε διαφορετικό όρο</a:t>
            </a:r>
            <a:r>
              <a:rPr lang="en-US" dirty="0" smtClean="0">
                <a:ea typeface="ＭＳ Ｐゴシック" pitchFamily="34" charset="-128"/>
              </a:rPr>
              <a:t>: </a:t>
            </a:r>
            <a:r>
              <a:rPr lang="en-US" b="1" i="1" dirty="0" smtClean="0">
                <a:ea typeface="ＭＳ Ｐゴシック" pitchFamily="34" charset="-128"/>
              </a:rPr>
              <a:t>to, be, or, not.</a:t>
            </a:r>
          </a:p>
          <a:p>
            <a:pPr eaLnBrk="1" hangingPunct="1">
              <a:lnSpc>
                <a:spcPct val="90000"/>
              </a:lnSpc>
            </a:pPr>
            <a:r>
              <a:rPr lang="el-GR" dirty="0" smtClean="0">
                <a:ea typeface="ＭＳ Ｐゴシック" pitchFamily="34" charset="-128"/>
              </a:rPr>
              <a:t>Συγχώνευσε τις</a:t>
            </a:r>
            <a:r>
              <a:rPr lang="en-US" dirty="0" smtClean="0">
                <a:ea typeface="ＭＳ Ｐゴシック" pitchFamily="34" charset="-128"/>
              </a:rPr>
              <a:t> </a:t>
            </a:r>
            <a:r>
              <a:rPr lang="en-US" i="1" dirty="0" err="1" smtClean="0">
                <a:ea typeface="ＭＳ Ｐゴシック" pitchFamily="34" charset="-128"/>
              </a:rPr>
              <a:t>doc:position</a:t>
            </a:r>
            <a:r>
              <a:rPr lang="en-US" dirty="0" smtClean="0">
                <a:ea typeface="ＭＳ Ｐゴシック" pitchFamily="34" charset="-128"/>
              </a:rPr>
              <a:t> </a:t>
            </a:r>
            <a:r>
              <a:rPr lang="el-GR" dirty="0" smtClean="0">
                <a:ea typeface="ＭＳ Ｐゴシック" pitchFamily="34" charset="-128"/>
              </a:rPr>
              <a:t>λίστες για απαρίθμηση όλων των πιθανών θέσεων του </a:t>
            </a:r>
            <a:r>
              <a:rPr lang="en-US" dirty="0" smtClean="0">
                <a:ea typeface="ＭＳ Ｐゴシック" pitchFamily="34" charset="-128"/>
              </a:rPr>
              <a:t>“</a:t>
            </a:r>
            <a:r>
              <a:rPr lang="en-US" b="1" i="1" dirty="0" smtClean="0">
                <a:ea typeface="ＭＳ Ｐゴシック" pitchFamily="34" charset="-128"/>
              </a:rPr>
              <a:t>to be or not to be</a:t>
            </a:r>
            <a:r>
              <a:rPr lang="en-US" dirty="0" smtClean="0">
                <a:ea typeface="ＭＳ Ｐゴシック" pitchFamily="34" charset="-128"/>
              </a:rPr>
              <a:t>”.</a:t>
            </a:r>
          </a:p>
          <a:p>
            <a:pPr lvl="1" eaLnBrk="1" hangingPunct="1">
              <a:lnSpc>
                <a:spcPct val="90000"/>
              </a:lnSpc>
              <a:spcBef>
                <a:spcPct val="50000"/>
              </a:spcBef>
            </a:pPr>
            <a:r>
              <a:rPr lang="en-US" b="1" i="1" dirty="0" smtClean="0">
                <a:ea typeface="ＭＳ Ｐゴシック" pitchFamily="34" charset="-128"/>
              </a:rPr>
              <a:t>to</a:t>
            </a:r>
            <a:r>
              <a:rPr lang="en-US" i="1" dirty="0" smtClean="0">
                <a:ea typeface="ＭＳ Ｐゴシック" pitchFamily="34" charset="-128"/>
              </a:rPr>
              <a:t>: </a:t>
            </a:r>
          </a:p>
          <a:p>
            <a:pPr lvl="2" eaLnBrk="1" hangingPunct="1">
              <a:lnSpc>
                <a:spcPct val="90000"/>
              </a:lnSpc>
              <a:spcBef>
                <a:spcPct val="50000"/>
              </a:spcBef>
            </a:pPr>
            <a:r>
              <a:rPr lang="en-US" sz="2400" i="1" dirty="0" smtClean="0">
                <a:ea typeface="ＭＳ Ｐゴシック" pitchFamily="34" charset="-128"/>
              </a:rPr>
              <a:t>2</a:t>
            </a:r>
            <a:r>
              <a:rPr lang="en-US" sz="2400" dirty="0" smtClean="0">
                <a:ea typeface="ＭＳ Ｐゴシック" pitchFamily="34" charset="-128"/>
              </a:rPr>
              <a:t>:1,17,74,222,551;</a:t>
            </a:r>
            <a:r>
              <a:rPr lang="en-US" sz="2400" i="1" dirty="0" smtClean="0">
                <a:ea typeface="ＭＳ Ｐゴシック" pitchFamily="34" charset="-128"/>
              </a:rPr>
              <a:t> </a:t>
            </a:r>
            <a:r>
              <a:rPr lang="en-US" sz="2400" i="1" dirty="0" smtClean="0">
                <a:solidFill>
                  <a:srgbClr val="990033"/>
                </a:solidFill>
                <a:ea typeface="ＭＳ Ｐゴシック" pitchFamily="34" charset="-128"/>
              </a:rPr>
              <a:t>4</a:t>
            </a:r>
            <a:r>
              <a:rPr lang="en-US" sz="2400" dirty="0" smtClean="0">
                <a:solidFill>
                  <a:srgbClr val="990033"/>
                </a:solidFill>
                <a:ea typeface="ＭＳ Ｐゴシック" pitchFamily="34" charset="-128"/>
              </a:rPr>
              <a:t>:8,16,190,429,433;</a:t>
            </a:r>
            <a:r>
              <a:rPr lang="en-US" sz="2400" dirty="0" smtClean="0">
                <a:ea typeface="ＭＳ Ｐゴシック" pitchFamily="34" charset="-128"/>
              </a:rPr>
              <a:t> </a:t>
            </a:r>
            <a:r>
              <a:rPr lang="en-US" sz="2400" i="1" dirty="0" smtClean="0">
                <a:ea typeface="ＭＳ Ｐゴシック" pitchFamily="34" charset="-128"/>
              </a:rPr>
              <a:t>7</a:t>
            </a:r>
            <a:r>
              <a:rPr lang="en-US" sz="2400" dirty="0" smtClean="0">
                <a:ea typeface="ＭＳ Ｐゴシック" pitchFamily="34" charset="-128"/>
              </a:rPr>
              <a:t>:13,23,191; ...</a:t>
            </a:r>
          </a:p>
          <a:p>
            <a:pPr lvl="1" eaLnBrk="1" hangingPunct="1">
              <a:lnSpc>
                <a:spcPct val="90000"/>
              </a:lnSpc>
              <a:spcBef>
                <a:spcPct val="50000"/>
              </a:spcBef>
            </a:pPr>
            <a:r>
              <a:rPr lang="en-US" b="1" i="1" dirty="0" smtClean="0">
                <a:ea typeface="ＭＳ Ｐゴシック" pitchFamily="34" charset="-128"/>
              </a:rPr>
              <a:t>be</a:t>
            </a:r>
            <a:r>
              <a:rPr lang="en-US" i="1" dirty="0" smtClean="0">
                <a:ea typeface="ＭＳ Ｐゴシック" pitchFamily="34" charset="-128"/>
              </a:rPr>
              <a:t>:  </a:t>
            </a:r>
          </a:p>
          <a:p>
            <a:pPr lvl="2" eaLnBrk="1" hangingPunct="1">
              <a:lnSpc>
                <a:spcPct val="90000"/>
              </a:lnSpc>
              <a:spcBef>
                <a:spcPct val="50000"/>
              </a:spcBef>
            </a:pPr>
            <a:r>
              <a:rPr lang="en-US" sz="2400" i="1" dirty="0" smtClean="0">
                <a:ea typeface="ＭＳ Ｐゴシック" pitchFamily="34" charset="-128"/>
              </a:rPr>
              <a:t>1</a:t>
            </a:r>
            <a:r>
              <a:rPr lang="en-US" sz="2400" dirty="0" smtClean="0">
                <a:ea typeface="ＭＳ Ｐゴシック" pitchFamily="34" charset="-128"/>
              </a:rPr>
              <a:t>:17,19; </a:t>
            </a:r>
            <a:r>
              <a:rPr lang="en-US" sz="2400" i="1" dirty="0" smtClean="0">
                <a:solidFill>
                  <a:srgbClr val="990033"/>
                </a:solidFill>
                <a:ea typeface="ＭＳ Ｐゴシック" pitchFamily="34" charset="-128"/>
              </a:rPr>
              <a:t>4</a:t>
            </a:r>
            <a:r>
              <a:rPr lang="en-US" sz="2400" dirty="0" smtClean="0">
                <a:solidFill>
                  <a:srgbClr val="990033"/>
                </a:solidFill>
                <a:ea typeface="ＭＳ Ｐゴシック" pitchFamily="34" charset="-128"/>
              </a:rPr>
              <a:t>:17,191,291,430,434;</a:t>
            </a:r>
            <a:r>
              <a:rPr lang="en-US" sz="2400" dirty="0" smtClean="0">
                <a:ea typeface="ＭＳ Ｐゴシック" pitchFamily="34" charset="-128"/>
              </a:rPr>
              <a:t> </a:t>
            </a:r>
            <a:r>
              <a:rPr lang="en-US" sz="2400" i="1" dirty="0" smtClean="0">
                <a:ea typeface="ＭＳ Ｐゴシック" pitchFamily="34" charset="-128"/>
              </a:rPr>
              <a:t>5</a:t>
            </a:r>
            <a:r>
              <a:rPr lang="en-US" sz="2400" dirty="0" smtClean="0">
                <a:ea typeface="ＭＳ Ｐゴシック" pitchFamily="34" charset="-128"/>
              </a:rPr>
              <a:t>:14,19,101; ...</a:t>
            </a:r>
          </a:p>
          <a:p>
            <a:pPr eaLnBrk="1" hangingPunct="1">
              <a:lnSpc>
                <a:spcPct val="90000"/>
              </a:lnSpc>
              <a:spcBef>
                <a:spcPct val="50000"/>
              </a:spcBef>
            </a:pPr>
            <a:r>
              <a:rPr lang="el-GR" dirty="0" smtClean="0">
                <a:ea typeface="ＭＳ Ｐゴシック" pitchFamily="34" charset="-128"/>
              </a:rPr>
              <a:t>Η ίδια γενική μέθοδος για ερωτήματα </a:t>
            </a:r>
            <a:r>
              <a:rPr lang="el-GR" dirty="0" err="1" smtClean="0">
                <a:ea typeface="ＭＳ Ｐゴシック" pitchFamily="34" charset="-128"/>
              </a:rPr>
              <a:t>γειτονικότητας</a:t>
            </a:r>
            <a:r>
              <a:rPr lang="el-GR" dirty="0" smtClean="0">
                <a:ea typeface="ＭＳ Ｐゴシック" pitchFamily="34" charset="-128"/>
              </a:rPr>
              <a:t> (</a:t>
            </a:r>
            <a:r>
              <a:rPr lang="en-US" dirty="0" smtClean="0">
                <a:ea typeface="ＭＳ Ｐゴシック" pitchFamily="34" charset="-128"/>
              </a:rPr>
              <a:t>proximity searches</a:t>
            </a:r>
            <a:r>
              <a:rPr lang="el-GR" dirty="0" smtClean="0">
                <a:ea typeface="ＭＳ Ｐゴシック" pitchFamily="34" charset="-128"/>
              </a:rPr>
              <a:t>)</a:t>
            </a:r>
            <a:endParaRPr lang="en-US" b="1" i="1" dirty="0" smtClean="0">
              <a:ea typeface="ＭＳ Ｐゴシック" pitchFamily="34" charset="-128"/>
            </a:endParaRPr>
          </a:p>
        </p:txBody>
      </p:sp>
      <p:sp>
        <p:nvSpPr>
          <p:cNvPr id="634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3493" name="Slide Number Placeholder 4"/>
          <p:cNvSpPr>
            <a:spLocks noGrp="1"/>
          </p:cNvSpPr>
          <p:nvPr>
            <p:ph type="sldNum" sz="quarter" idx="12"/>
          </p:nvPr>
        </p:nvSpPr>
        <p:spPr bwMode="auto">
          <a:noFill/>
          <a:ln>
            <a:miter lim="800000"/>
            <a:headEnd/>
            <a:tailEnd/>
          </a:ln>
        </p:spPr>
        <p:txBody>
          <a:bodyPr/>
          <a:lstStyle/>
          <a:p>
            <a:fld id="{14E8C0DF-3DE1-4D34-8543-AFEBF931AF6B}" type="slidenum">
              <a:rPr lang="en-US"/>
              <a:pPr/>
              <a:t>51</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Ερωτήματα </a:t>
            </a:r>
            <a:r>
              <a:rPr lang="el-GR" dirty="0" err="1" smtClean="0">
                <a:ea typeface="ＭＳ Ｐゴシック" pitchFamily="34" charset="-128"/>
              </a:rPr>
              <a:t>γειτονικότητας</a:t>
            </a:r>
            <a:r>
              <a:rPr lang="el-GR" dirty="0" smtClean="0">
                <a:ea typeface="ＭＳ Ｐゴシック" pitchFamily="34" charset="-128"/>
              </a:rPr>
              <a:t> (</a:t>
            </a:r>
            <a:r>
              <a:rPr lang="en-US" dirty="0" smtClean="0">
                <a:ea typeface="ＭＳ Ｐゴシック" pitchFamily="34" charset="-128"/>
              </a:rPr>
              <a:t>Proximity queries</a:t>
            </a:r>
          </a:p>
        </p:txBody>
      </p:sp>
      <p:sp>
        <p:nvSpPr>
          <p:cNvPr id="64515" name="Rectangle 3"/>
          <p:cNvSpPr>
            <a:spLocks noGrp="1" noChangeArrowheads="1"/>
          </p:cNvSpPr>
          <p:nvPr>
            <p:ph type="body" idx="1"/>
          </p:nvPr>
        </p:nvSpPr>
        <p:spPr>
          <a:xfrm>
            <a:off x="467544" y="2492896"/>
            <a:ext cx="8147248" cy="1828800"/>
          </a:xfrm>
        </p:spPr>
        <p:txBody>
          <a:bodyPr/>
          <a:lstStyle/>
          <a:p>
            <a:pPr eaLnBrk="1" hangingPunct="1"/>
            <a:r>
              <a:rPr lang="en-US" dirty="0" smtClean="0">
                <a:solidFill>
                  <a:schemeClr val="tx2"/>
                </a:solidFill>
                <a:ea typeface="ＭＳ Ｐゴシック" pitchFamily="34" charset="-128"/>
                <a:cs typeface="Arial" pitchFamily="34" charset="0"/>
              </a:rPr>
              <a:t>LIMIT! /3 STATUTE /3 FEDERAL /2 TORT </a:t>
            </a:r>
          </a:p>
          <a:p>
            <a:pPr lvl="1" eaLnBrk="1" hangingPunct="1"/>
            <a:r>
              <a:rPr lang="el-GR" dirty="0" smtClean="0">
                <a:ea typeface="ＭＳ Ｐゴシック" pitchFamily="34" charset="-128"/>
                <a:cs typeface="Arial" pitchFamily="34" charset="0"/>
              </a:rPr>
              <a:t>Πάλι, </a:t>
            </a:r>
            <a:r>
              <a:rPr lang="en-US" dirty="0" smtClean="0">
                <a:ea typeface="ＭＳ Ｐゴシック" pitchFamily="34" charset="-128"/>
                <a:cs typeface="Arial" pitchFamily="34" charset="0"/>
              </a:rPr>
              <a:t>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means “within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words of”.</a:t>
            </a:r>
          </a:p>
          <a:p>
            <a:pPr eaLnBrk="1" hangingPunct="1"/>
            <a:r>
              <a:rPr lang="el-GR" dirty="0" smtClean="0">
                <a:ea typeface="ＭＳ Ｐゴシック" pitchFamily="34" charset="-128"/>
                <a:cs typeface="Arial" pitchFamily="34" charset="0"/>
              </a:rPr>
              <a:t>Μπορούμε να χρησιμοποιήσουμε ευρετήρια θέσεων αλλά όχι ευρετήρια </a:t>
            </a:r>
            <a:r>
              <a:rPr lang="en-US" dirty="0" err="1" smtClean="0">
                <a:ea typeface="ＭＳ Ｐゴシック" pitchFamily="34" charset="-128"/>
                <a:cs typeface="Arial" pitchFamily="34" charset="0"/>
              </a:rPr>
              <a:t>biword</a:t>
            </a:r>
            <a:r>
              <a:rPr lang="en-US" dirty="0" smtClean="0">
                <a:ea typeface="ＭＳ Ｐゴシック" pitchFamily="34" charset="-128"/>
                <a:cs typeface="Arial" pitchFamily="34" charset="0"/>
              </a:rPr>
              <a:t>.</a:t>
            </a:r>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52</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l-GR" dirty="0" smtClean="0">
                <a:ea typeface="ＭＳ Ｐゴシック" pitchFamily="34" charset="-128"/>
              </a:rPr>
              <a:t>Μέγεθος ευρετηρίου</a:t>
            </a:r>
            <a:endParaRPr lang="en-US" dirty="0" smtClean="0">
              <a:ea typeface="ＭＳ Ｐゴシック" pitchFamily="34" charset="-128"/>
            </a:endParaRPr>
          </a:p>
        </p:txBody>
      </p:sp>
      <p:sp>
        <p:nvSpPr>
          <p:cNvPr id="65539" name="Rectangle 3"/>
          <p:cNvSpPr>
            <a:spLocks noChangeArrowheads="1"/>
          </p:cNvSpPr>
          <p:nvPr/>
        </p:nvSpPr>
        <p:spPr bwMode="auto">
          <a:xfrm>
            <a:off x="685800" y="4419600"/>
            <a:ext cx="7772400" cy="2209800"/>
          </a:xfrm>
          <a:prstGeom prst="rect">
            <a:avLst/>
          </a:prstGeom>
          <a:noFill/>
          <a:ln w="9525">
            <a:noFill/>
            <a:miter lim="800000"/>
            <a:headEnd/>
            <a:tailEnd/>
          </a:ln>
        </p:spPr>
        <p:txBody>
          <a:bodyPr/>
          <a:lstStyle/>
          <a:p>
            <a:pPr marL="342900" indent="-342900">
              <a:spcBef>
                <a:spcPct val="20000"/>
              </a:spcBef>
              <a:buClr>
                <a:srgbClr val="A50021"/>
              </a:buClr>
              <a:buSzPct val="60000"/>
              <a:buFont typeface="Wingdings" pitchFamily="2" charset="2"/>
              <a:buChar char="n"/>
            </a:pPr>
            <a:endParaRPr lang="el-GR" sz="2600"/>
          </a:p>
        </p:txBody>
      </p:sp>
      <p:sp>
        <p:nvSpPr>
          <p:cNvPr id="65540" name="Rectangle 4"/>
          <p:cNvSpPr>
            <a:spLocks noGrp="1" noChangeArrowheads="1"/>
          </p:cNvSpPr>
          <p:nvPr>
            <p:ph type="body" idx="1"/>
          </p:nvPr>
        </p:nvSpPr>
        <p:spPr/>
        <p:txBody>
          <a:bodyPr/>
          <a:lstStyle/>
          <a:p>
            <a:pPr eaLnBrk="1" hangingPunct="1"/>
            <a:r>
              <a:rPr lang="el-GR" dirty="0">
                <a:solidFill>
                  <a:srgbClr val="000000"/>
                </a:solidFill>
                <a:ea typeface="ＭＳ Ｐゴシック" pitchFamily="34" charset="-128"/>
                <a:cs typeface="Times New Roman" pitchFamily="18" charset="0"/>
              </a:rPr>
              <a:t>Μ</a:t>
            </a:r>
            <a:r>
              <a:rPr lang="el-GR" dirty="0" smtClean="0">
                <a:solidFill>
                  <a:srgbClr val="000000"/>
                </a:solidFill>
                <a:ea typeface="ＭＳ Ｐゴシック" pitchFamily="34" charset="-128"/>
                <a:cs typeface="Times New Roman" pitchFamily="18" charset="0"/>
              </a:rPr>
              <a:t>πορούμε να συμπιέσουμε τα </a:t>
            </a:r>
            <a:r>
              <a:rPr lang="en-US" dirty="0" smtClean="0">
                <a:solidFill>
                  <a:srgbClr val="000000"/>
                </a:solidFill>
                <a:ea typeface="ＭＳ Ｐゴシック" pitchFamily="34" charset="-128"/>
                <a:cs typeface="Times New Roman" pitchFamily="18" charset="0"/>
              </a:rPr>
              <a:t>position values/offsets</a:t>
            </a:r>
            <a:endParaRPr lang="en-US" dirty="0" smtClean="0">
              <a:ea typeface="ＭＳ Ｐゴシック" pitchFamily="34" charset="-128"/>
            </a:endParaRPr>
          </a:p>
          <a:p>
            <a:pPr eaLnBrk="1" hangingPunct="1"/>
            <a:r>
              <a:rPr lang="el-GR" dirty="0" smtClean="0">
                <a:ea typeface="ＭＳ Ｐゴシック" pitchFamily="34" charset="-128"/>
              </a:rPr>
              <a:t>Παρόλα αυτά, σημαντική αύξηση του χώρου αποθήκευση των λιστών καταχωρήσεων</a:t>
            </a:r>
            <a:endParaRPr lang="en-US" i="1" dirty="0" smtClean="0">
              <a:ea typeface="ＭＳ Ｐゴシック" pitchFamily="34" charset="-128"/>
            </a:endParaRPr>
          </a:p>
          <a:p>
            <a:pPr eaLnBrk="1" hangingPunct="1"/>
            <a:r>
              <a:rPr lang="el-GR" dirty="0" smtClean="0">
                <a:ea typeface="ＭＳ Ｐゴシック" pitchFamily="34" charset="-128"/>
              </a:rPr>
              <a:t>Αλλά χρησιμοποιείται ευρέως </a:t>
            </a:r>
          </a:p>
          <a:p>
            <a:pPr eaLnBrk="1" hangingPunct="1"/>
            <a:endParaRPr lang="el-GR" dirty="0" smtClean="0">
              <a:ea typeface="ＭＳ Ｐゴシック" pitchFamily="34" charset="-128"/>
            </a:endParaRPr>
          </a:p>
          <a:p>
            <a:pPr eaLnBrk="1" hangingPunct="1"/>
            <a:r>
              <a:rPr lang="el-GR" i="1" dirty="0" smtClean="0">
                <a:solidFill>
                  <a:schemeClr val="tx2">
                    <a:lumMod val="75000"/>
                  </a:schemeClr>
                </a:solidFill>
                <a:ea typeface="ＭＳ Ｐゴシック" pitchFamily="34" charset="-128"/>
              </a:rPr>
              <a:t>Η σχετική θέση των όρων χρησιμοποιείται και εμμέσως για την κατάταξη των αποτελεσμάτων</a:t>
            </a:r>
            <a:r>
              <a:rPr lang="en-US" i="1" dirty="0" smtClean="0">
                <a:solidFill>
                  <a:schemeClr val="tx2">
                    <a:lumMod val="75000"/>
                  </a:schemeClr>
                </a:solidFill>
                <a:ea typeface="ＭＳ Ｐゴシック" pitchFamily="34" charset="-128"/>
              </a:rPr>
              <a:t>.</a:t>
            </a:r>
          </a:p>
        </p:txBody>
      </p:sp>
      <p:sp>
        <p:nvSpPr>
          <p:cNvPr id="65541"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5542" name="Slide Number Placeholder 5"/>
          <p:cNvSpPr>
            <a:spLocks noGrp="1"/>
          </p:cNvSpPr>
          <p:nvPr>
            <p:ph type="sldNum" sz="quarter" idx="12"/>
          </p:nvPr>
        </p:nvSpPr>
        <p:spPr bwMode="auto">
          <a:noFill/>
          <a:ln>
            <a:miter lim="800000"/>
            <a:headEnd/>
            <a:tailEnd/>
          </a:ln>
        </p:spPr>
        <p:txBody>
          <a:bodyPr/>
          <a:lstStyle/>
          <a:p>
            <a:fld id="{E7189BF1-224F-462E-A011-1BECF8BD0E5B}" type="slidenum">
              <a:rPr lang="en-US"/>
              <a:pPr/>
              <a:t>53</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l-GR" dirty="0" smtClean="0">
                <a:ea typeface="ＭＳ Ｐゴシック" pitchFamily="34" charset="-128"/>
              </a:rPr>
              <a:t>Μέγεθος ευρετηρίου</a:t>
            </a:r>
            <a:endParaRPr lang="en-US" dirty="0" smtClean="0">
              <a:ea typeface="ＭＳ Ｐゴシック" pitchFamily="34" charset="-128"/>
            </a:endParaRPr>
          </a:p>
        </p:txBody>
      </p:sp>
      <p:sp>
        <p:nvSpPr>
          <p:cNvPr id="66563" name="Rectangle 3"/>
          <p:cNvSpPr>
            <a:spLocks noGrp="1" noChangeArrowheads="1"/>
          </p:cNvSpPr>
          <p:nvPr>
            <p:ph type="body" idx="1"/>
          </p:nvPr>
        </p:nvSpPr>
        <p:spPr>
          <a:xfrm>
            <a:off x="452516" y="1412776"/>
            <a:ext cx="8583980" cy="4895162"/>
          </a:xfrm>
        </p:spPr>
        <p:txBody>
          <a:bodyPr/>
          <a:lstStyle/>
          <a:p>
            <a:pPr eaLnBrk="1" hangingPunct="1"/>
            <a:r>
              <a:rPr lang="el-GR" dirty="0" smtClean="0">
                <a:ea typeface="ＭＳ Ｐゴシック" pitchFamily="34" charset="-128"/>
              </a:rPr>
              <a:t>Χρειάζεται μια εγγραφή για κάθε εμφάνιση στο έγγραφο αντί για μια ανά έγγραφο , </a:t>
            </a:r>
            <a:endParaRPr lang="en-US" dirty="0" smtClean="0">
              <a:ea typeface="ＭＳ Ｐゴシック" pitchFamily="34" charset="-128"/>
            </a:endParaRPr>
          </a:p>
          <a:p>
            <a:pPr eaLnBrk="1" hangingPunct="1"/>
            <a:r>
              <a:rPr lang="el-GR" dirty="0" smtClean="0">
                <a:ea typeface="ＭＳ Ｐゴシック" pitchFamily="34" charset="-128"/>
              </a:rPr>
              <a:t>Το μέγεθος του ευρετηρίου εξαρτάται από το μέσο μέγεθος του αρχείου </a:t>
            </a:r>
            <a:endParaRPr lang="en-US" dirty="0" smtClean="0">
              <a:ea typeface="ＭＳ Ｐゴシック" pitchFamily="34" charset="-128"/>
            </a:endParaRPr>
          </a:p>
          <a:p>
            <a:pPr lvl="1" eaLnBrk="1" hangingPunct="1"/>
            <a:r>
              <a:rPr lang="el-GR" dirty="0" smtClean="0">
                <a:ea typeface="ＭＳ Ｐゴシック" pitchFamily="34" charset="-128"/>
              </a:rPr>
              <a:t>Μέσο μέγεθος </a:t>
            </a:r>
            <a:r>
              <a:rPr lang="en-US" dirty="0" smtClean="0">
                <a:ea typeface="ＭＳ Ｐゴシック" pitchFamily="34" charset="-128"/>
              </a:rPr>
              <a:t>web </a:t>
            </a:r>
            <a:r>
              <a:rPr lang="el-GR" dirty="0" smtClean="0">
                <a:ea typeface="ＭＳ Ｐゴシック" pitchFamily="34" charset="-128"/>
              </a:rPr>
              <a:t>σελίδας</a:t>
            </a:r>
            <a:r>
              <a:rPr lang="en-US" dirty="0" smtClean="0">
                <a:ea typeface="ＭＳ Ｐゴシック" pitchFamily="34" charset="-128"/>
              </a:rPr>
              <a:t> &lt;1000 </a:t>
            </a:r>
            <a:r>
              <a:rPr lang="el-GR" dirty="0" smtClean="0">
                <a:ea typeface="ＭＳ Ｐゴシック" pitchFamily="34" charset="-128"/>
              </a:rPr>
              <a:t>όροι</a:t>
            </a:r>
            <a:endParaRPr lang="en-US" dirty="0" smtClean="0">
              <a:ea typeface="ＭＳ Ｐゴシック" pitchFamily="34" charset="-128"/>
            </a:endParaRPr>
          </a:p>
          <a:p>
            <a:pPr lvl="1" eaLnBrk="1" hangingPunct="1"/>
            <a:r>
              <a:rPr lang="en-US" dirty="0" smtClean="0">
                <a:ea typeface="ＭＳ Ｐゴシック" pitchFamily="34" charset="-128"/>
              </a:rPr>
              <a:t>SEC filings, books, even some epic poems … </a:t>
            </a:r>
            <a:r>
              <a:rPr lang="el-GR" dirty="0" smtClean="0">
                <a:ea typeface="ＭＳ Ｐゴシック" pitchFamily="34" charset="-128"/>
              </a:rPr>
              <a:t>πάνω από</a:t>
            </a:r>
            <a:r>
              <a:rPr lang="en-US" dirty="0" smtClean="0">
                <a:ea typeface="ＭＳ Ｐゴシック" pitchFamily="34" charset="-128"/>
              </a:rPr>
              <a:t> 100,000 </a:t>
            </a:r>
            <a:r>
              <a:rPr lang="el-GR" dirty="0" smtClean="0">
                <a:ea typeface="ＭＳ Ｐゴシック" pitchFamily="34" charset="-128"/>
              </a:rPr>
              <a:t>όρους</a:t>
            </a:r>
            <a:endParaRPr lang="en-US" dirty="0" smtClean="0">
              <a:ea typeface="ＭＳ Ｐゴシック" pitchFamily="34" charset="-128"/>
            </a:endParaRPr>
          </a:p>
          <a:p>
            <a:pPr eaLnBrk="1" hangingPunct="1"/>
            <a:r>
              <a:rPr lang="el-GR" dirty="0" smtClean="0">
                <a:ea typeface="ＭＳ Ｐゴシック" pitchFamily="34" charset="-128"/>
              </a:rPr>
              <a:t>Έστω ένας όρος με συχνότητα</a:t>
            </a:r>
            <a:r>
              <a:rPr lang="en-US" dirty="0" smtClean="0">
                <a:ea typeface="ＭＳ Ｐゴシック" pitchFamily="34" charset="-128"/>
              </a:rPr>
              <a:t>  0.1%</a:t>
            </a:r>
          </a:p>
        </p:txBody>
      </p:sp>
      <p:sp>
        <p:nvSpPr>
          <p:cNvPr id="66564" name="AutoShape 4"/>
          <p:cNvSpPr>
            <a:spLocks noChangeArrowheads="1"/>
          </p:cNvSpPr>
          <p:nvPr/>
        </p:nvSpPr>
        <p:spPr bwMode="auto">
          <a:xfrm>
            <a:off x="6183015" y="2828485"/>
            <a:ext cx="976312" cy="685800"/>
          </a:xfrm>
          <a:prstGeom prst="leftArrow">
            <a:avLst>
              <a:gd name="adj1" fmla="val 50000"/>
              <a:gd name="adj2" fmla="val 35590"/>
            </a:avLst>
          </a:prstGeom>
          <a:solidFill>
            <a:schemeClr val="accent1">
              <a:alpha val="50195"/>
            </a:schemeClr>
          </a:solidFill>
          <a:ln w="9525">
            <a:solidFill>
              <a:schemeClr val="tx1"/>
            </a:solidFill>
            <a:miter lim="800000"/>
            <a:headEnd/>
            <a:tailEnd/>
          </a:ln>
        </p:spPr>
        <p:txBody>
          <a:bodyPr wrap="none" anchor="ctr"/>
          <a:lstStyle/>
          <a:p>
            <a:pPr algn="ctr"/>
            <a:r>
              <a:rPr lang="el-GR" b="1" dirty="0" smtClean="0"/>
              <a:t>Γιατί</a:t>
            </a:r>
            <a:r>
              <a:rPr lang="en-US" b="1" dirty="0" smtClean="0"/>
              <a:t>?</a:t>
            </a:r>
            <a:endParaRPr lang="en-US" b="1" dirty="0"/>
          </a:p>
        </p:txBody>
      </p:sp>
      <p:grpSp>
        <p:nvGrpSpPr>
          <p:cNvPr id="2" name="Group 5"/>
          <p:cNvGrpSpPr>
            <a:grpSpLocks/>
          </p:cNvGrpSpPr>
          <p:nvPr/>
        </p:nvGrpSpPr>
        <p:grpSpPr bwMode="auto">
          <a:xfrm>
            <a:off x="755576" y="5057995"/>
            <a:ext cx="7769225" cy="1524000"/>
            <a:chOff x="624" y="3168"/>
            <a:chExt cx="4894" cy="960"/>
          </a:xfrm>
        </p:grpSpPr>
        <p:grpSp>
          <p:nvGrpSpPr>
            <p:cNvPr id="3" name="Group 6"/>
            <p:cNvGrpSpPr>
              <a:grpSpLocks/>
            </p:cNvGrpSpPr>
            <p:nvPr/>
          </p:nvGrpSpPr>
          <p:grpSpPr bwMode="auto">
            <a:xfrm>
              <a:off x="624" y="3216"/>
              <a:ext cx="4894" cy="912"/>
              <a:chOff x="912" y="2448"/>
              <a:chExt cx="3888" cy="992"/>
            </a:xfrm>
          </p:grpSpPr>
          <p:sp>
            <p:nvSpPr>
              <p:cNvPr id="66570" name="Rectangle 7"/>
              <p:cNvSpPr>
                <a:spLocks noChangeArrowheads="1"/>
              </p:cNvSpPr>
              <p:nvPr/>
            </p:nvSpPr>
            <p:spPr bwMode="auto">
              <a:xfrm>
                <a:off x="3504"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a:t>
                </a:r>
              </a:p>
            </p:txBody>
          </p:sp>
          <p:sp>
            <p:nvSpPr>
              <p:cNvPr id="66571" name="Rectangle 8"/>
              <p:cNvSpPr>
                <a:spLocks noChangeArrowheads="1"/>
              </p:cNvSpPr>
              <p:nvPr/>
            </p:nvSpPr>
            <p:spPr bwMode="auto">
              <a:xfrm>
                <a:off x="2208"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2" name="Rectangle 9"/>
              <p:cNvSpPr>
                <a:spLocks noChangeArrowheads="1"/>
              </p:cNvSpPr>
              <p:nvPr/>
            </p:nvSpPr>
            <p:spPr bwMode="auto">
              <a:xfrm>
                <a:off x="912"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100,000</a:t>
                </a:r>
              </a:p>
            </p:txBody>
          </p:sp>
          <p:sp>
            <p:nvSpPr>
              <p:cNvPr id="66573" name="Rectangle 10"/>
              <p:cNvSpPr>
                <a:spLocks noChangeArrowheads="1"/>
              </p:cNvSpPr>
              <p:nvPr/>
            </p:nvSpPr>
            <p:spPr bwMode="auto">
              <a:xfrm>
                <a:off x="3504"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4" name="Rectangle 11"/>
              <p:cNvSpPr>
                <a:spLocks noChangeArrowheads="1"/>
              </p:cNvSpPr>
              <p:nvPr/>
            </p:nvSpPr>
            <p:spPr bwMode="auto">
              <a:xfrm>
                <a:off x="2208"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5" name="Rectangle 12"/>
              <p:cNvSpPr>
                <a:spLocks noChangeArrowheads="1"/>
              </p:cNvSpPr>
              <p:nvPr/>
            </p:nvSpPr>
            <p:spPr bwMode="auto">
              <a:xfrm>
                <a:off x="912"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a:t>
                </a:r>
              </a:p>
            </p:txBody>
          </p:sp>
          <p:sp>
            <p:nvSpPr>
              <p:cNvPr id="66576" name="Rectangle 13"/>
              <p:cNvSpPr>
                <a:spLocks noChangeArrowheads="1"/>
              </p:cNvSpPr>
              <p:nvPr/>
            </p:nvSpPr>
            <p:spPr bwMode="auto">
              <a:xfrm>
                <a:off x="3504"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000">
                    <a:solidFill>
                      <a:schemeClr val="tx1"/>
                    </a:solidFill>
                  </a:rPr>
                  <a:t>Positional postings</a:t>
                </a:r>
              </a:p>
            </p:txBody>
          </p:sp>
          <p:sp>
            <p:nvSpPr>
              <p:cNvPr id="66577" name="Rectangle 14"/>
              <p:cNvSpPr>
                <a:spLocks noChangeArrowheads="1"/>
              </p:cNvSpPr>
              <p:nvPr/>
            </p:nvSpPr>
            <p:spPr bwMode="auto">
              <a:xfrm>
                <a:off x="2208"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200">
                    <a:solidFill>
                      <a:schemeClr val="tx1"/>
                    </a:solidFill>
                  </a:rPr>
                  <a:t>Postings</a:t>
                </a:r>
              </a:p>
            </p:txBody>
          </p:sp>
          <p:sp>
            <p:nvSpPr>
              <p:cNvPr id="66578" name="Rectangle 15"/>
              <p:cNvSpPr>
                <a:spLocks noChangeArrowheads="1"/>
              </p:cNvSpPr>
              <p:nvPr/>
            </p:nvSpPr>
            <p:spPr bwMode="auto">
              <a:xfrm>
                <a:off x="912" y="2448"/>
                <a:ext cx="1296" cy="331"/>
              </a:xfrm>
              <a:prstGeom prst="rect">
                <a:avLst/>
              </a:prstGeom>
              <a:noFill/>
              <a:ln w="9525">
                <a:noFill/>
                <a:miter lim="800000"/>
                <a:headEnd/>
                <a:tailEnd/>
              </a:ln>
            </p:spPr>
            <p:txBody>
              <a:bodyPr anchor="ctr"/>
              <a:lstStyle/>
              <a:p>
                <a:pPr>
                  <a:spcBef>
                    <a:spcPct val="20000"/>
                  </a:spcBef>
                  <a:buClr>
                    <a:srgbClr val="A50021"/>
                  </a:buClr>
                  <a:buSzPct val="60000"/>
                  <a:buFont typeface="Wingdings" pitchFamily="2" charset="2"/>
                  <a:buNone/>
                </a:pPr>
                <a:endParaRPr lang="el-GR" sz="2200">
                  <a:solidFill>
                    <a:schemeClr val="tx1"/>
                  </a:solidFill>
                </a:endParaRPr>
              </a:p>
            </p:txBody>
          </p:sp>
          <p:sp>
            <p:nvSpPr>
              <p:cNvPr id="66579" name="Line 16"/>
              <p:cNvSpPr>
                <a:spLocks noChangeShapeType="1"/>
              </p:cNvSpPr>
              <p:nvPr/>
            </p:nvSpPr>
            <p:spPr bwMode="auto">
              <a:xfrm>
                <a:off x="912" y="2448"/>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0" name="Line 17"/>
              <p:cNvSpPr>
                <a:spLocks noChangeShapeType="1"/>
              </p:cNvSpPr>
              <p:nvPr/>
            </p:nvSpPr>
            <p:spPr bwMode="auto">
              <a:xfrm>
                <a:off x="912" y="277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1" name="Line 18"/>
              <p:cNvSpPr>
                <a:spLocks noChangeShapeType="1"/>
              </p:cNvSpPr>
              <p:nvPr/>
            </p:nvSpPr>
            <p:spPr bwMode="auto">
              <a:xfrm>
                <a:off x="912" y="310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2" name="Line 19"/>
              <p:cNvSpPr>
                <a:spLocks noChangeShapeType="1"/>
              </p:cNvSpPr>
              <p:nvPr/>
            </p:nvSpPr>
            <p:spPr bwMode="auto">
              <a:xfrm>
                <a:off x="912" y="3440"/>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3" name="Line 20"/>
              <p:cNvSpPr>
                <a:spLocks noChangeShapeType="1"/>
              </p:cNvSpPr>
              <p:nvPr/>
            </p:nvSpPr>
            <p:spPr bwMode="auto">
              <a:xfrm>
                <a:off x="912"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4" name="Line 21"/>
              <p:cNvSpPr>
                <a:spLocks noChangeShapeType="1"/>
              </p:cNvSpPr>
              <p:nvPr/>
            </p:nvSpPr>
            <p:spPr bwMode="auto">
              <a:xfrm>
                <a:off x="2208"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5" name="Line 22"/>
              <p:cNvSpPr>
                <a:spLocks noChangeShapeType="1"/>
              </p:cNvSpPr>
              <p:nvPr/>
            </p:nvSpPr>
            <p:spPr bwMode="auto">
              <a:xfrm>
                <a:off x="3504"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6" name="Line 23"/>
              <p:cNvSpPr>
                <a:spLocks noChangeShapeType="1"/>
              </p:cNvSpPr>
              <p:nvPr/>
            </p:nvSpPr>
            <p:spPr bwMode="auto">
              <a:xfrm>
                <a:off x="4800"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grpSp>
        <p:sp>
          <p:nvSpPr>
            <p:cNvPr id="66569" name="Rectangle 24"/>
            <p:cNvSpPr>
              <a:spLocks noChangeArrowheads="1"/>
            </p:cNvSpPr>
            <p:nvPr/>
          </p:nvSpPr>
          <p:spPr bwMode="auto">
            <a:xfrm>
              <a:off x="624" y="3168"/>
              <a:ext cx="1632" cy="288"/>
            </a:xfrm>
            <a:prstGeom prst="rect">
              <a:avLst/>
            </a:prstGeom>
            <a:noFill/>
            <a:ln w="9525">
              <a:noFill/>
              <a:miter lim="800000"/>
              <a:headEnd/>
              <a:tailEnd/>
            </a:ln>
          </p:spPr>
          <p:txBody>
            <a:bodyPr wrap="none" anchor="ctr"/>
            <a:lstStyle/>
            <a:p>
              <a:pPr algn="ctr"/>
              <a:r>
                <a:rPr lang="en-US">
                  <a:solidFill>
                    <a:schemeClr val="tx1"/>
                  </a:solidFill>
                </a:rPr>
                <a:t>Document size</a:t>
              </a:r>
              <a:endParaRPr lang="en-US" b="1">
                <a:solidFill>
                  <a:schemeClr val="tx1"/>
                </a:solidFill>
              </a:endParaRPr>
            </a:p>
          </p:txBody>
        </p:sp>
      </p:grpSp>
      <p:sp>
        <p:nvSpPr>
          <p:cNvPr id="6656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6567" name="Slide Number Placeholder 25"/>
          <p:cNvSpPr>
            <a:spLocks noGrp="1"/>
          </p:cNvSpPr>
          <p:nvPr>
            <p:ph type="sldNum" sz="quarter" idx="12"/>
          </p:nvPr>
        </p:nvSpPr>
        <p:spPr bwMode="auto">
          <a:noFill/>
          <a:ln>
            <a:miter lim="800000"/>
            <a:headEnd/>
            <a:tailEnd/>
          </a:ln>
        </p:spPr>
        <p:txBody>
          <a:bodyPr/>
          <a:lstStyle/>
          <a:p>
            <a:fld id="{5A3EEE73-29F9-47CF-A53F-4E82EB51D904}" type="slidenum">
              <a:rPr lang="en-US"/>
              <a:pPr/>
              <a:t>54</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dirty="0" smtClean="0">
                <a:ea typeface="ＭＳ Ｐゴシック" pitchFamily="34" charset="-128"/>
              </a:rPr>
              <a:t>Rules of thumb</a:t>
            </a:r>
          </a:p>
        </p:txBody>
      </p:sp>
      <p:sp>
        <p:nvSpPr>
          <p:cNvPr id="67587" name="Rectangle 3"/>
          <p:cNvSpPr>
            <a:spLocks noGrp="1" noChangeArrowheads="1"/>
          </p:cNvSpPr>
          <p:nvPr>
            <p:ph type="body" idx="1"/>
          </p:nvPr>
        </p:nvSpPr>
        <p:spPr/>
        <p:txBody>
          <a:bodyPr/>
          <a:lstStyle/>
          <a:p>
            <a:pPr eaLnBrk="1" hangingPunct="1"/>
            <a:r>
              <a:rPr lang="el-GR" dirty="0" smtClean="0">
                <a:ea typeface="ＭＳ Ｐゴシック" pitchFamily="34" charset="-128"/>
              </a:rPr>
              <a:t>Ένα ευρετήριο θέσεων είναι </a:t>
            </a:r>
            <a:r>
              <a:rPr lang="en-US" dirty="0" smtClean="0">
                <a:ea typeface="ＭＳ Ｐゴシック" pitchFamily="34" charset="-128"/>
              </a:rPr>
              <a:t>2–4 </a:t>
            </a:r>
            <a:r>
              <a:rPr lang="el-GR" dirty="0" smtClean="0">
                <a:ea typeface="ＭＳ Ｐゴシック" pitchFamily="34" charset="-128"/>
              </a:rPr>
              <a:t>,μεγαλύτερο από ένα απλό ευρετήριο </a:t>
            </a:r>
          </a:p>
          <a:p>
            <a:pPr eaLnBrk="1" hangingPunct="1"/>
            <a:r>
              <a:rPr lang="el-GR" dirty="0" smtClean="0">
                <a:ea typeface="ＭＳ Ｐゴシック" pitchFamily="34" charset="-128"/>
              </a:rPr>
              <a:t>Το μέγεθος του είναι το </a:t>
            </a:r>
            <a:r>
              <a:rPr lang="en-US" dirty="0" smtClean="0">
                <a:ea typeface="ＭＳ Ｐゴシック" pitchFamily="34" charset="-128"/>
              </a:rPr>
              <a:t>35–50% </a:t>
            </a:r>
            <a:r>
              <a:rPr lang="el-GR" dirty="0" smtClean="0">
                <a:ea typeface="ＭＳ Ｐゴシック" pitchFamily="34" charset="-128"/>
              </a:rPr>
              <a:t>του όγκου του αρχικού κειμένου </a:t>
            </a:r>
          </a:p>
          <a:p>
            <a:pPr eaLnBrk="1" hangingPunct="1"/>
            <a:r>
              <a:rPr lang="el-GR" dirty="0" smtClean="0">
                <a:ea typeface="ＭＳ Ｐゴシック" pitchFamily="34" charset="-128"/>
              </a:rPr>
              <a:t>Αυτά αφορούν την Αγγλική (και παρόμοιες) γλώσσες</a:t>
            </a:r>
            <a:endParaRPr lang="en-US" dirty="0" smtClean="0">
              <a:ea typeface="ＭＳ Ｐゴシック" pitchFamily="34" charset="-128"/>
            </a:endParaRPr>
          </a:p>
        </p:txBody>
      </p:sp>
      <p:sp>
        <p:nvSpPr>
          <p:cNvPr id="675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7589" name="Slide Number Placeholder 4"/>
          <p:cNvSpPr>
            <a:spLocks noGrp="1"/>
          </p:cNvSpPr>
          <p:nvPr>
            <p:ph type="sldNum" sz="quarter" idx="12"/>
          </p:nvPr>
        </p:nvSpPr>
        <p:spPr bwMode="auto">
          <a:noFill/>
          <a:ln>
            <a:miter lim="800000"/>
            <a:headEnd/>
            <a:tailEnd/>
          </a:ln>
        </p:spPr>
        <p:txBody>
          <a:bodyPr/>
          <a:lstStyle/>
          <a:p>
            <a:fld id="{D026DD0F-6DA7-473B-9846-B669EC58F0EE}" type="slidenum">
              <a:rPr lang="en-US"/>
              <a:pPr/>
              <a:t>55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l-GR" dirty="0" smtClean="0">
                <a:ea typeface="ＭＳ Ｐゴシック" pitchFamily="34" charset="-128"/>
              </a:rPr>
              <a:t>Συνδυαστικές μέθοδοι</a:t>
            </a:r>
            <a:endParaRPr lang="en-US" dirty="0" smtClean="0">
              <a:ea typeface="ＭＳ Ｐゴシック" pitchFamily="34" charset="-128"/>
            </a:endParaRPr>
          </a:p>
        </p:txBody>
      </p:sp>
      <p:sp>
        <p:nvSpPr>
          <p:cNvPr id="68611" name="Rectangle 3"/>
          <p:cNvSpPr>
            <a:spLocks noGrp="1" noChangeArrowheads="1"/>
          </p:cNvSpPr>
          <p:nvPr>
            <p:ph type="body" idx="1"/>
          </p:nvPr>
        </p:nvSpPr>
        <p:spPr>
          <a:xfrm>
            <a:off x="685800" y="1752600"/>
            <a:ext cx="7846640" cy="3692624"/>
          </a:xfrm>
        </p:spPr>
        <p:txBody>
          <a:bodyPr/>
          <a:lstStyle/>
          <a:p>
            <a:pPr eaLnBrk="1" hangingPunct="1"/>
            <a:r>
              <a:rPr lang="el-GR" dirty="0" smtClean="0">
                <a:ea typeface="ＭＳ Ｐゴシック" pitchFamily="34" charset="-128"/>
              </a:rPr>
              <a:t>Αυτές οι δυο προσεγγίσεις μπορεί να συνδυαστούν</a:t>
            </a:r>
            <a:endParaRPr lang="en-US" dirty="0" smtClean="0">
              <a:ea typeface="ＭＳ Ｐゴシック" pitchFamily="34" charset="-128"/>
            </a:endParaRPr>
          </a:p>
          <a:p>
            <a:pPr lvl="1" eaLnBrk="1" hangingPunct="1"/>
            <a:r>
              <a:rPr lang="el-GR" dirty="0" smtClean="0">
                <a:ea typeface="ＭＳ Ｐゴシック" pitchFamily="34" charset="-128"/>
              </a:rPr>
              <a:t>Για συγκεκριμένες φράσεις </a:t>
            </a:r>
            <a:r>
              <a:rPr lang="en-US" dirty="0" smtClean="0">
                <a:ea typeface="ＭＳ Ｐゴシック" pitchFamily="34" charset="-128"/>
              </a:rPr>
              <a:t>(</a:t>
            </a:r>
            <a:r>
              <a:rPr lang="en-US" b="1" i="1" dirty="0" smtClean="0">
                <a:ea typeface="ＭＳ Ｐゴシック" pitchFamily="34" charset="-128"/>
              </a:rPr>
              <a:t>“Michael Jackson”, “Britney Spears”</a:t>
            </a:r>
            <a:r>
              <a:rPr lang="en-US" dirty="0" smtClean="0">
                <a:ea typeface="ＭＳ Ｐゴシック" pitchFamily="34" charset="-128"/>
              </a:rPr>
              <a:t>)</a:t>
            </a:r>
            <a:r>
              <a:rPr lang="el-GR" dirty="0" smtClean="0">
                <a:ea typeface="ＭＳ Ｐゴシック" pitchFamily="34" charset="-128"/>
              </a:rPr>
              <a:t> οι συνεχείς συγχώνευση καταχωρήσεων ευρετηρίου θέσεων δεν είναι αποδοτική </a:t>
            </a:r>
            <a:r>
              <a:rPr lang="en-US" dirty="0" smtClean="0">
                <a:ea typeface="ＭＳ Ｐゴシック" pitchFamily="34" charset="-128"/>
              </a:rPr>
              <a:t> </a:t>
            </a:r>
            <a:endParaRPr lang="el-GR" dirty="0" smtClean="0">
              <a:ea typeface="ＭＳ Ｐゴシック" pitchFamily="34" charset="-128"/>
            </a:endParaRPr>
          </a:p>
          <a:p>
            <a:pPr lvl="2" eaLnBrk="1" hangingPunct="1"/>
            <a:r>
              <a:rPr lang="el-GR" dirty="0" smtClean="0">
                <a:ea typeface="ＭＳ Ｐゴシック" pitchFamily="34" charset="-128"/>
              </a:rPr>
              <a:t>Ακόμα περισσότερο για φράσεις όπως </a:t>
            </a:r>
            <a:r>
              <a:rPr lang="en-US" dirty="0" smtClean="0">
                <a:ea typeface="ＭＳ Ｐゴシック" pitchFamily="34" charset="-128"/>
              </a:rPr>
              <a:t> </a:t>
            </a:r>
            <a:r>
              <a:rPr lang="en-US" b="1" i="1" dirty="0" smtClean="0">
                <a:ea typeface="ＭＳ Ｐゴシック" pitchFamily="34" charset="-128"/>
              </a:rPr>
              <a:t>“The Who”</a:t>
            </a:r>
          </a:p>
        </p:txBody>
      </p:sp>
      <p:sp>
        <p:nvSpPr>
          <p:cNvPr id="6861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2.4.3</a:t>
            </a:r>
          </a:p>
        </p:txBody>
      </p:sp>
      <p:sp>
        <p:nvSpPr>
          <p:cNvPr id="68613" name="Slide Number Placeholder 4"/>
          <p:cNvSpPr>
            <a:spLocks noGrp="1"/>
          </p:cNvSpPr>
          <p:nvPr>
            <p:ph type="sldNum" sz="quarter" idx="12"/>
          </p:nvPr>
        </p:nvSpPr>
        <p:spPr bwMode="auto">
          <a:noFill/>
          <a:ln>
            <a:miter lim="800000"/>
            <a:headEnd/>
            <a:tailEnd/>
          </a:ln>
        </p:spPr>
        <p:txBody>
          <a:bodyPr/>
          <a:lstStyle/>
          <a:p>
            <a:fld id="{368E2140-588A-4785-BF03-595F690584E4}" type="slidenum">
              <a:rPr lang="en-US"/>
              <a:pPr/>
              <a:t>56</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2</a:t>
            </a:r>
            <a:r>
              <a:rPr lang="el-GR" baseline="30000" dirty="0" smtClean="0">
                <a:ea typeface="ＭＳ Ｐゴシック" pitchFamily="-112" charset="-128"/>
              </a:rPr>
              <a:t>ου</a:t>
            </a:r>
            <a:r>
              <a:rPr lang="el-GR" dirty="0" smtClean="0">
                <a:ea typeface="ＭＳ Ｐゴシック" pitchFamily="-112" charset="-128"/>
              </a:rPr>
              <a:t> Μαθήματος</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8" name="Slide Number Placeholder 5"/>
          <p:cNvSpPr>
            <a:spLocks noGrp="1"/>
          </p:cNvSpPr>
          <p:nvPr>
            <p:ph type="sldNum" sz="quarter" idx="12"/>
          </p:nvPr>
        </p:nvSpPr>
        <p:spPr bwMode="auto">
          <a:noFill/>
          <a:ln>
            <a:miter lim="800000"/>
            <a:headEnd/>
            <a:tailEnd/>
          </a:ln>
        </p:spPr>
        <p:txBody>
          <a:bodyPr/>
          <a:lstStyle/>
          <a:p>
            <a:fld id="{D386FE0E-F76C-44ED-A650-8532307F92FB}" type="slidenum">
              <a:rPr lang="en-US"/>
              <a:pPr/>
              <a:t>57</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461665"/>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των:</a:t>
            </a:r>
          </a:p>
          <a:p>
            <a:pPr eaLnBrk="1" hangingPunct="1">
              <a:buFont typeface="Wingdings" pitchFamily="2" charset="2"/>
              <a:buChar char="ü"/>
            </a:pP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1">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1">
                  <a:lumMod val="75000"/>
                </a:schemeClr>
              </a:solidFill>
              <a:ea typeface="ＭＳ Ｐゴシック" pitchFamily="34" charset="-128"/>
            </a:endParaRPr>
          </a:p>
        </p:txBody>
      </p:sp>
      <p:grpSp>
        <p:nvGrpSpPr>
          <p:cNvPr id="2" name="Group 3"/>
          <p:cNvGrpSpPr>
            <a:grpSpLocks/>
          </p:cNvGrpSpPr>
          <p:nvPr/>
        </p:nvGrpSpPr>
        <p:grpSpPr bwMode="auto">
          <a:xfrm>
            <a:off x="2124075" y="2736850"/>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86189"/>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grpSp>
        <p:nvGrpSpPr>
          <p:cNvPr id="4" name="Group 17"/>
          <p:cNvGrpSpPr>
            <a:grpSpLocks/>
          </p:cNvGrpSpPr>
          <p:nvPr/>
        </p:nvGrpSpPr>
        <p:grpSpPr bwMode="auto">
          <a:xfrm>
            <a:off x="2771775" y="4979989"/>
            <a:ext cx="6340475" cy="1984376"/>
            <a:chOff x="1746" y="3137"/>
            <a:chExt cx="3994" cy="1250"/>
          </a:xfrm>
        </p:grpSpPr>
        <p:sp>
          <p:nvSpPr>
            <p:cNvPr id="21523" name="AutoShape 18"/>
            <p:cNvSpPr>
              <a:spLocks noChangeArrowheads="1"/>
            </p:cNvSpPr>
            <p:nvPr/>
          </p:nvSpPr>
          <p:spPr bwMode="auto">
            <a:xfrm>
              <a:off x="2153" y="3254"/>
              <a:ext cx="853"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2496" y="3570"/>
              <a:ext cx="231" cy="33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1746" y="3974"/>
              <a:ext cx="1283" cy="250"/>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grpSp>
          <p:nvGrpSpPr>
            <p:cNvPr id="5" name="Group 21"/>
            <p:cNvGrpSpPr>
              <a:grpSpLocks/>
            </p:cNvGrpSpPr>
            <p:nvPr/>
          </p:nvGrpSpPr>
          <p:grpSpPr bwMode="auto">
            <a:xfrm>
              <a:off x="3024" y="3137"/>
              <a:ext cx="2716" cy="1250"/>
              <a:chOff x="3024" y="3137"/>
              <a:chExt cx="2716" cy="1250"/>
            </a:xfrm>
          </p:grpSpPr>
          <p:grpSp>
            <p:nvGrpSpPr>
              <p:cNvPr id="6" name="Group 22"/>
              <p:cNvGrpSpPr>
                <a:grpSpLocks/>
              </p:cNvGrpSpPr>
              <p:nvPr/>
            </p:nvGrpSpPr>
            <p:grpSpPr bwMode="auto">
              <a:xfrm>
                <a:off x="3024" y="3137"/>
                <a:ext cx="1217" cy="1250"/>
                <a:chOff x="528" y="2465"/>
                <a:chExt cx="1217" cy="1250"/>
              </a:xfrm>
            </p:grpSpPr>
            <p:sp>
              <p:nvSpPr>
                <p:cNvPr id="20514" name="Text Box 23"/>
                <p:cNvSpPr txBox="1">
                  <a:spLocks noChangeArrowheads="1"/>
                </p:cNvSpPr>
                <p:nvPr/>
              </p:nvSpPr>
              <p:spPr bwMode="auto">
                <a:xfrm>
                  <a:off x="528" y="2634"/>
                  <a:ext cx="554"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528" y="2970"/>
                  <a:ext cx="603"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528" y="3306"/>
                  <a:ext cx="1007"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1584" y="2465"/>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1584" y="2801"/>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1584" y="3137"/>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grpSp>
          <p:sp>
            <p:nvSpPr>
              <p:cNvPr id="21528" name="Text Box 29"/>
              <p:cNvSpPr txBox="1">
                <a:spLocks noChangeArrowheads="1"/>
              </p:cNvSpPr>
              <p:nvPr/>
            </p:nvSpPr>
            <p:spPr bwMode="auto">
              <a:xfrm>
                <a:off x="4883"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5291"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5304"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4848" y="3936"/>
                <a:ext cx="384" cy="294"/>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5376" y="3930"/>
                <a:ext cx="364"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5112" y="3405"/>
                <a:ext cx="17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5534" y="3405"/>
                <a:ext cx="192"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4896"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5125" y="3741"/>
                <a:ext cx="17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5547" y="3741"/>
                <a:ext cx="17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5232" y="4077"/>
                <a:ext cx="144" cy="6"/>
              </a:xfrm>
              <a:prstGeom prst="straightConnector1">
                <a:avLst/>
              </a:prstGeom>
              <a:noFill/>
              <a:ln w="9525">
                <a:solidFill>
                  <a:schemeClr val="tx1"/>
                </a:solidFill>
                <a:miter lim="800000"/>
                <a:headEnd/>
                <a:tailEnd type="triangle" w="med" len="med"/>
              </a:ln>
            </p:spPr>
          </p:cxnSp>
        </p:grpSp>
      </p:grp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6</a:t>
            </a:fld>
            <a:endParaRPr lang="en-US"/>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accent1">
                    <a:lumMod val="75000"/>
                  </a:schemeClr>
                </a:solidFill>
                <a:latin typeface="+mn-lt"/>
              </a:rPr>
              <a:t>1. Συλλέγουμε τα έγγραφα που θέλουμε να συμπεριλάβουμε στο ευρετήριο</a:t>
            </a:r>
            <a:endParaRPr lang="el-GR" sz="1600" dirty="0">
              <a:solidFill>
                <a:schemeClr val="accent1">
                  <a:lumMod val="7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accent1">
                    <a:lumMod val="75000"/>
                  </a:schemeClr>
                </a:solidFill>
                <a:latin typeface="+mn-lt"/>
              </a:rPr>
              <a:t>2. Διαιρούμε το κείμενο σε γλωσσικά σύμβολα </a:t>
            </a:r>
            <a:r>
              <a:rPr lang="en-US" sz="2000" b="1" dirty="0" smtClean="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accent1">
                    <a:lumMod val="75000"/>
                  </a:schemeClr>
                </a:solidFill>
                <a:latin typeface="+mn-lt"/>
              </a:rPr>
              <a:t>3. Γλωσσολογική προ-επεξεργασία των συμβόλων</a:t>
            </a:r>
            <a:endParaRPr lang="el-GR" sz="2000" b="1" dirty="0">
              <a:solidFill>
                <a:srgbClr val="669900"/>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eaLnBrk="1" hangingPunct="1"/>
            <a:r>
              <a:rPr lang="en-US" dirty="0" smtClean="0">
                <a:ea typeface="ＭＳ Ｐゴシック" pitchFamily="34" charset="-128"/>
              </a:rPr>
              <a:t>Parsing </a:t>
            </a:r>
          </a:p>
        </p:txBody>
      </p:sp>
      <p:sp>
        <p:nvSpPr>
          <p:cNvPr id="22531" name="Rectangle 1027"/>
          <p:cNvSpPr>
            <a:spLocks noGrp="1" noChangeArrowheads="1"/>
          </p:cNvSpPr>
          <p:nvPr>
            <p:ph type="body" idx="1"/>
          </p:nvPr>
        </p:nvSpPr>
        <p:spPr>
          <a:xfrm>
            <a:off x="513479" y="1628800"/>
            <a:ext cx="8294841" cy="3556992"/>
          </a:xfrm>
        </p:spPr>
        <p:txBody>
          <a:bodyPr/>
          <a:lstStyle/>
          <a:p>
            <a:pPr marL="0" indent="0" eaLnBrk="1" hangingPunct="1">
              <a:buNone/>
            </a:pPr>
            <a:r>
              <a:rPr lang="el-GR" sz="2400" dirty="0" smtClean="0">
                <a:ea typeface="ＭＳ Ｐゴシック" pitchFamily="34" charset="-128"/>
              </a:rPr>
              <a:t>Λήψη της ακολουθίας χαρακτήρων ενός εγγράφου, ποια είναι τα θέματα;</a:t>
            </a:r>
          </a:p>
          <a:p>
            <a:pPr marL="0" indent="0" eaLnBrk="1" hangingPunct="1">
              <a:buNone/>
            </a:pPr>
            <a:r>
              <a:rPr lang="el-GR" sz="2400" dirty="0" smtClean="0">
                <a:ea typeface="ＭＳ Ｐゴシック" pitchFamily="34" charset="-128"/>
              </a:rPr>
              <a:t>Αγγλικό κείμενο σε κωδικοποίηση </a:t>
            </a:r>
            <a:r>
              <a:rPr lang="en-US" sz="2400" dirty="0" smtClean="0">
                <a:ea typeface="ＭＳ Ｐゴシック" pitchFamily="34" charset="-128"/>
              </a:rPr>
              <a:t>ASCII,</a:t>
            </a:r>
            <a:r>
              <a:rPr lang="el-GR" sz="2400" dirty="0" smtClean="0">
                <a:ea typeface="ＭＳ Ｐゴシック" pitchFamily="34" charset="-128"/>
              </a:rPr>
              <a:t>  αλλά:</a:t>
            </a:r>
          </a:p>
          <a:p>
            <a:pPr eaLnBrk="1" hangingPunct="1"/>
            <a:r>
              <a:rPr lang="el-GR" sz="2400" dirty="0" smtClean="0">
                <a:ea typeface="ＭＳ Ｐゴシック" pitchFamily="34" charset="-128"/>
              </a:rPr>
              <a:t>Σε τι </a:t>
            </a:r>
            <a:r>
              <a:rPr lang="en-US" sz="2400" dirty="0" smtClean="0">
                <a:ea typeface="ＭＳ Ｐゴシック" pitchFamily="34" charset="-128"/>
              </a:rPr>
              <a:t>format?</a:t>
            </a:r>
          </a:p>
          <a:p>
            <a:pPr lvl="1" eaLnBrk="1" hangingPunct="1"/>
            <a:r>
              <a:rPr lang="en-US" dirty="0" err="1" smtClean="0">
                <a:ea typeface="ＭＳ Ｐゴシック" pitchFamily="34" charset="-128"/>
              </a:rPr>
              <a:t>pdf</a:t>
            </a:r>
            <a:r>
              <a:rPr lang="en-US" dirty="0" smtClean="0">
                <a:ea typeface="ＭＳ Ｐゴシック" pitchFamily="34" charset="-128"/>
              </a:rPr>
              <a:t>/word/excel/html</a:t>
            </a:r>
            <a:r>
              <a:rPr lang="el-GR" dirty="0" smtClean="0">
                <a:ea typeface="ＭＳ Ｐゴシック" pitchFamily="34" charset="-128"/>
              </a:rPr>
              <a:t> ή και </a:t>
            </a:r>
            <a:r>
              <a:rPr lang="en-US" dirty="0" smtClean="0">
                <a:ea typeface="ＭＳ Ｐゴシック" pitchFamily="34" charset="-128"/>
              </a:rPr>
              <a:t>zip</a:t>
            </a:r>
          </a:p>
          <a:p>
            <a:pPr eaLnBrk="1" hangingPunct="1"/>
            <a:r>
              <a:rPr lang="el-GR" sz="2400" dirty="0" smtClean="0">
                <a:ea typeface="ＭＳ Ｐゴシック" pitchFamily="34" charset="-128"/>
              </a:rPr>
              <a:t>Σε ποια γλώσσα</a:t>
            </a:r>
            <a:r>
              <a:rPr lang="en-US" sz="2400" dirty="0" smtClean="0">
                <a:ea typeface="ＭＳ Ｐゴシック" pitchFamily="34" charset="-128"/>
              </a:rPr>
              <a:t>?</a:t>
            </a:r>
            <a:endParaRPr lang="el-GR" sz="2400" dirty="0">
              <a:ea typeface="ＭＳ Ｐゴシック" pitchFamily="34" charset="-128"/>
            </a:endParaRPr>
          </a:p>
          <a:p>
            <a:pPr eaLnBrk="1" hangingPunct="1"/>
            <a:r>
              <a:rPr lang="el-GR" sz="2400" dirty="0" smtClean="0">
                <a:ea typeface="ＭＳ Ｐゴシック" pitchFamily="34" charset="-128"/>
              </a:rPr>
              <a:t>Σε διαφορετικές κωδικοποιήσεις</a:t>
            </a:r>
            <a:r>
              <a:rPr lang="en-US" sz="2400" dirty="0" smtClean="0">
                <a:ea typeface="ＭＳ Ｐゴシック" pitchFamily="34" charset="-128"/>
              </a:rPr>
              <a:t> (</a:t>
            </a:r>
            <a:r>
              <a:rPr lang="el-GR" sz="2400" dirty="0" smtClean="0">
                <a:ea typeface="ＭＳ Ｐゴシック" pitchFamily="34" charset="-128"/>
              </a:rPr>
              <a:t>σύνολο χαρακτήρων</a:t>
            </a:r>
            <a:r>
              <a:rPr lang="en-US" sz="2400" dirty="0" smtClean="0">
                <a:ea typeface="ＭＳ Ｐゴシック" pitchFamily="34" charset="-128"/>
              </a:rPr>
              <a:t>/character set) </a:t>
            </a:r>
            <a:endParaRPr lang="en-US" sz="2400" dirty="0">
              <a:ea typeface="ＭＳ Ｐゴシック" pitchFamily="34" charset="-128"/>
            </a:endParaRPr>
          </a:p>
          <a:p>
            <a:pPr lvl="1" eaLnBrk="1" hangingPunct="1"/>
            <a:r>
              <a:rPr lang="el-GR" sz="2000" dirty="0" smtClean="0">
                <a:ea typeface="ＭＳ Ｐゴシック" pitchFamily="34" charset="-128"/>
              </a:rPr>
              <a:t>Π.χ., </a:t>
            </a:r>
            <a:r>
              <a:rPr lang="en-US" sz="2000" dirty="0" smtClean="0">
                <a:ea typeface="ＭＳ Ｐゴシック" pitchFamily="34" charset="-128"/>
              </a:rPr>
              <a:t>UTF-8</a:t>
            </a:r>
            <a:endParaRPr lang="el-GR" sz="2000" dirty="0" smtClean="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.1</a:t>
            </a:r>
            <a:endParaRPr lang="en-US" sz="1600" dirty="0">
              <a:solidFill>
                <a:srgbClr val="FBFCFF"/>
              </a:solidFill>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7</a:t>
            </a:fld>
            <a:endParaRPr lang="en-US"/>
          </a:p>
        </p:txBody>
      </p:sp>
      <p:sp>
        <p:nvSpPr>
          <p:cNvPr id="2" name="TextBox 1"/>
          <p:cNvSpPr txBox="1"/>
          <p:nvPr/>
        </p:nvSpPr>
        <p:spPr>
          <a:xfrm>
            <a:off x="251520" y="5445225"/>
            <a:ext cx="8712968" cy="1200329"/>
          </a:xfrm>
          <a:prstGeom prst="rect">
            <a:avLst/>
          </a:prstGeom>
          <a:noFill/>
          <a:ln>
            <a:solidFill>
              <a:schemeClr val="accent2">
                <a:lumMod val="75000"/>
              </a:schemeClr>
            </a:solidFill>
          </a:ln>
        </p:spPr>
        <p:txBody>
          <a:bodyPr wrap="square" rtlCol="0">
            <a:spAutoFit/>
          </a:bodyPr>
          <a:lstStyle/>
          <a:p>
            <a:pPr marL="342900" lvl="1" indent="-342900">
              <a:buFont typeface="Wingdings" pitchFamily="2" charset="2"/>
              <a:buChar char="v"/>
            </a:pPr>
            <a:r>
              <a:rPr lang="el-GR" dirty="0">
                <a:solidFill>
                  <a:schemeClr val="accent4">
                    <a:lumMod val="50000"/>
                  </a:schemeClr>
                </a:solidFill>
                <a:latin typeface="+mn-lt"/>
                <a:ea typeface="ＭＳ Ｐゴシック" pitchFamily="34" charset="-128"/>
              </a:rPr>
              <a:t>Πως θα το </a:t>
            </a:r>
            <a:r>
              <a:rPr lang="el-GR" dirty="0" smtClean="0">
                <a:solidFill>
                  <a:schemeClr val="accent4">
                    <a:lumMod val="50000"/>
                  </a:schemeClr>
                </a:solidFill>
                <a:latin typeface="+mn-lt"/>
                <a:ea typeface="ＭＳ Ｐゴシック" pitchFamily="34" charset="-128"/>
              </a:rPr>
              <a:t>καταλάβουμε</a:t>
            </a:r>
            <a:r>
              <a:rPr lang="el-GR" dirty="0">
                <a:solidFill>
                  <a:schemeClr val="accent4">
                    <a:lumMod val="50000"/>
                  </a:schemeClr>
                </a:solidFill>
                <a:latin typeface="+mn-lt"/>
                <a:ea typeface="ＭＳ Ｐゴシック" pitchFamily="34" charset="-128"/>
              </a:rPr>
              <a:t>;</a:t>
            </a:r>
            <a:endParaRPr lang="en-US" dirty="0" smtClean="0">
              <a:solidFill>
                <a:schemeClr val="accent4">
                  <a:lumMod val="50000"/>
                </a:schemeClr>
              </a:solidFill>
              <a:latin typeface="+mn-lt"/>
              <a:ea typeface="ＭＳ Ｐゴシック" pitchFamily="34" charset="-128"/>
            </a:endParaRPr>
          </a:p>
          <a:p>
            <a:pPr marL="0" lvl="1" indent="0"/>
            <a:r>
              <a:rPr lang="el-GR" dirty="0" smtClean="0">
                <a:solidFill>
                  <a:schemeClr val="accent4">
                    <a:lumMod val="50000"/>
                  </a:schemeClr>
                </a:solidFill>
                <a:latin typeface="+mn-lt"/>
                <a:ea typeface="ＭＳ Ｐゴシック" pitchFamily="34" charset="-128"/>
              </a:rPr>
              <a:t>Πρόβλημα ταξινόμησης </a:t>
            </a:r>
            <a:r>
              <a:rPr lang="en-US" dirty="0" smtClean="0">
                <a:solidFill>
                  <a:schemeClr val="accent4">
                    <a:lumMod val="50000"/>
                  </a:schemeClr>
                </a:solidFill>
                <a:latin typeface="+mn-lt"/>
                <a:ea typeface="ＭＳ Ｐゴシック" pitchFamily="34" charset="-128"/>
              </a:rPr>
              <a:t>(classification) </a:t>
            </a:r>
            <a:r>
              <a:rPr lang="el-GR" dirty="0" smtClean="0">
                <a:solidFill>
                  <a:schemeClr val="accent4">
                    <a:lumMod val="50000"/>
                  </a:schemeClr>
                </a:solidFill>
                <a:latin typeface="+mn-lt"/>
                <a:ea typeface="ＭＳ Ｐゴシック" pitchFamily="34" charset="-128"/>
              </a:rPr>
              <a:t>αλλά στην πράξη συνήθως επιλογή </a:t>
            </a:r>
            <a:r>
              <a:rPr lang="el-GR" dirty="0">
                <a:solidFill>
                  <a:schemeClr val="accent4">
                    <a:lumMod val="50000"/>
                  </a:schemeClr>
                </a:solidFill>
                <a:latin typeface="+mn-lt"/>
                <a:ea typeface="ＭＳ Ｐゴシック" pitchFamily="34" charset="-128"/>
              </a:rPr>
              <a:t>από το χρήστη, χρήση </a:t>
            </a:r>
            <a:r>
              <a:rPr lang="el-GR" dirty="0" err="1" smtClean="0">
                <a:solidFill>
                  <a:schemeClr val="accent4">
                    <a:lumMod val="50000"/>
                  </a:schemeClr>
                </a:solidFill>
                <a:latin typeface="+mn-lt"/>
                <a:ea typeface="ＭＳ Ｐゴシック" pitchFamily="34" charset="-128"/>
              </a:rPr>
              <a:t>μεταδεδομένων</a:t>
            </a:r>
            <a:r>
              <a:rPr lang="el-GR" dirty="0" smtClean="0">
                <a:solidFill>
                  <a:schemeClr val="accent4">
                    <a:lumMod val="50000"/>
                  </a:schemeClr>
                </a:solidFill>
                <a:latin typeface="+mn-lt"/>
                <a:ea typeface="ＭＳ Ｐゴシック" pitchFamily="34" charset="-128"/>
              </a:rPr>
              <a:t> αρχείου</a:t>
            </a:r>
            <a:r>
              <a:rPr lang="el-GR" dirty="0">
                <a:solidFill>
                  <a:schemeClr val="accent4">
                    <a:lumMod val="50000"/>
                  </a:schemeClr>
                </a:solidFill>
                <a:latin typeface="+mn-lt"/>
                <a:ea typeface="ＭＳ Ｐゴシック" pitchFamily="34" charset="-128"/>
              </a:rPr>
              <a:t> </a:t>
            </a:r>
            <a:r>
              <a:rPr lang="el-GR" dirty="0" smtClean="0">
                <a:solidFill>
                  <a:schemeClr val="accent4">
                    <a:lumMod val="50000"/>
                  </a:schemeClr>
                </a:solidFill>
                <a:latin typeface="+mn-lt"/>
                <a:ea typeface="ＭＳ Ｐゴシック" pitchFamily="34" charset="-128"/>
              </a:rPr>
              <a:t>κλπ</a:t>
            </a:r>
            <a:endParaRPr lang="en-US" dirty="0">
              <a:solidFill>
                <a:schemeClr val="accent4">
                  <a:lumMod val="50000"/>
                </a:schemeClr>
              </a:solidFill>
              <a:latin typeface="+mn-lt"/>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n-US" sz="3600" smtClean="0">
                <a:ea typeface="ＭＳ Ｐゴシック" pitchFamily="34" charset="-128"/>
              </a:rPr>
              <a:t>Complications: Format/language</a:t>
            </a:r>
          </a:p>
        </p:txBody>
      </p:sp>
      <p:sp>
        <p:nvSpPr>
          <p:cNvPr id="23555" name="Rectangle 1027"/>
          <p:cNvSpPr>
            <a:spLocks noGrp="1" noChangeArrowheads="1"/>
          </p:cNvSpPr>
          <p:nvPr>
            <p:ph type="body" idx="1"/>
          </p:nvPr>
        </p:nvSpPr>
        <p:spPr>
          <a:xfrm>
            <a:off x="457200" y="1600200"/>
            <a:ext cx="8147248" cy="2836912"/>
          </a:xfrm>
        </p:spPr>
        <p:txBody>
          <a:bodyPr/>
          <a:lstStyle/>
          <a:p>
            <a:pPr eaLnBrk="1" hangingPunct="1">
              <a:lnSpc>
                <a:spcPct val="90000"/>
              </a:lnSpc>
            </a:pPr>
            <a:r>
              <a:rPr lang="el-GR" dirty="0" smtClean="0">
                <a:ea typeface="ＭＳ Ｐゴシック" pitchFamily="34" charset="-128"/>
                <a:sym typeface="Symbol" pitchFamily="18" charset="2"/>
              </a:rPr>
              <a:t>Τα έγγραφα για τα οποία κατασκευάζουμε το ευρετήρια μπορεί να είναι γραμμένα σε διαφορετικές γλώσσες το καθένα  </a:t>
            </a:r>
          </a:p>
          <a:p>
            <a:pPr lvl="1" eaLnBrk="1" hangingPunct="1">
              <a:lnSpc>
                <a:spcPct val="90000"/>
              </a:lnSpc>
            </a:pPr>
            <a:r>
              <a:rPr lang="el-GR" i="1" dirty="0" smtClean="0">
                <a:solidFill>
                  <a:schemeClr val="tx2">
                    <a:lumMod val="75000"/>
                  </a:schemeClr>
                </a:solidFill>
                <a:ea typeface="ＭＳ Ｐゴシック" pitchFamily="34" charset="-128"/>
                <a:sym typeface="Symbol" pitchFamily="18" charset="2"/>
              </a:rPr>
              <a:t>Στο ίδιο ευρετήριο μπορεί να υπάρχουν όροι από πολλές γλώσσες </a:t>
            </a:r>
            <a:endParaRPr lang="en-US" i="1" dirty="0" smtClean="0">
              <a:solidFill>
                <a:schemeClr val="tx2">
                  <a:lumMod val="75000"/>
                </a:schemeClr>
              </a:solidFill>
              <a:ea typeface="ＭＳ Ｐゴシック" pitchFamily="34" charset="-128"/>
              <a:sym typeface="Symbol" pitchFamily="18" charset="2"/>
            </a:endParaRPr>
          </a:p>
          <a:p>
            <a:pPr eaLnBrk="1" hangingPunct="1">
              <a:lnSpc>
                <a:spcPct val="90000"/>
              </a:lnSpc>
            </a:pPr>
            <a:r>
              <a:rPr lang="el-GR" dirty="0" smtClean="0">
                <a:ea typeface="ＭＳ Ｐゴシック" pitchFamily="34" charset="-128"/>
                <a:sym typeface="Symbol" pitchFamily="18" charset="2"/>
              </a:rPr>
              <a:t>Πολλαπλές γλώσσες/</a:t>
            </a:r>
            <a:r>
              <a:rPr lang="en-US" dirty="0" smtClean="0">
                <a:ea typeface="ＭＳ Ｐゴシック" pitchFamily="34" charset="-128"/>
                <a:sym typeface="Symbol" pitchFamily="18" charset="2"/>
              </a:rPr>
              <a:t>format </a:t>
            </a:r>
            <a:r>
              <a:rPr lang="el-GR" dirty="0" smtClean="0">
                <a:ea typeface="ＭＳ Ｐゴシック" pitchFamily="34" charset="-128"/>
                <a:sym typeface="Symbol" pitchFamily="18" charset="2"/>
              </a:rPr>
              <a:t>μπορεί να εμφανίζονται και σε ένα έγγραφο ή στα τμήματά του </a:t>
            </a:r>
          </a:p>
          <a:p>
            <a:pPr lvl="1" eaLnBrk="1" hangingPunct="1">
              <a:lnSpc>
                <a:spcPct val="90000"/>
              </a:lnSpc>
            </a:pPr>
            <a:r>
              <a:rPr lang="en-US" i="1" dirty="0">
                <a:solidFill>
                  <a:schemeClr val="tx2">
                    <a:lumMod val="75000"/>
                  </a:schemeClr>
                </a:solidFill>
                <a:ea typeface="ＭＳ Ｐゴシック" pitchFamily="34" charset="-128"/>
                <a:sym typeface="Symbol" pitchFamily="18" charset="2"/>
              </a:rPr>
              <a:t>French email </a:t>
            </a:r>
            <a:r>
              <a:rPr lang="el-GR" i="1" dirty="0">
                <a:solidFill>
                  <a:schemeClr val="tx2">
                    <a:lumMod val="75000"/>
                  </a:schemeClr>
                </a:solidFill>
                <a:ea typeface="ＭＳ Ｐゴシック" pitchFamily="34" charset="-128"/>
                <a:sym typeface="Symbol" pitchFamily="18" charset="2"/>
              </a:rPr>
              <a:t>στα Γαλλικά με</a:t>
            </a:r>
            <a:r>
              <a:rPr lang="en-US" i="1" dirty="0">
                <a:solidFill>
                  <a:schemeClr val="tx2">
                    <a:lumMod val="75000"/>
                  </a:schemeClr>
                </a:solidFill>
                <a:ea typeface="ＭＳ Ｐゴシック" pitchFamily="34" charset="-128"/>
                <a:sym typeface="Symbol" pitchFamily="18" charset="2"/>
              </a:rPr>
              <a:t> </a:t>
            </a:r>
            <a:r>
              <a:rPr lang="en-US" i="1" dirty="0" err="1">
                <a:solidFill>
                  <a:schemeClr val="tx2">
                    <a:lumMod val="75000"/>
                  </a:schemeClr>
                </a:solidFill>
                <a:ea typeface="ＭＳ Ｐゴシック" pitchFamily="34" charset="-128"/>
                <a:sym typeface="Symbol" pitchFamily="18" charset="2"/>
              </a:rPr>
              <a:t>pdf</a:t>
            </a:r>
            <a:r>
              <a:rPr lang="en-US" i="1" dirty="0">
                <a:solidFill>
                  <a:schemeClr val="tx2">
                    <a:lumMod val="75000"/>
                  </a:schemeClr>
                </a:solidFill>
                <a:ea typeface="ＭＳ Ｐゴシック" pitchFamily="34" charset="-128"/>
                <a:sym typeface="Symbol" pitchFamily="18" charset="2"/>
              </a:rPr>
              <a:t> attachment</a:t>
            </a:r>
            <a:r>
              <a:rPr lang="el-GR" i="1" dirty="0">
                <a:solidFill>
                  <a:schemeClr val="tx2">
                    <a:lumMod val="75000"/>
                  </a:schemeClr>
                </a:solidFill>
                <a:ea typeface="ＭＳ Ｐゴシック" pitchFamily="34" charset="-128"/>
                <a:sym typeface="Symbol" pitchFamily="18" charset="2"/>
              </a:rPr>
              <a:t> στα Γερμανικά</a:t>
            </a:r>
            <a:r>
              <a:rPr lang="en-US" i="1" dirty="0">
                <a:solidFill>
                  <a:schemeClr val="tx2">
                    <a:lumMod val="75000"/>
                  </a:schemeClr>
                </a:solidFill>
                <a:ea typeface="ＭＳ Ｐゴシック" pitchFamily="34" charset="-128"/>
                <a:sym typeface="Symbol" pitchFamily="18" charset="2"/>
              </a:rPr>
              <a:t>.</a:t>
            </a:r>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2.1</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8</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l-GR" sz="3600" dirty="0" smtClean="0">
                <a:ea typeface="ＭＳ Ｐゴシック" pitchFamily="34" charset="-128"/>
              </a:rPr>
              <a:t>Μονάδα εγγράφου</a:t>
            </a:r>
            <a:endParaRPr lang="en-US" sz="3600" dirty="0" smtClean="0">
              <a:ea typeface="ＭＳ Ｐゴシック" pitchFamily="34" charset="-128"/>
            </a:endParaRPr>
          </a:p>
        </p:txBody>
      </p:sp>
      <p:sp>
        <p:nvSpPr>
          <p:cNvPr id="23555" name="Rectangle 1027"/>
          <p:cNvSpPr>
            <a:spLocks noGrp="1" noChangeArrowheads="1"/>
          </p:cNvSpPr>
          <p:nvPr>
            <p:ph type="body" idx="1"/>
          </p:nvPr>
        </p:nvSpPr>
        <p:spPr>
          <a:xfrm>
            <a:off x="457200" y="1600200"/>
            <a:ext cx="8056453" cy="3052936"/>
          </a:xfrm>
        </p:spPr>
        <p:txBody>
          <a:bodyPr/>
          <a:lstStyle/>
          <a:p>
            <a:pPr eaLnBrk="1" hangingPunct="1">
              <a:lnSpc>
                <a:spcPct val="90000"/>
              </a:lnSpc>
              <a:buNone/>
            </a:pPr>
            <a:r>
              <a:rPr lang="el-GR" sz="2400" b="1" i="1" dirty="0" smtClean="0">
                <a:solidFill>
                  <a:schemeClr val="accent2">
                    <a:lumMod val="50000"/>
                  </a:schemeClr>
                </a:solidFill>
                <a:ea typeface="ＭＳ Ｐゴシック" pitchFamily="34" charset="-128"/>
              </a:rPr>
              <a:t>Ποια θεωρείται η μονάδα εγγράφου που βάζουμε στο ευρετήριο;</a:t>
            </a:r>
          </a:p>
          <a:p>
            <a:pPr lvl="1" eaLnBrk="1" hangingPunct="1">
              <a:lnSpc>
                <a:spcPct val="90000"/>
              </a:lnSpc>
            </a:pPr>
            <a:endParaRPr lang="el-GR"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αρχείο;</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a:t>
            </a:r>
            <a:r>
              <a:rPr lang="en-US" sz="2000" dirty="0" smtClean="0">
                <a:ea typeface="ＭＳ Ｐゴシック" pitchFamily="34" charset="-128"/>
              </a:rPr>
              <a:t> email</a:t>
            </a:r>
            <a:r>
              <a:rPr lang="el-GR" sz="2000" dirty="0">
                <a:ea typeface="ＭＳ Ｐゴシック" pitchFamily="34" charset="-128"/>
              </a:rPr>
              <a:t>;</a:t>
            </a:r>
            <a:r>
              <a:rPr lang="en-US" sz="2000" dirty="0" smtClean="0">
                <a:ea typeface="ＭＳ Ｐゴシック" pitchFamily="34" charset="-128"/>
              </a:rPr>
              <a:t>  (</a:t>
            </a:r>
            <a:r>
              <a:rPr lang="el-GR" sz="2000" dirty="0" smtClean="0">
                <a:ea typeface="ＭＳ Ｐゴシック" pitchFamily="34" charset="-128"/>
              </a:rPr>
              <a:t>από τα πολλά στο </a:t>
            </a:r>
            <a:r>
              <a:rPr lang="en-US" sz="2000" dirty="0" err="1" smtClean="0">
                <a:ea typeface="ＭＳ Ｐゴシック" pitchFamily="34" charset="-128"/>
              </a:rPr>
              <a:t>mbox</a:t>
            </a:r>
            <a:r>
              <a:rPr lang="en-US" sz="2000" dirty="0" smtClean="0">
                <a:ea typeface="ＭＳ Ｐゴシック" pitchFamily="34" charset="-128"/>
              </a:rPr>
              <a:t>.)</a:t>
            </a:r>
          </a:p>
          <a:p>
            <a:pPr lvl="1" eaLnBrk="1" hangingPunct="1">
              <a:lnSpc>
                <a:spcPct val="90000"/>
              </a:lnSpc>
            </a:pPr>
            <a:r>
              <a:rPr lang="el-GR" sz="2000" dirty="0" smtClean="0">
                <a:ea typeface="ＭＳ Ｐゴシック" pitchFamily="34" charset="-128"/>
              </a:rPr>
              <a:t>Ένα</a:t>
            </a:r>
            <a:r>
              <a:rPr lang="en-US" sz="2000" dirty="0" smtClean="0">
                <a:ea typeface="ＭＳ Ｐゴシック" pitchFamily="34" charset="-128"/>
              </a:rPr>
              <a:t> email </a:t>
            </a:r>
            <a:r>
              <a:rPr lang="el-GR" sz="2000" dirty="0" smtClean="0">
                <a:ea typeface="ＭＳ Ｐゴシック" pitchFamily="34" charset="-128"/>
              </a:rPr>
              <a:t>με</a:t>
            </a:r>
            <a:r>
              <a:rPr lang="en-US" sz="2000" dirty="0" smtClean="0">
                <a:ea typeface="ＭＳ Ｐゴシック" pitchFamily="34" charset="-128"/>
              </a:rPr>
              <a:t> 5 </a:t>
            </a:r>
            <a:r>
              <a:rPr lang="el-GR" sz="2000" dirty="0" smtClean="0">
                <a:ea typeface="ＭＳ Ｐゴシック" pitchFamily="34" charset="-128"/>
              </a:rPr>
              <a:t>συνημμένα έγγραφα (</a:t>
            </a:r>
            <a:r>
              <a:rPr lang="en-US" sz="2000" dirty="0" smtClean="0">
                <a:ea typeface="ＭＳ Ｐゴシック" pitchFamily="34" charset="-128"/>
              </a:rPr>
              <a:t>attachments</a:t>
            </a:r>
            <a:r>
              <a:rPr lang="el-GR" sz="2000" dirty="0" smtClean="0">
                <a:ea typeface="ＭＳ Ｐゴシック" pitchFamily="34" charset="-128"/>
              </a:rPr>
              <a:t>); Αν το 1 συνη</a:t>
            </a:r>
            <a:r>
              <a:rPr lang="el-GR" sz="2000" dirty="0">
                <a:ea typeface="ＭＳ Ｐゴシック" pitchFamily="34" charset="-128"/>
              </a:rPr>
              <a:t>μ</a:t>
            </a:r>
            <a:r>
              <a:rPr lang="el-GR" sz="2000" dirty="0" smtClean="0">
                <a:ea typeface="ＭＳ Ｐゴシック" pitchFamily="34" charset="-128"/>
              </a:rPr>
              <a:t>μένο σε μορφή </a:t>
            </a:r>
            <a:r>
              <a:rPr lang="en-US" sz="2000" dirty="0" smtClean="0">
                <a:ea typeface="ＭＳ Ｐゴシック" pitchFamily="34" charset="-128"/>
              </a:rPr>
              <a:t>zip</a:t>
            </a:r>
            <a:r>
              <a:rPr lang="el-GR" sz="2000" dirty="0" smtClean="0">
                <a:ea typeface="ＭＳ Ｐゴシック" pitchFamily="34" charset="-128"/>
              </a:rPr>
              <a:t>;</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Ανάποδα, εργαλεία χωρίζουνε ένα αρχείο σε πολλά, </a:t>
            </a:r>
            <a:r>
              <a:rPr lang="en-US" sz="2000" dirty="0" smtClean="0">
                <a:ea typeface="ＭＳ Ｐゴシック" pitchFamily="34" charset="-128"/>
              </a:rPr>
              <a:t> (PPT </a:t>
            </a:r>
            <a:r>
              <a:rPr lang="el-GR" sz="2000" dirty="0" smtClean="0">
                <a:ea typeface="ＭＳ Ｐゴシック" pitchFamily="34" charset="-128"/>
              </a:rPr>
              <a:t>ή</a:t>
            </a:r>
            <a:r>
              <a:rPr lang="en-US" sz="2000" dirty="0" smtClean="0">
                <a:ea typeface="ＭＳ Ｐゴシック" pitchFamily="34" charset="-128"/>
              </a:rPr>
              <a:t> </a:t>
            </a:r>
            <a:r>
              <a:rPr lang="en-US" sz="2000" dirty="0" err="1" smtClean="0">
                <a:ea typeface="ＭＳ Ｐゴシック" pitchFamily="34" charset="-128"/>
              </a:rPr>
              <a:t>LaTeX</a:t>
            </a:r>
            <a:r>
              <a:rPr lang="en-US" sz="2000" dirty="0" smtClean="0">
                <a:ea typeface="ＭＳ Ｐゴシック" pitchFamily="34" charset="-128"/>
              </a:rPr>
              <a:t> </a:t>
            </a:r>
            <a:r>
              <a:rPr lang="el-GR" sz="2000" dirty="0" smtClean="0">
                <a:ea typeface="ＭＳ Ｐゴシック" pitchFamily="34" charset="-128"/>
              </a:rPr>
              <a:t>σε πολλαπλές </a:t>
            </a:r>
            <a:r>
              <a:rPr lang="en-US" sz="2000" dirty="0" smtClean="0">
                <a:ea typeface="ＭＳ Ｐゴシック" pitchFamily="34" charset="-128"/>
              </a:rPr>
              <a:t>HTML </a:t>
            </a:r>
            <a:r>
              <a:rPr lang="el-GR" sz="2000" dirty="0" smtClean="0">
                <a:ea typeface="ＭＳ Ｐゴシック" pitchFamily="34" charset="-128"/>
              </a:rPr>
              <a:t>σελίδες</a:t>
            </a:r>
            <a:r>
              <a:rPr lang="en-US" sz="2000" dirty="0" smtClean="0">
                <a:ea typeface="ＭＳ Ｐゴシック" pitchFamily="34" charset="-128"/>
              </a:rPr>
              <a:t>)</a:t>
            </a:r>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.2</a:t>
            </a:r>
            <a:endParaRPr lang="en-US" sz="1600" dirty="0">
              <a:solidFill>
                <a:srgbClr val="FBFCFF"/>
              </a:solidFill>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9</a:t>
            </a:fld>
            <a:endParaRPr lang="en-US"/>
          </a:p>
        </p:txBody>
      </p:sp>
      <p:sp>
        <p:nvSpPr>
          <p:cNvPr id="2" name="TextBox 1"/>
          <p:cNvSpPr txBox="1"/>
          <p:nvPr/>
        </p:nvSpPr>
        <p:spPr>
          <a:xfrm>
            <a:off x="251520" y="4653136"/>
            <a:ext cx="8136904" cy="461665"/>
          </a:xfrm>
          <a:prstGeom prst="rect">
            <a:avLst/>
          </a:prstGeom>
          <a:noFill/>
        </p:spPr>
        <p:txBody>
          <a:bodyPr wrap="square" rtlCol="0">
            <a:spAutoFit/>
          </a:bodyPr>
          <a:lstStyle/>
          <a:p>
            <a:r>
              <a:rPr lang="el-GR" dirty="0" smtClean="0">
                <a:solidFill>
                  <a:schemeClr val="accent2">
                    <a:lumMod val="50000"/>
                  </a:schemeClr>
                </a:solidFill>
                <a:latin typeface="+mn-lt"/>
              </a:rPr>
              <a:t>Αναλυτικότητα </a:t>
            </a:r>
            <a:r>
              <a:rPr lang="el-GR" dirty="0" err="1" smtClean="0">
                <a:solidFill>
                  <a:schemeClr val="accent2">
                    <a:lumMod val="50000"/>
                  </a:schemeClr>
                </a:solidFill>
                <a:latin typeface="+mn-lt"/>
              </a:rPr>
              <a:t>ευρετηριοποίησης</a:t>
            </a:r>
            <a:r>
              <a:rPr lang="el-GR" dirty="0" smtClean="0">
                <a:solidFill>
                  <a:schemeClr val="accent2">
                    <a:lumMod val="50000"/>
                  </a:schemeClr>
                </a:solidFill>
                <a:latin typeface="+mn-lt"/>
              </a:rPr>
              <a:t> </a:t>
            </a:r>
            <a:r>
              <a:rPr lang="en-US" dirty="0" smtClean="0">
                <a:solidFill>
                  <a:schemeClr val="accent2">
                    <a:lumMod val="50000"/>
                  </a:schemeClr>
                </a:solidFill>
                <a:latin typeface="+mn-lt"/>
              </a:rPr>
              <a:t>(indexing granularity)</a:t>
            </a:r>
            <a:endParaRPr lang="en-US" dirty="0">
              <a:solidFill>
                <a:schemeClr val="accent2">
                  <a:lumMod val="50000"/>
                </a:schemeClr>
              </a:solidFill>
              <a:latin typeface="+mn-lt"/>
            </a:endParaRPr>
          </a:p>
        </p:txBody>
      </p:sp>
      <p:sp>
        <p:nvSpPr>
          <p:cNvPr id="3" name="TextBox 2"/>
          <p:cNvSpPr txBox="1"/>
          <p:nvPr/>
        </p:nvSpPr>
        <p:spPr>
          <a:xfrm>
            <a:off x="251519" y="5301208"/>
            <a:ext cx="8532581" cy="1015663"/>
          </a:xfrm>
          <a:prstGeom prst="rect">
            <a:avLst/>
          </a:prstGeom>
          <a:noFill/>
        </p:spPr>
        <p:txBody>
          <a:bodyPr wrap="square" rtlCol="0">
            <a:spAutoFit/>
          </a:bodyPr>
          <a:lstStyle/>
          <a:p>
            <a:r>
              <a:rPr lang="el-GR" sz="2000" dirty="0" smtClean="0">
                <a:solidFill>
                  <a:schemeClr val="accent1">
                    <a:lumMod val="50000"/>
                  </a:schemeClr>
                </a:solidFill>
                <a:latin typeface="+mn-lt"/>
              </a:rPr>
              <a:t>Π.χ., ποια πληροφορία για ένα βιβλίο έχουμε στο ευρετήριο (σε επίπεδο  κεφαλαίου, παραγράφου, πρότασης;) </a:t>
            </a:r>
          </a:p>
          <a:p>
            <a:r>
              <a:rPr lang="el-GR" sz="2000" dirty="0" smtClean="0">
                <a:solidFill>
                  <a:schemeClr val="accent1">
                    <a:lumMod val="50000"/>
                  </a:schemeClr>
                </a:solidFill>
                <a:latin typeface="+mn-lt"/>
              </a:rPr>
              <a:t>	Ακρίβεια/ανάκληση</a:t>
            </a:r>
            <a:endParaRPr lang="en-US" sz="2000" dirty="0">
              <a:solidFill>
                <a:schemeClr val="accent1">
                  <a:lumMod val="50000"/>
                </a:schemeClr>
              </a:solidFill>
              <a:latin typeface="+mn-lt"/>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IIR-slides">
  <a:themeElements>
    <a:clrScheme name="IIR Book">
      <a:dk1>
        <a:sysClr val="windowText" lastClr="000000"/>
      </a:dk1>
      <a:lt1>
        <a:sysClr val="window" lastClr="FFFFFF"/>
      </a:lt1>
      <a:dk2>
        <a:srgbClr val="1F497D"/>
      </a:dk2>
      <a:lt2>
        <a:srgbClr val="EEECE1"/>
      </a:lt2>
      <a:accent1>
        <a:srgbClr val="437085"/>
      </a:accent1>
      <a:accent2>
        <a:srgbClr val="C0504D"/>
      </a:accent2>
      <a:accent3>
        <a:srgbClr val="357E69"/>
      </a:accent3>
      <a:accent4>
        <a:srgbClr val="918BA3"/>
      </a:accent4>
      <a:accent5>
        <a:srgbClr val="139C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959</TotalTime>
  <Words>3203</Words>
  <Application>Microsoft Office PowerPoint</Application>
  <PresentationFormat>On-screen Show (4:3)</PresentationFormat>
  <Paragraphs>604</Paragraphs>
  <Slides>57</Slides>
  <Notes>5</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IIR-slides</vt:lpstr>
      <vt:lpstr>Slide 1</vt:lpstr>
      <vt:lpstr>Τι είναι η «Ανάκτηση Πληροφορίας»;</vt:lpstr>
      <vt:lpstr>Επανάληψη (σε μια σελίδα)</vt:lpstr>
      <vt:lpstr>Slide 4</vt:lpstr>
      <vt:lpstr>Τι θα δούμε σήμερα;</vt:lpstr>
      <vt:lpstr>Τα βασικά βήματα για την κατασκευή του ευρετηρίου</vt:lpstr>
      <vt:lpstr>Parsing </vt:lpstr>
      <vt:lpstr>Complications: Format/language</vt:lpstr>
      <vt:lpstr>Μονάδα εγγράφου</vt:lpstr>
      <vt:lpstr>ΣΥΜΒΟΛΑ (Tokens) και ΟΡΟΙ (ΤERMS)</vt:lpstr>
      <vt:lpstr>Tokenization – Διαίρεση σε Σύμβολα</vt:lpstr>
      <vt:lpstr>Tokenization: Θέματα</vt:lpstr>
      <vt:lpstr>Tokenization: Αριθμοί</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Stop words (Διακόπτουσες λέξεις)</vt:lpstr>
      <vt:lpstr>Κανονικοποίηση (Token normalization)</vt:lpstr>
      <vt:lpstr>Κανονικοποίηση (Token normalization)</vt:lpstr>
      <vt:lpstr>Κανονικοποίηση: άλλες γλώσσες</vt:lpstr>
      <vt:lpstr>Κανονικοποίηση: άλλες γλώσσες</vt:lpstr>
      <vt:lpstr>Μετατροπή σε κεφαλαία/μικρά</vt:lpstr>
      <vt:lpstr>Κανονικοποίηση σε όρους</vt:lpstr>
      <vt:lpstr>Κανονικοποίηση σε όρους</vt:lpstr>
      <vt:lpstr>Θησαυροί (Thesauri) και soundex</vt:lpstr>
      <vt:lpstr>Λημματοποίηση (Lemmatization)</vt:lpstr>
      <vt:lpstr>Stemming (Περιστολή)</vt:lpstr>
      <vt:lpstr>Ο αλγόριθμος του Porter</vt:lpstr>
      <vt:lpstr>Χαρακτηριστικοί κανόνες του Porter</vt:lpstr>
      <vt:lpstr>Άλλοι stemmers</vt:lpstr>
      <vt:lpstr>Άλλοι stemmers: σύγκριση</vt:lpstr>
      <vt:lpstr>Εξάρτηση από τη γλώσσα</vt:lpstr>
      <vt:lpstr>Λιστεσ Καταχωρησεων</vt:lpstr>
      <vt:lpstr>Βασική συγχώνευση</vt:lpstr>
      <vt:lpstr>Επέκταση των λιστών με δείκτες παράλειψης skip pointers (κατά την κατασκευή του ευρετηρίου)</vt:lpstr>
      <vt:lpstr>Επεξεργασία ερωτήματος με skip pointers</vt:lpstr>
      <vt:lpstr>Που να τοποθετήσουμε τους δείκτες?</vt:lpstr>
      <vt:lpstr>Τοποθέτηση των δεικτών </vt:lpstr>
      <vt:lpstr>Ερωτήματα Φράσεων</vt:lpstr>
      <vt:lpstr>Μια πρώτη προσέγγιση: Ευρετήρια ζευγών λέξεων (Biword indexes)</vt:lpstr>
      <vt:lpstr>Μεγαλύτερες φράσεις</vt:lpstr>
      <vt:lpstr>Διευρυμένα biwords</vt:lpstr>
      <vt:lpstr>Θέματα</vt:lpstr>
      <vt:lpstr>Λύση 2: Positional indexes (Ευρετήρια Θέσεων)</vt:lpstr>
      <vt:lpstr>Παράδειγμα</vt:lpstr>
      <vt:lpstr>Επεξεργασία ερωτήματος φράσης</vt:lpstr>
      <vt:lpstr>Ερωτήματα γειτονικότητας (Proximity queries</vt:lpstr>
      <vt:lpstr>Μέγεθος ευρετηρίου</vt:lpstr>
      <vt:lpstr>Μέγεθος ευρετηρίου</vt:lpstr>
      <vt:lpstr>Rules of thumb</vt:lpstr>
      <vt:lpstr>Συνδυαστικές μέθοδοι</vt:lpstr>
      <vt:lpstr>Slide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1377</cp:revision>
  <cp:lastPrinted>2009-09-22T15:48:09Z</cp:lastPrinted>
  <dcterms:created xsi:type="dcterms:W3CDTF">2009-09-21T23:46:17Z</dcterms:created>
  <dcterms:modified xsi:type="dcterms:W3CDTF">2013-03-04T14:11:58Z</dcterms:modified>
</cp:coreProperties>
</file>