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  <p:sldMasterId id="2147483950" r:id="rId2"/>
    <p:sldMasterId id="2147483963" r:id="rId3"/>
  </p:sldMasterIdLst>
  <p:notesMasterIdLst>
    <p:notesMasterId r:id="rId60"/>
  </p:notesMasterIdLst>
  <p:handoutMasterIdLst>
    <p:handoutMasterId r:id="rId61"/>
  </p:handoutMasterIdLst>
  <p:sldIdLst>
    <p:sldId id="402" r:id="rId4"/>
    <p:sldId id="1540" r:id="rId5"/>
    <p:sldId id="1541" r:id="rId6"/>
    <p:sldId id="1542" r:id="rId7"/>
    <p:sldId id="1543" r:id="rId8"/>
    <p:sldId id="1587" r:id="rId9"/>
    <p:sldId id="1601" r:id="rId10"/>
    <p:sldId id="1603" r:id="rId11"/>
    <p:sldId id="1602" r:id="rId12"/>
    <p:sldId id="1604" r:id="rId13"/>
    <p:sldId id="1594" r:id="rId14"/>
    <p:sldId id="1588" r:id="rId15"/>
    <p:sldId id="1589" r:id="rId16"/>
    <p:sldId id="1590" r:id="rId17"/>
    <p:sldId id="1591" r:id="rId18"/>
    <p:sldId id="1592" r:id="rId19"/>
    <p:sldId id="1593" r:id="rId20"/>
    <p:sldId id="1544" r:id="rId21"/>
    <p:sldId id="1605" r:id="rId22"/>
    <p:sldId id="1606" r:id="rId23"/>
    <p:sldId id="1595" r:id="rId24"/>
    <p:sldId id="1596" r:id="rId25"/>
    <p:sldId id="1597" r:id="rId26"/>
    <p:sldId id="1598" r:id="rId27"/>
    <p:sldId id="1599" r:id="rId28"/>
    <p:sldId id="1600" r:id="rId29"/>
    <p:sldId id="1545" r:id="rId30"/>
    <p:sldId id="1546" r:id="rId31"/>
    <p:sldId id="1547" r:id="rId32"/>
    <p:sldId id="1548" r:id="rId33"/>
    <p:sldId id="1549" r:id="rId34"/>
    <p:sldId id="1550" r:id="rId35"/>
    <p:sldId id="1571" r:id="rId36"/>
    <p:sldId id="1572" r:id="rId37"/>
    <p:sldId id="1573" r:id="rId38"/>
    <p:sldId id="1551" r:id="rId39"/>
    <p:sldId id="1552" r:id="rId40"/>
    <p:sldId id="1553" r:id="rId41"/>
    <p:sldId id="1554" r:id="rId42"/>
    <p:sldId id="1555" r:id="rId43"/>
    <p:sldId id="1556" r:id="rId44"/>
    <p:sldId id="1557" r:id="rId45"/>
    <p:sldId id="1574" r:id="rId46"/>
    <p:sldId id="1575" r:id="rId47"/>
    <p:sldId id="1576" r:id="rId48"/>
    <p:sldId id="1577" r:id="rId49"/>
    <p:sldId id="1578" r:id="rId50"/>
    <p:sldId id="1579" r:id="rId51"/>
    <p:sldId id="1580" r:id="rId52"/>
    <p:sldId id="1581" r:id="rId53"/>
    <p:sldId id="1582" r:id="rId54"/>
    <p:sldId id="1607" r:id="rId55"/>
    <p:sldId id="1583" r:id="rId56"/>
    <p:sldId id="1584" r:id="rId57"/>
    <p:sldId id="1585" r:id="rId58"/>
    <p:sldId id="1608" r:id="rId5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0EEEB"/>
    <a:srgbClr val="FF9966"/>
    <a:srgbClr val="00A000"/>
    <a:srgbClr val="B2B2B2"/>
    <a:srgbClr val="F4F3EB"/>
    <a:srgbClr val="A40508"/>
    <a:srgbClr val="A50021"/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5515" autoAdjust="0"/>
    <p:restoredTop sz="90409" autoAdjust="0"/>
  </p:normalViewPr>
  <p:slideViewPr>
    <p:cSldViewPr>
      <p:cViewPr varScale="1">
        <p:scale>
          <a:sx n="92" d="100"/>
          <a:sy n="92" d="100"/>
        </p:scale>
        <p:origin x="-96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36"/>
    </p:cViewPr>
  </p:sorterViewPr>
  <p:notesViewPr>
    <p:cSldViewPr>
      <p:cViewPr varScale="1">
        <p:scale>
          <a:sx n="53" d="100"/>
          <a:sy n="53" d="100"/>
        </p:scale>
        <p:origin x="-2826" y="-9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theme" Target="theme/theme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FFE52-FE1E-4D89-83CF-6E59217A9C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534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85C39D-5195-41CE-BEA9-D46C4FF14039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Get </a:t>
            </a:r>
            <a:r>
              <a:rPr lang="en-US" dirty="0" err="1" smtClean="0"/>
              <a:t>Lucene</a:t>
            </a:r>
            <a:r>
              <a:rPr lang="en-US" dirty="0" smtClean="0"/>
              <a:t> jar file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indexing code to get data and create Document objects to index with the </a:t>
            </a:r>
            <a:r>
              <a:rPr lang="en-US" dirty="0" err="1" smtClean="0"/>
              <a:t>IndexWriter</a:t>
            </a:r>
            <a:endParaRPr lang="en-US" dirty="0" smtClean="0"/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create query objects for search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use/display results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Only a single </a:t>
            </a:r>
            <a:r>
              <a:rPr lang="en-US" dirty="0" err="1" smtClean="0"/>
              <a:t>IndexWriter</a:t>
            </a:r>
            <a:r>
              <a:rPr lang="en-US" dirty="0" smtClean="0"/>
              <a:t> may be open on an index</a:t>
            </a:r>
          </a:p>
          <a:p>
            <a:pPr marL="241653" indent="-241653" eaLnBrk="1" hangingPunct="1"/>
            <a:r>
              <a:rPr lang="en-US" dirty="0" smtClean="0"/>
              <a:t>An </a:t>
            </a:r>
            <a:r>
              <a:rPr lang="en-US" dirty="0" err="1" smtClean="0"/>
              <a:t>IndexWriter</a:t>
            </a:r>
            <a:r>
              <a:rPr lang="en-US" dirty="0" smtClean="0"/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Multiple </a:t>
            </a:r>
            <a:r>
              <a:rPr lang="en-US" dirty="0" err="1" smtClean="0"/>
              <a:t>IndexSearchers</a:t>
            </a:r>
            <a:r>
              <a:rPr lang="en-US" dirty="0" smtClean="0"/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/>
              <a:t>IndexSearchers</a:t>
            </a:r>
            <a:r>
              <a:rPr lang="en-US" dirty="0" smtClean="0"/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/>
              <a:t>an </a:t>
            </a:r>
            <a:r>
              <a:rPr lang="en-US" dirty="0" err="1" smtClean="0"/>
              <a:t>IndexSearcher</a:t>
            </a:r>
            <a:r>
              <a:rPr lang="en-US" dirty="0" smtClean="0"/>
              <a:t> instance has a static view of the index... it sees no updates after it has been opened 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An index may be concurrently added to and searched, but new additions won’t show up until the </a:t>
            </a:r>
            <a:r>
              <a:rPr lang="en-US" dirty="0" err="1" smtClean="0"/>
              <a:t>IndexWriter</a:t>
            </a:r>
            <a:r>
              <a:rPr lang="en-US" dirty="0" smtClean="0"/>
              <a:t> is closed and a new </a:t>
            </a:r>
            <a:r>
              <a:rPr lang="en-US" dirty="0" err="1" smtClean="0"/>
              <a:t>IndexSearcher</a:t>
            </a:r>
            <a:r>
              <a:rPr lang="en-US" dirty="0" smtClean="0"/>
              <a:t> is opened.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A85C39D-5195-41CE-BEA9-D46C4FF14039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Get </a:t>
            </a:r>
            <a:r>
              <a:rPr lang="en-US" dirty="0" err="1" smtClean="0"/>
              <a:t>Lucene</a:t>
            </a:r>
            <a:r>
              <a:rPr lang="en-US" dirty="0" smtClean="0"/>
              <a:t> jar file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indexing code to get data and create Document objects to index with the </a:t>
            </a:r>
            <a:r>
              <a:rPr lang="en-US" dirty="0" err="1" smtClean="0"/>
              <a:t>IndexWriter</a:t>
            </a:r>
            <a:endParaRPr lang="en-US" dirty="0" smtClean="0"/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create query objects for search</a:t>
            </a:r>
          </a:p>
          <a:p>
            <a:pPr marL="241653" indent="-241653" eaLnBrk="1" hangingPunct="1">
              <a:buFontTx/>
              <a:buAutoNum type="arabicPeriod"/>
            </a:pPr>
            <a:r>
              <a:rPr lang="en-US" dirty="0" smtClean="0"/>
              <a:t>Write code to use/display results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Only a single </a:t>
            </a:r>
            <a:r>
              <a:rPr lang="en-US" dirty="0" err="1" smtClean="0"/>
              <a:t>IndexWriter</a:t>
            </a:r>
            <a:r>
              <a:rPr lang="en-US" dirty="0" smtClean="0"/>
              <a:t> may be open on an index</a:t>
            </a:r>
          </a:p>
          <a:p>
            <a:pPr marL="241653" indent="-241653" eaLnBrk="1" hangingPunct="1"/>
            <a:r>
              <a:rPr lang="en-US" dirty="0" smtClean="0"/>
              <a:t>An </a:t>
            </a:r>
            <a:r>
              <a:rPr lang="en-US" dirty="0" err="1" smtClean="0"/>
              <a:t>IndexWriter</a:t>
            </a:r>
            <a:r>
              <a:rPr lang="en-US" dirty="0" smtClean="0"/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Multiple </a:t>
            </a:r>
            <a:r>
              <a:rPr lang="en-US" dirty="0" err="1" smtClean="0"/>
              <a:t>IndexSearchers</a:t>
            </a:r>
            <a:r>
              <a:rPr lang="en-US" dirty="0" smtClean="0"/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/>
              <a:t>IndexSearchers</a:t>
            </a:r>
            <a:r>
              <a:rPr lang="en-US" dirty="0" smtClean="0"/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/>
              <a:t>an </a:t>
            </a:r>
            <a:r>
              <a:rPr lang="en-US" dirty="0" err="1" smtClean="0"/>
              <a:t>IndexSearcher</a:t>
            </a:r>
            <a:r>
              <a:rPr lang="en-US" dirty="0" smtClean="0"/>
              <a:t> instance has a static view of the index... it sees no updates after it has been opened </a:t>
            </a:r>
          </a:p>
          <a:p>
            <a:pPr marL="241653" indent="-241653" eaLnBrk="1" hangingPunct="1"/>
            <a:endParaRPr lang="en-US" dirty="0" smtClean="0"/>
          </a:p>
          <a:p>
            <a:pPr marL="241653" indent="-241653" eaLnBrk="1" hangingPunct="1"/>
            <a:r>
              <a:rPr lang="en-US" dirty="0" smtClean="0"/>
              <a:t>An index may be concurrently added to and searched, but new additions won’t show up until the </a:t>
            </a:r>
            <a:r>
              <a:rPr lang="en-US" dirty="0" err="1" smtClean="0"/>
              <a:t>IndexWriter</a:t>
            </a:r>
            <a:r>
              <a:rPr lang="en-US" dirty="0" smtClean="0"/>
              <a:t> is closed and a new </a:t>
            </a:r>
            <a:r>
              <a:rPr lang="en-US" dirty="0" err="1" smtClean="0"/>
              <a:t>IndexSearcher</a:t>
            </a:r>
            <a:r>
              <a:rPr lang="en-US" dirty="0" smtClean="0"/>
              <a:t> is opened.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F0E1-9554-4EAA-9434-B6C4920FC9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F9CB1-3438-43D6-914F-A135FC649A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327029-5DE3-476F-82EE-E87D04D3B7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62DB7-EF46-4FA7-8340-972AFD97BF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E1A25-59CF-4B1C-ABEC-3445436F6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6F44D-D0DD-4334-9F6B-BA6AB8F241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A3BE7-AC23-47EC-B427-C263B89B47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C36B7-4520-4D48-A18C-71CE3150FD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FAB05-A623-419F-9692-75F603D733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959A5-5A2E-46A9-B0F8-8639F2F5F1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705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705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240DD5-DBA1-44E8-B006-A0435AA1E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ABF61-CE27-45DF-A141-ABDB34B8EA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endParaRPr lang="en-US">
              <a:solidFill>
                <a:srgbClr val="000000"/>
              </a:solidFill>
              <a:cs typeface="+mn-cs"/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>
                <a:latin typeface="+mn-lt"/>
              </a:defRPr>
            </a:lvl1pPr>
          </a:lstStyle>
          <a:p>
            <a:pPr eaLnBrk="0" hangingPunct="0">
              <a:defRPr/>
            </a:pPr>
            <a:fld id="{00C59ED9-04FB-45FB-A388-3E54D940560C}" type="slidenum">
              <a:rPr lang="en-US">
                <a:solidFill>
                  <a:srgbClr val="000000"/>
                </a:solidFill>
                <a:cs typeface="+mn-cs"/>
              </a:rPr>
              <a:pPr eaLnBrk="0" hangingPunct="0">
                <a:defRPr/>
              </a:pPr>
              <a:t>‹#›</a:t>
            </a:fld>
            <a:endParaRPr lang="en-US">
              <a:solidFill>
                <a:srgbClr val="000000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4" r:id="rId1"/>
    <p:sldLayoutId id="2147483965" r:id="rId2"/>
    <p:sldLayoutId id="2147483966" r:id="rId3"/>
    <p:sldLayoutId id="2147483967" r:id="rId4"/>
    <p:sldLayoutId id="2147483968" r:id="rId5"/>
    <p:sldLayoutId id="2147483969" r:id="rId6"/>
    <p:sldLayoutId id="2147483970" r:id="rId7"/>
    <p:sldLayoutId id="2147483971" r:id="rId8"/>
    <p:sldLayoutId id="2147483972" r:id="rId9"/>
    <p:sldLayoutId id="2147483973" r:id="rId10"/>
    <p:sldLayoutId id="2147483974" r:id="rId11"/>
    <p:sldLayoutId id="214748397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iki.apache.org/lucene-java/PoweredBy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nning.com/hatcher3/" TargetMode="External"/><Relationship Id="rId2" Type="http://schemas.openxmlformats.org/officeDocument/2006/relationships/hyperlink" Target="http://lucene.apache.org/co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http://ant.apache.org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65104"/>
            <a:ext cx="8001000" cy="15022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12: </a:t>
            </a:r>
            <a:r>
              <a:rPr lang="el-GR" sz="2400" dirty="0" smtClean="0">
                <a:ea typeface="ＭＳ Ｐゴシック" pitchFamily="-112" charset="-128"/>
              </a:rPr>
              <a:t>Εισαγωγή στο </a:t>
            </a:r>
            <a:r>
              <a:rPr lang="en-US" sz="2400" dirty="0" err="1" smtClean="0">
                <a:ea typeface="ＭＳ Ｐゴシック" pitchFamily="-112" charset="-128"/>
              </a:rPr>
              <a:t>Lucene</a:t>
            </a:r>
            <a:r>
              <a:rPr lang="el-GR" sz="2400" dirty="0" smtClean="0">
                <a:ea typeface="ＭＳ Ｐゴシック" pitchFamily="-112" charset="-128"/>
              </a:rPr>
              <a:t>. 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733731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indexes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err="1" smtClean="0"/>
              <a:t>Κεφ</a:t>
            </a:r>
            <a:r>
              <a:rPr lang="el-GR" sz="1800" dirty="0" smtClean="0"/>
              <a:t> 6.1</a:t>
            </a:r>
            <a:endParaRPr lang="el-GR" sz="1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752600"/>
            <a:ext cx="4495800" cy="155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33400" y="3657600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we can reduce the size of the dictionary by encoding the zone in which a term occurs in the postings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Also, supports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weighted zone scoring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52578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685800" y="3581400"/>
            <a:ext cx="2514600" cy="16002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3735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may</a:t>
            </a:r>
          </a:p>
          <a:p>
            <a:pPr lvl="1"/>
            <a:r>
              <a:rPr lang="en-US" dirty="0" smtClean="0"/>
              <a:t>Be indexed or not</a:t>
            </a:r>
          </a:p>
          <a:p>
            <a:pPr lvl="2"/>
            <a:r>
              <a:rPr lang="en-US" dirty="0" smtClean="0"/>
              <a:t>Indexed fields may or may not be analyzed (i.e., tokenized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)</a:t>
            </a:r>
          </a:p>
          <a:p>
            <a:pPr lvl="3"/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Non-analyzed fields view the entire value as a single token</a:t>
            </a:r>
            <a:r>
              <a:rPr lang="en-US" dirty="0" smtClean="0"/>
              <a:t> (useful for URLs, paths, dates, social security numbers, ...)</a:t>
            </a:r>
          </a:p>
          <a:p>
            <a:pPr lvl="1"/>
            <a:r>
              <a:rPr lang="en-US" dirty="0" smtClean="0"/>
              <a:t>Be stored or not</a:t>
            </a:r>
          </a:p>
          <a:p>
            <a:pPr lvl="2"/>
            <a:r>
              <a:rPr lang="en-US" dirty="0" smtClean="0"/>
              <a:t>Useful for fields that you’d like to display to users</a:t>
            </a:r>
          </a:p>
          <a:p>
            <a:pPr lvl="1"/>
            <a:r>
              <a:rPr lang="en-US" dirty="0" smtClean="0"/>
              <a:t>Optionally store term vectors</a:t>
            </a:r>
          </a:p>
          <a:p>
            <a:pPr lvl="2"/>
            <a:r>
              <a:rPr lang="en-US" dirty="0" smtClean="0"/>
              <a:t>Like a positional index on the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’s terms</a:t>
            </a:r>
          </a:p>
          <a:p>
            <a:pPr lvl="2"/>
            <a:r>
              <a:rPr lang="en-US" dirty="0" smtClean="0"/>
              <a:t>Useful for highlighting, finding similar documents, categorization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9207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 construction</a:t>
            </a:r>
            <a:br>
              <a:rPr lang="en-US" dirty="0" smtClean="0"/>
            </a:br>
            <a:r>
              <a:rPr lang="en-US" dirty="0" smtClean="0"/>
              <a:t>Lots of different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6902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Field(String name,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String value,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Field.Store</a:t>
            </a:r>
            <a:r>
              <a:rPr lang="en-US" sz="2400" dirty="0" smtClean="0">
                <a:latin typeface="Courier"/>
                <a:cs typeface="Courier"/>
              </a:rPr>
              <a:t> store,  // store or not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 </a:t>
            </a:r>
            <a:r>
              <a:rPr lang="en-US" sz="2400" dirty="0" err="1" smtClean="0">
                <a:latin typeface="Courier"/>
                <a:cs typeface="Courier"/>
              </a:rPr>
              <a:t>Field.Index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index,  // index or not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 </a:t>
            </a:r>
            <a:r>
              <a:rPr lang="en-US" sz="2400" dirty="0" err="1" smtClean="0">
                <a:latin typeface="Courier"/>
                <a:cs typeface="Courier"/>
              </a:rPr>
              <a:t>Field.TermVector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termVector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value </a:t>
            </a:r>
            <a:r>
              <a:rPr lang="en-US" sz="2400" dirty="0" smtClean="0">
                <a:cs typeface="Courier"/>
              </a:rPr>
              <a:t>can also be specified with a </a:t>
            </a:r>
            <a:r>
              <a:rPr lang="en-US" sz="2400" dirty="0" smtClean="0">
                <a:latin typeface="Courier"/>
                <a:cs typeface="Courier"/>
              </a:rPr>
              <a:t>Reader,</a:t>
            </a:r>
            <a:r>
              <a:rPr lang="en-US" sz="2400" dirty="0" smtClean="0">
                <a:cs typeface="Courier"/>
              </a:rPr>
              <a:t> a </a:t>
            </a:r>
            <a:r>
              <a:rPr lang="en-US" sz="2400" dirty="0" err="1" smtClean="0">
                <a:latin typeface="Courier"/>
                <a:cs typeface="Courier"/>
              </a:rPr>
              <a:t>TokenStream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  <a:r>
              <a:rPr lang="en-US" sz="2400" dirty="0" smtClean="0">
                <a:cs typeface="Courier"/>
              </a:rPr>
              <a:t> or a </a:t>
            </a:r>
            <a:r>
              <a:rPr lang="en-US" sz="2400" dirty="0" smtClean="0">
                <a:latin typeface="Courier"/>
                <a:cs typeface="Courier"/>
              </a:rPr>
              <a:t>byte[]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044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Field.Store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the field value in the index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the field value in the index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Field.Index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ANALYZED </a:t>
            </a:r>
            <a:r>
              <a:rPr lang="en-US" dirty="0" smtClean="0">
                <a:cs typeface="Courier"/>
              </a:rPr>
              <a:t>: Tokenize with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NOT_ANALYZED </a:t>
            </a:r>
            <a:r>
              <a:rPr lang="en-US" dirty="0" smtClean="0">
                <a:cs typeface="Courier"/>
              </a:rPr>
              <a:t>: Do not tokenize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 not index this field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Couple of other advanced options</a:t>
            </a:r>
          </a:p>
          <a:p>
            <a:r>
              <a:rPr lang="en-US" dirty="0" err="1" smtClean="0">
                <a:latin typeface="Courier"/>
                <a:cs typeface="Courier"/>
              </a:rPr>
              <a:t>Field.TermVector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NO </a:t>
            </a:r>
            <a:r>
              <a:rPr lang="en-US" dirty="0" smtClean="0">
                <a:cs typeface="Courier"/>
              </a:rPr>
              <a:t>: Don’t store term vectors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YES </a:t>
            </a:r>
            <a:r>
              <a:rPr lang="en-US" dirty="0" smtClean="0">
                <a:cs typeface="Courier"/>
              </a:rPr>
              <a:t>: Store term vectors</a:t>
            </a:r>
          </a:p>
          <a:p>
            <a:pPr lvl="1"/>
            <a:r>
              <a:rPr lang="en-US" dirty="0" smtClean="0">
                <a:cs typeface="Courier"/>
              </a:rPr>
              <a:t>Several other options to store positions and offsets</a:t>
            </a:r>
          </a:p>
        </p:txBody>
      </p:sp>
    </p:spTree>
    <p:extLst>
      <p:ext uri="{BB962C8B-B14F-4D97-AF65-F5344CB8AC3E}">
        <p14:creationId xmlns:p14="http://schemas.microsoft.com/office/powerpoint/2010/main" xmlns="" val="44578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smtClean="0">
                <a:latin typeface="Courier"/>
              </a:rPr>
              <a:t>Field </a:t>
            </a:r>
            <a:r>
              <a:rPr lang="en-US" dirty="0" smtClean="0"/>
              <a:t>options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79116041"/>
              </p:ext>
            </p:extLst>
          </p:nvPr>
        </p:nvGraphicFramePr>
        <p:xfrm>
          <a:off x="457200" y="1723095"/>
          <a:ext cx="8229600" cy="4503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4975"/>
                <a:gridCol w="1447473"/>
                <a:gridCol w="2969752"/>
                <a:gridCol w="2057400"/>
              </a:tblGrid>
              <a:tr h="50421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Store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TermVector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Example usage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Identifiers, telephone</a:t>
                      </a:r>
                      <a:r>
                        <a:rPr lang="en-US" baseline="0" dirty="0" smtClean="0"/>
                        <a:t>/SSNs, URLs, dates, ...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WITH_POSITIONS_OFFSETS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Title, abstract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WITH_POSITIONS_OFFSETS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Body</a:t>
                      </a:r>
                      <a:endParaRPr lang="en-US" dirty="0"/>
                    </a:p>
                  </a:txBody>
                  <a:tcPr/>
                </a:tc>
              </a:tr>
              <a:tr h="1243266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</a:t>
                      </a:r>
                      <a:r>
                        <a:rPr lang="en-US" baseline="0" dirty="0" smtClean="0"/>
                        <a:t> type, DB keys (if not used for searching)</a:t>
                      </a:r>
                      <a:endParaRPr lang="en-US" dirty="0"/>
                    </a:p>
                  </a:txBody>
                  <a:tcPr/>
                </a:tc>
              </a:tr>
              <a:tr h="504214">
                <a:tc>
                  <a:txBody>
                    <a:bodyPr/>
                    <a:lstStyle/>
                    <a:p>
                      <a:r>
                        <a:rPr lang="en-US" dirty="0" smtClean="0"/>
                        <a:t>NOT_ANALYZED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Hidden keywords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473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9872" y="1600200"/>
            <a:ext cx="846635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org.apache.lucene.document.Field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Constructor: 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Document();</a:t>
            </a:r>
          </a:p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r>
              <a:rPr lang="en-US" sz="2400" dirty="0" smtClean="0">
                <a:cs typeface="Courier"/>
              </a:rPr>
              <a:t>Methods</a:t>
            </a: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void add(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field); // Field implements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		 // </a:t>
            </a:r>
            <a:r>
              <a:rPr lang="en-US" sz="2000" dirty="0" err="1" smtClean="0">
                <a:latin typeface="Courier"/>
                <a:cs typeface="Courier"/>
              </a:rPr>
              <a:t>Fieldable</a:t>
            </a:r>
            <a:endParaRPr lang="en-US" sz="2000" dirty="0" smtClean="0">
              <a:latin typeface="Courier"/>
              <a:cs typeface="Courier"/>
            </a:endParaRPr>
          </a:p>
          <a:p>
            <a:pPr lvl="1"/>
            <a:r>
              <a:rPr lang="en-US" sz="2000" dirty="0" smtClean="0">
                <a:latin typeface="Courier"/>
                <a:cs typeface="Courier"/>
              </a:rPr>
              <a:t>String get(String name);   // Returns value of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    // Field with given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 // name</a:t>
            </a:r>
          </a:p>
          <a:p>
            <a:pPr lvl="1"/>
            <a:r>
              <a:rPr lang="en-US" sz="2000" dirty="0" err="1" smtClean="0">
                <a:latin typeface="Courier"/>
                <a:cs typeface="Courier"/>
              </a:rPr>
              <a:t>Fieldable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getFieldable</a:t>
            </a:r>
            <a:r>
              <a:rPr lang="en-US" sz="2000" dirty="0" smtClean="0">
                <a:latin typeface="Courier"/>
                <a:cs typeface="Courier"/>
              </a:rPr>
              <a:t>(String name);</a:t>
            </a:r>
          </a:p>
          <a:p>
            <a:pPr lvl="1"/>
            <a:r>
              <a:rPr lang="en-US" sz="2000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:p14="http://schemas.microsoft.com/office/powerpoint/2010/main" xmlns="" val="39594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Multi-valued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add multiple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 with the same name</a:t>
            </a:r>
          </a:p>
          <a:p>
            <a:pPr lvl="1"/>
            <a:r>
              <a:rPr lang="en-US" dirty="0" err="1" smtClean="0"/>
              <a:t>Lucene</a:t>
            </a:r>
            <a:r>
              <a:rPr lang="en-US" dirty="0" smtClean="0"/>
              <a:t> simply concatenates the different values for that named Field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"/>
                <a:cs typeface="Courier"/>
              </a:rPr>
              <a:t>	Document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doc = new </a:t>
            </a:r>
            <a:r>
              <a:rPr lang="en-US" sz="1800" b="1" dirty="0">
                <a:latin typeface="Courier"/>
                <a:cs typeface="Courier"/>
              </a:rPr>
              <a:t>Document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“</a:t>
            </a:r>
            <a:r>
              <a:rPr lang="en-US" sz="1800" dirty="0" err="1" smtClean="0">
                <a:latin typeface="Courier"/>
                <a:cs typeface="Courier"/>
              </a:rPr>
              <a:t>chris</a:t>
            </a:r>
            <a:r>
              <a:rPr lang="en-US" sz="1800" dirty="0" smtClean="0">
                <a:latin typeface="Courier"/>
                <a:cs typeface="Courier"/>
              </a:rPr>
              <a:t> manning”,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Field.Index.ANALYZED</a:t>
            </a:r>
            <a:r>
              <a:rPr lang="en-US" sz="1800" dirty="0" smtClean="0">
                <a:latin typeface="Courier"/>
                <a:cs typeface="Courier"/>
              </a:rPr>
              <a:t>)</a:t>
            </a:r>
            <a:r>
              <a:rPr lang="en-US" sz="1800" dirty="0">
                <a:latin typeface="Courier"/>
                <a:cs typeface="Courier"/>
              </a:rPr>
              <a:t>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"/>
                <a:cs typeface="Courier"/>
              </a:rPr>
              <a:t>doc.</a:t>
            </a:r>
            <a:r>
              <a:rPr lang="en-US" sz="1800" b="1" dirty="0" err="1">
                <a:latin typeface="Courier"/>
                <a:cs typeface="Courier"/>
              </a:rPr>
              <a:t>add</a:t>
            </a:r>
            <a:r>
              <a:rPr lang="en-US" sz="1800" dirty="0">
                <a:latin typeface="Courier"/>
                <a:cs typeface="Courier"/>
              </a:rPr>
              <a:t>(new </a:t>
            </a:r>
            <a:r>
              <a:rPr lang="en-US" sz="1800" b="1" dirty="0">
                <a:latin typeface="Courier"/>
                <a:cs typeface="Courier"/>
              </a:rPr>
              <a:t>Field</a:t>
            </a:r>
            <a:r>
              <a:rPr lang="en-US" sz="1800" dirty="0">
                <a:latin typeface="Courier"/>
                <a:cs typeface="Courier"/>
              </a:rPr>
              <a:t>(“author”,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smtClean="0">
                <a:latin typeface="Courier"/>
                <a:cs typeface="Courier"/>
              </a:rPr>
              <a:t>“</a:t>
            </a:r>
            <a:r>
              <a:rPr lang="en-US" sz="1800" dirty="0" err="1" smtClean="0">
                <a:latin typeface="Courier"/>
                <a:cs typeface="Courier"/>
              </a:rPr>
              <a:t>prabhakar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raghavan</a:t>
            </a:r>
            <a:r>
              <a:rPr lang="en-US" sz="1800" dirty="0" smtClean="0">
                <a:latin typeface="Courier"/>
                <a:cs typeface="Courier"/>
              </a:rPr>
              <a:t>”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Field.Store.YES</a:t>
            </a:r>
            <a:r>
              <a:rPr lang="en-US" sz="1800" dirty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					 </a:t>
            </a:r>
            <a:r>
              <a:rPr lang="en-US" sz="1800" dirty="0" err="1">
                <a:latin typeface="Courier"/>
                <a:cs typeface="Courier"/>
              </a:rPr>
              <a:t>Field.Index.ANALYZED</a:t>
            </a:r>
            <a:r>
              <a:rPr lang="en-US" sz="1800" dirty="0">
                <a:latin typeface="Courier"/>
                <a:cs typeface="Courier"/>
              </a:rPr>
              <a:t>))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92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IndexWriter</a:t>
            </a:r>
            <a:endParaRPr lang="en-US" i="1" dirty="0" smtClean="0">
              <a:solidFill>
                <a:schemeClr val="accent6">
                  <a:lumMod val="75000"/>
                </a:schemeClr>
              </a:solidFill>
              <a:latin typeface="Courier"/>
              <a:cs typeface="Courier"/>
            </a:endParaRPr>
          </a:p>
          <a:p>
            <a:pPr lvl="1"/>
            <a:r>
              <a:rPr lang="en-US" dirty="0">
                <a:cs typeface="Courier"/>
              </a:rPr>
              <a:t>Central component that allows you to create a new index, open an existing one, and add, remove, or update documents in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Directory</a:t>
            </a:r>
          </a:p>
          <a:p>
            <a:pPr lvl="1"/>
            <a:r>
              <a:rPr lang="en-US" dirty="0">
                <a:cs typeface="Courier"/>
              </a:rPr>
              <a:t>Abstract class that represents the location of an </a:t>
            </a:r>
            <a:r>
              <a:rPr lang="en-US" dirty="0" smtClean="0">
                <a:cs typeface="Courier"/>
              </a:rPr>
              <a:t>index</a:t>
            </a:r>
            <a:br>
              <a:rPr lang="en-US" dirty="0" smtClean="0">
                <a:cs typeface="Courier"/>
              </a:rPr>
            </a:br>
            <a:endParaRPr lang="en-US" dirty="0" smtClean="0">
              <a:latin typeface="Courier"/>
              <a:cs typeface="Courier"/>
            </a:endParaRPr>
          </a:p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Analyzer</a:t>
            </a:r>
          </a:p>
          <a:p>
            <a:pPr lvl="1"/>
            <a:r>
              <a:rPr lang="en-US" dirty="0">
                <a:cs typeface="Courier"/>
              </a:rPr>
              <a:t>Extracts tokens from a text </a:t>
            </a:r>
            <a:r>
              <a:rPr lang="en-US" dirty="0" smtClean="0">
                <a:cs typeface="Courier"/>
              </a:rPr>
              <a:t>stream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115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smtClean="0"/>
              <a:t>Basic Application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6858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IndexWriter</a:t>
            </a: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4191000" y="3657600"/>
            <a:ext cx="2438400" cy="762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IndexSearcher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2819400" y="5181600"/>
            <a:ext cx="1905000" cy="1143000"/>
          </a:xfrm>
          <a:prstGeom prst="can">
            <a:avLst>
              <a:gd name="adj" fmla="val 25000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Lucene Index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1775794">
            <a:off x="1752600" y="46482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-1615948">
            <a:off x="4419600" y="4572000"/>
            <a:ext cx="1295400" cy="457200"/>
          </a:xfrm>
          <a:prstGeom prst="rightArrow">
            <a:avLst>
              <a:gd name="adj1" fmla="val 50000"/>
              <a:gd name="adj2" fmla="val 70833"/>
            </a:avLst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228600" y="1295400"/>
            <a:ext cx="3124200" cy="16764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           Document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super_name: Spider-Man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name: Peter Parker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category: superhero</a:t>
            </a:r>
          </a:p>
          <a:p>
            <a:pPr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powers: agility, spider-sense</a:t>
            </a:r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 rot="4121426">
            <a:off x="876300" y="3086100"/>
            <a:ext cx="685800" cy="457200"/>
          </a:xfrm>
          <a:prstGeom prst="right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 rot="-5400000">
            <a:off x="5109368" y="2663032"/>
            <a:ext cx="982663" cy="990600"/>
          </a:xfrm>
          <a:prstGeom prst="curvedRightArrow">
            <a:avLst>
              <a:gd name="adj1" fmla="val 20162"/>
              <a:gd name="adj2" fmla="val 40323"/>
              <a:gd name="adj3" fmla="val 33333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5791200" y="1600200"/>
            <a:ext cx="2057400" cy="106680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Hits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(Matching Docs)</a:t>
            </a:r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>
            <a:off x="4038600" y="1676400"/>
            <a:ext cx="1600200" cy="9906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Query</a:t>
            </a:r>
          </a:p>
          <a:p>
            <a:pPr algn="ctr" eaLnBrk="0" hangingPunct="0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(powers:agility)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447800" y="3200400"/>
            <a:ext cx="1905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addDocument()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42672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search()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6019800" y="4648200"/>
            <a:ext cx="2971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6629400" y="3124200"/>
            <a:ext cx="2514600" cy="327782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Get </a:t>
            </a:r>
            <a:r>
              <a:rPr lang="en-US" sz="1800" dirty="0" err="1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Lucene</a:t>
            </a: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 jar file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indexing code to get data and create Document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create query objects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n-US" sz="1800" dirty="0" smtClean="0">
                <a:solidFill>
                  <a:srgbClr val="000000"/>
                </a:solidFill>
                <a:latin typeface="Calibri" pitchFamily="34" charset="0"/>
                <a:cs typeface="+mn-cs"/>
              </a:rPr>
              <a:t>Write code to use/display results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: </a:t>
            </a:r>
            <a:r>
              <a:rPr lang="el-GR" dirty="0" smtClean="0"/>
              <a:t>Τι είναι;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191000"/>
          </a:xfrm>
        </p:spPr>
        <p:txBody>
          <a:bodyPr>
            <a:normAutofit/>
          </a:bodyPr>
          <a:lstStyle/>
          <a:p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</a:rPr>
              <a:t>Open source Java library </a:t>
            </a:r>
            <a:r>
              <a:rPr lang="en-US" dirty="0" smtClean="0"/>
              <a:t>for indexing and searching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ets you add search to your application</a:t>
            </a:r>
          </a:p>
          <a:p>
            <a:pPr lvl="1"/>
            <a:r>
              <a:rPr lang="en-US" dirty="0" smtClean="0"/>
              <a:t>Not a complete search system by itself</a:t>
            </a:r>
          </a:p>
          <a:p>
            <a:pPr lvl="1"/>
            <a:r>
              <a:rPr lang="en-US" dirty="0" smtClean="0"/>
              <a:t>Written by Doug Cutting</a:t>
            </a:r>
          </a:p>
          <a:p>
            <a:r>
              <a:rPr lang="en-US" dirty="0" smtClean="0"/>
              <a:t>Used by LinkedIn, Twitter, …</a:t>
            </a:r>
          </a:p>
          <a:p>
            <a:pPr lvl="1"/>
            <a:r>
              <a:rPr lang="en-US" dirty="0" smtClean="0"/>
              <a:t>…and many more (see </a:t>
            </a:r>
            <a:r>
              <a:rPr lang="en-US" dirty="0" smtClean="0">
                <a:hlinkClick r:id="rId2"/>
              </a:rPr>
              <a:t>http://wiki.apache.org/lucene-java/PoweredBy</a:t>
            </a:r>
            <a:r>
              <a:rPr lang="en-US" dirty="0" smtClean="0"/>
              <a:t>)</a:t>
            </a:r>
          </a:p>
          <a:p>
            <a:r>
              <a:rPr lang="en-US" dirty="0" smtClean="0"/>
              <a:t>Ports/integrations to other languages</a:t>
            </a:r>
          </a:p>
          <a:p>
            <a:pPr lvl="1"/>
            <a:r>
              <a:rPr lang="en-US" dirty="0" smtClean="0"/>
              <a:t>C/C++, C#, Ruby, Perl, Python, PHP,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8990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Basic Application: notes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62000" y="1143000"/>
            <a:ext cx="7543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41653" indent="-241653" eaLnBrk="1" hangingPunct="1"/>
            <a:r>
              <a:rPr lang="en-US" dirty="0" smtClean="0">
                <a:latin typeface="Calibri" pitchFamily="34" charset="0"/>
              </a:rPr>
              <a:t>Only a single </a:t>
            </a:r>
            <a:r>
              <a:rPr lang="en-US" dirty="0" err="1" smtClean="0">
                <a:latin typeface="Calibri" pitchFamily="34" charset="0"/>
              </a:rPr>
              <a:t>IndexWriter</a:t>
            </a:r>
            <a:r>
              <a:rPr lang="en-US" dirty="0" smtClean="0">
                <a:latin typeface="Calibri" pitchFamily="34" charset="0"/>
              </a:rPr>
              <a:t> may be open on an index</a:t>
            </a:r>
          </a:p>
          <a:p>
            <a:pPr marL="241653" indent="-241653" eaLnBrk="1" hangingPunct="1"/>
            <a:r>
              <a:rPr lang="en-US" dirty="0" smtClean="0">
                <a:latin typeface="Calibri" pitchFamily="34" charset="0"/>
              </a:rPr>
              <a:t>An </a:t>
            </a:r>
            <a:r>
              <a:rPr lang="en-US" dirty="0" err="1" smtClean="0">
                <a:latin typeface="Calibri" pitchFamily="34" charset="0"/>
              </a:rPr>
              <a:t>IndexWriter</a:t>
            </a:r>
            <a:r>
              <a:rPr lang="en-US" dirty="0" smtClean="0">
                <a:latin typeface="Calibri" pitchFamily="34" charset="0"/>
              </a:rPr>
              <a:t> is thread-safe, so multiple threads can add documents at the same time.</a:t>
            </a:r>
          </a:p>
          <a:p>
            <a:pPr marL="241653" indent="-241653" eaLnBrk="1" hangingPunct="1"/>
            <a:endParaRPr lang="en-US" dirty="0" smtClean="0">
              <a:latin typeface="Calibri" pitchFamily="34" charset="0"/>
            </a:endParaRPr>
          </a:p>
          <a:p>
            <a:pPr marL="241653" indent="-241653" eaLnBrk="1" hangingPunct="1"/>
            <a:r>
              <a:rPr lang="en-US" dirty="0" smtClean="0">
                <a:latin typeface="Calibri" pitchFamily="34" charset="0"/>
              </a:rPr>
              <a:t>Multiple </a:t>
            </a:r>
            <a:r>
              <a:rPr lang="en-US" dirty="0" err="1" smtClean="0">
                <a:latin typeface="Calibri" pitchFamily="34" charset="0"/>
              </a:rPr>
              <a:t>IndexSearchers</a:t>
            </a:r>
            <a:r>
              <a:rPr lang="en-US" dirty="0" smtClean="0">
                <a:latin typeface="Calibri" pitchFamily="34" charset="0"/>
              </a:rPr>
              <a:t> may be opened on an index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err="1" smtClean="0">
                <a:latin typeface="Calibri" pitchFamily="34" charset="0"/>
              </a:rPr>
              <a:t>IndexSearchers</a:t>
            </a:r>
            <a:r>
              <a:rPr lang="en-US" dirty="0" smtClean="0">
                <a:latin typeface="Calibri" pitchFamily="34" charset="0"/>
              </a:rPr>
              <a:t> are also thread safe, and can handle multiple searches concurrently</a:t>
            </a:r>
          </a:p>
          <a:p>
            <a:pPr marL="241653" indent="-241653" eaLnBrk="1" hangingPunct="1">
              <a:buFontTx/>
              <a:buChar char="•"/>
            </a:pPr>
            <a:r>
              <a:rPr lang="en-US" dirty="0" smtClean="0">
                <a:latin typeface="Calibri" pitchFamily="34" charset="0"/>
              </a:rPr>
              <a:t>an </a:t>
            </a:r>
            <a:r>
              <a:rPr lang="en-US" dirty="0" err="1" smtClean="0">
                <a:latin typeface="Calibri" pitchFamily="34" charset="0"/>
              </a:rPr>
              <a:t>IndexSearcher</a:t>
            </a:r>
            <a:r>
              <a:rPr lang="en-US" dirty="0" smtClean="0">
                <a:latin typeface="Calibri" pitchFamily="34" charset="0"/>
              </a:rPr>
              <a:t> instance has a static view of the index, it sees no updates after it has been opened </a:t>
            </a:r>
          </a:p>
          <a:p>
            <a:pPr marL="241653" indent="-241653" eaLnBrk="1" hangingPunct="1"/>
            <a:endParaRPr lang="en-US" dirty="0" smtClean="0">
              <a:latin typeface="Calibri" pitchFamily="34" charset="0"/>
            </a:endParaRPr>
          </a:p>
          <a:p>
            <a:pPr marL="241653" indent="-241653" eaLnBrk="1" hangingPunct="1"/>
            <a:r>
              <a:rPr lang="en-US" dirty="0" smtClean="0">
                <a:latin typeface="Calibri" pitchFamily="34" charset="0"/>
              </a:rPr>
              <a:t>An index may be concurrently added to and searched, but new additions won’t show up until the </a:t>
            </a:r>
            <a:r>
              <a:rPr lang="en-US" dirty="0" err="1" smtClean="0">
                <a:latin typeface="Calibri" pitchFamily="34" charset="0"/>
              </a:rPr>
              <a:t>IndexWriter</a:t>
            </a:r>
            <a:r>
              <a:rPr lang="en-US" dirty="0" smtClean="0">
                <a:latin typeface="Calibri" pitchFamily="34" charset="0"/>
              </a:rPr>
              <a:t> is closed and a new </a:t>
            </a:r>
            <a:r>
              <a:rPr lang="en-US" dirty="0" err="1" smtClean="0">
                <a:latin typeface="Calibri" pitchFamily="34" charset="0"/>
              </a:rPr>
              <a:t>IndexSearcher</a:t>
            </a:r>
            <a:r>
              <a:rPr lang="en-US" dirty="0" smtClean="0">
                <a:latin typeface="Calibri" pitchFamily="34" charset="0"/>
              </a:rPr>
              <a:t> is opened.</a:t>
            </a:r>
            <a:endParaRPr lang="el-GR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Tokenizes the input text</a:t>
            </a:r>
          </a:p>
          <a:p>
            <a:r>
              <a:rPr lang="en-US" dirty="0" smtClean="0"/>
              <a:t>Common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WhitespaceAnalyzer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 smtClean="0"/>
              <a:t>Splits tokens on whitespace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SimpleAnalyzer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Splits tokens on non-letters, and then lowercases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StopAnalyzer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Same as </a:t>
            </a:r>
            <a:r>
              <a:rPr lang="en-US" i="1" dirty="0" err="1" smtClean="0"/>
              <a:t>SimpleAnalyzer</a:t>
            </a:r>
            <a:r>
              <a:rPr lang="en-US" i="1" dirty="0" smtClean="0"/>
              <a:t>, but also removes stop words</a:t>
            </a:r>
          </a:p>
          <a:p>
            <a:pPr lvl="1"/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  <a:latin typeface="Courier"/>
                <a:cs typeface="Courier"/>
              </a:rPr>
              <a:t>StandardAnalyzer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Most sophisticated analyzer that knows about certain token types, lowercases, removes stop words, ...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xmlns="" val="221436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“The quick brown fox jumped over the lazy dog”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smtClean="0"/>
              <a:t>[the] [quick] [brown] [fox] [jumped] [over] [the]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[quick] [brown] [fox] [jumped] [over] [lazy] [dog]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4297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analysis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“XY&amp;Z Corporation – </a:t>
            </a:r>
            <a:r>
              <a:rPr lang="en-US" dirty="0" err="1" smtClean="0"/>
              <a:t>xyz@example.com</a:t>
            </a:r>
            <a:r>
              <a:rPr lang="en-US" dirty="0" smtClean="0"/>
              <a:t>”</a:t>
            </a:r>
          </a:p>
          <a:p>
            <a:r>
              <a:rPr lang="en-US" dirty="0" err="1" smtClean="0">
                <a:latin typeface="Courier"/>
                <a:cs typeface="Courier"/>
              </a:rPr>
              <a:t>WhitespaceAnalyzer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[XY&amp;Z] [Corporation] [-] [</a:t>
            </a:r>
            <a:r>
              <a:rPr lang="en-US" dirty="0" err="1" smtClean="0"/>
              <a:t>xyz@example.com</a:t>
            </a:r>
            <a:r>
              <a:rPr lang="en-US" dirty="0" smtClean="0"/>
              <a:t>]</a:t>
            </a:r>
          </a:p>
          <a:p>
            <a:r>
              <a:rPr lang="en-US" dirty="0" err="1" smtClean="0">
                <a:latin typeface="Courier"/>
                <a:cs typeface="Courier"/>
              </a:rPr>
              <a:t>SimpleAnalyzer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StopAnalyzer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</a:t>
            </a:r>
            <a:r>
              <a:rPr lang="en-US" dirty="0" smtClean="0"/>
              <a:t>] [z] [corporation] [xyz] [example] [com]</a:t>
            </a:r>
          </a:p>
          <a:p>
            <a:r>
              <a:rPr lang="en-US" dirty="0" err="1" smtClean="0">
                <a:latin typeface="Courier"/>
                <a:cs typeface="Courier"/>
              </a:rPr>
              <a:t>StandardAnalyzer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[</a:t>
            </a:r>
            <a:r>
              <a:rPr lang="en-US" dirty="0" err="1" smtClean="0"/>
              <a:t>xy&amp;</a:t>
            </a:r>
            <a:r>
              <a:rPr lang="en-US" dirty="0" err="1"/>
              <a:t>z</a:t>
            </a:r>
            <a:r>
              <a:rPr lang="en-US" dirty="0" smtClean="0"/>
              <a:t>] [corporation] [</a:t>
            </a:r>
            <a:r>
              <a:rPr lang="en-US" dirty="0" err="1" smtClean="0"/>
              <a:t>xyz@example</a:t>
            </a:r>
            <a:r>
              <a:rPr lang="en-US" dirty="0" err="1"/>
              <a:t>.</a:t>
            </a:r>
            <a:r>
              <a:rPr lang="en-US" dirty="0" err="1" smtClean="0"/>
              <a:t>com</a:t>
            </a:r>
            <a:r>
              <a:rPr lang="en-US" dirty="0" smtClean="0"/>
              <a:t>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75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inside an </a:t>
            </a:r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Analyzer</a:t>
            </a:r>
            <a:r>
              <a:rPr lang="en-US" dirty="0" smtClean="0"/>
              <a:t>s need to return a </a:t>
            </a:r>
            <a:r>
              <a:rPr lang="en-US" dirty="0" err="1" smtClean="0">
                <a:latin typeface="Courier"/>
                <a:cs typeface="Courier"/>
              </a:rPr>
              <a:t>TokenStream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tokenStream</a:t>
            </a:r>
            <a:r>
              <a:rPr lang="en-US" sz="2000" dirty="0" smtClean="0">
                <a:latin typeface="Courier"/>
                <a:cs typeface="Courier"/>
              </a:rPr>
              <a:t>(String </a:t>
            </a:r>
            <a:r>
              <a:rPr lang="en-US" sz="2000" dirty="0" err="1" smtClean="0">
                <a:latin typeface="Courier"/>
                <a:cs typeface="Courier"/>
              </a:rPr>
              <a:t>fieldName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  <a:br>
              <a:rPr lang="en-US" sz="2000" dirty="0" smtClean="0">
                <a:latin typeface="Courier"/>
                <a:cs typeface="Courier"/>
              </a:rPr>
            </a:br>
            <a:r>
              <a:rPr lang="en-US" sz="2000" dirty="0" smtClean="0">
                <a:latin typeface="Courier"/>
                <a:cs typeface="Courier"/>
              </a:rPr>
              <a:t>											Reader reader)</a:t>
            </a:r>
            <a:endParaRPr lang="en-US" sz="2000" dirty="0"/>
          </a:p>
        </p:txBody>
      </p:sp>
      <p:sp>
        <p:nvSpPr>
          <p:cNvPr id="4" name="Process 3"/>
          <p:cNvSpPr/>
          <p:nvPr/>
        </p:nvSpPr>
        <p:spPr>
          <a:xfrm>
            <a:off x="3714270" y="3085930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TokenStream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5" name="Process 4"/>
          <p:cNvSpPr/>
          <p:nvPr/>
        </p:nvSpPr>
        <p:spPr>
          <a:xfrm>
            <a:off x="2350925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Tokenizer</a:t>
            </a:r>
            <a:endParaRPr lang="en-US" sz="1800" dirty="0">
              <a:latin typeface="Courier"/>
              <a:cs typeface="Courier"/>
            </a:endParaRPr>
          </a:p>
        </p:txBody>
      </p:sp>
      <p:sp>
        <p:nvSpPr>
          <p:cNvPr id="6" name="Process 5"/>
          <p:cNvSpPr/>
          <p:nvPr/>
        </p:nvSpPr>
        <p:spPr>
          <a:xfrm>
            <a:off x="5002269" y="4057603"/>
            <a:ext cx="1802513" cy="573492"/>
          </a:xfrm>
          <a:prstGeom prst="flowChartProces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err="1" smtClean="0">
                <a:latin typeface="Courier"/>
                <a:cs typeface="Courier"/>
              </a:rPr>
              <a:t>TokenFilter</a:t>
            </a: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8" name="Straight Arrow Connector 7"/>
          <p:cNvCxnSpPr>
            <a:stCxn id="5" idx="0"/>
          </p:cNvCxnSpPr>
          <p:nvPr/>
        </p:nvCxnSpPr>
        <p:spPr>
          <a:xfrm flipV="1">
            <a:off x="3252182" y="3659422"/>
            <a:ext cx="901256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0"/>
          </p:cNvCxnSpPr>
          <p:nvPr/>
        </p:nvCxnSpPr>
        <p:spPr>
          <a:xfrm flipH="1" flipV="1">
            <a:off x="5002269" y="3659422"/>
            <a:ext cx="901257" cy="3981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4" idx="3"/>
          </p:cNvCxnSpPr>
          <p:nvPr/>
        </p:nvCxnSpPr>
        <p:spPr>
          <a:xfrm>
            <a:off x="5516783" y="3372676"/>
            <a:ext cx="38674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6" idx="0"/>
          </p:cNvCxnSpPr>
          <p:nvPr/>
        </p:nvCxnSpPr>
        <p:spPr>
          <a:xfrm>
            <a:off x="5903526" y="3372676"/>
            <a:ext cx="0" cy="68492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iamond 16"/>
          <p:cNvSpPr/>
          <p:nvPr/>
        </p:nvSpPr>
        <p:spPr>
          <a:xfrm>
            <a:off x="5833053" y="3921059"/>
            <a:ext cx="140945" cy="136544"/>
          </a:xfrm>
          <a:prstGeom prst="diamond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27"/>
          <p:cNvGrpSpPr/>
          <p:nvPr/>
        </p:nvGrpSpPr>
        <p:grpSpPr>
          <a:xfrm>
            <a:off x="869329" y="5452895"/>
            <a:ext cx="7302704" cy="573492"/>
            <a:chOff x="234334" y="5396451"/>
            <a:chExt cx="7302704" cy="573492"/>
          </a:xfrm>
        </p:grpSpPr>
        <p:sp>
          <p:nvSpPr>
            <p:cNvPr id="18" name="Process 17"/>
            <p:cNvSpPr/>
            <p:nvPr/>
          </p:nvSpPr>
          <p:spPr>
            <a:xfrm>
              <a:off x="234334" y="5396451"/>
              <a:ext cx="1021964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smtClean="0">
                  <a:latin typeface="Courier"/>
                  <a:cs typeface="Courier"/>
                </a:rPr>
                <a:t>Reader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19" name="Process 18"/>
            <p:cNvSpPr/>
            <p:nvPr/>
          </p:nvSpPr>
          <p:spPr>
            <a:xfrm>
              <a:off x="1608620" y="5396451"/>
              <a:ext cx="1439380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Tokenizer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0" name="Process 19"/>
            <p:cNvSpPr/>
            <p:nvPr/>
          </p:nvSpPr>
          <p:spPr>
            <a:xfrm>
              <a:off x="3400322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sp>
          <p:nvSpPr>
            <p:cNvPr id="21" name="Process 20"/>
            <p:cNvSpPr/>
            <p:nvPr/>
          </p:nvSpPr>
          <p:spPr>
            <a:xfrm>
              <a:off x="5467907" y="5396451"/>
              <a:ext cx="1716809" cy="573492"/>
            </a:xfrm>
            <a:prstGeom prst="flowChartProcess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800" dirty="0" err="1" smtClean="0">
                  <a:latin typeface="Courier"/>
                  <a:cs typeface="Courier"/>
                </a:rPr>
                <a:t>TokenFilter</a:t>
              </a:r>
              <a:endParaRPr lang="en-US" sz="1800" dirty="0">
                <a:latin typeface="Courier"/>
                <a:cs typeface="Courier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256298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3048000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5117131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7184716" y="5683197"/>
              <a:ext cx="352322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15565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r>
              <a:rPr lang="en-US" dirty="0" err="1" smtClean="0"/>
              <a:t>s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TokenFilter</a:t>
            </a:r>
            <a:r>
              <a:rPr lang="en-US" dirty="0" err="1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362200"/>
            <a:ext cx="4419600" cy="2971800"/>
          </a:xfrm>
        </p:spPr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Tokenizer</a:t>
            </a:r>
            <a:endParaRPr lang="en-US" dirty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WhitespaceTokenizer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KeywordTokenizer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LetterTokenizer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StandardTokenizer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2362200"/>
            <a:ext cx="4343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437085"/>
              </a:buClr>
              <a:buFont typeface="Wingdings" charset="0"/>
              <a:buChar char="§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357E69"/>
              </a:buClr>
              <a:buFont typeface="Wingdings" charset="0"/>
              <a:buChar char="§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18BA3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F6E7E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233337"/>
              </a:buClr>
              <a:buFont typeface="Wingdings" charset="0"/>
              <a:buChar char="§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Courier"/>
                <a:cs typeface="Courier"/>
              </a:rPr>
              <a:t>TokenFilter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LowerCaseFilter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StopFilter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PorterStemFilter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ASCIIFoldingFilter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StandardFilter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latin typeface="Courier"/>
                <a:cs typeface="Courier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xmlns="" val="277735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Deprecated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(Directory d,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Analyzer a,  // default analyzer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IndexWriter.MaxFieldLength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 err="1" smtClean="0">
                <a:latin typeface="Courier"/>
                <a:cs typeface="Courier"/>
              </a:rPr>
              <a:t>mfl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Preferred</a:t>
            </a:r>
          </a:p>
          <a:p>
            <a:pPr marL="0" indent="0">
              <a:buNone/>
            </a:pP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(Directory d,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  </a:t>
            </a:r>
            <a:r>
              <a:rPr lang="en-US" sz="2400" dirty="0" err="1" smtClean="0">
                <a:latin typeface="Courier"/>
                <a:cs typeface="Courier"/>
              </a:rPr>
              <a:t>IndexWriterConfig</a:t>
            </a:r>
            <a:r>
              <a:rPr lang="en-US" sz="2400" dirty="0" smtClean="0">
                <a:latin typeface="Courier"/>
                <a:cs typeface="Courier"/>
              </a:rPr>
              <a:t> c);</a:t>
            </a:r>
          </a:p>
        </p:txBody>
      </p:sp>
    </p:spTree>
    <p:extLst>
      <p:ext uri="{BB962C8B-B14F-4D97-AF65-F5344CB8AC3E}">
        <p14:creationId xmlns:p14="http://schemas.microsoft.com/office/powerpoint/2010/main" xmlns="" val="168372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cs typeface="Courier"/>
              </a:rPr>
              <a:t>Creating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304" y="1668475"/>
            <a:ext cx="8582679" cy="49676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org.apache.lucene.index.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org.apache.lucene.store.</a:t>
            </a:r>
            <a:r>
              <a:rPr lang="en-US" sz="1800" b="1" dirty="0" err="1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org.apache.lucene.analysis.standard.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private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public Indexer(String 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 throws </a:t>
            </a:r>
            <a:r>
              <a:rPr lang="en-US" sz="1800" dirty="0" err="1" smtClean="0">
                <a:latin typeface="Courier"/>
                <a:cs typeface="Courier"/>
              </a:rPr>
              <a:t>IOException</a:t>
            </a:r>
            <a:r>
              <a:rPr lang="en-US" sz="18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b="1" dirty="0" smtClean="0">
                <a:latin typeface="Courier"/>
                <a:cs typeface="Courier"/>
              </a:rPr>
              <a:t>Directory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 = </a:t>
            </a:r>
            <a:r>
              <a:rPr lang="en-US" sz="1800" dirty="0" err="1" smtClean="0">
                <a:latin typeface="Courier"/>
                <a:cs typeface="Courier"/>
              </a:rPr>
              <a:t>FSDirectory.open</a:t>
            </a:r>
            <a:r>
              <a:rPr lang="en-US" sz="1800" dirty="0" smtClean="0">
                <a:latin typeface="Courier"/>
                <a:cs typeface="Courier"/>
              </a:rPr>
              <a:t>(new File(</a:t>
            </a:r>
            <a:r>
              <a:rPr lang="en-US" sz="1800" dirty="0" err="1" smtClean="0">
                <a:latin typeface="Courier"/>
                <a:cs typeface="Courier"/>
              </a:rPr>
              <a:t>indexDir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writer = new </a:t>
            </a:r>
            <a:r>
              <a:rPr lang="en-US" sz="1800" b="1" dirty="0" err="1" smtClean="0">
                <a:latin typeface="Courier"/>
                <a:cs typeface="Courier"/>
              </a:rPr>
              <a:t>IndexWriter</a:t>
            </a:r>
            <a:r>
              <a:rPr lang="en-US" sz="18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 err="1" smtClean="0">
                <a:latin typeface="Courier"/>
                <a:cs typeface="Courier"/>
              </a:rPr>
              <a:t>dir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   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new </a:t>
            </a:r>
            <a:r>
              <a:rPr lang="en-US" sz="1800" b="1" dirty="0" err="1" smtClean="0">
                <a:latin typeface="Courier"/>
                <a:cs typeface="Courier"/>
              </a:rPr>
              <a:t>StandardAnalyzer</a:t>
            </a:r>
            <a:r>
              <a:rPr lang="en-US" sz="1800" dirty="0" smtClean="0">
                <a:latin typeface="Courier"/>
                <a:cs typeface="Courier"/>
              </a:rPr>
              <a:t>(Version.LUCENE_30),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true,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 err="1" smtClean="0">
                <a:latin typeface="Courier"/>
                <a:cs typeface="Courier"/>
              </a:rPr>
              <a:t>IndexWriter.MaxFieldLength.UNLIMITED</a:t>
            </a:r>
            <a:r>
              <a:rPr lang="en-US" sz="1800" dirty="0" smtClean="0">
                <a:latin typeface="Courier"/>
                <a:cs typeface="Courier"/>
              </a:rPr>
              <a:t>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01085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indexing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Document</a:t>
            </a:r>
          </a:p>
          <a:p>
            <a:pPr lvl="1"/>
            <a:r>
              <a:rPr lang="en-US" dirty="0" smtClean="0">
                <a:cs typeface="Courier"/>
              </a:rPr>
              <a:t>Represents a </a:t>
            </a:r>
            <a:r>
              <a:rPr lang="en-US" u="sng" dirty="0" smtClean="0">
                <a:solidFill>
                  <a:schemeClr val="accent4">
                    <a:lumMod val="75000"/>
                  </a:schemeClr>
                </a:solidFill>
                <a:cs typeface="Courier"/>
              </a:rPr>
              <a:t>collection of named 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u="sng" dirty="0">
                <a:solidFill>
                  <a:schemeClr val="accent4">
                    <a:lumMod val="75000"/>
                  </a:schemeClr>
                </a:solidFill>
                <a:cs typeface="Courier"/>
              </a:rPr>
              <a:t>s</a:t>
            </a:r>
            <a:r>
              <a:rPr lang="en-US" dirty="0" smtClean="0">
                <a:cs typeface="Courier"/>
              </a:rPr>
              <a:t>.  </a:t>
            </a:r>
            <a:endParaRPr lang="el-GR" dirty="0" smtClean="0"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Text in these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are indexed.</a:t>
            </a:r>
            <a:br>
              <a:rPr lang="en-US" dirty="0" smtClean="0">
                <a:cs typeface="Courier"/>
              </a:rPr>
            </a:br>
            <a:endParaRPr lang="en-US" dirty="0" smtClean="0">
              <a:cs typeface="Courier"/>
            </a:endParaRPr>
          </a:p>
          <a:p>
            <a:r>
              <a:rPr lang="en-US" dirty="0" smtClean="0">
                <a:latin typeface="Courier"/>
                <a:cs typeface="Courier"/>
              </a:rPr>
              <a:t>Field</a:t>
            </a:r>
          </a:p>
          <a:p>
            <a:pPr lvl="1"/>
            <a:r>
              <a:rPr lang="en-US" dirty="0" smtClean="0">
                <a:cs typeface="Courier"/>
              </a:rPr>
              <a:t>Note: </a:t>
            </a:r>
            <a:r>
              <a:rPr lang="en-US" dirty="0" err="1" smtClean="0">
                <a:cs typeface="Courier"/>
              </a:rPr>
              <a:t>Lucene</a:t>
            </a:r>
            <a:r>
              <a:rPr lang="en-US" dirty="0" smtClean="0"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>
                <a:cs typeface="Courier"/>
              </a:rPr>
              <a:t>s can represent both “fields” and “zones” as described in the textbook</a:t>
            </a:r>
            <a:endParaRPr lang="en-US" dirty="0"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342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79" y="1486441"/>
            <a:ext cx="8550246" cy="52953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import </a:t>
            </a:r>
            <a:r>
              <a:rPr lang="en-US" sz="1800" dirty="0" err="1" smtClean="0">
                <a:latin typeface="Courier"/>
                <a:cs typeface="Courier"/>
              </a:rPr>
              <a:t>org.apache.lucene.document.</a:t>
            </a:r>
            <a:r>
              <a:rPr lang="en-US" sz="1800" b="1" dirty="0" err="1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...</a:t>
            </a:r>
            <a:endParaRPr lang="en-US" sz="18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protected Document </a:t>
            </a:r>
            <a:r>
              <a:rPr lang="en-US" sz="1800" dirty="0" err="1" smtClean="0">
                <a:latin typeface="Courier"/>
                <a:cs typeface="Courier"/>
              </a:rPr>
              <a:t>getDocument</a:t>
            </a:r>
            <a:r>
              <a:rPr lang="en-US" sz="1800" dirty="0" smtClean="0">
                <a:latin typeface="Courier"/>
                <a:cs typeface="Courier"/>
              </a:rPr>
              <a:t>(File f) throws Exception {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 doc = new </a:t>
            </a:r>
            <a:r>
              <a:rPr lang="en-US" sz="1800" b="1" dirty="0" smtClean="0">
                <a:latin typeface="Courier"/>
                <a:cs typeface="Courier"/>
              </a:rPr>
              <a:t>Document</a:t>
            </a:r>
            <a:r>
              <a:rPr lang="en-US" sz="18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("contents”, new </a:t>
            </a:r>
            <a:r>
              <a:rPr lang="en-US" sz="1800" dirty="0" err="1" smtClean="0">
                <a:latin typeface="Courier"/>
                <a:cs typeface="Courier"/>
              </a:rPr>
              <a:t>FileReader</a:t>
            </a:r>
            <a:r>
              <a:rPr lang="en-US" sz="1800" dirty="0" smtClean="0">
                <a:latin typeface="Courier"/>
                <a:cs typeface="Courier"/>
              </a:rPr>
              <a:t>(f)))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("filename”,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 </a:t>
            </a:r>
            <a:r>
              <a:rPr lang="en-US" sz="1800" dirty="0" err="1" smtClean="0">
                <a:latin typeface="Courier"/>
                <a:cs typeface="Courier"/>
              </a:rPr>
              <a:t>f.getName</a:t>
            </a:r>
            <a:r>
              <a:rPr lang="en-US" sz="1800" dirty="0" smtClean="0">
                <a:latin typeface="Courier"/>
                <a:cs typeface="Courier"/>
              </a:rPr>
              <a:t>(),                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						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 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doc.</a:t>
            </a:r>
            <a:r>
              <a:rPr lang="en-US" sz="1800" b="1" dirty="0" err="1" smtClean="0">
                <a:latin typeface="Courier"/>
                <a:cs typeface="Courier"/>
              </a:rPr>
              <a:t>add</a:t>
            </a:r>
            <a:r>
              <a:rPr lang="en-US" sz="1800" dirty="0" smtClean="0">
                <a:latin typeface="Courier"/>
                <a:cs typeface="Courier"/>
              </a:rPr>
              <a:t>(new </a:t>
            </a:r>
            <a:r>
              <a:rPr lang="en-US" sz="1800" b="1" dirty="0" smtClean="0">
                <a:latin typeface="Courier"/>
                <a:cs typeface="Courier"/>
              </a:rPr>
              <a:t>Field</a:t>
            </a:r>
            <a:r>
              <a:rPr lang="en-US" sz="1800" dirty="0" smtClean="0">
                <a:latin typeface="Courier"/>
                <a:cs typeface="Courier"/>
              </a:rPr>
              <a:t>("</a:t>
            </a:r>
            <a:r>
              <a:rPr lang="en-US" sz="1800" dirty="0" err="1" smtClean="0">
                <a:latin typeface="Courier"/>
                <a:cs typeface="Courier"/>
              </a:rPr>
              <a:t>fullpath</a:t>
            </a:r>
            <a:r>
              <a:rPr lang="en-US" sz="1800" dirty="0" smtClean="0">
                <a:latin typeface="Courier"/>
                <a:cs typeface="Courier"/>
              </a:rPr>
              <a:t>”,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</a:t>
            </a: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f.getCanonicalPath</a:t>
            </a:r>
            <a:r>
              <a:rPr lang="en-US" sz="1800" dirty="0" smtClean="0">
                <a:latin typeface="Courier"/>
                <a:cs typeface="Courier"/>
              </a:rPr>
              <a:t>(),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Field.Store.YES</a:t>
            </a:r>
            <a:r>
              <a:rPr lang="en-US" sz="18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					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 smtClean="0">
                <a:latin typeface="Courier"/>
                <a:cs typeface="Courier"/>
              </a:rPr>
              <a:t>Field.Index.NOT_ANALYZED</a:t>
            </a:r>
            <a:r>
              <a:rPr lang="en-US" sz="1800" dirty="0" smtClean="0">
                <a:latin typeface="Courier"/>
                <a:cs typeface="Courier"/>
              </a:rPr>
              <a:t>));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   return doc;</a:t>
            </a:r>
          </a:p>
          <a:p>
            <a:pPr marL="0" indent="0">
              <a:buNone/>
            </a:pPr>
            <a:r>
              <a:rPr lang="en-US" sz="1800" dirty="0" smtClean="0">
                <a:latin typeface="Courier"/>
                <a:cs typeface="Courier"/>
              </a:rPr>
              <a:t>}</a:t>
            </a:r>
            <a:endParaRPr lang="en-US" sz="18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543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: </a:t>
            </a:r>
            <a:r>
              <a:rPr lang="en-US" sz="2400" dirty="0" smtClean="0">
                <a:hlinkClick r:id="rId2"/>
              </a:rPr>
              <a:t>http://lucene.apache.org/core/</a:t>
            </a:r>
            <a:endParaRPr lang="en-US" sz="2400" dirty="0" smtClean="0"/>
          </a:p>
          <a:p>
            <a:endParaRPr lang="en-US" dirty="0"/>
          </a:p>
          <a:p>
            <a:r>
              <a:rPr lang="en-US" dirty="0" err="1" smtClean="0"/>
              <a:t>Lucene</a:t>
            </a:r>
            <a:r>
              <a:rPr lang="en-US" dirty="0" smtClean="0"/>
              <a:t> in Action: </a:t>
            </a:r>
            <a:r>
              <a:rPr lang="en-US" sz="2400" dirty="0" smtClean="0">
                <a:hlinkClick r:id="rId3"/>
              </a:rPr>
              <a:t>http://www.manning.com/hatcher3/</a:t>
            </a:r>
            <a:endParaRPr lang="en-US" dirty="0"/>
          </a:p>
          <a:p>
            <a:pPr lvl="1"/>
            <a:r>
              <a:rPr lang="en-US" dirty="0" smtClean="0"/>
              <a:t>Code samples available for download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Ant: </a:t>
            </a:r>
            <a:r>
              <a:rPr lang="en-US" sz="2400" dirty="0" smtClean="0">
                <a:hlinkClick r:id="rId4"/>
              </a:rPr>
              <a:t>http://ant.apache.org/</a:t>
            </a:r>
            <a:endParaRPr lang="en-US" sz="2400" dirty="0" smtClean="0"/>
          </a:p>
          <a:p>
            <a:pPr lvl="1"/>
            <a:r>
              <a:rPr lang="en-US" dirty="0" smtClean="0"/>
              <a:t>Java build system used by “</a:t>
            </a:r>
            <a:r>
              <a:rPr lang="en-US" dirty="0" err="1" smtClean="0"/>
              <a:t>Lucene</a:t>
            </a:r>
            <a:r>
              <a:rPr lang="en-US" dirty="0" smtClean="0"/>
              <a:t> in Action” code</a:t>
            </a:r>
          </a:p>
        </p:txBody>
      </p:sp>
      <p:pic>
        <p:nvPicPr>
          <p:cNvPr id="4" name="Picture 3" descr="hatcher2_cover150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124200"/>
            <a:ext cx="1740440" cy="2181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1900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Index 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with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p</a:t>
            </a:r>
            <a:r>
              <a:rPr lang="en-US" sz="2400" dirty="0" smtClean="0">
                <a:latin typeface="Courier"/>
                <a:cs typeface="Courier"/>
              </a:rPr>
              <a:t>rivate void </a:t>
            </a:r>
            <a:r>
              <a:rPr lang="en-US" sz="2400" dirty="0" err="1" smtClean="0">
                <a:latin typeface="Courier"/>
                <a:cs typeface="Courier"/>
              </a:rPr>
              <a:t>indexFile</a:t>
            </a:r>
            <a:r>
              <a:rPr lang="en-US" sz="2400" dirty="0" smtClean="0">
                <a:latin typeface="Courier"/>
                <a:cs typeface="Courier"/>
              </a:rPr>
              <a:t>(File f) throws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Exception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Document doc = </a:t>
            </a:r>
            <a:r>
              <a:rPr lang="en-US" sz="2400" dirty="0" err="1" smtClean="0">
                <a:latin typeface="Courier"/>
                <a:cs typeface="Courier"/>
              </a:rPr>
              <a:t>getDocument</a:t>
            </a:r>
            <a:r>
              <a:rPr lang="en-US" sz="24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4726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Indexing a 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0587"/>
            <a:ext cx="8229600" cy="51588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private </a:t>
            </a: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</a:t>
            </a:r>
            <a:r>
              <a:rPr lang="en-US" sz="2000" dirty="0" err="1" smtClean="0">
                <a:latin typeface="Courier"/>
                <a:cs typeface="Courier"/>
              </a:rPr>
              <a:t>int</a:t>
            </a:r>
            <a:r>
              <a:rPr lang="en-US" sz="2000" dirty="0" smtClean="0">
                <a:latin typeface="Courier"/>
                <a:cs typeface="Courier"/>
              </a:rPr>
              <a:t> index(String 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FileFilter</a:t>
            </a:r>
            <a:r>
              <a:rPr lang="en-US" sz="2000" dirty="0" smtClean="0">
                <a:latin typeface="Courier"/>
                <a:cs typeface="Courier"/>
              </a:rPr>
              <a:t> filter)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throws Exception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File[] files = new File(</a:t>
            </a:r>
            <a:r>
              <a:rPr lang="en-US" sz="2000" dirty="0" err="1" smtClean="0">
                <a:latin typeface="Courier"/>
                <a:cs typeface="Courier"/>
              </a:rPr>
              <a:t>dataDir</a:t>
            </a:r>
            <a:r>
              <a:rPr lang="en-US" sz="2000" dirty="0" smtClean="0">
                <a:latin typeface="Courier"/>
                <a:cs typeface="Courier"/>
              </a:rPr>
              <a:t>).</a:t>
            </a:r>
            <a:r>
              <a:rPr lang="en-US" sz="2000" dirty="0" err="1" smtClean="0">
                <a:latin typeface="Courier"/>
                <a:cs typeface="Courier"/>
              </a:rPr>
              <a:t>listFiles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for (File f: files)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if (... &amp;&amp;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 (filter == null || </a:t>
            </a:r>
            <a:r>
              <a:rPr lang="en-US" sz="2000" dirty="0" err="1" smtClean="0">
                <a:latin typeface="Courier"/>
                <a:cs typeface="Courier"/>
              </a:rPr>
              <a:t>filter.accept</a:t>
            </a:r>
            <a:r>
              <a:rPr lang="en-US" sz="2000" dirty="0" smtClean="0">
                <a:latin typeface="Courier"/>
                <a:cs typeface="Courier"/>
              </a:rPr>
              <a:t>(f)))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</a:t>
            </a:r>
            <a:r>
              <a:rPr lang="en-US" sz="2000" dirty="0" err="1" smtClean="0">
                <a:latin typeface="Courier"/>
                <a:cs typeface="Courier"/>
              </a:rPr>
              <a:t>indexFile</a:t>
            </a:r>
            <a:r>
              <a:rPr lang="en-US" sz="2000" dirty="0" smtClean="0">
                <a:latin typeface="Courier"/>
                <a:cs typeface="Courier"/>
              </a:rPr>
              <a:t>(f);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return </a:t>
            </a:r>
            <a:r>
              <a:rPr lang="en-US" sz="2000" dirty="0" err="1" smtClean="0">
                <a:latin typeface="Courier"/>
                <a:cs typeface="Courier"/>
              </a:rPr>
              <a:t>writer.</a:t>
            </a:r>
            <a:r>
              <a:rPr lang="en-US" sz="2000" b="1" dirty="0" err="1" smtClean="0">
                <a:latin typeface="Courier"/>
                <a:cs typeface="Courier"/>
              </a:rPr>
              <a:t>numDocs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03157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the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private </a:t>
            </a:r>
            <a:r>
              <a:rPr lang="en-US" sz="2400" dirty="0" err="1" smtClean="0">
                <a:latin typeface="Courier"/>
                <a:cs typeface="Courier"/>
              </a:rPr>
              <a:t>IndexWriter</a:t>
            </a:r>
            <a:r>
              <a:rPr lang="en-US" sz="2400" dirty="0" smtClean="0">
                <a:latin typeface="Courier"/>
                <a:cs typeface="Courier"/>
              </a:rPr>
              <a:t> writer;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void close() 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writer.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473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Adding/deleting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s to/from an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84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d);</a:t>
            </a: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addDocument</a:t>
            </a:r>
            <a:r>
              <a:rPr lang="en-US" sz="2400" dirty="0" smtClean="0">
                <a:latin typeface="Courier"/>
                <a:cs typeface="Courier"/>
              </a:rPr>
              <a:t>(Document d, Analyzer a);</a:t>
            </a:r>
          </a:p>
          <a:p>
            <a:pPr marL="0" indent="0">
              <a:buNone/>
            </a:pPr>
            <a:endParaRPr lang="en-US" sz="24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cs typeface="Courier"/>
              </a:rPr>
              <a:t>Important: Need to ensure that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indexing time are consistent with </a:t>
            </a:r>
            <a:r>
              <a:rPr lang="en-US" sz="2400" dirty="0" smtClean="0">
                <a:latin typeface="Courier"/>
                <a:cs typeface="Courier"/>
              </a:rPr>
              <a:t>Analyzer</a:t>
            </a:r>
            <a:r>
              <a:rPr lang="en-US" sz="2400" dirty="0" smtClean="0">
                <a:cs typeface="Courier"/>
              </a:rPr>
              <a:t>s used at searching time</a:t>
            </a:r>
          </a:p>
          <a:p>
            <a:pPr marL="0" indent="0">
              <a:buNone/>
            </a:pPr>
            <a:endParaRPr lang="en-US" sz="2400" dirty="0">
              <a:cs typeface="Courier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deletes docs containing term or matching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query.  The term version is useful for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// deleting one document.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void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(Term term);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v</a:t>
            </a:r>
            <a:r>
              <a:rPr lang="en-US" sz="2400" dirty="0" smtClean="0">
                <a:latin typeface="Courier"/>
                <a:cs typeface="Courier"/>
              </a:rPr>
              <a:t>oid </a:t>
            </a:r>
            <a:r>
              <a:rPr lang="en-US" sz="2400" dirty="0" err="1" smtClean="0">
                <a:latin typeface="Courier"/>
                <a:cs typeface="Courier"/>
              </a:rPr>
              <a:t>deleteDocuments</a:t>
            </a:r>
            <a:r>
              <a:rPr lang="en-US" sz="2400" dirty="0" smtClean="0">
                <a:latin typeface="Courier"/>
                <a:cs typeface="Courier"/>
              </a:rPr>
              <a:t>(Query query);   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476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 err="1" smtClean="0"/>
              <a:t>Lucene</a:t>
            </a:r>
            <a:r>
              <a:rPr lang="en-US" dirty="0" smtClean="0"/>
              <a:t> index consists of one or more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segments</a:t>
            </a:r>
          </a:p>
          <a:p>
            <a:pPr lvl="1"/>
            <a:r>
              <a:rPr lang="en-US" dirty="0" smtClean="0"/>
              <a:t>A segment is a standalone index for a subset of documents</a:t>
            </a:r>
          </a:p>
          <a:p>
            <a:pPr lvl="1"/>
            <a:r>
              <a:rPr lang="en-US" dirty="0" smtClean="0"/>
              <a:t>All segments are searched</a:t>
            </a:r>
          </a:p>
          <a:p>
            <a:pPr lvl="1"/>
            <a:r>
              <a:rPr lang="en-US" dirty="0" smtClean="0"/>
              <a:t>A segment is created whenever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flushes adds/deletes</a:t>
            </a:r>
          </a:p>
          <a:p>
            <a:r>
              <a:rPr lang="en-US" dirty="0" smtClean="0"/>
              <a:t>Periodically, </a:t>
            </a:r>
            <a:r>
              <a:rPr lang="en-US" dirty="0" err="1" smtClean="0">
                <a:latin typeface="Courier"/>
                <a:cs typeface="Courier"/>
              </a:rPr>
              <a:t>IndexWriter</a:t>
            </a:r>
            <a:r>
              <a:rPr lang="en-US" dirty="0" smtClean="0"/>
              <a:t> will merge a set of segments into a single segment</a:t>
            </a:r>
          </a:p>
          <a:p>
            <a:pPr lvl="1"/>
            <a:r>
              <a:rPr lang="en-US" dirty="0" smtClean="0"/>
              <a:t>Policy specified by a </a:t>
            </a:r>
            <a:r>
              <a:rPr lang="en-US" dirty="0" err="1" smtClean="0">
                <a:latin typeface="Courier"/>
                <a:cs typeface="Courier"/>
              </a:rPr>
              <a:t>MergePolicy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You can explicitly invoke </a:t>
            </a:r>
            <a:r>
              <a:rPr lang="en-US" dirty="0" smtClean="0">
                <a:latin typeface="Courier"/>
                <a:cs typeface="Courier"/>
              </a:rPr>
              <a:t>optimize()</a:t>
            </a:r>
            <a:r>
              <a:rPr lang="en-US" dirty="0" smtClean="0">
                <a:cs typeface="Courier"/>
              </a:rPr>
              <a:t> to merge segments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016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merge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Segments are grouped into levels</a:t>
            </a:r>
          </a:p>
          <a:p>
            <a:r>
              <a:rPr lang="en-US" dirty="0" smtClean="0"/>
              <a:t>Segments within a group are roughly equal size (in log space)</a:t>
            </a:r>
          </a:p>
          <a:p>
            <a:r>
              <a:rPr lang="en-US" dirty="0" smtClean="0"/>
              <a:t>Once a level has enough segments, they are merged into a segment at the next level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91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IndexSearcher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Central class that exposes several search methods on an index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Query</a:t>
            </a:r>
          </a:p>
          <a:p>
            <a:pPr lvl="1"/>
            <a:r>
              <a:rPr lang="en-US" dirty="0" smtClean="0">
                <a:cs typeface="Courier"/>
              </a:rPr>
              <a:t>Abstract query class.  Concrete subclasses represent specific types of queries, e.g., matching terms in fields, </a:t>
            </a:r>
            <a:r>
              <a:rPr lang="en-US" dirty="0" err="1" smtClean="0">
                <a:cs typeface="Courier"/>
              </a:rPr>
              <a:t>boolean</a:t>
            </a:r>
            <a:r>
              <a:rPr lang="en-US" dirty="0" smtClean="0">
                <a:cs typeface="Courier"/>
              </a:rPr>
              <a:t> queries, phrase queries, …</a:t>
            </a:r>
          </a:p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QueryParser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Parses a textual representation of a query into a </a:t>
            </a:r>
            <a:r>
              <a:rPr lang="en-US" dirty="0" smtClean="0">
                <a:latin typeface="Courier"/>
                <a:cs typeface="Courier"/>
              </a:rPr>
              <a:t>Query </a:t>
            </a:r>
            <a:r>
              <a:rPr lang="en-US" dirty="0" smtClean="0">
                <a:cs typeface="Courier"/>
              </a:rPr>
              <a:t>instance</a:t>
            </a:r>
          </a:p>
        </p:txBody>
      </p:sp>
    </p:spTree>
    <p:extLst>
      <p:ext uri="{BB962C8B-B14F-4D97-AF65-F5344CB8AC3E}">
        <p14:creationId xmlns:p14="http://schemas.microsoft.com/office/powerpoint/2010/main" xmlns="" val="282655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an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730" y="1874837"/>
            <a:ext cx="869849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		 String q)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{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Directory 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 = </a:t>
            </a:r>
            <a:r>
              <a:rPr lang="en-US" sz="2400" dirty="0" err="1" smtClean="0">
                <a:latin typeface="Courier"/>
                <a:cs typeface="Courier"/>
              </a:rPr>
              <a:t>FSDirectory.open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							new File(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));                     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new </a:t>
            </a:r>
            <a:r>
              <a:rPr lang="en-US" sz="2400" b="1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dir</a:t>
            </a:r>
            <a:r>
              <a:rPr lang="en-US" sz="24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77046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"/>
                <a:cs typeface="Courier"/>
              </a:rPr>
              <a:t>Query</a:t>
            </a:r>
            <a:r>
              <a:rPr lang="en-US" dirty="0" smtClean="0"/>
              <a:t> and </a:t>
            </a:r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1529"/>
            <a:ext cx="8229600" cy="53226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org.apache.lucene.queryParser.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 parser =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new </a:t>
            </a:r>
            <a:r>
              <a:rPr lang="en-US" sz="2000" b="1" dirty="0" err="1" smtClean="0">
                <a:latin typeface="Courier"/>
                <a:cs typeface="Courier"/>
              </a:rPr>
              <a:t>QueryParser</a:t>
            </a:r>
            <a:r>
              <a:rPr lang="en-US" sz="2000" dirty="0" smtClean="0">
                <a:latin typeface="Courier"/>
                <a:cs typeface="Courier"/>
              </a:rPr>
              <a:t>(Version.LUCENE_30,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	</a:t>
            </a:r>
            <a:r>
              <a:rPr lang="en-US" sz="2000" dirty="0" smtClean="0">
                <a:latin typeface="Courier"/>
                <a:cs typeface="Courier"/>
              </a:rPr>
              <a:t>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"contents”,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 </a:t>
            </a:r>
            <a:r>
              <a:rPr lang="en-US" sz="2000" dirty="0" smtClean="0">
                <a:latin typeface="Courier"/>
                <a:cs typeface="Courier"/>
              </a:rPr>
              <a:t>new </a:t>
            </a:r>
            <a:r>
              <a:rPr lang="en-US" sz="2000" b="1" dirty="0" err="1" smtClean="0">
                <a:latin typeface="Courier"/>
                <a:cs typeface="Courier"/>
              </a:rPr>
              <a:t>StandardAnalyzer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					</a:t>
            </a: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	  Version.LUCENE_30));                                 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b="1" dirty="0" smtClean="0">
                <a:latin typeface="Courier"/>
                <a:cs typeface="Courier"/>
              </a:rPr>
              <a:t>Query</a:t>
            </a:r>
            <a:r>
              <a:rPr lang="en-US" sz="2000" dirty="0" smtClean="0">
                <a:latin typeface="Courier"/>
                <a:cs typeface="Courier"/>
              </a:rPr>
              <a:t> query = </a:t>
            </a:r>
            <a:r>
              <a:rPr lang="en-US" sz="2000" dirty="0" err="1" smtClean="0">
                <a:latin typeface="Courier"/>
                <a:cs typeface="Courier"/>
              </a:rPr>
              <a:t>parser.</a:t>
            </a:r>
            <a:r>
              <a:rPr lang="en-US" sz="2000" b="1" dirty="0" err="1" smtClean="0">
                <a:latin typeface="Courier"/>
                <a:cs typeface="Courier"/>
              </a:rPr>
              <a:t>parse</a:t>
            </a:r>
            <a:r>
              <a:rPr lang="en-US" sz="2000" dirty="0" smtClean="0">
                <a:latin typeface="Courier"/>
                <a:cs typeface="Courier"/>
              </a:rPr>
              <a:t>(q);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03770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searching classes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Contains references to the top documents returned by a search</a:t>
            </a:r>
            <a:endParaRPr lang="el-GR" dirty="0" smtClean="0">
              <a:cs typeface="Courier"/>
            </a:endParaRPr>
          </a:p>
          <a:p>
            <a:pPr lvl="1"/>
            <a:endParaRPr lang="en-US" dirty="0" smtClean="0"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Represents a single search result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324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 search system</a:t>
            </a:r>
            <a:endParaRPr lang="en-US" dirty="0"/>
          </a:p>
        </p:txBody>
      </p:sp>
      <p:sp>
        <p:nvSpPr>
          <p:cNvPr id="4" name="Explosion 1 3"/>
          <p:cNvSpPr/>
          <p:nvPr/>
        </p:nvSpPr>
        <p:spPr>
          <a:xfrm>
            <a:off x="1174368" y="5202392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Raw Content</a:t>
            </a:r>
            <a:endParaRPr lang="en-US" sz="1400" dirty="0"/>
          </a:p>
        </p:txBody>
      </p:sp>
      <p:sp>
        <p:nvSpPr>
          <p:cNvPr id="5" name="Alternate Process 4"/>
          <p:cNvSpPr/>
          <p:nvPr/>
        </p:nvSpPr>
        <p:spPr>
          <a:xfrm>
            <a:off x="1106091" y="457426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Acquire content</a:t>
            </a:r>
            <a:endParaRPr lang="en-US" sz="2000" dirty="0"/>
          </a:p>
        </p:txBody>
      </p:sp>
      <p:sp>
        <p:nvSpPr>
          <p:cNvPr id="6" name="Alternate Process 5"/>
          <p:cNvSpPr/>
          <p:nvPr/>
        </p:nvSpPr>
        <p:spPr>
          <a:xfrm>
            <a:off x="1106091" y="3675231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Build document</a:t>
            </a:r>
            <a:endParaRPr lang="en-US" sz="2000" dirty="0"/>
          </a:p>
        </p:txBody>
      </p:sp>
      <p:sp>
        <p:nvSpPr>
          <p:cNvPr id="8" name="Alternate Process 7"/>
          <p:cNvSpPr/>
          <p:nvPr/>
        </p:nvSpPr>
        <p:spPr>
          <a:xfrm>
            <a:off x="1106091" y="2776228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Analyze document</a:t>
            </a:r>
            <a:endParaRPr lang="en-US" sz="2000" dirty="0"/>
          </a:p>
        </p:txBody>
      </p:sp>
      <p:sp>
        <p:nvSpPr>
          <p:cNvPr id="9" name="Alternate Process 8"/>
          <p:cNvSpPr/>
          <p:nvPr/>
        </p:nvSpPr>
        <p:spPr>
          <a:xfrm>
            <a:off x="1106091" y="1863569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Index document</a:t>
            </a:r>
            <a:endParaRPr lang="en-US" sz="2000" dirty="0"/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14175" y="510678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2014175" y="4207753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014175" y="3308718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014175" y="2407540"/>
            <a:ext cx="0" cy="3686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Magnetic Disk 19"/>
          <p:cNvSpPr/>
          <p:nvPr/>
        </p:nvSpPr>
        <p:spPr>
          <a:xfrm>
            <a:off x="4424351" y="3308718"/>
            <a:ext cx="1447473" cy="1456722"/>
          </a:xfrm>
          <a:prstGeom prst="flowChartMagneticDisk">
            <a:avLst/>
          </a:prstGeom>
          <a:solidFill>
            <a:schemeClr val="accent5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cxnSp>
        <p:nvCxnSpPr>
          <p:cNvPr id="22" name="Elbow Connector 21"/>
          <p:cNvCxnSpPr>
            <a:stCxn id="9" idx="3"/>
            <a:endCxn id="20" idx="2"/>
          </p:cNvCxnSpPr>
          <p:nvPr/>
        </p:nvCxnSpPr>
        <p:spPr>
          <a:xfrm>
            <a:off x="2922260" y="2129833"/>
            <a:ext cx="1502091" cy="1907246"/>
          </a:xfrm>
          <a:prstGeom prst="bentConnector3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Explosion 1 23"/>
          <p:cNvSpPr/>
          <p:nvPr/>
        </p:nvSpPr>
        <p:spPr>
          <a:xfrm>
            <a:off x="6890220" y="1656554"/>
            <a:ext cx="1679615" cy="1119674"/>
          </a:xfrm>
          <a:prstGeom prst="irregularSeal1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821943" y="2937914"/>
            <a:ext cx="1816169" cy="532527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Search UI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81895" y="3941489"/>
            <a:ext cx="2296265" cy="826146"/>
            <a:chOff x="6581895" y="3941489"/>
            <a:chExt cx="2296265" cy="826146"/>
          </a:xfrm>
        </p:grpSpPr>
        <p:sp>
          <p:nvSpPr>
            <p:cNvPr id="26" name="Alternate Process 25"/>
            <p:cNvSpPr/>
            <p:nvPr/>
          </p:nvSpPr>
          <p:spPr>
            <a:xfrm>
              <a:off x="6581895" y="3941489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Build query</a:t>
              </a:r>
              <a:endParaRPr lang="en-US" sz="2000" dirty="0"/>
            </a:p>
          </p:txBody>
        </p:sp>
        <p:sp>
          <p:nvSpPr>
            <p:cNvPr id="27" name="Alternate Process 26"/>
            <p:cNvSpPr/>
            <p:nvPr/>
          </p:nvSpPr>
          <p:spPr>
            <a:xfrm>
              <a:off x="7867660" y="3943684"/>
              <a:ext cx="1010500" cy="823951"/>
            </a:xfrm>
            <a:prstGeom prst="flowChartAlternateProcess">
              <a:avLst/>
            </a:prstGeom>
            <a:solidFill>
              <a:schemeClr val="accent5"/>
            </a:solidFill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Render results</a:t>
              </a:r>
              <a:endParaRPr lang="en-US" sz="2000" dirty="0"/>
            </a:p>
          </p:txBody>
        </p:sp>
      </p:grpSp>
      <p:sp>
        <p:nvSpPr>
          <p:cNvPr id="28" name="Alternate Process 27"/>
          <p:cNvSpPr/>
          <p:nvPr/>
        </p:nvSpPr>
        <p:spPr>
          <a:xfrm>
            <a:off x="6821943" y="5193031"/>
            <a:ext cx="1816169" cy="532527"/>
          </a:xfrm>
          <a:prstGeom prst="flowChartAlternateProcess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query</a:t>
            </a:r>
            <a:endParaRPr lang="en-US" dirty="0"/>
          </a:p>
        </p:txBody>
      </p:sp>
      <p:cxnSp>
        <p:nvCxnSpPr>
          <p:cNvPr id="30" name="Straight Arrow Connector 29"/>
          <p:cNvCxnSpPr>
            <a:endCxn id="26" idx="0"/>
          </p:cNvCxnSpPr>
          <p:nvPr/>
        </p:nvCxnSpPr>
        <p:spPr>
          <a:xfrm flipH="1">
            <a:off x="7087145" y="3470441"/>
            <a:ext cx="396016" cy="471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0"/>
          </p:cNvCxnSpPr>
          <p:nvPr/>
        </p:nvCxnSpPr>
        <p:spPr>
          <a:xfrm flipH="1" flipV="1">
            <a:off x="8001000" y="3470441"/>
            <a:ext cx="371910" cy="4732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</p:cNvCxnSpPr>
          <p:nvPr/>
        </p:nvCxnSpPr>
        <p:spPr>
          <a:xfrm>
            <a:off x="7087145" y="4765440"/>
            <a:ext cx="396016" cy="42759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V="1">
            <a:off x="8001000" y="4719789"/>
            <a:ext cx="338355" cy="4732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8" idx="1"/>
            <a:endCxn id="20" idx="4"/>
          </p:cNvCxnSpPr>
          <p:nvPr/>
        </p:nvCxnSpPr>
        <p:spPr>
          <a:xfrm rot="10800000">
            <a:off x="5871825" y="4037079"/>
            <a:ext cx="950119" cy="1422216"/>
          </a:xfrm>
          <a:prstGeom prst="bentConnector3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25" idx="0"/>
          </p:cNvCxnSpPr>
          <p:nvPr/>
        </p:nvCxnSpPr>
        <p:spPr>
          <a:xfrm>
            <a:off x="7730028" y="2407540"/>
            <a:ext cx="0" cy="530374"/>
          </a:xfrm>
          <a:prstGeom prst="straightConnector1">
            <a:avLst/>
          </a:prstGeom>
          <a:ln>
            <a:solidFill>
              <a:srgbClr val="00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23475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  <a:cs typeface="Courier"/>
              </a:rPr>
              <a:t>s</a:t>
            </a:r>
            <a:r>
              <a:rPr lang="en-US" dirty="0" smtClean="0">
                <a:latin typeface="Courier"/>
                <a:cs typeface="Courier"/>
              </a:rPr>
              <a:t>earch()</a:t>
            </a:r>
            <a:r>
              <a:rPr lang="en-US" dirty="0" smtClean="0"/>
              <a:t> returns </a:t>
            </a:r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4997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import </a:t>
            </a:r>
            <a:r>
              <a:rPr lang="en-US" sz="2400" dirty="0" err="1" smtClean="0">
                <a:latin typeface="Courier"/>
                <a:cs typeface="Courier"/>
              </a:rPr>
              <a:t>org.apache.lucene.search.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Query query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b="1" dirty="0" err="1" smtClean="0">
                <a:latin typeface="Courier"/>
                <a:cs typeface="Courier"/>
              </a:rPr>
              <a:t>TopDocs</a:t>
            </a:r>
            <a:r>
              <a:rPr lang="en-US" sz="2400" dirty="0" smtClean="0">
                <a:latin typeface="Courier"/>
                <a:cs typeface="Courier"/>
              </a:rPr>
              <a:t> hits = 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search</a:t>
            </a:r>
            <a:r>
              <a:rPr lang="en-US" sz="2400" dirty="0" smtClean="0">
                <a:latin typeface="Courier"/>
                <a:cs typeface="Courier"/>
              </a:rPr>
              <a:t>(query, 10);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098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TopDoc</a:t>
            </a:r>
            <a:r>
              <a:rPr lang="en-US" dirty="0" err="1" smtClean="0">
                <a:cs typeface="Courier"/>
              </a:rPr>
              <a:t>s</a:t>
            </a:r>
            <a:r>
              <a:rPr lang="en-US" dirty="0" smtClean="0"/>
              <a:t> contain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err="1" smtClean="0">
                <a:cs typeface="Courier"/>
              </a:rPr>
              <a:t>s</a:t>
            </a:r>
            <a:endParaRPr lang="en-US" dirty="0"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77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import </a:t>
            </a:r>
            <a:r>
              <a:rPr lang="en-US" sz="2000" dirty="0" err="1" smtClean="0">
                <a:latin typeface="Courier"/>
                <a:cs typeface="Courier"/>
              </a:rPr>
              <a:t>org.apache.lucene.search.</a:t>
            </a:r>
            <a:r>
              <a:rPr lang="en-US" sz="2000" b="1" dirty="0" err="1" smtClean="0">
                <a:latin typeface="Courier"/>
                <a:cs typeface="Courier"/>
              </a:rPr>
              <a:t>ScoreDoc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public static void search(String </a:t>
            </a:r>
            <a:r>
              <a:rPr lang="en-US" sz="2000" dirty="0" err="1" smtClean="0">
                <a:latin typeface="Courier"/>
                <a:cs typeface="Courier"/>
              </a:rPr>
              <a:t>indexDir</a:t>
            </a:r>
            <a:r>
              <a:rPr lang="en-US" sz="2000" dirty="0" smtClean="0">
                <a:latin typeface="Courier"/>
                <a:cs typeface="Courier"/>
              </a:rPr>
              <a:t>, String q)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	throws </a:t>
            </a:r>
            <a:r>
              <a:rPr lang="en-US" sz="2000" dirty="0" err="1" smtClean="0">
                <a:latin typeface="Courier"/>
                <a:cs typeface="Courier"/>
              </a:rPr>
              <a:t>IOException</a:t>
            </a:r>
            <a:r>
              <a:rPr lang="en-US" sz="2000" dirty="0" smtClean="0">
                <a:latin typeface="Courier"/>
                <a:cs typeface="Courier"/>
              </a:rPr>
              <a:t>, </a:t>
            </a:r>
            <a:r>
              <a:rPr lang="en-US" sz="2000" dirty="0" err="1" smtClean="0">
                <a:latin typeface="Courier"/>
                <a:cs typeface="Courier"/>
              </a:rPr>
              <a:t>ParseException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TopDocs</a:t>
            </a:r>
            <a:r>
              <a:rPr lang="en-US" sz="2000" dirty="0" smtClean="0">
                <a:latin typeface="Courier"/>
                <a:cs typeface="Courier"/>
              </a:rPr>
              <a:t> hits = ...;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...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for(</a:t>
            </a:r>
            <a:r>
              <a:rPr lang="fr-FR" sz="2000" b="1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</a:t>
            </a:r>
            <a:r>
              <a:rPr lang="fr-FR" sz="2000" dirty="0" err="1" smtClean="0">
                <a:latin typeface="Courier"/>
                <a:cs typeface="Courier"/>
              </a:rPr>
              <a:t>scoreDoc</a:t>
            </a:r>
            <a:r>
              <a:rPr lang="fr-FR" sz="2000" dirty="0" smtClean="0">
                <a:latin typeface="Courier"/>
                <a:cs typeface="Courier"/>
              </a:rPr>
              <a:t> : </a:t>
            </a:r>
            <a:r>
              <a:rPr lang="fr-FR" sz="2000" dirty="0" err="1" smtClean="0">
                <a:latin typeface="Courier"/>
                <a:cs typeface="Courier"/>
              </a:rPr>
              <a:t>hits.</a:t>
            </a:r>
            <a:r>
              <a:rPr lang="fr-FR" sz="2000" b="1" dirty="0" err="1" smtClean="0">
                <a:latin typeface="Courier"/>
                <a:cs typeface="Courier"/>
              </a:rPr>
              <a:t>scoreDocs</a:t>
            </a:r>
            <a:r>
              <a:rPr lang="fr-FR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Document doc = </a:t>
            </a:r>
            <a:r>
              <a:rPr lang="fr-FR" sz="2000" dirty="0" err="1" smtClean="0">
                <a:latin typeface="Courier"/>
                <a:cs typeface="Courier"/>
              </a:rPr>
              <a:t>is.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scoreDoc.</a:t>
            </a:r>
            <a:r>
              <a:rPr lang="fr-FR" sz="2000" b="1" dirty="0" err="1" smtClean="0">
                <a:latin typeface="Courier"/>
                <a:cs typeface="Courier"/>
              </a:rPr>
              <a:t>doc</a:t>
            </a:r>
            <a:r>
              <a:rPr lang="fr-FR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	</a:t>
            </a:r>
            <a:r>
              <a:rPr lang="fr-FR" sz="2000" dirty="0" err="1" smtClean="0">
                <a:latin typeface="Courier"/>
                <a:cs typeface="Courier"/>
              </a:rPr>
              <a:t>System.out.println</a:t>
            </a:r>
            <a:r>
              <a:rPr lang="fr-FR" sz="2000" dirty="0" smtClean="0">
                <a:latin typeface="Courier"/>
                <a:cs typeface="Courier"/>
              </a:rPr>
              <a:t>(</a:t>
            </a:r>
            <a:r>
              <a:rPr lang="fr-FR" sz="2000" dirty="0" err="1" smtClean="0">
                <a:latin typeface="Courier"/>
                <a:cs typeface="Courier"/>
              </a:rPr>
              <a:t>doc.</a:t>
            </a:r>
            <a:r>
              <a:rPr lang="fr-FR" sz="2000" b="1" dirty="0" err="1" smtClean="0">
                <a:latin typeface="Courier"/>
                <a:cs typeface="Courier"/>
              </a:rPr>
              <a:t>get</a:t>
            </a:r>
            <a:r>
              <a:rPr lang="fr-FR" sz="2000" dirty="0" smtClean="0">
                <a:latin typeface="Courier"/>
                <a:cs typeface="Courier"/>
              </a:rPr>
              <a:t>("</a:t>
            </a:r>
            <a:r>
              <a:rPr lang="fr-FR" sz="2000" dirty="0" err="1" smtClean="0">
                <a:latin typeface="Courier"/>
                <a:cs typeface="Courier"/>
              </a:rPr>
              <a:t>fullpath</a:t>
            </a:r>
            <a:r>
              <a:rPr lang="fr-FR" sz="2000" dirty="0" smtClean="0">
                <a:latin typeface="Courier"/>
                <a:cs typeface="Courier"/>
              </a:rPr>
              <a:t>"));</a:t>
            </a:r>
          </a:p>
          <a:p>
            <a:pPr marL="0" indent="0">
              <a:buNone/>
            </a:pPr>
            <a:r>
              <a:rPr lang="fr-FR" sz="2000" dirty="0">
                <a:latin typeface="Courier"/>
                <a:cs typeface="Courier"/>
              </a:rPr>
              <a:t>	</a:t>
            </a:r>
            <a:r>
              <a:rPr lang="fr-FR" sz="2000" dirty="0" smtClean="0">
                <a:latin typeface="Courier"/>
                <a:cs typeface="Courier"/>
              </a:rPr>
              <a:t>}</a:t>
            </a: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80156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Closing </a:t>
            </a:r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public static void search(String </a:t>
            </a:r>
            <a:r>
              <a:rPr lang="en-US" sz="2400" dirty="0" err="1" smtClean="0">
                <a:latin typeface="Courier"/>
                <a:cs typeface="Courier"/>
              </a:rPr>
              <a:t>indexDir</a:t>
            </a:r>
            <a:r>
              <a:rPr lang="en-US" sz="2400" dirty="0" smtClean="0">
                <a:latin typeface="Courier"/>
                <a:cs typeface="Courier"/>
              </a:rPr>
              <a:t>,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								 String q)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	throws </a:t>
            </a:r>
            <a:r>
              <a:rPr lang="en-US" sz="2400" dirty="0" err="1" smtClean="0">
                <a:latin typeface="Courier"/>
                <a:cs typeface="Courier"/>
              </a:rPr>
              <a:t>IOException</a:t>
            </a:r>
            <a:r>
              <a:rPr lang="en-US" sz="2400" dirty="0" smtClean="0">
                <a:latin typeface="Courier"/>
                <a:cs typeface="Courier"/>
              </a:rPr>
              <a:t>, </a:t>
            </a:r>
            <a:r>
              <a:rPr lang="en-US" sz="2400" dirty="0" err="1" smtClean="0">
                <a:latin typeface="Courier"/>
                <a:cs typeface="Courier"/>
              </a:rPr>
              <a:t>ParseException</a:t>
            </a:r>
            <a:r>
              <a:rPr lang="en-US" sz="2400" dirty="0" smtClean="0">
                <a:latin typeface="Courier"/>
                <a:cs typeface="Courier"/>
              </a:rPr>
              <a:t> 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IndexSearcher</a:t>
            </a:r>
            <a:r>
              <a:rPr lang="en-US" sz="2400" dirty="0" smtClean="0">
                <a:latin typeface="Courier"/>
                <a:cs typeface="Courier"/>
              </a:rPr>
              <a:t> is = ...;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...</a:t>
            </a:r>
          </a:p>
          <a:p>
            <a:pPr marL="0" indent="0">
              <a:buNone/>
            </a:pP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is.</a:t>
            </a:r>
            <a:r>
              <a:rPr lang="en-US" sz="2400" b="1" dirty="0" err="1" smtClean="0">
                <a:latin typeface="Courier"/>
                <a:cs typeface="Courier"/>
              </a:rPr>
              <a:t>close</a:t>
            </a:r>
            <a:r>
              <a:rPr lang="en-US" sz="24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"/>
                <a:cs typeface="Courier"/>
              </a:rPr>
              <a:t>}</a:t>
            </a:r>
            <a:endParaRPr lang="en-US" sz="2400" dirty="0" smtClean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98285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</p:txBody>
      </p:sp>
    </p:spTree>
    <p:extLst>
      <p:ext uri="{BB962C8B-B14F-4D97-AF65-F5344CB8AC3E}">
        <p14:creationId xmlns:p14="http://schemas.microsoft.com/office/powerpoint/2010/main" xmlns="" val="209322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IndexReader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9050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IndexSearcher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00400" y="31242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IndexReader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4343400"/>
            <a:ext cx="2590800" cy="60960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Directory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  <p:sp>
        <p:nvSpPr>
          <p:cNvPr id="9" name="Magnetic Disk 8"/>
          <p:cNvSpPr/>
          <p:nvPr/>
        </p:nvSpPr>
        <p:spPr>
          <a:xfrm>
            <a:off x="4038600" y="5562600"/>
            <a:ext cx="914400" cy="83820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4" idx="2"/>
            <a:endCxn id="7" idx="0"/>
          </p:cNvCxnSpPr>
          <p:nvPr/>
        </p:nvCxnSpPr>
        <p:spPr>
          <a:xfrm>
            <a:off x="4495800" y="25146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95800" y="37338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95800" y="4953000"/>
            <a:ext cx="0" cy="6096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1"/>
          </p:cNvCxnSpPr>
          <p:nvPr/>
        </p:nvCxnSpPr>
        <p:spPr>
          <a:xfrm>
            <a:off x="2590800" y="2209800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5791200" y="2215848"/>
            <a:ext cx="609600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82654" y="19050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ourier"/>
                <a:cs typeface="Courier"/>
              </a:rPr>
              <a:t>Query</a:t>
            </a:r>
            <a:endParaRPr lang="en-US" sz="2400" dirty="0">
              <a:latin typeface="Courier"/>
              <a:cs typeface="Courier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77000" y="1905000"/>
            <a:ext cx="1477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Courier"/>
                <a:cs typeface="Courier"/>
              </a:rPr>
              <a:t>TopDocs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773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Constructor: 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(Directory d);</a:t>
            </a:r>
          </a:p>
          <a:p>
            <a:pPr lvl="2"/>
            <a:r>
              <a:rPr lang="en-US" dirty="0" smtClean="0">
                <a:cs typeface="Courier"/>
              </a:rPr>
              <a:t>deprecated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latin typeface="Courier"/>
                <a:cs typeface="Courier"/>
              </a:rPr>
              <a:t> r);</a:t>
            </a:r>
          </a:p>
          <a:p>
            <a:pPr lvl="2"/>
            <a:r>
              <a:rPr lang="en-US" dirty="0" smtClean="0">
                <a:cs typeface="Courier"/>
              </a:rPr>
              <a:t>Construct an </a:t>
            </a:r>
            <a:r>
              <a:rPr lang="en-US" dirty="0" err="1" smtClean="0">
                <a:latin typeface="Courier"/>
                <a:cs typeface="Courier"/>
              </a:rPr>
              <a:t>IndexReader</a:t>
            </a:r>
            <a:r>
              <a:rPr lang="en-US" dirty="0" smtClean="0">
                <a:cs typeface="Courier"/>
              </a:rPr>
              <a:t> with static method </a:t>
            </a:r>
            <a:r>
              <a:rPr lang="en-US" dirty="0" err="1" smtClean="0">
                <a:latin typeface="Courier"/>
                <a:cs typeface="Courier"/>
              </a:rPr>
              <a:t>IndexReader.open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dir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40874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 changing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68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Directory 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FSDirectory.open</a:t>
            </a:r>
            <a:r>
              <a:rPr lang="en-US" sz="2000" dirty="0" smtClean="0">
                <a:latin typeface="Courier"/>
                <a:cs typeface="Courier"/>
              </a:rPr>
              <a:t>(...);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IndexReader.open</a:t>
            </a:r>
            <a:r>
              <a:rPr lang="en-US" sz="2000" dirty="0" smtClean="0">
                <a:latin typeface="Courier"/>
                <a:cs typeface="Courier"/>
              </a:rPr>
              <a:t>(</a:t>
            </a:r>
            <a:r>
              <a:rPr lang="en-US" sz="2000" dirty="0" err="1" smtClean="0">
                <a:latin typeface="Courier"/>
                <a:cs typeface="Courier"/>
              </a:rPr>
              <a:t>dir</a:t>
            </a:r>
            <a:r>
              <a:rPr lang="en-US" sz="2000" dirty="0" smtClean="0">
                <a:latin typeface="Courier"/>
                <a:cs typeface="Courier"/>
              </a:rPr>
              <a:t>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Above </a:t>
            </a:r>
            <a:r>
              <a:rPr lang="en-US" sz="2000" dirty="0" smtClean="0">
                <a:latin typeface="Courier"/>
                <a:cs typeface="Courier"/>
              </a:rPr>
              <a:t>reader</a:t>
            </a:r>
            <a:r>
              <a:rPr lang="en-US" sz="2000" dirty="0" smtClean="0">
                <a:cs typeface="Courier"/>
              </a:rPr>
              <a:t> does not reflect changes to the index unless you </a:t>
            </a: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 it.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Reopen</a:t>
            </a:r>
            <a:r>
              <a:rPr lang="en-US" sz="2000" dirty="0" smtClean="0">
                <a:cs typeface="Courier"/>
              </a:rPr>
              <a:t>ing is more resource efficient than </a:t>
            </a:r>
            <a:r>
              <a:rPr lang="en-US" sz="2000" dirty="0" smtClean="0">
                <a:latin typeface="Courier"/>
                <a:cs typeface="Courier"/>
              </a:rPr>
              <a:t>open</a:t>
            </a:r>
            <a:r>
              <a:rPr lang="en-US" sz="2000" dirty="0" smtClean="0">
                <a:cs typeface="Courier"/>
              </a:rPr>
              <a:t>ing a new </a:t>
            </a: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cs typeface="Courier"/>
              </a:rPr>
              <a:t>.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37354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Near-real-time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49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IndexWriter</a:t>
            </a:r>
            <a:r>
              <a:rPr lang="en-US" sz="2000" dirty="0" smtClean="0">
                <a:latin typeface="Courier"/>
                <a:cs typeface="Courier"/>
              </a:rPr>
              <a:t> writer = ...;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reader = </a:t>
            </a:r>
            <a:r>
              <a:rPr lang="en-US" sz="2000" dirty="0" err="1" smtClean="0">
                <a:latin typeface="Courier"/>
                <a:cs typeface="Courier"/>
              </a:rPr>
              <a:t>writer.getReader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 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cs typeface="Courier"/>
              </a:rPr>
              <a:t>Now let us say there’s a change to the index using </a:t>
            </a:r>
            <a:r>
              <a:rPr lang="en-US" sz="2000" dirty="0" smtClean="0">
                <a:latin typeface="Courier"/>
                <a:cs typeface="Courier"/>
              </a:rPr>
              <a:t>writer</a:t>
            </a:r>
            <a:endParaRPr lang="en-US" sz="2000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sz="2000" dirty="0" smtClean="0">
              <a:latin typeface="Courier"/>
              <a:cs typeface="Courier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// reopen() and </a:t>
            </a:r>
            <a:r>
              <a:rPr lang="en-US" sz="2000" dirty="0" err="1" smtClean="0">
                <a:latin typeface="Courier"/>
                <a:cs typeface="Courier"/>
              </a:rPr>
              <a:t>getReader</a:t>
            </a:r>
            <a:r>
              <a:rPr lang="en-US" sz="2000" dirty="0" smtClean="0">
                <a:latin typeface="Courier"/>
                <a:cs typeface="Courier"/>
              </a:rPr>
              <a:t>() force writer to flush</a:t>
            </a:r>
          </a:p>
          <a:p>
            <a:pPr marL="0" indent="0">
              <a:buNone/>
            </a:pPr>
            <a:r>
              <a:rPr lang="en-US" sz="2000" dirty="0" err="1" smtClean="0">
                <a:latin typeface="Courier"/>
                <a:cs typeface="Courier"/>
              </a:rPr>
              <a:t>IndexReader</a:t>
            </a:r>
            <a:r>
              <a:rPr lang="en-US" sz="2000" dirty="0" smtClean="0">
                <a:latin typeface="Courier"/>
                <a:cs typeface="Courier"/>
              </a:rPr>
              <a:t>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 = </a:t>
            </a:r>
            <a:r>
              <a:rPr lang="en-US" sz="2000" dirty="0" err="1" smtClean="0">
                <a:latin typeface="Courier"/>
                <a:cs typeface="Courier"/>
              </a:rPr>
              <a:t>reader.reopen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 smtClean="0">
                <a:latin typeface="Courier"/>
                <a:cs typeface="Courier"/>
              </a:rPr>
              <a:t>if (reader !=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) {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err="1" smtClean="0">
                <a:latin typeface="Courier"/>
                <a:cs typeface="Courier"/>
              </a:rPr>
              <a:t>reader.close</a:t>
            </a:r>
            <a:r>
              <a:rPr lang="en-US" sz="2000" dirty="0" smtClean="0">
                <a:latin typeface="Courier"/>
                <a:cs typeface="Courier"/>
              </a:rPr>
              <a:t>();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reader = </a:t>
            </a:r>
            <a:r>
              <a:rPr lang="en-US" sz="2000" dirty="0" err="1" smtClean="0">
                <a:latin typeface="Courier"/>
                <a:cs typeface="Courier"/>
              </a:rPr>
              <a:t>newReader</a:t>
            </a:r>
            <a:r>
              <a:rPr lang="en-US" sz="2000" dirty="0" smtClean="0">
                <a:latin typeface="Courier"/>
                <a:cs typeface="Courier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	</a:t>
            </a:r>
            <a:r>
              <a:rPr lang="en-US" sz="2000" dirty="0" smtClean="0">
                <a:latin typeface="Courier"/>
                <a:cs typeface="Courier"/>
              </a:rPr>
              <a:t>searcher = new </a:t>
            </a:r>
            <a:r>
              <a:rPr lang="en-US" sz="2000" dirty="0" err="1" smtClean="0">
                <a:latin typeface="Courier"/>
                <a:cs typeface="Courier"/>
              </a:rPr>
              <a:t>IndexSearcher</a:t>
            </a:r>
            <a:r>
              <a:rPr lang="en-US" sz="2000" dirty="0" smtClean="0">
                <a:latin typeface="Courier"/>
                <a:cs typeface="Courier"/>
              </a:rPr>
              <a:t>(reader);</a:t>
            </a:r>
          </a:p>
          <a:p>
            <a:pPr marL="0" indent="0">
              <a:buNone/>
            </a:pPr>
            <a:r>
              <a:rPr lang="en-US" sz="2000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474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Courier"/>
              </a:rPr>
              <a:t>Methods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Courier"/>
                <a:cs typeface="Courier"/>
              </a:rPr>
              <a:t> search(Query q,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n);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Document doc(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docID</a:t>
            </a:r>
            <a:r>
              <a:rPr lang="en-US" dirty="0" smtClean="0">
                <a:latin typeface="Courier"/>
                <a:cs typeface="Courier"/>
              </a:rPr>
              <a:t>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1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>
                <a:latin typeface="Courier"/>
                <a:cs typeface="Courier"/>
              </a:rPr>
              <a:t>(Version </a:t>
            </a:r>
            <a:r>
              <a:rPr lang="en-US" dirty="0" err="1" smtClean="0">
                <a:latin typeface="Courier"/>
                <a:cs typeface="Courier"/>
              </a:rPr>
              <a:t>matchVersion</a:t>
            </a:r>
            <a:r>
              <a:rPr lang="en-US" dirty="0" smtClean="0">
                <a:latin typeface="Courier"/>
                <a:cs typeface="Courier"/>
              </a:rPr>
              <a:t>,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 err="1" smtClean="0">
                <a:latin typeface="Courier"/>
                <a:cs typeface="Courier"/>
              </a:rPr>
              <a:t>defaultField</a:t>
            </a:r>
            <a:r>
              <a:rPr lang="en-US" dirty="0" smtClean="0">
                <a:latin typeface="Courier"/>
                <a:cs typeface="Courier"/>
              </a:rPr>
              <a:t>,</a:t>
            </a:r>
            <a:r>
              <a:rPr lang="en-US" dirty="0">
                <a:latin typeface="Courier"/>
                <a:cs typeface="Courier"/>
              </a:rPr>
              <a:t/>
            </a:r>
            <a:br>
              <a:rPr lang="en-US" dirty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			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Analyzer analyzer);</a:t>
            </a:r>
          </a:p>
          <a:p>
            <a:pPr lvl="1"/>
            <a:endParaRPr lang="en-US" dirty="0">
              <a:latin typeface="Courier"/>
              <a:cs typeface="Courier"/>
            </a:endParaRPr>
          </a:p>
          <a:p>
            <a:r>
              <a:rPr lang="en-US" dirty="0" smtClean="0">
                <a:cs typeface="Courier"/>
              </a:rPr>
              <a:t>Parsing methods</a:t>
            </a:r>
          </a:p>
          <a:p>
            <a:pPr lvl="1"/>
            <a:r>
              <a:rPr lang="en-US" dirty="0" smtClean="0">
                <a:latin typeface="Courier"/>
                <a:cs typeface="Courier"/>
              </a:rPr>
              <a:t>Query parse(String query) throws</a:t>
            </a:r>
            <a:br>
              <a:rPr lang="en-US" dirty="0" smtClean="0">
                <a:latin typeface="Courier"/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		</a:t>
            </a:r>
            <a:r>
              <a:rPr lang="en-US" dirty="0" err="1" smtClean="0">
                <a:latin typeface="Courier"/>
                <a:cs typeface="Courier"/>
              </a:rPr>
              <a:t>ParseException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lvl="1"/>
            <a:r>
              <a:rPr lang="en-US" dirty="0" smtClean="0">
                <a:cs typeface="Courier"/>
              </a:rPr>
              <a:t>... and many more</a:t>
            </a:r>
          </a:p>
        </p:txBody>
      </p:sp>
    </p:spTree>
    <p:extLst>
      <p:ext uri="{BB962C8B-B14F-4D97-AF65-F5344CB8AC3E}">
        <p14:creationId xmlns:p14="http://schemas.microsoft.com/office/powerpoint/2010/main" xmlns="" val="159289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Lucene</a:t>
            </a:r>
            <a:r>
              <a:rPr lang="en-US" dirty="0" smtClean="0"/>
              <a:t>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87090" cy="4525963"/>
          </a:xfrm>
        </p:spPr>
        <p:txBody>
          <a:bodyPr/>
          <a:lstStyle/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Indexer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Indexer.java</a:t>
            </a:r>
            <a:endParaRPr lang="en-US" sz="2400" dirty="0" smtClean="0">
              <a:latin typeface="Courier"/>
              <a:cs typeface="Courier"/>
            </a:endParaRPr>
          </a:p>
          <a:p>
            <a:pPr lvl="1"/>
            <a:endParaRPr lang="en-US" dirty="0"/>
          </a:p>
          <a:p>
            <a:r>
              <a:rPr lang="en-US" dirty="0" smtClean="0"/>
              <a:t>Command line </a:t>
            </a:r>
            <a:r>
              <a:rPr lang="en-US" b="1" dirty="0" smtClean="0">
                <a:latin typeface="Courier"/>
                <a:cs typeface="Courier"/>
              </a:rPr>
              <a:t>Searcher</a:t>
            </a:r>
          </a:p>
          <a:p>
            <a:pPr lvl="1"/>
            <a:r>
              <a:rPr lang="en-US" sz="2400" dirty="0" smtClean="0">
                <a:latin typeface="Courier"/>
                <a:cs typeface="Courier"/>
              </a:rPr>
              <a:t>…/lia2e3/</a:t>
            </a:r>
            <a:r>
              <a:rPr lang="en-US" sz="2400" dirty="0" err="1" smtClean="0">
                <a:latin typeface="Courier"/>
                <a:cs typeface="Courier"/>
              </a:rPr>
              <a:t>src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lia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meetlucene</a:t>
            </a:r>
            <a:r>
              <a:rPr lang="en-US" sz="2400" dirty="0" smtClean="0">
                <a:latin typeface="Courier"/>
                <a:cs typeface="Courier"/>
              </a:rPr>
              <a:t>/</a:t>
            </a:r>
            <a:r>
              <a:rPr lang="en-US" sz="2400" dirty="0" err="1" smtClean="0">
                <a:latin typeface="Courier"/>
                <a:cs typeface="Courier"/>
              </a:rPr>
              <a:t>Searcher.java</a:t>
            </a:r>
            <a:endParaRPr lang="en-US" sz="24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69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urier"/>
                <a:cs typeface="Courier"/>
              </a:rPr>
              <a:t>QueryParser</a:t>
            </a:r>
            <a:r>
              <a:rPr lang="en-US" dirty="0" smtClean="0"/>
              <a:t> syntax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99007946"/>
              </p:ext>
            </p:extLst>
          </p:nvPr>
        </p:nvGraphicFramePr>
        <p:xfrm>
          <a:off x="457200" y="1436340"/>
          <a:ext cx="8229600" cy="525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9340"/>
                <a:gridCol w="53002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Quer</a:t>
                      </a:r>
                      <a:r>
                        <a:rPr lang="en-US" baseline="0" dirty="0" smtClean="0"/>
                        <a:t>y expression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Document matches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if…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 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java OR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dirty="0" smtClean="0"/>
                        <a:t> or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dirty="0" smtClean="0"/>
                        <a:t> or both in the default field (</a:t>
                      </a:r>
                      <a:r>
                        <a:rPr lang="en-US" i="1" dirty="0" smtClean="0"/>
                        <a:t>the default operator </a:t>
                      </a:r>
                      <a:r>
                        <a:rPr lang="en-US" i="1" baseline="0" dirty="0" smtClean="0"/>
                        <a:t>can be changed to </a:t>
                      </a:r>
                      <a:r>
                        <a:rPr lang="en-US" i="0" baseline="0" dirty="0" smtClean="0"/>
                        <a:t>AND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+java +</a:t>
                      </a:r>
                      <a:r>
                        <a:rPr lang="en-US" dirty="0" err="1" smtClean="0"/>
                        <a:t>junit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java AND </a:t>
                      </a:r>
                      <a:r>
                        <a:rPr lang="en-US" dirty="0" err="1" smtClean="0"/>
                        <a:t>junit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both </a:t>
                      </a:r>
                      <a:r>
                        <a:rPr lang="en-US" i="1" dirty="0" smtClean="0"/>
                        <a:t>java</a:t>
                      </a:r>
                      <a:r>
                        <a:rPr lang="en-US" i="0" dirty="0" smtClean="0"/>
                        <a:t> and </a:t>
                      </a:r>
                      <a:r>
                        <a:rPr lang="en-US" i="1" dirty="0" err="1" smtClean="0"/>
                        <a:t>junit</a:t>
                      </a:r>
                      <a:r>
                        <a:rPr lang="en-US" i="0" dirty="0" smtClean="0"/>
                        <a:t> in the default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title:ant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the term </a:t>
                      </a:r>
                      <a:r>
                        <a:rPr lang="en-US" i="1" dirty="0" smtClean="0"/>
                        <a:t>ant</a:t>
                      </a:r>
                      <a:r>
                        <a:rPr lang="en-US" i="0" dirty="0" smtClean="0"/>
                        <a:t> in the title field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title:extreme</a:t>
                      </a:r>
                      <a:r>
                        <a:rPr lang="en-US" baseline="0" dirty="0" smtClean="0"/>
                        <a:t> –</a:t>
                      </a:r>
                      <a:r>
                        <a:rPr lang="en-US" baseline="0" dirty="0" err="1" smtClean="0"/>
                        <a:t>subject:sports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Contains </a:t>
                      </a:r>
                      <a:r>
                        <a:rPr lang="en-US" i="1" dirty="0" smtClean="0"/>
                        <a:t>extreme</a:t>
                      </a:r>
                      <a:r>
                        <a:rPr lang="en-US" i="0" baseline="0" dirty="0" smtClean="0"/>
                        <a:t> in the title and not </a:t>
                      </a:r>
                      <a:r>
                        <a:rPr lang="en-US" i="1" baseline="0" dirty="0" smtClean="0"/>
                        <a:t>sports</a:t>
                      </a:r>
                      <a:r>
                        <a:rPr lang="en-US" i="0" baseline="0" dirty="0" smtClean="0"/>
                        <a:t> in subject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(agile OR extreme) AND java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Boolean</a:t>
                      </a:r>
                      <a:r>
                        <a:rPr lang="en-US" baseline="0" dirty="0" smtClean="0"/>
                        <a:t> expression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in action”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Phrase matches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title:”</a:t>
                      </a:r>
                      <a:r>
                        <a:rPr lang="en-US" dirty="0" err="1" smtClean="0"/>
                        <a:t>junit</a:t>
                      </a:r>
                      <a:r>
                        <a:rPr lang="en-US" dirty="0" smtClean="0"/>
                        <a:t> action”~5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Proximity matches (within 5) in title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Wildcard</a:t>
                      </a:r>
                      <a:r>
                        <a:rPr lang="en-US" baseline="0" dirty="0" smtClean="0"/>
                        <a:t>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java~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Fuzzy matches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lastmodified</a:t>
                      </a:r>
                      <a:r>
                        <a:rPr lang="en-US" dirty="0" smtClean="0"/>
                        <a:t>:[1/1/09 TO 12/31/09]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 matches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5151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onstruct </a:t>
            </a:r>
            <a:r>
              <a:rPr lang="en-US" dirty="0" err="1" smtClean="0">
                <a:latin typeface="Courier"/>
                <a:cs typeface="Courier"/>
              </a:rPr>
              <a:t>Query</a:t>
            </a:r>
            <a:r>
              <a:rPr lang="en-US" dirty="0" err="1" smtClean="0"/>
              <a:t>s</a:t>
            </a:r>
            <a:r>
              <a:rPr lang="en-US" dirty="0" smtClean="0"/>
              <a:t> programmatically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TermQuery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Constructed from a </a:t>
            </a:r>
            <a:r>
              <a:rPr lang="en-US" dirty="0" smtClean="0">
                <a:latin typeface="Courier"/>
                <a:cs typeface="Courier"/>
              </a:rPr>
              <a:t>Term</a:t>
            </a:r>
          </a:p>
          <a:p>
            <a:r>
              <a:rPr lang="en-US" dirty="0" err="1" smtClean="0">
                <a:latin typeface="Courier"/>
                <a:cs typeface="Courier"/>
              </a:rPr>
              <a:t>TermRangeQuery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NumericRangeQuery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PrefixQuery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BooleanQuery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PhraseQuery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WildcardQuery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FuzzyQuery</a:t>
            </a:r>
            <a:endParaRPr lang="en-US" dirty="0" smtClean="0">
              <a:latin typeface="Courier"/>
              <a:cs typeface="Courier"/>
            </a:endParaRPr>
          </a:p>
          <a:p>
            <a:r>
              <a:rPr lang="en-US" dirty="0" err="1" smtClean="0">
                <a:latin typeface="Courier"/>
                <a:cs typeface="Courier"/>
              </a:rPr>
              <a:t>MatchAllDocsQuery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828800"/>
            <a:ext cx="434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09600" indent="-609600"/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</a:rPr>
              <a:t>Lucene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</a:rPr>
              <a:t> Query Parser</a:t>
            </a:r>
          </a:p>
          <a:p>
            <a:pPr marL="609600" indent="-609600"/>
            <a:r>
              <a:rPr lang="en-US" sz="1600" dirty="0" smtClean="0">
                <a:latin typeface="Calibri Light" pitchFamily="34" charset="0"/>
              </a:rPr>
              <a:t>Example: </a:t>
            </a:r>
            <a:r>
              <a:rPr lang="en-US" sz="1600" dirty="0" err="1" smtClean="0">
                <a:latin typeface="Calibri Light" pitchFamily="34" charset="0"/>
              </a:rPr>
              <a:t>queryParser.parse</a:t>
            </a:r>
            <a:r>
              <a:rPr lang="en-US" sz="1600" dirty="0" smtClean="0">
                <a:latin typeface="Calibri Light" pitchFamily="34" charset="0"/>
              </a:rPr>
              <a:t>(“</a:t>
            </a:r>
            <a:r>
              <a:rPr lang="en-US" sz="1600" dirty="0" err="1" smtClean="0">
                <a:latin typeface="Calibri Light" pitchFamily="34" charset="0"/>
              </a:rPr>
              <a:t>name:Spider</a:t>
            </a:r>
            <a:r>
              <a:rPr lang="en-US" sz="1600" dirty="0" smtClean="0">
                <a:latin typeface="Calibri Light" pitchFamily="34" charset="0"/>
              </a:rPr>
              <a:t>-Man");</a:t>
            </a:r>
          </a:p>
          <a:p>
            <a:pPr marL="609600" indent="-609600"/>
            <a:endParaRPr lang="en-US" sz="1600" dirty="0" smtClean="0">
              <a:latin typeface="Calibri Light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good human entered queries, debugging, IPC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does text analysis and constructs appropriate queries 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not all query types supported</a:t>
            </a:r>
          </a:p>
          <a:p>
            <a:pPr marL="609600" indent="-609600" eaLnBrk="1" hangingPunct="1">
              <a:buFontTx/>
              <a:buNone/>
            </a:pPr>
            <a:endParaRPr lang="en-US" sz="1600" dirty="0" smtClean="0">
              <a:latin typeface="Calibri Light" pitchFamily="34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alibri Light" pitchFamily="34" charset="0"/>
              </a:rPr>
              <a:t>Programmatic query construction</a:t>
            </a:r>
          </a:p>
          <a:p>
            <a:pPr marL="609600" indent="-609600" eaLnBrk="1" hangingPunct="1"/>
            <a:r>
              <a:rPr lang="en-US" sz="1600" dirty="0" smtClean="0">
                <a:latin typeface="Calibri Light" pitchFamily="34" charset="0"/>
              </a:rPr>
              <a:t>Example: new </a:t>
            </a:r>
            <a:r>
              <a:rPr lang="en-US" sz="1600" dirty="0" err="1" smtClean="0">
                <a:latin typeface="Calibri Light" pitchFamily="34" charset="0"/>
              </a:rPr>
              <a:t>TermQuery</a:t>
            </a:r>
            <a:r>
              <a:rPr lang="en-US" sz="1600" dirty="0" smtClean="0">
                <a:latin typeface="Calibri Light" pitchFamily="34" charset="0"/>
              </a:rPr>
              <a:t>(new Term(“</a:t>
            </a:r>
            <a:r>
              <a:rPr lang="en-US" sz="1600" dirty="0" err="1" smtClean="0">
                <a:latin typeface="Calibri Light" pitchFamily="34" charset="0"/>
              </a:rPr>
              <a:t>name”,”Spider</a:t>
            </a:r>
            <a:r>
              <a:rPr lang="en-US" sz="1600" dirty="0" smtClean="0">
                <a:latin typeface="Calibri Light" pitchFamily="34" charset="0"/>
              </a:rPr>
              <a:t>-Man”))</a:t>
            </a:r>
          </a:p>
          <a:p>
            <a:pPr marL="609600" indent="-609600" eaLnBrk="1" hangingPunct="1"/>
            <a:endParaRPr lang="en-US" sz="1600" dirty="0" smtClean="0">
              <a:latin typeface="Calibri Light" pitchFamily="34" charset="0"/>
            </a:endParaRP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explicit, no escaping necessary</a:t>
            </a:r>
          </a:p>
          <a:p>
            <a:pPr marL="609600" indent="-609600" eaLnBrk="1" hangingPunct="1">
              <a:buFont typeface="Wingdings" pitchFamily="2" charset="2"/>
              <a:buChar char="§"/>
            </a:pPr>
            <a:r>
              <a:rPr lang="en-US" sz="1600" dirty="0" smtClean="0">
                <a:latin typeface="Calibri Light" pitchFamily="34" charset="0"/>
              </a:rPr>
              <a:t>does not do text analysis for you</a:t>
            </a:r>
            <a:endParaRPr lang="el-GR" sz="1600" dirty="0">
              <a:latin typeface="Calibr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13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572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smtClean="0">
                <a:solidFill>
                  <a:srgbClr val="000000"/>
                </a:solidFill>
                <a:latin typeface="Times"/>
                <a:cs typeface="+mn-cs"/>
              </a:rPr>
              <a:t>Analysis &amp; Search Relevancy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28600" y="1371600"/>
            <a:ext cx="19050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LexCorp BFG-9000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8600" y="26670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LexCorp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524000" y="2667000"/>
            <a:ext cx="1371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BFG-9000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2286000" y="3886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3048000" y="3886200"/>
            <a:ext cx="609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9000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228600" y="3886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990600" y="3886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Corp</a:t>
            </a:r>
          </a:p>
        </p:txBody>
      </p:sp>
      <p:sp>
        <p:nvSpPr>
          <p:cNvPr id="17418" name="Rectangle 11"/>
          <p:cNvSpPr>
            <a:spLocks noChangeArrowheads="1"/>
          </p:cNvSpPr>
          <p:nvPr/>
        </p:nvSpPr>
        <p:spPr bwMode="auto">
          <a:xfrm>
            <a:off x="990600" y="4267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LexCorp</a:t>
            </a:r>
          </a:p>
        </p:txBody>
      </p:sp>
      <p:sp>
        <p:nvSpPr>
          <p:cNvPr id="17419" name="Rectangle 12"/>
          <p:cNvSpPr>
            <a:spLocks noChangeArrowheads="1"/>
          </p:cNvSpPr>
          <p:nvPr/>
        </p:nvSpPr>
        <p:spPr bwMode="auto">
          <a:xfrm>
            <a:off x="2286000" y="5410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</a:t>
            </a:r>
          </a:p>
        </p:txBody>
      </p:sp>
      <p:sp>
        <p:nvSpPr>
          <p:cNvPr id="17420" name="Rectangle 13"/>
          <p:cNvSpPr>
            <a:spLocks noChangeArrowheads="1"/>
          </p:cNvSpPr>
          <p:nvPr/>
        </p:nvSpPr>
        <p:spPr bwMode="auto">
          <a:xfrm>
            <a:off x="3048000" y="5410200"/>
            <a:ext cx="609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9000</a:t>
            </a:r>
          </a:p>
        </p:txBody>
      </p:sp>
      <p:sp>
        <p:nvSpPr>
          <p:cNvPr id="17421" name="Rectangle 14"/>
          <p:cNvSpPr>
            <a:spLocks noChangeArrowheads="1"/>
          </p:cNvSpPr>
          <p:nvPr/>
        </p:nvSpPr>
        <p:spPr bwMode="auto">
          <a:xfrm>
            <a:off x="228600" y="5410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</a:t>
            </a:r>
          </a:p>
        </p:txBody>
      </p:sp>
      <p:sp>
        <p:nvSpPr>
          <p:cNvPr id="17422" name="Rectangle 15"/>
          <p:cNvSpPr>
            <a:spLocks noChangeArrowheads="1"/>
          </p:cNvSpPr>
          <p:nvPr/>
        </p:nvSpPr>
        <p:spPr bwMode="auto">
          <a:xfrm>
            <a:off x="990600" y="5410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corp</a:t>
            </a:r>
          </a:p>
        </p:txBody>
      </p:sp>
      <p:sp>
        <p:nvSpPr>
          <p:cNvPr id="17423" name="Rectangle 16"/>
          <p:cNvSpPr>
            <a:spLocks noChangeArrowheads="1"/>
          </p:cNvSpPr>
          <p:nvPr/>
        </p:nvSpPr>
        <p:spPr bwMode="auto">
          <a:xfrm>
            <a:off x="990600" y="5791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lexcorp</a:t>
            </a:r>
          </a:p>
        </p:txBody>
      </p:sp>
      <p:sp>
        <p:nvSpPr>
          <p:cNvPr id="17424" name="AutoShape 17"/>
          <p:cNvSpPr>
            <a:spLocks noChangeArrowheads="1"/>
          </p:cNvSpPr>
          <p:nvPr/>
        </p:nvSpPr>
        <p:spPr bwMode="auto">
          <a:xfrm>
            <a:off x="228600" y="2057400"/>
            <a:ext cx="28194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WhitespaceTokenizer</a:t>
            </a:r>
          </a:p>
        </p:txBody>
      </p:sp>
      <p:sp>
        <p:nvSpPr>
          <p:cNvPr id="17425" name="AutoShape 18"/>
          <p:cNvSpPr>
            <a:spLocks noChangeArrowheads="1"/>
          </p:cNvSpPr>
          <p:nvPr/>
        </p:nvSpPr>
        <p:spPr bwMode="auto">
          <a:xfrm>
            <a:off x="228600" y="3352800"/>
            <a:ext cx="40386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WordDelimiterFilter catenateWords=1 </a:t>
            </a:r>
          </a:p>
        </p:txBody>
      </p:sp>
      <p:sp>
        <p:nvSpPr>
          <p:cNvPr id="17426" name="AutoShape 19"/>
          <p:cNvSpPr>
            <a:spLocks noChangeArrowheads="1"/>
          </p:cNvSpPr>
          <p:nvPr/>
        </p:nvSpPr>
        <p:spPr bwMode="auto">
          <a:xfrm>
            <a:off x="228600" y="4876800"/>
            <a:ext cx="35052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LowercaseFilter</a:t>
            </a:r>
          </a:p>
        </p:txBody>
      </p:sp>
      <p:sp>
        <p:nvSpPr>
          <p:cNvPr id="17427" name="AutoShape 20"/>
          <p:cNvSpPr>
            <a:spLocks noChangeArrowheads="1"/>
          </p:cNvSpPr>
          <p:nvPr/>
        </p:nvSpPr>
        <p:spPr bwMode="auto">
          <a:xfrm>
            <a:off x="1066800" y="17526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28" name="AutoShape 21"/>
          <p:cNvSpPr>
            <a:spLocks noChangeArrowheads="1"/>
          </p:cNvSpPr>
          <p:nvPr/>
        </p:nvSpPr>
        <p:spPr bwMode="auto">
          <a:xfrm>
            <a:off x="1066800" y="23622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29" name="AutoShape 22"/>
          <p:cNvSpPr>
            <a:spLocks noChangeArrowheads="1"/>
          </p:cNvSpPr>
          <p:nvPr/>
        </p:nvSpPr>
        <p:spPr bwMode="auto">
          <a:xfrm>
            <a:off x="1066800" y="30480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30" name="AutoShape 23"/>
          <p:cNvSpPr>
            <a:spLocks noChangeArrowheads="1"/>
          </p:cNvSpPr>
          <p:nvPr/>
        </p:nvSpPr>
        <p:spPr bwMode="auto">
          <a:xfrm>
            <a:off x="1066800" y="36576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31" name="AutoShape 24"/>
          <p:cNvSpPr>
            <a:spLocks noChangeArrowheads="1"/>
          </p:cNvSpPr>
          <p:nvPr/>
        </p:nvSpPr>
        <p:spPr bwMode="auto">
          <a:xfrm>
            <a:off x="1066800" y="46482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32" name="AutoShape 25"/>
          <p:cNvSpPr>
            <a:spLocks noChangeArrowheads="1"/>
          </p:cNvSpPr>
          <p:nvPr/>
        </p:nvSpPr>
        <p:spPr bwMode="auto">
          <a:xfrm>
            <a:off x="1066800" y="51816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33" name="Rectangle 26"/>
          <p:cNvSpPr>
            <a:spLocks noChangeArrowheads="1"/>
          </p:cNvSpPr>
          <p:nvPr/>
        </p:nvSpPr>
        <p:spPr bwMode="auto">
          <a:xfrm>
            <a:off x="4800600" y="1371600"/>
            <a:ext cx="19050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 corp bfg9000</a:t>
            </a:r>
          </a:p>
        </p:txBody>
      </p:sp>
      <p:sp>
        <p:nvSpPr>
          <p:cNvPr id="17434" name="Rectangle 27"/>
          <p:cNvSpPr>
            <a:spLocks noChangeArrowheads="1"/>
          </p:cNvSpPr>
          <p:nvPr/>
        </p:nvSpPr>
        <p:spPr bwMode="auto">
          <a:xfrm>
            <a:off x="4800600" y="2667000"/>
            <a:ext cx="838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</a:t>
            </a:r>
          </a:p>
        </p:txBody>
      </p:sp>
      <p:sp>
        <p:nvSpPr>
          <p:cNvPr id="17435" name="Rectangle 28"/>
          <p:cNvSpPr>
            <a:spLocks noChangeArrowheads="1"/>
          </p:cNvSpPr>
          <p:nvPr/>
        </p:nvSpPr>
        <p:spPr bwMode="auto">
          <a:xfrm>
            <a:off x="6705600" y="2667000"/>
            <a:ext cx="11430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bfg9000</a:t>
            </a:r>
          </a:p>
        </p:txBody>
      </p:sp>
      <p:sp>
        <p:nvSpPr>
          <p:cNvPr id="17436" name="Rectangle 29"/>
          <p:cNvSpPr>
            <a:spLocks noChangeArrowheads="1"/>
          </p:cNvSpPr>
          <p:nvPr/>
        </p:nvSpPr>
        <p:spPr bwMode="auto">
          <a:xfrm>
            <a:off x="6858000" y="3886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</a:t>
            </a:r>
          </a:p>
        </p:txBody>
      </p:sp>
      <p:sp>
        <p:nvSpPr>
          <p:cNvPr id="17437" name="Rectangle 30"/>
          <p:cNvSpPr>
            <a:spLocks noChangeArrowheads="1"/>
          </p:cNvSpPr>
          <p:nvPr/>
        </p:nvSpPr>
        <p:spPr bwMode="auto">
          <a:xfrm>
            <a:off x="7620000" y="3886200"/>
            <a:ext cx="609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9000</a:t>
            </a:r>
          </a:p>
        </p:txBody>
      </p:sp>
      <p:sp>
        <p:nvSpPr>
          <p:cNvPr id="17438" name="Rectangle 31"/>
          <p:cNvSpPr>
            <a:spLocks noChangeArrowheads="1"/>
          </p:cNvSpPr>
          <p:nvPr/>
        </p:nvSpPr>
        <p:spPr bwMode="auto">
          <a:xfrm>
            <a:off x="4800600" y="3886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Arial" charset="0"/>
                <a:cs typeface="+mn-cs"/>
              </a:rPr>
              <a:t>Lex</a:t>
            </a:r>
          </a:p>
        </p:txBody>
      </p:sp>
      <p:sp>
        <p:nvSpPr>
          <p:cNvPr id="17439" name="Rectangle 32"/>
          <p:cNvSpPr>
            <a:spLocks noChangeArrowheads="1"/>
          </p:cNvSpPr>
          <p:nvPr/>
        </p:nvSpPr>
        <p:spPr bwMode="auto">
          <a:xfrm>
            <a:off x="5562600" y="3886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corp</a:t>
            </a:r>
          </a:p>
        </p:txBody>
      </p:sp>
      <p:sp>
        <p:nvSpPr>
          <p:cNvPr id="17440" name="Rectangle 33"/>
          <p:cNvSpPr>
            <a:spLocks noChangeArrowheads="1"/>
          </p:cNvSpPr>
          <p:nvPr/>
        </p:nvSpPr>
        <p:spPr bwMode="auto">
          <a:xfrm>
            <a:off x="6858000" y="5410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bfg</a:t>
            </a:r>
          </a:p>
        </p:txBody>
      </p:sp>
      <p:sp>
        <p:nvSpPr>
          <p:cNvPr id="17441" name="Rectangle 34"/>
          <p:cNvSpPr>
            <a:spLocks noChangeArrowheads="1"/>
          </p:cNvSpPr>
          <p:nvPr/>
        </p:nvSpPr>
        <p:spPr bwMode="auto">
          <a:xfrm>
            <a:off x="7620000" y="5410200"/>
            <a:ext cx="6096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9000</a:t>
            </a:r>
          </a:p>
        </p:txBody>
      </p:sp>
      <p:sp>
        <p:nvSpPr>
          <p:cNvPr id="17442" name="Rectangle 35"/>
          <p:cNvSpPr>
            <a:spLocks noChangeArrowheads="1"/>
          </p:cNvSpPr>
          <p:nvPr/>
        </p:nvSpPr>
        <p:spPr bwMode="auto">
          <a:xfrm>
            <a:off x="4800600" y="5410200"/>
            <a:ext cx="6858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lex</a:t>
            </a:r>
          </a:p>
        </p:txBody>
      </p:sp>
      <p:sp>
        <p:nvSpPr>
          <p:cNvPr id="17443" name="Rectangle 36"/>
          <p:cNvSpPr>
            <a:spLocks noChangeArrowheads="1"/>
          </p:cNvSpPr>
          <p:nvPr/>
        </p:nvSpPr>
        <p:spPr bwMode="auto">
          <a:xfrm>
            <a:off x="5562600" y="5410200"/>
            <a:ext cx="12192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corp</a:t>
            </a:r>
          </a:p>
        </p:txBody>
      </p:sp>
      <p:sp>
        <p:nvSpPr>
          <p:cNvPr id="17444" name="AutoShape 37"/>
          <p:cNvSpPr>
            <a:spLocks noChangeArrowheads="1"/>
          </p:cNvSpPr>
          <p:nvPr/>
        </p:nvSpPr>
        <p:spPr bwMode="auto">
          <a:xfrm>
            <a:off x="4800600" y="2057400"/>
            <a:ext cx="28194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WhitespaceTokenizer</a:t>
            </a:r>
          </a:p>
        </p:txBody>
      </p:sp>
      <p:sp>
        <p:nvSpPr>
          <p:cNvPr id="17445" name="AutoShape 38"/>
          <p:cNvSpPr>
            <a:spLocks noChangeArrowheads="1"/>
          </p:cNvSpPr>
          <p:nvPr/>
        </p:nvSpPr>
        <p:spPr bwMode="auto">
          <a:xfrm>
            <a:off x="4800600" y="3352800"/>
            <a:ext cx="41148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WordDelimiterFilter catenateWords=0 </a:t>
            </a:r>
          </a:p>
        </p:txBody>
      </p:sp>
      <p:sp>
        <p:nvSpPr>
          <p:cNvPr id="17446" name="AutoShape 39"/>
          <p:cNvSpPr>
            <a:spLocks noChangeArrowheads="1"/>
          </p:cNvSpPr>
          <p:nvPr/>
        </p:nvSpPr>
        <p:spPr bwMode="auto">
          <a:xfrm>
            <a:off x="4800600" y="4876800"/>
            <a:ext cx="3505200" cy="3048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LowercaseFilter</a:t>
            </a:r>
          </a:p>
        </p:txBody>
      </p:sp>
      <p:sp>
        <p:nvSpPr>
          <p:cNvPr id="17447" name="AutoShape 40"/>
          <p:cNvSpPr>
            <a:spLocks noChangeArrowheads="1"/>
          </p:cNvSpPr>
          <p:nvPr/>
        </p:nvSpPr>
        <p:spPr bwMode="auto">
          <a:xfrm>
            <a:off x="5638800" y="17526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48" name="AutoShape 41"/>
          <p:cNvSpPr>
            <a:spLocks noChangeArrowheads="1"/>
          </p:cNvSpPr>
          <p:nvPr/>
        </p:nvSpPr>
        <p:spPr bwMode="auto">
          <a:xfrm>
            <a:off x="5638800" y="23622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49" name="AutoShape 42"/>
          <p:cNvSpPr>
            <a:spLocks noChangeArrowheads="1"/>
          </p:cNvSpPr>
          <p:nvPr/>
        </p:nvSpPr>
        <p:spPr bwMode="auto">
          <a:xfrm>
            <a:off x="5638800" y="3048000"/>
            <a:ext cx="381000" cy="228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0" name="AutoShape 43"/>
          <p:cNvSpPr>
            <a:spLocks noChangeArrowheads="1"/>
          </p:cNvSpPr>
          <p:nvPr/>
        </p:nvSpPr>
        <p:spPr bwMode="auto">
          <a:xfrm>
            <a:off x="5638800" y="36576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1" name="AutoShape 44"/>
          <p:cNvSpPr>
            <a:spLocks noChangeArrowheads="1"/>
          </p:cNvSpPr>
          <p:nvPr/>
        </p:nvSpPr>
        <p:spPr bwMode="auto">
          <a:xfrm>
            <a:off x="5638800" y="46482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2" name="AutoShape 45"/>
          <p:cNvSpPr>
            <a:spLocks noChangeArrowheads="1"/>
          </p:cNvSpPr>
          <p:nvPr/>
        </p:nvSpPr>
        <p:spPr bwMode="auto">
          <a:xfrm>
            <a:off x="5638800" y="5181600"/>
            <a:ext cx="381000" cy="152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3" name="Text Box 46"/>
          <p:cNvSpPr txBox="1">
            <a:spLocks noChangeArrowheads="1"/>
          </p:cNvSpPr>
          <p:nvPr/>
        </p:nvSpPr>
        <p:spPr bwMode="auto">
          <a:xfrm>
            <a:off x="6629400" y="914400"/>
            <a:ext cx="2133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Query Analysis</a:t>
            </a:r>
          </a:p>
        </p:txBody>
      </p:sp>
      <p:sp>
        <p:nvSpPr>
          <p:cNvPr id="17454" name="Text Box 47"/>
          <p:cNvSpPr txBox="1">
            <a:spLocks noChangeArrowheads="1"/>
          </p:cNvSpPr>
          <p:nvPr/>
        </p:nvSpPr>
        <p:spPr bwMode="auto">
          <a:xfrm>
            <a:off x="3505200" y="6096000"/>
            <a:ext cx="1752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A Match!</a:t>
            </a:r>
          </a:p>
        </p:txBody>
      </p:sp>
      <p:sp>
        <p:nvSpPr>
          <p:cNvPr id="17455" name="Line 48"/>
          <p:cNvSpPr>
            <a:spLocks noChangeShapeType="1"/>
          </p:cNvSpPr>
          <p:nvPr/>
        </p:nvSpPr>
        <p:spPr bwMode="auto">
          <a:xfrm flipH="1" flipV="1">
            <a:off x="3581400" y="6019800"/>
            <a:ext cx="3048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6" name="Line 49"/>
          <p:cNvSpPr>
            <a:spLocks noChangeShapeType="1"/>
          </p:cNvSpPr>
          <p:nvPr/>
        </p:nvSpPr>
        <p:spPr bwMode="auto">
          <a:xfrm flipV="1">
            <a:off x="4876800" y="6019800"/>
            <a:ext cx="3048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eaLnBrk="0" hangingPunct="0">
              <a:spcBef>
                <a:spcPct val="50000"/>
              </a:spcBef>
            </a:pPr>
            <a:endParaRPr lang="el-GR" sz="1800" smtClean="0">
              <a:solidFill>
                <a:srgbClr val="000000"/>
              </a:solidFill>
              <a:latin typeface="Arial" charset="0"/>
              <a:cs typeface="+mn-cs"/>
            </a:endParaRPr>
          </a:p>
        </p:txBody>
      </p:sp>
      <p:sp>
        <p:nvSpPr>
          <p:cNvPr id="17457" name="Text Box 50"/>
          <p:cNvSpPr txBox="1">
            <a:spLocks noChangeArrowheads="1"/>
          </p:cNvSpPr>
          <p:nvPr/>
        </p:nvSpPr>
        <p:spPr bwMode="auto">
          <a:xfrm>
            <a:off x="228600" y="914400"/>
            <a:ext cx="3276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Document Indexing Analysis</a:t>
            </a:r>
          </a:p>
        </p:txBody>
      </p:sp>
      <p:sp>
        <p:nvSpPr>
          <p:cNvPr id="17458" name="Rectangle 51"/>
          <p:cNvSpPr>
            <a:spLocks noChangeArrowheads="1"/>
          </p:cNvSpPr>
          <p:nvPr/>
        </p:nvSpPr>
        <p:spPr bwMode="auto">
          <a:xfrm>
            <a:off x="5715000" y="2667000"/>
            <a:ext cx="914400" cy="381000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smtClean="0">
                <a:solidFill>
                  <a:srgbClr val="000000"/>
                </a:solidFill>
                <a:latin typeface="Trebuchet MS" pitchFamily="34" charset="0"/>
                <a:cs typeface="+mn-cs"/>
              </a:rPr>
              <a:t>corp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>
                <a:latin typeface="+mn-lt"/>
                <a:cs typeface="Courier"/>
              </a:rPr>
              <a:t> and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urier"/>
                <a:cs typeface="Courier"/>
              </a:rPr>
              <a:t>TopDocs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Number of documents that matched the search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totalHits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/>
              <a:t>Array of </a:t>
            </a:r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/>
              <a:t> instances containing results</a:t>
            </a:r>
            <a:br>
              <a:rPr lang="en-US" dirty="0" smtClean="0"/>
            </a:br>
            <a:r>
              <a:rPr lang="en-US" dirty="0" err="1" smtClean="0">
                <a:latin typeface="Courier"/>
                <a:cs typeface="Courier"/>
              </a:rPr>
              <a:t>scoreDocs</a:t>
            </a:r>
            <a:endParaRPr lang="en-US" dirty="0" smtClean="0">
              <a:latin typeface="Courier"/>
              <a:cs typeface="Courier"/>
            </a:endParaRPr>
          </a:p>
          <a:p>
            <a:pPr lvl="1"/>
            <a:r>
              <a:rPr lang="en-US" dirty="0" smtClean="0">
                <a:cs typeface="Courier"/>
              </a:rPr>
              <a:t>Returns best score of all matches</a:t>
            </a:r>
            <a:r>
              <a:rPr lang="en-US" dirty="0">
                <a:cs typeface="Courier"/>
              </a:rPr>
              <a:t/>
            </a:r>
            <a:br>
              <a:rPr lang="en-US" dirty="0">
                <a:cs typeface="Courier"/>
              </a:rPr>
            </a:br>
            <a:r>
              <a:rPr lang="en-US" dirty="0" err="1" smtClean="0">
                <a:latin typeface="Courier"/>
                <a:cs typeface="Courier"/>
              </a:rPr>
              <a:t>getMaxScore</a:t>
            </a:r>
            <a:r>
              <a:rPr lang="en-US" dirty="0" smtClean="0">
                <a:latin typeface="Courier"/>
                <a:cs typeface="Courier"/>
              </a:rPr>
              <a:t>()</a:t>
            </a:r>
          </a:p>
          <a:p>
            <a:r>
              <a:rPr lang="en-US" dirty="0" err="1" smtClean="0">
                <a:latin typeface="Courier"/>
                <a:cs typeface="Courier"/>
              </a:rPr>
              <a:t>ScoreDoc</a:t>
            </a:r>
            <a:r>
              <a:rPr lang="en-US" dirty="0" smtClean="0">
                <a:cs typeface="Courier"/>
              </a:rPr>
              <a:t> methods</a:t>
            </a:r>
          </a:p>
          <a:p>
            <a:pPr lvl="1"/>
            <a:r>
              <a:rPr lang="en-US" dirty="0" smtClean="0">
                <a:cs typeface="Courier"/>
              </a:rPr>
              <a:t>Document id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doc</a:t>
            </a:r>
          </a:p>
          <a:p>
            <a:pPr lvl="1"/>
            <a:r>
              <a:rPr lang="en-US" dirty="0" smtClean="0">
                <a:cs typeface="Courier"/>
              </a:rPr>
              <a:t>Document score</a:t>
            </a:r>
            <a:br>
              <a:rPr lang="en-US" dirty="0" smtClean="0">
                <a:cs typeface="Courier"/>
              </a:rPr>
            </a:br>
            <a:r>
              <a:rPr lang="en-US" dirty="0" smtClean="0">
                <a:latin typeface="Courier"/>
                <a:cs typeface="Courier"/>
              </a:rPr>
              <a:t>score</a:t>
            </a:r>
          </a:p>
        </p:txBody>
      </p:sp>
    </p:spTree>
    <p:extLst>
      <p:ext uri="{BB962C8B-B14F-4D97-AF65-F5344CB8AC3E}">
        <p14:creationId xmlns:p14="http://schemas.microsoft.com/office/powerpoint/2010/main" xmlns="" val="251474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Scoring function uses basic </a:t>
            </a:r>
            <a:r>
              <a:rPr lang="en-US" dirty="0" err="1" smtClean="0"/>
              <a:t>tf</a:t>
            </a:r>
            <a:r>
              <a:rPr lang="en-US" dirty="0" err="1"/>
              <a:t>-</a:t>
            </a:r>
            <a:r>
              <a:rPr lang="en-US" dirty="0" err="1" smtClean="0"/>
              <a:t>idf</a:t>
            </a:r>
            <a:r>
              <a:rPr lang="en-US" dirty="0" smtClean="0"/>
              <a:t> scoring with</a:t>
            </a:r>
          </a:p>
          <a:p>
            <a:pPr lvl="1"/>
            <a:r>
              <a:rPr lang="en-US" dirty="0" smtClean="0"/>
              <a:t>Programmable boost values for certain fields in documents</a:t>
            </a:r>
          </a:p>
          <a:p>
            <a:pPr lvl="1"/>
            <a:r>
              <a:rPr lang="en-US" dirty="0" smtClean="0"/>
              <a:t>Length normalization</a:t>
            </a:r>
          </a:p>
          <a:p>
            <a:pPr lvl="1"/>
            <a:r>
              <a:rPr lang="en-US" dirty="0" smtClean="0"/>
              <a:t>Boosts for documents containing more of the query terms</a:t>
            </a:r>
            <a:endParaRPr lang="el-GR" dirty="0" smtClean="0"/>
          </a:p>
          <a:p>
            <a:pPr lvl="1"/>
            <a:endParaRPr lang="en-US" dirty="0" smtClean="0"/>
          </a:p>
          <a:p>
            <a:r>
              <a:rPr lang="en-US" dirty="0" err="1" smtClean="0">
                <a:latin typeface="Courier"/>
                <a:cs typeface="Courier"/>
              </a:rPr>
              <a:t>IndexSearcher</a:t>
            </a:r>
            <a:r>
              <a:rPr lang="en-US" dirty="0" smtClean="0"/>
              <a:t> provides an </a:t>
            </a:r>
            <a:r>
              <a:rPr lang="en-US" dirty="0" smtClean="0">
                <a:latin typeface="Courier"/>
                <a:cs typeface="Courier"/>
              </a:rPr>
              <a:t>explain()</a:t>
            </a:r>
            <a:r>
              <a:rPr lang="en-US" dirty="0" smtClean="0"/>
              <a:t> method that explains the scoring of a document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153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Based on “</a:t>
            </a:r>
            <a:r>
              <a:rPr lang="en-US" dirty="0" err="1" smtClean="0"/>
              <a:t>Lucene</a:t>
            </a:r>
            <a:r>
              <a:rPr lang="en-US" dirty="0" smtClean="0"/>
              <a:t> in Action”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953000"/>
          </a:xfrm>
        </p:spPr>
        <p:txBody>
          <a:bodyPr/>
          <a:lstStyle/>
          <a:p>
            <a:r>
              <a:rPr lang="en-US" dirty="0" smtClean="0"/>
              <a:t>By </a:t>
            </a:r>
            <a:r>
              <a:rPr lang="en-US" dirty="0"/>
              <a:t>Michael </a:t>
            </a:r>
            <a:r>
              <a:rPr lang="en-US" dirty="0" err="1"/>
              <a:t>McCandless</a:t>
            </a:r>
            <a:r>
              <a:rPr lang="en-US" dirty="0"/>
              <a:t>, Erik Hatcher, </a:t>
            </a:r>
            <a:r>
              <a:rPr lang="en-US" dirty="0" smtClean="0"/>
              <a:t>Otis </a:t>
            </a:r>
            <a:r>
              <a:rPr lang="en-US" dirty="0" err="1" smtClean="0"/>
              <a:t>Gospodnetic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 descr="hatcher2_cover150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0" y="2438400"/>
            <a:ext cx="2895600" cy="3629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0993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</a:t>
            </a:r>
            <a:r>
              <a:rPr lang="en-US" dirty="0" smtClean="0">
                <a:ea typeface="ＭＳ Ｐゴシック" pitchFamily="-112" charset="-128"/>
              </a:rPr>
              <a:t>1</a:t>
            </a:r>
            <a:r>
              <a:rPr lang="el-GR" dirty="0" smtClean="0">
                <a:ea typeface="ＭＳ Ｐゴシック" pitchFamily="-112" charset="-128"/>
              </a:rPr>
              <a:t>2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86FE0E-F76C-44ED-A650-8532307F92FB}" type="slidenum">
              <a:rPr lang="en-US"/>
              <a:pPr/>
              <a:t>56</a:t>
            </a:fld>
            <a:endParaRPr lang="en-US"/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Υλικό των: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err="1" smtClean="0"/>
              <a:t>Lucene</a:t>
            </a:r>
            <a:r>
              <a:rPr lang="en-US" dirty="0" smtClean="0"/>
              <a:t> models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1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Document</a:t>
            </a:r>
            <a:r>
              <a:rPr lang="en-US" dirty="0" smtClean="0"/>
              <a:t> is the atomic unit of indexing and searching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latin typeface="Courier"/>
                <a:cs typeface="Courier"/>
              </a:rPr>
              <a:t>Document</a:t>
            </a:r>
            <a:r>
              <a:rPr lang="en-US" dirty="0" smtClean="0"/>
              <a:t> contains </a:t>
            </a:r>
            <a:r>
              <a:rPr lang="en-US" dirty="0" smtClean="0">
                <a:latin typeface="Courier"/>
                <a:cs typeface="Courier"/>
              </a:rPr>
              <a:t>Field</a:t>
            </a:r>
            <a:r>
              <a:rPr lang="en-US" dirty="0" smtClean="0"/>
              <a:t>s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"/>
                <a:cs typeface="Courier"/>
              </a:rPr>
              <a:t>Field</a:t>
            </a:r>
            <a:r>
              <a:rPr lang="en-US" dirty="0" smtClean="0"/>
              <a:t>s have a </a:t>
            </a:r>
            <a:r>
              <a:rPr lang="en-US" b="1" dirty="0" smtClean="0"/>
              <a:t>name</a:t>
            </a:r>
            <a:r>
              <a:rPr lang="en-US" dirty="0" smtClean="0"/>
              <a:t> and a </a:t>
            </a:r>
            <a:r>
              <a:rPr lang="en-US" b="1" dirty="0" smtClean="0"/>
              <a:t>value</a:t>
            </a:r>
          </a:p>
          <a:p>
            <a:pPr lvl="1"/>
            <a:r>
              <a:rPr lang="en-US" dirty="0" smtClean="0"/>
              <a:t>Examples: Title, author, date, abstract, body, URL, keywords, ..</a:t>
            </a:r>
            <a:endParaRPr lang="el-GR" dirty="0" smtClean="0"/>
          </a:p>
          <a:p>
            <a:pPr lvl="1"/>
            <a:r>
              <a:rPr lang="en-US" dirty="0" smtClean="0"/>
              <a:t>Different documents can have different fields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5257800"/>
            <a:ext cx="723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You have to translate raw content into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Courier"/>
              </a:rPr>
              <a:t>Field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58674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Char char="v"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Search a field using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name:term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, e.g., </a:t>
            </a:r>
            <a:r>
              <a:rPr lang="en-US" sz="2800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title:lucene</a:t>
            </a:r>
            <a:endParaRPr lang="en-US" sz="2800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Parametric and field indexes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err="1" smtClean="0"/>
              <a:t>Κεφ</a:t>
            </a:r>
            <a:r>
              <a:rPr lang="el-GR" sz="1800" dirty="0" smtClean="0"/>
              <a:t> 6.1</a:t>
            </a:r>
            <a:endParaRPr lang="el-GR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1676400"/>
            <a:ext cx="7848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 Documents often contain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metadata</a:t>
            </a:r>
            <a:r>
              <a:rPr lang="en-US" sz="2800" dirty="0" smtClean="0">
                <a:latin typeface="+mn-lt"/>
              </a:rPr>
              <a:t>: specific forms of data about a document, such as its author(s), title and date of publication.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 Metadata generally include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fields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n-US" sz="2800" dirty="0" smtClean="0">
                <a:latin typeface="+mn-lt"/>
              </a:rPr>
              <a:t>such as the date of creation, format of the document, the author, title of the document, etc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+mn-lt"/>
              </a:rPr>
              <a:t> There is one </a:t>
            </a:r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parametric index </a:t>
            </a:r>
            <a:r>
              <a:rPr lang="en-US" sz="2800" dirty="0" smtClean="0">
                <a:latin typeface="+mn-lt"/>
              </a:rPr>
              <a:t>for each field (e.g., one for title, one for date, etc)</a:t>
            </a:r>
            <a:endParaRPr lang="el-GR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dirty="0" smtClean="0"/>
              <a:t>Parametric indexes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err="1" smtClean="0"/>
              <a:t>Κεφ</a:t>
            </a:r>
            <a:r>
              <a:rPr lang="el-GR" sz="1800" dirty="0" smtClean="0"/>
              <a:t> 6.1</a:t>
            </a:r>
            <a:endParaRPr lang="el-GR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5052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Example query: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“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ﬁnd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documents authored by William Shakespeare in 1601, containing the phrase alas poor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Yorick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”. </a:t>
            </a:r>
          </a:p>
          <a:p>
            <a:pPr>
              <a:buFont typeface="Wingdings" pitchFamily="2" charset="2"/>
              <a:buChar char="§"/>
            </a:pPr>
            <a:endParaRPr lang="en-US" sz="800" dirty="0" smtClean="0">
              <a:latin typeface="+mn-lt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Usual postings intersections, </a:t>
            </a:r>
            <a:r>
              <a:rPr lang="en-US" i="1" dirty="0" smtClean="0">
                <a:latin typeface="+mn-lt"/>
              </a:rPr>
              <a:t>except that we may merge postings from standard inverted as well as parametric indexes</a:t>
            </a:r>
            <a:r>
              <a:rPr lang="en-US" dirty="0" smtClean="0">
                <a:latin typeface="+mn-lt"/>
              </a:rPr>
              <a:t>. </a:t>
            </a:r>
          </a:p>
          <a:p>
            <a:pPr>
              <a:buFont typeface="Wingdings" pitchFamily="2" charset="2"/>
              <a:buChar char="§"/>
            </a:pPr>
            <a:endParaRPr lang="en-US" sz="800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For ordered values (e.g., year) may support querying ranges -&gt; use a structure like a B-tree for the dictionary of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sucg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fields</a:t>
            </a:r>
            <a:endParaRPr lang="el-GR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5406" y="762000"/>
            <a:ext cx="468287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indexes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96200" y="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err="1" smtClean="0"/>
              <a:t>Κεφ</a:t>
            </a:r>
            <a:r>
              <a:rPr lang="el-GR" sz="1800" dirty="0" smtClean="0"/>
              <a:t> 6.1</a:t>
            </a:r>
            <a:endParaRPr lang="el-GR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1828800"/>
            <a:ext cx="82296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Zones</a:t>
            </a:r>
            <a:r>
              <a:rPr lang="en-US" dirty="0" smtClean="0">
                <a:latin typeface="+mn-lt"/>
              </a:rPr>
              <a:t> similar to </a:t>
            </a:r>
            <a:r>
              <a:rPr lang="en-US" dirty="0" err="1" smtClean="0">
                <a:latin typeface="+mn-lt"/>
              </a:rPr>
              <a:t>ﬁelds</a:t>
            </a:r>
            <a:r>
              <a:rPr lang="en-US" dirty="0" smtClean="0">
                <a:latin typeface="+mn-lt"/>
              </a:rPr>
              <a:t>, except </a:t>
            </a:r>
            <a:r>
              <a:rPr lang="en-US" i="1" dirty="0" smtClean="0">
                <a:latin typeface="+mn-lt"/>
              </a:rPr>
              <a:t>the contents of a zone can be arbitrary free text.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example, document titles and abstracts</a:t>
            </a:r>
          </a:p>
          <a:p>
            <a:pPr lvl="1">
              <a:buFont typeface="Wingdings" pitchFamily="2" charset="2"/>
              <a:buChar char="§"/>
            </a:pPr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We may build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separate inverted index for each zone </a:t>
            </a:r>
            <a:r>
              <a:rPr lang="en-US" dirty="0" smtClean="0">
                <a:latin typeface="+mn-lt"/>
              </a:rPr>
              <a:t>of a document, to support queries such as </a:t>
            </a:r>
          </a:p>
          <a:p>
            <a:r>
              <a:rPr lang="en-US" dirty="0" smtClean="0">
                <a:latin typeface="+mn-lt"/>
              </a:rPr>
              <a:t>	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“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ﬁnd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documents with merchant in the title and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william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 in 	the author list and the phrase gentle rain in the body”.</a:t>
            </a:r>
          </a:p>
          <a:p>
            <a:endParaRPr lang="en-US" i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Whereas, the dictionary for a parametric index comes from a </a:t>
            </a:r>
            <a:r>
              <a:rPr lang="en-US" dirty="0" err="1" smtClean="0">
                <a:latin typeface="+mn-lt"/>
              </a:rPr>
              <a:t>ﬁxed</a:t>
            </a:r>
            <a:r>
              <a:rPr lang="en-US" dirty="0" smtClean="0">
                <a:latin typeface="+mn-lt"/>
              </a:rPr>
              <a:t> vocabulary, the dictionary for a zone index whatever vocabulary stems from the text of that zone.</a:t>
            </a:r>
            <a:endParaRPr lang="en-US" i="1" dirty="0" smtClean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786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folHlink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29659</TotalTime>
  <Words>2289</Words>
  <Application>Microsoft Office PowerPoint</Application>
  <PresentationFormat>On-screen Show (4:3)</PresentationFormat>
  <Paragraphs>627</Paragraphs>
  <Slides>56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IIR-slides</vt:lpstr>
      <vt:lpstr>Custom Design</vt:lpstr>
      <vt:lpstr>1_Custom Design</vt:lpstr>
      <vt:lpstr>Slide 1</vt:lpstr>
      <vt:lpstr>Lucene: Τι είναι;</vt:lpstr>
      <vt:lpstr>Πηγές</vt:lpstr>
      <vt:lpstr>Lucene in a search system</vt:lpstr>
      <vt:lpstr>Lucene in action</vt:lpstr>
      <vt:lpstr>How Lucene models content</vt:lpstr>
      <vt:lpstr>Parametric and field indexes</vt:lpstr>
      <vt:lpstr>Parametric indexes</vt:lpstr>
      <vt:lpstr>Zone indexes</vt:lpstr>
      <vt:lpstr>Zone indexes</vt:lpstr>
      <vt:lpstr>Lucene in a search system</vt:lpstr>
      <vt:lpstr>Fields</vt:lpstr>
      <vt:lpstr>Field construction Lots of different constructors</vt:lpstr>
      <vt:lpstr>Field options</vt:lpstr>
      <vt:lpstr>Using Field options</vt:lpstr>
      <vt:lpstr>Document</vt:lpstr>
      <vt:lpstr>Multi-valued fields</vt:lpstr>
      <vt:lpstr>Core indexing classes</vt:lpstr>
      <vt:lpstr>Basic Application</vt:lpstr>
      <vt:lpstr>Basic Application: notes</vt:lpstr>
      <vt:lpstr>Analyzers</vt:lpstr>
      <vt:lpstr>Analysis examples</vt:lpstr>
      <vt:lpstr>More analysis examples</vt:lpstr>
      <vt:lpstr>What’s inside an Analyzer?</vt:lpstr>
      <vt:lpstr>Tokenizers and TokenFilters</vt:lpstr>
      <vt:lpstr>IndexWriter construction</vt:lpstr>
      <vt:lpstr>Creating an IndexWriter</vt:lpstr>
      <vt:lpstr>Core indexing classes</vt:lpstr>
      <vt:lpstr>A Document contains Fields</vt:lpstr>
      <vt:lpstr>Index a Document with IndexWriter</vt:lpstr>
      <vt:lpstr>Indexing a directory</vt:lpstr>
      <vt:lpstr>Closing the IndexWriter</vt:lpstr>
      <vt:lpstr>Adding/deleting Documents to/from an IndexWriter</vt:lpstr>
      <vt:lpstr>Index format</vt:lpstr>
      <vt:lpstr>Basic merge policy</vt:lpstr>
      <vt:lpstr>Core searching classes</vt:lpstr>
      <vt:lpstr>Creating an IndexSearcher</vt:lpstr>
      <vt:lpstr>Query and QueryParser</vt:lpstr>
      <vt:lpstr>Core searching classes (contd.)</vt:lpstr>
      <vt:lpstr>search() returns TopDocs</vt:lpstr>
      <vt:lpstr>TopDocs contain ScoreDocs</vt:lpstr>
      <vt:lpstr>Closing IndexSearcher</vt:lpstr>
      <vt:lpstr>IndexSearcher</vt:lpstr>
      <vt:lpstr>IndexReader</vt:lpstr>
      <vt:lpstr>IndexSearcher</vt:lpstr>
      <vt:lpstr>Searching a changing index</vt:lpstr>
      <vt:lpstr>Near-real-time search</vt:lpstr>
      <vt:lpstr>IndexSearcher</vt:lpstr>
      <vt:lpstr>QueryParser</vt:lpstr>
      <vt:lpstr>QueryParser syntax examples</vt:lpstr>
      <vt:lpstr>Construct Querys programmatically</vt:lpstr>
      <vt:lpstr>Slide 52</vt:lpstr>
      <vt:lpstr>TopDocs and ScoreDoc</vt:lpstr>
      <vt:lpstr>Scoring</vt:lpstr>
      <vt:lpstr>Based on “Lucene in Action”</vt:lpstr>
      <vt:lpstr>Slide 56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702</cp:revision>
  <cp:lastPrinted>2011-04-04T04:19:57Z</cp:lastPrinted>
  <dcterms:created xsi:type="dcterms:W3CDTF">2011-04-01T01:43:31Z</dcterms:created>
  <dcterms:modified xsi:type="dcterms:W3CDTF">2013-06-07T17:11:42Z</dcterms:modified>
</cp:coreProperties>
</file>