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58"/>
  </p:notesMasterIdLst>
  <p:handoutMasterIdLst>
    <p:handoutMasterId r:id="rId59"/>
  </p:handoutMasterIdLst>
  <p:sldIdLst>
    <p:sldId id="402" r:id="rId2"/>
    <p:sldId id="1137" r:id="rId3"/>
    <p:sldId id="1541" r:id="rId4"/>
    <p:sldId id="1542" r:id="rId5"/>
    <p:sldId id="1543" r:id="rId6"/>
    <p:sldId id="1544" r:id="rId7"/>
    <p:sldId id="1545" r:id="rId8"/>
    <p:sldId id="1546" r:id="rId9"/>
    <p:sldId id="1547" r:id="rId10"/>
    <p:sldId id="1548" r:id="rId11"/>
    <p:sldId id="1549" r:id="rId12"/>
    <p:sldId id="1550" r:id="rId13"/>
    <p:sldId id="1551" r:id="rId14"/>
    <p:sldId id="1596" r:id="rId15"/>
    <p:sldId id="1597" r:id="rId16"/>
    <p:sldId id="1554" r:id="rId17"/>
    <p:sldId id="1555" r:id="rId18"/>
    <p:sldId id="1556" r:id="rId19"/>
    <p:sldId id="1557" r:id="rId20"/>
    <p:sldId id="1558" r:id="rId21"/>
    <p:sldId id="1612" r:id="rId22"/>
    <p:sldId id="1561" r:id="rId23"/>
    <p:sldId id="1562" r:id="rId24"/>
    <p:sldId id="1563" r:id="rId25"/>
    <p:sldId id="1598" r:id="rId26"/>
    <p:sldId id="1599" r:id="rId27"/>
    <p:sldId id="1600" r:id="rId28"/>
    <p:sldId id="1566" r:id="rId29"/>
    <p:sldId id="1602" r:id="rId30"/>
    <p:sldId id="1601" r:id="rId31"/>
    <p:sldId id="1603" r:id="rId32"/>
    <p:sldId id="1604" r:id="rId33"/>
    <p:sldId id="1570" r:id="rId34"/>
    <p:sldId id="1571" r:id="rId35"/>
    <p:sldId id="1573" r:id="rId36"/>
    <p:sldId id="1606" r:id="rId37"/>
    <p:sldId id="1605" r:id="rId38"/>
    <p:sldId id="1607" r:id="rId39"/>
    <p:sldId id="1611" r:id="rId40"/>
    <p:sldId id="1580" r:id="rId41"/>
    <p:sldId id="1608" r:id="rId42"/>
    <p:sldId id="1579" r:id="rId43"/>
    <p:sldId id="1609" r:id="rId44"/>
    <p:sldId id="1610" r:id="rId45"/>
    <p:sldId id="1583" r:id="rId46"/>
    <p:sldId id="1576" r:id="rId47"/>
    <p:sldId id="1577" r:id="rId48"/>
    <p:sldId id="1578" r:id="rId49"/>
    <p:sldId id="1585" r:id="rId50"/>
    <p:sldId id="1586" r:id="rId51"/>
    <p:sldId id="1587" r:id="rId52"/>
    <p:sldId id="1589" r:id="rId53"/>
    <p:sldId id="1590" r:id="rId54"/>
    <p:sldId id="1592" r:id="rId55"/>
    <p:sldId id="1613" r:id="rId56"/>
    <p:sldId id="1538" r:id="rId57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0EEEB"/>
    <a:srgbClr val="FF9966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515" autoAdjust="0"/>
    <p:restoredTop sz="90409" autoAdjust="0"/>
  </p:normalViewPr>
  <p:slideViewPr>
    <p:cSldViewPr>
      <p:cViewPr varScale="1">
        <p:scale>
          <a:sx n="92" d="100"/>
          <a:sy n="92" d="100"/>
        </p:scale>
        <p:origin x="-9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72"/>
    </p:cViewPr>
  </p:sorterViewPr>
  <p:notesViewPr>
    <p:cSldViewPr>
      <p:cViewPr varScale="1">
        <p:scale>
          <a:sx n="72" d="100"/>
          <a:sy n="72" d="100"/>
        </p:scale>
        <p:origin x="-2016" y="-120"/>
      </p:cViewPr>
      <p:guideLst>
        <p:guide orient="horz" pos="3220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34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1CF112F-B1C6-4A1B-A850-45A26DED0C2D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24EDC6CF-DBB2-40AB-BB72-3A7306C0ED17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11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57366F01-9B49-4E8E-BF62-F4B5648C433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A677BFB3-5FC4-46C2-B286-0C5FFCA63BCE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12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840C77B2-C7D0-4480-81D3-3DDAEEA41CB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607A21C-3DEA-4105-A67A-EB20A1F774AE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840C77B2-C7D0-4480-81D3-3DDAEEA41CB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607A21C-3DEA-4105-A67A-EB20A1F774AE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14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840C77B2-C7D0-4480-81D3-3DDAEEA41CB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607A21C-3DEA-4105-A67A-EB20A1F774AE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15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D266ACAB-1D10-4347-AF6B-3721A83D31E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7BE0CE83-259A-4073-B09A-B9E813A5200E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16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4BA9573D-43A2-4467-AAB8-530BA973CCC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BBAED4A-3ECF-479A-9818-EF5685131D6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54B9F10-ADAA-4CAC-AA9E-01C2123FA14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7C744EA4-8EC9-4D3B-A560-C29654129E3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18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0AD46E45-842D-4EFD-B047-1DD657CB31B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769E3564-9B5E-41CD-89FF-69321E4529E3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19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9CEFAA7-EC1C-48F4-9928-5FAECA0ED32D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A1CC5093-AD5B-4CC3-8C00-9A3EB79FE015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20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4259F1A-3598-4ADC-AFF1-C1EEE4D94A2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CAD840E-495B-41AF-9EF9-DFED2683B138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ADCA4560-9D29-495D-9971-CE42535005DF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9182597-D4BD-4F2B-9FDD-E1E723993917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21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ADCA4560-9D29-495D-9971-CE42535005DF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9182597-D4BD-4F2B-9FDD-E1E723993917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22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9D0D422-CFE2-4738-A98C-7ACCE5360DC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4A0F756-DAF4-4386-B5E8-3E18686AC631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F0FA23C-938C-41F0-A3B9-9E54A4BB2A0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2354570-707B-4805-A76E-3A695E835E92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24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F0FA23C-938C-41F0-A3B9-9E54A4BB2A0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2354570-707B-4805-A76E-3A695E835E92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25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F0FA23C-938C-41F0-A3B9-9E54A4BB2A08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2354570-707B-4805-A76E-3A695E835E92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26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F0FA23C-938C-41F0-A3B9-9E54A4BB2A08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2354570-707B-4805-A76E-3A695E835E92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27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E8C8C485-4E43-4143-93B8-FF02C023998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D486958-E3B6-41FD-840E-82E261BDE80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28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E8C8C485-4E43-4143-93B8-FF02C0239985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D486958-E3B6-41FD-840E-82E261BDE80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29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CF0FA23C-938C-41F0-A3B9-9E54A4BB2A08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2354570-707B-4805-A76E-3A695E835E92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30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81921CD-1251-4621-88A1-1D62256720A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82F44AC-A864-438F-A321-01CF0A7AAFD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E8C8C485-4E43-4143-93B8-FF02C0239985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D486958-E3B6-41FD-840E-82E261BDE80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31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E8C8C485-4E43-4143-93B8-FF02C0239985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D486958-E3B6-41FD-840E-82E261BDE80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32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3B39C92D-F5C6-4B73-8DF5-2EC20F3E99C1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29FD3BCB-3A9A-4F3E-9599-D544A88C1CD6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A5842EE-96BE-4B77-9FEB-F29D578DA24A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308653F6-A088-48CE-8A96-C4BC2BA40073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34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706ED2F9-A30F-4295-9452-F042D3E8FD7F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0D84569-ABA5-423D-9AE0-23B0DB47BE61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35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706ED2F9-A30F-4295-9452-F042D3E8FD7F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0D84569-ABA5-423D-9AE0-23B0DB47BE61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36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A5842EE-96BE-4B77-9FEB-F29D578DA24A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308653F6-A088-48CE-8A96-C4BC2BA40073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37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706ED2F9-A30F-4295-9452-F042D3E8FD7F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0D84569-ABA5-423D-9AE0-23B0DB47BE61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38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3B39C92D-F5C6-4B73-8DF5-2EC20F3E99C1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29FD3BCB-3A9A-4F3E-9599-D544A88C1CD6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39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B216BC2-452B-4859-815A-E65EE0E6A61D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5D0F9F3-086F-4E37-B93C-8C1294833774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40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6DFC5BB6-C76B-45E3-A9DD-40CC88D4709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DABADAA-3401-4817-BF80-01E726105961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B216BC2-452B-4859-815A-E65EE0E6A61D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5D0F9F3-086F-4E37-B93C-8C1294833774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41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1FCAF5A6-8AB0-476F-8C13-BF354C1EDBBF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B0129E84-7258-40F8-A102-C13672404984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42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B216BC2-452B-4859-815A-E65EE0E6A61D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5D0F9F3-086F-4E37-B93C-8C1294833774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B216BC2-452B-4859-815A-E65EE0E6A61D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10035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F5D0F9F3-086F-4E37-B93C-8C1294833774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44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017A2DB0-F48C-490A-A9FF-5EB2B21CE968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0365F595-755A-4AB0-92C7-ED53DF883CB9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45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E5B05A3E-C96B-486C-8A9B-E90322204BA1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3C875099-7B51-4ADE-AD8E-4F8C24601912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46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00E6880E-EF2C-4C54-A06D-80B65597C112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AF0EAF23-FEF7-40A5-A94C-D7B13B2FFEF8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47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2FE9ED76-78E1-4EDC-A845-1FD389C602B3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CAF52F7-DFBD-468A-8688-8EBEF87827AA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48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5753342A-0810-4A56-9FEC-5889CE891FF9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0EE8541B-8CFE-4294-8871-D1140A53C4B0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49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EC774C3B-0E8E-4AC9-921A-5C5F2B127448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10649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0E6E7F10-FC5B-4F38-A227-B4258FE6BD97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50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BBE79A0A-ABFE-4C81-AF23-F0C867F1F0F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67F342C-0E99-45FF-875E-50082A885C77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DBA7946A-0C80-4260-A2B5-D49AE26149DD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10752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8F684270-F1AA-402E-A5A1-9927CC549818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51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6F90FAE2-AD5C-4CF4-A4BE-510E84E06B3A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10957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0E5058C-21FF-4AD5-9927-093945CF1F65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52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BDC7A63A-5FAB-4DEC-B7FC-DB87D5882F04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2155300-0B37-4085-B27A-DA6E9B3AE0CB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090F9AA-9F0E-4B0D-A672-24F86826B9EB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5D44BC71-7DA2-40DD-9FC6-7AA85EBF76CA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54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F090F9AA-9F0E-4B0D-A672-24F86826B9EB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5D44BC71-7DA2-40DD-9FC6-7AA85EBF76CA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55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449E7658-417D-42A8-8BA3-7D423FFBE88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112994B8-BEA0-42BA-B8E5-E2FC59CE9E7D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DE4C013C-4F92-4C08-9A9B-C0653DF00A2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76735211-B716-4C76-886B-20B1EEBB55D1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8247C5B8-27F5-480D-94DE-4991D0DCF1C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30482545-DB02-449D-96C0-C98D6D28F856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>
              <a:defRPr/>
            </a:pPr>
            <a:fld id="{1BE9B671-2952-4D02-B830-6B3C920351B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4022726" y="9712881"/>
            <a:ext cx="3076575" cy="51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05CC1F8-36C9-4CA6-8B48-C09171EF5615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smtClean="0">
                <a:ea typeface="ＭＳ Ｐゴシック" pitchFamily="-112" charset="-128"/>
              </a:rPr>
              <a:t>11: </a:t>
            </a:r>
            <a:r>
              <a:rPr lang="el-GR" sz="2400" dirty="0" smtClean="0">
                <a:ea typeface="ＭＳ Ｐゴシック" pitchFamily="-112" charset="-128"/>
              </a:rPr>
              <a:t>Εξατομίκευση. Συστήματα Συστάσεων.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A70848-E4D4-41B1-93D7-7D06BD7745E5}" type="slidenum">
              <a:rPr lang="en-US"/>
              <a:pPr/>
              <a:t>10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charset="-128"/>
              </a:rPr>
              <a:t>Απλός γραμμικός μετασχηματισμός</a:t>
            </a:r>
          </a:p>
        </p:txBody>
      </p:sp>
      <p:sp>
        <p:nvSpPr>
          <p:cNvPr id="161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676400"/>
            <a:ext cx="8077199" cy="4419600"/>
          </a:xfrm>
        </p:spPr>
        <p:txBody>
          <a:bodyPr/>
          <a:lstStyle/>
          <a:p>
            <a:pPr>
              <a:buFontTx/>
              <a:buNone/>
            </a:pPr>
            <a:r>
              <a:rPr lang="el-GR" dirty="0" smtClean="0">
                <a:solidFill>
                  <a:schemeClr val="accent2"/>
                </a:solidFill>
                <a:latin typeface="Calibri" pitchFamily="34" charset="0"/>
              </a:rPr>
              <a:t>Έστω ερώτημα 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q 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= &lt;q</a:t>
            </a:r>
            <a:r>
              <a:rPr lang="en-US" baseline="-25000" dirty="0" smtClean="0">
                <a:solidFill>
                  <a:schemeClr val="accent2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,…,q</a:t>
            </a:r>
            <a:r>
              <a:rPr lang="en-US" baseline="-25000" dirty="0" smtClean="0">
                <a:solidFill>
                  <a:schemeClr val="accent2"/>
                </a:solidFill>
                <a:latin typeface="Calibri" pitchFamily="34" charset="0"/>
              </a:rPr>
              <a:t>t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&gt;,</a:t>
            </a:r>
            <a:r>
              <a:rPr lang="el-GR" dirty="0" smtClean="0">
                <a:solidFill>
                  <a:schemeClr val="accent2"/>
                </a:solidFill>
                <a:latin typeface="Calibri" pitchFamily="34" charset="0"/>
              </a:rPr>
              <a:t> προφίλ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993300"/>
                </a:solidFill>
                <a:latin typeface="Calibri" pitchFamily="34" charset="0"/>
              </a:rPr>
              <a:t>p 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= &lt;p</a:t>
            </a:r>
            <a:r>
              <a:rPr lang="en-US" baseline="-25000" dirty="0" smtClean="0">
                <a:solidFill>
                  <a:schemeClr val="accent2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,…,p</a:t>
            </a:r>
            <a:r>
              <a:rPr lang="en-US" baseline="-25000" dirty="0" smtClean="0">
                <a:solidFill>
                  <a:schemeClr val="accent2"/>
                </a:solidFill>
                <a:latin typeface="Calibri" pitchFamily="34" charset="0"/>
              </a:rPr>
              <a:t>t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&gt;   (</a:t>
            </a:r>
            <a:r>
              <a:rPr lang="en-US" dirty="0" err="1" smtClean="0">
                <a:solidFill>
                  <a:schemeClr val="accent2"/>
                </a:solidFill>
                <a:latin typeface="Calibri" pitchFamily="34" charset="0"/>
              </a:rPr>
              <a:t>q</a:t>
            </a:r>
            <a:r>
              <a:rPr lang="en-US" baseline="-25000" dirty="0" err="1" smtClean="0">
                <a:solidFill>
                  <a:schemeClr val="accent2"/>
                </a:solidFill>
                <a:latin typeface="Calibri" pitchFamily="3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, p</a:t>
            </a:r>
            <a:r>
              <a:rPr lang="en-US" baseline="-25000" dirty="0" smtClean="0">
                <a:solidFill>
                  <a:schemeClr val="accent2"/>
                </a:solidFill>
                <a:latin typeface="Calibri" pitchFamily="3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2"/>
                </a:solidFill>
                <a:latin typeface="Calibri" pitchFamily="34" charset="0"/>
              </a:rPr>
              <a:t>τα βάρη των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2"/>
                </a:solidFill>
                <a:latin typeface="Calibri" pitchFamily="34" charset="0"/>
              </a:rPr>
              <a:t>διανυσμάτων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)</a:t>
            </a:r>
            <a:endParaRPr lang="el-GR" dirty="0" smtClean="0">
              <a:solidFill>
                <a:schemeClr val="accent2"/>
              </a:solidFill>
              <a:latin typeface="Calibri" pitchFamily="34" charset="0"/>
            </a:endParaRPr>
          </a:p>
          <a:p>
            <a:endParaRPr lang="el-GR" dirty="0" smtClean="0">
              <a:solidFill>
                <a:srgbClr val="006600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Τροποποίηση ερωτήματος </a:t>
            </a:r>
            <a:r>
              <a:rPr lang="en-US" dirty="0" smtClean="0">
                <a:latin typeface="Calibri" pitchFamily="34" charset="0"/>
              </a:rPr>
              <a:t>q (</a:t>
            </a:r>
            <a:r>
              <a:rPr lang="el-GR" dirty="0" smtClean="0">
                <a:latin typeface="Calibri" pitchFamily="34" charset="0"/>
              </a:rPr>
              <a:t>και ορισμός της </a:t>
            </a:r>
            <a:r>
              <a:rPr lang="en-US" dirty="0" smtClean="0">
                <a:latin typeface="Calibri" pitchFamily="34" charset="0"/>
              </a:rPr>
              <a:t>q’)</a:t>
            </a:r>
            <a:r>
              <a:rPr lang="el-GR" dirty="0" smtClean="0">
                <a:latin typeface="Calibri" pitchFamily="34" charset="0"/>
              </a:rPr>
              <a:t> :</a:t>
            </a:r>
            <a:endParaRPr lang="en-US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dirty="0" smtClean="0">
                <a:solidFill>
                  <a:srgbClr val="006600"/>
                </a:solidFill>
                <a:latin typeface="Calibri" pitchFamily="34" charset="0"/>
              </a:rPr>
              <a:t>	</a:t>
            </a:r>
            <a:r>
              <a:rPr lang="el-GR" b="1" dirty="0" err="1" smtClean="0">
                <a:solidFill>
                  <a:srgbClr val="006600"/>
                </a:solidFill>
                <a:latin typeface="Calibri" pitchFamily="34" charset="0"/>
              </a:rPr>
              <a:t>q</a:t>
            </a:r>
            <a:r>
              <a:rPr lang="el-GR" b="1" baseline="-25000" dirty="0" err="1" smtClean="0">
                <a:solidFill>
                  <a:srgbClr val="006600"/>
                </a:solidFill>
                <a:latin typeface="Calibri" pitchFamily="34" charset="0"/>
              </a:rPr>
              <a:t>i</a:t>
            </a:r>
            <a:r>
              <a:rPr lang="el-GR" b="1" dirty="0" smtClean="0">
                <a:solidFill>
                  <a:srgbClr val="006600"/>
                </a:solidFill>
                <a:latin typeface="Calibri" pitchFamily="34" charset="0"/>
              </a:rPr>
              <a:t>’</a:t>
            </a:r>
            <a:r>
              <a:rPr lang="el-GR" b="1" dirty="0" smtClean="0">
                <a:latin typeface="Calibri" pitchFamily="34" charset="0"/>
              </a:rPr>
              <a:t> = k </a:t>
            </a:r>
            <a:r>
              <a:rPr lang="el-GR" b="1" dirty="0" err="1" smtClean="0">
                <a:solidFill>
                  <a:srgbClr val="996600"/>
                </a:solidFill>
                <a:latin typeface="Calibri" pitchFamily="34" charset="0"/>
              </a:rPr>
              <a:t>p</a:t>
            </a:r>
            <a:r>
              <a:rPr lang="el-GR" b="1" baseline="-25000" dirty="0" err="1" smtClean="0">
                <a:solidFill>
                  <a:srgbClr val="996600"/>
                </a:solidFill>
                <a:latin typeface="Calibri" pitchFamily="34" charset="0"/>
              </a:rPr>
              <a:t>i</a:t>
            </a:r>
            <a:r>
              <a:rPr lang="el-GR" b="1" dirty="0" smtClean="0">
                <a:solidFill>
                  <a:srgbClr val="996600"/>
                </a:solidFill>
                <a:latin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</a:rPr>
              <a:t>+ (1-k) </a:t>
            </a:r>
            <a:r>
              <a:rPr lang="el-GR" b="1" dirty="0" err="1" smtClean="0">
                <a:solidFill>
                  <a:srgbClr val="006600"/>
                </a:solidFill>
                <a:latin typeface="Calibri" pitchFamily="34" charset="0"/>
              </a:rPr>
              <a:t>q</a:t>
            </a:r>
            <a:r>
              <a:rPr lang="el-GR" b="1" baseline="-25000" dirty="0" err="1" smtClean="0">
                <a:solidFill>
                  <a:srgbClr val="006600"/>
                </a:solidFill>
                <a:latin typeface="Calibri" pitchFamily="34" charset="0"/>
              </a:rPr>
              <a:t>i</a:t>
            </a:r>
            <a:r>
              <a:rPr lang="el-GR" b="1" baseline="-25000" dirty="0" smtClean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l-GR" baseline="-25000" dirty="0" smtClean="0">
                <a:solidFill>
                  <a:srgbClr val="006600"/>
                </a:solidFill>
                <a:latin typeface="Calibri" pitchFamily="34" charset="0"/>
              </a:rPr>
              <a:t>    </a:t>
            </a:r>
            <a:r>
              <a:rPr lang="el-GR" dirty="0" smtClean="0">
                <a:latin typeface="Calibri" pitchFamily="34" charset="0"/>
              </a:rPr>
              <a:t>για ένα 0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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k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sym typeface="Symbol" pitchFamily="18" charset="2"/>
              </a:rPr>
              <a:t></a:t>
            </a:r>
            <a:r>
              <a:rPr lang="en-US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dirty="0" smtClean="0">
                <a:latin typeface="Calibri" pitchFamily="34" charset="0"/>
              </a:rPr>
              <a:t>1</a:t>
            </a:r>
            <a:endParaRPr lang="el-GR" baseline="-25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>
              <a:buNone/>
            </a:pPr>
            <a:endParaRPr lang="el-GR" baseline="-25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Περιπτώσεις</a:t>
            </a:r>
            <a:endParaRPr lang="en-U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1800" dirty="0" err="1" smtClean="0">
                <a:latin typeface="Calibri" pitchFamily="34" charset="0"/>
              </a:rPr>
              <a:t>Αν</a:t>
            </a:r>
            <a:r>
              <a:rPr lang="en-US" sz="1800" dirty="0" smtClean="0">
                <a:latin typeface="Calibri" pitchFamily="34" charset="0"/>
              </a:rPr>
              <a:t>  k=0  </a:t>
            </a:r>
            <a:r>
              <a:rPr lang="en-US" sz="1800" dirty="0" err="1" smtClean="0">
                <a:latin typeface="Calibri" pitchFamily="34" charset="0"/>
              </a:rPr>
              <a:t>τότε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solidFill>
                  <a:srgbClr val="006600"/>
                </a:solidFill>
                <a:latin typeface="Calibri" pitchFamily="34" charset="0"/>
              </a:rPr>
              <a:t>q’</a:t>
            </a:r>
            <a:r>
              <a:rPr lang="el-GR" sz="1800" dirty="0" smtClean="0">
                <a:latin typeface="Calibri" pitchFamily="34" charset="0"/>
              </a:rPr>
              <a:t> = </a:t>
            </a:r>
            <a:r>
              <a:rPr lang="el-GR" sz="1800" dirty="0" smtClean="0">
                <a:solidFill>
                  <a:srgbClr val="006600"/>
                </a:solidFill>
                <a:latin typeface="Calibri" pitchFamily="34" charset="0"/>
              </a:rPr>
              <a:t>q</a:t>
            </a:r>
            <a:r>
              <a:rPr lang="el-GR" sz="1800" baseline="-25000" dirty="0" smtClean="0">
                <a:solidFill>
                  <a:srgbClr val="006600"/>
                </a:solidFill>
                <a:latin typeface="Calibri" pitchFamily="34" charset="0"/>
              </a:rPr>
              <a:t>   	</a:t>
            </a:r>
            <a:r>
              <a:rPr lang="el-GR" sz="1800" dirty="0" smtClean="0">
                <a:latin typeface="Calibri" pitchFamily="34" charset="0"/>
              </a:rPr>
              <a:t>( το ερώτημα μένει αναλλοίωτο)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err="1" smtClean="0">
                <a:latin typeface="Calibri" pitchFamily="34" charset="0"/>
              </a:rPr>
              <a:t>Αν</a:t>
            </a:r>
            <a:r>
              <a:rPr lang="en-US" sz="1800" dirty="0" smtClean="0">
                <a:latin typeface="Calibri" pitchFamily="34" charset="0"/>
              </a:rPr>
              <a:t>  k=1  </a:t>
            </a:r>
            <a:r>
              <a:rPr lang="en-US" sz="1800" dirty="0" err="1" smtClean="0">
                <a:latin typeface="Calibri" pitchFamily="34" charset="0"/>
              </a:rPr>
              <a:t>τότε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solidFill>
                  <a:srgbClr val="006600"/>
                </a:solidFill>
                <a:latin typeface="Calibri" pitchFamily="34" charset="0"/>
              </a:rPr>
              <a:t>q’</a:t>
            </a:r>
            <a:r>
              <a:rPr lang="el-GR" sz="1800" dirty="0" smtClean="0">
                <a:latin typeface="Calibri" pitchFamily="34" charset="0"/>
              </a:rPr>
              <a:t> = </a:t>
            </a:r>
            <a:r>
              <a:rPr lang="el-GR" sz="1800" b="1" dirty="0" smtClean="0">
                <a:solidFill>
                  <a:srgbClr val="996600"/>
                </a:solidFill>
                <a:latin typeface="Calibri" pitchFamily="34" charset="0"/>
              </a:rPr>
              <a:t>p</a:t>
            </a:r>
            <a:r>
              <a:rPr lang="el-GR" sz="1800" baseline="-25000" dirty="0" smtClean="0">
                <a:solidFill>
                  <a:srgbClr val="006600"/>
                </a:solidFill>
                <a:latin typeface="Calibri" pitchFamily="34" charset="0"/>
              </a:rPr>
              <a:t>    </a:t>
            </a:r>
            <a:r>
              <a:rPr lang="el-GR" sz="1800" dirty="0" smtClean="0">
                <a:latin typeface="Calibri" pitchFamily="34" charset="0"/>
              </a:rPr>
              <a:t>(το νέο ερώτημα ταυτίζεται με το προφίλ)</a:t>
            </a:r>
          </a:p>
          <a:p>
            <a:pPr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Οι </a:t>
            </a:r>
            <a:r>
              <a:rPr lang="el-GR" sz="1800" b="1" dirty="0" smtClean="0">
                <a:latin typeface="Calibri" pitchFamily="34" charset="0"/>
              </a:rPr>
              <a:t>ενδιάμεσες</a:t>
            </a:r>
            <a:r>
              <a:rPr lang="el-GR" sz="1800" dirty="0" smtClean="0">
                <a:latin typeface="Calibri" pitchFamily="34" charset="0"/>
              </a:rPr>
              <a:t> τιμές του </a:t>
            </a:r>
            <a:r>
              <a:rPr lang="en-US" sz="1800" dirty="0" smtClean="0">
                <a:latin typeface="Calibri" pitchFamily="34" charset="0"/>
              </a:rPr>
              <a:t>k </a:t>
            </a:r>
            <a:r>
              <a:rPr lang="el-GR" sz="1800" dirty="0" smtClean="0">
                <a:latin typeface="Calibri" pitchFamily="34" charset="0"/>
              </a:rPr>
              <a:t>είναι ενδιαφέρουσες</a:t>
            </a:r>
            <a:endParaRPr lang="el-GR" sz="1800" baseline="-25000" dirty="0" smtClean="0">
              <a:solidFill>
                <a:srgbClr val="00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1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1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9971" grpId="0" build="p" bldLvl="4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37E1A-CED4-4849-A2AB-3212AC4D0B88}" type="slidenum">
              <a:rPr lang="en-US"/>
              <a:pPr/>
              <a:t>11</a:t>
            </a:fld>
            <a:endParaRPr lang="en-US"/>
          </a:p>
        </p:txBody>
      </p:sp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err="1" smtClean="0">
                <a:ea typeface="ＭＳ Ｐゴシック" charset="-128"/>
              </a:rPr>
              <a:t>Piecewise</a:t>
            </a:r>
            <a:r>
              <a:rPr lang="el-GR" sz="3600" dirty="0" smtClean="0">
                <a:ea typeface="ＭＳ Ｐゴシック" charset="-128"/>
              </a:rPr>
              <a:t> </a:t>
            </a:r>
            <a:r>
              <a:rPr lang="el-GR" sz="3600" dirty="0" err="1" smtClean="0">
                <a:ea typeface="ＭＳ Ｐゴシック" charset="-128"/>
              </a:rPr>
              <a:t>Linear</a:t>
            </a:r>
            <a:r>
              <a:rPr lang="el-GR" sz="3600" dirty="0" smtClean="0">
                <a:ea typeface="ＭＳ Ｐゴシック" charset="-128"/>
              </a:rPr>
              <a:t> </a:t>
            </a:r>
            <a:r>
              <a:rPr lang="el-GR" sz="3600" dirty="0" err="1" smtClean="0">
                <a:ea typeface="ＭＳ Ｐゴシック" charset="-128"/>
              </a:rPr>
              <a:t>Transformation</a:t>
            </a:r>
            <a:endParaRPr lang="el-GR" sz="3600" dirty="0" smtClean="0">
              <a:ea typeface="ＭＳ Ｐゴシック" charset="-128"/>
            </a:endParaRPr>
          </a:p>
        </p:txBody>
      </p:sp>
      <p:sp>
        <p:nvSpPr>
          <p:cNvPr id="16209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27477" cy="3124200"/>
          </a:xfrm>
        </p:spPr>
        <p:txBody>
          <a:bodyPr/>
          <a:lstStyle/>
          <a:p>
            <a:pPr>
              <a:buFontTx/>
              <a:buNone/>
            </a:pPr>
            <a:r>
              <a:rPr lang="el-GR" sz="2000" dirty="0" smtClean="0">
                <a:latin typeface="Calibri" pitchFamily="34" charset="0"/>
              </a:rPr>
              <a:t>Εδώ η τροποποίηση των βαρών προσδιορίζεται με ένα σύνολο περιπτώσεων</a:t>
            </a:r>
          </a:p>
          <a:p>
            <a:pPr>
              <a:buFontTx/>
              <a:buNone/>
            </a:pPr>
            <a:r>
              <a:rPr lang="el-GR" sz="1400" i="1" dirty="0" smtClean="0">
                <a:solidFill>
                  <a:srgbClr val="CC0000"/>
                </a:solidFill>
                <a:latin typeface="Calibri" pitchFamily="34" charset="0"/>
              </a:rPr>
              <a:t>Διαφορετική συμπεριφορά με βάση αν ο όρος εμφανίζεται ή όχι στο ερώτημα και στο προφίλ</a:t>
            </a:r>
            <a:endParaRPr lang="en-US" sz="1400" i="1" dirty="0" smtClean="0">
              <a:solidFill>
                <a:srgbClr val="CC0000"/>
              </a:solidFill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Περιπτώσεις: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2000" dirty="0" smtClean="0">
                <a:latin typeface="Calibri" pitchFamily="34" charset="0"/>
              </a:rPr>
              <a:t>όρος που εμφανίζεται </a:t>
            </a:r>
            <a:r>
              <a:rPr lang="el-GR" sz="2000" u="sng" dirty="0" smtClean="0">
                <a:latin typeface="Calibri" pitchFamily="34" charset="0"/>
              </a:rPr>
              <a:t>και</a:t>
            </a:r>
            <a:r>
              <a:rPr lang="el-GR" sz="2000" dirty="0" smtClean="0">
                <a:latin typeface="Calibri" pitchFamily="34" charset="0"/>
              </a:rPr>
              <a:t> στο ερώτημα </a:t>
            </a:r>
            <a:r>
              <a:rPr lang="el-GR" sz="2000" u="sng" dirty="0" smtClean="0">
                <a:latin typeface="Calibri" pitchFamily="34" charset="0"/>
              </a:rPr>
              <a:t>και</a:t>
            </a:r>
            <a:r>
              <a:rPr lang="el-GR" sz="2000" dirty="0" smtClean="0">
                <a:latin typeface="Calibri" pitchFamily="34" charset="0"/>
              </a:rPr>
              <a:t> στο προφίλ</a:t>
            </a:r>
          </a:p>
          <a:p>
            <a:pPr marL="1371600" lvl="2" indent="-457200">
              <a:buNone/>
            </a:pPr>
            <a:r>
              <a:rPr lang="el-GR" dirty="0" smtClean="0">
                <a:latin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</a:rPr>
              <a:t>εφαρμόζουμε τον απλό γραμμικό μετασχηματισμό 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2000" dirty="0" smtClean="0">
                <a:latin typeface="Calibri" pitchFamily="34" charset="0"/>
              </a:rPr>
              <a:t>όρος που εμφανίζεται </a:t>
            </a:r>
            <a:r>
              <a:rPr lang="el-GR" sz="2000" u="sng" dirty="0" smtClean="0">
                <a:latin typeface="Calibri" pitchFamily="34" charset="0"/>
              </a:rPr>
              <a:t>μόνο στο ερώτημα</a:t>
            </a:r>
            <a:endParaRPr lang="el-GR" sz="2000" dirty="0" smtClean="0">
              <a:latin typeface="Calibri" pitchFamily="34" charset="0"/>
            </a:endParaRPr>
          </a:p>
          <a:p>
            <a:pPr marL="1371600" lvl="2" indent="-457200">
              <a:buNone/>
            </a:pPr>
            <a:r>
              <a:rPr lang="el-GR" dirty="0" smtClean="0">
                <a:latin typeface="Calibri" pitchFamily="34" charset="0"/>
              </a:rPr>
              <a:t>	</a:t>
            </a:r>
            <a:r>
              <a:rPr lang="el-GR" sz="1600" dirty="0" smtClean="0">
                <a:latin typeface="Calibri" pitchFamily="34" charset="0"/>
              </a:rPr>
              <a:t>αφήνουμε το βάρος του όρου αμετάβλητο ή το μειώνουμε ελαφρά (πχ 5%)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2000" dirty="0" smtClean="0">
                <a:latin typeface="Calibri" pitchFamily="34" charset="0"/>
              </a:rPr>
              <a:t>όρος που εμφανίζεται </a:t>
            </a:r>
            <a:r>
              <a:rPr lang="el-GR" sz="2000" u="sng" dirty="0" smtClean="0">
                <a:latin typeface="Calibri" pitchFamily="34" charset="0"/>
              </a:rPr>
              <a:t>μόνο στο προφίλ</a:t>
            </a:r>
            <a:endParaRPr lang="el-GR" sz="2000" dirty="0" smtClean="0">
              <a:latin typeface="Calibri" pitchFamily="34" charset="0"/>
            </a:endParaRPr>
          </a:p>
          <a:p>
            <a:pPr marL="1371600" lvl="2" indent="-457200">
              <a:buNone/>
            </a:pPr>
            <a:r>
              <a:rPr lang="el-GR" sz="1600" dirty="0" smtClean="0">
                <a:latin typeface="Calibri" pitchFamily="34" charset="0"/>
              </a:rPr>
              <a:t>	δεν κάνουμε τίποτα, ή εισαγάγουμε τον όρο στην επερώτηση αλλά με μικρό βάρος</a:t>
            </a:r>
          </a:p>
          <a:p>
            <a:pPr marL="914400" lvl="1" indent="-457200">
              <a:buFont typeface="+mj-lt"/>
              <a:buAutoNum type="arabicPeriod"/>
            </a:pPr>
            <a:r>
              <a:rPr lang="el-GR" sz="2000" dirty="0" smtClean="0">
                <a:latin typeface="Calibri" pitchFamily="34" charset="0"/>
              </a:rPr>
              <a:t>όρος που δεν εμφανίζεται </a:t>
            </a:r>
            <a:r>
              <a:rPr lang="el-GR" sz="2000" u="sng" dirty="0" smtClean="0">
                <a:latin typeface="Calibri" pitchFamily="34" charset="0"/>
              </a:rPr>
              <a:t>ούτε</a:t>
            </a:r>
            <a:r>
              <a:rPr lang="el-GR" sz="2000" dirty="0" smtClean="0">
                <a:latin typeface="Calibri" pitchFamily="34" charset="0"/>
              </a:rPr>
              <a:t> στο ερώτημα </a:t>
            </a:r>
            <a:r>
              <a:rPr lang="el-GR" sz="2000" u="sng" dirty="0" smtClean="0">
                <a:latin typeface="Calibri" pitchFamily="34" charset="0"/>
              </a:rPr>
              <a:t>ούτε</a:t>
            </a:r>
            <a:r>
              <a:rPr lang="el-GR" sz="2000" dirty="0" smtClean="0">
                <a:latin typeface="Calibri" pitchFamily="34" charset="0"/>
              </a:rPr>
              <a:t> στο προφίλ</a:t>
            </a:r>
          </a:p>
          <a:p>
            <a:pPr marL="1371600" lvl="2" indent="-457200">
              <a:buNone/>
            </a:pPr>
            <a:r>
              <a:rPr lang="el-GR" dirty="0" smtClean="0">
                <a:latin typeface="Calibri" pitchFamily="34" charset="0"/>
              </a:rPr>
              <a:t>	</a:t>
            </a:r>
            <a:r>
              <a:rPr lang="en-US" sz="1800" dirty="0" err="1" smtClean="0">
                <a:latin typeface="Calibri" pitchFamily="34" charset="0"/>
              </a:rPr>
              <a:t>δεν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κάνουμε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τίποτ</a:t>
            </a:r>
            <a:r>
              <a:rPr lang="el-GR" sz="1800" dirty="0" smtClean="0">
                <a:latin typeface="Calibri" pitchFamily="34" charset="0"/>
              </a:rPr>
              <a:t>α</a:t>
            </a:r>
            <a:endParaRPr lang="en-US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Παράδειγμα</a:t>
            </a:r>
          </a:p>
          <a:p>
            <a:pPr lvl="1"/>
            <a:r>
              <a:rPr lang="en-US" sz="1600" dirty="0" smtClean="0">
                <a:latin typeface="Calibri" pitchFamily="34" charset="0"/>
              </a:rPr>
              <a:t>p  = &lt;5,</a:t>
            </a:r>
            <a:r>
              <a:rPr lang="el-GR" sz="1600" dirty="0" smtClean="0">
                <a:latin typeface="Calibri" pitchFamily="34" charset="0"/>
              </a:rPr>
              <a:t>		</a:t>
            </a:r>
            <a:r>
              <a:rPr lang="en-US" sz="1600" dirty="0" smtClean="0">
                <a:latin typeface="Calibri" pitchFamily="34" charset="0"/>
              </a:rPr>
              <a:t>0,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0, 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3&gt;</a:t>
            </a:r>
            <a:r>
              <a:rPr lang="el-GR" sz="1600" dirty="0" smtClean="0">
                <a:latin typeface="Calibri" pitchFamily="34" charset="0"/>
              </a:rPr>
              <a:t>  και </a:t>
            </a:r>
            <a:r>
              <a:rPr lang="en-US" sz="1600" dirty="0" smtClean="0">
                <a:latin typeface="Calibri" pitchFamily="34" charset="0"/>
              </a:rPr>
              <a:t>q  = &lt;0,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2, 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0,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7&gt;</a:t>
            </a:r>
          </a:p>
          <a:p>
            <a:pPr lvl="1"/>
            <a:r>
              <a:rPr lang="en-US" sz="1600" dirty="0" smtClean="0">
                <a:latin typeface="Calibri" pitchFamily="34" charset="0"/>
              </a:rPr>
              <a:t>q’ = &lt;1.25, 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1.5, 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0,   </a:t>
            </a:r>
            <a:r>
              <a:rPr lang="el-GR" sz="1600" dirty="0" smtClean="0">
                <a:latin typeface="Calibri" pitchFamily="34" charset="0"/>
              </a:rPr>
              <a:t>	</a:t>
            </a:r>
            <a:r>
              <a:rPr lang="en-US" sz="1600" dirty="0" smtClean="0">
                <a:latin typeface="Calibri" pitchFamily="34" charset="0"/>
              </a:rPr>
              <a:t>6&gt;</a:t>
            </a:r>
            <a:endParaRPr lang="el-GR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2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2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2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2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2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2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2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2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2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2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2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62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20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09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6209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0995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904674-8573-41AE-BD03-D486FDF4C585}" type="slidenum">
              <a:rPr lang="en-US"/>
              <a:pPr/>
              <a:t>12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600" dirty="0" smtClean="0">
                <a:ea typeface="ＭＳ Ｐゴシック" charset="-128"/>
              </a:rPr>
              <a:t>Ερώτημα και Προφίλ ως ξεχωριστά σημεία αναφοράς</a:t>
            </a:r>
          </a:p>
        </p:txBody>
      </p:sp>
      <p:sp>
        <p:nvSpPr>
          <p:cNvPr id="161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9392" cy="2214562"/>
          </a:xfrm>
        </p:spPr>
        <p:txBody>
          <a:bodyPr/>
          <a:lstStyle/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Προσέγγιση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Εδώ </a:t>
            </a:r>
            <a:r>
              <a:rPr lang="el-GR" sz="2000" b="1" dirty="0" smtClean="0">
                <a:latin typeface="Calibri" pitchFamily="34" charset="0"/>
              </a:rPr>
              <a:t>δεν τροποποιείται</a:t>
            </a:r>
            <a:r>
              <a:rPr lang="el-GR" sz="2000" dirty="0" smtClean="0">
                <a:latin typeface="Calibri" pitchFamily="34" charset="0"/>
              </a:rPr>
              <a:t> το αρχικό ερώτημα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Αντίθετα και το ερώτημα και το προφίλ λαμβάνονται </a:t>
            </a:r>
            <a:r>
              <a:rPr lang="el-GR" sz="2000" u="sng" dirty="0" smtClean="0">
                <a:latin typeface="Calibri" pitchFamily="34" charset="0"/>
              </a:rPr>
              <a:t>ξεχωριστά</a:t>
            </a:r>
            <a:r>
              <a:rPr lang="el-GR" sz="2000" dirty="0" smtClean="0">
                <a:latin typeface="Calibri" pitchFamily="34" charset="0"/>
              </a:rPr>
              <a:t> υπόψη κατά τη διαδικασία της βαθμολόγησης των εγγράφων	</a:t>
            </a: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Θέματα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Πώς να συνδυάσουμε αυτά τα δυο;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Σε ποιο να δώσουμε περισσότερο βάρος και πως;</a:t>
            </a:r>
          </a:p>
          <a:p>
            <a:pPr lvl="1"/>
            <a:endParaRPr lang="el-GR" sz="2000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Υπόθεση εργασίας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Έστω ότι η ανάκτηση γίνεται βάσει </a:t>
            </a:r>
            <a:r>
              <a:rPr lang="el-GR" sz="2000" i="1" dirty="0" smtClean="0">
                <a:latin typeface="Calibri" pitchFamily="34" charset="0"/>
              </a:rPr>
              <a:t>μιας </a:t>
            </a:r>
            <a:r>
              <a:rPr lang="el-GR" sz="2000" b="1" i="1" dirty="0" smtClean="0">
                <a:latin typeface="Calibri" pitchFamily="34" charset="0"/>
              </a:rPr>
              <a:t>συνάρτηση απόστασης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D</a:t>
            </a:r>
            <a:r>
              <a:rPr lang="en-US" sz="2000" dirty="0" err="1" smtClean="0">
                <a:latin typeface="Calibri" pitchFamily="34" charset="0"/>
              </a:rPr>
              <a:t>ist</a:t>
            </a:r>
            <a:endParaRPr lang="en-US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13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13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3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13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3827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CE14EB-7236-4805-B705-05755E7C34A4}" type="slidenum">
              <a:rPr lang="en-US"/>
              <a:pPr/>
              <a:t>13</a:t>
            </a:fld>
            <a:endParaRPr lang="en-US"/>
          </a:p>
        </p:txBody>
      </p:sp>
      <p:sp>
        <p:nvSpPr>
          <p:cNvPr id="2253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>
                <a:ea typeface="ＭＳ Ｐゴシック" charset="-128"/>
              </a:rPr>
              <a:t>Τρόποι συνδυασμού προφίλ και ερωτήματος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324600" y="1676400"/>
            <a:ext cx="2362200" cy="4572000"/>
            <a:chOff x="7696200" y="838200"/>
            <a:chExt cx="1981200" cy="5257800"/>
          </a:xfrm>
        </p:grpSpPr>
        <p:grpSp>
          <p:nvGrpSpPr>
            <p:cNvPr id="36" name="Group 1049"/>
            <p:cNvGrpSpPr>
              <a:grpSpLocks/>
            </p:cNvGrpSpPr>
            <p:nvPr/>
          </p:nvGrpSpPr>
          <p:grpSpPr bwMode="auto">
            <a:xfrm>
              <a:off x="8305800" y="838200"/>
              <a:ext cx="1219200" cy="1082675"/>
              <a:chOff x="5232" y="528"/>
              <a:chExt cx="768" cy="682"/>
            </a:xfrm>
          </p:grpSpPr>
          <p:sp>
            <p:nvSpPr>
              <p:cNvPr id="56" name="Oval 1028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232" y="778"/>
                <a:ext cx="432" cy="432"/>
              </a:xfrm>
              <a:prstGeom prst="ellipse">
                <a:avLst/>
              </a:prstGeom>
              <a:pattFill prst="wdUpDiag">
                <a:fgClr>
                  <a:srgbClr val="339933"/>
                </a:fgClr>
                <a:bgClr>
                  <a:srgbClr val="FFFFFF"/>
                </a:bgClr>
              </a:patt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7" name="Oval 1029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568" y="778"/>
                <a:ext cx="432" cy="432"/>
              </a:xfrm>
              <a:prstGeom prst="ellipse">
                <a:avLst/>
              </a:prstGeom>
              <a:pattFill prst="wdUpDiag">
                <a:fgClr>
                  <a:srgbClr val="339933"/>
                </a:fgClr>
                <a:bgClr>
                  <a:srgbClr val="FFFFFF"/>
                </a:bgClr>
              </a:patt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8" name="Text Box 1030"/>
              <p:cNvSpPr txBox="1">
                <a:spLocks noChangeArrowheads="1"/>
              </p:cNvSpPr>
              <p:nvPr/>
            </p:nvSpPr>
            <p:spPr bwMode="auto">
              <a:xfrm>
                <a:off x="5376" y="528"/>
                <a:ext cx="5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l-GR" sz="2000"/>
                  <a:t>p     q</a:t>
                </a:r>
              </a:p>
            </p:txBody>
          </p:sp>
        </p:grpSp>
        <p:grpSp>
          <p:nvGrpSpPr>
            <p:cNvPr id="37" name="Group 1050"/>
            <p:cNvGrpSpPr>
              <a:grpSpLocks/>
            </p:cNvGrpSpPr>
            <p:nvPr/>
          </p:nvGrpSpPr>
          <p:grpSpPr bwMode="auto">
            <a:xfrm>
              <a:off x="8077200" y="1981200"/>
              <a:ext cx="1600200" cy="1066800"/>
              <a:chOff x="5088" y="1248"/>
              <a:chExt cx="1008" cy="672"/>
            </a:xfrm>
          </p:grpSpPr>
          <p:sp>
            <p:nvSpPr>
              <p:cNvPr id="53" name="Oval 1031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432" cy="432"/>
              </a:xfrm>
              <a:prstGeom prst="ellipse">
                <a:avLst/>
              </a:prstGeom>
              <a:pattFill prst="wdUpDiag">
                <a:fgClr>
                  <a:srgbClr val="339933"/>
                </a:fgClr>
                <a:bgClr>
                  <a:srgbClr val="FFFFFF"/>
                </a:bgClr>
              </a:patt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4" name="Oval 1032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664" y="1488"/>
                <a:ext cx="432" cy="432"/>
              </a:xfrm>
              <a:prstGeom prst="ellipse">
                <a:avLst/>
              </a:prstGeom>
              <a:pattFill prst="wdUpDiag">
                <a:fgClr>
                  <a:srgbClr val="339933"/>
                </a:fgClr>
                <a:bgClr>
                  <a:srgbClr val="FFFFFF"/>
                </a:bgClr>
              </a:patt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5" name="Text Box 1033"/>
              <p:cNvSpPr txBox="1">
                <a:spLocks noChangeArrowheads="1"/>
              </p:cNvSpPr>
              <p:nvPr/>
            </p:nvSpPr>
            <p:spPr bwMode="auto">
              <a:xfrm>
                <a:off x="5184" y="1248"/>
                <a:ext cx="77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l-GR" sz="2000"/>
                  <a:t>p           q</a:t>
                </a:r>
              </a:p>
            </p:txBody>
          </p:sp>
        </p:grpSp>
        <p:grpSp>
          <p:nvGrpSpPr>
            <p:cNvPr id="38" name="Group 1051"/>
            <p:cNvGrpSpPr>
              <a:grpSpLocks/>
            </p:cNvGrpSpPr>
            <p:nvPr/>
          </p:nvGrpSpPr>
          <p:grpSpPr bwMode="auto">
            <a:xfrm>
              <a:off x="8001000" y="3886200"/>
              <a:ext cx="1219200" cy="992188"/>
              <a:chOff x="5040" y="2448"/>
              <a:chExt cx="768" cy="625"/>
            </a:xfrm>
          </p:grpSpPr>
          <p:sp>
            <p:nvSpPr>
              <p:cNvPr id="44" name="Oval 1035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040" y="2641"/>
                <a:ext cx="432" cy="432"/>
              </a:xfrm>
              <a:prstGeom prst="ellips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5" name="Oval 1036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376" y="2641"/>
                <a:ext cx="432" cy="432"/>
              </a:xfrm>
              <a:prstGeom prst="ellips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6" name="Line 1037"/>
              <p:cNvSpPr>
                <a:spLocks noChangeShapeType="1"/>
              </p:cNvSpPr>
              <p:nvPr/>
            </p:nvSpPr>
            <p:spPr bwMode="auto">
              <a:xfrm flipH="1">
                <a:off x="5376" y="2785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7" name="Line 1038"/>
              <p:cNvSpPr>
                <a:spLocks noChangeShapeType="1"/>
              </p:cNvSpPr>
              <p:nvPr/>
            </p:nvSpPr>
            <p:spPr bwMode="auto">
              <a:xfrm flipH="1">
                <a:off x="5424" y="2833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8" name="Line 1039"/>
              <p:cNvSpPr>
                <a:spLocks noChangeShapeType="1"/>
              </p:cNvSpPr>
              <p:nvPr/>
            </p:nvSpPr>
            <p:spPr bwMode="auto">
              <a:xfrm flipH="1">
                <a:off x="5424" y="2785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9" name="Line 1040"/>
              <p:cNvSpPr>
                <a:spLocks noChangeShapeType="1"/>
              </p:cNvSpPr>
              <p:nvPr/>
            </p:nvSpPr>
            <p:spPr bwMode="auto">
              <a:xfrm flipH="1">
                <a:off x="5424" y="2833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0" name="Line 1041"/>
              <p:cNvSpPr>
                <a:spLocks noChangeShapeType="1"/>
              </p:cNvSpPr>
              <p:nvPr/>
            </p:nvSpPr>
            <p:spPr bwMode="auto">
              <a:xfrm flipH="1">
                <a:off x="5376" y="2881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1" name="Line 1042"/>
              <p:cNvSpPr>
                <a:spLocks noChangeShapeType="1"/>
              </p:cNvSpPr>
              <p:nvPr/>
            </p:nvSpPr>
            <p:spPr bwMode="auto">
              <a:xfrm flipH="1">
                <a:off x="5376" y="2881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2" name="Text Box 1043"/>
              <p:cNvSpPr txBox="1">
                <a:spLocks noChangeArrowheads="1"/>
              </p:cNvSpPr>
              <p:nvPr/>
            </p:nvSpPr>
            <p:spPr bwMode="auto">
              <a:xfrm>
                <a:off x="5161" y="2448"/>
                <a:ext cx="5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l-GR" sz="2000"/>
                  <a:t>p     q</a:t>
                </a:r>
              </a:p>
            </p:txBody>
          </p:sp>
        </p:grpSp>
        <p:grpSp>
          <p:nvGrpSpPr>
            <p:cNvPr id="39" name="Group 1052"/>
            <p:cNvGrpSpPr>
              <a:grpSpLocks/>
            </p:cNvGrpSpPr>
            <p:nvPr/>
          </p:nvGrpSpPr>
          <p:grpSpPr bwMode="auto">
            <a:xfrm>
              <a:off x="7772400" y="5089525"/>
              <a:ext cx="1676400" cy="1006475"/>
              <a:chOff x="4896" y="3206"/>
              <a:chExt cx="1056" cy="634"/>
            </a:xfrm>
          </p:grpSpPr>
          <p:sp>
            <p:nvSpPr>
              <p:cNvPr id="41" name="Oval 1046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4896" y="3408"/>
                <a:ext cx="432" cy="432"/>
              </a:xfrm>
              <a:prstGeom prst="ellips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2" name="Oval 1047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5520" y="3408"/>
                <a:ext cx="432" cy="432"/>
              </a:xfrm>
              <a:prstGeom prst="ellips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43" name="Text Box 1048"/>
              <p:cNvSpPr txBox="1">
                <a:spLocks noChangeArrowheads="1"/>
              </p:cNvSpPr>
              <p:nvPr/>
            </p:nvSpPr>
            <p:spPr bwMode="auto">
              <a:xfrm>
                <a:off x="5040" y="3206"/>
                <a:ext cx="77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l-GR" sz="2000"/>
                  <a:t>p           q</a:t>
                </a:r>
              </a:p>
            </p:txBody>
          </p:sp>
        </p:grpSp>
        <p:sp>
          <p:nvSpPr>
            <p:cNvPr id="40" name="Text Box 1056"/>
            <p:cNvSpPr txBox="1">
              <a:spLocks noChangeArrowheads="1"/>
            </p:cNvSpPr>
            <p:nvPr/>
          </p:nvSpPr>
          <p:spPr bwMode="auto">
            <a:xfrm>
              <a:off x="7696200" y="927100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</a:t>
              </a:r>
              <a:endParaRPr lang="el-GR"/>
            </a:p>
          </p:txBody>
        </p:sp>
      </p:grpSp>
      <p:sp>
        <p:nvSpPr>
          <p:cNvPr id="59" name="Rectangle 1027"/>
          <p:cNvSpPr txBox="1">
            <a:spLocks noChangeArrowheads="1"/>
          </p:cNvSpPr>
          <p:nvPr/>
        </p:nvSpPr>
        <p:spPr bwMode="auto">
          <a:xfrm>
            <a:off x="152400" y="1600200"/>
            <a:ext cx="6096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(1)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Το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διαζευκτικό μοντέλο  </a:t>
            </a: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(το λιγότερο αυστηρό)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Ένα έγγραφο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ανήκει στην απάντηση αν: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			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Dist(d,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q)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 L)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OR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 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Dist(d,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p)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 L)</a:t>
            </a: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Εναλλακτική διατύπωση: </a:t>
            </a:r>
            <a:r>
              <a:rPr kumimoji="0" lang="el-G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min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 (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Dist(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d,q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), Dist(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d,p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))  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 L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είναι το λιγότερο αυστηρό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  <a:sym typeface="Symbol" pitchFamily="18" charset="2"/>
            </a:endParaRPr>
          </a:p>
        </p:txBody>
      </p:sp>
      <p:sp>
        <p:nvSpPr>
          <p:cNvPr id="60" name="Rectangle 1034"/>
          <p:cNvSpPr>
            <a:spLocks noChangeArrowheads="1"/>
          </p:cNvSpPr>
          <p:nvPr/>
        </p:nvSpPr>
        <p:spPr bwMode="auto">
          <a:xfrm>
            <a:off x="165100" y="4114799"/>
            <a:ext cx="6159500" cy="234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l-GR" dirty="0">
                <a:latin typeface="Calibri" pitchFamily="34" charset="0"/>
              </a:rPr>
              <a:t>(2) Το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συζευκτικό μοντέλο </a:t>
            </a:r>
            <a:r>
              <a:rPr lang="el-GR" dirty="0">
                <a:latin typeface="Calibri" pitchFamily="34" charset="0"/>
              </a:rPr>
              <a:t>(το αυστηρότερο)</a:t>
            </a:r>
          </a:p>
          <a:p>
            <a:pPr marL="742950" lvl="1" indent="-285750" algn="l">
              <a:buFontTx/>
              <a:buChar char="–"/>
            </a:pPr>
            <a:r>
              <a:rPr lang="el-GR" sz="2000" dirty="0">
                <a:solidFill>
                  <a:srgbClr val="003300"/>
                </a:solidFill>
                <a:latin typeface="Calibri" pitchFamily="34" charset="0"/>
              </a:rPr>
              <a:t>Ένα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έγγραφο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 </a:t>
            </a:r>
            <a:r>
              <a:rPr lang="el-GR" sz="2000" dirty="0">
                <a:solidFill>
                  <a:srgbClr val="003300"/>
                </a:solidFill>
                <a:latin typeface="Calibri" pitchFamily="34" charset="0"/>
              </a:rPr>
              <a:t>ανήκει στην απάντηση αν:</a:t>
            </a:r>
          </a:p>
          <a:p>
            <a:pPr marL="742950" lvl="1" indent="-285750" algn="l"/>
            <a:r>
              <a:rPr lang="el-GR" sz="2000" dirty="0">
                <a:solidFill>
                  <a:srgbClr val="003300"/>
                </a:solidFill>
                <a:latin typeface="Calibri" pitchFamily="34" charset="0"/>
              </a:rPr>
              <a:t>			</a:t>
            </a:r>
            <a:r>
              <a:rPr lang="el-GR" sz="1800" dirty="0">
                <a:solidFill>
                  <a:srgbClr val="003300"/>
                </a:solidFill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1800" dirty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003300"/>
                </a:solidFill>
                <a:latin typeface="Calibri" pitchFamily="34" charset="0"/>
              </a:rPr>
              <a:t>q) </a:t>
            </a:r>
            <a:r>
              <a:rPr lang="el-GR" sz="18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L)  </a:t>
            </a:r>
            <a:r>
              <a:rPr lang="en-US" sz="1800" dirty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AND</a:t>
            </a:r>
            <a:r>
              <a:rPr lang="en-US" sz="18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 (</a:t>
            </a:r>
            <a:r>
              <a:rPr lang="en-US" sz="1800" dirty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1800" dirty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003300"/>
                </a:solidFill>
                <a:latin typeface="Calibri" pitchFamily="34" charset="0"/>
              </a:rPr>
              <a:t>p) </a:t>
            </a:r>
            <a:r>
              <a:rPr lang="el-GR" sz="18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L)</a:t>
            </a:r>
          </a:p>
          <a:p>
            <a:pPr marL="1143000" lvl="2" indent="-228600" algn="l">
              <a:buFont typeface="Wingdings" pitchFamily="2" charset="2"/>
              <a:buChar char="§"/>
            </a:pPr>
            <a:r>
              <a:rPr lang="el-GR" sz="1600" dirty="0" err="1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max</a:t>
            </a:r>
            <a:r>
              <a:rPr lang="el-GR" sz="16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n-US" sz="1600" dirty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1600" dirty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003300"/>
                </a:solidFill>
                <a:latin typeface="Calibri" pitchFamily="34" charset="0"/>
              </a:rPr>
              <a:t>q), Dist(d,</a:t>
            </a:r>
            <a:r>
              <a:rPr lang="el-GR" sz="1600" dirty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003300"/>
                </a:solidFill>
                <a:latin typeface="Calibri" pitchFamily="34" charset="0"/>
              </a:rPr>
              <a:t>p))  </a:t>
            </a:r>
            <a:r>
              <a:rPr lang="el-GR" sz="16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</a:t>
            </a:r>
          </a:p>
          <a:p>
            <a:pPr marL="742950" lvl="1" indent="-285750" algn="l">
              <a:buFontTx/>
              <a:buChar char="–"/>
            </a:pP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είναι το πιο αυστηρό</a:t>
            </a:r>
            <a:endParaRPr lang="el-GR" sz="1800" dirty="0">
              <a:solidFill>
                <a:schemeClr val="tx1"/>
              </a:solidFill>
              <a:latin typeface="Calibri" pitchFamily="34" charset="0"/>
              <a:sym typeface="Symbol" pitchFamily="18" charset="2"/>
            </a:endParaRPr>
          </a:p>
          <a:p>
            <a:pPr marL="742950" lvl="1" indent="-285750" algn="l">
              <a:buFontTx/>
              <a:buChar char="–"/>
            </a:pP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η απάντηση είναι η τομή των </a:t>
            </a:r>
            <a:r>
              <a:rPr lang="en-US" sz="1800" dirty="0" err="1">
                <a:solidFill>
                  <a:schemeClr val="tx1"/>
                </a:solidFill>
                <a:latin typeface="Calibri" pitchFamily="34" charset="0"/>
              </a:rPr>
              <a:t>ans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(p) </a:t>
            </a: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και </a:t>
            </a:r>
            <a:r>
              <a:rPr lang="en-US" sz="1800" dirty="0" err="1">
                <a:solidFill>
                  <a:schemeClr val="tx1"/>
                </a:solidFill>
                <a:latin typeface="Calibri" pitchFamily="34" charset="0"/>
              </a:rPr>
              <a:t>ans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(q) (</a:t>
            </a: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με κατώφλι 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</a:rPr>
              <a:t>L)</a:t>
            </a:r>
          </a:p>
          <a:p>
            <a:pPr marL="1143000" lvl="2" indent="-228600" algn="l">
              <a:buFontTx/>
              <a:buChar char="•"/>
            </a:pPr>
            <a:r>
              <a:rPr lang="el-GR" sz="1600" dirty="0">
                <a:latin typeface="Calibri" pitchFamily="34" charset="0"/>
              </a:rPr>
              <a:t>αν το </a:t>
            </a:r>
            <a:r>
              <a:rPr lang="en-US" sz="1600" dirty="0">
                <a:latin typeface="Calibri" pitchFamily="34" charset="0"/>
              </a:rPr>
              <a:t>q </a:t>
            </a:r>
            <a:r>
              <a:rPr lang="el-GR" sz="1600" dirty="0">
                <a:latin typeface="Calibri" pitchFamily="34" charset="0"/>
              </a:rPr>
              <a:t>απέχει πολύ από το </a:t>
            </a:r>
            <a:r>
              <a:rPr lang="en-US" sz="1600" dirty="0">
                <a:latin typeface="Calibri" pitchFamily="34" charset="0"/>
              </a:rPr>
              <a:t>p, </a:t>
            </a:r>
            <a:r>
              <a:rPr lang="el-GR" sz="1600" dirty="0">
                <a:latin typeface="Calibri" pitchFamily="34" charset="0"/>
              </a:rPr>
              <a:t>τότε η απάντηση θα είναι κενή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p" bldLvl="3" autoUpdateAnimBg="0"/>
      <p:bldP spid="60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CE14EB-7236-4805-B705-05755E7C34A4}" type="slidenum">
              <a:rPr lang="en-US"/>
              <a:pPr/>
              <a:t>14</a:t>
            </a:fld>
            <a:endParaRPr lang="en-US"/>
          </a:p>
        </p:txBody>
      </p:sp>
      <p:sp>
        <p:nvSpPr>
          <p:cNvPr id="2253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>
                <a:ea typeface="ＭＳ Ｐゴシック" charset="-128"/>
              </a:rPr>
              <a:t>Τρόποι συνδυασμού προφίλ και ερωτήματος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1600200" y="4953000"/>
            <a:ext cx="5200650" cy="876300"/>
            <a:chOff x="1504950" y="3886200"/>
            <a:chExt cx="5200650" cy="876300"/>
          </a:xfrm>
        </p:grpSpPr>
        <p:grpSp>
          <p:nvGrpSpPr>
            <p:cNvPr id="73" name="Group 2061"/>
            <p:cNvGrpSpPr>
              <a:grpSpLocks/>
            </p:cNvGrpSpPr>
            <p:nvPr/>
          </p:nvGrpSpPr>
          <p:grpSpPr bwMode="auto">
            <a:xfrm>
              <a:off x="1504950" y="3886200"/>
              <a:ext cx="1389063" cy="838200"/>
              <a:chOff x="948" y="2448"/>
              <a:chExt cx="875" cy="528"/>
            </a:xfrm>
          </p:grpSpPr>
          <p:sp>
            <p:nvSpPr>
              <p:cNvPr id="79" name="Oval 2054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948" y="2448"/>
                <a:ext cx="875" cy="528"/>
              </a:xfrm>
              <a:prstGeom prst="ellipse">
                <a:avLst/>
              </a:prstGeom>
              <a:pattFill prst="wdUpDiag">
                <a:fgClr>
                  <a:srgbClr val="00CC99"/>
                </a:fgClr>
                <a:bgClr>
                  <a:srgbClr val="FFFFFF"/>
                </a:bgClr>
              </a:pattFill>
              <a:ln w="1905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Oval 2055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996" y="2448"/>
                <a:ext cx="402" cy="499"/>
              </a:xfrm>
              <a:prstGeom prst="ellips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Oval 2056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1309" y="2448"/>
                <a:ext cx="402" cy="499"/>
              </a:xfrm>
              <a:prstGeom prst="ellipse">
                <a:avLst/>
              </a:prstGeom>
              <a:noFill/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Text Box 2059"/>
              <p:cNvSpPr txBox="1">
                <a:spLocks noChangeArrowheads="1"/>
              </p:cNvSpPr>
              <p:nvPr/>
            </p:nvSpPr>
            <p:spPr bwMode="auto">
              <a:xfrm>
                <a:off x="1106" y="2568"/>
                <a:ext cx="5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     q</a:t>
                </a:r>
              </a:p>
            </p:txBody>
          </p:sp>
        </p:grpSp>
        <p:grpSp>
          <p:nvGrpSpPr>
            <p:cNvPr id="74" name="Group 2062"/>
            <p:cNvGrpSpPr>
              <a:grpSpLocks/>
            </p:cNvGrpSpPr>
            <p:nvPr/>
          </p:nvGrpSpPr>
          <p:grpSpPr bwMode="auto">
            <a:xfrm>
              <a:off x="4038600" y="4076700"/>
              <a:ext cx="2667000" cy="685800"/>
              <a:chOff x="2544" y="2568"/>
              <a:chExt cx="1680" cy="432"/>
            </a:xfrm>
          </p:grpSpPr>
          <p:sp>
            <p:nvSpPr>
              <p:cNvPr id="75" name="Oval 2053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2544" y="2568"/>
                <a:ext cx="1680" cy="432"/>
              </a:xfrm>
              <a:prstGeom prst="ellipse">
                <a:avLst/>
              </a:prstGeom>
              <a:pattFill prst="wdUpDiag">
                <a:fgClr>
                  <a:srgbClr val="00CC99"/>
                </a:fgClr>
                <a:bgClr>
                  <a:srgbClr val="FFFFFF"/>
                </a:bgClr>
              </a:pattFill>
              <a:ln w="1905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Oval 2057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2640" y="2568"/>
                <a:ext cx="420" cy="408"/>
              </a:xfrm>
              <a:prstGeom prst="ellipse">
                <a:avLst/>
              </a:prstGeom>
              <a:noFill/>
              <a:ln w="1905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Oval 2058" descr="Πλατειά διαγώνιος προς τα επάνω"/>
              <p:cNvSpPr>
                <a:spLocks noChangeArrowheads="1"/>
              </p:cNvSpPr>
              <p:nvPr/>
            </p:nvSpPr>
            <p:spPr bwMode="auto">
              <a:xfrm>
                <a:off x="3684" y="2568"/>
                <a:ext cx="420" cy="408"/>
              </a:xfrm>
              <a:prstGeom prst="ellipse">
                <a:avLst/>
              </a:prstGeom>
              <a:noFill/>
              <a:ln w="19050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Text Box 2060"/>
              <p:cNvSpPr txBox="1">
                <a:spLocks noChangeArrowheads="1"/>
              </p:cNvSpPr>
              <p:nvPr/>
            </p:nvSpPr>
            <p:spPr bwMode="auto">
              <a:xfrm>
                <a:off x="2758" y="2626"/>
                <a:ext cx="138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2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          	q</a:t>
                </a:r>
              </a:p>
            </p:txBody>
          </p:sp>
        </p:grpSp>
      </p:grpSp>
      <p:sp>
        <p:nvSpPr>
          <p:cNvPr id="85" name="Rectangle 2051"/>
          <p:cNvSpPr txBox="1">
            <a:spLocks noChangeArrowheads="1"/>
          </p:cNvSpPr>
          <p:nvPr/>
        </p:nvSpPr>
        <p:spPr bwMode="auto">
          <a:xfrm>
            <a:off x="457200" y="1752600"/>
            <a:ext cx="7315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(3) Το </a:t>
            </a:r>
            <a:r>
              <a:rPr kumimoji="0" lang="el-G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ελλειψοειδές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  μοντέλο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Dist(d,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q)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+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Dist(d,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p)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  <a:sym typeface="Symbol" pitchFamily="18" charset="2"/>
              </a:rPr>
              <a:t> L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  <a:sym typeface="Symbol" pitchFamily="18" charset="2"/>
            </a:endParaRP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καλό αν το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d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και το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p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δεν απέχουν πολύ</a:t>
            </a: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αν απέχουν πολύ τότε μπορεί να ανακτηθούν πολλά μη συναφή με κανένα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Char char="§"/>
              <a:tabLst/>
              <a:defRPr/>
            </a:pPr>
            <a:endParaRPr kumimoji="0" lang="el-G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CE14EB-7236-4805-B705-05755E7C34A4}" type="slidenum">
              <a:rPr lang="en-US"/>
              <a:pPr/>
              <a:t>15</a:t>
            </a:fld>
            <a:endParaRPr lang="en-US"/>
          </a:p>
        </p:txBody>
      </p:sp>
      <p:sp>
        <p:nvSpPr>
          <p:cNvPr id="2253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 smtClean="0">
                <a:ea typeface="ＭＳ Ｐゴシック" charset="-128"/>
              </a:rPr>
              <a:t>Τρόποι συνδυασμού προφίλ και ερωτήματος</a:t>
            </a:r>
          </a:p>
        </p:txBody>
      </p:sp>
      <p:sp>
        <p:nvSpPr>
          <p:cNvPr id="22" name="Freeform 9" descr="Πλατειά διαγώνιος προς τα επάνω"/>
          <p:cNvSpPr>
            <a:spLocks/>
          </p:cNvSpPr>
          <p:nvPr/>
        </p:nvSpPr>
        <p:spPr bwMode="auto">
          <a:xfrm>
            <a:off x="4800600" y="4495800"/>
            <a:ext cx="3759200" cy="1257300"/>
          </a:xfrm>
          <a:custGeom>
            <a:avLst/>
            <a:gdLst>
              <a:gd name="T0" fmla="*/ 1216 w 2368"/>
              <a:gd name="T1" fmla="*/ 392 h 792"/>
              <a:gd name="T2" fmla="*/ 496 w 2368"/>
              <a:gd name="T3" fmla="*/ 8 h 792"/>
              <a:gd name="T4" fmla="*/ 16 w 2368"/>
              <a:gd name="T5" fmla="*/ 344 h 792"/>
              <a:gd name="T6" fmla="*/ 400 w 2368"/>
              <a:gd name="T7" fmla="*/ 776 h 792"/>
              <a:gd name="T8" fmla="*/ 1216 w 2368"/>
              <a:gd name="T9" fmla="*/ 440 h 792"/>
              <a:gd name="T10" fmla="*/ 1984 w 2368"/>
              <a:gd name="T11" fmla="*/ 776 h 792"/>
              <a:gd name="T12" fmla="*/ 2368 w 2368"/>
              <a:gd name="T13" fmla="*/ 392 h 792"/>
              <a:gd name="T14" fmla="*/ 1984 w 2368"/>
              <a:gd name="T15" fmla="*/ 8 h 792"/>
              <a:gd name="T16" fmla="*/ 1216 w 2368"/>
              <a:gd name="T17" fmla="*/ 392 h 7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68"/>
              <a:gd name="T28" fmla="*/ 0 h 792"/>
              <a:gd name="T29" fmla="*/ 2368 w 2368"/>
              <a:gd name="T30" fmla="*/ 792 h 7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68" h="792">
                <a:moveTo>
                  <a:pt x="1216" y="392"/>
                </a:moveTo>
                <a:cubicBezTo>
                  <a:pt x="968" y="392"/>
                  <a:pt x="696" y="16"/>
                  <a:pt x="496" y="8"/>
                </a:cubicBezTo>
                <a:cubicBezTo>
                  <a:pt x="296" y="0"/>
                  <a:pt x="32" y="216"/>
                  <a:pt x="16" y="344"/>
                </a:cubicBezTo>
                <a:cubicBezTo>
                  <a:pt x="0" y="472"/>
                  <a:pt x="200" y="760"/>
                  <a:pt x="400" y="776"/>
                </a:cubicBezTo>
                <a:cubicBezTo>
                  <a:pt x="600" y="792"/>
                  <a:pt x="952" y="440"/>
                  <a:pt x="1216" y="440"/>
                </a:cubicBezTo>
                <a:cubicBezTo>
                  <a:pt x="1480" y="440"/>
                  <a:pt x="1792" y="784"/>
                  <a:pt x="1984" y="776"/>
                </a:cubicBezTo>
                <a:cubicBezTo>
                  <a:pt x="2176" y="768"/>
                  <a:pt x="2368" y="520"/>
                  <a:pt x="2368" y="392"/>
                </a:cubicBezTo>
                <a:cubicBezTo>
                  <a:pt x="2368" y="264"/>
                  <a:pt x="2176" y="8"/>
                  <a:pt x="1984" y="8"/>
                </a:cubicBezTo>
                <a:cubicBezTo>
                  <a:pt x="1792" y="8"/>
                  <a:pt x="1464" y="392"/>
                  <a:pt x="1216" y="392"/>
                </a:cubicBezTo>
                <a:close/>
              </a:path>
            </a:pathLst>
          </a:custGeom>
          <a:pattFill prst="wdUpDiag">
            <a:fgClr>
              <a:srgbClr val="00CC99"/>
            </a:fgClr>
            <a:bgClr>
              <a:srgbClr val="FFFFFF"/>
            </a:bgClr>
          </a:pattFill>
          <a:ln w="9525">
            <a:solidFill>
              <a:srgbClr val="00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Freeform 4" descr="Πλατειά διαγώνιος προς τα επάνω"/>
          <p:cNvSpPr>
            <a:spLocks/>
          </p:cNvSpPr>
          <p:nvPr/>
        </p:nvSpPr>
        <p:spPr bwMode="auto">
          <a:xfrm>
            <a:off x="406400" y="4356100"/>
            <a:ext cx="2768600" cy="1473200"/>
          </a:xfrm>
          <a:custGeom>
            <a:avLst/>
            <a:gdLst>
              <a:gd name="T0" fmla="*/ 824 w 1744"/>
              <a:gd name="T1" fmla="*/ 264 h 928"/>
              <a:gd name="T2" fmla="*/ 584 w 1744"/>
              <a:gd name="T3" fmla="*/ 72 h 928"/>
              <a:gd name="T4" fmla="*/ 8 w 1744"/>
              <a:gd name="T5" fmla="*/ 456 h 928"/>
              <a:gd name="T6" fmla="*/ 536 w 1744"/>
              <a:gd name="T7" fmla="*/ 888 h 928"/>
              <a:gd name="T8" fmla="*/ 872 w 1744"/>
              <a:gd name="T9" fmla="*/ 696 h 928"/>
              <a:gd name="T10" fmla="*/ 1208 w 1744"/>
              <a:gd name="T11" fmla="*/ 888 h 928"/>
              <a:gd name="T12" fmla="*/ 1736 w 1744"/>
              <a:gd name="T13" fmla="*/ 456 h 928"/>
              <a:gd name="T14" fmla="*/ 1256 w 1744"/>
              <a:gd name="T15" fmla="*/ 24 h 928"/>
              <a:gd name="T16" fmla="*/ 920 w 1744"/>
              <a:gd name="T17" fmla="*/ 312 h 928"/>
              <a:gd name="T18" fmla="*/ 824 w 1744"/>
              <a:gd name="T19" fmla="*/ 264 h 92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44"/>
              <a:gd name="T31" fmla="*/ 0 h 928"/>
              <a:gd name="T32" fmla="*/ 1744 w 1744"/>
              <a:gd name="T33" fmla="*/ 928 h 92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44" h="928">
                <a:moveTo>
                  <a:pt x="824" y="264"/>
                </a:moveTo>
                <a:cubicBezTo>
                  <a:pt x="768" y="224"/>
                  <a:pt x="720" y="40"/>
                  <a:pt x="584" y="72"/>
                </a:cubicBezTo>
                <a:cubicBezTo>
                  <a:pt x="448" y="104"/>
                  <a:pt x="16" y="320"/>
                  <a:pt x="8" y="456"/>
                </a:cubicBezTo>
                <a:cubicBezTo>
                  <a:pt x="0" y="592"/>
                  <a:pt x="392" y="848"/>
                  <a:pt x="536" y="888"/>
                </a:cubicBezTo>
                <a:cubicBezTo>
                  <a:pt x="680" y="928"/>
                  <a:pt x="760" y="696"/>
                  <a:pt x="872" y="696"/>
                </a:cubicBezTo>
                <a:cubicBezTo>
                  <a:pt x="984" y="696"/>
                  <a:pt x="1064" y="928"/>
                  <a:pt x="1208" y="888"/>
                </a:cubicBezTo>
                <a:cubicBezTo>
                  <a:pt x="1352" y="848"/>
                  <a:pt x="1728" y="600"/>
                  <a:pt x="1736" y="456"/>
                </a:cubicBezTo>
                <a:cubicBezTo>
                  <a:pt x="1744" y="312"/>
                  <a:pt x="1392" y="48"/>
                  <a:pt x="1256" y="24"/>
                </a:cubicBezTo>
                <a:cubicBezTo>
                  <a:pt x="1120" y="0"/>
                  <a:pt x="992" y="272"/>
                  <a:pt x="920" y="312"/>
                </a:cubicBezTo>
                <a:cubicBezTo>
                  <a:pt x="848" y="352"/>
                  <a:pt x="880" y="304"/>
                  <a:pt x="824" y="264"/>
                </a:cubicBezTo>
                <a:close/>
              </a:path>
            </a:pathLst>
          </a:custGeom>
          <a:pattFill prst="wdUpDiag">
            <a:fgClr>
              <a:srgbClr val="00CC99"/>
            </a:fgClr>
            <a:bgClr>
              <a:srgbClr val="FFFFFF"/>
            </a:bgClr>
          </a:pattFill>
          <a:ln w="19050">
            <a:solidFill>
              <a:srgbClr val="0033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Oval 5" descr="Πλατειά διαγώνιος προς τα επάνω"/>
          <p:cNvSpPr>
            <a:spLocks noChangeArrowheads="1"/>
          </p:cNvSpPr>
          <p:nvPr/>
        </p:nvSpPr>
        <p:spPr bwMode="auto">
          <a:xfrm>
            <a:off x="723900" y="4622800"/>
            <a:ext cx="914400" cy="9144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5" name="Oval 6" descr="Πλατειά διαγώνιος προς τα επάνω"/>
          <p:cNvSpPr>
            <a:spLocks noChangeArrowheads="1"/>
          </p:cNvSpPr>
          <p:nvPr/>
        </p:nvSpPr>
        <p:spPr bwMode="auto">
          <a:xfrm>
            <a:off x="1943100" y="4622800"/>
            <a:ext cx="914400" cy="9144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6" name="Oval 7" descr="Πλατειά διαγώνιος προς τα επάνω"/>
          <p:cNvSpPr>
            <a:spLocks noChangeArrowheads="1"/>
          </p:cNvSpPr>
          <p:nvPr/>
        </p:nvSpPr>
        <p:spPr bwMode="auto">
          <a:xfrm>
            <a:off x="5054600" y="4660900"/>
            <a:ext cx="914400" cy="9144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Oval 8" descr="Πλατειά διαγώνιος προς τα επάνω"/>
          <p:cNvSpPr>
            <a:spLocks noChangeArrowheads="1"/>
          </p:cNvSpPr>
          <p:nvPr/>
        </p:nvSpPr>
        <p:spPr bwMode="auto">
          <a:xfrm>
            <a:off x="7493000" y="4660900"/>
            <a:ext cx="914400" cy="914400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04800" y="1676400"/>
            <a:ext cx="789694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l-GR" sz="2000" dirty="0">
                <a:latin typeface="Calibri" pitchFamily="34" charset="0"/>
              </a:rPr>
              <a:t>(4) Το </a:t>
            </a:r>
            <a:r>
              <a:rPr lang="el-GR" sz="2000" u="sng" dirty="0">
                <a:latin typeface="Calibri" pitchFamily="34" charset="0"/>
              </a:rPr>
              <a:t>οβάλ μοντέλο του </a:t>
            </a:r>
            <a:r>
              <a:rPr lang="en-US" sz="2000" u="sng" dirty="0" err="1">
                <a:latin typeface="Calibri" pitchFamily="34" charset="0"/>
              </a:rPr>
              <a:t>Casini</a:t>
            </a:r>
            <a:endParaRPr lang="en-US" sz="2000" dirty="0">
              <a:latin typeface="Calibri" pitchFamily="34" charset="0"/>
            </a:endParaRPr>
          </a:p>
          <a:p>
            <a:pPr marL="742950" lvl="1" indent="-285750" algn="l">
              <a:buFontTx/>
              <a:buChar char="–"/>
            </a:pPr>
            <a:r>
              <a:rPr lang="en-US" sz="2000" dirty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rgbClr val="003300"/>
                </a:solidFill>
                <a:latin typeface="Calibri" pitchFamily="34" charset="0"/>
              </a:rPr>
              <a:t>q) </a:t>
            </a:r>
            <a:r>
              <a:rPr lang="en-US" sz="1800" b="1" dirty="0">
                <a:solidFill>
                  <a:srgbClr val="993300"/>
                </a:solidFill>
                <a:latin typeface="Calibri" pitchFamily="34" charset="0"/>
              </a:rPr>
              <a:t>*</a:t>
            </a:r>
            <a:r>
              <a:rPr lang="en-US" sz="2000" dirty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rgbClr val="003300"/>
                </a:solidFill>
                <a:latin typeface="Calibri" pitchFamily="34" charset="0"/>
              </a:rPr>
              <a:t>p) </a:t>
            </a:r>
            <a:r>
              <a:rPr lang="el-GR" sz="2000" dirty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</a:t>
            </a:r>
            <a:endParaRPr lang="el-GR" sz="1800" dirty="0">
              <a:solidFill>
                <a:schemeClr val="tx1"/>
              </a:solidFill>
              <a:latin typeface="Calibri" pitchFamily="34" charset="0"/>
              <a:sym typeface="Symbol" pitchFamily="18" charset="2"/>
            </a:endParaRPr>
          </a:p>
          <a:p>
            <a:pPr marL="742950" lvl="1" indent="-285750" algn="l">
              <a:buFontTx/>
              <a:buChar char="–"/>
            </a:pP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αν το d και το p είναι κοντά, τότε ομοιάζει με το ελλειψοειδές</a:t>
            </a:r>
          </a:p>
          <a:p>
            <a:pPr marL="742950" lvl="1" indent="-285750" algn="l">
              <a:buFontTx/>
              <a:buChar char="–"/>
            </a:pP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αν απέχουν λίγο τότε μοιάζει με </a:t>
            </a:r>
            <a:r>
              <a:rPr lang="el-GR" sz="1800" dirty="0" err="1">
                <a:solidFill>
                  <a:schemeClr val="tx1"/>
                </a:solidFill>
                <a:latin typeface="Calibri" pitchFamily="34" charset="0"/>
              </a:rPr>
              <a:t>φυστίκι</a:t>
            </a:r>
            <a:endParaRPr lang="el-GR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742950" lvl="1" indent="-285750" algn="l">
              <a:buFontTx/>
              <a:buChar char="–"/>
            </a:pP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αν απέχουν πολύ τότε έχει τη μορφή του 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8C96D9-4035-4EED-B10E-C32E4322F727}" type="slidenum">
              <a:rPr lang="en-US"/>
              <a:pPr/>
              <a:t>16</a:t>
            </a:fld>
            <a:endParaRPr lang="en-US"/>
          </a:p>
        </p:txBody>
      </p:sp>
      <p:sp>
        <p:nvSpPr>
          <p:cNvPr id="163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77" y="1358900"/>
            <a:ext cx="8839200" cy="41576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Για να καθορίσουμε τη σχετική βαρύτητα του ερωτήματος και του προφίλ μπορούμε να </a:t>
            </a:r>
            <a:r>
              <a:rPr lang="el-GR" dirty="0" err="1" smtClean="0">
                <a:latin typeface="Calibri" pitchFamily="34" charset="0"/>
              </a:rPr>
              <a:t>προσθέσουμ</a:t>
            </a:r>
            <a:r>
              <a:rPr lang="el-GR" dirty="0" smtClean="0">
                <a:latin typeface="Calibri" pitchFamily="34" charset="0"/>
              </a:rPr>
              <a:t> βάρη στα προηγούμενα μοντέλα: </a:t>
            </a:r>
            <a:endParaRPr lang="el-GR" sz="2000" dirty="0" smtClean="0">
              <a:solidFill>
                <a:srgbClr val="993300"/>
              </a:solidFill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2000" dirty="0" err="1" smtClean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min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q), 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p)) 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</a:t>
            </a:r>
            <a:r>
              <a:rPr lang="el-GR" dirty="0" smtClean="0">
                <a:latin typeface="Calibri" pitchFamily="34" charset="0"/>
              </a:rPr>
              <a:t> 	//διαζευκτικό</a:t>
            </a:r>
            <a:endParaRPr lang="el-GR" sz="2000" dirty="0" smtClean="0">
              <a:solidFill>
                <a:srgbClr val="993300"/>
              </a:solidFill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2000" dirty="0" err="1" smtClean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max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q),  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p)) 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</a:t>
            </a:r>
            <a:r>
              <a:rPr lang="el-GR" dirty="0" smtClean="0">
                <a:latin typeface="Calibri" pitchFamily="34" charset="0"/>
              </a:rPr>
              <a:t>//συζευκτικό</a:t>
            </a:r>
            <a:endParaRPr lang="el-GR" sz="2000" b="1" i="1" dirty="0" smtClean="0">
              <a:solidFill>
                <a:schemeClr val="accent2"/>
              </a:solidFill>
              <a:latin typeface="Calibri" pitchFamily="34" charset="0"/>
              <a:sym typeface="Symbol" pitchFamily="18" charset="2"/>
            </a:endParaRPr>
          </a:p>
          <a:p>
            <a:pPr lvl="1"/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  </a:t>
            </a:r>
            <a:r>
              <a:rPr lang="en-US" sz="2000" b="1" dirty="0" smtClean="0">
                <a:solidFill>
                  <a:srgbClr val="993300"/>
                </a:solidFill>
                <a:latin typeface="Calibri" pitchFamily="34" charset="0"/>
              </a:rPr>
              <a:t>+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	</a:t>
            </a:r>
            <a:r>
              <a:rPr lang="el-GR" dirty="0" smtClean="0">
                <a:latin typeface="Calibri" pitchFamily="34" charset="0"/>
              </a:rPr>
              <a:t>//ελλειψοειδές</a:t>
            </a:r>
          </a:p>
          <a:p>
            <a:pPr lvl="1"/>
            <a:endParaRPr lang="el-G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Στο μοντέλο </a:t>
            </a:r>
            <a:r>
              <a:rPr lang="en-US" dirty="0" smtClean="0">
                <a:latin typeface="Calibri" pitchFamily="34" charset="0"/>
              </a:rPr>
              <a:t>Cassini </a:t>
            </a:r>
            <a:r>
              <a:rPr lang="el-GR" dirty="0" smtClean="0">
                <a:latin typeface="Calibri" pitchFamily="34" charset="0"/>
              </a:rPr>
              <a:t>τα βάρη είναι καλύτερα να εκφρασθούν ως εκθέτες:</a:t>
            </a:r>
            <a:endParaRPr lang="el-GR" sz="2000" dirty="0" smtClean="0">
              <a:solidFill>
                <a:srgbClr val="003300"/>
              </a:solidFill>
              <a:latin typeface="Calibri" pitchFamily="34" charset="0"/>
            </a:endParaRPr>
          </a:p>
          <a:p>
            <a:pPr lvl="1"/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</a:t>
            </a:r>
            <a:r>
              <a:rPr lang="en-US" sz="2000" dirty="0" err="1" smtClean="0">
                <a:solidFill>
                  <a:srgbClr val="003300"/>
                </a:solidFill>
                <a:latin typeface="Calibri" pitchFamily="34" charset="0"/>
              </a:rPr>
              <a:t>d,q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</a:t>
            </a:r>
            <a:r>
              <a:rPr lang="el-GR" sz="2000" b="1" i="1" baseline="30000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 </a:t>
            </a:r>
            <a:r>
              <a:rPr lang="en-US" b="1" dirty="0" smtClean="0">
                <a:solidFill>
                  <a:srgbClr val="993300"/>
                </a:solidFill>
                <a:latin typeface="Calibri" pitchFamily="34" charset="0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</a:t>
            </a:r>
            <a:r>
              <a:rPr lang="en-US" sz="2000" dirty="0" err="1" smtClean="0">
                <a:solidFill>
                  <a:srgbClr val="003300"/>
                </a:solidFill>
                <a:latin typeface="Calibri" pitchFamily="34" charset="0"/>
              </a:rPr>
              <a:t>d,p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</a:t>
            </a:r>
            <a:r>
              <a:rPr lang="el-GR" sz="2000" b="1" i="1" baseline="30000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	 	</a:t>
            </a:r>
            <a:r>
              <a:rPr lang="el-GR" dirty="0" smtClean="0">
                <a:latin typeface="Calibri" pitchFamily="34" charset="0"/>
              </a:rPr>
              <a:t>//</a:t>
            </a:r>
            <a:r>
              <a:rPr lang="en-US" dirty="0" smtClean="0">
                <a:latin typeface="Calibri" pitchFamily="34" charset="0"/>
              </a:rPr>
              <a:t>Cassini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charset="-128"/>
              </a:rPr>
              <a:t>Τρόποι συνδυασμού προφίλ και ερωτήματος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3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3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3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3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3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5331" grpId="0" build="p" bldLvl="4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9552A-211A-480F-8BCE-E0E945C94B7F}" type="slidenum">
              <a:rPr lang="en-US"/>
              <a:pPr/>
              <a:t>17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ea typeface="ＭＳ Ｐゴシック" charset="-128"/>
              </a:rPr>
              <a:t>Προφίλ Χρηστών και </a:t>
            </a:r>
            <a:br>
              <a:rPr lang="el-GR" sz="3200" dirty="0" smtClean="0">
                <a:ea typeface="ＭＳ Ｐゴシック" charset="-128"/>
              </a:rPr>
            </a:br>
            <a:r>
              <a:rPr lang="el-GR" sz="3200" dirty="0" smtClean="0">
                <a:ea typeface="ＭＳ Ｐゴシック" charset="-128"/>
              </a:rPr>
              <a:t>Αξιολόγηση Αποτελεσματικότητας Ανάκτησης</a:t>
            </a:r>
          </a:p>
        </p:txBody>
      </p:sp>
      <p:sp>
        <p:nvSpPr>
          <p:cNvPr id="163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047" y="2060575"/>
            <a:ext cx="8607669" cy="3094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smtClean="0">
                <a:latin typeface="Calibri" pitchFamily="34" charset="0"/>
              </a:rPr>
              <a:t>Μόνο πειραματικά μπορούμε να αποφανθούμε για το ποια προσέγγιση  είναι καλύτερη, ή για το αν αυτές οι τεχνικές βελτιώνουν την αποτελεσματικότητα της ανάκτησης</a:t>
            </a:r>
          </a:p>
          <a:p>
            <a:pPr>
              <a:buFont typeface="Wingdings" pitchFamily="2" charset="2"/>
              <a:buChar char="§"/>
            </a:pPr>
            <a:endParaRPr lang="el-GR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mtClean="0">
                <a:latin typeface="Calibri" pitchFamily="34" charset="0"/>
              </a:rPr>
              <a:t>Η πειραματική αξιολόγηση [</a:t>
            </a:r>
            <a:r>
              <a:rPr lang="en-US" smtClean="0">
                <a:latin typeface="Calibri" pitchFamily="34" charset="0"/>
              </a:rPr>
              <a:t>Sung Myaeng] </a:t>
            </a:r>
            <a:r>
              <a:rPr lang="el-GR" smtClean="0">
                <a:latin typeface="Calibri" pitchFamily="34" charset="0"/>
              </a:rPr>
              <a:t>απέδειξε</a:t>
            </a:r>
            <a:r>
              <a:rPr lang="en-US" smtClean="0">
                <a:latin typeface="Calibri" pitchFamily="34" charset="0"/>
              </a:rPr>
              <a:t> </a:t>
            </a:r>
            <a:r>
              <a:rPr lang="el-GR" smtClean="0">
                <a:latin typeface="Calibri" pitchFamily="34" charset="0"/>
              </a:rPr>
              <a:t>ότι οι τεχνικές αυτές  βελτιώνουν την αποτελεσματικότητα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3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22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FBE2F0-510A-45DC-9A02-E6681685C3FA}" type="slidenum">
              <a:rPr lang="en-US"/>
              <a:pPr/>
              <a:t>18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>
                <a:ea typeface="ＭＳ Ｐゴシック" charset="-128"/>
              </a:rPr>
              <a:t>Συστήματα Πολλαπλών Σημείων Αναφοράς</a:t>
            </a:r>
            <a:br>
              <a:rPr lang="el-GR" sz="3200" dirty="0" smtClean="0">
                <a:ea typeface="ＭＳ Ｐゴシック" charset="-128"/>
              </a:rPr>
            </a:br>
            <a:r>
              <a:rPr lang="el-GR" sz="3200" dirty="0" smtClean="0">
                <a:ea typeface="ＭＳ Ｐゴシック" charset="-128"/>
              </a:rPr>
              <a:t>(</a:t>
            </a:r>
            <a:r>
              <a:rPr lang="el-GR" sz="3200" dirty="0" err="1" smtClean="0">
                <a:ea typeface="ＭＳ Ｐゴシック" charset="-128"/>
              </a:rPr>
              <a:t>Multiple</a:t>
            </a:r>
            <a:r>
              <a:rPr lang="el-GR" sz="3200" dirty="0" smtClean="0">
                <a:ea typeface="ＭＳ Ｐゴシック" charset="-128"/>
              </a:rPr>
              <a:t> </a:t>
            </a:r>
            <a:r>
              <a:rPr lang="el-GR" sz="3200" dirty="0" err="1" smtClean="0">
                <a:ea typeface="ＭＳ Ｐゴシック" charset="-128"/>
              </a:rPr>
              <a:t>Reference</a:t>
            </a:r>
            <a:r>
              <a:rPr lang="el-GR" sz="3200" dirty="0" smtClean="0">
                <a:ea typeface="ＭＳ Ｐゴシック" charset="-128"/>
              </a:rPr>
              <a:t> </a:t>
            </a:r>
            <a:r>
              <a:rPr lang="el-GR" sz="3200" dirty="0" err="1" smtClean="0">
                <a:ea typeface="ＭＳ Ｐゴシック" charset="-128"/>
              </a:rPr>
              <a:t>Point</a:t>
            </a:r>
            <a:r>
              <a:rPr lang="el-GR" sz="3200" dirty="0" smtClean="0">
                <a:ea typeface="ＭＳ Ｐゴシック" charset="-128"/>
              </a:rPr>
              <a:t> </a:t>
            </a:r>
            <a:r>
              <a:rPr lang="el-GR" sz="3200" dirty="0" err="1" smtClean="0">
                <a:ea typeface="ＭＳ Ｐゴシック" charset="-128"/>
              </a:rPr>
              <a:t>Systems</a:t>
            </a:r>
            <a:r>
              <a:rPr lang="el-GR" sz="3200" dirty="0" smtClean="0">
                <a:ea typeface="ＭＳ Ｐゴシック" charset="-128"/>
              </a:rPr>
              <a:t>)</a:t>
            </a:r>
          </a:p>
        </p:txBody>
      </p:sp>
      <p:sp>
        <p:nvSpPr>
          <p:cNvPr id="161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382000" cy="4759325"/>
          </a:xfrm>
        </p:spPr>
        <p:txBody>
          <a:bodyPr/>
          <a:lstStyle/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Κίνητρο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Δυνατότητα χρήσης </a:t>
            </a:r>
            <a:r>
              <a:rPr lang="el-GR" sz="2000" b="1" dirty="0" smtClean="0">
                <a:latin typeface="Calibri" pitchFamily="34" charset="0"/>
              </a:rPr>
              <a:t>περισσότερων των 2 σημείων αναφοράς</a:t>
            </a:r>
            <a:endParaRPr lang="el-GR" sz="2000" dirty="0" smtClean="0">
              <a:latin typeface="Calibri" pitchFamily="34" charset="0"/>
            </a:endParaRPr>
          </a:p>
          <a:p>
            <a:pPr lvl="1"/>
            <a:r>
              <a:rPr lang="el-GR" sz="1400" dirty="0" smtClean="0">
                <a:latin typeface="Calibri" pitchFamily="34" charset="0"/>
              </a:rPr>
              <a:t>Στην προηγούμενη συζήτηση είχαμε δυο σημεία αναφοράς: το ερώτημα και το προφίλ.</a:t>
            </a:r>
          </a:p>
          <a:p>
            <a:pPr>
              <a:buNone/>
            </a:pPr>
            <a:r>
              <a:rPr lang="el-GR" sz="2400" dirty="0" smtClean="0">
                <a:latin typeface="Calibri" pitchFamily="34" charset="0"/>
              </a:rPr>
              <a:t>Ορισμός:</a:t>
            </a:r>
          </a:p>
          <a:p>
            <a:pPr lvl="1"/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Σημείο Αναφοράς (</a:t>
            </a:r>
            <a:r>
              <a:rPr lang="el-GR" sz="2000" b="1" i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reference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i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point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i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of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i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point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i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of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1" i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interest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= </a:t>
            </a:r>
            <a:r>
              <a:rPr lang="el-GR" sz="2000" b="1" i="1" dirty="0" smtClean="0">
                <a:latin typeface="Calibri" pitchFamily="34" charset="0"/>
              </a:rPr>
              <a:t>Ένα ορισμένο σημείο ή έννοια ως προς την οποία μπορούμε να κρίνουμε ένα έγγραφο</a:t>
            </a:r>
            <a:endParaRPr lang="el-GR" sz="2000" dirty="0" smtClean="0">
              <a:latin typeface="Calibri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Calibri" pitchFamily="34" charset="0"/>
              </a:rPr>
              <a:t>Παραδείγματα σημείων αναφοράς:</a:t>
            </a:r>
          </a:p>
          <a:p>
            <a:pPr lvl="1"/>
            <a:r>
              <a:rPr lang="el-GR" sz="1600" dirty="0" smtClean="0">
                <a:latin typeface="Calibri" pitchFamily="34" charset="0"/>
              </a:rPr>
              <a:t>ένα γνωστό έγγραφο</a:t>
            </a:r>
          </a:p>
          <a:p>
            <a:pPr lvl="1"/>
            <a:r>
              <a:rPr lang="el-GR" sz="1600" dirty="0" smtClean="0">
                <a:latin typeface="Calibri" pitchFamily="34" charset="0"/>
              </a:rPr>
              <a:t>ένα σύνολο γνωστών εγγράφων</a:t>
            </a:r>
          </a:p>
          <a:p>
            <a:pPr lvl="1"/>
            <a:r>
              <a:rPr lang="el-GR" sz="1600" dirty="0" smtClean="0">
                <a:latin typeface="Calibri" pitchFamily="34" charset="0"/>
              </a:rPr>
              <a:t>ένας συγγραφέας ή ένα σύνολο συγγραφέων</a:t>
            </a:r>
          </a:p>
          <a:p>
            <a:pPr lvl="1"/>
            <a:r>
              <a:rPr lang="el-GR" sz="1600" dirty="0" smtClean="0">
                <a:latin typeface="Calibri" pitchFamily="34" charset="0"/>
              </a:rPr>
              <a:t>ένα γνωστό περιοδικό</a:t>
            </a:r>
          </a:p>
          <a:p>
            <a:pPr lvl="1"/>
            <a:r>
              <a:rPr lang="el-GR" sz="1600" dirty="0" smtClean="0">
                <a:latin typeface="Calibri" pitchFamily="34" charset="0"/>
              </a:rPr>
              <a:t>μια χρονική περίοδος</a:t>
            </a:r>
          </a:p>
          <a:p>
            <a:pPr lvl="1"/>
            <a:endParaRPr lang="el-GR" sz="1600" dirty="0" smtClean="0">
              <a:latin typeface="Calibri" pitchFamily="34" charset="0"/>
            </a:endParaRPr>
          </a:p>
        </p:txBody>
      </p:sp>
      <p:sp>
        <p:nvSpPr>
          <p:cNvPr id="1615876" name="Rectangle 4"/>
          <p:cNvSpPr>
            <a:spLocks noChangeArrowheads="1"/>
          </p:cNvSpPr>
          <p:nvPr/>
        </p:nvSpPr>
        <p:spPr bwMode="auto">
          <a:xfrm>
            <a:off x="5181600" y="4038600"/>
            <a:ext cx="3429000" cy="2514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buFont typeface="Wingdings" pitchFamily="2" charset="2"/>
              <a:buChar char="§"/>
            </a:pPr>
            <a:r>
              <a:rPr lang="el-GR" sz="1600">
                <a:latin typeface="Calibri" pitchFamily="34" charset="0"/>
              </a:rPr>
              <a:t>Πως μπορούμε να ορίσουμε ένα σημείο αναφοράς από ένα σύνολο εγγράφων </a:t>
            </a:r>
            <a:r>
              <a:rPr lang="en-US" sz="1600">
                <a:latin typeface="Calibri" pitchFamily="34" charset="0"/>
              </a:rPr>
              <a:t>C </a:t>
            </a:r>
            <a:r>
              <a:rPr lang="en-US" sz="1600">
                <a:latin typeface="Calibri" pitchFamily="34" charset="0"/>
                <a:sym typeface="Symbol" pitchFamily="18" charset="2"/>
              </a:rPr>
              <a:t></a:t>
            </a:r>
            <a:r>
              <a:rPr lang="el-GR" sz="1600">
                <a:latin typeface="Calibri" pitchFamily="34" charset="0"/>
                <a:sym typeface="Symbol" pitchFamily="18" charset="2"/>
              </a:rPr>
              <a:t> </a:t>
            </a:r>
            <a:r>
              <a:rPr lang="en-US" sz="1600">
                <a:latin typeface="Calibri" pitchFamily="34" charset="0"/>
              </a:rPr>
              <a:t>D</a:t>
            </a:r>
            <a:r>
              <a:rPr lang="el-GR" sz="1600">
                <a:latin typeface="Calibri" pitchFamily="34" charset="0"/>
              </a:rPr>
              <a:t>;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l-GR" sz="1600">
                <a:latin typeface="Calibri" pitchFamily="34" charset="0"/>
              </a:rPr>
              <a:t>Απάντηση: Θεωρούμε ότι υπάρχει ένα </a:t>
            </a:r>
            <a:r>
              <a:rPr lang="el-GR" sz="1600" b="1">
                <a:latin typeface="Calibri" pitchFamily="34" charset="0"/>
              </a:rPr>
              <a:t>τεχνητό</a:t>
            </a:r>
            <a:r>
              <a:rPr lang="el-GR" sz="1600">
                <a:latin typeface="Calibri" pitchFamily="34" charset="0"/>
              </a:rPr>
              <a:t> έγγραφο, το </a:t>
            </a:r>
            <a:r>
              <a:rPr lang="en-US" sz="1600">
                <a:latin typeface="Calibri" pitchFamily="34" charset="0"/>
              </a:rPr>
              <a:t>centroid document</a:t>
            </a:r>
          </a:p>
          <a:p>
            <a:pPr marL="742950" lvl="1" indent="-285750" algn="l">
              <a:buFont typeface="Wingdings" pitchFamily="2" charset="2"/>
              <a:buChar char="§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το βάρη του διανύσματος του προκύπτουν παίρνοντας τον μέσο όρο των βαρών των εγγράφων του </a:t>
            </a:r>
            <a:r>
              <a:rPr lang="en-US" sz="1600">
                <a:solidFill>
                  <a:schemeClr val="tx1"/>
                </a:solidFill>
                <a:latin typeface="Calibri" pitchFamily="34" charset="0"/>
              </a:rPr>
              <a:t>C</a:t>
            </a:r>
            <a:endParaRPr lang="el-GR" sz="160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5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1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1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15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1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15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15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61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5875" grpId="0" build="p" bldLvl="3" autoUpdateAnimBg="0"/>
      <p:bldP spid="16158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4D980-9A83-4F2D-9CA1-B92E2100E41D}" type="slidenum">
              <a:rPr lang="en-US"/>
              <a:pPr/>
              <a:t>19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l-GR" sz="3200" dirty="0" smtClean="0">
                <a:ea typeface="ＭＳ Ｐゴシック" charset="-128"/>
              </a:rPr>
              <a:t>Συστήματα Πολλαπλών Σημείων Αναφοράς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157662"/>
          </a:xfrm>
        </p:spPr>
        <p:txBody>
          <a:bodyPr/>
          <a:lstStyle/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Σημεία αναφοράς: </a:t>
            </a:r>
            <a:r>
              <a:rPr lang="en-US" sz="2400" dirty="0" smtClean="0">
                <a:latin typeface="Calibri" pitchFamily="34" charset="0"/>
              </a:rPr>
              <a:t>R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,… </a:t>
            </a:r>
            <a:r>
              <a:rPr lang="en-US" sz="2400" dirty="0" err="1" smtClean="0">
                <a:latin typeface="Calibri" pitchFamily="34" charset="0"/>
              </a:rPr>
              <a:t>R</a:t>
            </a:r>
            <a:r>
              <a:rPr lang="en-US" sz="2400" baseline="-25000" dirty="0" err="1" smtClean="0">
                <a:latin typeface="Calibri" pitchFamily="34" charset="0"/>
              </a:rPr>
              <a:t>n</a:t>
            </a:r>
            <a:endParaRPr lang="en-US" sz="2400" baseline="-25000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2400" dirty="0" err="1" smtClean="0">
                <a:latin typeface="Calibri" pitchFamily="34" charset="0"/>
              </a:rPr>
              <a:t>Βάρη</a:t>
            </a:r>
            <a:r>
              <a:rPr lang="en-US" sz="2400" dirty="0" smtClean="0">
                <a:latin typeface="Calibri" pitchFamily="34" charset="0"/>
              </a:rPr>
              <a:t>: w</a:t>
            </a:r>
            <a:r>
              <a:rPr lang="en-US" sz="2400" baseline="-25000" dirty="0" smtClean="0">
                <a:latin typeface="Calibri" pitchFamily="34" charset="0"/>
              </a:rPr>
              <a:t>1</a:t>
            </a:r>
            <a:r>
              <a:rPr lang="en-US" sz="2400" dirty="0" smtClean="0">
                <a:latin typeface="Calibri" pitchFamily="34" charset="0"/>
              </a:rPr>
              <a:t>,…</a:t>
            </a:r>
            <a:r>
              <a:rPr lang="en-US" sz="2400" dirty="0" err="1" smtClean="0">
                <a:latin typeface="Calibri" pitchFamily="34" charset="0"/>
              </a:rPr>
              <a:t>w</a:t>
            </a:r>
            <a:r>
              <a:rPr lang="en-US" sz="2400" baseline="-25000" dirty="0" err="1" smtClean="0">
                <a:latin typeface="Calibri" pitchFamily="34" charset="0"/>
              </a:rPr>
              <a:t>n</a:t>
            </a:r>
            <a:r>
              <a:rPr lang="en-US" sz="2400" dirty="0" smtClean="0">
                <a:latin typeface="Calibri" pitchFamily="34" charset="0"/>
              </a:rPr>
              <a:t>,  </a:t>
            </a:r>
            <a:r>
              <a:rPr lang="el-GR" sz="2400" dirty="0" smtClean="0">
                <a:latin typeface="Calibri" pitchFamily="34" charset="0"/>
              </a:rPr>
              <a:t>Σ </a:t>
            </a:r>
            <a:r>
              <a:rPr lang="en-US" sz="2400" dirty="0" err="1" smtClean="0">
                <a:latin typeface="Calibri" pitchFamily="34" charset="0"/>
              </a:rPr>
              <a:t>w</a:t>
            </a:r>
            <a:r>
              <a:rPr lang="en-US" sz="2400" baseline="-25000" dirty="0" err="1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=1</a:t>
            </a:r>
          </a:p>
          <a:p>
            <a:pPr>
              <a:buFontTx/>
              <a:buNone/>
            </a:pPr>
            <a:r>
              <a:rPr lang="en-US" sz="2400" dirty="0" smtClean="0">
                <a:latin typeface="Calibri" pitchFamily="34" charset="0"/>
              </a:rPr>
              <a:t>|| ||  </a:t>
            </a:r>
            <a:r>
              <a:rPr lang="en-US" sz="2400" dirty="0" err="1" smtClean="0">
                <a:latin typeface="Calibri" pitchFamily="34" charset="0"/>
              </a:rPr>
              <a:t>μετρική</a:t>
            </a:r>
            <a:r>
              <a:rPr lang="en-US" sz="2400" dirty="0" smtClean="0">
                <a:latin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</a:rPr>
              <a:t>συνάρτηση απόστασης)</a:t>
            </a: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Παρατηρήσεις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Τα παρακάτω είναι ανεξάρτητα της μετρικής που χρησιμοποιούμε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μπορούμε να χρησιμοποιήσουμε οποιαδήποτε μετρική </a:t>
            </a:r>
            <a:r>
              <a:rPr lang="el-GR" sz="2000" i="1" dirty="0" smtClean="0">
                <a:latin typeface="Calibri" pitchFamily="34" charset="0"/>
              </a:rPr>
              <a:t>απόστασης ή ομοιότητας επιθυμούμε</a:t>
            </a:r>
            <a:endParaRPr lang="en-US" sz="2000" i="1" dirty="0" smtClean="0">
              <a:latin typeface="Calibri" pitchFamily="34" charset="0"/>
            </a:endParaRPr>
          </a:p>
          <a:p>
            <a:pPr lvl="1"/>
            <a:endParaRPr lang="en-US" i="1" dirty="0" smtClean="0">
              <a:latin typeface="Calibri" pitchFamily="34" charset="0"/>
            </a:endParaRPr>
          </a:p>
          <a:p>
            <a:r>
              <a:rPr lang="el-GR" sz="2400" i="1" dirty="0" smtClean="0">
                <a:latin typeface="Calibri" pitchFamily="34" charset="0"/>
              </a:rPr>
              <a:t>Διαισθητικά:  Είναι σαν να κάνουμε Ανάκτηση Πληροφορίας χρησιμοποιώντας ΠΟΛΛΑ ερωτήματα ταυτόχρονα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Τι θα δούμε σήμερα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EEEC20-F58C-4FD5-A057-A73445E721DF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205740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+mn-lt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l-GR" sz="2800" dirty="0" smtClean="0">
                <a:latin typeface="+mn-lt"/>
              </a:rPr>
              <a:t>Εξατομίκευση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l-GR" sz="2800" dirty="0" smtClean="0">
                <a:latin typeface="+mn-lt"/>
              </a:rPr>
              <a:t>Συστήματα Συστάσεων</a:t>
            </a:r>
            <a:endParaRPr lang="en-US" sz="2800" dirty="0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3810000"/>
            <a:ext cx="7924800" cy="133882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Διαφάνειες βασισμένες στις διαφάνειες του</a:t>
            </a:r>
          </a:p>
          <a:p>
            <a:endParaRPr lang="el-GR" sz="900" dirty="0" smtClean="0">
              <a:latin typeface="+mn-lt"/>
            </a:endParaRPr>
          </a:p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Γιάννη Τζίτζικα </a:t>
            </a:r>
            <a:r>
              <a:rPr lang="el-GR" dirty="0" smtClean="0">
                <a:latin typeface="+mn-lt"/>
              </a:rPr>
              <a:t>για το μάθημα</a:t>
            </a:r>
          </a:p>
          <a:p>
            <a:r>
              <a:rPr lang="el-GR" altLang="ja-JP" sz="2000" i="1" dirty="0" smtClean="0">
                <a:latin typeface="+mn-lt"/>
              </a:rPr>
              <a:t>H</a:t>
            </a:r>
            <a:r>
              <a:rPr lang="en-US" altLang="ja-JP" sz="2000" i="1" dirty="0" smtClean="0">
                <a:latin typeface="+mn-lt"/>
                <a:ea typeface="ＭＳ Ｐゴシック" pitchFamily="34" charset="-128"/>
              </a:rPr>
              <a:t>Υ463</a:t>
            </a:r>
            <a:r>
              <a:rPr lang="el-GR" altLang="ja-JP" sz="2000" i="1" dirty="0" smtClean="0">
                <a:latin typeface="+mn-lt"/>
              </a:rPr>
              <a:t> - </a:t>
            </a:r>
            <a:r>
              <a:rPr lang="el-GR" altLang="ja-JP" sz="2000" i="1" dirty="0" smtClean="0">
                <a:latin typeface="+mn-lt"/>
                <a:ea typeface="ＭＳ Ｐゴシック" pitchFamily="34" charset="-128"/>
              </a:rPr>
              <a:t>Συστήματα Ανάκτησης Πληροφοριών</a:t>
            </a:r>
            <a:r>
              <a:rPr lang="el-GR" altLang="ja-JP" sz="2000" dirty="0" smtClean="0">
                <a:solidFill>
                  <a:schemeClr val="accent2"/>
                </a:solidFill>
                <a:latin typeface="+mn-lt"/>
                <a:ea typeface="ＭＳ Ｐゴシック" pitchFamily="34" charset="-128"/>
              </a:rPr>
              <a:t>, </a:t>
            </a:r>
            <a:r>
              <a:rPr lang="el-GR" altLang="ja-JP" sz="2000" i="1" dirty="0" smtClean="0">
                <a:latin typeface="+mn-lt"/>
                <a:ea typeface="ＭＳ Ｐゴシック" pitchFamily="34" charset="-128"/>
              </a:rPr>
              <a:t>Πανεπιστήμιο Κρήτης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E4C99-74BD-461E-A2ED-E6EFA3A270F4}" type="slidenum">
              <a:rPr lang="en-US"/>
              <a:pPr/>
              <a:t>20</a:t>
            </a:fld>
            <a:endParaRPr lang="en-US"/>
          </a:p>
        </p:txBody>
      </p:sp>
      <p:sp>
        <p:nvSpPr>
          <p:cNvPr id="1642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3058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Θα γενικεύσουμε τα μοντέλα του δισδιάστατου χώρου που έχουμε ήδη δει:</a:t>
            </a: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min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q), 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p)) 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</a:t>
            </a:r>
            <a:r>
              <a:rPr lang="el-GR" dirty="0" smtClean="0">
                <a:latin typeface="Calibri" pitchFamily="34" charset="0"/>
              </a:rPr>
              <a:t> 	//διαζευκτικό</a:t>
            </a: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max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q),  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p)) 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</a:t>
            </a:r>
            <a:r>
              <a:rPr lang="el-GR" dirty="0" smtClean="0">
                <a:latin typeface="Calibri" pitchFamily="34" charset="0"/>
              </a:rPr>
              <a:t>//συζευκτικό</a:t>
            </a:r>
            <a:endParaRPr lang="el-GR" sz="2000" dirty="0" smtClean="0">
              <a:solidFill>
                <a:srgbClr val="003300"/>
              </a:solidFill>
              <a:latin typeface="Calibri" pitchFamily="34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  </a:t>
            </a:r>
            <a:r>
              <a:rPr lang="en-US" sz="2000" b="1" dirty="0" smtClean="0">
                <a:solidFill>
                  <a:srgbClr val="993300"/>
                </a:solidFill>
                <a:latin typeface="Calibri" pitchFamily="34" charset="0"/>
              </a:rPr>
              <a:t>+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	</a:t>
            </a:r>
            <a:r>
              <a:rPr lang="el-GR" dirty="0" smtClean="0">
                <a:latin typeface="Calibri" pitchFamily="34" charset="0"/>
              </a:rPr>
              <a:t>//ελλειψοειδές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q)</a:t>
            </a:r>
            <a:r>
              <a:rPr lang="el-GR" sz="2000" b="1" i="1" baseline="30000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 </a:t>
            </a:r>
            <a:r>
              <a:rPr lang="en-US" b="1" dirty="0" smtClean="0">
                <a:solidFill>
                  <a:srgbClr val="993300"/>
                </a:solidFill>
                <a:latin typeface="Calibri" pitchFamily="34" charset="0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p)</a:t>
            </a:r>
            <a:r>
              <a:rPr lang="el-GR" sz="2000" b="1" i="1" baseline="30000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w2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	 	</a:t>
            </a:r>
            <a:r>
              <a:rPr lang="el-GR" dirty="0" smtClean="0">
                <a:latin typeface="Calibri" pitchFamily="34" charset="0"/>
              </a:rPr>
              <a:t>//</a:t>
            </a:r>
            <a:r>
              <a:rPr lang="en-US" dirty="0" smtClean="0">
                <a:latin typeface="Calibri" pitchFamily="34" charset="0"/>
              </a:rPr>
              <a:t>Cassini</a:t>
            </a:r>
            <a:endParaRPr lang="el-GR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el-GR" sz="2400" dirty="0" smtClean="0">
                <a:latin typeface="Calibri" pitchFamily="34" charset="0"/>
              </a:rPr>
              <a:t>Συγκεκριμένα:</a:t>
            </a: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min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R</a:t>
            </a:r>
            <a:r>
              <a:rPr lang="en-US" sz="2000" baseline="-25000" dirty="0" smtClean="0">
                <a:solidFill>
                  <a:srgbClr val="003300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), …, 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wn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rgbClr val="003300"/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rgbClr val="0033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)) 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</a:t>
            </a:r>
            <a:r>
              <a:rPr lang="el-GR" dirty="0" smtClean="0">
                <a:latin typeface="Calibri" pitchFamily="34" charset="0"/>
              </a:rPr>
              <a:t> 	//διαζευκτικό</a:t>
            </a: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solidFill>
                  <a:srgbClr val="993300"/>
                </a:solidFill>
                <a:latin typeface="Calibri" pitchFamily="34" charset="0"/>
                <a:sym typeface="Symbol" pitchFamily="18" charset="2"/>
              </a:rPr>
              <a:t>max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(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 R</a:t>
            </a:r>
            <a:r>
              <a:rPr lang="en-US" sz="2000" baseline="-25000" dirty="0" smtClean="0">
                <a:solidFill>
                  <a:srgbClr val="003300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),…,  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wn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 </a:t>
            </a:r>
            <a:r>
              <a:rPr lang="en-US" sz="2000" dirty="0" err="1" smtClean="0">
                <a:solidFill>
                  <a:srgbClr val="003300"/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rgbClr val="0033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)) 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</a:t>
            </a:r>
            <a:r>
              <a:rPr lang="el-GR" dirty="0" smtClean="0">
                <a:latin typeface="Calibri" pitchFamily="34" charset="0"/>
              </a:rPr>
              <a:t>//συζευκτικό</a:t>
            </a:r>
            <a:endParaRPr lang="el-GR" sz="2000" dirty="0" smtClean="0">
              <a:solidFill>
                <a:srgbClr val="003300"/>
              </a:solidFill>
              <a:latin typeface="Calibri" pitchFamily="34" charset="0"/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 R</a:t>
            </a:r>
            <a:r>
              <a:rPr lang="en-US" sz="2000" baseline="-25000" dirty="0" smtClean="0">
                <a:solidFill>
                  <a:srgbClr val="003300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  </a:t>
            </a:r>
            <a:r>
              <a:rPr lang="en-US" sz="2000" b="1" dirty="0" smtClean="0">
                <a:solidFill>
                  <a:srgbClr val="993300"/>
                </a:solidFill>
                <a:latin typeface="Calibri" pitchFamily="34" charset="0"/>
              </a:rPr>
              <a:t>+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… </a:t>
            </a:r>
            <a:r>
              <a:rPr lang="en-US" sz="2000" b="1" dirty="0" smtClean="0">
                <a:solidFill>
                  <a:srgbClr val="993300"/>
                </a:solidFill>
                <a:latin typeface="Calibri" pitchFamily="34" charset="0"/>
              </a:rPr>
              <a:t>+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 </a:t>
            </a:r>
            <a:r>
              <a:rPr lang="el-GR" sz="2000" b="1" i="1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wn</a:t>
            </a:r>
            <a:r>
              <a:rPr lang="el-GR" sz="2000" b="1" i="1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*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 </a:t>
            </a:r>
            <a:r>
              <a:rPr lang="en-US" sz="2000" dirty="0" err="1" smtClean="0">
                <a:solidFill>
                  <a:srgbClr val="003300"/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rgbClr val="0033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</a:t>
            </a:r>
            <a:r>
              <a:rPr lang="el-GR" dirty="0" smtClean="0">
                <a:latin typeface="Calibri" pitchFamily="34" charset="0"/>
              </a:rPr>
              <a:t>//ελλειψοειδές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Dist(d, R</a:t>
            </a:r>
            <a:r>
              <a:rPr lang="en-US" sz="2000" baseline="-25000" dirty="0" smtClean="0">
                <a:solidFill>
                  <a:srgbClr val="003300"/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</a:t>
            </a:r>
            <a:r>
              <a:rPr lang="el-GR" sz="2000" b="1" i="1" baseline="30000" dirty="0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w1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 </a:t>
            </a:r>
            <a:r>
              <a:rPr lang="en-US" b="1" dirty="0" smtClean="0">
                <a:solidFill>
                  <a:srgbClr val="993300"/>
                </a:solidFill>
                <a:latin typeface="Calibri" pitchFamily="34" charset="0"/>
              </a:rPr>
              <a:t>*…* 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Dist(d, </a:t>
            </a:r>
            <a:r>
              <a:rPr lang="en-US" sz="2000" dirty="0" err="1" smtClean="0">
                <a:solidFill>
                  <a:srgbClr val="003300"/>
                </a:solidFill>
                <a:latin typeface="Calibri" pitchFamily="34" charset="0"/>
              </a:rPr>
              <a:t>R</a:t>
            </a:r>
            <a:r>
              <a:rPr lang="en-US" sz="2000" baseline="-25000" dirty="0" err="1" smtClean="0">
                <a:solidFill>
                  <a:srgbClr val="0033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)</a:t>
            </a:r>
            <a:r>
              <a:rPr lang="el-GR" sz="2000" b="1" i="1" baseline="30000" dirty="0" err="1" smtClean="0">
                <a:solidFill>
                  <a:schemeClr val="accent2"/>
                </a:solidFill>
                <a:latin typeface="Calibri" pitchFamily="34" charset="0"/>
                <a:sym typeface="Symbol" pitchFamily="18" charset="2"/>
              </a:rPr>
              <a:t>wn</a:t>
            </a:r>
            <a:r>
              <a:rPr lang="en-US" sz="2000" dirty="0" smtClean="0">
                <a:solidFill>
                  <a:srgbClr val="003300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3300"/>
                </a:solidFill>
                <a:latin typeface="Calibri" pitchFamily="34" charset="0"/>
                <a:sym typeface="Symbol" pitchFamily="18" charset="2"/>
              </a:rPr>
              <a:t> L		 </a:t>
            </a:r>
            <a:r>
              <a:rPr lang="el-GR" dirty="0" smtClean="0">
                <a:latin typeface="Calibri" pitchFamily="34" charset="0"/>
              </a:rPr>
              <a:t>//</a:t>
            </a:r>
            <a:r>
              <a:rPr lang="en-US" dirty="0" smtClean="0">
                <a:latin typeface="Calibri" pitchFamily="34" charset="0"/>
              </a:rPr>
              <a:t>Cassini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latin typeface="Calibri" pitchFamily="34" charset="0"/>
              </a:rPr>
              <a:t>ή </a:t>
            </a:r>
            <a:r>
              <a:rPr lang="en-US" dirty="0" err="1" smtClean="0">
                <a:latin typeface="Calibri" pitchFamily="34" charset="0"/>
              </a:rPr>
              <a:t>συνδ</a:t>
            </a:r>
            <a:r>
              <a:rPr lang="el-GR" dirty="0" smtClean="0">
                <a:latin typeface="Calibri" pitchFamily="34" charset="0"/>
              </a:rPr>
              <a:t>υ</a:t>
            </a:r>
            <a:r>
              <a:rPr lang="en-US" dirty="0" err="1" smtClean="0">
                <a:latin typeface="Calibri" pitchFamily="34" charset="0"/>
              </a:rPr>
              <a:t>ασμός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των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παραπάνω</a:t>
            </a:r>
            <a:endParaRPr lang="el-GR" i="1" dirty="0" smtClean="0">
              <a:latin typeface="Calibri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l-GR" sz="3200" dirty="0" smtClean="0">
                <a:ea typeface="ＭＳ Ｐゴシック" charset="-128"/>
              </a:rPr>
              <a:t>Συστήματα Πολλαπλών Σημείων Αναφοράς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4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4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4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4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4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4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4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4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4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64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499" grpId="0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E4C72-CD37-4A89-AD20-1EC04FC1BBFE}" type="slidenum">
              <a:rPr lang="en-US"/>
              <a:pPr/>
              <a:t>21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0200" y="28956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200" dirty="0" smtClean="0">
                <a:latin typeface="+mn-lt"/>
              </a:rPr>
              <a:t>ΣΥΣΤΑΣΕΙΣ (</a:t>
            </a:r>
            <a:r>
              <a:rPr lang="en-US" sz="3200" dirty="0" smtClean="0">
                <a:latin typeface="+mn-lt"/>
              </a:rPr>
              <a:t>RECOMMENDATIONS)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257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E4C72-CD37-4A89-AD20-1EC04FC1BBFE}" type="slidenum">
              <a:rPr lang="en-US"/>
              <a:pPr/>
              <a:t>22</a:t>
            </a:fld>
            <a:endParaRPr 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>
                <a:ea typeface="ＭＳ Ｐゴシック" charset="-128"/>
              </a:rPr>
              <a:t>Παράδειγμα</a:t>
            </a:r>
          </a:p>
        </p:txBody>
      </p:sp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2057400" y="4191000"/>
            <a:ext cx="6822831" cy="22955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</a:pPr>
            <a:r>
              <a:rPr lang="en-US" sz="1600" b="1">
                <a:solidFill>
                  <a:srgbClr val="800000"/>
                </a:solidFill>
              </a:rPr>
              <a:t>Customers who bought this book also bought:</a:t>
            </a:r>
            <a:r>
              <a:rPr lang="en-US" sz="1600">
                <a:solidFill>
                  <a:srgbClr val="000000"/>
                </a:solidFill>
              </a:rPr>
              <a:t> </a:t>
            </a:r>
          </a:p>
          <a:p>
            <a:pPr marL="681038" lvl="2" indent="-338138" algn="l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sz="1600">
                <a:solidFill>
                  <a:schemeClr val="tx1"/>
                </a:solidFill>
              </a:rPr>
              <a:t>Reinforcement Learning: An Introduction; R. S. Sutton, A. G. Barto </a:t>
            </a:r>
          </a:p>
          <a:p>
            <a:pPr marL="681038" lvl="2" indent="-338138" algn="l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sz="1600">
                <a:solidFill>
                  <a:schemeClr val="tx1"/>
                </a:solidFill>
              </a:rPr>
              <a:t>Advances in Knowledge Discovery and Data Mining; U. M. Fayyad</a:t>
            </a:r>
          </a:p>
          <a:p>
            <a:pPr marL="681038" lvl="2" indent="-338138" algn="l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sz="1600">
                <a:solidFill>
                  <a:schemeClr val="tx1"/>
                </a:solidFill>
              </a:rPr>
              <a:t>Probabilistic Reasoning in Intelligent Systems; J. Pearl </a:t>
            </a:r>
          </a:p>
          <a:p>
            <a:pPr algn="l">
              <a:spcBef>
                <a:spcPct val="0"/>
              </a:spcBef>
            </a:pPr>
            <a:endParaRPr lang="en-US" sz="180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57400" y="1447800"/>
            <a:ext cx="6822831" cy="2743200"/>
            <a:chOff x="576" y="1104"/>
            <a:chExt cx="4656" cy="1728"/>
          </a:xfrm>
        </p:grpSpPr>
        <p:graphicFrame>
          <p:nvGraphicFramePr>
            <p:cNvPr id="2050" name="Object 5"/>
            <p:cNvGraphicFramePr>
              <a:graphicFrameLocks noChangeAspect="1"/>
            </p:cNvGraphicFramePr>
            <p:nvPr/>
          </p:nvGraphicFramePr>
          <p:xfrm>
            <a:off x="576" y="1104"/>
            <a:ext cx="4627" cy="1686"/>
          </p:xfrm>
          <a:graphic>
            <a:graphicData uri="http://schemas.openxmlformats.org/presentationml/2006/ole">
              <p:oleObj spid="_x0000_s97285" name="Photo Editor Photo" r:id="rId4" imgW="7342857" imgH="2676899" progId="">
                <p:embed/>
              </p:oleObj>
            </a:graphicData>
          </a:graphic>
        </p:graphicFrame>
        <p:sp>
          <p:nvSpPr>
            <p:cNvPr id="2058" name="Rectangle 6"/>
            <p:cNvSpPr>
              <a:spLocks noChangeArrowheads="1"/>
            </p:cNvSpPr>
            <p:nvPr/>
          </p:nvSpPr>
          <p:spPr bwMode="auto">
            <a:xfrm>
              <a:off x="576" y="1104"/>
              <a:ext cx="4656" cy="17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205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609600"/>
            <a:ext cx="208377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6AEAD6-652F-4119-9844-331EEA8EA4F3}" type="slidenum">
              <a:rPr lang="en-US"/>
              <a:pPr/>
              <a:t>23</a:t>
            </a:fld>
            <a:endParaRPr lang="en-US"/>
          </a:p>
        </p:txBody>
      </p:sp>
      <p:pic>
        <p:nvPicPr>
          <p:cNvPr id="327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5416" y="1219200"/>
            <a:ext cx="6752492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Line 3"/>
          <p:cNvSpPr>
            <a:spLocks noChangeShapeType="1"/>
          </p:cNvSpPr>
          <p:nvPr/>
        </p:nvSpPr>
        <p:spPr bwMode="auto">
          <a:xfrm flipV="1">
            <a:off x="4360985" y="3352800"/>
            <a:ext cx="1969477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l-GR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3446585" y="4343401"/>
            <a:ext cx="2095125" cy="46166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solidFill>
                  <a:srgbClr val="006600"/>
                </a:solidFill>
                <a:latin typeface="Tahoma" pitchFamily="34" charset="0"/>
              </a:rPr>
              <a:t>Product rating</a:t>
            </a:r>
          </a:p>
        </p:txBody>
      </p:sp>
      <p:sp>
        <p:nvSpPr>
          <p:cNvPr id="32776" name="Rectangle 5"/>
          <p:cNvSpPr>
            <a:spLocks noChangeArrowheads="1"/>
          </p:cNvSpPr>
          <p:nvPr/>
        </p:nvSpPr>
        <p:spPr bwMode="auto">
          <a:xfrm>
            <a:off x="152400" y="381000"/>
            <a:ext cx="8273562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l-GR" dirty="0" err="1">
                <a:solidFill>
                  <a:srgbClr val="006600"/>
                </a:solidFill>
                <a:latin typeface="Calibri" pitchFamily="34" charset="0"/>
              </a:rPr>
              <a:t>Product</a:t>
            </a:r>
            <a:r>
              <a:rPr lang="el-GR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l-GR" dirty="0" err="1">
                <a:solidFill>
                  <a:srgbClr val="006600"/>
                </a:solidFill>
                <a:latin typeface="Calibri" pitchFamily="34" charset="0"/>
              </a:rPr>
              <a:t>Rating</a:t>
            </a:r>
            <a:r>
              <a:rPr lang="el-GR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l-GR" dirty="0" err="1">
                <a:solidFill>
                  <a:srgbClr val="006600"/>
                </a:solidFill>
                <a:latin typeface="Calibri" pitchFamily="34" charset="0"/>
              </a:rPr>
              <a:t>by</a:t>
            </a:r>
            <a:r>
              <a:rPr lang="el-GR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l-GR" dirty="0" err="1">
                <a:solidFill>
                  <a:srgbClr val="006600"/>
                </a:solidFill>
                <a:latin typeface="Calibri" pitchFamily="34" charset="0"/>
              </a:rPr>
              <a:t>Users</a:t>
            </a:r>
            <a:endParaRPr lang="el-GR" dirty="0">
              <a:solidFill>
                <a:srgbClr val="00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FCC30C-ACAA-4CC9-B23B-6AEB0375F479}" type="slidenum">
              <a:rPr lang="en-US"/>
              <a:pPr/>
              <a:t>24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ea typeface="ＭＳ Ｐゴシック" charset="-128"/>
              </a:rPr>
              <a:t>Βασικές κατηγορίες συστημάτων συστάσεων</a:t>
            </a: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685800" y="2209800"/>
            <a:ext cx="7681913" cy="39703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AutoNum type="arabicPeriod"/>
            </a:pPr>
            <a:r>
              <a:rPr lang="en-US" sz="2800" dirty="0">
                <a:latin typeface="+mn-lt"/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Content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-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based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recommendations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(με βάση την ομοιότητα των αντικειμένων)</a:t>
            </a:r>
            <a:r>
              <a:rPr lang="el-GR" sz="2800" dirty="0" smtClean="0">
                <a:latin typeface="+mn-lt"/>
              </a:rPr>
              <a:t>: </a:t>
            </a:r>
            <a:r>
              <a:rPr lang="el-GR" sz="2800" dirty="0" err="1">
                <a:latin typeface="+mn-lt"/>
              </a:rPr>
              <a:t>The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user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will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be</a:t>
            </a:r>
            <a:r>
              <a:rPr lang="en-US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recommended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items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similar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to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the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ones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the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user</a:t>
            </a:r>
            <a:r>
              <a:rPr lang="en-US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preferred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in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the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past</a:t>
            </a:r>
            <a:r>
              <a:rPr lang="el-GR" sz="2800" dirty="0">
                <a:latin typeface="+mn-lt"/>
              </a:rPr>
              <a:t>;</a:t>
            </a:r>
            <a:r>
              <a:rPr lang="en-US" sz="2800" dirty="0">
                <a:latin typeface="+mn-lt"/>
              </a:rPr>
              <a:t> </a:t>
            </a:r>
            <a:endParaRPr lang="el-GR" sz="2800" dirty="0">
              <a:latin typeface="+mn-lt"/>
            </a:endParaRPr>
          </a:p>
          <a:p>
            <a:pPr marL="457200" indent="-457200" algn="just">
              <a:buFont typeface="Wingdings" pitchFamily="2" charset="2"/>
              <a:buAutoNum type="arabicPeriod"/>
            </a:pPr>
            <a:endParaRPr lang="el-GR" sz="2800" dirty="0">
              <a:latin typeface="+mn-lt"/>
            </a:endParaRPr>
          </a:p>
          <a:p>
            <a:pPr marL="457200" indent="-457200" algn="just">
              <a:buFont typeface="Wingdings" pitchFamily="2" charset="2"/>
              <a:buAutoNum type="arabicPeriod"/>
            </a:pP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Collaborative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recommendations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(συνεργατικές συστάσεις)</a:t>
            </a:r>
            <a:r>
              <a:rPr lang="el-GR" sz="2800" dirty="0" smtClean="0">
                <a:latin typeface="+mn-lt"/>
              </a:rPr>
              <a:t>: </a:t>
            </a:r>
            <a:r>
              <a:rPr lang="el-GR" sz="2800" dirty="0" err="1">
                <a:latin typeface="+mn-lt"/>
              </a:rPr>
              <a:t>The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user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will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be</a:t>
            </a:r>
            <a:r>
              <a:rPr lang="en-US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recommended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items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that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people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with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similar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tastes</a:t>
            </a:r>
            <a:r>
              <a:rPr lang="en-US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and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preferences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liked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in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>
                <a:latin typeface="+mn-lt"/>
              </a:rPr>
              <a:t>the</a:t>
            </a:r>
            <a:r>
              <a:rPr lang="el-GR" sz="2800" dirty="0">
                <a:latin typeface="+mn-lt"/>
              </a:rPr>
              <a:t> </a:t>
            </a:r>
            <a:r>
              <a:rPr lang="el-GR" sz="2800" dirty="0" err="1" smtClean="0">
                <a:latin typeface="+mn-lt"/>
              </a:rPr>
              <a:t>past</a:t>
            </a:r>
            <a:endParaRPr lang="el-GR" sz="2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FCC30C-ACAA-4CC9-B23B-6AEB0375F479}" type="slidenum">
              <a:rPr lang="en-US"/>
              <a:pPr/>
              <a:t>25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Συστάσεις βάσει περιεχομένου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7681913" cy="24314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Content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-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based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recommendations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latin typeface="+mn-lt"/>
              </a:rPr>
              <a:t>(συστάσεις με βάση την ομοιότητα μεταξύ των αντικειμένων)</a:t>
            </a:r>
          </a:p>
          <a:p>
            <a:pPr algn="just">
              <a:buFont typeface="Wingdings" pitchFamily="2" charset="2"/>
              <a:buChar char="§"/>
            </a:pPr>
            <a:endParaRPr lang="el-GR" dirty="0">
              <a:latin typeface="+mn-lt"/>
            </a:endParaRPr>
          </a:p>
          <a:p>
            <a:pPr algn="just">
              <a:buFont typeface="Wingdings" pitchFamily="2" charset="2"/>
              <a:buNone/>
            </a:pPr>
            <a:r>
              <a:rPr lang="el-GR" dirty="0">
                <a:latin typeface="+mn-lt"/>
              </a:rPr>
              <a:t>Πως ορίζεται η ομοιότητα</a:t>
            </a:r>
            <a:r>
              <a:rPr lang="en-US" dirty="0">
                <a:latin typeface="+mn-lt"/>
              </a:rPr>
              <a:t>;</a:t>
            </a:r>
          </a:p>
          <a:p>
            <a:pPr algn="just">
              <a:buFont typeface="Wingdings" pitchFamily="2" charset="2"/>
              <a:buNone/>
            </a:pPr>
            <a:r>
              <a:rPr lang="el-GR" dirty="0">
                <a:latin typeface="+mn-lt"/>
              </a:rPr>
              <a:t>Κλασική Προσέγγιση: κάθε αντικείμενο μπορεί να περιγραφεί με βάση κάποια χαρακτηριστικά </a:t>
            </a:r>
            <a:r>
              <a:rPr lang="el-GR" dirty="0" smtClean="0">
                <a:latin typeface="+mn-lt"/>
              </a:rPr>
              <a:t>του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FCC30C-ACAA-4CC9-B23B-6AEB0375F479}" type="slidenum">
              <a:rPr lang="en-US"/>
              <a:pPr/>
              <a:t>26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Συστάσεις</a:t>
            </a:r>
          </a:p>
        </p:txBody>
      </p:sp>
      <p:sp>
        <p:nvSpPr>
          <p:cNvPr id="6" name="Rectangle 2051"/>
          <p:cNvSpPr txBox="1">
            <a:spLocks noChangeArrowheads="1"/>
          </p:cNvSpPr>
          <p:nvPr/>
        </p:nvSpPr>
        <p:spPr bwMode="auto">
          <a:xfrm>
            <a:off x="228600" y="1447800"/>
            <a:ext cx="8001000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Tx/>
              <a:buNone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Παράδειγμα:</a:t>
            </a:r>
            <a:r>
              <a:rPr kumimoji="0" lang="el-GR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kumimoji="0" lang="el-GR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Επιλογή εστιατορίου</a:t>
            </a:r>
            <a:endParaRPr kumimoji="0" lang="el-GR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Tx/>
              <a:buNone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Κλασσική Προσέγγιση: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Χαρακτηρίζουμε τα εστιατόρια βάσει ενός </a:t>
            </a:r>
            <a:r>
              <a:rPr kumimoji="0" lang="el-GR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πεπερασμένου συνόλου κριτηρίων</a:t>
            </a: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(κουζίνα, κόστος, τοποθεσία).  Οι προτιμήσεις ενός χρήστη εκφράζονται με μια </a:t>
            </a:r>
            <a:r>
              <a:rPr kumimoji="0" lang="el-GR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συνάρτηση αξιολόγησης</a:t>
            </a: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πάνω σε αυτά τα κριτήρια.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Tx/>
              <a:buNone/>
              <a:tabLst/>
              <a:defRPr/>
            </a:pPr>
            <a:r>
              <a:rPr kumimoji="0" lang="el-G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Μειονεκτήματα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Στην επιλογή όμως ενός εστιατορίου εμπλέκονται και άλλοι παράγοντες (</a:t>
            </a:r>
            <a:r>
              <a:rPr kumimoji="0" lang="el-GR" sz="1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απεριόριστοι</a:t>
            </a: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 στον αριθμό) που δύσκολα θα μπορούσαν να εκφραστούν με σαφήνεια, όπως: </a:t>
            </a: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το στυλ  και η ατμόσφαιρα,  η διακόσμηση</a:t>
            </a: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η υπόλοιπη πελατεία, το </a:t>
            </a:r>
            <a:r>
              <a:rPr kumimoji="0" lang="el-G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πάρκινγ</a:t>
            </a:r>
            <a:endParaRPr kumimoji="0" lang="el-G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65" charset="-128"/>
              <a:cs typeface="+mn-cs"/>
            </a:endParaRP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η γειτονιά,  η  διαδρομή  προς το εστιατόριο</a:t>
            </a: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η εξυπηρέτηση, οι ώρες λειτουργίας, τα … σερβίτσια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Tx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ＭＳ Ｐゴシック" pitchFamily="-65" charset="-128"/>
              </a:rPr>
              <a:t>Θα θέλαμε να μπορούμε να προβλέψουμε τις προτιμήσεις χωρίς να περιοριζόμαστε σε ένα σταθερό σύνολο κριτηρίων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-65" charset="-128"/>
                <a:cs typeface="+mn-cs"/>
              </a:rPr>
              <a:t>χωρίς να χρειαστεί να αναλύσουμε τον τρόπο που σκέφτεται ο χρήστης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4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FCC30C-ACAA-4CC9-B23B-6AEB0375F479}" type="slidenum">
              <a:rPr lang="en-US"/>
              <a:pPr/>
              <a:t>27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Κλασική ανάκτηση κειμένου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8600" y="2438400"/>
            <a:ext cx="6934200" cy="3886200"/>
            <a:chOff x="174625" y="1905000"/>
            <a:chExt cx="6719582" cy="4281488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3048000" y="2751138"/>
              <a:ext cx="668268" cy="440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l-GR" sz="2000" dirty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Όροι</a:t>
              </a:r>
            </a:p>
          </p:txBody>
        </p:sp>
        <p:grpSp>
          <p:nvGrpSpPr>
            <p:cNvPr id="20" name="Group 20"/>
            <p:cNvGrpSpPr/>
            <p:nvPr/>
          </p:nvGrpSpPr>
          <p:grpSpPr>
            <a:xfrm>
              <a:off x="174625" y="1905000"/>
              <a:ext cx="6719582" cy="4281488"/>
              <a:chOff x="174625" y="1905000"/>
              <a:chExt cx="6719582" cy="4281488"/>
            </a:xfrm>
          </p:grpSpPr>
          <p:grpSp>
            <p:nvGrpSpPr>
              <p:cNvPr id="21" name="Group 3"/>
              <p:cNvGrpSpPr>
                <a:grpSpLocks/>
              </p:cNvGrpSpPr>
              <p:nvPr/>
            </p:nvGrpSpPr>
            <p:grpSpPr bwMode="auto">
              <a:xfrm>
                <a:off x="1770063" y="3148013"/>
                <a:ext cx="3001962" cy="2262187"/>
                <a:chOff x="1632" y="1776"/>
                <a:chExt cx="2046" cy="1896"/>
              </a:xfrm>
            </p:grpSpPr>
            <p:grpSp>
              <p:nvGrpSpPr>
                <p:cNvPr id="28" name="Group 4"/>
                <p:cNvGrpSpPr>
                  <a:grpSpLocks/>
                </p:cNvGrpSpPr>
                <p:nvPr/>
              </p:nvGrpSpPr>
              <p:grpSpPr bwMode="auto">
                <a:xfrm>
                  <a:off x="1632" y="1776"/>
                  <a:ext cx="2026" cy="1575"/>
                  <a:chOff x="1824" y="1296"/>
                  <a:chExt cx="1930" cy="1575"/>
                </a:xfrm>
              </p:grpSpPr>
              <p:sp>
                <p:nvSpPr>
                  <p:cNvPr id="30" name="AutoShape 5"/>
                  <p:cNvSpPr>
                    <a:spLocks/>
                  </p:cNvSpPr>
                  <p:nvPr/>
                </p:nvSpPr>
                <p:spPr bwMode="auto">
                  <a:xfrm>
                    <a:off x="1824" y="1296"/>
                    <a:ext cx="143" cy="1575"/>
                  </a:xfrm>
                  <a:prstGeom prst="leftBracket">
                    <a:avLst>
                      <a:gd name="adj" fmla="val 91783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el-GR"/>
                  </a:p>
                </p:txBody>
              </p:sp>
              <p:sp>
                <p:nvSpPr>
                  <p:cNvPr id="31" name="AutoShape 6"/>
                  <p:cNvSpPr>
                    <a:spLocks/>
                  </p:cNvSpPr>
                  <p:nvPr/>
                </p:nvSpPr>
                <p:spPr bwMode="auto">
                  <a:xfrm>
                    <a:off x="3648" y="1296"/>
                    <a:ext cx="106" cy="1565"/>
                  </a:xfrm>
                  <a:prstGeom prst="rightBracket">
                    <a:avLst>
                      <a:gd name="adj" fmla="val 14149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l-GR"/>
                  </a:p>
                </p:txBody>
              </p:sp>
            </p:grpSp>
            <p:sp>
              <p:nvSpPr>
                <p:cNvPr id="2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32" y="1807"/>
                  <a:ext cx="1946" cy="18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     </a:t>
                  </a:r>
                  <a:r>
                    <a:rPr lang="en-US" altLang="zh-TW" sz="2000" i="1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k</a:t>
                  </a:r>
                  <a:r>
                    <a:rPr lang="en-US" altLang="zh-TW" sz="2000" i="1" baseline="-25000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1</a:t>
                  </a:r>
                  <a:r>
                    <a:rPr lang="en-US" altLang="zh-TW" sz="2000" i="1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   k</a:t>
                  </a:r>
                  <a:r>
                    <a:rPr lang="en-US" altLang="zh-TW" sz="2000" i="1" baseline="-25000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2</a:t>
                  </a:r>
                  <a:r>
                    <a:rPr lang="en-US" altLang="zh-TW" sz="2000" i="1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    ….      </a:t>
                  </a:r>
                  <a:r>
                    <a:rPr lang="en-US" altLang="zh-TW" sz="2000" i="1" dirty="0" err="1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k</a:t>
                  </a:r>
                  <a:r>
                    <a:rPr lang="en-US" altLang="zh-TW" sz="2000" i="1" baseline="-25000" dirty="0" err="1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t</a:t>
                  </a:r>
                  <a:endParaRPr lang="en-US" altLang="zh-TW" sz="2000" i="1" dirty="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endParaRPr>
                </a:p>
                <a:p>
                  <a:pPr algn="l">
                    <a:spcBef>
                      <a:spcPct val="0"/>
                    </a:spcBef>
                  </a:pPr>
                  <a:r>
                    <a:rPr lang="en-US" altLang="zh-TW" sz="2000" i="1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d</a:t>
                  </a:r>
                  <a:r>
                    <a:rPr lang="en-US" altLang="zh-TW" sz="2000" i="1" baseline="-25000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1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11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21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…    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t1</a:t>
                  </a:r>
                  <a:endParaRPr lang="en-US" altLang="zh-TW" sz="2000" i="1" dirty="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endParaRPr>
                </a:p>
                <a:p>
                  <a:pPr algn="l">
                    <a:spcBef>
                      <a:spcPct val="0"/>
                    </a:spcBef>
                  </a:pPr>
                  <a:r>
                    <a:rPr lang="en-US" altLang="zh-TW" sz="2000" i="1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d</a:t>
                  </a:r>
                  <a:r>
                    <a:rPr lang="en-US" altLang="zh-TW" sz="2000" i="1" baseline="-25000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2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12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22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…    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t2</a:t>
                  </a:r>
                  <a:endParaRPr lang="en-US" altLang="zh-TW" sz="2000" i="1" dirty="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endParaRPr>
                </a:p>
                <a:p>
                  <a:pPr algn="l">
                    <a:spcBef>
                      <a:spcPct val="0"/>
                    </a:spcBef>
                  </a:pP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</a:t>
                  </a:r>
                  <a:r>
                    <a:rPr lang="en-US" altLang="zh-TW" sz="2000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:</a:t>
                  </a:r>
                  <a:r>
                    <a:rPr lang="en-US" altLang="zh-TW" sz="2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    :      :               :</a:t>
                  </a:r>
                </a:p>
                <a:p>
                  <a:pPr algn="l">
                    <a:spcBef>
                      <a:spcPct val="0"/>
                    </a:spcBef>
                  </a:pPr>
                  <a:r>
                    <a:rPr lang="en-US" altLang="zh-TW" sz="2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</a:t>
                  </a:r>
                  <a:r>
                    <a:rPr lang="en-US" altLang="zh-TW" sz="2000" dirty="0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:</a:t>
                  </a:r>
                  <a:r>
                    <a:rPr lang="en-US" altLang="zh-TW" sz="2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    :      :               :</a:t>
                  </a:r>
                  <a:endParaRPr lang="en-US" altLang="zh-TW" sz="2000" i="1" dirty="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endParaRPr>
                </a:p>
                <a:p>
                  <a:pPr algn="l">
                    <a:spcBef>
                      <a:spcPct val="0"/>
                    </a:spcBef>
                  </a:pPr>
                  <a:r>
                    <a:rPr lang="en-US" altLang="zh-TW" sz="2000" i="1" dirty="0" err="1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d</a:t>
                  </a:r>
                  <a:r>
                    <a:rPr lang="en-US" altLang="zh-TW" sz="2000" i="1" baseline="-25000" dirty="0" err="1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rPr>
                    <a:t>n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1n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w</a:t>
                  </a:r>
                  <a:r>
                    <a:rPr lang="en-US" altLang="zh-TW" sz="2000" i="1" baseline="-25000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2n</a:t>
                  </a:r>
                  <a:r>
                    <a:rPr lang="en-US" altLang="zh-TW" sz="2000" i="1" dirty="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   …      </a:t>
                  </a:r>
                  <a:r>
                    <a:rPr lang="en-US" altLang="zh-TW" sz="2000" i="1" dirty="0" err="1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w</a:t>
                  </a:r>
                  <a:r>
                    <a:rPr lang="en-US" altLang="zh-TW" sz="2000" i="1" baseline="-25000" dirty="0" err="1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rPr>
                    <a:t>tn</a:t>
                  </a:r>
                  <a:endParaRPr lang="en-US" altLang="zh-TW" sz="2000" i="1" baseline="-25000" dirty="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endParaRPr>
                </a:p>
                <a:p>
                  <a:pPr algn="l">
                    <a:spcBef>
                      <a:spcPct val="0"/>
                    </a:spcBef>
                  </a:pPr>
                  <a:endParaRPr lang="zh-TW" altLang="en-US" sz="2000" dirty="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endParaRPr>
                </a:p>
              </p:txBody>
            </p:sp>
          </p:grpSp>
          <p:sp>
            <p:nvSpPr>
              <p:cNvPr id="22" name="Rectangle 8"/>
              <p:cNvSpPr>
                <a:spLocks noChangeArrowheads="1"/>
              </p:cNvSpPr>
              <p:nvPr/>
            </p:nvSpPr>
            <p:spPr bwMode="auto">
              <a:xfrm>
                <a:off x="174625" y="4891088"/>
                <a:ext cx="1535113" cy="519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  <a:latin typeface="Times New Roman" pitchFamily="18" charset="0"/>
                  </a:rPr>
                  <a:t>w</a:t>
                </a:r>
                <a:r>
                  <a:rPr lang="en-US" baseline="-25000">
                    <a:solidFill>
                      <a:schemeClr val="tx1"/>
                    </a:solidFill>
                    <a:latin typeface="Times New Roman" pitchFamily="18" charset="0"/>
                  </a:rPr>
                  <a:t>i,j </a:t>
                </a:r>
                <a:r>
                  <a:rPr lang="en-US" sz="2800">
                    <a:solidFill>
                      <a:schemeClr val="tx1"/>
                    </a:solidFill>
                    <a:latin typeface="Times New Roman" pitchFamily="18" charset="0"/>
                  </a:rPr>
                  <a:t>= </a:t>
                </a:r>
                <a:r>
                  <a:rPr lang="en-US" sz="2000">
                    <a:solidFill>
                      <a:schemeClr val="tx1"/>
                    </a:solidFill>
                    <a:latin typeface="Times New Roman" pitchFamily="18" charset="0"/>
                  </a:rPr>
                  <a:t>{</a:t>
                </a:r>
                <a:r>
                  <a:rPr lang="el-GR" sz="2000">
                    <a:solidFill>
                      <a:schemeClr val="tx1"/>
                    </a:solidFill>
                    <a:latin typeface="Times New Roman" pitchFamily="18" charset="0"/>
                  </a:rPr>
                  <a:t>0</a:t>
                </a:r>
                <a:r>
                  <a:rPr lang="en-US" sz="2000">
                    <a:solidFill>
                      <a:schemeClr val="tx1"/>
                    </a:solidFill>
                    <a:latin typeface="Times New Roman" pitchFamily="18" charset="0"/>
                  </a:rPr>
                  <a:t>,</a:t>
                </a:r>
                <a:r>
                  <a:rPr lang="el-GR" sz="2000">
                    <a:solidFill>
                      <a:schemeClr val="tx1"/>
                    </a:solidFill>
                    <a:latin typeface="Times New Roman" pitchFamily="18" charset="0"/>
                  </a:rPr>
                  <a:t> </a:t>
                </a:r>
                <a:r>
                  <a:rPr lang="en-US" sz="2000">
                    <a:solidFill>
                      <a:schemeClr val="tx1"/>
                    </a:solidFill>
                    <a:latin typeface="Times New Roman" pitchFamily="18" charset="0"/>
                  </a:rPr>
                  <a:t>1}</a:t>
                </a:r>
                <a:endParaRPr lang="el-GR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" name="Rectangle 9"/>
              <p:cNvSpPr>
                <a:spLocks noChangeArrowheads="1"/>
              </p:cNvSpPr>
              <p:nvPr/>
            </p:nvSpPr>
            <p:spPr bwMode="auto">
              <a:xfrm>
                <a:off x="242888" y="5607050"/>
                <a:ext cx="1747837" cy="579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dirty="0" err="1">
                    <a:solidFill>
                      <a:schemeClr val="tx1"/>
                    </a:solidFill>
                    <a:latin typeface="Times New Roman" pitchFamily="18" charset="0"/>
                  </a:rPr>
                  <a:t>w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itchFamily="18" charset="0"/>
                  </a:rPr>
                  <a:t>i,j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itchFamily="18" charset="0"/>
                  </a:rPr>
                  <a:t> </a:t>
                </a:r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</a:rPr>
                  <a:t>=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itchFamily="18" charset="0"/>
                  </a:rPr>
                  <a:t>tf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itchFamily="18" charset="0"/>
                  </a:rPr>
                  <a:t>i,j</a:t>
                </a:r>
                <a:r>
                  <a:rPr lang="en-US" baseline="-25000" dirty="0">
                    <a:solidFill>
                      <a:schemeClr val="tx1"/>
                    </a:solidFill>
                    <a:latin typeface="Times New Roman" pitchFamily="18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imes New Roman" pitchFamily="18" charset="0"/>
                  </a:rPr>
                  <a:t>idf</a:t>
                </a:r>
                <a:r>
                  <a:rPr lang="en-US" baseline="-25000" dirty="0" err="1">
                    <a:solidFill>
                      <a:schemeClr val="tx1"/>
                    </a:solidFill>
                    <a:latin typeface="Times New Roman" pitchFamily="18" charset="0"/>
                  </a:rPr>
                  <a:t>i</a:t>
                </a:r>
                <a:endParaRPr lang="el-GR" sz="3200" b="1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" name="Text Box 12"/>
              <p:cNvSpPr txBox="1">
                <a:spLocks noChangeArrowheads="1"/>
              </p:cNvSpPr>
              <p:nvPr/>
            </p:nvSpPr>
            <p:spPr bwMode="auto">
              <a:xfrm>
                <a:off x="381000" y="3962400"/>
                <a:ext cx="1087869" cy="4408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l-GR" sz="2000" dirty="0">
                    <a:solidFill>
                      <a:schemeClr val="accent2">
                        <a:lumMod val="75000"/>
                      </a:schemeClr>
                    </a:solidFill>
                    <a:latin typeface="+mn-lt"/>
                  </a:rPr>
                  <a:t>Έγγραφα</a:t>
                </a:r>
              </a:p>
            </p:txBody>
          </p:sp>
          <p:sp>
            <p:nvSpPr>
              <p:cNvPr id="25" name="Text Box 13"/>
              <p:cNvSpPr txBox="1">
                <a:spLocks noChangeArrowheads="1"/>
              </p:cNvSpPr>
              <p:nvPr/>
            </p:nvSpPr>
            <p:spPr bwMode="auto">
              <a:xfrm>
                <a:off x="5153025" y="3552825"/>
                <a:ext cx="1741182" cy="1692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 dirty="0" err="1"/>
                  <a:t>sim</a:t>
                </a:r>
                <a:r>
                  <a:rPr lang="en-US" i="1" dirty="0"/>
                  <a:t>(d</a:t>
                </a:r>
                <a:r>
                  <a:rPr lang="en-US" i="1" baseline="-25000" dirty="0"/>
                  <a:t>1</a:t>
                </a:r>
                <a:r>
                  <a:rPr lang="en-US" i="1" dirty="0" smtClean="0"/>
                  <a:t>,</a:t>
                </a:r>
                <a:r>
                  <a:rPr lang="el-GR" i="1" dirty="0" smtClean="0"/>
                  <a:t> </a:t>
                </a:r>
                <a:r>
                  <a:rPr lang="en-US" i="1" dirty="0" smtClean="0"/>
                  <a:t>d</a:t>
                </a:r>
                <a:r>
                  <a:rPr lang="en-US" i="1" baseline="-25000" dirty="0" smtClean="0"/>
                  <a:t>2</a:t>
                </a:r>
                <a:r>
                  <a:rPr lang="en-US" i="1" dirty="0"/>
                  <a:t>)</a:t>
                </a:r>
              </a:p>
              <a:p>
                <a:pPr algn="l">
                  <a:buFontTx/>
                  <a:buChar char="•"/>
                </a:pPr>
                <a:r>
                  <a:rPr lang="el-GR" sz="1600" dirty="0" err="1">
                    <a:latin typeface="+mn-lt"/>
                  </a:rPr>
                  <a:t>dot</a:t>
                </a:r>
                <a:r>
                  <a:rPr lang="el-GR" sz="1600" dirty="0">
                    <a:latin typeface="+mn-lt"/>
                  </a:rPr>
                  <a:t> </a:t>
                </a:r>
                <a:r>
                  <a:rPr lang="el-GR" sz="1600" dirty="0" err="1">
                    <a:latin typeface="+mn-lt"/>
                  </a:rPr>
                  <a:t>product</a:t>
                </a:r>
                <a:endParaRPr lang="el-GR" sz="1600" dirty="0">
                  <a:latin typeface="+mn-lt"/>
                </a:endParaRPr>
              </a:p>
              <a:p>
                <a:pPr algn="l">
                  <a:buFontTx/>
                  <a:buChar char="•"/>
                </a:pPr>
                <a:r>
                  <a:rPr lang="el-GR" sz="1600" dirty="0" err="1">
                    <a:latin typeface="+mn-lt"/>
                  </a:rPr>
                  <a:t>cosine</a:t>
                </a:r>
                <a:endParaRPr lang="el-GR" sz="1600" dirty="0">
                  <a:latin typeface="+mn-lt"/>
                </a:endParaRPr>
              </a:p>
              <a:p>
                <a:pPr algn="l">
                  <a:buFontTx/>
                  <a:buChar char="•"/>
                </a:pPr>
                <a:r>
                  <a:rPr lang="en-US" sz="1600" dirty="0">
                    <a:latin typeface="+mn-lt"/>
                  </a:rPr>
                  <a:t>Dice</a:t>
                </a:r>
              </a:p>
              <a:p>
                <a:pPr algn="l">
                  <a:buFontTx/>
                  <a:buChar char="•"/>
                </a:pPr>
                <a:r>
                  <a:rPr lang="en-US" sz="1600" dirty="0" err="1">
                    <a:latin typeface="+mn-lt"/>
                  </a:rPr>
                  <a:t>Jaccard</a:t>
                </a:r>
                <a:endParaRPr lang="el-GR" sz="1600" dirty="0">
                  <a:latin typeface="+mn-lt"/>
                </a:endParaRPr>
              </a:p>
              <a:p>
                <a:pPr algn="l">
                  <a:buFontTx/>
                  <a:buChar char="•"/>
                </a:pPr>
                <a:r>
                  <a:rPr lang="el-GR" sz="1600" dirty="0">
                    <a:latin typeface="+mn-lt"/>
                  </a:rPr>
                  <a:t>...</a:t>
                </a:r>
                <a:endParaRPr lang="el-GR" sz="1800" dirty="0">
                  <a:latin typeface="+mn-lt"/>
                </a:endParaRPr>
              </a:p>
            </p:txBody>
          </p:sp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auto">
              <a:xfrm>
                <a:off x="2114550" y="1905000"/>
                <a:ext cx="147637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i="1"/>
                  <a:t>sim(k</a:t>
                </a:r>
                <a:r>
                  <a:rPr lang="en-US" i="1" baseline="-25000"/>
                  <a:t>1</a:t>
                </a:r>
                <a:r>
                  <a:rPr lang="en-US" i="1"/>
                  <a:t>,k</a:t>
                </a:r>
                <a:r>
                  <a:rPr lang="en-US" i="1" baseline="-25000"/>
                  <a:t>2</a:t>
                </a:r>
                <a:r>
                  <a:rPr lang="en-US" i="1"/>
                  <a:t>)</a:t>
                </a:r>
                <a:endParaRPr lang="el-GR"/>
              </a:p>
            </p:txBody>
          </p:sp>
          <p:sp>
            <p:nvSpPr>
              <p:cNvPr id="27" name="AutoShape 16"/>
              <p:cNvSpPr>
                <a:spLocks/>
              </p:cNvSpPr>
              <p:nvPr/>
            </p:nvSpPr>
            <p:spPr bwMode="auto">
              <a:xfrm rot="16200000">
                <a:off x="2408237" y="2513013"/>
                <a:ext cx="688975" cy="381000"/>
              </a:xfrm>
              <a:prstGeom prst="rightBrace">
                <a:avLst>
                  <a:gd name="adj1" fmla="val 8333"/>
                  <a:gd name="adj2" fmla="val 50000"/>
                </a:avLst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</p:grpSp>
      </p:grp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381000" y="1752600"/>
            <a:ext cx="4103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Ομοιότητα όρων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βάσει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των εγγράφων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5029200" y="3200400"/>
            <a:ext cx="342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Ομοιότητα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εγγράφων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βάσει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των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όρων</a:t>
            </a:r>
            <a:endParaRPr lang="el-GR" sz="20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5334000" y="1752600"/>
            <a:ext cx="2968625" cy="1069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Πχ, αν ξέρουμε τα έγγραφα (ή άλλα αντικείμενα) (διανύσματα) που επέλεξε ο χρήστης, προτείνουμε όμοια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2133600" y="5562600"/>
            <a:ext cx="2489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q    w</a:t>
            </a:r>
            <a:r>
              <a:rPr lang="en-US" altLang="zh-TW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1q</a:t>
            </a:r>
            <a:r>
              <a:rPr lang="en-US" altLang="zh-TW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  w</a:t>
            </a:r>
            <a:r>
              <a:rPr lang="en-US" altLang="zh-TW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2q</a:t>
            </a:r>
            <a:r>
              <a:rPr lang="en-US" altLang="zh-TW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   …      </a:t>
            </a:r>
            <a:r>
              <a:rPr lang="en-US" altLang="zh-TW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w</a:t>
            </a:r>
            <a:r>
              <a:rPr lang="en-US" altLang="zh-TW" sz="2000" i="1" baseline="-250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</a:rPr>
              <a:t>tq</a:t>
            </a:r>
            <a:endParaRPr lang="el-GR" sz="2000" i="1" baseline="-25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876800" y="5638800"/>
            <a:ext cx="342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Ομοιότητα </a:t>
            </a:r>
            <a:r>
              <a:rPr lang="el-GR" sz="2000" b="1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ερωτήματος-εγγράφου</a:t>
            </a:r>
            <a:endParaRPr lang="el-GR" sz="20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33" grpId="0" autoUpdateAnimBg="0"/>
      <p:bldP spid="36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6E8672-D362-4836-ACB9-8D539E013ABC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381000" y="1828800"/>
            <a:ext cx="5778500" cy="3338513"/>
            <a:chOff x="381000" y="1736725"/>
            <a:chExt cx="5778500" cy="3338513"/>
          </a:xfrm>
        </p:grpSpPr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1916113" y="2849563"/>
              <a:ext cx="2855912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    </a:t>
              </a: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u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   u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    ….      </a:t>
              </a:r>
              <a:r>
                <a:rPr lang="en-US" altLang="zh-TW" sz="2000" i="1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u</a:t>
              </a:r>
              <a:r>
                <a:rPr lang="en-US" altLang="zh-TW" sz="2000" i="1" baseline="-25000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t</a:t>
              </a:r>
              <a:endPara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11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21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t1</a:t>
              </a:r>
              <a:endPara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12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22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t2</a:t>
              </a:r>
              <a:endPara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lang="en-US" altLang="zh-TW" sz="2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 sz="2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lang="en-US" altLang="zh-TW" sz="2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  <a:endPara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lang="en-US" altLang="zh-TW" sz="2000" i="1" baseline="-25000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n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1n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2n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…      </a:t>
              </a:r>
              <a:r>
                <a:rPr lang="en-US" altLang="zh-TW" sz="2000" i="1" dirty="0" err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w</a:t>
              </a:r>
              <a:r>
                <a:rPr lang="en-US" altLang="zh-TW" sz="2000" i="1" baseline="-25000" dirty="0" err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tn</a:t>
              </a:r>
              <a:endPara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endParaRPr lang="zh-TW" altLang="en-US" sz="2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3048000" y="2354263"/>
              <a:ext cx="10541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2000" b="1">
                  <a:solidFill>
                    <a:srgbClr val="006600"/>
                  </a:solidFill>
                  <a:latin typeface="Calibri" pitchFamily="34" charset="0"/>
                </a:rPr>
                <a:t>Χρήστες</a:t>
              </a:r>
              <a:endParaRPr lang="el-GR" sz="200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381000" y="3565525"/>
              <a:ext cx="1116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2000">
                  <a:solidFill>
                    <a:schemeClr val="tx1"/>
                  </a:solidFill>
                  <a:latin typeface="Calibri" pitchFamily="34" charset="0"/>
                </a:rPr>
                <a:t>Έγγραφα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4648200" y="3108325"/>
              <a:ext cx="1511300" cy="177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i="1" dirty="0" err="1"/>
                <a:t>sim</a:t>
              </a:r>
              <a:r>
                <a:rPr lang="en-US" i="1" dirty="0"/>
                <a:t>(d</a:t>
              </a:r>
              <a:r>
                <a:rPr lang="en-US" i="1" baseline="-25000" dirty="0"/>
                <a:t>1</a:t>
              </a:r>
              <a:r>
                <a:rPr lang="en-US" i="1" dirty="0"/>
                <a:t>,d</a:t>
              </a:r>
              <a:r>
                <a:rPr lang="en-US" i="1" baseline="-25000" dirty="0"/>
                <a:t>2</a:t>
              </a:r>
              <a:r>
                <a:rPr lang="en-US" i="1" dirty="0"/>
                <a:t>)</a:t>
              </a:r>
            </a:p>
            <a:p>
              <a:pPr algn="l">
                <a:buFontTx/>
                <a:buChar char="•"/>
              </a:pPr>
              <a:r>
                <a:rPr lang="el-GR" sz="1600" dirty="0"/>
                <a:t> </a:t>
              </a:r>
              <a:r>
                <a:rPr lang="el-GR" sz="1400" dirty="0" err="1"/>
                <a:t>dot</a:t>
              </a:r>
              <a:r>
                <a:rPr lang="el-GR" sz="1400" dirty="0"/>
                <a:t> </a:t>
              </a:r>
              <a:r>
                <a:rPr lang="el-GR" sz="1400" dirty="0" err="1"/>
                <a:t>product</a:t>
              </a:r>
              <a:endParaRPr lang="el-GR" sz="1400" dirty="0"/>
            </a:p>
            <a:p>
              <a:pPr algn="l">
                <a:buFontTx/>
                <a:buChar char="•"/>
              </a:pPr>
              <a:r>
                <a:rPr lang="el-GR" sz="1400" dirty="0"/>
                <a:t> </a:t>
              </a:r>
              <a:r>
                <a:rPr lang="el-GR" sz="1400" dirty="0" err="1"/>
                <a:t>cosine</a:t>
              </a:r>
              <a:endParaRPr lang="el-GR" sz="1400" dirty="0"/>
            </a:p>
            <a:p>
              <a:pPr algn="l">
                <a:buFontTx/>
                <a:buChar char="•"/>
              </a:pPr>
              <a:r>
                <a:rPr lang="el-GR" sz="1400" dirty="0"/>
                <a:t> </a:t>
              </a:r>
              <a:r>
                <a:rPr lang="en-US" sz="1400" dirty="0"/>
                <a:t>Dice</a:t>
              </a:r>
            </a:p>
            <a:p>
              <a:pPr algn="l">
                <a:buFontTx/>
                <a:buChar char="•"/>
              </a:pPr>
              <a:r>
                <a:rPr lang="el-GR" sz="1400" dirty="0"/>
                <a:t> </a:t>
              </a:r>
              <a:r>
                <a:rPr lang="en-US" sz="1400" dirty="0" err="1"/>
                <a:t>Jaccard</a:t>
              </a:r>
              <a:endParaRPr lang="el-GR" sz="1400" dirty="0"/>
            </a:p>
            <a:p>
              <a:pPr algn="l">
                <a:buFontTx/>
                <a:buChar char="•"/>
              </a:pPr>
              <a:r>
                <a:rPr lang="el-GR" sz="1400" dirty="0"/>
                <a:t>...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2057400" y="1736725"/>
              <a:ext cx="17475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i="1" dirty="0" err="1"/>
                <a:t>sim</a:t>
              </a:r>
              <a:r>
                <a:rPr lang="en-US" i="1" dirty="0"/>
                <a:t>(u</a:t>
              </a:r>
              <a:r>
                <a:rPr lang="en-US" i="1" baseline="-25000" dirty="0"/>
                <a:t>1</a:t>
              </a:r>
              <a:r>
                <a:rPr lang="en-US" i="1" dirty="0" smtClean="0"/>
                <a:t>,</a:t>
              </a:r>
              <a:r>
                <a:rPr lang="el-GR" i="1" smtClean="0"/>
                <a:t> </a:t>
              </a:r>
              <a:r>
                <a:rPr lang="en-US" i="1" smtClean="0"/>
                <a:t>u</a:t>
              </a:r>
              <a:r>
                <a:rPr lang="en-US" i="1" baseline="-25000" smtClean="0"/>
                <a:t>2</a:t>
              </a:r>
              <a:r>
                <a:rPr lang="en-US" i="1" dirty="0"/>
                <a:t>)</a:t>
              </a:r>
              <a:endParaRPr lang="el-GR" dirty="0"/>
            </a:p>
          </p:txBody>
        </p:sp>
        <p:sp>
          <p:nvSpPr>
            <p:cNvPr id="27" name="AutoShape 16"/>
            <p:cNvSpPr>
              <a:spLocks/>
            </p:cNvSpPr>
            <p:nvPr/>
          </p:nvSpPr>
          <p:spPr bwMode="auto">
            <a:xfrm rot="16200000">
              <a:off x="2408237" y="2314576"/>
              <a:ext cx="688975" cy="3810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495800" y="1828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Χρήστες αντί Όρων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Πίνακας εγγράφων-χρηστών</a:t>
            </a:r>
            <a:endParaRPr lang="el-GR" dirty="0"/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228600" y="1600200"/>
            <a:ext cx="1981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Ομοιότητα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χρηστών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 βάσει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των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προτιμήσεων τους</a:t>
            </a:r>
            <a:endParaRPr lang="el-GR" sz="20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953000" y="2514601"/>
            <a:ext cx="381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Ομοιότητα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εγγράφων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βάσει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των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(προτιμήσεων) των χρηστών</a:t>
            </a:r>
            <a:endParaRPr lang="el-GR" sz="20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AutoShape 14"/>
          <p:cNvSpPr>
            <a:spLocks/>
          </p:cNvSpPr>
          <p:nvPr/>
        </p:nvSpPr>
        <p:spPr bwMode="auto">
          <a:xfrm>
            <a:off x="4554538" y="3209925"/>
            <a:ext cx="193675" cy="485775"/>
          </a:xfrm>
          <a:prstGeom prst="rightBrace">
            <a:avLst>
              <a:gd name="adj1" fmla="val 20902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639763" y="5497791"/>
            <a:ext cx="3323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1800" dirty="0" err="1">
                <a:latin typeface="+mn-lt"/>
              </a:rPr>
              <a:t>w</a:t>
            </a:r>
            <a:r>
              <a:rPr lang="en-US" sz="1800" baseline="-25000" dirty="0" err="1">
                <a:latin typeface="+mn-lt"/>
              </a:rPr>
              <a:t>i,j</a:t>
            </a:r>
            <a:r>
              <a:rPr lang="en-US" sz="1800" baseline="-2500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= {</a:t>
            </a:r>
            <a:r>
              <a:rPr lang="el-GR" sz="18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,</a:t>
            </a:r>
            <a:r>
              <a:rPr lang="el-GR" sz="180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1}   ===&gt;  0: Bad, 1: Good</a:t>
            </a:r>
            <a:endParaRPr lang="el-GR" sz="1800" dirty="0">
              <a:latin typeface="+mn-lt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60388" y="5865813"/>
            <a:ext cx="8697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1800" dirty="0" err="1">
                <a:latin typeface="+mn-lt"/>
              </a:rPr>
              <a:t>w</a:t>
            </a:r>
            <a:r>
              <a:rPr lang="en-US" sz="1800" baseline="-25000" dirty="0" err="1">
                <a:latin typeface="+mn-lt"/>
              </a:rPr>
              <a:t>i,j</a:t>
            </a:r>
            <a:r>
              <a:rPr lang="en-US" sz="1800" baseline="-2500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= </a:t>
            </a:r>
            <a:r>
              <a:rPr lang="en-US" sz="1800" dirty="0" err="1">
                <a:latin typeface="+mn-lt"/>
              </a:rPr>
              <a:t>tf</a:t>
            </a:r>
            <a:r>
              <a:rPr lang="en-US" sz="1800" baseline="-25000" dirty="0" err="1">
                <a:latin typeface="+mn-lt"/>
              </a:rPr>
              <a:t>i,j</a:t>
            </a:r>
            <a:r>
              <a:rPr lang="en-US" sz="1800" baseline="-250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idf</a:t>
            </a:r>
            <a:r>
              <a:rPr lang="en-US" sz="1800" baseline="-25000" dirty="0" err="1">
                <a:latin typeface="+mn-lt"/>
              </a:rPr>
              <a:t>i</a:t>
            </a:r>
            <a:r>
              <a:rPr lang="en-US" sz="1800" baseline="-25000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===&gt; </a:t>
            </a:r>
            <a:r>
              <a:rPr lang="en-US" sz="1800" b="1" dirty="0" err="1">
                <a:latin typeface="+mn-lt"/>
              </a:rPr>
              <a:t>w</a:t>
            </a:r>
            <a:r>
              <a:rPr lang="en-US" sz="1800" b="1" baseline="-25000" dirty="0" err="1">
                <a:latin typeface="+mn-lt"/>
              </a:rPr>
              <a:t>i,j</a:t>
            </a:r>
            <a:r>
              <a:rPr lang="en-US" sz="1800" b="1" baseline="-25000" dirty="0">
                <a:latin typeface="+mn-lt"/>
              </a:rPr>
              <a:t> </a:t>
            </a:r>
            <a:r>
              <a:rPr lang="en-US" sz="1800" b="1" dirty="0">
                <a:latin typeface="+mn-lt"/>
              </a:rPr>
              <a:t>:</a:t>
            </a:r>
            <a:r>
              <a:rPr lang="el-GR" sz="1800" b="1" dirty="0">
                <a:latin typeface="+mn-lt"/>
              </a:rPr>
              <a:t>βαθμός προτίμησης του χρήστη </a:t>
            </a:r>
            <a:r>
              <a:rPr lang="en-US" sz="1800" b="1" dirty="0" err="1">
                <a:latin typeface="+mn-lt"/>
              </a:rPr>
              <a:t>i</a:t>
            </a:r>
            <a:r>
              <a:rPr lang="en-US" sz="1800" b="1" dirty="0">
                <a:latin typeface="+mn-lt"/>
              </a:rPr>
              <a:t> </a:t>
            </a:r>
            <a:r>
              <a:rPr lang="el-GR" sz="1800" b="1" dirty="0">
                <a:latin typeface="+mn-lt"/>
              </a:rPr>
              <a:t>στο έγγραφο </a:t>
            </a:r>
            <a:r>
              <a:rPr lang="en-US" sz="1800" b="1" dirty="0">
                <a:latin typeface="+mn-lt"/>
              </a:rPr>
              <a:t>j, </a:t>
            </a:r>
            <a:r>
              <a:rPr lang="el-GR" sz="1800" b="1" dirty="0">
                <a:latin typeface="+mn-lt"/>
              </a:rPr>
              <a:t> πχ {1</a:t>
            </a:r>
            <a:r>
              <a:rPr lang="el-GR" sz="1800" b="1" dirty="0" smtClean="0">
                <a:latin typeface="+mn-lt"/>
              </a:rPr>
              <a:t>, 2, 3 ,4, 5</a:t>
            </a:r>
            <a:r>
              <a:rPr lang="el-GR" sz="1800" b="1" dirty="0">
                <a:latin typeface="+mn-lt"/>
              </a:rPr>
              <a:t>}</a:t>
            </a:r>
            <a:endParaRPr lang="el-GR" sz="1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1" grpId="0" autoUpdateAnimBg="0"/>
      <p:bldP spid="34" grpId="0" autoUpdateAnimBg="0"/>
      <p:bldP spid="3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6E8672-D362-4836-ACB9-8D539E013ABC}" type="slidenum">
              <a:rPr lang="en-US"/>
              <a:pPr/>
              <a:t>29</a:t>
            </a:fld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381000" y="1676400"/>
            <a:ext cx="5673354" cy="3338513"/>
            <a:chOff x="381000" y="1736725"/>
            <a:chExt cx="5673354" cy="3338513"/>
          </a:xfrm>
        </p:grpSpPr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1916113" y="2849563"/>
              <a:ext cx="2855912" cy="2225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    </a:t>
              </a: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u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   u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    ….      </a:t>
              </a:r>
              <a:r>
                <a:rPr lang="en-US" altLang="zh-TW" sz="2000" i="1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u</a:t>
              </a:r>
              <a:r>
                <a:rPr lang="en-US" altLang="zh-TW" sz="2000" i="1" baseline="-25000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t</a:t>
              </a:r>
              <a:endPara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11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21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t1</a:t>
              </a:r>
              <a:endPara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lang="en-US" altLang="zh-TW" sz="2000" i="1" baseline="-25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12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22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t2</a:t>
              </a:r>
              <a:endPara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lang="en-US" altLang="zh-TW" sz="2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 sz="2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sz="2000" dirty="0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lang="en-US" altLang="zh-TW" sz="2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  <a:endPara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r>
                <a:rPr lang="en-US" altLang="zh-TW" sz="2000" i="1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lang="en-US" altLang="zh-TW" sz="2000" i="1" baseline="-25000" dirty="0" err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rPr>
                <a:t>n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1n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lang="en-US" altLang="zh-TW" sz="2000" i="1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2n</a:t>
              </a:r>
              <a:r>
                <a:rPr lang="en-US" altLang="zh-TW" sz="2000" i="1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…      </a:t>
              </a:r>
              <a:r>
                <a:rPr lang="en-US" altLang="zh-TW" sz="2000" i="1" dirty="0" err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w</a:t>
              </a:r>
              <a:r>
                <a:rPr lang="en-US" altLang="zh-TW" sz="2000" i="1" baseline="-25000" dirty="0" err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tn</a:t>
              </a:r>
              <a:endPara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  <a:p>
              <a:pPr algn="l">
                <a:spcBef>
                  <a:spcPct val="0"/>
                </a:spcBef>
              </a:pPr>
              <a:endParaRPr lang="zh-TW" altLang="en-US" sz="2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3048000" y="2354263"/>
              <a:ext cx="10541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2000" b="1">
                  <a:solidFill>
                    <a:srgbClr val="006600"/>
                  </a:solidFill>
                  <a:latin typeface="Calibri" pitchFamily="34" charset="0"/>
                </a:rPr>
                <a:t>Χρήστες</a:t>
              </a:r>
              <a:endParaRPr lang="el-GR" sz="200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381000" y="3565525"/>
              <a:ext cx="111601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2000" dirty="0">
                  <a:solidFill>
                    <a:schemeClr val="tx1"/>
                  </a:solidFill>
                  <a:latin typeface="Calibri" pitchFamily="34" charset="0"/>
                </a:rPr>
                <a:t>Έγγραφα</a:t>
              </a:r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4648200" y="3108325"/>
              <a:ext cx="1406154" cy="1508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i="1" dirty="0" err="1"/>
                <a:t>sim</a:t>
              </a:r>
              <a:r>
                <a:rPr lang="en-US" sz="2000" i="1" dirty="0"/>
                <a:t>(d</a:t>
              </a:r>
              <a:r>
                <a:rPr lang="en-US" sz="2000" i="1" baseline="-25000" dirty="0"/>
                <a:t>1</a:t>
              </a:r>
              <a:r>
                <a:rPr lang="en-US" sz="2000" i="1" dirty="0"/>
                <a:t>,d</a:t>
              </a:r>
              <a:r>
                <a:rPr lang="en-US" sz="2000" i="1" baseline="-25000" dirty="0"/>
                <a:t>2</a:t>
              </a:r>
              <a:r>
                <a:rPr lang="en-US" sz="2000" i="1" dirty="0"/>
                <a:t>)</a:t>
              </a:r>
            </a:p>
            <a:p>
              <a:pPr algn="l">
                <a:buFontTx/>
                <a:buChar char="•"/>
              </a:pPr>
              <a:r>
                <a:rPr lang="el-GR" sz="1600" dirty="0"/>
                <a:t> </a:t>
              </a:r>
              <a:r>
                <a:rPr lang="el-GR" sz="1400" dirty="0" err="1"/>
                <a:t>dot</a:t>
              </a:r>
              <a:r>
                <a:rPr lang="el-GR" sz="1400" dirty="0"/>
                <a:t> </a:t>
              </a:r>
              <a:r>
                <a:rPr lang="el-GR" sz="1400" dirty="0" err="1"/>
                <a:t>product</a:t>
              </a:r>
              <a:endParaRPr lang="el-GR" sz="1400" dirty="0"/>
            </a:p>
            <a:p>
              <a:pPr algn="l">
                <a:buFontTx/>
                <a:buChar char="•"/>
              </a:pPr>
              <a:r>
                <a:rPr lang="el-GR" sz="1400" dirty="0"/>
                <a:t> </a:t>
              </a:r>
              <a:r>
                <a:rPr lang="el-GR" sz="1400" dirty="0" err="1"/>
                <a:t>cosine</a:t>
              </a:r>
              <a:endParaRPr lang="el-GR" sz="1400" dirty="0"/>
            </a:p>
            <a:p>
              <a:pPr algn="l">
                <a:buFontTx/>
                <a:buChar char="•"/>
              </a:pPr>
              <a:r>
                <a:rPr lang="el-GR" sz="1400" dirty="0"/>
                <a:t> </a:t>
              </a:r>
              <a:r>
                <a:rPr lang="en-US" sz="1400" dirty="0"/>
                <a:t>Dice</a:t>
              </a:r>
            </a:p>
            <a:p>
              <a:pPr algn="l">
                <a:buFontTx/>
                <a:buChar char="•"/>
              </a:pPr>
              <a:r>
                <a:rPr lang="el-GR" sz="1400" dirty="0"/>
                <a:t> </a:t>
              </a:r>
              <a:r>
                <a:rPr lang="en-US" sz="1400" dirty="0" err="1"/>
                <a:t>Jaccard</a:t>
              </a:r>
              <a:endParaRPr lang="el-GR" sz="1400" dirty="0"/>
            </a:p>
            <a:p>
              <a:pPr algn="l">
                <a:buFontTx/>
                <a:buChar char="•"/>
              </a:pPr>
              <a:r>
                <a:rPr lang="el-GR" sz="1400" dirty="0"/>
                <a:t>...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2057400" y="1736725"/>
              <a:ext cx="14847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i="1" dirty="0" err="1"/>
                <a:t>sim</a:t>
              </a:r>
              <a:r>
                <a:rPr lang="en-US" sz="2000" i="1" dirty="0"/>
                <a:t>(u</a:t>
              </a:r>
              <a:r>
                <a:rPr lang="en-US" sz="2000" i="1" baseline="-25000" dirty="0"/>
                <a:t>1</a:t>
              </a:r>
              <a:r>
                <a:rPr lang="en-US" sz="2000" i="1" dirty="0" smtClean="0"/>
                <a:t>,</a:t>
              </a:r>
              <a:r>
                <a:rPr lang="el-GR" sz="2000" i="1" dirty="0" smtClean="0"/>
                <a:t> </a:t>
              </a:r>
              <a:r>
                <a:rPr lang="en-US" sz="2000" i="1" dirty="0" smtClean="0"/>
                <a:t>u</a:t>
              </a:r>
              <a:r>
                <a:rPr lang="en-US" sz="2000" i="1" baseline="-25000" dirty="0" smtClean="0"/>
                <a:t>2</a:t>
              </a:r>
              <a:r>
                <a:rPr lang="en-US" sz="2000" i="1" dirty="0"/>
                <a:t>)</a:t>
              </a:r>
              <a:endParaRPr lang="el-GR" sz="2000" dirty="0"/>
            </a:p>
          </p:txBody>
        </p:sp>
        <p:sp>
          <p:nvSpPr>
            <p:cNvPr id="27" name="AutoShape 16"/>
            <p:cNvSpPr>
              <a:spLocks/>
            </p:cNvSpPr>
            <p:nvPr/>
          </p:nvSpPr>
          <p:spPr bwMode="auto">
            <a:xfrm rot="16200000">
              <a:off x="2408237" y="2314576"/>
              <a:ext cx="688975" cy="38100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495800" y="1828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Χρήστες αντί Όρων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Πίνακας εγγράφων-χρηστών</a:t>
            </a:r>
            <a:endParaRPr lang="el-GR" dirty="0"/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228600" y="1600200"/>
            <a:ext cx="1981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Ομοιότητα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χρηστών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 βάσει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των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προτιμήσεων τους</a:t>
            </a:r>
            <a:endParaRPr lang="el-GR" sz="20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953000" y="2438400"/>
            <a:ext cx="381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Ομοιότητα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εγγράφων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βάσει </a:t>
            </a:r>
            <a:r>
              <a:rPr lang="el-GR" sz="20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των </a:t>
            </a:r>
            <a:r>
              <a:rPr lang="el-GR" sz="20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(προτιμήσεων) των χρηστών</a:t>
            </a:r>
            <a:endParaRPr lang="el-GR" sz="20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AutoShape 14"/>
          <p:cNvSpPr>
            <a:spLocks/>
          </p:cNvSpPr>
          <p:nvPr/>
        </p:nvSpPr>
        <p:spPr bwMode="auto">
          <a:xfrm>
            <a:off x="4554538" y="3209925"/>
            <a:ext cx="193675" cy="485775"/>
          </a:xfrm>
          <a:prstGeom prst="rightBrace">
            <a:avLst>
              <a:gd name="adj1" fmla="val 20902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57200" y="4800600"/>
            <a:ext cx="8001000" cy="1828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l-GR" sz="1600">
                <a:latin typeface="Calibri" pitchFamily="34" charset="0"/>
              </a:rPr>
              <a:t>Αφού δεν χρησιμοποιούμε λέξεις, τα «έγγραφα» μπορεί να είναι οτιδήποτε:</a:t>
            </a:r>
          </a:p>
          <a:p>
            <a:pPr marL="742950" lvl="1" indent="-285750" algn="l">
              <a:buFontTx/>
              <a:buChar char="–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Φωτογραφίες, Βιβλία</a:t>
            </a:r>
          </a:p>
          <a:p>
            <a:pPr marL="742950" lvl="1" indent="-285750" algn="l">
              <a:buFontTx/>
              <a:buChar char="–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Ηλεκτρικές Συσκευές</a:t>
            </a:r>
          </a:p>
          <a:p>
            <a:pPr marL="742950" lvl="1" indent="-285750" algn="l">
              <a:buFontTx/>
              <a:buChar char="–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Εστιατόρια, Μεζεδοπωλεία  </a:t>
            </a:r>
          </a:p>
          <a:p>
            <a:pPr marL="742950" lvl="1" indent="-285750" algn="l">
              <a:buFontTx/>
              <a:buChar char="–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Κινηματογραφικές ταινίες</a:t>
            </a:r>
          </a:p>
          <a:p>
            <a:pPr marL="742950" lvl="1" indent="-285750" algn="l">
              <a:buFontTx/>
              <a:buChar char="–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Τηλεοπτικά Προγράμματα</a:t>
            </a:r>
          </a:p>
          <a:p>
            <a:pPr marL="742950" lvl="1" indent="-285750" algn="l">
              <a:buFontTx/>
              <a:buChar char="–"/>
            </a:pPr>
            <a:r>
              <a:rPr lang="el-GR" sz="1600">
                <a:solidFill>
                  <a:schemeClr val="tx1"/>
                </a:solidFill>
                <a:latin typeface="Calibri" pitchFamily="34" charset="0"/>
              </a:rPr>
              <a:t>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31" grpId="0" autoUpdateAnimBg="0"/>
      <p:bldP spid="18" grpId="0" build="p" bldLvl="2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3ED14F-73F6-4412-A1DB-3640777FD99A}" type="slidenum">
              <a:rPr lang="en-US"/>
              <a:pPr/>
              <a:t>3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Κίνητρο</a:t>
            </a:r>
          </a:p>
        </p:txBody>
      </p:sp>
      <p:sp>
        <p:nvSpPr>
          <p:cNvPr id="161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751277" cy="19986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Διαπιστώσεις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Δεν έχουν όλοι οι χρήστες τα ίδια χαρακτηριστικά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Άρα δεν έχουν ούτε τις ίδιες πληροφοριακές ανάγκες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Σκοπός: </a:t>
            </a:r>
            <a:r>
              <a:rPr lang="el-GR" sz="2400" i="1" dirty="0" smtClean="0">
                <a:solidFill>
                  <a:srgbClr val="CC0000"/>
                </a:solidFill>
                <a:latin typeface="Calibri" pitchFamily="34" charset="0"/>
              </a:rPr>
              <a:t>Προσαρμογή της λειτουργικότητας στα χαρακτηριστικά και τις ανάγκες διαφορετικών χρηστών</a:t>
            </a:r>
          </a:p>
        </p:txBody>
      </p:sp>
      <p:pic>
        <p:nvPicPr>
          <p:cNvPr id="12295" name="Picture 4" descr="j030552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4648200"/>
            <a:ext cx="931985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5" descr="j0285792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724400"/>
            <a:ext cx="1066800" cy="152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6" descr="pe07100_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4572000"/>
            <a:ext cx="740019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7" descr="j009196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4572000"/>
            <a:ext cx="9334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8" descr="j0297571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10400" y="4876800"/>
            <a:ext cx="1055077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9" descr="j0310428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33600" y="4572000"/>
            <a:ext cx="85871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0755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FCC30C-ACAA-4CC9-B23B-6AEB0375F479}" type="slidenum">
              <a:rPr lang="en-US"/>
              <a:pPr/>
              <a:t>30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Πίνακας αντικειμένων-χρηστών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209800" y="2590800"/>
            <a:ext cx="285591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    </a:t>
            </a:r>
            <a:r>
              <a: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u</a:t>
            </a:r>
            <a:r>
              <a:rPr lang="en-US" altLang="zh-TW" sz="2000" i="1" baseline="-25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   u</a:t>
            </a:r>
            <a:r>
              <a:rPr lang="en-US" altLang="zh-TW" sz="2000" i="1" baseline="-25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    ….      </a:t>
            </a:r>
            <a:r>
              <a:rPr lang="en-US" altLang="zh-TW" sz="2000" i="1" dirty="0" err="1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u</a:t>
            </a:r>
            <a:r>
              <a:rPr lang="en-US" altLang="zh-TW" sz="2000" i="1" baseline="-25000" dirty="0" err="1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t</a:t>
            </a:r>
            <a:endParaRPr lang="en-US" altLang="zh-TW" sz="2000" i="1" dirty="0">
              <a:solidFill>
                <a:srgbClr val="FF0000"/>
              </a:solidFill>
              <a:latin typeface="Times New Roman" pitchFamily="18" charset="0"/>
              <a:ea typeface="新細明體" pitchFamily="18" charset="-120"/>
            </a:endParaRPr>
          </a:p>
          <a:p>
            <a:pPr algn="l">
              <a:spcBef>
                <a:spcPct val="0"/>
              </a:spcBef>
            </a:pPr>
            <a:r>
              <a:rPr lang="en-US" altLang="zh-TW" sz="2000" i="1" dirty="0">
                <a:solidFill>
                  <a:srgbClr val="FF0000"/>
                </a:solidFill>
                <a:ea typeface="新細明體" pitchFamily="18" charset="-120"/>
              </a:rPr>
              <a:t>i</a:t>
            </a:r>
            <a:r>
              <a:rPr lang="en-US" altLang="zh-TW" sz="2000" i="1" baseline="-25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1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11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21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…    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t1</a:t>
            </a:r>
            <a:endParaRPr lang="en-US" altLang="zh-TW" sz="2000" i="1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  <a:p>
            <a:pPr algn="l">
              <a:spcBef>
                <a:spcPct val="0"/>
              </a:spcBef>
            </a:pPr>
            <a:r>
              <a: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i</a:t>
            </a:r>
            <a:r>
              <a:rPr lang="en-US" altLang="zh-TW" sz="2000" i="1" baseline="-25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2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12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22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…    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t2</a:t>
            </a:r>
            <a:endParaRPr lang="en-US" altLang="zh-TW" sz="2000" i="1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  <a:p>
            <a:pPr algn="l">
              <a:spcBef>
                <a:spcPct val="0"/>
              </a:spcBef>
            </a:pP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:</a:t>
            </a: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   :      :               :</a:t>
            </a:r>
          </a:p>
          <a:p>
            <a:pPr algn="l">
              <a:spcBef>
                <a:spcPct val="0"/>
              </a:spcBef>
            </a:pP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:</a:t>
            </a:r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   :      :               :</a:t>
            </a:r>
            <a:endParaRPr lang="en-US" altLang="zh-TW" sz="2000" i="1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  <a:p>
            <a:pPr algn="l">
              <a:spcBef>
                <a:spcPct val="0"/>
              </a:spcBef>
            </a:pPr>
            <a:r>
              <a:rPr lang="en-US" altLang="zh-TW" sz="2000" i="1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i</a:t>
            </a:r>
            <a:r>
              <a:rPr lang="en-US" altLang="zh-TW" sz="2000" i="1" baseline="-25000" dirty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</a:rPr>
              <a:t>n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1n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w</a:t>
            </a:r>
            <a:r>
              <a:rPr lang="en-US" altLang="zh-TW" sz="2000" i="1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2n</a:t>
            </a:r>
            <a:r>
              <a:rPr lang="en-US" altLang="zh-TW" sz="2000" i="1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…      </a:t>
            </a:r>
            <a:r>
              <a:rPr lang="en-US" altLang="zh-TW" sz="2000" i="1" dirty="0" err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w</a:t>
            </a:r>
            <a:r>
              <a:rPr lang="en-US" altLang="zh-TW" sz="2000" i="1" baseline="-25000" dirty="0" err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tn</a:t>
            </a:r>
            <a:endParaRPr lang="en-US" altLang="zh-TW" sz="2000" i="1" baseline="-25000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  <a:p>
            <a:pPr algn="l">
              <a:spcBef>
                <a:spcPct val="0"/>
              </a:spcBef>
            </a:pPr>
            <a:endParaRPr lang="zh-TW" altLang="en-US" sz="2000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3341687" y="2095500"/>
            <a:ext cx="1054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2000" b="1">
                <a:solidFill>
                  <a:srgbClr val="006600"/>
                </a:solidFill>
                <a:latin typeface="Calibri" pitchFamily="34" charset="0"/>
              </a:rPr>
              <a:t>Χρήστες</a:t>
            </a:r>
            <a:endParaRPr lang="el-GR" sz="20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44500" y="3308350"/>
            <a:ext cx="14684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2000" b="1">
                <a:solidFill>
                  <a:srgbClr val="006600"/>
                </a:solidFill>
                <a:latin typeface="Calibri" pitchFamily="34" charset="0"/>
              </a:rPr>
              <a:t>Αντικείμενα</a:t>
            </a:r>
          </a:p>
          <a:p>
            <a:pPr algn="l"/>
            <a:r>
              <a:rPr lang="el-GR" sz="2000" b="1">
                <a:solidFill>
                  <a:srgbClr val="006600"/>
                </a:solidFill>
                <a:latin typeface="Calibri" pitchFamily="34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alibri" pitchFamily="34" charset="0"/>
              </a:rPr>
              <a:t>items)</a:t>
            </a:r>
            <a:endParaRPr lang="el-GR" sz="2000" b="1">
              <a:solidFill>
                <a:srgbClr val="00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6E8672-D362-4836-ACB9-8D539E013ABC}" type="slidenum">
              <a:rPr lang="en-US"/>
              <a:pPr/>
              <a:t>31</a:t>
            </a:fld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Πρόβλεψη (</a:t>
            </a:r>
            <a:r>
              <a:rPr lang="en-US" dirty="0" smtClean="0"/>
              <a:t>prediction)</a:t>
            </a:r>
            <a:endParaRPr lang="el-GR" dirty="0"/>
          </a:p>
        </p:txBody>
      </p:sp>
      <p:grpSp>
        <p:nvGrpSpPr>
          <p:cNvPr id="55" name="Group 3"/>
          <p:cNvGrpSpPr>
            <a:grpSpLocks/>
          </p:cNvGrpSpPr>
          <p:nvPr/>
        </p:nvGrpSpPr>
        <p:grpSpPr bwMode="auto">
          <a:xfrm>
            <a:off x="1770063" y="3148013"/>
            <a:ext cx="3001962" cy="2262187"/>
            <a:chOff x="1632" y="1776"/>
            <a:chExt cx="2046" cy="1896"/>
          </a:xfrm>
        </p:grpSpPr>
        <p:grpSp>
          <p:nvGrpSpPr>
            <p:cNvPr id="63" name="Group 4"/>
            <p:cNvGrpSpPr>
              <a:grpSpLocks/>
            </p:cNvGrpSpPr>
            <p:nvPr/>
          </p:nvGrpSpPr>
          <p:grpSpPr bwMode="auto">
            <a:xfrm>
              <a:off x="1632" y="1776"/>
              <a:ext cx="2026" cy="1575"/>
              <a:chOff x="1824" y="1296"/>
              <a:chExt cx="1930" cy="1575"/>
            </a:xfrm>
          </p:grpSpPr>
          <p:sp>
            <p:nvSpPr>
              <p:cNvPr id="65" name="AutoShape 5"/>
              <p:cNvSpPr>
                <a:spLocks/>
              </p:cNvSpPr>
              <p:nvPr/>
            </p:nvSpPr>
            <p:spPr bwMode="auto">
              <a:xfrm>
                <a:off x="1824" y="1296"/>
                <a:ext cx="143" cy="1575"/>
              </a:xfrm>
              <a:prstGeom prst="leftBracket">
                <a:avLst>
                  <a:gd name="adj" fmla="val 91783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AutoShape 6"/>
              <p:cNvSpPr>
                <a:spLocks/>
              </p:cNvSpPr>
              <p:nvPr/>
            </p:nvSpPr>
            <p:spPr bwMode="auto">
              <a:xfrm>
                <a:off x="3648" y="1296"/>
                <a:ext cx="106" cy="1565"/>
              </a:xfrm>
              <a:prstGeom prst="rightBracket">
                <a:avLst>
                  <a:gd name="adj" fmla="val 14149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1732" y="1807"/>
              <a:ext cx="1946" cy="1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    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u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u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….      u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t</a:t>
              </a:r>
              <a:endParaRPr kumimoji="0" lang="en-US" altLang="zh-TW" sz="2000" b="0" i="1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…      -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12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22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t2</a:t>
              </a:r>
              <a:endParaRPr kumimoji="0" lang="en-US" altLang="zh-TW" sz="20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  <a:endParaRPr kumimoji="0" lang="en-US" altLang="zh-TW" sz="20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n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1n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2n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tn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</p:txBody>
        </p:sp>
      </p:grp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048000" y="2751138"/>
            <a:ext cx="1054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itchFamily="34" charset="0"/>
              </a:rPr>
              <a:t>Χρήστες</a:t>
            </a:r>
            <a:endParaRPr kumimoji="0" lang="el-GR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381000" y="3962400"/>
            <a:ext cx="111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Έγγραφα</a:t>
            </a:r>
          </a:p>
        </p:txBody>
      </p: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5153025" y="3552825"/>
            <a:ext cx="1300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sim(d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,d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el-GR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114550" y="1905000"/>
            <a:ext cx="1074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sim(u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,u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el-GR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AutoShape 15"/>
          <p:cNvSpPr>
            <a:spLocks/>
          </p:cNvSpPr>
          <p:nvPr/>
        </p:nvSpPr>
        <p:spPr bwMode="auto">
          <a:xfrm rot="16200000">
            <a:off x="2408237" y="2513013"/>
            <a:ext cx="688975" cy="381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Oval 18"/>
          <p:cNvSpPr>
            <a:spLocks noChangeArrowheads="1"/>
          </p:cNvSpPr>
          <p:nvPr/>
        </p:nvSpPr>
        <p:spPr bwMode="auto">
          <a:xfrm>
            <a:off x="3962400" y="3429000"/>
            <a:ext cx="508000" cy="5334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AutoShape 19"/>
          <p:cNvSpPr>
            <a:spLocks noChangeArrowheads="1"/>
          </p:cNvSpPr>
          <p:nvPr/>
        </p:nvSpPr>
        <p:spPr bwMode="auto">
          <a:xfrm>
            <a:off x="4876800" y="1523137"/>
            <a:ext cx="2438400" cy="1754326"/>
          </a:xfrm>
          <a:prstGeom prst="wedgeRectCallout">
            <a:avLst>
              <a:gd name="adj1" fmla="val -77009"/>
              <a:gd name="adj2" fmla="val 77214"/>
            </a:avLst>
          </a:prstGeom>
          <a:solidFill>
            <a:srgbClr val="FFFFCC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Ο χρήστης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u</a:t>
            </a:r>
            <a:r>
              <a:rPr kumimoji="0" lang="en-US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l-G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δεν έχει βαθμολογήσει (εκφράσει βαθμό προτίμησης) για το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d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.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Μπορούμε να τον μαντέψουμε;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6E8672-D362-4836-ACB9-8D539E013ABC}" type="slidenum">
              <a:rPr lang="en-US"/>
              <a:pPr/>
              <a:t>32</a:t>
            </a:fld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Σύσταση (</a:t>
            </a:r>
            <a:r>
              <a:rPr lang="en-US" dirty="0" smtClean="0"/>
              <a:t>recommendation)</a:t>
            </a:r>
            <a:endParaRPr lang="el-GR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70063" y="3148013"/>
            <a:ext cx="3001962" cy="2262187"/>
            <a:chOff x="1632" y="1776"/>
            <a:chExt cx="2046" cy="1896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632" y="1776"/>
              <a:ext cx="2026" cy="1575"/>
              <a:chOff x="1824" y="1296"/>
              <a:chExt cx="1930" cy="1575"/>
            </a:xfrm>
          </p:grpSpPr>
          <p:sp>
            <p:nvSpPr>
              <p:cNvPr id="65" name="AutoShape 5"/>
              <p:cNvSpPr>
                <a:spLocks/>
              </p:cNvSpPr>
              <p:nvPr/>
            </p:nvSpPr>
            <p:spPr bwMode="auto">
              <a:xfrm>
                <a:off x="1824" y="1296"/>
                <a:ext cx="143" cy="1575"/>
              </a:xfrm>
              <a:prstGeom prst="leftBracket">
                <a:avLst>
                  <a:gd name="adj" fmla="val 91783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AutoShape 6"/>
              <p:cNvSpPr>
                <a:spLocks/>
              </p:cNvSpPr>
              <p:nvPr/>
            </p:nvSpPr>
            <p:spPr bwMode="auto">
              <a:xfrm>
                <a:off x="3648" y="1296"/>
                <a:ext cx="106" cy="1565"/>
              </a:xfrm>
              <a:prstGeom prst="rightBracket">
                <a:avLst>
                  <a:gd name="adj" fmla="val 14149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1732" y="1807"/>
              <a:ext cx="1946" cy="1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    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u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u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….      u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t</a:t>
              </a:r>
              <a:endParaRPr kumimoji="0" lang="en-US" altLang="zh-TW" sz="2000" b="0" i="1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21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…      -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12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22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t2</a:t>
              </a:r>
              <a:endParaRPr kumimoji="0" lang="en-US" altLang="zh-TW" sz="20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:</a:t>
              </a:r>
              <a:r>
                <a:rPr kumimoji="0" lang="en-US" altLang="zh-TW" sz="2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   :      :               :</a:t>
              </a:r>
              <a:endParaRPr kumimoji="0" lang="en-US" altLang="zh-TW" sz="20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d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n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1n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2n</a:t>
              </a:r>
              <a:r>
                <a:rPr kumimoji="0" lang="en-US" altLang="zh-TW" sz="2000" b="0" i="1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   …      w</a:t>
              </a:r>
              <a:r>
                <a:rPr kumimoji="0" lang="en-US" altLang="zh-TW" sz="2000" b="0" i="1" u="none" strike="noStrike" kern="0" cap="none" spc="0" normalizeH="0" baseline="-2500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新細明體" pitchFamily="18" charset="-120"/>
                </a:rPr>
                <a:t>tn</a:t>
              </a:r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</a:endParaRPr>
            </a:p>
          </p:txBody>
        </p:sp>
      </p:grpSp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3048000" y="2751138"/>
            <a:ext cx="1054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0" cap="none" spc="0" normalizeH="0" baseline="0" noProof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alibri" pitchFamily="34" charset="0"/>
              </a:rPr>
              <a:t>Χρήστες</a:t>
            </a:r>
            <a:endParaRPr kumimoji="0" lang="el-GR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381000" y="3962400"/>
            <a:ext cx="1116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rPr>
              <a:t>Έγγραφα</a:t>
            </a:r>
          </a:p>
        </p:txBody>
      </p: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5153025" y="3552825"/>
            <a:ext cx="1300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sim(d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,d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el-GR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114550" y="1905000"/>
            <a:ext cx="10747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sim(u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,u</a:t>
            </a:r>
            <a:r>
              <a:rPr kumimoji="0" lang="en-US" sz="1600" b="0" i="1" u="none" strike="noStrike" kern="0" cap="none" spc="0" normalizeH="0" baseline="-25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r>
              <a: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endParaRPr kumimoji="0" lang="el-GR" sz="16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AutoShape 15"/>
          <p:cNvSpPr>
            <a:spLocks/>
          </p:cNvSpPr>
          <p:nvPr/>
        </p:nvSpPr>
        <p:spPr bwMode="auto">
          <a:xfrm rot="16200000">
            <a:off x="2408237" y="2513013"/>
            <a:ext cx="688975" cy="3810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Oval 18"/>
          <p:cNvSpPr>
            <a:spLocks noChangeArrowheads="1"/>
          </p:cNvSpPr>
          <p:nvPr/>
        </p:nvSpPr>
        <p:spPr bwMode="auto">
          <a:xfrm>
            <a:off x="3962400" y="3429000"/>
            <a:ext cx="508000" cy="5334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2" name="AutoShape 19"/>
          <p:cNvSpPr>
            <a:spLocks noChangeArrowheads="1"/>
          </p:cNvSpPr>
          <p:nvPr/>
        </p:nvSpPr>
        <p:spPr bwMode="auto">
          <a:xfrm>
            <a:off x="4876800" y="1523137"/>
            <a:ext cx="2438400" cy="1754326"/>
          </a:xfrm>
          <a:prstGeom prst="wedgeRectCallout">
            <a:avLst>
              <a:gd name="adj1" fmla="val -77009"/>
              <a:gd name="adj2" fmla="val 77214"/>
            </a:avLst>
          </a:prstGeom>
          <a:solidFill>
            <a:srgbClr val="FFFFCC"/>
          </a:solidFill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Ο χρήστης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u</a:t>
            </a:r>
            <a:r>
              <a:rPr kumimoji="0" lang="en-US" sz="1800" b="0" i="0" u="none" strike="noStrike" kern="0" cap="none" spc="0" normalizeH="0" baseline="-2500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l-G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δεν έχει βαθμολογήσει (εκφράσει βαθμό προτίμησης) για το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d</a:t>
            </a:r>
            <a:r>
              <a:rPr kumimoji="0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1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.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</a:rPr>
              <a:t>Μπορούμε να τον μαντέψουμε;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40677" y="5275174"/>
            <a:ext cx="8087458" cy="1200329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Calibri" pitchFamily="34" charset="0"/>
              </a:rPr>
              <a:t>Computing recommendations for a user u: 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alibri" pitchFamily="34" charset="0"/>
              </a:rPr>
              <a:t>  1/ Predict values for those cells of u that are empty, and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Calibri" pitchFamily="34" charset="0"/>
              </a:rPr>
              <a:t>  2/ Select (and give the user)  the highest ranked elements</a:t>
            </a:r>
            <a:endParaRPr lang="el-GR" sz="200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0C31B3-4C5A-458F-BE8C-1FEE4938EDD7}" type="slidenum">
              <a:rPr lang="en-US"/>
              <a:pPr/>
              <a:t>33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124936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Παράδειγμα της διαφοράς μεταξύ Πρόβλεψης και Σύστασης</a:t>
            </a:r>
          </a:p>
        </p:txBody>
      </p:sp>
      <p:sp>
        <p:nvSpPr>
          <p:cNvPr id="169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109438" cy="2592388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smtClean="0">
                <a:latin typeface="Calibri" pitchFamily="34" charset="0"/>
              </a:rPr>
              <a:t>Prediction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smtClean="0">
                <a:solidFill>
                  <a:srgbClr val="006600"/>
                </a:solidFill>
                <a:latin typeface="Calibri" pitchFamily="34" charset="0"/>
              </a:rPr>
              <a:t>e.g.: ET3 channel has tonight the movie “MATRIX”, would I like it?</a:t>
            </a:r>
            <a:endParaRPr lang="el-GR" sz="2000" smtClean="0">
              <a:solidFill>
                <a:srgbClr val="006600"/>
              </a:solidFill>
              <a:latin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l-GR" sz="2000" smtClean="0">
              <a:solidFill>
                <a:srgbClr val="006600"/>
              </a:solidFill>
              <a:latin typeface="Calibri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l-GR" sz="2000" smtClean="0">
              <a:solidFill>
                <a:srgbClr val="0066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smtClean="0">
                <a:latin typeface="Calibri" pitchFamily="34" charset="0"/>
              </a:rPr>
              <a:t>Recommendation 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>
                <a:latin typeface="Calibri" pitchFamily="34" charset="0"/>
              </a:rPr>
              <a:t>e</a:t>
            </a:r>
            <a:r>
              <a:rPr lang="en-US" sz="2000" smtClean="0">
                <a:solidFill>
                  <a:srgbClr val="006600"/>
                </a:solidFill>
                <a:latin typeface="Calibri" pitchFamily="34" charset="0"/>
              </a:rPr>
              <a:t>.g. recommend me what movies to rent from a Video Club</a:t>
            </a:r>
          </a:p>
          <a:p>
            <a:pPr>
              <a:buFont typeface="Wingdings" pitchFamily="2" charset="2"/>
              <a:buChar char="§"/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9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7795" grpId="0" build="p" bldLvl="3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756BAC-74D7-4FCF-A873-28151A6DF2E8}" type="slidenum">
              <a:rPr lang="en-US"/>
              <a:pPr/>
              <a:t>34</a:t>
            </a:fld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533400"/>
            <a:ext cx="8077200" cy="914400"/>
          </a:xfrm>
        </p:spPr>
        <p:txBody>
          <a:bodyPr/>
          <a:lstStyle/>
          <a:p>
            <a:r>
              <a:rPr lang="el-GR" dirty="0" smtClean="0"/>
              <a:t>Υπολογισμός Συστάσεων</a:t>
            </a:r>
            <a:endParaRPr lang="el-GR" dirty="0"/>
          </a:p>
        </p:txBody>
      </p:sp>
      <p:grpSp>
        <p:nvGrpSpPr>
          <p:cNvPr id="21" name="Group 20"/>
          <p:cNvGrpSpPr/>
          <p:nvPr/>
        </p:nvGrpSpPr>
        <p:grpSpPr>
          <a:xfrm>
            <a:off x="838200" y="1828800"/>
            <a:ext cx="4108450" cy="2633663"/>
            <a:chOff x="76200" y="1219200"/>
            <a:chExt cx="4108450" cy="2633663"/>
          </a:xfrm>
        </p:grpSpPr>
        <p:grpSp>
          <p:nvGrpSpPr>
            <p:cNvPr id="22" name="Group 18"/>
            <p:cNvGrpSpPr/>
            <p:nvPr/>
          </p:nvGrpSpPr>
          <p:grpSpPr>
            <a:xfrm>
              <a:off x="76200" y="1219200"/>
              <a:ext cx="4108450" cy="2633663"/>
              <a:chOff x="76200" y="1219200"/>
              <a:chExt cx="4108450" cy="2633663"/>
            </a:xfrm>
          </p:grpSpPr>
          <p:grpSp>
            <p:nvGrpSpPr>
              <p:cNvPr id="24" name="Group 17"/>
              <p:cNvGrpSpPr/>
              <p:nvPr/>
            </p:nvGrpSpPr>
            <p:grpSpPr>
              <a:xfrm>
                <a:off x="76200" y="1219200"/>
                <a:ext cx="4108450" cy="2633663"/>
                <a:chOff x="76200" y="1219200"/>
                <a:chExt cx="4108450" cy="2633663"/>
              </a:xfrm>
            </p:grpSpPr>
            <p:grpSp>
              <p:nvGrpSpPr>
                <p:cNvPr id="27" name="Group 3"/>
                <p:cNvGrpSpPr>
                  <a:grpSpLocks/>
                </p:cNvGrpSpPr>
                <p:nvPr/>
              </p:nvGrpSpPr>
              <p:grpSpPr bwMode="auto">
                <a:xfrm>
                  <a:off x="1182688" y="1590675"/>
                  <a:ext cx="3001962" cy="2262188"/>
                  <a:chOff x="1632" y="1776"/>
                  <a:chExt cx="2046" cy="1896"/>
                </a:xfrm>
              </p:grpSpPr>
              <p:grpSp>
                <p:nvGrpSpPr>
                  <p:cNvPr id="30" name="Group 4"/>
                  <p:cNvGrpSpPr>
                    <a:grpSpLocks/>
                  </p:cNvGrpSpPr>
                  <p:nvPr/>
                </p:nvGrpSpPr>
                <p:grpSpPr bwMode="auto">
                  <a:xfrm>
                    <a:off x="1632" y="1776"/>
                    <a:ext cx="2026" cy="1575"/>
                    <a:chOff x="1824" y="1296"/>
                    <a:chExt cx="1930" cy="1575"/>
                  </a:xfrm>
                </p:grpSpPr>
                <p:sp>
                  <p:nvSpPr>
                    <p:cNvPr id="32" name="AutoShape 5"/>
                    <p:cNvSpPr>
                      <a:spLocks/>
                    </p:cNvSpPr>
                    <p:nvPr/>
                  </p:nvSpPr>
                  <p:spPr bwMode="auto">
                    <a:xfrm>
                      <a:off x="1824" y="1296"/>
                      <a:ext cx="143" cy="1575"/>
                    </a:xfrm>
                    <a:prstGeom prst="leftBracket">
                      <a:avLst>
                        <a:gd name="adj" fmla="val 91783"/>
                      </a:avLst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anchor="ctr">
                      <a:spAutoFit/>
                    </a:bodyPr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3" name="AutoShape 6"/>
                    <p:cNvSpPr>
                      <a:spLocks/>
                    </p:cNvSpPr>
                    <p:nvPr/>
                  </p:nvSpPr>
                  <p:spPr bwMode="auto">
                    <a:xfrm>
                      <a:off x="3648" y="1296"/>
                      <a:ext cx="106" cy="1565"/>
                    </a:xfrm>
                    <a:prstGeom prst="rightBracket">
                      <a:avLst>
                        <a:gd name="adj" fmla="val 141490"/>
                      </a:avLst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spAutoFit/>
                    </a:bodyPr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3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32" y="1807"/>
                    <a:ext cx="1946" cy="18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     </a:t>
                    </a:r>
                    <a:r>
                      <a:rPr lang="en-US" altLang="zh-TW" sz="2000" i="1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u</a:t>
                    </a:r>
                    <a:r>
                      <a:rPr lang="en-US" altLang="zh-TW" sz="2000" i="1" baseline="-25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1</a:t>
                    </a:r>
                    <a:r>
                      <a:rPr lang="en-US" altLang="zh-TW" sz="2000" i="1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u</a:t>
                    </a:r>
                    <a:r>
                      <a:rPr lang="en-US" altLang="zh-TW" sz="2000" i="1" baseline="-25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2</a:t>
                    </a:r>
                    <a:r>
                      <a:rPr lang="en-US" altLang="zh-TW" sz="2000" i="1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 ….      u</a:t>
                    </a:r>
                    <a:r>
                      <a:rPr lang="en-US" altLang="zh-TW" sz="2000" i="1" baseline="-25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t</a:t>
                    </a:r>
                    <a:endParaRPr lang="en-US" altLang="zh-TW" sz="2000" i="1">
                      <a:solidFill>
                        <a:srgbClr val="FF0000"/>
                      </a:solidFill>
                      <a:latin typeface="Times New Roman" pitchFamily="18" charset="0"/>
                      <a:ea typeface="新細明體" pitchFamily="18" charset="-120"/>
                    </a:endParaRPr>
                  </a:p>
                  <a:p>
                    <a:pPr algn="l">
                      <a:spcBef>
                        <a:spcPct val="0"/>
                      </a:spcBef>
                    </a:pPr>
                    <a:r>
                      <a:rPr lang="en-US" altLang="zh-TW" sz="2000" i="1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d</a:t>
                    </a:r>
                    <a:r>
                      <a:rPr lang="en-US" altLang="zh-TW" sz="2000" i="1" baseline="-25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1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11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21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…      -</a:t>
                    </a:r>
                  </a:p>
                  <a:p>
                    <a:pPr algn="l">
                      <a:spcBef>
                        <a:spcPct val="0"/>
                      </a:spcBef>
                    </a:pPr>
                    <a:r>
                      <a:rPr lang="en-US" altLang="zh-TW" sz="2000" i="1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d</a:t>
                    </a:r>
                    <a:r>
                      <a:rPr lang="en-US" altLang="zh-TW" sz="2000" i="1" baseline="-25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2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12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22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…    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t2</a:t>
                    </a:r>
                    <a:endParaRPr lang="en-US" altLang="zh-TW" sz="2000" i="1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endParaRPr>
                  </a:p>
                  <a:p>
                    <a:pPr algn="l">
                      <a:spcBef>
                        <a:spcPct val="0"/>
                      </a:spcBef>
                    </a:pP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</a:t>
                    </a:r>
                    <a:r>
                      <a:rPr lang="en-US" altLang="zh-TW" sz="2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:</a:t>
                    </a:r>
                    <a:r>
                      <a:rPr lang="en-US" altLang="zh-TW" sz="2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    :      :               :</a:t>
                    </a:r>
                  </a:p>
                  <a:p>
                    <a:pPr algn="l">
                      <a:spcBef>
                        <a:spcPct val="0"/>
                      </a:spcBef>
                    </a:pPr>
                    <a:r>
                      <a:rPr lang="en-US" altLang="zh-TW" sz="2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</a:t>
                    </a:r>
                    <a:r>
                      <a:rPr lang="en-US" altLang="zh-TW" sz="2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:</a:t>
                    </a:r>
                    <a:r>
                      <a:rPr lang="en-US" altLang="zh-TW" sz="2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    :      :               :</a:t>
                    </a:r>
                    <a:endParaRPr lang="en-US" altLang="zh-TW" sz="2000" i="1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endParaRPr>
                  </a:p>
                  <a:p>
                    <a:pPr algn="l">
                      <a:spcBef>
                        <a:spcPct val="0"/>
                      </a:spcBef>
                    </a:pPr>
                    <a:r>
                      <a:rPr lang="en-US" altLang="zh-TW" sz="2000" i="1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d</a:t>
                    </a:r>
                    <a:r>
                      <a:rPr lang="en-US" altLang="zh-TW" sz="2000" i="1" baseline="-25000">
                        <a:solidFill>
                          <a:srgbClr val="FF0000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n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1n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2n</a:t>
                    </a:r>
                    <a:r>
                      <a:rPr lang="en-US" altLang="zh-TW" sz="2000" i="1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   …      w</a:t>
                    </a:r>
                    <a:r>
                      <a:rPr lang="en-US" altLang="zh-TW" sz="2000" i="1" baseline="-25000">
                        <a:solidFill>
                          <a:schemeClr val="tx1"/>
                        </a:solidFill>
                        <a:latin typeface="Times New Roman" pitchFamily="18" charset="0"/>
                        <a:ea typeface="新細明體" pitchFamily="18" charset="-120"/>
                      </a:rPr>
                      <a:t>tn</a:t>
                    </a:r>
                  </a:p>
                  <a:p>
                    <a:pPr algn="l">
                      <a:spcBef>
                        <a:spcPct val="0"/>
                      </a:spcBef>
                    </a:pPr>
                    <a:endParaRPr lang="zh-TW" altLang="en-US" sz="20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endParaRPr>
                  </a:p>
                </p:txBody>
              </p:sp>
            </p:grpSp>
            <p:sp>
              <p:nvSpPr>
                <p:cNvPr id="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195513" y="1219200"/>
                  <a:ext cx="1045479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l-GR" sz="1800" dirty="0"/>
                    <a:t>Χρήστες</a:t>
                  </a:r>
                </a:p>
              </p:txBody>
            </p:sp>
            <p:sp>
              <p:nvSpPr>
                <p:cNvPr id="2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76200" y="2430463"/>
                  <a:ext cx="1133475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l-GR" sz="1800" dirty="0"/>
                    <a:t>Έγγραφα</a:t>
                  </a:r>
                </a:p>
              </p:txBody>
            </p:sp>
          </p:grp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3298825" y="1627188"/>
                <a:ext cx="504825" cy="2030412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2232025" y="1600200"/>
                <a:ext cx="504825" cy="2030413"/>
              </a:xfrm>
              <a:prstGeom prst="rect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</p:grp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2438400" y="1741488"/>
              <a:ext cx="990600" cy="315912"/>
            </a:xfrm>
            <a:custGeom>
              <a:avLst/>
              <a:gdLst>
                <a:gd name="T0" fmla="*/ 0 w 624"/>
                <a:gd name="T1" fmla="*/ 501509551 h 199"/>
                <a:gd name="T2" fmla="*/ 846772566 w 624"/>
                <a:gd name="T3" fmla="*/ 12599967 h 199"/>
                <a:gd name="T4" fmla="*/ 1572577282 w 624"/>
                <a:gd name="T5" fmla="*/ 430945309 h 199"/>
                <a:gd name="T6" fmla="*/ 0 60000 65536"/>
                <a:gd name="T7" fmla="*/ 0 60000 65536"/>
                <a:gd name="T8" fmla="*/ 0 60000 65536"/>
                <a:gd name="T9" fmla="*/ 0 w 624"/>
                <a:gd name="T10" fmla="*/ 0 h 199"/>
                <a:gd name="T11" fmla="*/ 624 w 624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99">
                  <a:moveTo>
                    <a:pt x="0" y="199"/>
                  </a:moveTo>
                  <a:cubicBezTo>
                    <a:pt x="116" y="104"/>
                    <a:pt x="232" y="10"/>
                    <a:pt x="336" y="5"/>
                  </a:cubicBezTo>
                  <a:cubicBezTo>
                    <a:pt x="440" y="0"/>
                    <a:pt x="576" y="147"/>
                    <a:pt x="624" y="171"/>
                  </a:cubicBezTo>
                </a:path>
              </a:pathLst>
            </a:cu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34" name="Text Box 21"/>
          <p:cNvSpPr txBox="1">
            <a:spLocks noChangeArrowheads="1"/>
          </p:cNvSpPr>
          <p:nvPr/>
        </p:nvSpPr>
        <p:spPr bwMode="auto">
          <a:xfrm>
            <a:off x="477837" y="4525665"/>
            <a:ext cx="7599363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/>
            <a:r>
              <a:rPr lang="el-GR" sz="32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Nearest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32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Users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κοντινότεροι (ποιο όμοιοι χρήστες):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l"/>
            <a:endParaRPr lang="el-GR" sz="1000" dirty="0">
              <a:latin typeface="Calibri" pitchFamily="34" charset="0"/>
            </a:endParaRPr>
          </a:p>
          <a:p>
            <a:pPr algn="l"/>
            <a:r>
              <a:rPr lang="el-GR" sz="2000" dirty="0" err="1">
                <a:latin typeface="Calibri" pitchFamily="34" charset="0"/>
              </a:rPr>
              <a:t>find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the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nearest (</a:t>
            </a:r>
            <a:r>
              <a:rPr lang="el-GR" sz="2000" dirty="0" err="1">
                <a:latin typeface="Calibri" pitchFamily="34" charset="0"/>
              </a:rPr>
              <a:t>most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similar</a:t>
            </a:r>
            <a:r>
              <a:rPr lang="el-GR" sz="2000" dirty="0">
                <a:latin typeface="Calibri" pitchFamily="34" charset="0"/>
              </a:rPr>
              <a:t>) </a:t>
            </a:r>
            <a:r>
              <a:rPr lang="el-GR" sz="2000" dirty="0" err="1">
                <a:latin typeface="Calibri" pitchFamily="34" charset="0"/>
              </a:rPr>
              <a:t>users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from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their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ratings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infer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w(u</a:t>
            </a:r>
            <a:r>
              <a:rPr lang="el-GR" sz="2000" baseline="-25000" dirty="0" err="1">
                <a:latin typeface="Calibri" pitchFamily="34" charset="0"/>
              </a:rPr>
              <a:t>t</a:t>
            </a:r>
            <a:r>
              <a:rPr lang="el-GR" sz="2000" dirty="0" err="1">
                <a:latin typeface="Calibri" pitchFamily="34" charset="0"/>
              </a:rPr>
              <a:t>,d</a:t>
            </a:r>
            <a:r>
              <a:rPr lang="el-GR" sz="2000" baseline="-25000" dirty="0" err="1">
                <a:latin typeface="Calibri" pitchFamily="34" charset="0"/>
              </a:rPr>
              <a:t>i</a:t>
            </a:r>
            <a:r>
              <a:rPr lang="el-GR" sz="2000" dirty="0">
                <a:latin typeface="Calibri" pitchFamily="34" charset="0"/>
              </a:rPr>
              <a:t>) 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5181600" y="2362200"/>
            <a:ext cx="3409950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rgbClr val="CC0000"/>
                </a:solidFill>
                <a:latin typeface="Calibri" pitchFamily="34" charset="0"/>
              </a:rPr>
              <a:t>Με ποιον χρήστη έχω παρόμοιες προτιμήσεις;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rgbClr val="CC0000"/>
                </a:solidFill>
                <a:latin typeface="Calibri" pitchFamily="34" charset="0"/>
              </a:rPr>
              <a:t>Τι λέει αυτός ο χρήστης για το </a:t>
            </a:r>
            <a:r>
              <a:rPr lang="en-US" sz="2000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sz="2000" baseline="-25000" dirty="0">
                <a:solidFill>
                  <a:srgbClr val="CC0000"/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rgbClr val="CC0000"/>
                </a:solidFill>
                <a:latin typeface="Calibri" pitchFamily="34" charset="0"/>
              </a:rPr>
              <a:t>;</a:t>
            </a:r>
            <a:endParaRPr lang="el-GR" sz="2000" dirty="0">
              <a:solidFill>
                <a:srgbClr val="CC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6E147-CCB6-4794-B15B-BBBFDF9E0383}" type="slidenum">
              <a:rPr lang="en-US"/>
              <a:pPr/>
              <a:t>35</a:t>
            </a:fld>
            <a:endParaRPr lang="en-US"/>
          </a:p>
        </p:txBody>
      </p:sp>
      <p:sp>
        <p:nvSpPr>
          <p:cNvPr id="165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77" y="1676400"/>
            <a:ext cx="8622323" cy="4572000"/>
          </a:xfrm>
        </p:spPr>
        <p:txBody>
          <a:bodyPr/>
          <a:lstStyle/>
          <a:p>
            <a:pPr>
              <a:buClrTx/>
              <a:buFontTx/>
              <a:buNone/>
            </a:pPr>
            <a:r>
              <a:rPr lang="el-GR" dirty="0" err="1" smtClean="0">
                <a:latin typeface="Calibri" pitchFamily="34" charset="0"/>
              </a:rPr>
              <a:t>Objective</a:t>
            </a:r>
            <a:r>
              <a:rPr lang="el-GR" dirty="0" smtClean="0">
                <a:latin typeface="Calibri" pitchFamily="34" charset="0"/>
              </a:rPr>
              <a:t>: </a:t>
            </a:r>
            <a:r>
              <a:rPr lang="el-GR" dirty="0" err="1" smtClean="0">
                <a:latin typeface="Calibri" pitchFamily="34" charset="0"/>
              </a:rPr>
              <a:t>Compute</a:t>
            </a:r>
            <a:r>
              <a:rPr lang="el-GR" dirty="0" smtClean="0">
                <a:latin typeface="Calibri" pitchFamily="34" charset="0"/>
              </a:rPr>
              <a:t>   w(</a:t>
            </a:r>
            <a:r>
              <a:rPr lang="el-GR" dirty="0" err="1" smtClean="0">
                <a:latin typeface="Calibri" pitchFamily="34" charset="0"/>
              </a:rPr>
              <a:t>u</a:t>
            </a:r>
            <a:r>
              <a:rPr lang="el-GR" baseline="-25000" dirty="0" err="1" smtClean="0">
                <a:latin typeface="Calibri" pitchFamily="34" charset="0"/>
              </a:rPr>
              <a:t>t</a:t>
            </a:r>
            <a:r>
              <a:rPr lang="el-GR" dirty="0" smtClean="0">
                <a:latin typeface="Calibri" pitchFamily="34" charset="0"/>
              </a:rPr>
              <a:t>, di) </a:t>
            </a:r>
          </a:p>
          <a:p>
            <a:pPr>
              <a:buClrTx/>
              <a:buFontTx/>
              <a:buNone/>
            </a:pPr>
            <a:endParaRPr lang="el-GR" dirty="0" smtClean="0">
              <a:latin typeface="Calibri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Algorithm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Average</a:t>
            </a:r>
            <a:endParaRPr lang="el-GR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>
              <a:buClrTx/>
            </a:pPr>
            <a:r>
              <a:rPr lang="el-GR" sz="2000" dirty="0" err="1" smtClean="0">
                <a:latin typeface="Calibri" pitchFamily="34" charset="0"/>
                <a:sym typeface="Symbol" pitchFamily="18" charset="2"/>
              </a:rPr>
              <a:t>Let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 </a:t>
            </a:r>
            <a:r>
              <a:rPr lang="el-GR" sz="2000" dirty="0" err="1" smtClean="0">
                <a:latin typeface="Calibri" pitchFamily="34" charset="0"/>
                <a:sym typeface="Symbol" pitchFamily="18" charset="2"/>
              </a:rPr>
              <a:t>Sim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(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dirty="0" smtClean="0">
                <a:latin typeface="Calibri" pitchFamily="34" charset="0"/>
              </a:rPr>
              <a:t>) = </a:t>
            </a:r>
            <a:r>
              <a:rPr lang="el-GR" sz="2000" dirty="0" err="1" smtClean="0">
                <a:latin typeface="Calibri" pitchFamily="34" charset="0"/>
              </a:rPr>
              <a:t>the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users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that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are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similar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to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baseline="-25000" dirty="0" smtClean="0">
                <a:latin typeface="Calibri" pitchFamily="34" charset="0"/>
              </a:rPr>
              <a:t>.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l-GR" sz="2000" dirty="0" err="1" smtClean="0">
                <a:latin typeface="Calibri" pitchFamily="34" charset="0"/>
              </a:rPr>
              <a:t>E.g</a:t>
            </a:r>
            <a:r>
              <a:rPr lang="el-GR" sz="2000" dirty="0" smtClean="0">
                <a:latin typeface="Calibri" pitchFamily="34" charset="0"/>
              </a:rPr>
              <a:t>. k-</a:t>
            </a:r>
            <a:r>
              <a:rPr lang="en-AU" sz="2000" dirty="0" smtClean="0">
                <a:latin typeface="Calibri" pitchFamily="34" charset="0"/>
              </a:rPr>
              <a:t>nearest neighbours</a:t>
            </a:r>
            <a:r>
              <a:rPr lang="el-GR" sz="2000" dirty="0" smtClean="0">
                <a:latin typeface="Calibri" pitchFamily="34" charset="0"/>
              </a:rPr>
              <a:t> </a:t>
            </a:r>
            <a:endParaRPr lang="el-GR" sz="2000" baseline="-25000" dirty="0" smtClean="0">
              <a:latin typeface="Calibri" pitchFamily="34" charset="0"/>
            </a:endParaRPr>
          </a:p>
          <a:p>
            <a:pPr lvl="1">
              <a:buClrTx/>
            </a:pPr>
            <a:r>
              <a:rPr lang="el-GR" sz="2000" dirty="0" smtClean="0">
                <a:latin typeface="Calibri" pitchFamily="34" charset="0"/>
              </a:rPr>
              <a:t>w(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dirty="0" err="1" smtClean="0">
                <a:latin typeface="Calibri" pitchFamily="34" charset="0"/>
              </a:rPr>
              <a:t>,di</a:t>
            </a:r>
            <a:r>
              <a:rPr lang="el-GR" sz="2000" dirty="0" smtClean="0">
                <a:latin typeface="Calibri" pitchFamily="34" charset="0"/>
              </a:rPr>
              <a:t>) = </a:t>
            </a:r>
            <a:r>
              <a:rPr lang="el-GR" sz="2000" dirty="0" err="1" smtClean="0">
                <a:latin typeface="Calibri" pitchFamily="34" charset="0"/>
              </a:rPr>
              <a:t>average</a:t>
            </a:r>
            <a:r>
              <a:rPr lang="el-GR" sz="2000" dirty="0" smtClean="0">
                <a:latin typeface="Calibri" pitchFamily="34" charset="0"/>
              </a:rPr>
              <a:t>( {w(</a:t>
            </a:r>
            <a:r>
              <a:rPr lang="el-GR" sz="2000" dirty="0" err="1" smtClean="0">
                <a:latin typeface="Calibri" pitchFamily="34" charset="0"/>
              </a:rPr>
              <a:t>u,di</a:t>
            </a:r>
            <a:r>
              <a:rPr lang="el-GR" sz="2000" dirty="0" smtClean="0">
                <a:latin typeface="Calibri" pitchFamily="34" charset="0"/>
              </a:rPr>
              <a:t>) | u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 </a:t>
            </a:r>
            <a:r>
              <a:rPr lang="el-GR" sz="2000" dirty="0" err="1" smtClean="0">
                <a:latin typeface="Calibri" pitchFamily="34" charset="0"/>
                <a:sym typeface="Symbol" pitchFamily="18" charset="2"/>
              </a:rPr>
              <a:t>Sim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(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dirty="0" smtClean="0">
                <a:latin typeface="Calibri" pitchFamily="34" charset="0"/>
              </a:rPr>
              <a:t>)} )</a:t>
            </a:r>
          </a:p>
          <a:p>
            <a:pPr lvl="1">
              <a:buClrTx/>
            </a:pPr>
            <a:endParaRPr lang="el-GR" sz="2000" dirty="0" smtClean="0">
              <a:latin typeface="Calibri" pitchFamily="34" charset="0"/>
            </a:endParaRPr>
          </a:p>
          <a:p>
            <a:pPr>
              <a:buClrTx/>
              <a:buFont typeface="Wingdings" pitchFamily="2" charset="2"/>
              <a:buChar char="§"/>
            </a:pP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Algorithm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Weighted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Average</a:t>
            </a:r>
            <a:endParaRPr lang="el-GR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buClrTx/>
            </a:pPr>
            <a:r>
              <a:rPr lang="en-US" sz="2000" dirty="0" smtClean="0">
                <a:latin typeface="Calibri" pitchFamily="34" charset="0"/>
              </a:rPr>
              <a:t>As some close neighbors are closer than others, we can assign higher weights to ratings of closer neighbors</a:t>
            </a:r>
            <a:endParaRPr lang="el-GR" sz="2000" baseline="-25000" dirty="0" smtClean="0">
              <a:latin typeface="Calibri" pitchFamily="34" charset="0"/>
            </a:endParaRPr>
          </a:p>
          <a:p>
            <a:pPr lvl="1">
              <a:buClrTx/>
            </a:pPr>
            <a:r>
              <a:rPr lang="el-GR" sz="2000" dirty="0" smtClean="0">
                <a:latin typeface="Calibri" pitchFamily="34" charset="0"/>
              </a:rPr>
              <a:t>w(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dirty="0" err="1" smtClean="0">
                <a:latin typeface="Calibri" pitchFamily="34" charset="0"/>
              </a:rPr>
              <a:t>,di</a:t>
            </a:r>
            <a:r>
              <a:rPr lang="el-GR" sz="2000" dirty="0" smtClean="0">
                <a:latin typeface="Calibri" pitchFamily="34" charset="0"/>
              </a:rPr>
              <a:t>) =  Σ   </a:t>
            </a:r>
            <a:r>
              <a:rPr lang="el-GR" sz="2000" dirty="0" err="1" smtClean="0">
                <a:latin typeface="Calibri" pitchFamily="34" charset="0"/>
              </a:rPr>
              <a:t>sim</a:t>
            </a:r>
            <a:r>
              <a:rPr lang="el-GR" sz="2000" dirty="0" smtClean="0">
                <a:latin typeface="Calibri" pitchFamily="34" charset="0"/>
              </a:rPr>
              <a:t>(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dirty="0" smtClean="0">
                <a:latin typeface="Calibri" pitchFamily="34" charset="0"/>
              </a:rPr>
              <a:t> , u)*w(</a:t>
            </a:r>
            <a:r>
              <a:rPr lang="el-GR" sz="2000" dirty="0" err="1" smtClean="0">
                <a:latin typeface="Calibri" pitchFamily="34" charset="0"/>
              </a:rPr>
              <a:t>u,di</a:t>
            </a:r>
            <a:r>
              <a:rPr lang="el-GR" sz="2000" dirty="0" smtClean="0">
                <a:latin typeface="Calibri" pitchFamily="34" charset="0"/>
              </a:rPr>
              <a:t>)       </a:t>
            </a:r>
            <a:r>
              <a:rPr lang="el-GR" sz="2000" dirty="0" err="1" smtClean="0">
                <a:latin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</a:rPr>
              <a:t> u 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 </a:t>
            </a:r>
            <a:r>
              <a:rPr lang="el-GR" sz="2000" dirty="0" err="1" smtClean="0">
                <a:latin typeface="Calibri" pitchFamily="34" charset="0"/>
                <a:sym typeface="Symbol" pitchFamily="18" charset="2"/>
              </a:rPr>
              <a:t>Sim</a:t>
            </a:r>
            <a:r>
              <a:rPr lang="el-GR" sz="2000" dirty="0" smtClean="0">
                <a:latin typeface="Calibri" pitchFamily="34" charset="0"/>
                <a:sym typeface="Symbol" pitchFamily="18" charset="2"/>
              </a:rPr>
              <a:t>(</a:t>
            </a:r>
            <a:r>
              <a:rPr lang="el-GR" sz="2000" dirty="0" err="1" smtClean="0">
                <a:latin typeface="Calibri" pitchFamily="34" charset="0"/>
              </a:rPr>
              <a:t>u</a:t>
            </a:r>
            <a:r>
              <a:rPr lang="el-GR" sz="2000" baseline="-25000" dirty="0" err="1" smtClean="0">
                <a:latin typeface="Calibri" pitchFamily="34" charset="0"/>
              </a:rPr>
              <a:t>t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Υπολογισμός βάσει ομοιότητας χρηστών</a:t>
            </a:r>
            <a:endParaRPr lang="el-GR" dirty="0"/>
          </a:p>
        </p:txBody>
      </p:sp>
      <p:grpSp>
        <p:nvGrpSpPr>
          <p:cNvPr id="17" name="Group 16"/>
          <p:cNvGrpSpPr/>
          <p:nvPr/>
        </p:nvGrpSpPr>
        <p:grpSpPr>
          <a:xfrm>
            <a:off x="4648200" y="1600200"/>
            <a:ext cx="4032250" cy="2557463"/>
            <a:chOff x="5791200" y="1143000"/>
            <a:chExt cx="4032250" cy="2557463"/>
          </a:xfrm>
        </p:grpSpPr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7620000" y="1143000"/>
              <a:ext cx="9667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1800" b="1" dirty="0">
                  <a:solidFill>
                    <a:schemeClr val="accent2"/>
                  </a:solidFill>
                  <a:latin typeface="Calibri" pitchFamily="34" charset="0"/>
                </a:rPr>
                <a:t>Χρήστες</a:t>
              </a:r>
              <a:endParaRPr lang="el-GR" sz="1800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5791200" y="2057400"/>
              <a:ext cx="102393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1800" dirty="0">
                  <a:solidFill>
                    <a:schemeClr val="accent2"/>
                  </a:solidFill>
                  <a:latin typeface="Calibri" pitchFamily="34" charset="0"/>
                </a:rPr>
                <a:t>Έγγραφα</a:t>
              </a: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6821488" y="1438275"/>
              <a:ext cx="3001962" cy="2262188"/>
              <a:chOff x="1632" y="1776"/>
              <a:chExt cx="2046" cy="1896"/>
            </a:xfrm>
          </p:grpSpPr>
          <p:grpSp>
            <p:nvGrpSpPr>
              <p:cNvPr id="21" name="Group 9"/>
              <p:cNvGrpSpPr>
                <a:grpSpLocks/>
              </p:cNvGrpSpPr>
              <p:nvPr/>
            </p:nvGrpSpPr>
            <p:grpSpPr bwMode="auto">
              <a:xfrm>
                <a:off x="1632" y="1776"/>
                <a:ext cx="2026" cy="1575"/>
                <a:chOff x="1824" y="1296"/>
                <a:chExt cx="1930" cy="1575"/>
              </a:xfrm>
            </p:grpSpPr>
            <p:sp>
              <p:nvSpPr>
                <p:cNvPr id="23" name="AutoShape 10"/>
                <p:cNvSpPr>
                  <a:spLocks/>
                </p:cNvSpPr>
                <p:nvPr/>
              </p:nvSpPr>
              <p:spPr bwMode="auto">
                <a:xfrm>
                  <a:off x="1824" y="1296"/>
                  <a:ext cx="143" cy="1575"/>
                </a:xfrm>
                <a:prstGeom prst="leftBracket">
                  <a:avLst>
                    <a:gd name="adj" fmla="val 91783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24" name="AutoShape 11"/>
                <p:cNvSpPr>
                  <a:spLocks/>
                </p:cNvSpPr>
                <p:nvPr/>
              </p:nvSpPr>
              <p:spPr bwMode="auto">
                <a:xfrm>
                  <a:off x="3648" y="1296"/>
                  <a:ext cx="106" cy="1565"/>
                </a:xfrm>
                <a:prstGeom prst="rightBracket">
                  <a:avLst>
                    <a:gd name="adj" fmla="val 14149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1732" y="1807"/>
                <a:ext cx="1946" cy="18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    </a:t>
                </a: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u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   u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2</a:t>
                </a: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    ….      u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t</a:t>
                </a:r>
                <a:endParaRPr lang="en-US" altLang="zh-TW" sz="2000" i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d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11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21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…      -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d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2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12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22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…  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t2</a:t>
                </a:r>
                <a:endParaRPr lang="en-US" altLang="zh-TW" sz="2000" 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</a:t>
                </a:r>
                <a:r>
                  <a:rPr lang="en-US" altLang="zh-TW" sz="2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:</a:t>
                </a:r>
                <a:r>
                  <a:rPr lang="en-US" altLang="zh-TW" sz="2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   :      :               :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</a:t>
                </a:r>
                <a:r>
                  <a:rPr lang="en-US" altLang="zh-TW" sz="2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:</a:t>
                </a:r>
                <a:r>
                  <a:rPr lang="en-US" altLang="zh-TW" sz="2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   :      :               :</a:t>
                </a:r>
                <a:endParaRPr lang="en-US" altLang="zh-TW" sz="2000" 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d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n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1n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2n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…  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tn</a:t>
                </a:r>
              </a:p>
              <a:p>
                <a:pPr algn="l">
                  <a:spcBef>
                    <a:spcPct val="0"/>
                  </a:spcBef>
                </a:pPr>
                <a:endParaRPr lang="zh-TW" altLang="en-US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5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58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58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58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5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5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5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883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6E147-CCB6-4794-B15B-BBBFDF9E0383}" type="slidenum">
              <a:rPr lang="en-US"/>
              <a:pPr/>
              <a:t>36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Υπολογισμός βάσει ομοιότητας χρηστών</a:t>
            </a:r>
            <a:endParaRPr lang="el-GR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09600" y="2323496"/>
            <a:ext cx="6500032" cy="177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TW" sz="2000" dirty="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      	            Tony  Manos  Tom   Nick  </a:t>
            </a:r>
            <a:r>
              <a:rPr lang="en-US" altLang="zh-TW" sz="2000" dirty="0" err="1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Titos</a:t>
            </a:r>
            <a:r>
              <a:rPr lang="en-US" altLang="zh-TW" sz="2000" dirty="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Yannis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PizzaRoma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	4        5        1       2     5      4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PizzaNapoli</a:t>
            </a:r>
            <a:r>
              <a:rPr lang="en-US" altLang="zh-TW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	3        3        1       1     4      3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PizzaHut</a:t>
            </a:r>
            <a:r>
              <a:rPr lang="en-US" altLang="zh-TW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	1        2        5       4     1      2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PizzaToscana</a:t>
            </a:r>
            <a:r>
              <a:rPr lang="en-US" altLang="zh-TW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5        4        2       1     5      </a:t>
            </a:r>
            <a:r>
              <a:rPr lang="en-US" altLang="zh-TW" b="1" dirty="0">
                <a:solidFill>
                  <a:srgbClr val="CC3300"/>
                </a:solidFill>
                <a:latin typeface="Times New Roman" pitchFamily="18" charset="0"/>
                <a:ea typeface="新細明體" pitchFamily="18" charset="-120"/>
              </a:rPr>
              <a:t>?</a:t>
            </a:r>
            <a:endParaRPr lang="en-US" altLang="zh-TW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838200" y="4228496"/>
            <a:ext cx="591540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1800" dirty="0">
                <a:solidFill>
                  <a:schemeClr val="accent2"/>
                </a:solidFill>
              </a:rPr>
              <a:t>D(</a:t>
            </a:r>
            <a:r>
              <a:rPr lang="el-GR" sz="1800" dirty="0" err="1">
                <a:solidFill>
                  <a:schemeClr val="accent2"/>
                </a:solidFill>
              </a:rPr>
              <a:t>Tony</a:t>
            </a:r>
            <a:r>
              <a:rPr lang="el-GR" sz="1800" dirty="0">
                <a:solidFill>
                  <a:schemeClr val="accent2"/>
                </a:solidFill>
              </a:rPr>
              <a:t>, Yannis)    = </a:t>
            </a:r>
            <a:r>
              <a:rPr lang="en-US" sz="1800" dirty="0" err="1">
                <a:solidFill>
                  <a:schemeClr val="accent2"/>
                </a:solidFill>
              </a:rPr>
              <a:t>sqrt</a:t>
            </a:r>
            <a:r>
              <a:rPr lang="en-US" sz="1800" dirty="0">
                <a:solidFill>
                  <a:schemeClr val="accent2"/>
                </a:solidFill>
              </a:rPr>
              <a:t> [(4-4)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+(3-3)</a:t>
            </a:r>
            <a:r>
              <a:rPr lang="en-US" sz="1800" baseline="30000" dirty="0">
                <a:solidFill>
                  <a:schemeClr val="accent2"/>
                </a:solidFill>
              </a:rPr>
              <a:t>2 </a:t>
            </a:r>
            <a:r>
              <a:rPr lang="en-US" sz="1800" dirty="0">
                <a:solidFill>
                  <a:schemeClr val="accent2"/>
                </a:solidFill>
              </a:rPr>
              <a:t>+(1-2)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]=</a:t>
            </a:r>
            <a:r>
              <a:rPr lang="en-US" sz="1800" b="1" dirty="0">
                <a:solidFill>
                  <a:schemeClr val="accent2"/>
                </a:solidFill>
              </a:rPr>
              <a:t>1</a:t>
            </a:r>
          </a:p>
          <a:p>
            <a:pPr algn="l"/>
            <a:r>
              <a:rPr lang="el-GR" sz="1800" dirty="0">
                <a:solidFill>
                  <a:schemeClr val="accent2"/>
                </a:solidFill>
              </a:rPr>
              <a:t>D(</a:t>
            </a:r>
            <a:r>
              <a:rPr lang="el-GR" sz="1800" dirty="0" err="1">
                <a:solidFill>
                  <a:schemeClr val="accent2"/>
                </a:solidFill>
              </a:rPr>
              <a:t>Manos</a:t>
            </a:r>
            <a:r>
              <a:rPr lang="el-GR" sz="1800" dirty="0">
                <a:solidFill>
                  <a:schemeClr val="accent2"/>
                </a:solidFill>
              </a:rPr>
              <a:t>, Yannis) = </a:t>
            </a:r>
            <a:r>
              <a:rPr lang="en-US" sz="1800" dirty="0" err="1">
                <a:solidFill>
                  <a:schemeClr val="accent2"/>
                </a:solidFill>
              </a:rPr>
              <a:t>sqrt</a:t>
            </a:r>
            <a:r>
              <a:rPr lang="en-US" sz="1800" dirty="0">
                <a:solidFill>
                  <a:schemeClr val="accent2"/>
                </a:solidFill>
              </a:rPr>
              <a:t> [(5-4)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+(3-3)</a:t>
            </a:r>
            <a:r>
              <a:rPr lang="en-US" sz="1800" baseline="30000" dirty="0">
                <a:solidFill>
                  <a:schemeClr val="accent2"/>
                </a:solidFill>
              </a:rPr>
              <a:t>2 </a:t>
            </a:r>
            <a:r>
              <a:rPr lang="en-US" sz="1800" dirty="0">
                <a:solidFill>
                  <a:schemeClr val="accent2"/>
                </a:solidFill>
              </a:rPr>
              <a:t>+(2-2)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]=</a:t>
            </a:r>
            <a:r>
              <a:rPr lang="en-US" sz="1800" b="1" dirty="0">
                <a:solidFill>
                  <a:schemeClr val="accent2"/>
                </a:solidFill>
              </a:rPr>
              <a:t>1</a:t>
            </a:r>
          </a:p>
          <a:p>
            <a:pPr algn="l"/>
            <a:r>
              <a:rPr lang="el-GR" sz="1800" dirty="0">
                <a:solidFill>
                  <a:schemeClr val="accent2"/>
                </a:solidFill>
              </a:rPr>
              <a:t>D(</a:t>
            </a:r>
            <a:r>
              <a:rPr lang="el-GR" sz="1800" dirty="0" err="1">
                <a:solidFill>
                  <a:schemeClr val="accent2"/>
                </a:solidFill>
              </a:rPr>
              <a:t>Tom</a:t>
            </a:r>
            <a:r>
              <a:rPr lang="el-GR" sz="1800" dirty="0">
                <a:solidFill>
                  <a:schemeClr val="accent2"/>
                </a:solidFill>
              </a:rPr>
              <a:t>, Yannis)    = </a:t>
            </a:r>
            <a:r>
              <a:rPr lang="en-US" sz="1800" dirty="0" err="1">
                <a:solidFill>
                  <a:schemeClr val="accent2"/>
                </a:solidFill>
              </a:rPr>
              <a:t>sqrt</a:t>
            </a:r>
            <a:r>
              <a:rPr lang="en-US" sz="1800" dirty="0">
                <a:solidFill>
                  <a:schemeClr val="accent2"/>
                </a:solidFill>
              </a:rPr>
              <a:t> [(1-4)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+(1-3)</a:t>
            </a:r>
            <a:r>
              <a:rPr lang="en-US" sz="1800" baseline="30000" dirty="0">
                <a:solidFill>
                  <a:schemeClr val="accent2"/>
                </a:solidFill>
              </a:rPr>
              <a:t>2 </a:t>
            </a:r>
            <a:r>
              <a:rPr lang="en-US" sz="1800" dirty="0">
                <a:solidFill>
                  <a:schemeClr val="accent2"/>
                </a:solidFill>
              </a:rPr>
              <a:t>+(5-2)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]=</a:t>
            </a:r>
            <a:r>
              <a:rPr lang="en-US" sz="1800" b="1" dirty="0">
                <a:solidFill>
                  <a:schemeClr val="accent2"/>
                </a:solidFill>
              </a:rPr>
              <a:t>4.69</a:t>
            </a:r>
            <a:endParaRPr lang="el-GR" sz="1800" dirty="0"/>
          </a:p>
          <a:p>
            <a:pPr algn="l"/>
            <a:r>
              <a:rPr lang="el-GR" sz="1800" dirty="0">
                <a:solidFill>
                  <a:schemeClr val="accent2"/>
                </a:solidFill>
              </a:rPr>
              <a:t>D(Nick, Yannis)    = </a:t>
            </a:r>
            <a:r>
              <a:rPr lang="en-US" sz="1800" dirty="0" err="1">
                <a:solidFill>
                  <a:schemeClr val="accent2"/>
                </a:solidFill>
              </a:rPr>
              <a:t>sqrt</a:t>
            </a:r>
            <a:r>
              <a:rPr lang="en-US" sz="1800" dirty="0">
                <a:solidFill>
                  <a:schemeClr val="accent2"/>
                </a:solidFill>
              </a:rPr>
              <a:t> [(2-4)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+(1-3)</a:t>
            </a:r>
            <a:r>
              <a:rPr lang="en-US" sz="1800" baseline="30000" dirty="0">
                <a:solidFill>
                  <a:schemeClr val="accent2"/>
                </a:solidFill>
              </a:rPr>
              <a:t>2 </a:t>
            </a:r>
            <a:r>
              <a:rPr lang="en-US" sz="1800" dirty="0">
                <a:solidFill>
                  <a:schemeClr val="accent2"/>
                </a:solidFill>
              </a:rPr>
              <a:t>+(4-2)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]=</a:t>
            </a:r>
            <a:r>
              <a:rPr lang="en-US" sz="1800" b="1" dirty="0">
                <a:solidFill>
                  <a:schemeClr val="accent2"/>
                </a:solidFill>
              </a:rPr>
              <a:t>3.46</a:t>
            </a:r>
          </a:p>
          <a:p>
            <a:pPr algn="l"/>
            <a:r>
              <a:rPr lang="el-GR" sz="1800" dirty="0">
                <a:solidFill>
                  <a:schemeClr val="accent2"/>
                </a:solidFill>
              </a:rPr>
              <a:t>D(</a:t>
            </a:r>
            <a:r>
              <a:rPr lang="el-GR" sz="1800" dirty="0" err="1">
                <a:solidFill>
                  <a:schemeClr val="accent2"/>
                </a:solidFill>
              </a:rPr>
              <a:t>Titos</a:t>
            </a:r>
            <a:r>
              <a:rPr lang="el-GR" sz="1800" dirty="0">
                <a:solidFill>
                  <a:schemeClr val="accent2"/>
                </a:solidFill>
              </a:rPr>
              <a:t>, Yannis)   = </a:t>
            </a:r>
            <a:r>
              <a:rPr lang="en-US" sz="1800" dirty="0" err="1">
                <a:solidFill>
                  <a:schemeClr val="accent2"/>
                </a:solidFill>
              </a:rPr>
              <a:t>sqrt</a:t>
            </a:r>
            <a:r>
              <a:rPr lang="en-US" sz="1800" dirty="0">
                <a:solidFill>
                  <a:schemeClr val="accent2"/>
                </a:solidFill>
              </a:rPr>
              <a:t> [(5-4)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+(4-3)</a:t>
            </a:r>
            <a:r>
              <a:rPr lang="en-US" sz="1800" baseline="30000" dirty="0">
                <a:solidFill>
                  <a:schemeClr val="accent2"/>
                </a:solidFill>
              </a:rPr>
              <a:t>2 </a:t>
            </a:r>
            <a:r>
              <a:rPr lang="en-US" sz="1800" dirty="0">
                <a:solidFill>
                  <a:schemeClr val="accent2"/>
                </a:solidFill>
              </a:rPr>
              <a:t>+(1-2)</a:t>
            </a:r>
            <a:r>
              <a:rPr lang="en-US" sz="1800" baseline="30000" dirty="0">
                <a:solidFill>
                  <a:schemeClr val="accent2"/>
                </a:solidFill>
              </a:rPr>
              <a:t>2</a:t>
            </a:r>
            <a:r>
              <a:rPr lang="en-US" sz="1800" dirty="0">
                <a:solidFill>
                  <a:schemeClr val="accent2"/>
                </a:solidFill>
              </a:rPr>
              <a:t>]=</a:t>
            </a:r>
            <a:r>
              <a:rPr lang="en-US" sz="1800" b="1" dirty="0">
                <a:solidFill>
                  <a:schemeClr val="accent2"/>
                </a:solidFill>
              </a:rPr>
              <a:t>1.73</a:t>
            </a:r>
            <a:endParaRPr lang="el-GR" sz="1800" dirty="0"/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976724" y="5874416"/>
            <a:ext cx="54245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dirty="0"/>
              <a:t>Nearest </a:t>
            </a:r>
            <a:r>
              <a:rPr lang="el-GR" sz="2000" dirty="0"/>
              <a:t>3 = </a:t>
            </a:r>
            <a:r>
              <a:rPr lang="el-GR" sz="2000" dirty="0" err="1"/>
              <a:t>Tony</a:t>
            </a:r>
            <a:r>
              <a:rPr lang="el-GR" sz="2000" dirty="0"/>
              <a:t>, </a:t>
            </a:r>
            <a:r>
              <a:rPr lang="el-GR" sz="2000" dirty="0" err="1"/>
              <a:t>Manos</a:t>
            </a:r>
            <a:r>
              <a:rPr lang="el-GR" sz="2000" dirty="0"/>
              <a:t>, </a:t>
            </a:r>
            <a:r>
              <a:rPr lang="el-GR" sz="2000" dirty="0" err="1"/>
              <a:t>Titos</a:t>
            </a:r>
            <a:endParaRPr lang="el-GR" sz="20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667000" y="6324600"/>
            <a:ext cx="23423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2000" dirty="0"/>
              <a:t>(5+4+5)/3 = 4.66</a:t>
            </a: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5715000" y="2209800"/>
            <a:ext cx="519741" cy="1943395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27" name="TextBox 26"/>
          <p:cNvSpPr txBox="1"/>
          <p:nvPr/>
        </p:nvSpPr>
        <p:spPr>
          <a:xfrm>
            <a:off x="152400" y="15240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</a:rPr>
              <a:t>Παράδειγμα πρόβλεψης βάσει των 3 κοντινότερων χρηστών και μέτρο απόστασης τη μετρική </a:t>
            </a:r>
            <a:r>
              <a:rPr lang="en-US" sz="2000" dirty="0" smtClean="0">
                <a:latin typeface="Calibri" pitchFamily="34" charset="0"/>
              </a:rPr>
              <a:t>L</a:t>
            </a:r>
            <a:r>
              <a:rPr lang="en-US" sz="2000" baseline="-25000" dirty="0" smtClean="0">
                <a:latin typeface="Calibri" pitchFamily="34" charset="0"/>
              </a:rPr>
              <a:t>2</a:t>
            </a:r>
            <a:endParaRPr lang="el-GR" sz="2000" dirty="0"/>
          </a:p>
        </p:txBody>
      </p:sp>
      <p:sp>
        <p:nvSpPr>
          <p:cNvPr id="33" name="Freeform 32"/>
          <p:cNvSpPr/>
          <p:nvPr/>
        </p:nvSpPr>
        <p:spPr>
          <a:xfrm>
            <a:off x="5278582" y="3926032"/>
            <a:ext cx="2240973" cy="2568286"/>
          </a:xfrm>
          <a:custGeom>
            <a:avLst/>
            <a:gdLst>
              <a:gd name="connsiteX0" fmla="*/ 0 w 2240973"/>
              <a:gd name="connsiteY0" fmla="*/ 2568286 h 2568286"/>
              <a:gd name="connsiteX1" fmla="*/ 1517073 w 2240973"/>
              <a:gd name="connsiteY1" fmla="*/ 2038350 h 2568286"/>
              <a:gd name="connsiteX2" fmla="*/ 2171700 w 2240973"/>
              <a:gd name="connsiteY2" fmla="*/ 1123950 h 2568286"/>
              <a:gd name="connsiteX3" fmla="*/ 1932709 w 2240973"/>
              <a:gd name="connsiteY3" fmla="*/ 178377 h 2568286"/>
              <a:gd name="connsiteX4" fmla="*/ 810491 w 2240973"/>
              <a:gd name="connsiteY4" fmla="*/ 53686 h 2568286"/>
              <a:gd name="connsiteX5" fmla="*/ 810491 w 2240973"/>
              <a:gd name="connsiteY5" fmla="*/ 53686 h 25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0973" h="2568286">
                <a:moveTo>
                  <a:pt x="0" y="2568286"/>
                </a:moveTo>
                <a:cubicBezTo>
                  <a:pt x="577561" y="2423679"/>
                  <a:pt x="1155123" y="2279073"/>
                  <a:pt x="1517073" y="2038350"/>
                </a:cubicBezTo>
                <a:cubicBezTo>
                  <a:pt x="1879023" y="1797627"/>
                  <a:pt x="2102427" y="1433945"/>
                  <a:pt x="2171700" y="1123950"/>
                </a:cubicBezTo>
                <a:cubicBezTo>
                  <a:pt x="2240973" y="813955"/>
                  <a:pt x="2159577" y="356754"/>
                  <a:pt x="1932709" y="178377"/>
                </a:cubicBezTo>
                <a:cubicBezTo>
                  <a:pt x="1705841" y="0"/>
                  <a:pt x="810491" y="53686"/>
                  <a:pt x="810491" y="53686"/>
                </a:cubicBezTo>
                <a:lnTo>
                  <a:pt x="810491" y="53686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756BAC-74D7-4FCF-A873-28151A6DF2E8}" type="slidenum">
              <a:rPr lang="en-US"/>
              <a:pPr/>
              <a:t>37</a:t>
            </a:fld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533400"/>
            <a:ext cx="8077200" cy="914400"/>
          </a:xfrm>
        </p:spPr>
        <p:txBody>
          <a:bodyPr/>
          <a:lstStyle/>
          <a:p>
            <a:r>
              <a:rPr lang="el-GR" dirty="0" smtClean="0"/>
              <a:t>Υπολογισμός Συστάσεων</a:t>
            </a:r>
            <a:endParaRPr lang="el-GR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95400" y="2133600"/>
            <a:ext cx="4108450" cy="2262187"/>
            <a:chOff x="76200" y="4062413"/>
            <a:chExt cx="4108450" cy="2262187"/>
          </a:xfrm>
        </p:grpSpPr>
        <p:grpSp>
          <p:nvGrpSpPr>
            <p:cNvPr id="22" name="Group 12"/>
            <p:cNvGrpSpPr>
              <a:grpSpLocks/>
            </p:cNvGrpSpPr>
            <p:nvPr/>
          </p:nvGrpSpPr>
          <p:grpSpPr bwMode="auto">
            <a:xfrm>
              <a:off x="1182688" y="4062413"/>
              <a:ext cx="3001962" cy="2262187"/>
              <a:chOff x="1632" y="1776"/>
              <a:chExt cx="2046" cy="1896"/>
            </a:xfrm>
          </p:grpSpPr>
          <p:grpSp>
            <p:nvGrpSpPr>
              <p:cNvPr id="37" name="Group 13"/>
              <p:cNvGrpSpPr>
                <a:grpSpLocks/>
              </p:cNvGrpSpPr>
              <p:nvPr/>
            </p:nvGrpSpPr>
            <p:grpSpPr bwMode="auto">
              <a:xfrm>
                <a:off x="1632" y="1776"/>
                <a:ext cx="2026" cy="1575"/>
                <a:chOff x="1824" y="1296"/>
                <a:chExt cx="1930" cy="1575"/>
              </a:xfrm>
            </p:grpSpPr>
            <p:sp>
              <p:nvSpPr>
                <p:cNvPr id="39" name="AutoShape 14"/>
                <p:cNvSpPr>
                  <a:spLocks/>
                </p:cNvSpPr>
                <p:nvPr/>
              </p:nvSpPr>
              <p:spPr bwMode="auto">
                <a:xfrm>
                  <a:off x="1824" y="1296"/>
                  <a:ext cx="143" cy="1575"/>
                </a:xfrm>
                <a:prstGeom prst="leftBracket">
                  <a:avLst>
                    <a:gd name="adj" fmla="val 91783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l-GR"/>
                </a:p>
              </p:txBody>
            </p:sp>
            <p:sp>
              <p:nvSpPr>
                <p:cNvPr id="40" name="AutoShape 15"/>
                <p:cNvSpPr>
                  <a:spLocks/>
                </p:cNvSpPr>
                <p:nvPr/>
              </p:nvSpPr>
              <p:spPr bwMode="auto">
                <a:xfrm>
                  <a:off x="3648" y="1296"/>
                  <a:ext cx="106" cy="1565"/>
                </a:xfrm>
                <a:prstGeom prst="rightBracket">
                  <a:avLst>
                    <a:gd name="adj" fmla="val 14149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l-GR"/>
                </a:p>
              </p:txBody>
            </p:sp>
          </p:grpSp>
          <p:sp>
            <p:nvSpPr>
              <p:cNvPr id="38" name="Text Box 16"/>
              <p:cNvSpPr txBox="1">
                <a:spLocks noChangeArrowheads="1"/>
              </p:cNvSpPr>
              <p:nvPr/>
            </p:nvSpPr>
            <p:spPr bwMode="auto">
              <a:xfrm>
                <a:off x="1732" y="1807"/>
                <a:ext cx="1946" cy="18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    </a:t>
                </a: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u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   u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2</a:t>
                </a: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    ….      u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t</a:t>
                </a:r>
                <a:endParaRPr lang="en-US" altLang="zh-TW" sz="2000" i="1">
                  <a:solidFill>
                    <a:srgbClr val="FF0000"/>
                  </a:solidFill>
                  <a:latin typeface="Times New Roman" pitchFamily="18" charset="0"/>
                  <a:ea typeface="新細明體" pitchFamily="18" charset="-12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d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1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11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21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…      -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d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2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12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22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…  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t2</a:t>
                </a:r>
                <a:endParaRPr lang="en-US" altLang="zh-TW" sz="2000" 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</a:t>
                </a:r>
                <a:r>
                  <a:rPr lang="en-US" altLang="zh-TW" sz="2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:</a:t>
                </a:r>
                <a:r>
                  <a:rPr lang="en-US" altLang="zh-TW" sz="2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   :      :               :</a:t>
                </a: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</a:t>
                </a:r>
                <a:r>
                  <a:rPr lang="en-US" altLang="zh-TW" sz="2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:</a:t>
                </a:r>
                <a:r>
                  <a:rPr lang="en-US" altLang="zh-TW" sz="2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   :      :               :</a:t>
                </a:r>
                <a:endParaRPr lang="en-US" altLang="zh-TW" sz="2000" i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  <a:p>
                <a:pPr algn="l">
                  <a:spcBef>
                    <a:spcPct val="0"/>
                  </a:spcBef>
                </a:pPr>
                <a:r>
                  <a:rPr lang="en-US" altLang="zh-TW" sz="2000" i="1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d</a:t>
                </a:r>
                <a:r>
                  <a:rPr lang="en-US" altLang="zh-TW" sz="2000" i="1" baseline="-25000">
                    <a:solidFill>
                      <a:srgbClr val="FF0000"/>
                    </a:solidFill>
                    <a:latin typeface="Times New Roman" pitchFamily="18" charset="0"/>
                    <a:ea typeface="新細明體" pitchFamily="18" charset="-120"/>
                  </a:rPr>
                  <a:t>n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1n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2n</a:t>
                </a:r>
                <a:r>
                  <a:rPr lang="en-US" altLang="zh-TW" sz="2000" i="1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   …      w</a:t>
                </a:r>
                <a:r>
                  <a:rPr lang="en-US" altLang="zh-TW" sz="2000" i="1" baseline="-250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rPr>
                  <a:t>tn</a:t>
                </a:r>
              </a:p>
              <a:p>
                <a:pPr algn="l">
                  <a:spcBef>
                    <a:spcPct val="0"/>
                  </a:spcBef>
                </a:pPr>
                <a:endParaRPr lang="zh-TW" altLang="en-US" sz="2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76200" y="4902200"/>
              <a:ext cx="11334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l-GR" sz="1800" dirty="0"/>
                <a:t>Έγγραφα</a:t>
              </a:r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1328738" y="4495800"/>
              <a:ext cx="2663825" cy="323850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1368425" y="5695950"/>
              <a:ext cx="2663825" cy="323850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36" name="Freeform 24"/>
            <p:cNvSpPr>
              <a:spLocks/>
            </p:cNvSpPr>
            <p:nvPr/>
          </p:nvSpPr>
          <p:spPr bwMode="auto">
            <a:xfrm rot="16200000" flipV="1">
              <a:off x="3352800" y="4953000"/>
              <a:ext cx="1066800" cy="457200"/>
            </a:xfrm>
            <a:custGeom>
              <a:avLst/>
              <a:gdLst>
                <a:gd name="T0" fmla="*/ 0 w 624"/>
                <a:gd name="T1" fmla="*/ 1050411221 h 199"/>
                <a:gd name="T2" fmla="*/ 982056118 w 624"/>
                <a:gd name="T3" fmla="*/ 26391239 h 199"/>
                <a:gd name="T4" fmla="*/ 1823817834 w 624"/>
                <a:gd name="T5" fmla="*/ 902613900 h 199"/>
                <a:gd name="T6" fmla="*/ 0 60000 65536"/>
                <a:gd name="T7" fmla="*/ 0 60000 65536"/>
                <a:gd name="T8" fmla="*/ 0 60000 65536"/>
                <a:gd name="T9" fmla="*/ 0 w 624"/>
                <a:gd name="T10" fmla="*/ 0 h 199"/>
                <a:gd name="T11" fmla="*/ 624 w 624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99">
                  <a:moveTo>
                    <a:pt x="0" y="199"/>
                  </a:moveTo>
                  <a:cubicBezTo>
                    <a:pt x="116" y="104"/>
                    <a:pt x="232" y="10"/>
                    <a:pt x="336" y="5"/>
                  </a:cubicBezTo>
                  <a:cubicBezTo>
                    <a:pt x="440" y="0"/>
                    <a:pt x="576" y="147"/>
                    <a:pt x="624" y="171"/>
                  </a:cubicBezTo>
                </a:path>
              </a:pathLst>
            </a:cu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429000" y="1828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smtClean="0"/>
              <a:t>Χρήστες</a:t>
            </a:r>
            <a:endParaRPr lang="el-GR" sz="1800" dirty="0"/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685800" y="4740532"/>
            <a:ext cx="784273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Nearest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Items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(κοντινότερα (ποιο όμοια) αντικείμενα: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l"/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find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the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nearest (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most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similar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) 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item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and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from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its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rating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infer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w(u</a:t>
            </a:r>
            <a:r>
              <a:rPr lang="el-GR" sz="2000" baseline="-25000" dirty="0" err="1">
                <a:solidFill>
                  <a:schemeClr val="tx1"/>
                </a:solidFill>
                <a:latin typeface="Calibri" pitchFamily="34" charset="0"/>
              </a:rPr>
              <a:t>t</a:t>
            </a:r>
            <a:r>
              <a:rPr lang="el-GR" sz="2000" dirty="0" err="1">
                <a:solidFill>
                  <a:schemeClr val="tx1"/>
                </a:solidFill>
                <a:latin typeface="Calibri" pitchFamily="34" charset="0"/>
              </a:rPr>
              <a:t>,di</a:t>
            </a:r>
            <a:r>
              <a:rPr lang="el-GR" sz="2000" dirty="0">
                <a:solidFill>
                  <a:schemeClr val="tx1"/>
                </a:solidFill>
                <a:latin typeface="Calibri" pitchFamily="34" charset="0"/>
              </a:rPr>
              <a:t>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6E147-CCB6-4794-B15B-BBBFDF9E0383}" type="slidenum">
              <a:rPr lang="en-US"/>
              <a:pPr/>
              <a:t>38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52400" y="304800"/>
            <a:ext cx="8458200" cy="12192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Υπολογισμός βάσει ομοιότητας αντικειμένων</a:t>
            </a:r>
            <a:endParaRPr lang="el-GR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295400" y="2286000"/>
            <a:ext cx="6313487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TW" sz="2000" dirty="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      	            Tony  Manos  Tom   Nick  </a:t>
            </a:r>
            <a:r>
              <a:rPr lang="en-US" altLang="zh-TW" sz="2000" dirty="0" err="1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Titos</a:t>
            </a:r>
            <a:r>
              <a:rPr lang="en-US" altLang="zh-TW" sz="2000" dirty="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Yannis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PizzaRoma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	4        5        1       2     5      4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PizzaNapoli</a:t>
            </a:r>
            <a:r>
              <a:rPr lang="en-US" altLang="zh-TW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	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3       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3        1       1     4      3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PizzaHut</a:t>
            </a:r>
            <a:r>
              <a:rPr lang="en-US" altLang="zh-TW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	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1       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2        5       4     1      2</a:t>
            </a:r>
          </a:p>
          <a:p>
            <a:pPr algn="l">
              <a:spcBef>
                <a:spcPct val="0"/>
              </a:spcBef>
            </a:pPr>
            <a:r>
              <a:rPr lang="en-US" altLang="zh-TW" dirty="0" err="1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PizzaToscana</a:t>
            </a:r>
            <a:r>
              <a:rPr lang="en-US" altLang="zh-TW" baseline="-25000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l-GR" altLang="zh-TW" baseline="-250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 baseline="-25000" dirty="0" smtClean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</a:t>
            </a:r>
            <a:r>
              <a: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5        4        2       1     5      </a:t>
            </a:r>
            <a:r>
              <a:rPr lang="en-US" altLang="zh-TW" b="1" dirty="0">
                <a:solidFill>
                  <a:srgbClr val="CC3300"/>
                </a:solidFill>
                <a:latin typeface="Times New Roman" pitchFamily="18" charset="0"/>
                <a:ea typeface="新細明體" pitchFamily="18" charset="-120"/>
              </a:rPr>
              <a:t>?</a:t>
            </a:r>
            <a:endParaRPr lang="en-US" altLang="zh-TW" dirty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04800" y="4343400"/>
            <a:ext cx="861004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2000" dirty="0">
                <a:solidFill>
                  <a:schemeClr val="accent2"/>
                </a:solidFill>
              </a:rPr>
              <a:t>D(</a:t>
            </a:r>
            <a:r>
              <a:rPr lang="el-GR" sz="2000" dirty="0" err="1">
                <a:solidFill>
                  <a:schemeClr val="accent2"/>
                </a:solidFill>
              </a:rPr>
              <a:t>Roma</a:t>
            </a:r>
            <a:r>
              <a:rPr lang="el-GR" sz="2000" dirty="0">
                <a:solidFill>
                  <a:schemeClr val="accent2"/>
                </a:solidFill>
              </a:rPr>
              <a:t>,</a:t>
            </a:r>
            <a:r>
              <a:rPr lang="en-US" sz="2000" dirty="0">
                <a:solidFill>
                  <a:schemeClr val="accent2"/>
                </a:solidFill>
              </a:rPr>
              <a:t>Toscana</a:t>
            </a:r>
            <a:r>
              <a:rPr lang="el-GR" sz="2000" dirty="0">
                <a:solidFill>
                  <a:schemeClr val="accent2"/>
                </a:solidFill>
              </a:rPr>
              <a:t>)  </a:t>
            </a:r>
            <a:r>
              <a:rPr lang="el-GR" sz="2000" dirty="0" smtClean="0">
                <a:solidFill>
                  <a:schemeClr val="accent2"/>
                </a:solidFill>
              </a:rPr>
              <a:t> = </a:t>
            </a:r>
            <a:r>
              <a:rPr lang="en-US" sz="2000" dirty="0" err="1">
                <a:solidFill>
                  <a:schemeClr val="accent2"/>
                </a:solidFill>
              </a:rPr>
              <a:t>sqrt</a:t>
            </a:r>
            <a:r>
              <a:rPr lang="en-US" sz="2000" dirty="0">
                <a:solidFill>
                  <a:schemeClr val="accent2"/>
                </a:solidFill>
              </a:rPr>
              <a:t> [(4-5)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+(5-4)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+(1-2)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+(2-1)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+(5-5)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]= </a:t>
            </a:r>
            <a:r>
              <a:rPr lang="en-US" sz="2000" b="1" dirty="0">
                <a:solidFill>
                  <a:schemeClr val="accent2"/>
                </a:solidFill>
              </a:rPr>
              <a:t>2</a:t>
            </a:r>
          </a:p>
          <a:p>
            <a:pPr algn="l"/>
            <a:r>
              <a:rPr lang="el-GR" sz="2000" dirty="0">
                <a:solidFill>
                  <a:schemeClr val="accent2"/>
                </a:solidFill>
              </a:rPr>
              <a:t>D(</a:t>
            </a:r>
            <a:r>
              <a:rPr lang="el-GR" sz="2000" dirty="0" err="1">
                <a:solidFill>
                  <a:schemeClr val="accent2"/>
                </a:solidFill>
              </a:rPr>
              <a:t>Napoli</a:t>
            </a:r>
            <a:r>
              <a:rPr lang="el-GR" sz="2000" dirty="0">
                <a:solidFill>
                  <a:schemeClr val="accent2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Toscana</a:t>
            </a:r>
            <a:r>
              <a:rPr lang="el-GR" sz="2000" dirty="0" smtClean="0">
                <a:solidFill>
                  <a:schemeClr val="accent2"/>
                </a:solidFill>
              </a:rPr>
              <a:t>) = </a:t>
            </a:r>
            <a:r>
              <a:rPr lang="en-US" sz="2000" dirty="0" err="1">
                <a:solidFill>
                  <a:schemeClr val="accent2"/>
                </a:solidFill>
              </a:rPr>
              <a:t>sqrt</a:t>
            </a:r>
            <a:r>
              <a:rPr lang="en-US" sz="2000" dirty="0">
                <a:solidFill>
                  <a:schemeClr val="accent2"/>
                </a:solidFill>
              </a:rPr>
              <a:t> [(3-5)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+(3-4)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+(1-2)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+(1-1)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+(4-5)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]= </a:t>
            </a:r>
            <a:r>
              <a:rPr lang="en-US" sz="2000" b="1" dirty="0">
                <a:solidFill>
                  <a:schemeClr val="accent2"/>
                </a:solidFill>
              </a:rPr>
              <a:t>2.65</a:t>
            </a:r>
          </a:p>
          <a:p>
            <a:pPr algn="l"/>
            <a:r>
              <a:rPr lang="el-GR" sz="2000" dirty="0">
                <a:solidFill>
                  <a:schemeClr val="accent2"/>
                </a:solidFill>
              </a:rPr>
              <a:t>D(</a:t>
            </a:r>
            <a:r>
              <a:rPr lang="el-GR" sz="2000" dirty="0" err="1">
                <a:solidFill>
                  <a:schemeClr val="accent2"/>
                </a:solidFill>
              </a:rPr>
              <a:t>Hut</a:t>
            </a:r>
            <a:r>
              <a:rPr lang="el-GR" sz="2000" dirty="0">
                <a:solidFill>
                  <a:schemeClr val="accent2"/>
                </a:solidFill>
              </a:rPr>
              <a:t>, </a:t>
            </a:r>
            <a:r>
              <a:rPr lang="en-US" sz="2000" dirty="0">
                <a:solidFill>
                  <a:schemeClr val="accent2"/>
                </a:solidFill>
              </a:rPr>
              <a:t>Toscana</a:t>
            </a:r>
            <a:r>
              <a:rPr lang="el-GR" sz="2000" dirty="0">
                <a:solidFill>
                  <a:schemeClr val="accent2"/>
                </a:solidFill>
              </a:rPr>
              <a:t>)    </a:t>
            </a:r>
            <a:r>
              <a:rPr lang="el-GR" sz="2000" dirty="0" smtClean="0">
                <a:solidFill>
                  <a:schemeClr val="accent2"/>
                </a:solidFill>
              </a:rPr>
              <a:t> </a:t>
            </a:r>
            <a:r>
              <a:rPr lang="el-GR" sz="2000" dirty="0">
                <a:solidFill>
                  <a:schemeClr val="accent2"/>
                </a:solidFill>
              </a:rPr>
              <a:t>= </a:t>
            </a:r>
            <a:r>
              <a:rPr lang="en-US" sz="2000" dirty="0" err="1">
                <a:solidFill>
                  <a:schemeClr val="accent2"/>
                </a:solidFill>
              </a:rPr>
              <a:t>sqrt</a:t>
            </a:r>
            <a:r>
              <a:rPr lang="en-US" sz="2000" dirty="0">
                <a:solidFill>
                  <a:schemeClr val="accent2"/>
                </a:solidFill>
              </a:rPr>
              <a:t> [(1-5)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+(2-4)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+(5-2)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+(4-1)</a:t>
            </a:r>
            <a:r>
              <a:rPr lang="en-US" sz="2000" baseline="30000" dirty="0">
                <a:solidFill>
                  <a:schemeClr val="accent2"/>
                </a:solidFill>
              </a:rPr>
              <a:t>2 </a:t>
            </a:r>
            <a:r>
              <a:rPr lang="en-US" sz="2000" dirty="0">
                <a:solidFill>
                  <a:schemeClr val="accent2"/>
                </a:solidFill>
              </a:rPr>
              <a:t>+(1-5)</a:t>
            </a:r>
            <a:r>
              <a:rPr lang="en-US" sz="2000" baseline="30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]= </a:t>
            </a:r>
            <a:r>
              <a:rPr lang="en-US" sz="2000" b="1" dirty="0">
                <a:solidFill>
                  <a:schemeClr val="accent2"/>
                </a:solidFill>
              </a:rPr>
              <a:t>7.34</a:t>
            </a:r>
            <a:endParaRPr lang="el-GR" sz="2000" b="1" dirty="0">
              <a:solidFill>
                <a:schemeClr val="accent2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057400" y="5562600"/>
            <a:ext cx="5268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/>
              <a:t>Nearest 2</a:t>
            </a:r>
            <a:r>
              <a:rPr lang="el-GR" dirty="0"/>
              <a:t> = </a:t>
            </a:r>
            <a:r>
              <a:rPr lang="el-GR" dirty="0" err="1"/>
              <a:t>Roma</a:t>
            </a:r>
            <a:r>
              <a:rPr lang="el-GR" dirty="0"/>
              <a:t>, </a:t>
            </a:r>
            <a:r>
              <a:rPr lang="el-GR" dirty="0" err="1"/>
              <a:t>Napoli</a:t>
            </a:r>
            <a:endParaRPr lang="el-GR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43200" y="6096000"/>
            <a:ext cx="192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dirty="0"/>
              <a:t>(4+3)/2 = 3.5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200400" y="3733800"/>
            <a:ext cx="3505200" cy="398463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152400" y="1524000"/>
            <a:ext cx="838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alibri" pitchFamily="34" charset="0"/>
              </a:rPr>
              <a:t>Παράδειγμα πρόβλεψης βάσει των 2 κοντινότερων αντικειμένων και μέτρο απόστασης τη μετρική </a:t>
            </a:r>
            <a:r>
              <a:rPr lang="en-US" sz="2000" dirty="0" smtClean="0">
                <a:latin typeface="Calibri" pitchFamily="34" charset="0"/>
              </a:rPr>
              <a:t>L</a:t>
            </a:r>
            <a:r>
              <a:rPr lang="en-US" sz="2000" baseline="-25000" dirty="0" smtClean="0">
                <a:latin typeface="Calibri" pitchFamily="34" charset="0"/>
              </a:rPr>
              <a:t>2</a:t>
            </a:r>
            <a:endParaRPr lang="el-G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  <p:bldP spid="13" grpId="0" autoUpdateAnimBg="0"/>
      <p:bldP spid="14" grpId="0" autoUpdateAnimBg="0"/>
      <p:bldP spid="1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0C31B3-4C5A-458F-BE8C-1FEE4938EDD7}" type="slidenum">
              <a:rPr lang="en-US"/>
              <a:pPr/>
              <a:t>39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534400" cy="1249362"/>
          </a:xfrm>
        </p:spPr>
        <p:txBody>
          <a:bodyPr>
            <a:normAutofit/>
          </a:bodyPr>
          <a:lstStyle/>
          <a:p>
            <a:r>
              <a:rPr lang="el-GR" dirty="0" smtClean="0"/>
              <a:t>Πρόβλεψη και Σύσταση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0574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Μέθοδος συστάσεων</a:t>
            </a:r>
          </a:p>
          <a:p>
            <a:endParaRPr lang="el-GR" sz="2800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>
                <a:latin typeface="+mn-lt"/>
              </a:rPr>
              <a:t>Προβλέπουμε το βαθμό όλων των αντικειμένων που δεν έχει βαθμολογήσει ο χρήστης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el-GR" sz="2800" dirty="0" smtClean="0">
                <a:latin typeface="+mn-lt"/>
              </a:rPr>
              <a:t>Χρήση ομοιότητας χρηστών, ή</a:t>
            </a:r>
          </a:p>
          <a:p>
            <a:pPr marL="1428750" lvl="2" indent="-514350">
              <a:buFont typeface="Wingdings" pitchFamily="2" charset="2"/>
              <a:buChar char="§"/>
            </a:pPr>
            <a:r>
              <a:rPr lang="el-GR" sz="2800" dirty="0" smtClean="0">
                <a:latin typeface="+mn-lt"/>
              </a:rPr>
              <a:t>Χρήση ομοιότητας αντικειμένων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>
                <a:latin typeface="+mn-lt"/>
              </a:rPr>
              <a:t>Συστήνουμε τα </a:t>
            </a:r>
            <a:r>
              <a:rPr lang="en-US" sz="2800" i="1" dirty="0" smtClean="0">
                <a:latin typeface="+mn-lt"/>
              </a:rPr>
              <a:t>k</a:t>
            </a:r>
            <a:r>
              <a:rPr lang="en-US" sz="2800" dirty="0" smtClean="0">
                <a:latin typeface="+mn-lt"/>
              </a:rPr>
              <a:t> </a:t>
            </a:r>
            <a:r>
              <a:rPr lang="el-GR" sz="2800" dirty="0" smtClean="0">
                <a:latin typeface="+mn-lt"/>
              </a:rPr>
              <a:t>αντικείμενα με το μεγαλύτερο βαθμό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70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7294B6-6A5F-4FD1-BE08-2566A99CD87B}" type="slidenum">
              <a:rPr lang="en-US"/>
              <a:pPr/>
              <a:t>4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Παραδείγματα Κριτηρίων Διάκρισης Χρηστών</a:t>
            </a:r>
          </a:p>
        </p:txBody>
      </p:sp>
      <p:sp>
        <p:nvSpPr>
          <p:cNvPr id="161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Εξοικείωση με την περιοχή του ερωτήματος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Παράδειγμα </a:t>
            </a:r>
            <a:r>
              <a:rPr lang="en-US" sz="2000" dirty="0" smtClean="0">
                <a:latin typeface="Calibri" pitchFamily="34" charset="0"/>
              </a:rPr>
              <a:t>q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=“theory of groups”</a:t>
            </a:r>
          </a:p>
          <a:p>
            <a:pPr lvl="2"/>
            <a:r>
              <a:rPr lang="el-GR" sz="1600" dirty="0" err="1" smtClean="0">
                <a:latin typeface="Calibri" pitchFamily="34" charset="0"/>
              </a:rPr>
              <a:t>sociologist</a:t>
            </a:r>
            <a:r>
              <a:rPr lang="el-GR" sz="1600" dirty="0" smtClean="0">
                <a:latin typeface="Calibri" pitchFamily="34" charset="0"/>
              </a:rPr>
              <a:t>: </a:t>
            </a:r>
            <a:r>
              <a:rPr lang="el-GR" sz="1600" dirty="0" err="1" smtClean="0">
                <a:latin typeface="Calibri" pitchFamily="34" charset="0"/>
              </a:rPr>
              <a:t>behaviour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l-GR" sz="1600" dirty="0" err="1" smtClean="0">
                <a:latin typeface="Calibri" pitchFamily="34" charset="0"/>
              </a:rPr>
              <a:t>of</a:t>
            </a:r>
            <a:r>
              <a:rPr lang="el-GR" sz="1600" dirty="0" smtClean="0">
                <a:latin typeface="Calibri" pitchFamily="34" charset="0"/>
              </a:rPr>
              <a:t> a </a:t>
            </a:r>
            <a:r>
              <a:rPr lang="el-GR" sz="1600" dirty="0" err="1" smtClean="0">
                <a:latin typeface="Calibri" pitchFamily="34" charset="0"/>
              </a:rPr>
              <a:t>set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l-GR" sz="1600" dirty="0" err="1" smtClean="0">
                <a:latin typeface="Calibri" pitchFamily="34" charset="0"/>
              </a:rPr>
              <a:t>of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l-GR" sz="1600" dirty="0" err="1" smtClean="0">
                <a:latin typeface="Calibri" pitchFamily="34" charset="0"/>
              </a:rPr>
              <a:t>people</a:t>
            </a:r>
            <a:endParaRPr lang="el-GR" sz="1600" dirty="0" smtClean="0">
              <a:latin typeface="Calibri" pitchFamily="34" charset="0"/>
            </a:endParaRPr>
          </a:p>
          <a:p>
            <a:pPr lvl="2"/>
            <a:r>
              <a:rPr lang="el-GR" sz="1600" dirty="0" err="1" smtClean="0">
                <a:latin typeface="Calibri" pitchFamily="34" charset="0"/>
              </a:rPr>
              <a:t>mathematician</a:t>
            </a:r>
            <a:r>
              <a:rPr lang="el-GR" sz="1600" dirty="0" smtClean="0">
                <a:latin typeface="Calibri" pitchFamily="34" charset="0"/>
              </a:rPr>
              <a:t>:  </a:t>
            </a:r>
            <a:r>
              <a:rPr lang="en-US" sz="1600" dirty="0" smtClean="0">
                <a:latin typeface="Calibri" pitchFamily="34" charset="0"/>
              </a:rPr>
              <a:t>a particular type of algebraic </a:t>
            </a:r>
            <a:r>
              <a:rPr lang="el-GR" sz="1600" dirty="0" err="1" smtClean="0">
                <a:latin typeface="Calibri" pitchFamily="34" charset="0"/>
              </a:rPr>
              <a:t>structure</a:t>
            </a:r>
            <a:endParaRPr lang="el-GR" sz="16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Γλωσσικές Ικανότητες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Ιστοσελίδες στη γαλλική γλώσσα (οκ για εύρεση δρομολογίων πλοίων, όχι όμως για φιλοσοφικά κείμενα), σελίδες στην ιαπωνική (τίποτα)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Συγκεκριμένες προτιμήσεις</a:t>
            </a:r>
          </a:p>
          <a:p>
            <a:pPr lvl="1"/>
            <a:r>
              <a:rPr lang="el-GR" sz="1800" dirty="0" smtClean="0">
                <a:latin typeface="Calibri" pitchFamily="34" charset="0"/>
              </a:rPr>
              <a:t>εγγραφή σε περιοδικό</a:t>
            </a:r>
          </a:p>
          <a:p>
            <a:pPr lvl="1"/>
            <a:r>
              <a:rPr lang="el-GR" sz="1800" dirty="0" smtClean="0">
                <a:latin typeface="Calibri" pitchFamily="34" charset="0"/>
              </a:rPr>
              <a:t>παρακολούθηση δουλειάς συγκεκριμένων συγγραφέων (π.χ. </a:t>
            </a:r>
            <a:r>
              <a:rPr lang="en-US" sz="1800" dirty="0" smtClean="0">
                <a:latin typeface="Calibri" pitchFamily="34" charset="0"/>
              </a:rPr>
              <a:t>Salton)</a:t>
            </a:r>
            <a:endParaRPr lang="el-GR" sz="1800" dirty="0" smtClean="0">
              <a:latin typeface="Calibri" pitchFamily="34" charset="0"/>
            </a:endParaRPr>
          </a:p>
          <a:p>
            <a:pPr marL="342900" lvl="1" indent="-342900">
              <a:buClr>
                <a:srgbClr val="437085"/>
              </a:buClr>
              <a:buFont typeface="Wingdings" pitchFamily="2" charset="2"/>
              <a:buChar char="§"/>
            </a:pPr>
            <a:r>
              <a:rPr lang="el-GR" sz="2800" dirty="0" smtClean="0">
                <a:latin typeface="Calibri" pitchFamily="34" charset="0"/>
                <a:cs typeface="ＭＳ Ｐゴシック" pitchFamily="-65" charset="-128"/>
              </a:rPr>
              <a:t>Μορφωτικό επίπεδο</a:t>
            </a:r>
            <a:endParaRPr lang="el-GR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Τοποθεσία χρήστη</a:t>
            </a:r>
          </a:p>
          <a:p>
            <a:pPr lvl="1">
              <a:buNone/>
            </a:pPr>
            <a:endParaRPr lang="el-GR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1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1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1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11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611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11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11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11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11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1779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B8A17C-15CE-4F37-86ED-96BEA6B1D0C6}" type="slidenum">
              <a:rPr lang="en-US"/>
              <a:pPr/>
              <a:t>40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Ομοιότητα/Απόσταση Χρηστών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84314"/>
            <a:ext cx="8839200" cy="1349375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 smtClean="0">
                <a:latin typeface="Calibri" pitchFamily="34" charset="0"/>
              </a:rPr>
              <a:t>Problem:  Not every </a:t>
            </a:r>
            <a:r>
              <a:rPr lang="en-US" sz="2400" dirty="0" smtClean="0">
                <a:latin typeface="Calibri" pitchFamily="34" charset="0"/>
              </a:rPr>
              <a:t>User </a:t>
            </a:r>
            <a:r>
              <a:rPr lang="en-GB" sz="2400" dirty="0" smtClean="0">
                <a:latin typeface="Calibri" pitchFamily="34" charset="0"/>
              </a:rPr>
              <a:t>rates every Item</a:t>
            </a:r>
          </a:p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	</a:t>
            </a:r>
            <a:r>
              <a:rPr lang="en-GB" sz="2400" dirty="0" smtClean="0">
                <a:latin typeface="Calibri" pitchFamily="34" charset="0"/>
              </a:rPr>
              <a:t>A solution: Determine similarity of customers u1 and u2 based on the similarity of ratings of those items that </a:t>
            </a:r>
            <a:r>
              <a:rPr lang="en-GB" sz="2400" b="1" u="sng" dirty="0" smtClean="0">
                <a:latin typeface="Calibri" pitchFamily="34" charset="0"/>
              </a:rPr>
              <a:t>both have rated</a:t>
            </a:r>
            <a:r>
              <a:rPr lang="en-GB" sz="2400" dirty="0" smtClean="0">
                <a:latin typeface="Calibri" pitchFamily="34" charset="0"/>
              </a:rPr>
              <a:t>, i.e., D</a:t>
            </a:r>
            <a:r>
              <a:rPr lang="en-GB" sz="2400" baseline="-25000" dirty="0" smtClean="0">
                <a:latin typeface="Calibri" pitchFamily="34" charset="0"/>
              </a:rPr>
              <a:t>u1</a:t>
            </a:r>
            <a:r>
              <a:rPr lang="en-US" sz="2400" baseline="-25000" dirty="0" smtClean="0">
                <a:latin typeface="Calibri" pitchFamily="34" charset="0"/>
                <a:sym typeface="Symbol" pitchFamily="18" charset="2"/>
              </a:rPr>
              <a:t></a:t>
            </a:r>
            <a:r>
              <a:rPr lang="en-US" sz="2400" baseline="-25000" dirty="0" smtClean="0">
                <a:latin typeface="Calibri" pitchFamily="34" charset="0"/>
              </a:rPr>
              <a:t>u2</a:t>
            </a:r>
            <a:r>
              <a:rPr lang="en-GB" sz="2400" dirty="0" smtClean="0">
                <a:latin typeface="Calibri" pitchFamily="34" charset="0"/>
              </a:rPr>
              <a:t>. </a:t>
            </a: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1611313" y="3857625"/>
            <a:ext cx="6008687" cy="1857375"/>
            <a:chOff x="1824" y="1296"/>
            <a:chExt cx="1930" cy="1575"/>
          </a:xfrm>
        </p:grpSpPr>
        <p:sp>
          <p:nvSpPr>
            <p:cNvPr id="12" name="AutoShape 5"/>
            <p:cNvSpPr>
              <a:spLocks/>
            </p:cNvSpPr>
            <p:nvPr/>
          </p:nvSpPr>
          <p:spPr bwMode="auto">
            <a:xfrm>
              <a:off x="1824" y="1296"/>
              <a:ext cx="143" cy="1575"/>
            </a:xfrm>
            <a:prstGeom prst="leftBracket">
              <a:avLst>
                <a:gd name="adj" fmla="val 9178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3" name="AutoShape 6"/>
            <p:cNvSpPr>
              <a:spLocks/>
            </p:cNvSpPr>
            <p:nvPr/>
          </p:nvSpPr>
          <p:spPr bwMode="auto">
            <a:xfrm>
              <a:off x="3648" y="1296"/>
              <a:ext cx="106" cy="1565"/>
            </a:xfrm>
            <a:prstGeom prst="rightBracket">
              <a:avLst>
                <a:gd name="adj" fmla="val 14149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611313" y="3857625"/>
            <a:ext cx="63134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TW" sz="200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      	            Tony  Manos  Tom   Nick  Titos  Yannis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PizzaRoma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	          5                 2             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PizzaNapoli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	          3        1              4       3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PizzaHut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	1                  5                       2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PizzaToscana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5                  2       1     5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B8A17C-15CE-4F37-86ED-96BEA6B1D0C6}" type="slidenum">
              <a:rPr lang="en-US"/>
              <a:pPr/>
              <a:t>41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Ομοιότητα/Απόσταση Χρηστών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11313" y="3857625"/>
            <a:ext cx="6008687" cy="1857375"/>
            <a:chOff x="1824" y="1296"/>
            <a:chExt cx="1930" cy="1575"/>
          </a:xfrm>
        </p:grpSpPr>
        <p:sp>
          <p:nvSpPr>
            <p:cNvPr id="12" name="AutoShape 5"/>
            <p:cNvSpPr>
              <a:spLocks/>
            </p:cNvSpPr>
            <p:nvPr/>
          </p:nvSpPr>
          <p:spPr bwMode="auto">
            <a:xfrm>
              <a:off x="1824" y="1296"/>
              <a:ext cx="143" cy="1575"/>
            </a:xfrm>
            <a:prstGeom prst="leftBracket">
              <a:avLst>
                <a:gd name="adj" fmla="val 9178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3" name="AutoShape 6"/>
            <p:cNvSpPr>
              <a:spLocks/>
            </p:cNvSpPr>
            <p:nvPr/>
          </p:nvSpPr>
          <p:spPr bwMode="auto">
            <a:xfrm>
              <a:off x="3648" y="1296"/>
              <a:ext cx="106" cy="1565"/>
            </a:xfrm>
            <a:prstGeom prst="rightBracket">
              <a:avLst>
                <a:gd name="adj" fmla="val 14149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611313" y="3857625"/>
            <a:ext cx="63134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TW" sz="200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      	            Tony  Manos  Tom   Nick  Titos  Yannis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PizzaRoma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	          5                 2             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PizzaNapoli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	          3        1              4       3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PizzaHut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	1                  5                       2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PizzaToscana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5                  2       1     5      </a:t>
            </a:r>
          </a:p>
        </p:txBody>
      </p:sp>
      <p:graphicFrame>
        <p:nvGraphicFramePr>
          <p:cNvPr id="219138" name="Object 4"/>
          <p:cNvGraphicFramePr>
            <a:graphicFrameLocks noChangeAspect="1"/>
          </p:cNvGraphicFramePr>
          <p:nvPr/>
        </p:nvGraphicFramePr>
        <p:xfrm>
          <a:off x="609600" y="2667000"/>
          <a:ext cx="6329362" cy="1031875"/>
        </p:xfrm>
        <a:graphic>
          <a:graphicData uri="http://schemas.openxmlformats.org/presentationml/2006/ole">
            <p:oleObj spid="_x0000_s219144" name="Εξίσωση" r:id="rId4" imgW="4902200" imgH="736600" progId="Equation.3">
              <p:embed/>
            </p:oleObj>
          </a:graphicData>
        </a:graphic>
      </p:graphicFrame>
      <p:graphicFrame>
        <p:nvGraphicFramePr>
          <p:cNvPr id="219139" name="Object 6"/>
          <p:cNvGraphicFramePr>
            <a:graphicFrameLocks noChangeAspect="1"/>
          </p:cNvGraphicFramePr>
          <p:nvPr/>
        </p:nvGraphicFramePr>
        <p:xfrm>
          <a:off x="6781800" y="1752600"/>
          <a:ext cx="1641475" cy="996950"/>
        </p:xfrm>
        <a:graphic>
          <a:graphicData uri="http://schemas.openxmlformats.org/presentationml/2006/ole">
            <p:oleObj spid="_x0000_s219145" name="Εξίσωση" r:id="rId5" imgW="1269449" imgH="710891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81000" y="16002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Παράδειγμα: </a:t>
            </a:r>
            <a:r>
              <a:rPr lang="en-US" dirty="0" smtClean="0">
                <a:latin typeface="+mn-lt"/>
              </a:rPr>
              <a:t>mean squared distance</a:t>
            </a:r>
            <a:endParaRPr lang="el-GR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86D58-0300-4A78-8127-2433A4040F59}" type="slidenum">
              <a:rPr lang="en-US"/>
              <a:pPr/>
              <a:t>42</a:t>
            </a:fld>
            <a:endParaRPr lang="en-US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Ομοιότητα/Απόσταση Χρηστών</a:t>
            </a:r>
          </a:p>
        </p:txBody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3175489" cy="4708525"/>
          </a:xfrm>
        </p:spPr>
        <p:txBody>
          <a:bodyPr/>
          <a:lstStyle/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Τρόποι υπολογισμού:</a:t>
            </a:r>
          </a:p>
          <a:p>
            <a:endParaRPr lang="el-GR" sz="800" dirty="0" smtClean="0">
              <a:latin typeface="Calibri" pitchFamily="34" charset="0"/>
            </a:endParaRPr>
          </a:p>
          <a:p>
            <a:pPr lvl="1"/>
            <a:r>
              <a:rPr lang="el-GR" sz="2000" dirty="0" smtClean="0">
                <a:solidFill>
                  <a:srgbClr val="006600"/>
                </a:solidFill>
                <a:latin typeface="Calibri" pitchFamily="34" charset="0"/>
              </a:rPr>
              <a:t>εσωτερικό γινόμενο</a:t>
            </a:r>
          </a:p>
          <a:p>
            <a:pPr lvl="1"/>
            <a:endParaRPr lang="el-GR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r>
              <a:rPr lang="el-GR" sz="2000" dirty="0" smtClean="0">
                <a:solidFill>
                  <a:srgbClr val="006600"/>
                </a:solidFill>
                <a:latin typeface="Calibri" pitchFamily="34" charset="0"/>
              </a:rPr>
              <a:t>συνημίτονο </a:t>
            </a:r>
          </a:p>
          <a:p>
            <a:pPr lvl="1"/>
            <a:endParaRPr lang="el-GR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endParaRPr lang="el-GR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endParaRPr lang="el-GR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endParaRPr lang="el-GR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>
              <a:buNone/>
            </a:pPr>
            <a:endParaRPr lang="el-GR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r>
              <a:rPr lang="en-US" sz="2000" dirty="0" smtClean="0">
                <a:solidFill>
                  <a:srgbClr val="006600"/>
                </a:solidFill>
                <a:latin typeface="Calibri" pitchFamily="34" charset="0"/>
              </a:rPr>
              <a:t>Mean Squared Distance</a:t>
            </a:r>
          </a:p>
          <a:p>
            <a:pPr lvl="1"/>
            <a:endParaRPr lang="en-US" sz="2000" dirty="0" smtClean="0">
              <a:solidFill>
                <a:srgbClr val="006600"/>
              </a:solidFill>
              <a:latin typeface="Calibri" pitchFamily="34" charset="0"/>
            </a:endParaRPr>
          </a:p>
        </p:txBody>
      </p:sp>
      <p:graphicFrame>
        <p:nvGraphicFramePr>
          <p:cNvPr id="1781760" name="Object 0"/>
          <p:cNvGraphicFramePr>
            <a:graphicFrameLocks noChangeAspect="1"/>
          </p:cNvGraphicFramePr>
          <p:nvPr/>
        </p:nvGraphicFramePr>
        <p:xfrm>
          <a:off x="3429000" y="2514600"/>
          <a:ext cx="2192215" cy="709613"/>
        </p:xfrm>
        <a:graphic>
          <a:graphicData uri="http://schemas.openxmlformats.org/presentationml/2006/ole">
            <p:oleObj spid="_x0000_s98312" name="Equation" r:id="rId4" imgW="1447800" imgH="431800" progId="Equation.3">
              <p:embed/>
            </p:oleObj>
          </a:graphicData>
        </a:graphic>
      </p:graphicFrame>
      <p:graphicFrame>
        <p:nvGraphicFramePr>
          <p:cNvPr id="1781761" name="Object 1"/>
          <p:cNvGraphicFramePr>
            <a:graphicFrameLocks noChangeAspect="1"/>
          </p:cNvGraphicFramePr>
          <p:nvPr/>
        </p:nvGraphicFramePr>
        <p:xfrm>
          <a:off x="1524000" y="3962400"/>
          <a:ext cx="5798526" cy="1273175"/>
        </p:xfrm>
        <a:graphic>
          <a:graphicData uri="http://schemas.openxmlformats.org/presentationml/2006/ole">
            <p:oleObj spid="_x0000_s98313" name="Εξίσωση" r:id="rId5" imgW="4432300" imgH="1498600" progId="Equation.3">
              <p:embed/>
            </p:oleObj>
          </a:graphicData>
        </a:graphic>
      </p:graphicFrame>
      <p:sp>
        <p:nvSpPr>
          <p:cNvPr id="1661959" name="Text Box 7"/>
          <p:cNvSpPr txBox="1">
            <a:spLocks noChangeArrowheads="1"/>
          </p:cNvSpPr>
          <p:nvPr/>
        </p:nvSpPr>
        <p:spPr bwMode="auto">
          <a:xfrm>
            <a:off x="6299690" y="1703299"/>
            <a:ext cx="26743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l-GR">
                <a:latin typeface="Calibri" pitchFamily="34" charset="0"/>
              </a:rPr>
              <a:t>Στα άδεια κελιά του πίνακα θεωρούμε ότι υπάρχει το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6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6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6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8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8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6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1955" grpId="0" build="p" autoUpdateAnimBg="0"/>
      <p:bldP spid="1661959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B8A17C-15CE-4F37-86ED-96BEA6B1D0C6}" type="slidenum">
              <a:rPr lang="en-US"/>
              <a:pPr/>
              <a:t>43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Ομοιότητα/Απόσταση</a:t>
            </a:r>
            <a:r>
              <a:rPr lang="en-US" sz="3600" dirty="0" smtClean="0"/>
              <a:t> </a:t>
            </a:r>
            <a:r>
              <a:rPr lang="el-GR" sz="3600" dirty="0" smtClean="0"/>
              <a:t>χρηστών</a:t>
            </a:r>
            <a:r>
              <a:rPr lang="en-US" sz="3600" dirty="0" smtClean="0"/>
              <a:t>: Pearson coefficient</a:t>
            </a:r>
            <a:r>
              <a:rPr lang="el-GR" sz="3600" dirty="0" smtClean="0"/>
              <a:t>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52400" y="2057400"/>
            <a:ext cx="8526463" cy="1787525"/>
            <a:chOff x="609600" y="1052513"/>
            <a:chExt cx="8526463" cy="1787525"/>
          </a:xfrm>
        </p:grpSpPr>
        <p:graphicFrame>
          <p:nvGraphicFramePr>
            <p:cNvPr id="16" name="Object 0"/>
            <p:cNvGraphicFramePr>
              <a:graphicFrameLocks noChangeAspect="1"/>
            </p:cNvGraphicFramePr>
            <p:nvPr/>
          </p:nvGraphicFramePr>
          <p:xfrm>
            <a:off x="609600" y="1052513"/>
            <a:ext cx="8526463" cy="1787525"/>
          </p:xfrm>
          <a:graphic>
            <a:graphicData uri="http://schemas.openxmlformats.org/presentationml/2006/ole">
              <p:oleObj spid="_x0000_s220170" name="Εξίσωση" r:id="rId4" imgW="6540500" imgH="1371600" progId="Equation.3">
                <p:embed/>
              </p:oleObj>
            </a:graphicData>
          </a:graphic>
        </p:graphicFrame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3810000" y="1295400"/>
              <a:ext cx="1752600" cy="838200"/>
            </a:xfrm>
            <a:prstGeom prst="ellips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graphicFrame>
        <p:nvGraphicFramePr>
          <p:cNvPr id="220165" name="Object 1"/>
          <p:cNvGraphicFramePr>
            <a:graphicFrameLocks noChangeAspect="1"/>
          </p:cNvGraphicFramePr>
          <p:nvPr/>
        </p:nvGraphicFramePr>
        <p:xfrm>
          <a:off x="838200" y="4267200"/>
          <a:ext cx="1727200" cy="758825"/>
        </p:xfrm>
        <a:graphic>
          <a:graphicData uri="http://schemas.openxmlformats.org/presentationml/2006/ole">
            <p:oleObj spid="_x0000_s220171" name="Equation" r:id="rId5" imgW="1041400" imgH="457200" progId="Equation.3">
              <p:embed/>
            </p:oleObj>
          </a:graphicData>
        </a:graphic>
      </p:graphicFrame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810000" y="4038600"/>
            <a:ext cx="34740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l-GR" sz="1800" i="1"/>
              <a:t>C(u1,u2) &gt; 0   θετική σχέση</a:t>
            </a:r>
          </a:p>
          <a:p>
            <a:pPr algn="l"/>
            <a:r>
              <a:rPr lang="el-GR" sz="1800" i="1"/>
              <a:t>C(u1,u2) = 0   ουδέτερη σχέση</a:t>
            </a:r>
          </a:p>
          <a:p>
            <a:pPr algn="l"/>
            <a:r>
              <a:rPr lang="el-GR" sz="1800" i="1"/>
              <a:t>C(u1,u2) &lt; 0   αρνητική  σχέση</a:t>
            </a:r>
            <a:endParaRPr lang="el-G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5257800"/>
            <a:ext cx="83820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>
                <a:latin typeface="Calibri" pitchFamily="34" charset="0"/>
              </a:rPr>
              <a:t>measures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the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strength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of</a:t>
            </a:r>
            <a:r>
              <a:rPr lang="el-GR" dirty="0" smtClean="0">
                <a:latin typeface="Calibri" pitchFamily="34" charset="0"/>
              </a:rPr>
              <a:t> a </a:t>
            </a:r>
            <a:r>
              <a:rPr lang="el-GR" dirty="0" err="1" smtClean="0">
                <a:latin typeface="Calibri" pitchFamily="34" charset="0"/>
              </a:rPr>
              <a:t>linear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relationship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between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two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variables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B8A17C-15CE-4F37-86ED-96BEA6B1D0C6}" type="slidenum">
              <a:rPr lang="en-US"/>
              <a:pPr/>
              <a:t>44</a:t>
            </a:fld>
            <a:endParaRPr lang="en-US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sz="3600" dirty="0" smtClean="0"/>
              <a:t>Pearson coefficient</a:t>
            </a:r>
            <a:r>
              <a:rPr lang="el-GR" sz="3600" dirty="0" smtClean="0"/>
              <a:t> </a:t>
            </a:r>
          </a:p>
        </p:txBody>
      </p:sp>
      <p:grpSp>
        <p:nvGrpSpPr>
          <p:cNvPr id="2" name="Group 10"/>
          <p:cNvGrpSpPr/>
          <p:nvPr/>
        </p:nvGrpSpPr>
        <p:grpSpPr>
          <a:xfrm>
            <a:off x="152400" y="2057400"/>
            <a:ext cx="8526463" cy="1787525"/>
            <a:chOff x="609600" y="1052513"/>
            <a:chExt cx="8526463" cy="1787525"/>
          </a:xfrm>
        </p:grpSpPr>
        <p:graphicFrame>
          <p:nvGraphicFramePr>
            <p:cNvPr id="16" name="Object 0"/>
            <p:cNvGraphicFramePr>
              <a:graphicFrameLocks noChangeAspect="1"/>
            </p:cNvGraphicFramePr>
            <p:nvPr/>
          </p:nvGraphicFramePr>
          <p:xfrm>
            <a:off x="609600" y="1052513"/>
            <a:ext cx="8526463" cy="1787525"/>
          </p:xfrm>
          <a:graphic>
            <a:graphicData uri="http://schemas.openxmlformats.org/presentationml/2006/ole">
              <p:oleObj spid="_x0000_s221189" name="Εξίσωση" r:id="rId4" imgW="6540500" imgH="1371600" progId="Equation.3">
                <p:embed/>
              </p:oleObj>
            </a:graphicData>
          </a:graphic>
        </p:graphicFrame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3810000" y="1295400"/>
              <a:ext cx="1752600" cy="838200"/>
            </a:xfrm>
            <a:prstGeom prst="ellipse">
              <a:avLst/>
            </a:prstGeom>
            <a:noFill/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2401" y="3962400"/>
            <a:ext cx="8540262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 smtClean="0">
                <a:latin typeface="Calibri" pitchFamily="34" charset="0"/>
              </a:rPr>
              <a:t>B</a:t>
            </a:r>
            <a:r>
              <a:rPr lang="el-GR" sz="2000" dirty="0" err="1" smtClean="0">
                <a:latin typeface="Calibri" pitchFamily="34" charset="0"/>
              </a:rPr>
              <a:t>etween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-1 </a:t>
            </a:r>
            <a:r>
              <a:rPr lang="el-GR" sz="2000" dirty="0" err="1">
                <a:latin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</a:rPr>
              <a:t> +1. </a:t>
            </a:r>
            <a:endParaRPr lang="en-US" sz="2000" dirty="0" smtClean="0">
              <a:latin typeface="Calibri" pitchFamily="34" charset="0"/>
            </a:endParaRPr>
          </a:p>
          <a:p>
            <a:pPr algn="l"/>
            <a:r>
              <a:rPr lang="el-GR" sz="2000" dirty="0" err="1" smtClean="0">
                <a:latin typeface="Calibri" pitchFamily="34" charset="0"/>
              </a:rPr>
              <a:t>The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closer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the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correlation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is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+/-1, </a:t>
            </a:r>
            <a:r>
              <a:rPr lang="el-GR" sz="2000" dirty="0" err="1">
                <a:latin typeface="Calibri" pitchFamily="34" charset="0"/>
              </a:rPr>
              <a:t>the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closer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a </a:t>
            </a:r>
            <a:r>
              <a:rPr lang="el-GR" sz="2000" dirty="0" err="1">
                <a:latin typeface="Calibri" pitchFamily="34" charset="0"/>
              </a:rPr>
              <a:t>perfect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linear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relationship</a:t>
            </a:r>
            <a:r>
              <a:rPr lang="el-GR" sz="2000" dirty="0">
                <a:latin typeface="Calibri" pitchFamily="34" charset="0"/>
              </a:rPr>
              <a:t>. </a:t>
            </a:r>
            <a:endParaRPr lang="en-US" sz="2000" dirty="0" smtClean="0">
              <a:latin typeface="Calibri" pitchFamily="34" charset="0"/>
            </a:endParaRPr>
          </a:p>
          <a:p>
            <a:pPr algn="l"/>
            <a:r>
              <a:rPr lang="en-US" sz="2000" dirty="0" smtClean="0">
                <a:latin typeface="Calibri" pitchFamily="34" charset="0"/>
              </a:rPr>
              <a:t>An example </a:t>
            </a:r>
            <a:r>
              <a:rPr lang="en-US" sz="2000" dirty="0">
                <a:latin typeface="Calibri" pitchFamily="34" charset="0"/>
              </a:rPr>
              <a:t>of interpretation:</a:t>
            </a:r>
            <a:endParaRPr lang="el-GR" sz="2000" dirty="0">
              <a:latin typeface="Calibri" pitchFamily="34" charset="0"/>
            </a:endParaRPr>
          </a:p>
          <a:p>
            <a:pPr algn="l"/>
            <a:r>
              <a:rPr lang="en-US" sz="2000" dirty="0" smtClean="0">
                <a:latin typeface="Calibri" pitchFamily="34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</a:rPr>
              <a:t>1.0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-0.7 </a:t>
            </a:r>
            <a:r>
              <a:rPr lang="el-GR" sz="2000" dirty="0" err="1">
                <a:latin typeface="Calibri" pitchFamily="34" charset="0"/>
              </a:rPr>
              <a:t>strong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negative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association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l"/>
            <a:r>
              <a:rPr lang="en-US" sz="2000" dirty="0" smtClean="0">
                <a:latin typeface="Calibri" pitchFamily="34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</a:rPr>
              <a:t>0.7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-0.3 </a:t>
            </a:r>
            <a:r>
              <a:rPr lang="el-GR" sz="2000" dirty="0" err="1">
                <a:latin typeface="Calibri" pitchFamily="34" charset="0"/>
              </a:rPr>
              <a:t>weak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negative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association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l"/>
            <a:r>
              <a:rPr lang="en-US" sz="2000" dirty="0" smtClean="0">
                <a:latin typeface="Calibri" pitchFamily="34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</a:rPr>
              <a:t>0.3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+0.3 </a:t>
            </a:r>
            <a:r>
              <a:rPr lang="el-GR" sz="2000" dirty="0" err="1">
                <a:latin typeface="Calibri" pitchFamily="34" charset="0"/>
              </a:rPr>
              <a:t>little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no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association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l"/>
            <a:r>
              <a:rPr lang="en-US" sz="2000" dirty="0" smtClean="0">
                <a:latin typeface="Calibri" pitchFamily="34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0.3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+0.7 </a:t>
            </a:r>
            <a:r>
              <a:rPr lang="el-GR" sz="2000" dirty="0" err="1">
                <a:latin typeface="Calibri" pitchFamily="34" charset="0"/>
              </a:rPr>
              <a:t>weak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positive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association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l"/>
            <a:r>
              <a:rPr lang="en-US" sz="2000" dirty="0" smtClean="0">
                <a:latin typeface="Calibri" pitchFamily="34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+</a:t>
            </a:r>
            <a:r>
              <a:rPr lang="el-GR" sz="2000" dirty="0">
                <a:latin typeface="Calibri" pitchFamily="34" charset="0"/>
              </a:rPr>
              <a:t>0.7 </a:t>
            </a:r>
            <a:r>
              <a:rPr lang="el-GR" sz="2000" dirty="0" err="1">
                <a:latin typeface="Calibri" pitchFamily="34" charset="0"/>
              </a:rPr>
              <a:t>to</a:t>
            </a:r>
            <a:r>
              <a:rPr lang="el-GR" sz="2000" dirty="0">
                <a:latin typeface="Calibri" pitchFamily="34" charset="0"/>
              </a:rPr>
              <a:t> +1.0 </a:t>
            </a:r>
            <a:r>
              <a:rPr lang="el-GR" sz="2000" dirty="0" err="1">
                <a:latin typeface="Calibri" pitchFamily="34" charset="0"/>
              </a:rPr>
              <a:t>strong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positive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association</a:t>
            </a:r>
            <a:r>
              <a:rPr lang="el-GR" sz="20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D6B7F-58C9-4009-A3B2-43ABF140984D}" type="slidenum">
              <a:rPr lang="en-US"/>
              <a:pPr/>
              <a:t>45</a:t>
            </a:fld>
            <a:endParaRPr lang="en-US"/>
          </a:p>
        </p:txBody>
      </p:sp>
      <p:sp>
        <p:nvSpPr>
          <p:cNvPr id="170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6781800" cy="4648200"/>
          </a:xfrm>
        </p:spPr>
        <p:txBody>
          <a:bodyPr/>
          <a:lstStyle/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Τρόποι υπολογισμού</a:t>
            </a:r>
          </a:p>
          <a:p>
            <a:pPr lvl="1"/>
            <a:r>
              <a:rPr lang="el-GR" sz="2000" dirty="0" smtClean="0">
                <a:solidFill>
                  <a:srgbClr val="006600"/>
                </a:solidFill>
                <a:latin typeface="Calibri" pitchFamily="34" charset="0"/>
              </a:rPr>
              <a:t>εσωτερικό γινόμενο</a:t>
            </a:r>
          </a:p>
          <a:p>
            <a:pPr lvl="1"/>
            <a:r>
              <a:rPr lang="el-GR" sz="2000" dirty="0" smtClean="0">
                <a:solidFill>
                  <a:srgbClr val="006600"/>
                </a:solidFill>
                <a:latin typeface="Calibri" pitchFamily="34" charset="0"/>
              </a:rPr>
              <a:t>συνημίτονο </a:t>
            </a:r>
          </a:p>
          <a:p>
            <a:pPr lvl="1"/>
            <a:r>
              <a:rPr lang="en-US" sz="2000" dirty="0" smtClean="0">
                <a:solidFill>
                  <a:srgbClr val="006600"/>
                </a:solidFill>
                <a:latin typeface="Calibri" pitchFamily="34" charset="0"/>
              </a:rPr>
              <a:t>Pearson Correlation Coefficient</a:t>
            </a:r>
          </a:p>
          <a:p>
            <a:pPr lvl="1"/>
            <a:endParaRPr lang="en-US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endParaRPr lang="en-US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endParaRPr lang="en-US" sz="2000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endParaRPr lang="en-US" dirty="0" smtClean="0">
              <a:solidFill>
                <a:srgbClr val="006600"/>
              </a:solidFill>
              <a:latin typeface="Calibri" pitchFamily="34" charset="0"/>
            </a:endParaRPr>
          </a:p>
          <a:p>
            <a:pPr lvl="1"/>
            <a:r>
              <a:rPr lang="en-US" sz="2000" dirty="0" smtClean="0">
                <a:solidFill>
                  <a:srgbClr val="006600"/>
                </a:solidFill>
                <a:latin typeface="Calibri" pitchFamily="34" charset="0"/>
              </a:rPr>
              <a:t>Adjusted Pearson Correlation Coefficient</a:t>
            </a:r>
          </a:p>
        </p:txBody>
      </p:sp>
      <p:graphicFrame>
        <p:nvGraphicFramePr>
          <p:cNvPr id="1702919" name="Object 7"/>
          <p:cNvGraphicFramePr>
            <a:graphicFrameLocks noChangeAspect="1"/>
          </p:cNvGraphicFramePr>
          <p:nvPr/>
        </p:nvGraphicFramePr>
        <p:xfrm>
          <a:off x="3657600" y="3200400"/>
          <a:ext cx="5162550" cy="1241425"/>
        </p:xfrm>
        <a:graphic>
          <a:graphicData uri="http://schemas.openxmlformats.org/presentationml/2006/ole">
            <p:oleObj spid="_x0000_s101384" name="Εξίσωση" r:id="rId4" imgW="5715000" imgH="1270000" progId="Equation.3">
              <p:embed/>
            </p:oleObj>
          </a:graphicData>
        </a:graphic>
      </p:graphicFrame>
      <p:graphicFrame>
        <p:nvGraphicFramePr>
          <p:cNvPr id="1702920" name="Object 8"/>
          <p:cNvGraphicFramePr>
            <a:graphicFrameLocks noChangeAspect="1"/>
          </p:cNvGraphicFramePr>
          <p:nvPr/>
        </p:nvGraphicFramePr>
        <p:xfrm>
          <a:off x="3581400" y="5105400"/>
          <a:ext cx="5149362" cy="1241425"/>
        </p:xfrm>
        <a:graphic>
          <a:graphicData uri="http://schemas.openxmlformats.org/presentationml/2006/ole">
            <p:oleObj spid="_x0000_s101385" name="Εξίσωση" r:id="rId5" imgW="5702300" imgH="1270000" progId="Equation.3">
              <p:embed/>
            </p:oleObj>
          </a:graphicData>
        </a:graphic>
      </p:graphicFrame>
      <p:sp>
        <p:nvSpPr>
          <p:cNvPr id="1702921" name="Text Box 9"/>
          <p:cNvSpPr txBox="1">
            <a:spLocks noChangeArrowheads="1"/>
          </p:cNvSpPr>
          <p:nvPr/>
        </p:nvSpPr>
        <p:spPr bwMode="auto">
          <a:xfrm>
            <a:off x="324932" y="5132457"/>
            <a:ext cx="3006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en-US" sz="2000">
                <a:latin typeface="Calibri" pitchFamily="34" charset="0"/>
              </a:rPr>
              <a:t>To h</a:t>
            </a:r>
            <a:r>
              <a:rPr lang="el-GR" sz="2000">
                <a:latin typeface="Calibri" pitchFamily="34" charset="0"/>
              </a:rPr>
              <a:t>andle the differences</a:t>
            </a:r>
          </a:p>
          <a:p>
            <a:pPr algn="just"/>
            <a:r>
              <a:rPr lang="el-GR" sz="2000">
                <a:latin typeface="Calibri" pitchFamily="34" charset="0"/>
              </a:rPr>
              <a:t>in rating scales of the users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r>
              <a:rPr lang="el-GR" sz="3600" dirty="0" smtClean="0"/>
              <a:t>Ομοιότητα/Απόσταση Αντικειμένων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0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0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0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02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0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0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02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02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2915" grpId="0" build="p" bldLvl="3" autoUpdateAnimBg="0"/>
      <p:bldP spid="1702921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F0E41E-891C-4407-ABE5-3259C0F16D9A}" type="slidenum">
              <a:rPr lang="en-US"/>
              <a:pPr/>
              <a:t>46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l-GR" sz="3600" dirty="0" smtClean="0"/>
              <a:t>Προβλήματα Εκκίνησης</a:t>
            </a:r>
          </a:p>
        </p:txBody>
      </p:sp>
      <p:sp>
        <p:nvSpPr>
          <p:cNvPr id="166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77" y="1752600"/>
            <a:ext cx="8469923" cy="1524000"/>
          </a:xfrm>
        </p:spPr>
        <p:txBody>
          <a:bodyPr/>
          <a:lstStyle/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Κοντινότερος γείτονας</a:t>
            </a: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Εισαγωγή  νέου χρήστη: 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δεν έχει εκφράσει καμιά προτίμηση =&gt; δεν μπορούμε να του προτείνουμε τίποτα (δεν μπορούμε να εντοπίσουμε κοντινούς χρήστες)</a:t>
            </a:r>
          </a:p>
          <a:p>
            <a:pPr lvl="1"/>
            <a:endParaRPr lang="el-GR" dirty="0" smtClean="0">
              <a:latin typeface="Calibri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600200" y="4191000"/>
            <a:ext cx="6313487" cy="2106612"/>
            <a:chOff x="1611313" y="3760788"/>
            <a:chExt cx="6313487" cy="2106612"/>
          </a:xfrm>
        </p:grpSpPr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1611313" y="3836988"/>
              <a:ext cx="6313487" cy="1857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TW" sz="2000" dirty="0">
                  <a:solidFill>
                    <a:schemeClr val="accent2"/>
                  </a:solidFill>
                  <a:latin typeface="Times New Roman" pitchFamily="18" charset="0"/>
                  <a:ea typeface="新細明體" pitchFamily="18" charset="-120"/>
                </a:rPr>
                <a:t>        	            Tony  Manos  Tom   Nick  </a:t>
              </a:r>
              <a:r>
                <a:rPr lang="en-US" altLang="zh-TW" sz="2000" dirty="0" err="1">
                  <a:solidFill>
                    <a:schemeClr val="accent2"/>
                  </a:solidFill>
                  <a:latin typeface="Times New Roman" pitchFamily="18" charset="0"/>
                  <a:ea typeface="新細明體" pitchFamily="18" charset="-120"/>
                </a:rPr>
                <a:t>Titos</a:t>
              </a:r>
              <a:r>
                <a:rPr lang="en-US" altLang="zh-TW" sz="2000" dirty="0">
                  <a:solidFill>
                    <a:schemeClr val="accent2"/>
                  </a:solidFill>
                  <a:latin typeface="Times New Roman" pitchFamily="18" charset="0"/>
                  <a:ea typeface="新細明體" pitchFamily="18" charset="-120"/>
                </a:rPr>
                <a:t>  Yannis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 dirty="0" err="1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PizzaRoma</a:t>
              </a:r>
              <a:r>
                <a:rPr lang="en-US" altLang="zh-TW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	4        5        1       2     5      -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 dirty="0" err="1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PizzaNapoli</a:t>
              </a:r>
              <a:r>
                <a:rPr lang="en-US" altLang="zh-TW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	3        3        1       1     4      -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 dirty="0" err="1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PizzaHut</a:t>
              </a:r>
              <a:r>
                <a:rPr lang="en-US" altLang="zh-TW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	1        2        5       4     1      -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 dirty="0" err="1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PizzaToscana</a:t>
              </a:r>
              <a:r>
                <a:rPr lang="en-US" altLang="zh-TW" baseline="-25000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</a:t>
              </a:r>
              <a:r>
                <a:rPr lang="en-US" altLang="zh-TW" dirty="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5        4        2       1     5      </a:t>
              </a:r>
              <a:r>
                <a:rPr lang="en-US" altLang="zh-TW" b="1" dirty="0">
                  <a:solidFill>
                    <a:srgbClr val="CC3300"/>
                  </a:solidFill>
                  <a:latin typeface="Times New Roman" pitchFamily="18" charset="0"/>
                  <a:ea typeface="新細明體" pitchFamily="18" charset="-120"/>
                </a:rPr>
                <a:t>?</a:t>
              </a:r>
              <a:endParaRPr lang="en-US" altLang="zh-TW" dirty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6734175" y="3760788"/>
              <a:ext cx="504825" cy="2030412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grpSp>
          <p:nvGrpSpPr>
            <p:cNvPr id="19" name="Group 6"/>
            <p:cNvGrpSpPr>
              <a:grpSpLocks/>
            </p:cNvGrpSpPr>
            <p:nvPr/>
          </p:nvGrpSpPr>
          <p:grpSpPr bwMode="auto">
            <a:xfrm>
              <a:off x="1611313" y="4010025"/>
              <a:ext cx="6008687" cy="1857375"/>
              <a:chOff x="1824" y="1296"/>
              <a:chExt cx="1930" cy="1575"/>
            </a:xfrm>
          </p:grpSpPr>
          <p:sp>
            <p:nvSpPr>
              <p:cNvPr id="20" name="AutoShape 7"/>
              <p:cNvSpPr>
                <a:spLocks/>
              </p:cNvSpPr>
              <p:nvPr/>
            </p:nvSpPr>
            <p:spPr bwMode="auto">
              <a:xfrm>
                <a:off x="1824" y="1296"/>
                <a:ext cx="143" cy="1575"/>
              </a:xfrm>
              <a:prstGeom prst="leftBracket">
                <a:avLst>
                  <a:gd name="adj" fmla="val 91783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21" name="AutoShape 8"/>
              <p:cNvSpPr>
                <a:spLocks/>
              </p:cNvSpPr>
              <p:nvPr/>
            </p:nvSpPr>
            <p:spPr bwMode="auto">
              <a:xfrm>
                <a:off x="3648" y="1296"/>
                <a:ext cx="106" cy="1565"/>
              </a:xfrm>
              <a:prstGeom prst="rightBracket">
                <a:avLst>
                  <a:gd name="adj" fmla="val 14149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6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6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0931" grpId="0" build="p" bldLvl="3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30C9DD-F6A1-4B43-A535-894B9702918C}" type="slidenum">
              <a:rPr lang="en-US"/>
              <a:pPr/>
              <a:t>47</a:t>
            </a:fld>
            <a:endParaRPr lang="en-US"/>
          </a:p>
        </p:txBody>
      </p:sp>
      <p:sp>
        <p:nvSpPr>
          <p:cNvPr id="4711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772400" cy="1312862"/>
          </a:xfrm>
        </p:spPr>
        <p:txBody>
          <a:bodyPr/>
          <a:lstStyle/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Κοντινότερο αντικείμενο</a:t>
            </a:r>
          </a:p>
          <a:p>
            <a:pPr>
              <a:buFontTx/>
              <a:buNone/>
            </a:pPr>
            <a:r>
              <a:rPr lang="el-GR" dirty="0" smtClean="0">
                <a:latin typeface="Calibri" pitchFamily="34" charset="0"/>
              </a:rPr>
              <a:t>Εισαγωγή  νέου αντικειμένου (</a:t>
            </a:r>
            <a:r>
              <a:rPr lang="en-US" dirty="0" smtClean="0">
                <a:latin typeface="Calibri" pitchFamily="34" charset="0"/>
              </a:rPr>
              <a:t>new </a:t>
            </a:r>
            <a:r>
              <a:rPr lang="el-GR" dirty="0" err="1" smtClean="0">
                <a:latin typeface="Calibri" pitchFamily="34" charset="0"/>
              </a:rPr>
              <a:t>item</a:t>
            </a:r>
            <a:r>
              <a:rPr lang="en-US" dirty="0" smtClean="0">
                <a:latin typeface="Calibri" pitchFamily="34" charset="0"/>
              </a:rPr>
              <a:t>)</a:t>
            </a:r>
            <a:r>
              <a:rPr lang="el-GR" dirty="0" smtClean="0">
                <a:latin typeface="Calibri" pitchFamily="34" charset="0"/>
              </a:rPr>
              <a:t>: 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δεν έχουμε προτιμήσεις για αυτό =&gt; ποτέ δεν θα προταθεί σε κάποιον χρήστη</a:t>
            </a:r>
          </a:p>
          <a:p>
            <a:pPr lvl="1"/>
            <a:endParaRPr lang="el-GR" dirty="0" smtClean="0">
              <a:latin typeface="Calibri" pitchFamily="34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l-GR" sz="3600" dirty="0" smtClean="0"/>
              <a:t>Προβλήματα Εκκίνησης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611313" y="3836988"/>
            <a:ext cx="6313487" cy="2030412"/>
            <a:chOff x="1611313" y="3836988"/>
            <a:chExt cx="6313487" cy="2030412"/>
          </a:xfrm>
        </p:grpSpPr>
        <p:sp>
          <p:nvSpPr>
            <p:cNvPr id="15" name="Text Box 1028"/>
            <p:cNvSpPr txBox="1">
              <a:spLocks noChangeArrowheads="1"/>
            </p:cNvSpPr>
            <p:nvPr/>
          </p:nvSpPr>
          <p:spPr bwMode="auto">
            <a:xfrm>
              <a:off x="1611313" y="3836988"/>
              <a:ext cx="6313487" cy="1857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TW" sz="2000">
                  <a:solidFill>
                    <a:schemeClr val="accent2"/>
                  </a:solidFill>
                  <a:latin typeface="Times New Roman" pitchFamily="18" charset="0"/>
                  <a:ea typeface="新細明體" pitchFamily="18" charset="-120"/>
                </a:rPr>
                <a:t>        	            Tony  Manos  Tom   Nick  Titos  Yannis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PizzaRoma</a:t>
              </a:r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	4        5        1       2     5      4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PizzaNapoli</a:t>
              </a:r>
              <a:r>
                <a:rPr lang="en-US" altLang="zh-TW" baseline="-25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	3        3        1       1     4      3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PizzaHut</a:t>
              </a:r>
              <a:r>
                <a:rPr lang="en-US" altLang="zh-TW" baseline="-25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</a:t>
              </a:r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	1        2        5       4     1      2</a:t>
              </a:r>
            </a:p>
            <a:p>
              <a:pPr algn="l">
                <a:spcBef>
                  <a:spcPct val="0"/>
                </a:spcBef>
              </a:pPr>
              <a:r>
                <a:rPr lang="en-US" altLang="zh-TW">
                  <a:solidFill>
                    <a:srgbClr val="006600"/>
                  </a:solidFill>
                  <a:latin typeface="Times New Roman" pitchFamily="18" charset="0"/>
                  <a:ea typeface="新細明體" pitchFamily="18" charset="-120"/>
                </a:rPr>
                <a:t>PizzaToscana</a:t>
              </a:r>
              <a:r>
                <a:rPr lang="en-US" altLang="zh-TW" baseline="-250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    </a:t>
              </a:r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rPr>
                <a:t>-         -        -        -     -      </a:t>
              </a:r>
              <a:r>
                <a:rPr lang="en-US" altLang="zh-TW" b="1">
                  <a:solidFill>
                    <a:srgbClr val="CC3300"/>
                  </a:solidFill>
                  <a:latin typeface="Times New Roman" pitchFamily="18" charset="0"/>
                  <a:ea typeface="新細明體" pitchFamily="18" charset="-120"/>
                </a:rPr>
                <a:t>?</a:t>
              </a:r>
              <a:endPara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6" name="Rectangle 1029"/>
            <p:cNvSpPr>
              <a:spLocks noChangeArrowheads="1"/>
            </p:cNvSpPr>
            <p:nvPr/>
          </p:nvSpPr>
          <p:spPr bwMode="auto">
            <a:xfrm>
              <a:off x="3429000" y="5334000"/>
              <a:ext cx="3860800" cy="360363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grpSp>
          <p:nvGrpSpPr>
            <p:cNvPr id="17" name="Group 1030"/>
            <p:cNvGrpSpPr>
              <a:grpSpLocks/>
            </p:cNvGrpSpPr>
            <p:nvPr/>
          </p:nvGrpSpPr>
          <p:grpSpPr bwMode="auto">
            <a:xfrm>
              <a:off x="1611313" y="4010025"/>
              <a:ext cx="6008687" cy="1857375"/>
              <a:chOff x="1824" y="1296"/>
              <a:chExt cx="1930" cy="1575"/>
            </a:xfrm>
          </p:grpSpPr>
          <p:sp>
            <p:nvSpPr>
              <p:cNvPr id="18" name="AutoShape 1031"/>
              <p:cNvSpPr>
                <a:spLocks/>
              </p:cNvSpPr>
              <p:nvPr/>
            </p:nvSpPr>
            <p:spPr bwMode="auto">
              <a:xfrm>
                <a:off x="1824" y="1296"/>
                <a:ext cx="143" cy="1575"/>
              </a:xfrm>
              <a:prstGeom prst="leftBracket">
                <a:avLst>
                  <a:gd name="adj" fmla="val 91783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19" name="AutoShape 1032"/>
              <p:cNvSpPr>
                <a:spLocks/>
              </p:cNvSpPr>
              <p:nvPr/>
            </p:nvSpPr>
            <p:spPr bwMode="auto">
              <a:xfrm>
                <a:off x="3648" y="1296"/>
                <a:ext cx="106" cy="1565"/>
              </a:xfrm>
              <a:prstGeom prst="rightBracket">
                <a:avLst>
                  <a:gd name="adj" fmla="val 14149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EC755D-8022-496C-B75D-AF7C483CEF92}" type="slidenum">
              <a:rPr lang="en-US"/>
              <a:pPr/>
              <a:t>48</a:t>
            </a:fld>
            <a:endParaRPr lang="en-US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989" y="1700213"/>
            <a:ext cx="7646377" cy="747712"/>
          </a:xfrm>
        </p:spPr>
        <p:txBody>
          <a:bodyPr/>
          <a:lstStyle/>
          <a:p>
            <a:pPr>
              <a:buFontTx/>
              <a:buNone/>
            </a:pPr>
            <a:r>
              <a:rPr lang="el-GR" smtClean="0">
                <a:latin typeface="Calibri" pitchFamily="34" charset="0"/>
              </a:rPr>
              <a:t>Σε κάθε περίπτωση ποτέ δεν θα προταθεί ένα νέο </a:t>
            </a:r>
            <a:r>
              <a:rPr lang="en-US" smtClean="0">
                <a:latin typeface="Calibri" pitchFamily="34" charset="0"/>
              </a:rPr>
              <a:t>στοιχείο </a:t>
            </a:r>
            <a:r>
              <a:rPr lang="el-GR" smtClean="0">
                <a:latin typeface="Calibri" pitchFamily="34" charset="0"/>
              </a:rPr>
              <a:t>σε ένα νέο χρήστη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l-GR" sz="3600" dirty="0" smtClean="0"/>
              <a:t>Προβλήματα Εκκίνησης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6313487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TW" sz="2000">
                <a:solidFill>
                  <a:schemeClr val="accent2"/>
                </a:solidFill>
                <a:latin typeface="Times New Roman" pitchFamily="18" charset="0"/>
                <a:ea typeface="新細明體" pitchFamily="18" charset="-120"/>
              </a:rPr>
              <a:t>        	            Tony  Manos  Tom   Nick  Titos  Yannis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PizzaRoma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	4        5        1       2     5      -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PizzaNapoli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	3        3        1       1     4      -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PizzaHut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	1        2        5       4     1      -</a:t>
            </a:r>
          </a:p>
          <a:p>
            <a:pPr algn="l">
              <a:spcBef>
                <a:spcPct val="0"/>
              </a:spcBef>
            </a:pPr>
            <a:r>
              <a:rPr lang="en-US" altLang="zh-TW">
                <a:solidFill>
                  <a:srgbClr val="006600"/>
                </a:solidFill>
                <a:latin typeface="Times New Roman" pitchFamily="18" charset="0"/>
                <a:ea typeface="新細明體" pitchFamily="18" charset="-120"/>
              </a:rPr>
              <a:t>PizzaToscana</a:t>
            </a:r>
            <a:r>
              <a:rPr lang="en-US" altLang="zh-TW" baseline="-25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    </a:t>
            </a:r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t>-         -        -        -     -      </a:t>
            </a:r>
            <a:r>
              <a:rPr lang="en-US" altLang="zh-TW" b="1">
                <a:solidFill>
                  <a:srgbClr val="CC3300"/>
                </a:solidFill>
                <a:latin typeface="Times New Roman" pitchFamily="18" charset="0"/>
                <a:ea typeface="新細明體" pitchFamily="18" charset="-120"/>
              </a:rPr>
              <a:t>?</a:t>
            </a:r>
            <a:endParaRPr lang="en-US" altLang="zh-TW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113087" y="4926012"/>
            <a:ext cx="3860800" cy="360363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/>
          </a:p>
        </p:txBody>
      </p: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1295400" y="3602037"/>
            <a:ext cx="6008687" cy="1857375"/>
            <a:chOff x="1824" y="1296"/>
            <a:chExt cx="1930" cy="1575"/>
          </a:xfrm>
        </p:grpSpPr>
        <p:sp>
          <p:nvSpPr>
            <p:cNvPr id="18" name="AutoShape 7"/>
            <p:cNvSpPr>
              <a:spLocks/>
            </p:cNvSpPr>
            <p:nvPr/>
          </p:nvSpPr>
          <p:spPr bwMode="auto">
            <a:xfrm>
              <a:off x="1824" y="1296"/>
              <a:ext cx="143" cy="1575"/>
            </a:xfrm>
            <a:prstGeom prst="leftBracket">
              <a:avLst>
                <a:gd name="adj" fmla="val 9178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l-GR"/>
            </a:p>
          </p:txBody>
        </p:sp>
        <p:sp>
          <p:nvSpPr>
            <p:cNvPr id="19" name="AutoShape 8"/>
            <p:cNvSpPr>
              <a:spLocks/>
            </p:cNvSpPr>
            <p:nvPr/>
          </p:nvSpPr>
          <p:spPr bwMode="auto">
            <a:xfrm>
              <a:off x="3648" y="1296"/>
              <a:ext cx="106" cy="1565"/>
            </a:xfrm>
            <a:prstGeom prst="rightBracket">
              <a:avLst>
                <a:gd name="adj" fmla="val 14149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6418262" y="3352800"/>
            <a:ext cx="504825" cy="2030412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3A9C16-D0F8-41E7-9EEA-99E0580EA67E}" type="slidenum">
              <a:rPr lang="en-US"/>
              <a:pPr/>
              <a:t>49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Obtaining</a:t>
            </a:r>
            <a:r>
              <a:rPr lang="el-GR" dirty="0" smtClean="0"/>
              <a:t> </a:t>
            </a:r>
            <a:r>
              <a:rPr lang="el-GR" dirty="0" err="1" smtClean="0"/>
              <a:t>User</a:t>
            </a:r>
            <a:r>
              <a:rPr lang="el-GR" dirty="0" smtClean="0"/>
              <a:t> </a:t>
            </a:r>
            <a:r>
              <a:rPr lang="el-GR" dirty="0" err="1" smtClean="0"/>
              <a:t>Input</a:t>
            </a:r>
            <a:endParaRPr lang="el-GR" dirty="0" smtClean="0"/>
          </a:p>
        </p:txBody>
      </p:sp>
      <p:sp>
        <p:nvSpPr>
          <p:cNvPr id="166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286750" cy="32940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Calibri" pitchFamily="34" charset="0"/>
              </a:rPr>
              <a:t>User (consumer) input is </a:t>
            </a:r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</a:rPr>
              <a:t>difficult to get </a:t>
            </a:r>
          </a:p>
          <a:p>
            <a:pPr>
              <a:buFontTx/>
              <a:buNone/>
            </a:pPr>
            <a:r>
              <a:rPr lang="en-US" dirty="0" smtClean="0">
                <a:latin typeface="Calibri" pitchFamily="34" charset="0"/>
              </a:rPr>
              <a:t>A solution: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identify preferences that are</a:t>
            </a:r>
            <a:r>
              <a:rPr lang="en-US" b="1" i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</a:rPr>
              <a:t> implicit </a:t>
            </a:r>
            <a:r>
              <a:rPr lang="en-US" dirty="0" smtClean="0">
                <a:latin typeface="Calibri" pitchFamily="34" charset="0"/>
              </a:rPr>
              <a:t>in </a:t>
            </a:r>
            <a:r>
              <a:rPr lang="en-US" i="1" dirty="0" smtClean="0">
                <a:solidFill>
                  <a:srgbClr val="006600"/>
                </a:solidFill>
                <a:latin typeface="Calibri" pitchFamily="34" charset="0"/>
              </a:rPr>
              <a:t>people's actions</a:t>
            </a:r>
            <a:endParaRPr lang="en-US" dirty="0" smtClean="0">
              <a:latin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</a:rPr>
              <a:t>Purchase records</a:t>
            </a:r>
          </a:p>
          <a:p>
            <a:pPr lvl="2"/>
            <a:r>
              <a:rPr lang="en-US" sz="1800" dirty="0" smtClean="0">
                <a:latin typeface="Calibri" pitchFamily="34" charset="0"/>
              </a:rPr>
              <a:t>For example, people who </a:t>
            </a:r>
            <a:r>
              <a:rPr lang="en-US" sz="1800" u="sng" dirty="0" smtClean="0">
                <a:latin typeface="Calibri" pitchFamily="34" charset="0"/>
              </a:rPr>
              <a:t>order a book</a:t>
            </a:r>
            <a:r>
              <a:rPr lang="en-US" sz="1800" dirty="0" smtClean="0">
                <a:latin typeface="Calibri" pitchFamily="34" charset="0"/>
              </a:rPr>
              <a:t> implicitly express their preference for that book (over other books)</a:t>
            </a:r>
          </a:p>
          <a:p>
            <a:pPr lvl="1"/>
            <a:r>
              <a:rPr lang="en-US" sz="2000" dirty="0" smtClean="0">
                <a:latin typeface="Calibri" pitchFamily="34" charset="0"/>
              </a:rPr>
              <a:t>Timing logs</a:t>
            </a:r>
          </a:p>
          <a:p>
            <a:pPr lvl="1"/>
            <a:endParaRPr lang="en-US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Works quite well (but results are not as good as with the use of rating)</a:t>
            </a:r>
            <a:endParaRPr lang="el-GR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6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6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6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6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67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67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7075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E17FD9-33AD-45FE-979A-D6F72936A04A}" type="slidenum">
              <a:rPr lang="en-US"/>
              <a:pPr/>
              <a:t>5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ea typeface="ＭＳ Ｐゴシック" charset="-128"/>
              </a:rPr>
              <a:t>User Profile</a:t>
            </a:r>
            <a:endParaRPr lang="el-GR" sz="3600" dirty="0" smtClean="0">
              <a:ea typeface="ＭＳ Ｐゴシック" charset="-128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839200" cy="2501900"/>
          </a:xfrm>
          <a:ln>
            <a:noFill/>
          </a:ln>
        </p:spPr>
        <p:txBody>
          <a:bodyPr/>
          <a:lstStyle/>
          <a:p>
            <a:pPr lvl="1"/>
            <a:r>
              <a:rPr lang="en-US" sz="2400" i="1" dirty="0" smtClean="0">
                <a:latin typeface="Calibri" pitchFamily="34" charset="0"/>
              </a:rPr>
              <a:t>M</a:t>
            </a:r>
            <a:r>
              <a:rPr lang="el-GR" sz="2400" i="1" dirty="0" smtClean="0">
                <a:latin typeface="Calibri" pitchFamily="34" charset="0"/>
              </a:rPr>
              <a:t>έσο διάκρισης των χρηστών βάσει των χαρακτηριστικών και προτιμήσεών τους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</a:rPr>
              <a:t>Μορφή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Δεν υπάρχει κάποια τυποποιημένη μορφή</a:t>
            </a:r>
          </a:p>
          <a:p>
            <a:pPr lvl="1"/>
            <a:r>
              <a:rPr lang="el-GR" dirty="0" smtClean="0">
                <a:latin typeface="Calibri" pitchFamily="34" charset="0"/>
              </a:rPr>
              <a:t>Μπορούμε να θεωρήσουμε ότι έχει τη μορφή ενός ερωτήματος</a:t>
            </a:r>
          </a:p>
        </p:txBody>
      </p:sp>
      <p:sp>
        <p:nvSpPr>
          <p:cNvPr id="1710084" name="Rectangle 4"/>
          <p:cNvSpPr>
            <a:spLocks noChangeArrowheads="1"/>
          </p:cNvSpPr>
          <p:nvPr/>
        </p:nvSpPr>
        <p:spPr bwMode="auto">
          <a:xfrm>
            <a:off x="381000" y="4419600"/>
            <a:ext cx="794678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l-GR" sz="2000" dirty="0">
                <a:latin typeface="Calibri" pitchFamily="34" charset="0"/>
              </a:rPr>
              <a:t>Προφίλ Χρηστών και Ηθική</a:t>
            </a:r>
          </a:p>
          <a:p>
            <a:pPr marL="342900" indent="-342900" algn="l"/>
            <a:r>
              <a:rPr lang="el-GR" sz="2000" dirty="0">
                <a:latin typeface="Calibri" pitchFamily="34" charset="0"/>
              </a:rPr>
              <a:t>(α) Είναι «ορθό» να περιορίζουμε τα αποτελέσματα;</a:t>
            </a:r>
          </a:p>
          <a:p>
            <a:pPr marL="342900" indent="-342900" algn="l"/>
            <a:r>
              <a:rPr lang="el-GR" sz="2000" dirty="0">
                <a:latin typeface="Calibri" pitchFamily="34" charset="0"/>
              </a:rPr>
              <a:t>(β) </a:t>
            </a:r>
            <a:r>
              <a:rPr lang="el-GR" sz="2000" dirty="0" err="1">
                <a:latin typeface="Calibri" pitchFamily="34" charset="0"/>
              </a:rPr>
              <a:t>Ιδιωτικότητα</a:t>
            </a:r>
            <a:r>
              <a:rPr lang="el-GR" sz="2000" dirty="0">
                <a:latin typeface="Calibri" pitchFamily="34" charset="0"/>
              </a:rPr>
              <a:t> και προστασία προσωπικών δεδομένων (</a:t>
            </a:r>
            <a:r>
              <a:rPr lang="en-US" sz="2000" dirty="0">
                <a:latin typeface="Calibri" pitchFamily="34" charset="0"/>
              </a:rPr>
              <a:t>Privacy)</a:t>
            </a:r>
          </a:p>
          <a:p>
            <a:pPr marL="742950" lvl="1" indent="-285750" algn="l">
              <a:buFontTx/>
              <a:buChar char="–"/>
            </a:pPr>
            <a:r>
              <a:rPr lang="el-GR" sz="1800" dirty="0">
                <a:solidFill>
                  <a:schemeClr val="tx1"/>
                </a:solidFill>
                <a:latin typeface="Calibri" pitchFamily="34" charset="0"/>
              </a:rPr>
              <a:t>Αν έχουμε πολύ λεπτομερή προφίλ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1143000" lvl="2" indent="-228600" algn="l"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Ποιος έχει δικαίωμα να βλέπει τα προφίλ;</a:t>
            </a:r>
          </a:p>
          <a:p>
            <a:pPr marL="1143000" lvl="2" indent="-228600" algn="l"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Ποιος μπορεί να ελέγχει και να αλλάζει τα προφίλ;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0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10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10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10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10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10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084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A5A46D-5248-4426-B787-43A87DDF57A7}" type="slidenum">
              <a:rPr lang="en-US"/>
              <a:pPr/>
              <a:t>50</a:t>
            </a:fld>
            <a:endParaRPr 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048000" y="6172200"/>
            <a:ext cx="2409634" cy="46166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rgbClr val="006600"/>
                </a:solidFill>
                <a:latin typeface="Tahoma" pitchFamily="34" charset="0"/>
              </a:rPr>
              <a:t>Implicit rating</a:t>
            </a:r>
          </a:p>
        </p:txBody>
      </p:sp>
      <p:pic>
        <p:nvPicPr>
          <p:cNvPr id="5120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631" y="1523999"/>
            <a:ext cx="759655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8" name="Line 5"/>
          <p:cNvSpPr>
            <a:spLocks noChangeShapeType="1"/>
          </p:cNvSpPr>
          <p:nvPr/>
        </p:nvSpPr>
        <p:spPr bwMode="auto">
          <a:xfrm flipV="1">
            <a:off x="4730262" y="3276599"/>
            <a:ext cx="2180492" cy="3048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l-GR"/>
          </a:p>
        </p:txBody>
      </p:sp>
      <p:sp>
        <p:nvSpPr>
          <p:cNvPr id="51209" name="Line 6"/>
          <p:cNvSpPr>
            <a:spLocks noChangeShapeType="1"/>
          </p:cNvSpPr>
          <p:nvPr/>
        </p:nvSpPr>
        <p:spPr bwMode="auto">
          <a:xfrm flipV="1">
            <a:off x="4730261" y="3505199"/>
            <a:ext cx="2532185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l-GR"/>
          </a:p>
        </p:txBody>
      </p:sp>
      <p:sp>
        <p:nvSpPr>
          <p:cNvPr id="51210" name="Line 7"/>
          <p:cNvSpPr>
            <a:spLocks noChangeShapeType="1"/>
          </p:cNvSpPr>
          <p:nvPr/>
        </p:nvSpPr>
        <p:spPr bwMode="auto">
          <a:xfrm flipV="1">
            <a:off x="4730261" y="5181599"/>
            <a:ext cx="140677" cy="1143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l-GR"/>
          </a:p>
        </p:txBody>
      </p:sp>
      <p:sp>
        <p:nvSpPr>
          <p:cNvPr id="51211" name="Line 8"/>
          <p:cNvSpPr>
            <a:spLocks noChangeShapeType="1"/>
          </p:cNvSpPr>
          <p:nvPr/>
        </p:nvSpPr>
        <p:spPr bwMode="auto">
          <a:xfrm flipH="1" flipV="1">
            <a:off x="4097215" y="5181599"/>
            <a:ext cx="633046" cy="11430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l-GR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/>
              <a:t>Obtaining</a:t>
            </a:r>
            <a:r>
              <a:rPr lang="el-GR" dirty="0" smtClean="0"/>
              <a:t> </a:t>
            </a:r>
            <a:r>
              <a:rPr lang="el-GR" dirty="0" err="1" smtClean="0"/>
              <a:t>User</a:t>
            </a:r>
            <a:r>
              <a:rPr lang="el-GR" dirty="0" smtClean="0"/>
              <a:t> </a:t>
            </a:r>
            <a:r>
              <a:rPr lang="el-GR" dirty="0" err="1" smtClean="0"/>
              <a:t>Input</a:t>
            </a:r>
            <a:endParaRPr lang="el-G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6EBADB-D41C-4F02-9155-5633646AFF28}" type="slidenum">
              <a:rPr lang="en-US"/>
              <a:pPr/>
              <a:t>51</a:t>
            </a:fld>
            <a:endParaRPr lang="en-US"/>
          </a:p>
        </p:txBody>
      </p:sp>
      <p:sp>
        <p:nvSpPr>
          <p:cNvPr id="170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839200" cy="12954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err="1" smtClean="0">
                <a:latin typeface="Calibri" pitchFamily="34" charset="0"/>
              </a:rPr>
              <a:t>Πολύ</a:t>
            </a:r>
            <a:r>
              <a:rPr lang="en-GB" dirty="0" smtClean="0">
                <a:latin typeface="Calibri" pitchFamily="34" charset="0"/>
              </a:rPr>
              <a:t> </a:t>
            </a:r>
            <a:r>
              <a:rPr lang="en-GB" dirty="0" err="1" smtClean="0">
                <a:latin typeface="Calibri" pitchFamily="34" charset="0"/>
              </a:rPr>
              <a:t>συχνά</a:t>
            </a:r>
            <a:r>
              <a:rPr lang="en-GB" dirty="0" smtClean="0"/>
              <a:t>  |</a:t>
            </a:r>
            <a:r>
              <a:rPr lang="en-US" dirty="0" smtClean="0"/>
              <a:t>D</a:t>
            </a:r>
            <a:r>
              <a:rPr lang="en-GB" baseline="-25000" dirty="0" smtClean="0"/>
              <a:t>u1</a:t>
            </a:r>
            <a:r>
              <a:rPr lang="en-US" baseline="-25000" dirty="0" smtClean="0">
                <a:latin typeface="Symbol" pitchFamily="18" charset="2"/>
              </a:rPr>
              <a:t>Ç</a:t>
            </a:r>
            <a:r>
              <a:rPr lang="en-GB" baseline="-25000" dirty="0" smtClean="0"/>
              <a:t>u2</a:t>
            </a:r>
            <a:r>
              <a:rPr lang="en-GB" dirty="0" smtClean="0"/>
              <a:t>|=0 </a:t>
            </a:r>
          </a:p>
          <a:p>
            <a:pPr lvl="1">
              <a:buFontTx/>
              <a:buNone/>
            </a:pPr>
            <a:r>
              <a:rPr lang="en-US" dirty="0" smtClean="0">
                <a:latin typeface="Calibri" pitchFamily="34" charset="0"/>
              </a:rPr>
              <a:t>When thousands of items available only little overlap!</a:t>
            </a:r>
          </a:p>
          <a:p>
            <a:pPr lvl="1">
              <a:buFontTx/>
              <a:buNone/>
            </a:pPr>
            <a:r>
              <a:rPr lang="en-US" dirty="0" smtClean="0">
                <a:latin typeface="Calibri" pitchFamily="34" charset="0"/>
              </a:rPr>
              <a:t>=&gt; Recommendations based on only a few observations</a:t>
            </a:r>
            <a:endParaRPr lang="el-GR" dirty="0" smtClean="0">
              <a:latin typeface="Calibri" pitchFamily="34" charset="0"/>
            </a:endParaRPr>
          </a:p>
        </p:txBody>
      </p:sp>
      <p:sp>
        <p:nvSpPr>
          <p:cNvPr id="1707014" name="Rectangle 6"/>
          <p:cNvSpPr>
            <a:spLocks noChangeArrowheads="1"/>
          </p:cNvSpPr>
          <p:nvPr/>
        </p:nvSpPr>
        <p:spPr bwMode="auto">
          <a:xfrm>
            <a:off x="1447800" y="3810000"/>
            <a:ext cx="5334000" cy="16764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l"/>
            <a:r>
              <a:rPr lang="el-GR" sz="2000">
                <a:latin typeface="Calibri" pitchFamily="34" charset="0"/>
              </a:rPr>
              <a:t>Various solutions:</a:t>
            </a:r>
          </a:p>
          <a:p>
            <a:pPr marL="742950" lvl="1" indent="-285750" algn="l">
              <a:buFontTx/>
              <a:buChar char="–"/>
            </a:pPr>
            <a:r>
              <a:rPr lang="el-GR" sz="1800">
                <a:solidFill>
                  <a:schemeClr val="tx1"/>
                </a:solidFill>
                <a:latin typeface="Calibri" pitchFamily="34" charset="0"/>
              </a:rPr>
              <a:t>View CF as a classification task</a:t>
            </a:r>
          </a:p>
          <a:p>
            <a:pPr marL="1143000" lvl="2" indent="-228600" algn="l">
              <a:buFontTx/>
              <a:buChar char="•"/>
            </a:pPr>
            <a:r>
              <a:rPr lang="el-GR" sz="1600">
                <a:latin typeface="Calibri" pitchFamily="34" charset="0"/>
              </a:rPr>
              <a:t>build </a:t>
            </a:r>
            <a:r>
              <a:rPr lang="en-US" sz="1600">
                <a:latin typeface="Calibri" pitchFamily="34" charset="0"/>
              </a:rPr>
              <a:t>a</a:t>
            </a:r>
            <a:r>
              <a:rPr lang="el-GR" sz="1600">
                <a:latin typeface="Calibri" pitchFamily="34" charset="0"/>
              </a:rPr>
              <a:t> classifier for each user</a:t>
            </a:r>
          </a:p>
          <a:p>
            <a:pPr marL="1143000" lvl="2" indent="-228600" algn="l">
              <a:buFontTx/>
              <a:buChar char="•"/>
            </a:pPr>
            <a:r>
              <a:rPr lang="el-GR" sz="1600">
                <a:latin typeface="Calibri" pitchFamily="34" charset="0"/>
              </a:rPr>
              <a:t>employ training examples</a:t>
            </a:r>
          </a:p>
          <a:p>
            <a:pPr marL="742950" lvl="1" indent="-285750" algn="l">
              <a:buFontTx/>
              <a:buChar char="–"/>
            </a:pPr>
            <a:r>
              <a:rPr lang="el-GR" sz="1800">
                <a:solidFill>
                  <a:schemeClr val="tx1"/>
                </a:solidFill>
                <a:latin typeface="Calibri" pitchFamily="34" charset="0"/>
              </a:rPr>
              <a:t>Reduce Dimensions</a:t>
            </a:r>
          </a:p>
          <a:p>
            <a:pPr marL="1143000" lvl="2" indent="-228600" algn="l">
              <a:buFontTx/>
              <a:buChar char="•"/>
            </a:pPr>
            <a:r>
              <a:rPr lang="el-GR" sz="1600">
                <a:latin typeface="Calibri" pitchFamily="34" charset="0"/>
              </a:rPr>
              <a:t>e.g. LSI (Latent Semantic Indexing)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Αραιός Πίνακας</a:t>
            </a: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0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0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0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070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07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07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07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07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07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707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7011" grpId="0" build="p" autoUpdateAnimBg="0"/>
      <p:bldP spid="1707014" grpId="0" build="p" bldLvl="3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D21E17-CE74-4EDC-B1DA-5F01380E0D84}" type="slidenum">
              <a:rPr lang="en-US"/>
              <a:pPr/>
              <a:t>52</a:t>
            </a:fld>
            <a:endParaRPr lang="en-US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mtClean="0">
                <a:latin typeface="Calibri" pitchFamily="34" charset="0"/>
              </a:rPr>
              <a:t>Performance Issues</a:t>
            </a:r>
          </a:p>
        </p:txBody>
      </p:sp>
      <p:sp>
        <p:nvSpPr>
          <p:cNvPr id="170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77" y="1557338"/>
            <a:ext cx="8622323" cy="4462462"/>
          </a:xfrm>
        </p:spPr>
        <p:txBody>
          <a:bodyPr/>
          <a:lstStyle/>
          <a:p>
            <a:r>
              <a:rPr lang="el-GR" dirty="0" err="1" smtClean="0">
                <a:latin typeface="Calibri" pitchFamily="34" charset="0"/>
              </a:rPr>
              <a:t>Depends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on</a:t>
            </a:r>
            <a:r>
              <a:rPr lang="el-GR" dirty="0" smtClean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size of set of users</a:t>
            </a:r>
            <a:r>
              <a:rPr lang="el-GR" dirty="0" smtClean="0">
                <a:latin typeface="Calibri" pitchFamily="34" charset="0"/>
              </a:rPr>
              <a:t>|U| </a:t>
            </a:r>
            <a:r>
              <a:rPr lang="el-GR" dirty="0" err="1" smtClean="0">
                <a:latin typeface="Calibri" pitchFamily="34" charset="0"/>
              </a:rPr>
              <a:t>vs</a:t>
            </a:r>
            <a:r>
              <a:rPr lang="el-GR" dirty="0" smtClean="0">
                <a:latin typeface="Calibri" pitchFamily="34" charset="0"/>
              </a:rPr>
              <a:t>. </a:t>
            </a:r>
            <a:r>
              <a:rPr lang="en-US" dirty="0" smtClean="0">
                <a:latin typeface="Calibri" pitchFamily="34" charset="0"/>
              </a:rPr>
              <a:t>size of set of items</a:t>
            </a:r>
            <a:r>
              <a:rPr lang="el-GR" dirty="0" smtClean="0">
                <a:latin typeface="Calibri" pitchFamily="34" charset="0"/>
              </a:rPr>
              <a:t>|D| </a:t>
            </a:r>
            <a:r>
              <a:rPr lang="en-US" dirty="0" smtClean="0">
                <a:latin typeface="Calibri" pitchFamily="34" charset="0"/>
              </a:rPr>
              <a:t>and their “stability”</a:t>
            </a:r>
            <a:endParaRPr lang="el-GR" dirty="0" smtClean="0">
              <a:latin typeface="Calibri" pitchFamily="34" charset="0"/>
            </a:endParaRPr>
          </a:p>
          <a:p>
            <a:r>
              <a:rPr lang="el-GR" dirty="0" err="1" smtClean="0">
                <a:latin typeface="Calibri" pitchFamily="34" charset="0"/>
              </a:rPr>
              <a:t>Typical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setting</a:t>
            </a:r>
            <a:endParaRPr lang="el-GR" dirty="0" smtClean="0">
              <a:latin typeface="Calibri" pitchFamily="34" charset="0"/>
            </a:endParaRPr>
          </a:p>
          <a:p>
            <a:pPr lvl="1"/>
            <a:r>
              <a:rPr lang="el-GR" sz="2000" dirty="0" smtClean="0">
                <a:latin typeface="Calibri" pitchFamily="34" charset="0"/>
              </a:rPr>
              <a:t>D </a:t>
            </a:r>
            <a:r>
              <a:rPr lang="el-GR" sz="2000" dirty="0" err="1" smtClean="0">
                <a:latin typeface="Calibri" pitchFamily="34" charset="0"/>
              </a:rPr>
              <a:t>stable</a:t>
            </a:r>
            <a:r>
              <a:rPr lang="el-GR" sz="2000" dirty="0" smtClean="0">
                <a:latin typeface="Calibri" pitchFamily="34" charset="0"/>
              </a:rPr>
              <a:t>   (</a:t>
            </a:r>
            <a:r>
              <a:rPr lang="el-GR" sz="2000" dirty="0" err="1" smtClean="0">
                <a:latin typeface="Calibri" pitchFamily="34" charset="0"/>
              </a:rPr>
              <a:t>e.g</a:t>
            </a:r>
            <a:r>
              <a:rPr lang="el-GR" sz="2000" dirty="0" smtClean="0">
                <a:latin typeface="Calibri" pitchFamily="34" charset="0"/>
              </a:rPr>
              <a:t>. 5.000 </a:t>
            </a:r>
            <a:r>
              <a:rPr lang="el-GR" sz="2000" dirty="0" err="1" smtClean="0">
                <a:latin typeface="Calibri" pitchFamily="34" charset="0"/>
              </a:rPr>
              <a:t>movies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U </a:t>
            </a:r>
            <a:r>
              <a:rPr lang="el-GR" sz="2000" dirty="0" err="1" smtClean="0">
                <a:latin typeface="Calibri" pitchFamily="34" charset="0"/>
              </a:rPr>
              <a:t>dynamic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and</a:t>
            </a:r>
            <a:r>
              <a:rPr lang="el-GR" sz="2000" dirty="0" smtClean="0">
                <a:latin typeface="Calibri" pitchFamily="34" charset="0"/>
              </a:rPr>
              <a:t> |U| &gt;&gt; |D|   (</a:t>
            </a:r>
            <a:r>
              <a:rPr lang="el-GR" sz="2000" dirty="0" err="1" smtClean="0">
                <a:latin typeface="Calibri" pitchFamily="34" charset="0"/>
              </a:rPr>
              <a:t>e.g</a:t>
            </a:r>
            <a:r>
              <a:rPr lang="el-GR" sz="2000" dirty="0" smtClean="0">
                <a:latin typeface="Calibri" pitchFamily="34" charset="0"/>
              </a:rPr>
              <a:t>. 100.000 </a:t>
            </a:r>
            <a:r>
              <a:rPr lang="el-GR" sz="2000" dirty="0" err="1" smtClean="0">
                <a:latin typeface="Calibri" pitchFamily="34" charset="0"/>
              </a:rPr>
              <a:t>users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A </a:t>
            </a:r>
            <a:r>
              <a:rPr lang="el-GR" sz="2000" dirty="0" err="1" smtClean="0">
                <a:latin typeface="Calibri" pitchFamily="34" charset="0"/>
              </a:rPr>
              <a:t>fast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Item</a:t>
            </a:r>
            <a:r>
              <a:rPr lang="el-GR" sz="2000" dirty="0" smtClean="0">
                <a:latin typeface="Calibri" pitchFamily="34" charset="0"/>
              </a:rPr>
              <a:t>-</a:t>
            </a:r>
            <a:r>
              <a:rPr lang="el-GR" sz="2000" dirty="0" err="1" smtClean="0">
                <a:latin typeface="Calibri" pitchFamily="34" charset="0"/>
              </a:rPr>
              <a:t>based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approach</a:t>
            </a:r>
            <a:endParaRPr lang="el-GR" sz="2000" dirty="0" smtClean="0">
              <a:latin typeface="Calibri" pitchFamily="34" charset="0"/>
            </a:endParaRPr>
          </a:p>
          <a:p>
            <a:pPr lvl="2">
              <a:buFontTx/>
              <a:buNone/>
            </a:pPr>
            <a:r>
              <a:rPr lang="el-GR" sz="1800" b="1" u="sng" dirty="0" err="1" smtClean="0">
                <a:latin typeface="Calibri" pitchFamily="34" charset="0"/>
              </a:rPr>
              <a:t>Precompute</a:t>
            </a:r>
            <a:r>
              <a:rPr lang="el-GR" sz="1800" b="1" u="sng" dirty="0" smtClean="0">
                <a:latin typeface="Calibri" pitchFamily="34" charset="0"/>
              </a:rPr>
              <a:t> </a:t>
            </a:r>
            <a:r>
              <a:rPr lang="el-GR" sz="1800" b="1" u="sng" dirty="0" err="1" smtClean="0">
                <a:latin typeface="Calibri" pitchFamily="34" charset="0"/>
              </a:rPr>
              <a:t>similarities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of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items</a:t>
            </a:r>
            <a:r>
              <a:rPr lang="el-GR" sz="1800" dirty="0" smtClean="0">
                <a:latin typeface="Calibri" pitchFamily="34" charset="0"/>
              </a:rPr>
              <a:t>:</a:t>
            </a:r>
          </a:p>
          <a:p>
            <a:pPr lvl="3"/>
            <a:r>
              <a:rPr lang="en-US" sz="1800" dirty="0" smtClean="0">
                <a:latin typeface="Calibri" pitchFamily="34" charset="0"/>
              </a:rPr>
              <a:t>Requires </a:t>
            </a:r>
            <a:r>
              <a:rPr lang="el-GR" sz="1800" dirty="0" smtClean="0">
                <a:latin typeface="Calibri" pitchFamily="34" charset="0"/>
              </a:rPr>
              <a:t>O(|D|^2) </a:t>
            </a:r>
            <a:r>
              <a:rPr lang="el-GR" sz="1800" dirty="0" err="1" smtClean="0">
                <a:latin typeface="Calibri" pitchFamily="34" charset="0"/>
              </a:rPr>
              <a:t>space</a:t>
            </a:r>
            <a:r>
              <a:rPr lang="el-GR" sz="1800" dirty="0" smtClean="0">
                <a:latin typeface="Calibri" pitchFamily="34" charset="0"/>
              </a:rPr>
              <a:t>  (</a:t>
            </a:r>
            <a:r>
              <a:rPr lang="el-GR" sz="1800" dirty="0" err="1" smtClean="0">
                <a:latin typeface="Calibri" pitchFamily="34" charset="0"/>
              </a:rPr>
              <a:t>very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big</a:t>
            </a:r>
            <a:r>
              <a:rPr lang="el-GR" sz="1800" dirty="0" smtClean="0">
                <a:latin typeface="Calibri" pitchFamily="34" charset="0"/>
              </a:rPr>
              <a:t>)</a:t>
            </a:r>
          </a:p>
          <a:p>
            <a:pPr lvl="3"/>
            <a:r>
              <a:rPr lang="el-GR" sz="1800" dirty="0" err="1" smtClean="0">
                <a:latin typeface="Calibri" pitchFamily="34" charset="0"/>
              </a:rPr>
              <a:t>One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solution</a:t>
            </a:r>
            <a:r>
              <a:rPr lang="el-GR" sz="1800" dirty="0" smtClean="0">
                <a:latin typeface="Calibri" pitchFamily="34" charset="0"/>
              </a:rPr>
              <a:t>: </a:t>
            </a:r>
            <a:r>
              <a:rPr lang="el-GR" sz="1800" dirty="0" err="1" smtClean="0">
                <a:latin typeface="Calibri" pitchFamily="34" charset="0"/>
              </a:rPr>
              <a:t>Store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only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the</a:t>
            </a:r>
            <a:r>
              <a:rPr lang="el-GR" sz="1800" dirty="0" smtClean="0">
                <a:latin typeface="Calibri" pitchFamily="34" charset="0"/>
              </a:rPr>
              <a:t> k-</a:t>
            </a:r>
            <a:r>
              <a:rPr lang="el-GR" sz="1800" dirty="0" err="1" smtClean="0">
                <a:latin typeface="Calibri" pitchFamily="34" charset="0"/>
              </a:rPr>
              <a:t>rearest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items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of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an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item</a:t>
            </a:r>
            <a:r>
              <a:rPr lang="el-GR" sz="1800" dirty="0" smtClean="0">
                <a:latin typeface="Calibri" pitchFamily="34" charset="0"/>
              </a:rPr>
              <a:t> (</a:t>
            </a:r>
            <a:r>
              <a:rPr lang="el-GR" sz="1800" dirty="0" err="1" smtClean="0">
                <a:latin typeface="Calibri" pitchFamily="34" charset="0"/>
              </a:rPr>
              <a:t>this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is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what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we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need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for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computing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 err="1" smtClean="0">
                <a:latin typeface="Calibri" pitchFamily="34" charset="0"/>
              </a:rPr>
              <a:t>recommendatins</a:t>
            </a:r>
            <a:r>
              <a:rPr lang="el-GR" sz="1800" dirty="0" smtClean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0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0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0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0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0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04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0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0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4963" grpId="0" build="p" bldLvl="4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E86B90-5B4C-4520-B653-CAD195F01D7D}" type="slidenum">
              <a:rPr lang="en-US"/>
              <a:pPr/>
              <a:t>53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Evaluation</a:t>
            </a:r>
            <a:r>
              <a:rPr lang="el-GR" dirty="0" smtClean="0"/>
              <a:t> </a:t>
            </a:r>
            <a:r>
              <a:rPr lang="el-GR" dirty="0" err="1" smtClean="0"/>
              <a:t>Metrics</a:t>
            </a:r>
            <a:endParaRPr lang="el-GR" dirty="0" smtClean="0"/>
          </a:p>
        </p:txBody>
      </p:sp>
      <p:sp>
        <p:nvSpPr>
          <p:cNvPr id="170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latin typeface="Calibri" pitchFamily="34" charset="0"/>
              </a:rPr>
              <a:t>A  method to evaluate a method for collaborative selection/filtering is the following:</a:t>
            </a:r>
            <a:endParaRPr lang="el-GR" dirty="0" smtClean="0">
              <a:latin typeface="Calibri" pitchFamily="34" charset="0"/>
            </a:endParaRPr>
          </a:p>
          <a:p>
            <a:r>
              <a:rPr lang="el-GR" dirty="0" err="1" smtClean="0">
                <a:latin typeface="Calibri" pitchFamily="34" charset="0"/>
              </a:rPr>
              <a:t>Data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is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divided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into</a:t>
            </a:r>
            <a:r>
              <a:rPr lang="el-GR" dirty="0" smtClean="0">
                <a:latin typeface="Calibri" pitchFamily="34" charset="0"/>
              </a:rPr>
              <a:t> 2 </a:t>
            </a:r>
            <a:r>
              <a:rPr lang="el-GR" dirty="0" err="1" smtClean="0">
                <a:latin typeface="Calibri" pitchFamily="34" charset="0"/>
              </a:rPr>
              <a:t>sets</a:t>
            </a:r>
            <a:endParaRPr lang="el-GR" dirty="0" smtClean="0">
              <a:latin typeface="Calibri" pitchFamily="34" charset="0"/>
            </a:endParaRPr>
          </a:p>
          <a:p>
            <a:pPr lvl="1"/>
            <a:r>
              <a:rPr lang="el-GR" dirty="0" err="1" smtClean="0">
                <a:latin typeface="Calibri" pitchFamily="34" charset="0"/>
              </a:rPr>
              <a:t>training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set</a:t>
            </a:r>
            <a:endParaRPr lang="el-GR" dirty="0" smtClean="0">
              <a:latin typeface="Calibri" pitchFamily="34" charset="0"/>
            </a:endParaRPr>
          </a:p>
          <a:p>
            <a:pPr lvl="1"/>
            <a:r>
              <a:rPr lang="el-GR" dirty="0" err="1" smtClean="0">
                <a:latin typeface="Calibri" pitchFamily="34" charset="0"/>
              </a:rPr>
              <a:t>test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set</a:t>
            </a:r>
            <a:endParaRPr lang="el-GR" dirty="0" smtClean="0">
              <a:latin typeface="Calibri" pitchFamily="34" charset="0"/>
            </a:endParaRPr>
          </a:p>
          <a:p>
            <a:r>
              <a:rPr lang="el-GR" dirty="0" err="1" smtClean="0">
                <a:latin typeface="Calibri" pitchFamily="34" charset="0"/>
              </a:rPr>
              <a:t>Evaluation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Metrics</a:t>
            </a:r>
            <a:endParaRPr lang="el-GR" dirty="0" smtClean="0">
              <a:latin typeface="Calibri" pitchFamily="34" charset="0"/>
            </a:endParaRPr>
          </a:p>
          <a:p>
            <a:pPr lvl="1"/>
            <a:r>
              <a:rPr lang="en-US" dirty="0" smtClean="0">
                <a:latin typeface="Calibri" pitchFamily="34" charset="0"/>
              </a:rPr>
              <a:t>Then we compare the results of the </a:t>
            </a:r>
            <a:r>
              <a:rPr lang="en-US" dirty="0" err="1" smtClean="0">
                <a:latin typeface="Calibri" pitchFamily="34" charset="0"/>
              </a:rPr>
              <a:t>techiques</a:t>
            </a:r>
            <a:r>
              <a:rPr lang="en-US" dirty="0" smtClean="0">
                <a:latin typeface="Calibri" pitchFamily="34" charset="0"/>
              </a:rPr>
              <a:t> on the test set using the </a:t>
            </a:r>
            <a:r>
              <a:rPr lang="el-GR" dirty="0" err="1" smtClean="0">
                <a:latin typeface="Calibri" pitchFamily="34" charset="0"/>
              </a:rPr>
              <a:t>Mean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Absolute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 err="1" smtClean="0">
                <a:latin typeface="Calibri" pitchFamily="34" charset="0"/>
              </a:rPr>
              <a:t>Error</a:t>
            </a:r>
            <a:r>
              <a:rPr lang="el-GR" dirty="0" smtClean="0">
                <a:latin typeface="Calibri" pitchFamily="34" charset="0"/>
              </a:rPr>
              <a:t> (MAE)</a:t>
            </a:r>
            <a:endParaRPr lang="el-GR" dirty="0" smtClean="0">
              <a:solidFill>
                <a:schemeClr val="accent4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705988" name="Object 4"/>
          <p:cNvGraphicFramePr>
            <a:graphicFrameLocks noChangeAspect="1"/>
          </p:cNvGraphicFramePr>
          <p:nvPr/>
        </p:nvGraphicFramePr>
        <p:xfrm>
          <a:off x="5706208" y="2997200"/>
          <a:ext cx="2721220" cy="2586038"/>
        </p:xfrm>
        <a:graphic>
          <a:graphicData uri="http://schemas.openxmlformats.org/presentationml/2006/ole">
            <p:oleObj spid="_x0000_s104453" name="Εξίσωση" r:id="rId4" imgW="2044700" imgH="17907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0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0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0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0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0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0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0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5987" grpId="0" build="p" bldLvl="4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4DA30B-F269-4382-BCAC-AE90A93467D4}" type="slidenum">
              <a:rPr lang="en-US"/>
              <a:pPr/>
              <a:t>54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Συνεργατική Επιλογή/Διήθηση: Σύνοψη</a:t>
            </a:r>
          </a:p>
        </p:txBody>
      </p:sp>
      <p:sp>
        <p:nvSpPr>
          <p:cNvPr id="166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305800" cy="4495800"/>
          </a:xfrm>
          <a:ln w="38100" cmpd="dbl">
            <a:solidFill>
              <a:srgbClr val="006600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</a:rPr>
              <a:t>Ιδιαίτερο χαρακτηριστικό: δεν χρειάζεται να έχουμε περιγραφή του περιεχομένου των στοιχείων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μπορούμε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να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την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χρησιμοποιήσουμε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για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την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επιλογή</a:t>
            </a:r>
            <a:r>
              <a:rPr lang="en-US" dirty="0" smtClean="0">
                <a:latin typeface="Calibri" pitchFamily="34" charset="0"/>
              </a:rPr>
              <a:t>/</a:t>
            </a:r>
            <a:r>
              <a:rPr lang="en-US" dirty="0" err="1" smtClean="0">
                <a:latin typeface="Calibri" pitchFamily="34" charset="0"/>
              </a:rPr>
              <a:t>διήθηση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ποιημάτων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</a:rPr>
              <a:t>φιλοσοφικών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ιδεών</a:t>
            </a:r>
            <a:r>
              <a:rPr lang="en-US" dirty="0" smtClean="0">
                <a:latin typeface="Calibri" pitchFamily="34" charset="0"/>
              </a:rPr>
              <a:t>, mp3, </a:t>
            </a:r>
            <a:r>
              <a:rPr lang="el-GR" dirty="0" smtClean="0">
                <a:latin typeface="Calibri" pitchFamily="34" charset="0"/>
              </a:rPr>
              <a:t>μεζεδοπωλείων, </a:t>
            </a:r>
            <a:r>
              <a:rPr lang="en-US" dirty="0" smtClean="0">
                <a:latin typeface="Calibri" pitchFamily="34" charset="0"/>
              </a:rPr>
              <a:t>...</a:t>
            </a:r>
            <a:endParaRPr lang="el-GR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</a:rPr>
              <a:t>Θα μπορούσε να αξιοποιηθεί και στα πλαίσια της κλασσικής ΑΠ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Calibri" pitchFamily="34" charset="0"/>
              </a:rPr>
              <a:t>Διάταξη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στοιχείων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απάντησης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βάσει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συνάφειας</a:t>
            </a:r>
            <a:r>
              <a:rPr lang="en-US" dirty="0" smtClean="0">
                <a:latin typeface="Calibri" pitchFamily="34" charset="0"/>
              </a:rPr>
              <a:t> ΚΑΙ </a:t>
            </a:r>
            <a:r>
              <a:rPr lang="en-US" dirty="0" err="1" smtClean="0">
                <a:latin typeface="Calibri" pitchFamily="34" charset="0"/>
              </a:rPr>
              <a:t>του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εκτιμούμενου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βαθμού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τους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en-US" dirty="0" err="1" smtClean="0">
                <a:latin typeface="Calibri" pitchFamily="34" charset="0"/>
              </a:rPr>
              <a:t>βάσει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των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αξιολογήσεων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των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άλλων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χρηστών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 smtClean="0">
                <a:latin typeface="Calibri" pitchFamily="34" charset="0"/>
              </a:rPr>
              <a:t>Έχει</a:t>
            </a:r>
            <a:r>
              <a:rPr lang="en-US" sz="2400" dirty="0" smtClean="0">
                <a:latin typeface="Calibri" pitchFamily="34" charset="0"/>
              </a:rPr>
              <a:t> απ</a:t>
            </a:r>
            <a:r>
              <a:rPr lang="en-US" sz="2400" dirty="0" err="1" smtClean="0">
                <a:latin typeface="Calibri" pitchFamily="34" charset="0"/>
              </a:rPr>
              <a:t>οδειχθεί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χρήσιμη</a:t>
            </a:r>
            <a:r>
              <a:rPr lang="en-US" sz="2400" dirty="0" smtClean="0">
                <a:latin typeface="Calibri" pitchFamily="34" charset="0"/>
              </a:rPr>
              <a:t> και </a:t>
            </a:r>
            <a:r>
              <a:rPr lang="en-US" sz="2400" dirty="0" err="1" smtClean="0">
                <a:latin typeface="Calibri" pitchFamily="34" charset="0"/>
              </a:rPr>
              <a:t>γι</a:t>
            </a:r>
            <a:r>
              <a:rPr lang="en-US" sz="2400" dirty="0" smtClean="0">
                <a:latin typeface="Calibri" pitchFamily="34" charset="0"/>
              </a:rPr>
              <a:t>α τους αγοραστές και για τους πωλητές (e-commerce)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6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6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6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6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23" grpId="0" build="p" bldLvl="5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4DA30B-F269-4382-BCAC-AE90A93467D4}" type="slidenum">
              <a:rPr lang="en-US"/>
              <a:pPr/>
              <a:t>55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Συνεργατική Επιλογή/Διήθηση: Σύνοψη</a:t>
            </a:r>
          </a:p>
        </p:txBody>
      </p:sp>
      <p:sp>
        <p:nvSpPr>
          <p:cNvPr id="166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382000" cy="3886200"/>
          </a:xfrm>
          <a:ln w="38100" cmpd="dbl">
            <a:solidFill>
              <a:srgbClr val="006600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err="1" smtClean="0">
                <a:latin typeface="Calibri" pitchFamily="34" charset="0"/>
              </a:rPr>
              <a:t>Έχει</a:t>
            </a:r>
            <a:r>
              <a:rPr lang="en-US" sz="2000" dirty="0" smtClean="0">
                <a:latin typeface="Calibri" pitchFamily="34" charset="0"/>
              </a:rPr>
              <a:t> απ</a:t>
            </a:r>
            <a:r>
              <a:rPr lang="en-US" sz="2000" dirty="0" err="1" smtClean="0">
                <a:latin typeface="Calibri" pitchFamily="34" charset="0"/>
              </a:rPr>
              <a:t>οδειχθεί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χρήσιμη</a:t>
            </a:r>
            <a:r>
              <a:rPr lang="en-US" sz="2000" dirty="0" smtClean="0">
                <a:latin typeface="Calibri" pitchFamily="34" charset="0"/>
              </a:rPr>
              <a:t> και </a:t>
            </a:r>
            <a:r>
              <a:rPr lang="en-US" sz="2000" dirty="0" err="1" smtClean="0">
                <a:latin typeface="Calibri" pitchFamily="34" charset="0"/>
              </a:rPr>
              <a:t>γι</a:t>
            </a:r>
            <a:r>
              <a:rPr lang="en-US" sz="2000" dirty="0" smtClean="0">
                <a:latin typeface="Calibri" pitchFamily="34" charset="0"/>
              </a:rPr>
              <a:t>α τους αγοραστές και για τους πωλητές (e-commerce)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CC0000"/>
                </a:solidFill>
                <a:latin typeface="Calibri" pitchFamily="34" charset="0"/>
              </a:rPr>
              <a:t>Αδυναμίες: </a:t>
            </a:r>
            <a:r>
              <a:rPr lang="en-US" sz="2000" dirty="0" err="1" smtClean="0">
                <a:solidFill>
                  <a:srgbClr val="CC0000"/>
                </a:solidFill>
                <a:latin typeface="Calibri" pitchFamily="34" charset="0"/>
              </a:rPr>
              <a:t>Sparceness</a:t>
            </a:r>
            <a:r>
              <a:rPr lang="en-US" sz="2000" dirty="0" smtClean="0">
                <a:solidFill>
                  <a:srgbClr val="CC0000"/>
                </a:solidFill>
                <a:latin typeface="Calibri" pitchFamily="34" charset="0"/>
              </a:rPr>
              <a:t> &amp; Cold Start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Works well only once a "critical mass" of preference has been obtained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Calibri" pitchFamily="34" charset="0"/>
              </a:rPr>
              <a:t>Need a very large number of consumers to express their preferences about a relatively large number of products.</a:t>
            </a:r>
            <a:endParaRPr lang="el-GR" sz="2000" dirty="0" smtClean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latin typeface="Calibri" pitchFamily="34" charset="0"/>
              </a:rPr>
              <a:t>Users</a:t>
            </a:r>
            <a:r>
              <a:rPr lang="el-GR" sz="2000" dirty="0" smtClean="0">
                <a:latin typeface="Calibri" pitchFamily="34" charset="0"/>
              </a:rPr>
              <a:t>' </a:t>
            </a:r>
            <a:r>
              <a:rPr lang="el-GR" sz="2000" dirty="0" err="1" smtClean="0">
                <a:latin typeface="Calibri" pitchFamily="34" charset="0"/>
              </a:rPr>
              <a:t>profiles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don't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overlap</a:t>
            </a:r>
            <a:r>
              <a:rPr lang="el-GR" sz="2000" dirty="0" smtClean="0">
                <a:latin typeface="Calibri" pitchFamily="34" charset="0"/>
              </a:rPr>
              <a:t> -&gt; </a:t>
            </a:r>
            <a:r>
              <a:rPr lang="el-GR" sz="2000" dirty="0" err="1" smtClean="0">
                <a:latin typeface="Calibri" pitchFamily="34" charset="0"/>
              </a:rPr>
              <a:t>similarity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not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computable</a:t>
            </a:r>
            <a:endParaRPr lang="el-GR" sz="2000" dirty="0" smtClean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latin typeface="Calibri" pitchFamily="34" charset="0"/>
              </a:rPr>
              <a:t>Doesn't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help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the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community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forming</a:t>
            </a:r>
            <a:endParaRPr lang="el-GR" sz="2000" dirty="0" smtClean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l-GR" sz="2000" dirty="0" err="1" smtClean="0">
                <a:latin typeface="Calibri" pitchFamily="34" charset="0"/>
              </a:rPr>
              <a:t>Difficult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or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impossible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for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users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to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control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the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recommendation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process</a:t>
            </a:r>
            <a:endParaRPr lang="el-GR" sz="20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l-GR" sz="2000" dirty="0" smtClean="0">
                <a:solidFill>
                  <a:srgbClr val="006600"/>
                </a:solidFill>
                <a:latin typeface="Calibri" pitchFamily="34" charset="0"/>
              </a:rPr>
              <a:t>Επεκτάσεις/Βελτιώσεις</a:t>
            </a:r>
          </a:p>
          <a:p>
            <a:pPr lvl="1">
              <a:lnSpc>
                <a:spcPct val="90000"/>
              </a:lnSpc>
            </a:pPr>
            <a:r>
              <a:rPr lang="el-GR" sz="2000" b="1" dirty="0" err="1" smtClean="0">
                <a:solidFill>
                  <a:srgbClr val="008000"/>
                </a:solidFill>
                <a:latin typeface="Calibri" pitchFamily="34" charset="0"/>
              </a:rPr>
              <a:t>Trust</a:t>
            </a:r>
            <a:r>
              <a:rPr lang="el-GR" sz="2000" dirty="0" smtClean="0">
                <a:latin typeface="Calibri" pitchFamily="34" charset="0"/>
              </a:rPr>
              <a:t> = </a:t>
            </a:r>
            <a:r>
              <a:rPr lang="el-GR" sz="2000" dirty="0" err="1" smtClean="0">
                <a:latin typeface="Calibri" pitchFamily="34" charset="0"/>
              </a:rPr>
              <a:t>explicit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rating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of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user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on</a:t>
            </a: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user</a:t>
            </a:r>
            <a:endParaRPr lang="el-GR" sz="20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2889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6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69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69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6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6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69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6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69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23" grpId="0" build="p" bldLvl="5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11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40770-ECFB-4963-86C2-83E58EB66889}" type="slidenum">
              <a:rPr lang="en-US"/>
              <a:pPr/>
              <a:t>6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600" dirty="0" smtClean="0">
                <a:ea typeface="ＭＳ Ｐゴシック" charset="-128"/>
              </a:rPr>
              <a:t>Γενικοί Τρόποι Αξιοποίησης κατά την Ανάκτηση Πληροφοριών</a:t>
            </a:r>
          </a:p>
        </p:txBody>
      </p:sp>
      <p:sp>
        <p:nvSpPr>
          <p:cNvPr id="161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63712"/>
            <a:ext cx="8382000" cy="43322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b="1" dirty="0" err="1" smtClean="0">
                <a:latin typeface="Calibri" pitchFamily="34" charset="0"/>
              </a:rPr>
              <a:t>Μετα</a:t>
            </a:r>
            <a:r>
              <a:rPr lang="el-GR" b="1" dirty="0" smtClean="0">
                <a:latin typeface="Calibri" pitchFamily="34" charset="0"/>
              </a:rPr>
              <a:t>-διήθηση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n-US" sz="2400" b="1" dirty="0" smtClean="0">
                <a:solidFill>
                  <a:srgbClr val="FF33CC"/>
                </a:solidFill>
                <a:latin typeface="Calibri" pitchFamily="34" charset="0"/>
              </a:rPr>
              <a:t>post-filter</a:t>
            </a:r>
            <a:r>
              <a:rPr lang="el-GR" dirty="0" smtClean="0">
                <a:latin typeface="Calibri" pitchFamily="34" charset="0"/>
              </a:rPr>
              <a:t>)</a:t>
            </a:r>
            <a:endParaRPr lang="en-US" dirty="0" smtClean="0">
              <a:latin typeface="Calibri" pitchFamily="34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προφίλ χρησιμοποιείται </a:t>
            </a:r>
            <a:r>
              <a:rPr lang="el-GR" sz="2000" i="1" u="sng" dirty="0" smtClean="0">
                <a:latin typeface="Calibri" pitchFamily="34" charset="0"/>
              </a:rPr>
              <a:t>κατόπιν</a:t>
            </a:r>
            <a:r>
              <a:rPr lang="el-GR" sz="2000" dirty="0" smtClean="0">
                <a:latin typeface="Calibri" pitchFamily="34" charset="0"/>
              </a:rPr>
              <a:t> της αποτίμησης της αρχικής επερώτησης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Η χρήση προφίλ αυξάνει το υπολογιστικό κόστος της ανάκτησης</a:t>
            </a:r>
            <a:endParaRPr lang="en-US" dirty="0" smtClean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b="1" dirty="0" smtClean="0">
                <a:latin typeface="Calibri" pitchFamily="34" charset="0"/>
              </a:rPr>
              <a:t>Προ-διήθηση</a:t>
            </a:r>
            <a:r>
              <a:rPr lang="el-GR" dirty="0" smtClean="0">
                <a:latin typeface="Calibri" pitchFamily="34" charset="0"/>
              </a:rPr>
              <a:t> (</a:t>
            </a:r>
            <a:r>
              <a:rPr lang="en-US" sz="2400" b="1" dirty="0" smtClean="0">
                <a:solidFill>
                  <a:srgbClr val="FF33CC"/>
                </a:solidFill>
                <a:latin typeface="Calibri" pitchFamily="34" charset="0"/>
              </a:rPr>
              <a:t>pre-filter</a:t>
            </a:r>
            <a:r>
              <a:rPr lang="el-GR" dirty="0" smtClean="0">
                <a:latin typeface="Calibri" pitchFamily="34" charset="0"/>
              </a:rPr>
              <a:t>)</a:t>
            </a:r>
            <a:endParaRPr lang="en-US" dirty="0" smtClean="0">
              <a:latin typeface="Calibri" pitchFamily="34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προφίλ χρησιμοποιείται για να </a:t>
            </a:r>
            <a:r>
              <a:rPr lang="el-GR" sz="2000" i="1" u="sng" dirty="0" smtClean="0">
                <a:latin typeface="Calibri" pitchFamily="34" charset="0"/>
              </a:rPr>
              <a:t>τροποποιήσε</a:t>
            </a:r>
            <a:r>
              <a:rPr lang="el-GR" sz="2000" dirty="0" smtClean="0">
                <a:latin typeface="Calibri" pitchFamily="34" charset="0"/>
              </a:rPr>
              <a:t>ι την αρχική επερώτηση του χρήστη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Η χρήση προφίλ και η τροποποίηση επερωτήσεων δεν αυξάνει κατά ανάγκη το υπολογιστικό κόστος της ανάκτησης</a:t>
            </a:r>
            <a:endParaRPr lang="el-GR" dirty="0" smtClean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Calibri" pitchFamily="34" charset="0"/>
              </a:rPr>
              <a:t>Επερώτηση και Προφίλ ως </a:t>
            </a:r>
            <a:r>
              <a:rPr lang="el-GR" sz="2400" b="1" dirty="0" smtClean="0">
                <a:solidFill>
                  <a:srgbClr val="FF33CC"/>
                </a:solidFill>
                <a:latin typeface="Calibri" pitchFamily="34" charset="0"/>
              </a:rPr>
              <a:t>ξεχωριστά σημεία αναφοράς </a:t>
            </a:r>
            <a:r>
              <a:rPr lang="el-GR" sz="2400" dirty="0" smtClean="0">
                <a:latin typeface="Calibri" pitchFamily="34" charset="0"/>
              </a:rPr>
              <a:t>(</a:t>
            </a:r>
            <a:r>
              <a:rPr lang="el-GR" sz="2400" dirty="0" err="1" smtClean="0">
                <a:latin typeface="Calibri" pitchFamily="34" charset="0"/>
              </a:rPr>
              <a:t>Query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and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Profile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as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Separate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Reference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Points</a:t>
            </a:r>
            <a:r>
              <a:rPr lang="el-GR" sz="2400" dirty="0" smtClean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1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1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2803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DB3FF7-18C2-4661-BA32-73E82D1D1547}" type="slidenum">
              <a:rPr lang="en-US"/>
              <a:pPr/>
              <a:t>7</a:t>
            </a:fld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err="1" smtClean="0">
                <a:ea typeface="ＭＳ Ｐゴシック" charset="-128"/>
              </a:rPr>
              <a:t>Μετα</a:t>
            </a:r>
            <a:r>
              <a:rPr lang="el-GR" sz="3600" dirty="0" smtClean="0">
                <a:ea typeface="ＭＳ Ｐゴシック" charset="-128"/>
              </a:rPr>
              <a:t>-διήθηση (</a:t>
            </a:r>
            <a:r>
              <a:rPr lang="en-US" sz="3600" dirty="0" smtClean="0">
                <a:ea typeface="ＭＳ Ｐゴシック" charset="-128"/>
              </a:rPr>
              <a:t>post-filtering)</a:t>
            </a:r>
            <a:endParaRPr lang="el-GR" sz="3600" dirty="0" smtClean="0">
              <a:ea typeface="ＭＳ Ｐゴシック" charset="-128"/>
            </a:endParaRPr>
          </a:p>
        </p:txBody>
      </p:sp>
      <p:sp>
        <p:nvSpPr>
          <p:cNvPr id="161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315200" cy="3429000"/>
          </a:xfrm>
          <a:ln>
            <a:noFill/>
          </a:ln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Μέθοδος: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Η αρχική επερώτηση υπολογίζεται κανονικά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Τα αποτελέσματα οργανώνονται βάσει του προφίλ</a:t>
            </a:r>
          </a:p>
          <a:p>
            <a:pPr lvl="2">
              <a:buFontTx/>
              <a:buChar char="o"/>
            </a:pPr>
            <a:r>
              <a:rPr lang="el-GR" sz="20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Αναδιάταξη </a:t>
            </a:r>
            <a:r>
              <a:rPr lang="el-GR" sz="2000" dirty="0" smtClean="0">
                <a:latin typeface="Calibri" pitchFamily="34" charset="0"/>
              </a:rPr>
              <a:t>στοιχείων απάντησης</a:t>
            </a:r>
          </a:p>
          <a:p>
            <a:pPr lvl="2">
              <a:buFontTx/>
              <a:buChar char="o"/>
            </a:pPr>
            <a:r>
              <a:rPr lang="el-GR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Αποκλεισμός</a:t>
            </a:r>
            <a:r>
              <a:rPr lang="el-GR" sz="2000" dirty="0" smtClean="0">
                <a:latin typeface="Calibri" pitchFamily="34" charset="0"/>
              </a:rPr>
              <a:t> ορισμένων εγγράφων</a:t>
            </a:r>
            <a:endParaRPr lang="en-US" sz="2000" dirty="0" smtClean="0">
              <a:latin typeface="Calibri" pitchFamily="34" charset="0"/>
            </a:endParaRPr>
          </a:p>
          <a:p>
            <a:pPr lvl="2">
              <a:buFontTx/>
              <a:buChar char="o"/>
            </a:pPr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Υπολογιστικό κόστος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Η χρήση προφίλ δεν μειώνει το υπολογιστικό κόστος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Αντίθετα, προσθέτει ένα παραπάνω υπολογιστικό στάδιο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17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17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1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1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23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A7026-A5ED-4B31-8463-9673FE46BD6C}" type="slidenum">
              <a:rPr lang="en-US"/>
              <a:pPr/>
              <a:t>8</a:t>
            </a:fld>
            <a:endParaRPr lang="en-US"/>
          </a:p>
        </p:txBody>
      </p:sp>
      <p:sp>
        <p:nvSpPr>
          <p:cNvPr id="1741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err="1" smtClean="0">
                <a:ea typeface="ＭＳ Ｐゴシック" charset="-128"/>
              </a:rPr>
              <a:t>Προ-διήθηση (</a:t>
            </a:r>
            <a:r>
              <a:rPr lang="en-US" sz="3600" dirty="0" err="1" smtClean="0">
                <a:ea typeface="ＭＳ Ｐゴシック" charset="-128"/>
              </a:rPr>
              <a:t>Pre-filter</a:t>
            </a:r>
            <a:r>
              <a:rPr lang="el-GR" sz="3600" dirty="0" smtClean="0">
                <a:ea typeface="ＭＳ Ｐゴシック" charset="-128"/>
              </a:rPr>
              <a:t>) 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7200" y="2362199"/>
            <a:ext cx="8365159" cy="3733801"/>
            <a:chOff x="457200" y="1279525"/>
            <a:chExt cx="9107438" cy="4510088"/>
          </a:xfrm>
        </p:grpSpPr>
        <p:grpSp>
          <p:nvGrpSpPr>
            <p:cNvPr id="72" name="Group 1049"/>
            <p:cNvGrpSpPr>
              <a:grpSpLocks/>
            </p:cNvGrpSpPr>
            <p:nvPr/>
          </p:nvGrpSpPr>
          <p:grpSpPr bwMode="auto">
            <a:xfrm>
              <a:off x="1905000" y="1279525"/>
              <a:ext cx="4267200" cy="3074988"/>
              <a:chOff x="1200" y="806"/>
              <a:chExt cx="2688" cy="1937"/>
            </a:xfrm>
          </p:grpSpPr>
          <p:sp>
            <p:nvSpPr>
              <p:cNvPr id="97" name="Rectangle 1029"/>
              <p:cNvSpPr>
                <a:spLocks noChangeArrowheads="1"/>
              </p:cNvSpPr>
              <p:nvPr/>
            </p:nvSpPr>
            <p:spPr bwMode="auto">
              <a:xfrm>
                <a:off x="1932" y="862"/>
                <a:ext cx="1920" cy="163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Text Box 1030"/>
              <p:cNvSpPr txBox="1">
                <a:spLocks noChangeArrowheads="1"/>
              </p:cNvSpPr>
              <p:nvPr/>
            </p:nvSpPr>
            <p:spPr bwMode="auto">
              <a:xfrm>
                <a:off x="1200" y="1543"/>
                <a:ext cx="73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1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Spiciness</a:t>
                </a:r>
                <a:endParaRPr kumimoji="0" lang="el-GR" sz="2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Text Box 1031"/>
              <p:cNvSpPr txBox="1">
                <a:spLocks noChangeArrowheads="1"/>
              </p:cNvSpPr>
              <p:nvPr/>
            </p:nvSpPr>
            <p:spPr bwMode="auto">
              <a:xfrm>
                <a:off x="1763" y="2294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0</a:t>
                </a:r>
                <a:endParaRPr kumimoji="0" lang="el-GR" sz="2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Text Box 1032"/>
              <p:cNvSpPr txBox="1">
                <a:spLocks noChangeArrowheads="1"/>
              </p:cNvSpPr>
              <p:nvPr/>
            </p:nvSpPr>
            <p:spPr bwMode="auto">
              <a:xfrm>
                <a:off x="1872" y="244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0</a:t>
                </a:r>
                <a:endParaRPr kumimoji="0" lang="el-GR" sz="2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Text Box 1033"/>
              <p:cNvSpPr txBox="1">
                <a:spLocks noChangeArrowheads="1"/>
              </p:cNvSpPr>
              <p:nvPr/>
            </p:nvSpPr>
            <p:spPr bwMode="auto">
              <a:xfrm>
                <a:off x="3683" y="2448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1</a:t>
                </a:r>
                <a:endParaRPr kumimoji="0" lang="el-GR" sz="2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2" name="Text Box 1034"/>
              <p:cNvSpPr txBox="1">
                <a:spLocks noChangeArrowheads="1"/>
              </p:cNvSpPr>
              <p:nvPr/>
            </p:nvSpPr>
            <p:spPr bwMode="auto">
              <a:xfrm>
                <a:off x="1776" y="80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1</a:t>
                </a:r>
                <a:endParaRPr kumimoji="0" lang="el-GR" sz="2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3" name="Text Box 1035"/>
              <p:cNvSpPr txBox="1">
                <a:spLocks noChangeArrowheads="1"/>
              </p:cNvSpPr>
              <p:nvPr/>
            </p:nvSpPr>
            <p:spPr bwMode="auto">
              <a:xfrm>
                <a:off x="2427" y="2512"/>
                <a:ext cx="6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1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Calories</a:t>
                </a:r>
                <a:endParaRPr kumimoji="0" lang="el-GR" sz="2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3" name="Text Box 1036"/>
            <p:cNvSpPr txBox="1">
              <a:spLocks noChangeArrowheads="1"/>
            </p:cNvSpPr>
            <p:nvPr/>
          </p:nvSpPr>
          <p:spPr bwMode="auto">
            <a:xfrm>
              <a:off x="4079875" y="1382713"/>
              <a:ext cx="687976" cy="408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</a:rPr>
                <a:t>Chili</a:t>
              </a:r>
              <a:endParaRPr lang="el-GR" sz="1600" kern="0" dirty="0" smtClea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4" name="Text Box 1037"/>
            <p:cNvSpPr txBox="1">
              <a:spLocks noChangeArrowheads="1"/>
            </p:cNvSpPr>
            <p:nvPr/>
          </p:nvSpPr>
          <p:spPr bwMode="auto">
            <a:xfrm>
              <a:off x="5032375" y="2982913"/>
              <a:ext cx="1066693" cy="408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Chicken</a:t>
              </a:r>
              <a:endParaRPr kumimoji="0" lang="el-GR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Text Box 1038"/>
            <p:cNvSpPr txBox="1">
              <a:spLocks noChangeArrowheads="1"/>
            </p:cNvSpPr>
            <p:nvPr/>
          </p:nvSpPr>
          <p:spPr bwMode="auto">
            <a:xfrm>
              <a:off x="4854575" y="3576637"/>
              <a:ext cx="1239473" cy="408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0" dirty="0" smtClean="0">
                  <a:solidFill>
                    <a:sysClr val="windowText" lastClr="000000"/>
                  </a:solidFill>
                </a:rPr>
                <a:t>Ice cream</a:t>
              </a:r>
              <a:endParaRPr lang="el-GR" sz="1600" kern="0" dirty="0" smtClea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Text Box 1040"/>
            <p:cNvSpPr txBox="1">
              <a:spLocks noChangeArrowheads="1"/>
            </p:cNvSpPr>
            <p:nvPr/>
          </p:nvSpPr>
          <p:spPr bwMode="auto">
            <a:xfrm>
              <a:off x="3898900" y="1992313"/>
              <a:ext cx="3619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Q</a:t>
              </a:r>
              <a:endParaRPr kumimoji="0" lang="el-GR" sz="18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Rectangle 1042"/>
            <p:cNvSpPr>
              <a:spLocks noChangeArrowheads="1"/>
            </p:cNvSpPr>
            <p:nvPr/>
          </p:nvSpPr>
          <p:spPr bwMode="auto">
            <a:xfrm>
              <a:off x="4438650" y="1295400"/>
              <a:ext cx="96838" cy="133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Rectangle 1043"/>
            <p:cNvSpPr>
              <a:spLocks noChangeArrowheads="1"/>
            </p:cNvSpPr>
            <p:nvPr/>
          </p:nvSpPr>
          <p:spPr bwMode="auto">
            <a:xfrm>
              <a:off x="6042025" y="3216275"/>
              <a:ext cx="96838" cy="133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Rectangle 1044"/>
            <p:cNvSpPr>
              <a:spLocks noChangeArrowheads="1"/>
            </p:cNvSpPr>
            <p:nvPr/>
          </p:nvSpPr>
          <p:spPr bwMode="auto">
            <a:xfrm>
              <a:off x="5561013" y="3902075"/>
              <a:ext cx="96837" cy="133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Oval 1045"/>
            <p:cNvSpPr>
              <a:spLocks noChangeArrowheads="1"/>
            </p:cNvSpPr>
            <p:nvPr/>
          </p:nvSpPr>
          <p:spPr bwMode="auto">
            <a:xfrm>
              <a:off x="3752850" y="2130425"/>
              <a:ext cx="174625" cy="152400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Text Box 1047"/>
            <p:cNvSpPr txBox="1">
              <a:spLocks noChangeArrowheads="1"/>
            </p:cNvSpPr>
            <p:nvPr/>
          </p:nvSpPr>
          <p:spPr bwMode="auto">
            <a:xfrm>
              <a:off x="3816350" y="2376488"/>
              <a:ext cx="5524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sng" strike="noStrike" kern="0" cap="none" spc="0" normalizeH="0" baseline="0" noProof="0" smtClean="0">
                  <a:ln>
                    <a:noFill/>
                  </a:ln>
                  <a:solidFill>
                    <a:srgbClr val="996600"/>
                  </a:solidFill>
                  <a:effectLst/>
                  <a:uLnTx/>
                  <a:uFillTx/>
                </a:rPr>
                <a:t>Q’1</a:t>
              </a:r>
              <a:endParaRPr kumimoji="0" lang="el-GR" sz="1800" b="1" i="0" u="sng" strike="noStrike" kern="0" cap="none" spc="0" normalizeH="0" baseline="0" noProof="0" smtClean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Oval 1048"/>
            <p:cNvSpPr>
              <a:spLocks noChangeArrowheads="1"/>
            </p:cNvSpPr>
            <p:nvPr/>
          </p:nvSpPr>
          <p:spPr bwMode="auto">
            <a:xfrm>
              <a:off x="3670300" y="2514600"/>
              <a:ext cx="174625" cy="152400"/>
            </a:xfrm>
            <a:prstGeom prst="ellipse">
              <a:avLst/>
            </a:pr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3" name="Group 1052"/>
            <p:cNvGrpSpPr>
              <a:grpSpLocks/>
            </p:cNvGrpSpPr>
            <p:nvPr/>
          </p:nvGrpSpPr>
          <p:grpSpPr bwMode="auto">
            <a:xfrm>
              <a:off x="457200" y="3268663"/>
              <a:ext cx="7007225" cy="2520950"/>
              <a:chOff x="288" y="2022"/>
              <a:chExt cx="4414" cy="1588"/>
            </a:xfrm>
          </p:grpSpPr>
          <p:sp>
            <p:nvSpPr>
              <p:cNvPr id="93" name="Text Box 1039"/>
              <p:cNvSpPr txBox="1">
                <a:spLocks noChangeArrowheads="1"/>
              </p:cNvSpPr>
              <p:nvPr/>
            </p:nvSpPr>
            <p:spPr bwMode="auto">
              <a:xfrm>
                <a:off x="2328" y="2022"/>
                <a:ext cx="6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Profile1</a:t>
                </a:r>
                <a:endParaRPr kumimoji="0" lang="el-GR" sz="18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4" name="Rectangle 1041"/>
              <p:cNvSpPr>
                <a:spLocks noChangeArrowheads="1"/>
              </p:cNvSpPr>
              <p:nvPr/>
            </p:nvSpPr>
            <p:spPr bwMode="auto">
              <a:xfrm>
                <a:off x="2220" y="2059"/>
                <a:ext cx="144" cy="185"/>
              </a:xfrm>
              <a:prstGeom prst="rect">
                <a:avLst/>
              </a:prstGeom>
              <a:solidFill>
                <a:srgbClr val="99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5" name="Text Box 1046"/>
              <p:cNvSpPr txBox="1">
                <a:spLocks noChangeArrowheads="1"/>
              </p:cNvSpPr>
              <p:nvPr/>
            </p:nvSpPr>
            <p:spPr bwMode="auto">
              <a:xfrm>
                <a:off x="288" y="3360"/>
                <a:ext cx="441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2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 pitchFamily="34" charset="0"/>
                  </a:rPr>
                  <a:t>Προφίλ χρήστη που προτιμάει ελαφριά  και όχι πικάντικα φαγητά</a:t>
                </a:r>
              </a:p>
            </p:txBody>
          </p:sp>
          <p:sp>
            <p:nvSpPr>
              <p:cNvPr id="96" name="Line 1050"/>
              <p:cNvSpPr>
                <a:spLocks noChangeShapeType="1"/>
              </p:cNvSpPr>
              <p:nvPr/>
            </p:nvSpPr>
            <p:spPr bwMode="auto">
              <a:xfrm flipV="1">
                <a:off x="2256" y="2294"/>
                <a:ext cx="0" cy="10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4" name="Line 1051"/>
            <p:cNvSpPr>
              <a:spLocks noChangeShapeType="1"/>
            </p:cNvSpPr>
            <p:nvPr/>
          </p:nvSpPr>
          <p:spPr bwMode="auto">
            <a:xfrm flipH="1">
              <a:off x="3752850" y="2282825"/>
              <a:ext cx="92075" cy="2317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5" name="Group 1059"/>
            <p:cNvGrpSpPr>
              <a:grpSpLocks/>
            </p:cNvGrpSpPr>
            <p:nvPr/>
          </p:nvGrpSpPr>
          <p:grpSpPr bwMode="auto">
            <a:xfrm>
              <a:off x="5740400" y="1447800"/>
              <a:ext cx="1193800" cy="366713"/>
              <a:chOff x="3616" y="912"/>
              <a:chExt cx="752" cy="231"/>
            </a:xfrm>
          </p:grpSpPr>
          <p:sp>
            <p:nvSpPr>
              <p:cNvPr id="91" name="Text Box 1054"/>
              <p:cNvSpPr txBox="1">
                <a:spLocks noChangeArrowheads="1"/>
              </p:cNvSpPr>
              <p:nvPr/>
            </p:nvSpPr>
            <p:spPr bwMode="auto">
              <a:xfrm>
                <a:off x="3724" y="912"/>
                <a:ext cx="6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Profile2</a:t>
                </a:r>
                <a:endParaRPr kumimoji="0" lang="el-G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2" name="Rectangle 1055"/>
              <p:cNvSpPr>
                <a:spLocks noChangeArrowheads="1"/>
              </p:cNvSpPr>
              <p:nvPr/>
            </p:nvSpPr>
            <p:spPr bwMode="auto">
              <a:xfrm>
                <a:off x="3616" y="949"/>
                <a:ext cx="144" cy="185"/>
              </a:xfrm>
              <a:prstGeom prst="rect">
                <a:avLst/>
              </a:prstGeom>
              <a:solidFill>
                <a:srgbClr val="00CC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86" name="Group 1060"/>
            <p:cNvGrpSpPr>
              <a:grpSpLocks/>
            </p:cNvGrpSpPr>
            <p:nvPr/>
          </p:nvGrpSpPr>
          <p:grpSpPr bwMode="auto">
            <a:xfrm>
              <a:off x="3898900" y="1752600"/>
              <a:ext cx="1511300" cy="377825"/>
              <a:chOff x="2456" y="1104"/>
              <a:chExt cx="952" cy="238"/>
            </a:xfrm>
          </p:grpSpPr>
          <p:sp>
            <p:nvSpPr>
              <p:cNvPr id="88" name="Line 1056"/>
              <p:cNvSpPr>
                <a:spLocks noChangeShapeType="1"/>
              </p:cNvSpPr>
              <p:nvPr/>
            </p:nvSpPr>
            <p:spPr bwMode="auto">
              <a:xfrm flipV="1">
                <a:off x="2456" y="1255"/>
                <a:ext cx="510" cy="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Text Box 1057"/>
              <p:cNvSpPr txBox="1">
                <a:spLocks noChangeArrowheads="1"/>
              </p:cNvSpPr>
              <p:nvPr/>
            </p:nvSpPr>
            <p:spPr bwMode="auto">
              <a:xfrm>
                <a:off x="3060" y="1104"/>
                <a:ext cx="3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sng" strike="noStrike" kern="0" cap="none" spc="0" normalizeH="0" baseline="0" noProof="0" smtClean="0">
                    <a:ln>
                      <a:noFill/>
                    </a:ln>
                    <a:solidFill>
                      <a:srgbClr val="00CC99"/>
                    </a:solidFill>
                    <a:effectLst/>
                    <a:uLnTx/>
                    <a:uFillTx/>
                  </a:rPr>
                  <a:t>Q’2</a:t>
                </a:r>
                <a:endParaRPr kumimoji="0" lang="el-GR" sz="1800" b="1" i="0" u="sng" strike="noStrike" kern="0" cap="none" spc="0" normalizeH="0" baseline="0" noProof="0" smtClean="0">
                  <a:ln>
                    <a:noFill/>
                  </a:ln>
                  <a:solidFill>
                    <a:srgbClr val="00CC99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Oval 1058"/>
              <p:cNvSpPr>
                <a:spLocks noChangeArrowheads="1"/>
              </p:cNvSpPr>
              <p:nvPr/>
            </p:nvSpPr>
            <p:spPr bwMode="auto">
              <a:xfrm>
                <a:off x="2968" y="1191"/>
                <a:ext cx="110" cy="96"/>
              </a:xfrm>
              <a:prstGeom prst="ellipse">
                <a:avLst/>
              </a:prstGeom>
              <a:solidFill>
                <a:srgbClr val="0066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Text Box 1061"/>
            <p:cNvSpPr txBox="1">
              <a:spLocks noChangeArrowheads="1"/>
            </p:cNvSpPr>
            <p:nvPr/>
          </p:nvSpPr>
          <p:spPr bwMode="auto">
            <a:xfrm>
              <a:off x="6389689" y="2592372"/>
              <a:ext cx="3174949" cy="446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lt"/>
                </a:rPr>
                <a:t>Παράδειγμα με 2 διαστάσεις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64478-456E-4F09-A9FA-38601A99497F}" type="slidenum">
              <a:rPr lang="en-US"/>
              <a:pPr/>
              <a:t>9</a:t>
            </a:fld>
            <a:endParaRPr lang="en-US"/>
          </a:p>
        </p:txBody>
      </p:sp>
      <p:sp>
        <p:nvSpPr>
          <p:cNvPr id="1843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600" dirty="0" smtClean="0">
                <a:ea typeface="ＭＳ Ｐゴシック" charset="-128"/>
              </a:rPr>
              <a:t>Τεχνικές τροποποίησης επερωτήσεων</a:t>
            </a:r>
          </a:p>
        </p:txBody>
      </p:sp>
      <p:sp>
        <p:nvSpPr>
          <p:cNvPr id="162201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6797" cy="2592387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(B.1) </a:t>
            </a:r>
            <a:r>
              <a:rPr lang="el-GR" sz="2400" dirty="0" err="1" smtClean="0">
                <a:latin typeface="Calibri" pitchFamily="34" charset="0"/>
              </a:rPr>
              <a:t>Simple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Linear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Transformation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(απλός γραμμικός μετασχηματισμός)</a:t>
            </a:r>
          </a:p>
          <a:p>
            <a:pPr lvl="1"/>
            <a:r>
              <a:rPr lang="el-GR" sz="2000" dirty="0" smtClean="0">
                <a:latin typeface="Calibri" pitchFamily="34" charset="0"/>
              </a:rPr>
              <a:t>Μετακινεί το διάνυσμα προς την κατεύθυνση του προφίλ</a:t>
            </a:r>
            <a:endParaRPr lang="en-US" sz="2000" dirty="0" smtClean="0">
              <a:latin typeface="Calibri" pitchFamily="34" charset="0"/>
            </a:endParaRPr>
          </a:p>
          <a:p>
            <a:pPr lvl="1"/>
            <a:endParaRPr lang="el-GR" sz="2000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l-GR" sz="2400" dirty="0" smtClean="0">
                <a:latin typeface="Calibri" pitchFamily="34" charset="0"/>
              </a:rPr>
              <a:t>(B.2) </a:t>
            </a:r>
            <a:r>
              <a:rPr lang="el-GR" sz="2400" dirty="0" err="1" smtClean="0">
                <a:latin typeface="Calibri" pitchFamily="34" charset="0"/>
              </a:rPr>
              <a:t>Piecewise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Linear</a:t>
            </a:r>
            <a:r>
              <a:rPr lang="el-GR" sz="2400" dirty="0" smtClean="0">
                <a:latin typeface="Calibri" pitchFamily="34" charset="0"/>
              </a:rPr>
              <a:t> </a:t>
            </a:r>
            <a:r>
              <a:rPr lang="el-GR" sz="2400" dirty="0" err="1" smtClean="0">
                <a:latin typeface="Calibri" pitchFamily="34" charset="0"/>
              </a:rPr>
              <a:t>Transformation</a:t>
            </a:r>
            <a:endParaRPr lang="el-GR" sz="2400" dirty="0" smtClean="0">
              <a:latin typeface="Calibri" pitchFamily="34" charset="0"/>
            </a:endParaRPr>
          </a:p>
          <a:p>
            <a:pPr lvl="1"/>
            <a:r>
              <a:rPr lang="el-GR" sz="2000" dirty="0" smtClean="0">
                <a:latin typeface="Calibri" pitchFamily="34" charset="0"/>
              </a:rPr>
              <a:t>Μετακινεί το διάνυσμα προς την κατεύθυνση του προφίλ βάσει περιπτώσεων</a:t>
            </a:r>
          </a:p>
          <a:p>
            <a:pPr lvl="1"/>
            <a:endParaRPr lang="el-G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2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22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22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2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2019" grpId="0" build="p" bldLvl="2" autoUpdateAnimBg="0"/>
    </p:bld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29734</TotalTime>
  <Words>3003</Words>
  <Application>Microsoft Office PowerPoint</Application>
  <PresentationFormat>On-screen Show (4:3)</PresentationFormat>
  <Paragraphs>717</Paragraphs>
  <Slides>56</Slides>
  <Notes>54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IIR-slides</vt:lpstr>
      <vt:lpstr>Photo Editor Photo</vt:lpstr>
      <vt:lpstr>Εξίσωση</vt:lpstr>
      <vt:lpstr>Equation</vt:lpstr>
      <vt:lpstr>Slide 1</vt:lpstr>
      <vt:lpstr>Τι θα δούμε σήμερα</vt:lpstr>
      <vt:lpstr>Κίνητρο</vt:lpstr>
      <vt:lpstr>Παραδείγματα Κριτηρίων Διάκρισης Χρηστών</vt:lpstr>
      <vt:lpstr>User Profile</vt:lpstr>
      <vt:lpstr>Γενικοί Τρόποι Αξιοποίησης κατά την Ανάκτηση Πληροφοριών</vt:lpstr>
      <vt:lpstr>Μετα-διήθηση (post-filtering)</vt:lpstr>
      <vt:lpstr>Προ-διήθηση (Pre-filter) </vt:lpstr>
      <vt:lpstr>Τεχνικές τροποποίησης επερωτήσεων</vt:lpstr>
      <vt:lpstr>Απλός γραμμικός μετασχηματισμός</vt:lpstr>
      <vt:lpstr>Piecewise Linear Transformation</vt:lpstr>
      <vt:lpstr>Ερώτημα και Προφίλ ως ξεχωριστά σημεία αναφοράς</vt:lpstr>
      <vt:lpstr>Τρόποι συνδυασμού προφίλ και ερωτήματος</vt:lpstr>
      <vt:lpstr>Τρόποι συνδυασμού προφίλ και ερωτήματος</vt:lpstr>
      <vt:lpstr>Τρόποι συνδυασμού προφίλ και ερωτήματος</vt:lpstr>
      <vt:lpstr>Τρόποι συνδυασμού προφίλ και ερωτήματος</vt:lpstr>
      <vt:lpstr>Προφίλ Χρηστών και  Αξιολόγηση Αποτελεσματικότητας Ανάκτησης</vt:lpstr>
      <vt:lpstr>Συστήματα Πολλαπλών Σημείων Αναφοράς (Multiple Reference Point Systems)</vt:lpstr>
      <vt:lpstr>Συστήματα Πολλαπλών Σημείων Αναφοράς</vt:lpstr>
      <vt:lpstr>Συστήματα Πολλαπλών Σημείων Αναφοράς</vt:lpstr>
      <vt:lpstr>Slide 21</vt:lpstr>
      <vt:lpstr>Παράδειγμα</vt:lpstr>
      <vt:lpstr>Slide 23</vt:lpstr>
      <vt:lpstr>Βασικές κατηγορίες συστημάτων συστάσεων</vt:lpstr>
      <vt:lpstr>Συστάσεις βάσει περιεχομένου</vt:lpstr>
      <vt:lpstr>Συστάσεις</vt:lpstr>
      <vt:lpstr>Κλασική ανάκτηση κειμένου</vt:lpstr>
      <vt:lpstr>Πίνακας εγγράφων-χρηστών</vt:lpstr>
      <vt:lpstr>Πίνακας εγγράφων-χρηστών</vt:lpstr>
      <vt:lpstr>Πίνακας αντικειμένων-χρηστών</vt:lpstr>
      <vt:lpstr>Πρόβλεψη (prediction)</vt:lpstr>
      <vt:lpstr>Σύσταση (recommendation)</vt:lpstr>
      <vt:lpstr>Παράδειγμα της διαφοράς μεταξύ Πρόβλεψης και Σύστασης</vt:lpstr>
      <vt:lpstr>Υπολογισμός Συστάσεων</vt:lpstr>
      <vt:lpstr>Υπολογισμός βάσει ομοιότητας χρηστών</vt:lpstr>
      <vt:lpstr>Υπολογισμός βάσει ομοιότητας χρηστών</vt:lpstr>
      <vt:lpstr>Υπολογισμός Συστάσεων</vt:lpstr>
      <vt:lpstr>Υπολογισμός βάσει ομοιότητας αντικειμένων</vt:lpstr>
      <vt:lpstr>Πρόβλεψη και Σύσταση</vt:lpstr>
      <vt:lpstr>Ομοιότητα/Απόσταση Χρηστών</vt:lpstr>
      <vt:lpstr>Ομοιότητα/Απόσταση Χρηστών</vt:lpstr>
      <vt:lpstr>Ομοιότητα/Απόσταση Χρηστών</vt:lpstr>
      <vt:lpstr>Ομοιότητα/Απόσταση χρηστών: Pearson coefficient </vt:lpstr>
      <vt:lpstr>Pearson coefficient </vt:lpstr>
      <vt:lpstr>Ομοιότητα/Απόσταση Αντικειμένων</vt:lpstr>
      <vt:lpstr>Προβλήματα Εκκίνησης</vt:lpstr>
      <vt:lpstr>Προβλήματα Εκκίνησης</vt:lpstr>
      <vt:lpstr>Προβλήματα Εκκίνησης</vt:lpstr>
      <vt:lpstr>Obtaining User Input</vt:lpstr>
      <vt:lpstr>Obtaining User Input</vt:lpstr>
      <vt:lpstr>Αραιός Πίνακας</vt:lpstr>
      <vt:lpstr>Performance Issues</vt:lpstr>
      <vt:lpstr>Evaluation Metrics</vt:lpstr>
      <vt:lpstr>Συνεργατική Επιλογή/Διήθηση: Σύνοψη</vt:lpstr>
      <vt:lpstr>Συνεργατική Επιλογή/Διήθηση: Σύνοψη</vt:lpstr>
      <vt:lpstr>Slide 56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716</cp:revision>
  <cp:lastPrinted>2011-04-04T04:19:57Z</cp:lastPrinted>
  <dcterms:created xsi:type="dcterms:W3CDTF">2011-04-01T01:43:31Z</dcterms:created>
  <dcterms:modified xsi:type="dcterms:W3CDTF">2013-06-07T17:08:28Z</dcterms:modified>
</cp:coreProperties>
</file>