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63"/>
  </p:notesMasterIdLst>
  <p:handoutMasterIdLst>
    <p:handoutMasterId r:id="rId64"/>
  </p:handoutMasterIdLst>
  <p:sldIdLst>
    <p:sldId id="402" r:id="rId2"/>
    <p:sldId id="1180" r:id="rId3"/>
    <p:sldId id="1181" r:id="rId4"/>
    <p:sldId id="1137" r:id="rId5"/>
    <p:sldId id="1172" r:id="rId6"/>
    <p:sldId id="1138" r:id="rId7"/>
    <p:sldId id="1175" r:id="rId8"/>
    <p:sldId id="1139" r:id="rId9"/>
    <p:sldId id="1174" r:id="rId10"/>
    <p:sldId id="1140" r:id="rId11"/>
    <p:sldId id="1141" r:id="rId12"/>
    <p:sldId id="1142" r:id="rId13"/>
    <p:sldId id="1143" r:id="rId14"/>
    <p:sldId id="1144" r:id="rId15"/>
    <p:sldId id="1148" r:id="rId16"/>
    <p:sldId id="1145" r:id="rId17"/>
    <p:sldId id="1146" r:id="rId18"/>
    <p:sldId id="1147" r:id="rId19"/>
    <p:sldId id="1149" r:id="rId20"/>
    <p:sldId id="1150" r:id="rId21"/>
    <p:sldId id="1151" r:id="rId22"/>
    <p:sldId id="1152" r:id="rId23"/>
    <p:sldId id="1153" r:id="rId24"/>
    <p:sldId id="1154" r:id="rId25"/>
    <p:sldId id="1155" r:id="rId26"/>
    <p:sldId id="1176" r:id="rId27"/>
    <p:sldId id="1177" r:id="rId28"/>
    <p:sldId id="1156" r:id="rId29"/>
    <p:sldId id="1157" r:id="rId30"/>
    <p:sldId id="1158" r:id="rId31"/>
    <p:sldId id="1160" r:id="rId32"/>
    <p:sldId id="1159" r:id="rId33"/>
    <p:sldId id="1178" r:id="rId34"/>
    <p:sldId id="1161" r:id="rId35"/>
    <p:sldId id="1162" r:id="rId36"/>
    <p:sldId id="1163" r:id="rId37"/>
    <p:sldId id="1165" r:id="rId38"/>
    <p:sldId id="1164" r:id="rId39"/>
    <p:sldId id="1166" r:id="rId40"/>
    <p:sldId id="1167" r:id="rId41"/>
    <p:sldId id="1179" r:id="rId42"/>
    <p:sldId id="1168" r:id="rId43"/>
    <p:sldId id="1192" r:id="rId44"/>
    <p:sldId id="1193" r:id="rId45"/>
    <p:sldId id="1194" r:id="rId46"/>
    <p:sldId id="1195" r:id="rId47"/>
    <p:sldId id="1196" r:id="rId48"/>
    <p:sldId id="1197" r:id="rId49"/>
    <p:sldId id="1198" r:id="rId50"/>
    <p:sldId id="1199" r:id="rId51"/>
    <p:sldId id="1200" r:id="rId52"/>
    <p:sldId id="1182" r:id="rId53"/>
    <p:sldId id="1183" r:id="rId54"/>
    <p:sldId id="1201" r:id="rId55"/>
    <p:sldId id="1184" r:id="rId56"/>
    <p:sldId id="1185" r:id="rId57"/>
    <p:sldId id="1186" r:id="rId58"/>
    <p:sldId id="1187" r:id="rId59"/>
    <p:sldId id="1188" r:id="rId60"/>
    <p:sldId id="1189" r:id="rId61"/>
    <p:sldId id="1202" r:id="rId6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0EEEB"/>
    <a:srgbClr val="FF9966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0409" autoAdjust="0"/>
  </p:normalViewPr>
  <p:slideViewPr>
    <p:cSldViewPr>
      <p:cViewPr varScale="1">
        <p:scale>
          <a:sx n="97" d="100"/>
          <a:sy n="97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6056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3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000099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fld id="{37E9DE94-7CDC-45D9-B92A-C9F759C6D20B}" type="slidenum">
              <a:rPr lang="en-US" sz="120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889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CE7D2-0EBC-4BF0-92FF-3CD7CEC85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5504F795-75BF-4B71-908C-0E17D6701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318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2" r:id="rId12"/>
    <p:sldLayoutId id="2147483953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botstxt.org/wc/norobot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kipedia:General_disclaimer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2004.org/proceedings/docs/1p595.pdf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10: </a:t>
            </a:r>
            <a:r>
              <a:rPr lang="el-GR" sz="2400" dirty="0" smtClean="0">
                <a:ea typeface="ＭＳ Ｐゴシック" pitchFamily="-112" charset="-128"/>
              </a:rPr>
              <a:t>Σταχυολόγηση Ιστού και Ευρετήρια.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37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What any crawler </a:t>
            </a:r>
            <a:r>
              <a:rPr lang="en-US" i="1" smtClean="0">
                <a:ea typeface="ＭＳ Ｐゴシック" charset="-128"/>
              </a:rPr>
              <a:t>must</a:t>
            </a:r>
            <a:r>
              <a:rPr lang="en-US" smtClean="0">
                <a:ea typeface="ＭＳ Ｐゴシック" charset="-128"/>
              </a:rPr>
              <a:t> do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3810000"/>
          </a:xfrm>
        </p:spPr>
        <p:txBody>
          <a:bodyPr/>
          <a:lstStyle/>
          <a:p>
            <a:pPr eaLnBrk="1" hangingPunct="1"/>
            <a:r>
              <a:rPr lang="en-US" sz="3400" dirty="0" smtClean="0">
                <a:ea typeface="ＭＳ Ｐゴシック" charset="-128"/>
              </a:rPr>
              <a:t>Be </a:t>
            </a:r>
            <a:r>
              <a:rPr lang="en-US" sz="3400" u="sng" dirty="0" smtClean="0">
                <a:ea typeface="ＭＳ Ｐゴシック" charset="-128"/>
              </a:rPr>
              <a:t>Polite</a:t>
            </a:r>
            <a:r>
              <a:rPr lang="en-US" sz="3400" dirty="0" smtClean="0">
                <a:ea typeface="ＭＳ Ｐゴシック" charset="-128"/>
              </a:rPr>
              <a:t>: Respect implicit and explicit politeness considerations</a:t>
            </a:r>
          </a:p>
          <a:p>
            <a:pPr lvl="1" eaLnBrk="1" hangingPunct="1"/>
            <a:r>
              <a:rPr lang="en-US" sz="3200" dirty="0" smtClean="0">
                <a:solidFill>
                  <a:srgbClr val="C00000"/>
                </a:solidFill>
                <a:ea typeface="ＭＳ Ｐゴシック" charset="-128"/>
              </a:rPr>
              <a:t>Only crawl allowed pages</a:t>
            </a:r>
          </a:p>
          <a:p>
            <a:pPr lvl="1" eaLnBrk="1" hangingPunct="1"/>
            <a:r>
              <a:rPr lang="en-US" sz="3200" dirty="0" smtClean="0">
                <a:solidFill>
                  <a:srgbClr val="C00000"/>
                </a:solidFill>
                <a:ea typeface="ＭＳ Ｐゴシック" charset="-128"/>
              </a:rPr>
              <a:t>Respect </a:t>
            </a:r>
            <a:r>
              <a:rPr lang="en-US" sz="3200" i="1" dirty="0" smtClean="0">
                <a:solidFill>
                  <a:srgbClr val="C00000"/>
                </a:solidFill>
                <a:ea typeface="ＭＳ Ｐゴシック" charset="-128"/>
              </a:rPr>
              <a:t>robots.txt </a:t>
            </a:r>
            <a:r>
              <a:rPr lang="en-US" sz="3200" dirty="0" smtClean="0">
                <a:solidFill>
                  <a:srgbClr val="C00000"/>
                </a:solidFill>
                <a:ea typeface="ＭＳ Ｐゴシック" charset="-128"/>
              </a:rPr>
              <a:t>(more on this shortly)</a:t>
            </a:r>
          </a:p>
          <a:p>
            <a:pPr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3400" dirty="0" smtClean="0">
                <a:ea typeface="ＭＳ Ｐゴシック" charset="-128"/>
              </a:rPr>
              <a:t>Be </a:t>
            </a:r>
            <a:r>
              <a:rPr lang="en-US" sz="3400" u="sng" dirty="0" smtClean="0">
                <a:ea typeface="ＭＳ Ｐゴシック" charset="-128"/>
              </a:rPr>
              <a:t>Robust</a:t>
            </a:r>
            <a:r>
              <a:rPr lang="en-US" sz="3400" dirty="0" smtClean="0">
                <a:ea typeface="ＭＳ Ｐゴシック" charset="-128"/>
              </a:rPr>
              <a:t>: </a:t>
            </a:r>
            <a:r>
              <a:rPr lang="en-US" sz="3200" dirty="0" smtClean="0">
                <a:ea typeface="ＭＳ Ｐゴシック" charset="-128"/>
              </a:rPr>
              <a:t>Be immune to spider traps and other malicious behavior from web servers (</a:t>
            </a:r>
            <a:r>
              <a:rPr lang="en-US" sz="3200" dirty="0" smtClean="0">
                <a:solidFill>
                  <a:schemeClr val="dk1"/>
                </a:solidFill>
              </a:rPr>
              <a:t>very large pages, very </a:t>
            </a:r>
            <a:r>
              <a:rPr lang="fr-FR" sz="3200" dirty="0" smtClean="0">
                <a:solidFill>
                  <a:schemeClr val="dk1"/>
                </a:solidFill>
              </a:rPr>
              <a:t>large </a:t>
            </a:r>
            <a:r>
              <a:rPr lang="fr-FR" sz="3200" dirty="0" err="1" smtClean="0">
                <a:solidFill>
                  <a:schemeClr val="dk1"/>
                </a:solidFill>
              </a:rPr>
              <a:t>websites</a:t>
            </a:r>
            <a:r>
              <a:rPr lang="fr-FR" sz="3200" dirty="0" smtClean="0">
                <a:solidFill>
                  <a:schemeClr val="dk1"/>
                </a:solidFill>
              </a:rPr>
              <a:t>, </a:t>
            </a:r>
            <a:r>
              <a:rPr lang="fr-FR" sz="3200" dirty="0" err="1" smtClean="0">
                <a:solidFill>
                  <a:schemeClr val="dk1"/>
                </a:solidFill>
              </a:rPr>
              <a:t>dynamic</a:t>
            </a:r>
            <a:r>
              <a:rPr lang="fr-FR" sz="3200" dirty="0" smtClean="0">
                <a:solidFill>
                  <a:schemeClr val="dk1"/>
                </a:solidFill>
              </a:rPr>
              <a:t> pages </a:t>
            </a:r>
            <a:r>
              <a:rPr lang="fr-FR" sz="3200" dirty="0" err="1" smtClean="0">
                <a:solidFill>
                  <a:schemeClr val="dk1"/>
                </a:solidFill>
              </a:rPr>
              <a:t>etc</a:t>
            </a:r>
            <a:r>
              <a:rPr lang="fr-FR" sz="3200" dirty="0" smtClean="0">
                <a:solidFill>
                  <a:schemeClr val="dk1"/>
                </a:solidFill>
              </a:rPr>
              <a:t>)</a:t>
            </a:r>
          </a:p>
          <a:p>
            <a:pPr eaLnBrk="1" hangingPunct="1"/>
            <a:endParaRPr lang="en-US" sz="3400" dirty="0" smtClean="0">
              <a:ea typeface="ＭＳ Ｐゴシック" charset="-128"/>
            </a:endParaRP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20.1.1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92E2FC-A06D-4A43-98C3-7C4B5251F3C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What any crawler </a:t>
            </a:r>
            <a:r>
              <a:rPr lang="en-US" i="1" smtClean="0">
                <a:ea typeface="ＭＳ Ｐゴシック" charset="-128"/>
              </a:rPr>
              <a:t>should</a:t>
            </a:r>
            <a:r>
              <a:rPr lang="en-US" smtClean="0">
                <a:ea typeface="ＭＳ Ｐゴシック" charset="-128"/>
              </a:rPr>
              <a:t> do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077200" cy="30480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ea typeface="ＭＳ Ｐゴシック" charset="-128"/>
              </a:rPr>
              <a:t>Be capable of </a:t>
            </a:r>
            <a:r>
              <a:rPr lang="en-US" sz="3000" u="sng" dirty="0" smtClean="0">
                <a:ea typeface="ＭＳ Ｐゴシック" charset="-128"/>
              </a:rPr>
              <a:t>distributed</a:t>
            </a:r>
            <a:r>
              <a:rPr lang="en-US" sz="3000" dirty="0" smtClean="0">
                <a:ea typeface="ＭＳ Ｐゴシック" charset="-128"/>
              </a:rPr>
              <a:t> operation: designed to run on multiple distributed machines</a:t>
            </a:r>
          </a:p>
          <a:p>
            <a:pPr eaLnBrk="1" hangingPunct="1"/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Be </a:t>
            </a:r>
            <a:r>
              <a:rPr lang="en-US" sz="3000" u="sng" dirty="0" smtClean="0">
                <a:solidFill>
                  <a:srgbClr val="C00000"/>
                </a:solidFill>
                <a:ea typeface="ＭＳ Ｐゴシック" charset="-128"/>
              </a:rPr>
              <a:t>scalable</a:t>
            </a:r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: designed to increase the crawl rate by adding more machines</a:t>
            </a:r>
          </a:p>
          <a:p>
            <a:pPr eaLnBrk="1" hangingPunct="1"/>
            <a:r>
              <a:rPr lang="en-US" sz="3000" u="sng" dirty="0" smtClean="0">
                <a:ea typeface="ＭＳ Ｐゴシック" charset="-128"/>
              </a:rPr>
              <a:t>Performance/efficiency</a:t>
            </a:r>
            <a:r>
              <a:rPr lang="en-US" sz="3000" dirty="0" smtClean="0">
                <a:ea typeface="ＭＳ Ｐゴシック" charset="-128"/>
              </a:rPr>
              <a:t>: permit full use of available processing and network resources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20.1.1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1B812D-3EDA-435E-B747-BF83EF71EE75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What any crawler </a:t>
            </a:r>
            <a:r>
              <a:rPr lang="en-US" i="1" smtClean="0">
                <a:ea typeface="ＭＳ Ｐゴシック" charset="-128"/>
              </a:rPr>
              <a:t>should</a:t>
            </a:r>
            <a:r>
              <a:rPr lang="en-US" smtClean="0">
                <a:ea typeface="ＭＳ Ｐゴシック" charset="-128"/>
              </a:rPr>
              <a:t> do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001000" cy="3124200"/>
          </a:xfrm>
        </p:spPr>
        <p:txBody>
          <a:bodyPr/>
          <a:lstStyle/>
          <a:p>
            <a:pPr eaLnBrk="1" hangingPunct="1"/>
            <a:r>
              <a:rPr lang="en-US" sz="3400" dirty="0" smtClean="0">
                <a:ea typeface="ＭＳ Ｐゴシック" charset="-128"/>
              </a:rPr>
              <a:t>Fetch pages of “higher </a:t>
            </a:r>
            <a:r>
              <a:rPr lang="en-US" sz="3400" u="sng" dirty="0" smtClean="0">
                <a:ea typeface="ＭＳ Ｐゴシック" charset="-128"/>
              </a:rPr>
              <a:t>quality</a:t>
            </a:r>
            <a:r>
              <a:rPr lang="en-US" sz="3400" dirty="0" smtClean="0">
                <a:ea typeface="ＭＳ Ｐゴシック" charset="-128"/>
              </a:rPr>
              <a:t>” first</a:t>
            </a:r>
          </a:p>
          <a:p>
            <a:pPr eaLnBrk="1" hangingPunct="1"/>
            <a:r>
              <a:rPr lang="en-US" sz="3400" u="sng" dirty="0" smtClean="0">
                <a:solidFill>
                  <a:srgbClr val="C00000"/>
                </a:solidFill>
                <a:ea typeface="ＭＳ Ｐゴシック" charset="-128"/>
              </a:rPr>
              <a:t>Continuous</a:t>
            </a:r>
            <a:r>
              <a:rPr lang="en-US" sz="3400" dirty="0" smtClean="0">
                <a:solidFill>
                  <a:srgbClr val="C00000"/>
                </a:solidFill>
                <a:ea typeface="ＭＳ Ｐゴシック" charset="-128"/>
              </a:rPr>
              <a:t> operation: Continue fetching fresh copies of a previously fetched page</a:t>
            </a:r>
          </a:p>
          <a:p>
            <a:pPr eaLnBrk="1" hangingPunct="1"/>
            <a:r>
              <a:rPr lang="en-US" sz="3400" u="sng" dirty="0" smtClean="0">
                <a:ea typeface="ＭＳ Ｐゴシック" charset="-128"/>
              </a:rPr>
              <a:t>Extensible</a:t>
            </a:r>
            <a:r>
              <a:rPr lang="en-US" sz="3400" dirty="0" smtClean="0">
                <a:ea typeface="ＭＳ Ｐゴシック" charset="-128"/>
              </a:rPr>
              <a:t>: Adapt to new data formats, protocols</a:t>
            </a:r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20.1.1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147D15-E8CC-4A43-83B4-0043C3152123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Updated crawling picture</a:t>
            </a:r>
          </a:p>
        </p:txBody>
      </p:sp>
      <p:sp>
        <p:nvSpPr>
          <p:cNvPr id="25603" name="Freeform 4"/>
          <p:cNvSpPr>
            <a:spLocks/>
          </p:cNvSpPr>
          <p:nvPr/>
        </p:nvSpPr>
        <p:spPr bwMode="auto">
          <a:xfrm>
            <a:off x="520700" y="1714500"/>
            <a:ext cx="8280400" cy="5067300"/>
          </a:xfrm>
          <a:custGeom>
            <a:avLst/>
            <a:gdLst>
              <a:gd name="T0" fmla="*/ 2147483647 w 5216"/>
              <a:gd name="T1" fmla="*/ 2147483647 h 3192"/>
              <a:gd name="T2" fmla="*/ 2147483647 w 5216"/>
              <a:gd name="T3" fmla="*/ 2147483647 h 3192"/>
              <a:gd name="T4" fmla="*/ 2147483647 w 5216"/>
              <a:gd name="T5" fmla="*/ 2147483647 h 3192"/>
              <a:gd name="T6" fmla="*/ 2147483647 w 5216"/>
              <a:gd name="T7" fmla="*/ 2147483647 h 3192"/>
              <a:gd name="T8" fmla="*/ 2147483647 w 5216"/>
              <a:gd name="T9" fmla="*/ 2147483647 h 3192"/>
              <a:gd name="T10" fmla="*/ 2147483647 w 5216"/>
              <a:gd name="T11" fmla="*/ 2147483647 h 3192"/>
              <a:gd name="T12" fmla="*/ 2147483647 w 5216"/>
              <a:gd name="T13" fmla="*/ 2147483647 h 3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16"/>
              <a:gd name="T22" fmla="*/ 0 h 3192"/>
              <a:gd name="T23" fmla="*/ 5216 w 5216"/>
              <a:gd name="T24" fmla="*/ 3192 h 31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16" h="3192">
                <a:moveTo>
                  <a:pt x="1208" y="2768"/>
                </a:moveTo>
                <a:cubicBezTo>
                  <a:pt x="632" y="2536"/>
                  <a:pt x="0" y="2184"/>
                  <a:pt x="8" y="1760"/>
                </a:cubicBezTo>
                <a:cubicBezTo>
                  <a:pt x="16" y="1336"/>
                  <a:pt x="512" y="448"/>
                  <a:pt x="1256" y="224"/>
                </a:cubicBezTo>
                <a:cubicBezTo>
                  <a:pt x="2000" y="0"/>
                  <a:pt x="3840" y="32"/>
                  <a:pt x="4472" y="416"/>
                </a:cubicBezTo>
                <a:cubicBezTo>
                  <a:pt x="5104" y="800"/>
                  <a:pt x="5216" y="2072"/>
                  <a:pt x="5048" y="2528"/>
                </a:cubicBezTo>
                <a:cubicBezTo>
                  <a:pt x="4880" y="2984"/>
                  <a:pt x="4104" y="3112"/>
                  <a:pt x="3464" y="3152"/>
                </a:cubicBezTo>
                <a:cubicBezTo>
                  <a:pt x="2824" y="3192"/>
                  <a:pt x="1784" y="3000"/>
                  <a:pt x="1208" y="2768"/>
                </a:cubicBezTo>
                <a:close/>
              </a:path>
            </a:pathLst>
          </a:cu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3625" y="1905000"/>
            <a:ext cx="2657475" cy="4419600"/>
            <a:chOff x="670" y="1200"/>
            <a:chExt cx="1674" cy="2784"/>
          </a:xfrm>
        </p:grpSpPr>
        <p:sp>
          <p:nvSpPr>
            <p:cNvPr id="25636" name="Freeform 7"/>
            <p:cNvSpPr>
              <a:spLocks/>
            </p:cNvSpPr>
            <p:nvPr/>
          </p:nvSpPr>
          <p:spPr bwMode="auto">
            <a:xfrm>
              <a:off x="1680" y="1200"/>
              <a:ext cx="664" cy="2784"/>
            </a:xfrm>
            <a:custGeom>
              <a:avLst/>
              <a:gdLst>
                <a:gd name="T0" fmla="*/ 288 w 664"/>
                <a:gd name="T1" fmla="*/ 0 h 2784"/>
                <a:gd name="T2" fmla="*/ 624 w 664"/>
                <a:gd name="T3" fmla="*/ 912 h 2784"/>
                <a:gd name="T4" fmla="*/ 48 w 664"/>
                <a:gd name="T5" fmla="*/ 1584 h 2784"/>
                <a:gd name="T6" fmla="*/ 336 w 664"/>
                <a:gd name="T7" fmla="*/ 2784 h 27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4"/>
                <a:gd name="T13" fmla="*/ 0 h 2784"/>
                <a:gd name="T14" fmla="*/ 664 w 664"/>
                <a:gd name="T15" fmla="*/ 2784 h 27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4" h="2784">
                  <a:moveTo>
                    <a:pt x="288" y="0"/>
                  </a:moveTo>
                  <a:cubicBezTo>
                    <a:pt x="476" y="324"/>
                    <a:pt x="664" y="648"/>
                    <a:pt x="624" y="912"/>
                  </a:cubicBezTo>
                  <a:cubicBezTo>
                    <a:pt x="584" y="1176"/>
                    <a:pt x="96" y="1272"/>
                    <a:pt x="48" y="1584"/>
                  </a:cubicBezTo>
                  <a:cubicBezTo>
                    <a:pt x="0" y="1896"/>
                    <a:pt x="168" y="2340"/>
                    <a:pt x="336" y="27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l-GR"/>
            </a:p>
          </p:txBody>
        </p:sp>
        <p:sp>
          <p:nvSpPr>
            <p:cNvPr id="25637" name="Text Box 8"/>
            <p:cNvSpPr txBox="1">
              <a:spLocks noChangeArrowheads="1"/>
            </p:cNvSpPr>
            <p:nvPr/>
          </p:nvSpPr>
          <p:spPr bwMode="auto">
            <a:xfrm>
              <a:off x="670" y="1944"/>
              <a:ext cx="134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URLs crawled</a:t>
              </a:r>
            </a:p>
            <a:p>
              <a:r>
                <a:rPr lang="en-US"/>
                <a:t>and parsed</a:t>
              </a:r>
            </a:p>
          </p:txBody>
        </p:sp>
      </p:grpSp>
      <p:pic>
        <p:nvPicPr>
          <p:cNvPr id="25605" name="Picture 9" descr="MCj021498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191000"/>
            <a:ext cx="4746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648200" y="1828800"/>
            <a:ext cx="1282700" cy="4800600"/>
            <a:chOff x="2880" y="1152"/>
            <a:chExt cx="808" cy="3024"/>
          </a:xfrm>
        </p:grpSpPr>
        <p:sp>
          <p:nvSpPr>
            <p:cNvPr id="25634" name="Freeform 12"/>
            <p:cNvSpPr>
              <a:spLocks/>
            </p:cNvSpPr>
            <p:nvPr/>
          </p:nvSpPr>
          <p:spPr bwMode="auto">
            <a:xfrm>
              <a:off x="2880" y="1152"/>
              <a:ext cx="808" cy="3024"/>
            </a:xfrm>
            <a:custGeom>
              <a:avLst/>
              <a:gdLst>
                <a:gd name="T0" fmla="*/ 528 w 808"/>
                <a:gd name="T1" fmla="*/ 0 h 3024"/>
                <a:gd name="T2" fmla="*/ 0 w 808"/>
                <a:gd name="T3" fmla="*/ 576 h 3024"/>
                <a:gd name="T4" fmla="*/ 528 w 808"/>
                <a:gd name="T5" fmla="*/ 1488 h 3024"/>
                <a:gd name="T6" fmla="*/ 720 w 808"/>
                <a:gd name="T7" fmla="*/ 2736 h 3024"/>
                <a:gd name="T8" fmla="*/ 0 w 808"/>
                <a:gd name="T9" fmla="*/ 3024 h 30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08"/>
                <a:gd name="T16" fmla="*/ 0 h 3024"/>
                <a:gd name="T17" fmla="*/ 808 w 808"/>
                <a:gd name="T18" fmla="*/ 3024 h 30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08" h="3024">
                  <a:moveTo>
                    <a:pt x="528" y="0"/>
                  </a:moveTo>
                  <a:cubicBezTo>
                    <a:pt x="264" y="164"/>
                    <a:pt x="0" y="328"/>
                    <a:pt x="0" y="576"/>
                  </a:cubicBezTo>
                  <a:cubicBezTo>
                    <a:pt x="0" y="824"/>
                    <a:pt x="408" y="1128"/>
                    <a:pt x="528" y="1488"/>
                  </a:cubicBezTo>
                  <a:cubicBezTo>
                    <a:pt x="648" y="1848"/>
                    <a:pt x="808" y="2480"/>
                    <a:pt x="720" y="2736"/>
                  </a:cubicBezTo>
                  <a:cubicBezTo>
                    <a:pt x="632" y="2992"/>
                    <a:pt x="316" y="3008"/>
                    <a:pt x="0" y="30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l-GR"/>
            </a:p>
          </p:txBody>
        </p:sp>
        <p:sp>
          <p:nvSpPr>
            <p:cNvPr id="25635" name="Text Box 13"/>
            <p:cNvSpPr txBox="1">
              <a:spLocks noChangeArrowheads="1"/>
            </p:cNvSpPr>
            <p:nvPr/>
          </p:nvSpPr>
          <p:spPr bwMode="auto">
            <a:xfrm>
              <a:off x="3196" y="290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endParaRPr lang="el-GR"/>
            </a:p>
          </p:txBody>
        </p:sp>
      </p:grpSp>
      <p:sp>
        <p:nvSpPr>
          <p:cNvPr id="25607" name="Line 14"/>
          <p:cNvSpPr>
            <a:spLocks noChangeShapeType="1"/>
          </p:cNvSpPr>
          <p:nvPr/>
        </p:nvSpPr>
        <p:spPr bwMode="auto">
          <a:xfrm flipV="1">
            <a:off x="2514600" y="4876800"/>
            <a:ext cx="19050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8" name="Line 15"/>
          <p:cNvSpPr>
            <a:spLocks noChangeShapeType="1"/>
          </p:cNvSpPr>
          <p:nvPr/>
        </p:nvSpPr>
        <p:spPr bwMode="auto">
          <a:xfrm>
            <a:off x="2514600" y="54864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9" name="Line 16"/>
          <p:cNvSpPr>
            <a:spLocks noChangeShapeType="1"/>
          </p:cNvSpPr>
          <p:nvPr/>
        </p:nvSpPr>
        <p:spPr bwMode="auto">
          <a:xfrm>
            <a:off x="2667000" y="3886200"/>
            <a:ext cx="1752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0" name="Line 17"/>
          <p:cNvSpPr>
            <a:spLocks noChangeShapeType="1"/>
          </p:cNvSpPr>
          <p:nvPr/>
        </p:nvSpPr>
        <p:spPr bwMode="auto">
          <a:xfrm flipV="1">
            <a:off x="3200400" y="28194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1" name="Text Box 18"/>
          <p:cNvSpPr txBox="1">
            <a:spLocks noChangeArrowheads="1"/>
          </p:cNvSpPr>
          <p:nvPr/>
        </p:nvSpPr>
        <p:spPr bwMode="auto">
          <a:xfrm>
            <a:off x="5867400" y="3773488"/>
            <a:ext cx="194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Unseen Web</a:t>
            </a:r>
          </a:p>
        </p:txBody>
      </p:sp>
      <p:sp>
        <p:nvSpPr>
          <p:cNvPr id="25612" name="Oval 19"/>
          <p:cNvSpPr>
            <a:spLocks noChangeArrowheads="1"/>
          </p:cNvSpPr>
          <p:nvPr/>
        </p:nvSpPr>
        <p:spPr bwMode="auto">
          <a:xfrm>
            <a:off x="1233488" y="4564063"/>
            <a:ext cx="1433512" cy="1150937"/>
          </a:xfrm>
          <a:prstGeom prst="ellipse">
            <a:avLst/>
          </a:prstGeom>
          <a:noFill/>
          <a:ln w="25400">
            <a:solidFill>
              <a:srgbClr val="489C6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Seed</a:t>
            </a:r>
          </a:p>
          <a:p>
            <a:pPr algn="ctr"/>
            <a:r>
              <a:rPr lang="en-US"/>
              <a:t>Pages</a:t>
            </a:r>
          </a:p>
        </p:txBody>
      </p:sp>
      <p:sp>
        <p:nvSpPr>
          <p:cNvPr id="25613" name="Line 20"/>
          <p:cNvSpPr>
            <a:spLocks noChangeShapeType="1"/>
          </p:cNvSpPr>
          <p:nvPr/>
        </p:nvSpPr>
        <p:spPr bwMode="auto">
          <a:xfrm flipV="1">
            <a:off x="1752600" y="3886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4" name="Line 21"/>
          <p:cNvSpPr>
            <a:spLocks noChangeShapeType="1"/>
          </p:cNvSpPr>
          <p:nvPr/>
        </p:nvSpPr>
        <p:spPr bwMode="auto">
          <a:xfrm flipV="1">
            <a:off x="1981200" y="38100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25615" name="Picture 22" descr="MCj021498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5472113"/>
            <a:ext cx="4746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6" name="Picture 23" descr="MCj021498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05200"/>
            <a:ext cx="4746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7" name="Picture 24" descr="MCj021498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9138" y="2362200"/>
            <a:ext cx="4746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8" name="Rectangle 25"/>
          <p:cNvSpPr>
            <a:spLocks noChangeArrowheads="1"/>
          </p:cNvSpPr>
          <p:nvPr/>
        </p:nvSpPr>
        <p:spPr bwMode="auto">
          <a:xfrm>
            <a:off x="4267200" y="2590800"/>
            <a:ext cx="304800" cy="31242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25619" name="Line 26"/>
          <p:cNvSpPr>
            <a:spLocks noChangeShapeType="1"/>
          </p:cNvSpPr>
          <p:nvPr/>
        </p:nvSpPr>
        <p:spPr bwMode="auto">
          <a:xfrm>
            <a:off x="4267200" y="28956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0" name="Line 27"/>
          <p:cNvSpPr>
            <a:spLocks noChangeShapeType="1"/>
          </p:cNvSpPr>
          <p:nvPr/>
        </p:nvSpPr>
        <p:spPr bwMode="auto">
          <a:xfrm>
            <a:off x="4267200" y="32004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1" name="Line 28"/>
          <p:cNvSpPr>
            <a:spLocks noChangeShapeType="1"/>
          </p:cNvSpPr>
          <p:nvPr/>
        </p:nvSpPr>
        <p:spPr bwMode="auto">
          <a:xfrm>
            <a:off x="4267200" y="35052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2" name="Line 29"/>
          <p:cNvSpPr>
            <a:spLocks noChangeShapeType="1"/>
          </p:cNvSpPr>
          <p:nvPr/>
        </p:nvSpPr>
        <p:spPr bwMode="auto">
          <a:xfrm>
            <a:off x="4267200" y="38100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3" name="Line 30"/>
          <p:cNvSpPr>
            <a:spLocks noChangeShapeType="1"/>
          </p:cNvSpPr>
          <p:nvPr/>
        </p:nvSpPr>
        <p:spPr bwMode="auto">
          <a:xfrm>
            <a:off x="4267200" y="41148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4" name="Line 31"/>
          <p:cNvSpPr>
            <a:spLocks noChangeShapeType="1"/>
          </p:cNvSpPr>
          <p:nvPr/>
        </p:nvSpPr>
        <p:spPr bwMode="auto">
          <a:xfrm>
            <a:off x="4267200" y="44196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5" name="Line 32"/>
          <p:cNvSpPr>
            <a:spLocks noChangeShapeType="1"/>
          </p:cNvSpPr>
          <p:nvPr/>
        </p:nvSpPr>
        <p:spPr bwMode="auto">
          <a:xfrm>
            <a:off x="4267200" y="47244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6" name="Line 33"/>
          <p:cNvSpPr>
            <a:spLocks noChangeShapeType="1"/>
          </p:cNvSpPr>
          <p:nvPr/>
        </p:nvSpPr>
        <p:spPr bwMode="auto">
          <a:xfrm>
            <a:off x="4267200" y="50292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7" name="Line 34"/>
          <p:cNvSpPr>
            <a:spLocks noChangeShapeType="1"/>
          </p:cNvSpPr>
          <p:nvPr/>
        </p:nvSpPr>
        <p:spPr bwMode="auto">
          <a:xfrm>
            <a:off x="4267200" y="5334000"/>
            <a:ext cx="3048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8" name="Text Box 35"/>
          <p:cNvSpPr txBox="1">
            <a:spLocks noChangeArrowheads="1"/>
          </p:cNvSpPr>
          <p:nvPr/>
        </p:nvSpPr>
        <p:spPr bwMode="auto">
          <a:xfrm>
            <a:off x="3581400" y="5678488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URL frontier</a:t>
            </a:r>
          </a:p>
        </p:txBody>
      </p:sp>
      <p:cxnSp>
        <p:nvCxnSpPr>
          <p:cNvPr id="25629" name="AutoShape 37"/>
          <p:cNvCxnSpPr>
            <a:cxnSpLocks noChangeShapeType="1"/>
            <a:endCxn id="25618" idx="0"/>
          </p:cNvCxnSpPr>
          <p:nvPr/>
        </p:nvCxnSpPr>
        <p:spPr bwMode="auto">
          <a:xfrm flipV="1">
            <a:off x="3733800" y="2581275"/>
            <a:ext cx="685800" cy="17463"/>
          </a:xfrm>
          <a:prstGeom prst="curvedConnector4">
            <a:avLst>
              <a:gd name="adj1" fmla="val 38657"/>
              <a:gd name="adj2" fmla="val 1354546"/>
            </a:avLst>
          </a:prstGeom>
          <a:noFill/>
          <a:ln w="9525">
            <a:solidFill>
              <a:srgbClr val="00A000"/>
            </a:solidFill>
            <a:prstDash val="sysDot"/>
            <a:miter lim="800000"/>
            <a:headEnd/>
            <a:tailEnd type="triangle" w="med" len="med"/>
          </a:ln>
        </p:spPr>
      </p:cxnSp>
      <p:sp>
        <p:nvSpPr>
          <p:cNvPr id="25630" name="Line 38"/>
          <p:cNvSpPr>
            <a:spLocks noChangeShapeType="1"/>
          </p:cNvSpPr>
          <p:nvPr/>
        </p:nvSpPr>
        <p:spPr bwMode="auto">
          <a:xfrm flipV="1">
            <a:off x="1828800" y="57912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31" name="Text Box 39"/>
          <p:cNvSpPr txBox="1">
            <a:spLocks noChangeArrowheads="1"/>
          </p:cNvSpPr>
          <p:nvPr/>
        </p:nvSpPr>
        <p:spPr bwMode="auto">
          <a:xfrm>
            <a:off x="268288" y="6248400"/>
            <a:ext cx="2322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Crawling thread</a:t>
            </a:r>
          </a:p>
        </p:txBody>
      </p:sp>
      <p:sp>
        <p:nvSpPr>
          <p:cNvPr id="25632" name="TextBox 36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20.1.1</a:t>
            </a:r>
          </a:p>
        </p:txBody>
      </p:sp>
      <p:sp>
        <p:nvSpPr>
          <p:cNvPr id="25633" name="Slide Number Placeholder 3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4F98A2-873D-453B-9081-D725BE7FAE76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URL frontier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229600" cy="3124200"/>
          </a:xfrm>
        </p:spPr>
        <p:txBody>
          <a:bodyPr/>
          <a:lstStyle/>
          <a:p>
            <a:pPr eaLnBrk="1" hangingPunct="1"/>
            <a:r>
              <a:rPr lang="en-US" sz="3400" dirty="0" smtClean="0">
                <a:ea typeface="ＭＳ Ｐゴシック" charset="-128"/>
              </a:rPr>
              <a:t>Can include multiple pages from the same host</a:t>
            </a:r>
          </a:p>
          <a:p>
            <a:pPr eaLnBrk="1" hangingPunct="1"/>
            <a:r>
              <a:rPr lang="en-US" sz="3400" dirty="0" smtClean="0">
                <a:solidFill>
                  <a:srgbClr val="C00000"/>
                </a:solidFill>
                <a:ea typeface="ＭＳ Ｐゴシック" charset="-128"/>
              </a:rPr>
              <a:t>Must avoid trying to fetch them all at the same time</a:t>
            </a:r>
          </a:p>
          <a:p>
            <a:pPr eaLnBrk="1" hangingPunct="1"/>
            <a:r>
              <a:rPr lang="en-US" sz="3400" dirty="0" smtClean="0">
                <a:ea typeface="ＭＳ Ｐゴシック" charset="-128"/>
              </a:rPr>
              <a:t>Must try to keep all crawling threads busy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7BEB44-CB88-4693-A019-2C94A63292BC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Processing steps in crawling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Pick a URL from the frontier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Fetch the document at the URL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Parse the URL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Extract links from it to other docs (URLs)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Check if URL has content already seen</a:t>
            </a:r>
          </a:p>
          <a:p>
            <a:pPr lvl="1"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If not, add to indexes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For each extracted URL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Ensure it passes certain URL filter tests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Check if it is already in the frontier (duplicate URL elimination)</a:t>
            </a:r>
          </a:p>
        </p:txBody>
      </p:sp>
      <p:sp>
        <p:nvSpPr>
          <p:cNvPr id="1242116" name="AutoShape 4"/>
          <p:cNvSpPr>
            <a:spLocks noChangeArrowheads="1"/>
          </p:cNvSpPr>
          <p:nvPr/>
        </p:nvSpPr>
        <p:spPr bwMode="auto">
          <a:xfrm>
            <a:off x="5715000" y="4267200"/>
            <a:ext cx="3048000" cy="685800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/>
              <a:t>E.g., only crawl .edu, obey robots.txt, etc.</a:t>
            </a: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5619750" y="1752600"/>
            <a:ext cx="2609850" cy="466725"/>
          </a:xfrm>
          <a:prstGeom prst="leftArrowCallout">
            <a:avLst>
              <a:gd name="adj1" fmla="val 25000"/>
              <a:gd name="adj2" fmla="val 25000"/>
              <a:gd name="adj3" fmla="val 93197"/>
              <a:gd name="adj4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Which one?</a:t>
            </a:r>
          </a:p>
        </p:txBody>
      </p:sp>
      <p:sp>
        <p:nvSpPr>
          <p:cNvPr id="30726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F4B1D1-7BDD-41BC-AAE8-5AFF54D66EE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21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Explicit and implicit politeness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001000" cy="3733800"/>
          </a:xfrm>
        </p:spPr>
        <p:txBody>
          <a:bodyPr/>
          <a:lstStyle/>
          <a:p>
            <a:pPr eaLnBrk="1" hangingPunct="1"/>
            <a:r>
              <a:rPr lang="en-US" sz="3400" u="sng" dirty="0" smtClean="0">
                <a:ea typeface="ＭＳ Ｐゴシック" charset="-128"/>
              </a:rPr>
              <a:t>Explicit politeness</a:t>
            </a:r>
            <a:r>
              <a:rPr lang="en-US" sz="3400" dirty="0" smtClean="0">
                <a:ea typeface="ＭＳ Ｐゴシック" charset="-128"/>
              </a:rPr>
              <a:t>: specifications from webmasters on what portions of site can be crawled</a:t>
            </a:r>
          </a:p>
          <a:p>
            <a:pPr lvl="1" eaLnBrk="1" hangingPunct="1"/>
            <a:r>
              <a:rPr lang="en-US" sz="3200" dirty="0" smtClean="0">
                <a:ea typeface="ＭＳ Ｐゴシック" charset="-128"/>
              </a:rPr>
              <a:t>robots.txt</a:t>
            </a:r>
          </a:p>
          <a:p>
            <a:pPr eaLnBrk="1" hangingPunct="1"/>
            <a:r>
              <a:rPr lang="en-US" sz="3400" u="sng" dirty="0" smtClean="0">
                <a:solidFill>
                  <a:srgbClr val="C00000"/>
                </a:solidFill>
                <a:ea typeface="ＭＳ Ｐゴシック" charset="-128"/>
              </a:rPr>
              <a:t>Implicit politeness</a:t>
            </a:r>
            <a:r>
              <a:rPr lang="en-US" sz="3400" dirty="0" smtClean="0">
                <a:solidFill>
                  <a:srgbClr val="C00000"/>
                </a:solidFill>
                <a:ea typeface="ＭＳ Ｐゴシック" charset="-128"/>
              </a:rPr>
              <a:t>: even with no specification, avoid hitting any site too often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01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69C870-2063-431B-BF6F-81A64DDA133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Robots.txt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077200" cy="38100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ea typeface="ＭＳ Ｐゴシック" charset="-128"/>
              </a:rPr>
              <a:t>Protocol for giving spiders (“robots”) limited access to a website, originally from 1994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  <a:hlinkClick r:id="rId2"/>
              </a:rPr>
              <a:t>www.robotstxt.org/wc/norobots.html</a:t>
            </a:r>
            <a:endParaRPr lang="en-US" sz="2800" dirty="0" smtClean="0">
              <a:ea typeface="ＭＳ Ｐゴシック" charset="-128"/>
            </a:endParaRPr>
          </a:p>
          <a:p>
            <a:pPr eaLnBrk="1" hangingPunct="1"/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Website announces its request on what can(not) be crawled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For a server, create a file </a:t>
            </a:r>
            <a:r>
              <a:rPr lang="en-US" sz="2800" dirty="0" smtClean="0">
                <a:latin typeface="Courier New" charset="0"/>
                <a:ea typeface="ＭＳ Ｐゴシック" charset="-128"/>
              </a:rPr>
              <a:t>/robots.txt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This file specifies access restrictions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A1DD70-7B71-46CB-BEC8-4C081AA36DA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Robots.txt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No robot should visit any URL starting with </a:t>
            </a:r>
            <a:br>
              <a:rPr lang="en-US" dirty="0" smtClean="0">
                <a:ea typeface="ＭＳ Ｐゴシック" charset="-128"/>
              </a:rPr>
            </a:br>
            <a:r>
              <a:rPr lang="en-US" dirty="0" smtClean="0">
                <a:ea typeface="ＭＳ Ｐゴシック" charset="-128"/>
              </a:rPr>
              <a:t>"/</a:t>
            </a:r>
            <a:r>
              <a:rPr lang="en-US" dirty="0" err="1" smtClean="0">
                <a:ea typeface="ＭＳ Ｐゴシック" charset="-128"/>
              </a:rPr>
              <a:t>yoursite</a:t>
            </a:r>
            <a:r>
              <a:rPr lang="en-US" dirty="0" smtClean="0">
                <a:ea typeface="ＭＳ Ｐゴシック" charset="-128"/>
              </a:rPr>
              <a:t>/temp/", except the robot called “</a:t>
            </a:r>
            <a:r>
              <a:rPr lang="en-US" dirty="0" err="1" smtClean="0">
                <a:ea typeface="ＭＳ Ｐゴシック" charset="-128"/>
              </a:rPr>
              <a:t>searchengine</a:t>
            </a:r>
            <a:r>
              <a:rPr lang="en-US" dirty="0" smtClean="0">
                <a:ea typeface="ＭＳ Ｐゴシック" charset="-128"/>
              </a:rPr>
              <a:t>": </a:t>
            </a: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User-agent: *</a:t>
            </a:r>
          </a:p>
          <a:p>
            <a:pPr eaLnBrk="1" hangingPunct="1"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Disallow: /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yoursite</a:t>
            </a:r>
            <a:r>
              <a:rPr lang="en-US" dirty="0" smtClean="0">
                <a:latin typeface="Courier New" charset="0"/>
                <a:ea typeface="ＭＳ Ｐゴシック" charset="-128"/>
              </a:rPr>
              <a:t>/temp/ </a:t>
            </a:r>
          </a:p>
          <a:p>
            <a:pPr eaLnBrk="1" hangingPunct="1">
              <a:buFont typeface="Wingdings" charset="2"/>
              <a:buNone/>
            </a:pPr>
            <a:endParaRPr lang="en-US" dirty="0" smtClean="0">
              <a:latin typeface="Courier New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User-agent: </a:t>
            </a:r>
            <a:r>
              <a:rPr lang="en-US" dirty="0" err="1" smtClean="0">
                <a:latin typeface="Courier New" charset="0"/>
                <a:ea typeface="ＭＳ Ｐゴシック" charset="-128"/>
              </a:rPr>
              <a:t>searchengine</a:t>
            </a:r>
            <a:endParaRPr lang="en-US" dirty="0" smtClean="0">
              <a:latin typeface="Courier New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dirty="0" smtClean="0">
                <a:latin typeface="Courier New" charset="0"/>
                <a:ea typeface="ＭＳ Ｐゴシック" charset="-128"/>
              </a:rPr>
              <a:t>Disallow:</a:t>
            </a:r>
            <a:r>
              <a:rPr lang="en-US" dirty="0" smtClean="0">
                <a:ea typeface="ＭＳ Ｐゴシック" charset="-128"/>
              </a:rPr>
              <a:t> 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B07C4F-5B70-4978-B50E-69FF161B1BDD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401762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Βασική αρχιτεκτονική του </a:t>
            </a:r>
            <a:r>
              <a:rPr lang="el-GR" dirty="0" err="1" smtClean="0">
                <a:ea typeface="ＭＳ Ｐゴシック" charset="-128"/>
              </a:rPr>
              <a:t>σταχυολογητή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684213" y="1754188"/>
            <a:ext cx="914400" cy="372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WWW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598613" y="1752600"/>
            <a:ext cx="1373187" cy="1219200"/>
            <a:chOff x="1598613" y="1752600"/>
            <a:chExt cx="1373187" cy="1219200"/>
          </a:xfrm>
        </p:grpSpPr>
        <p:sp>
          <p:nvSpPr>
            <p:cNvPr id="31779" name="Rectangle 6"/>
            <p:cNvSpPr>
              <a:spLocks noChangeArrowheads="1"/>
            </p:cNvSpPr>
            <p:nvPr/>
          </p:nvSpPr>
          <p:spPr bwMode="auto">
            <a:xfrm>
              <a:off x="2057400" y="1752600"/>
              <a:ext cx="914400" cy="762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DNS</a:t>
              </a:r>
            </a:p>
          </p:txBody>
        </p:sp>
        <p:sp>
          <p:nvSpPr>
            <p:cNvPr id="31780" name="Line 14"/>
            <p:cNvSpPr>
              <a:spLocks noChangeShapeType="1"/>
            </p:cNvSpPr>
            <p:nvPr/>
          </p:nvSpPr>
          <p:spPr bwMode="auto">
            <a:xfrm flipH="1">
              <a:off x="1598613" y="2128838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81" name="Line 15"/>
            <p:cNvSpPr>
              <a:spLocks noChangeShapeType="1"/>
            </p:cNvSpPr>
            <p:nvPr/>
          </p:nvSpPr>
          <p:spPr bwMode="auto">
            <a:xfrm>
              <a:off x="2514600" y="2514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971800" y="2133600"/>
            <a:ext cx="1371600" cy="3352800"/>
            <a:chOff x="2971800" y="2133600"/>
            <a:chExt cx="1371600" cy="3352800"/>
          </a:xfrm>
        </p:grpSpPr>
        <p:sp>
          <p:nvSpPr>
            <p:cNvPr id="31777" name="Rectangle 7"/>
            <p:cNvSpPr>
              <a:spLocks noChangeArrowheads="1"/>
            </p:cNvSpPr>
            <p:nvPr/>
          </p:nvSpPr>
          <p:spPr bwMode="auto">
            <a:xfrm>
              <a:off x="3429000" y="2133600"/>
              <a:ext cx="914400" cy="3352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Parse</a:t>
              </a:r>
            </a:p>
          </p:txBody>
        </p:sp>
        <p:sp>
          <p:nvSpPr>
            <p:cNvPr id="31778" name="Line 17"/>
            <p:cNvSpPr>
              <a:spLocks noChangeShapeType="1"/>
            </p:cNvSpPr>
            <p:nvPr/>
          </p:nvSpPr>
          <p:spPr bwMode="auto">
            <a:xfrm>
              <a:off x="2971800" y="3810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4343400" y="1981200"/>
            <a:ext cx="1371600" cy="3500438"/>
            <a:chOff x="4343400" y="1981200"/>
            <a:chExt cx="1371600" cy="3500438"/>
          </a:xfrm>
        </p:grpSpPr>
        <p:sp>
          <p:nvSpPr>
            <p:cNvPr id="31773" name="Rectangle 8"/>
            <p:cNvSpPr>
              <a:spLocks noChangeArrowheads="1"/>
            </p:cNvSpPr>
            <p:nvPr/>
          </p:nvSpPr>
          <p:spPr bwMode="auto">
            <a:xfrm>
              <a:off x="4800600" y="3505200"/>
              <a:ext cx="914400" cy="19764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Content</a:t>
              </a:r>
            </a:p>
            <a:p>
              <a:pPr algn="ctr"/>
              <a:r>
                <a:rPr lang="en-US" sz="2000"/>
                <a:t>seen?</a:t>
              </a:r>
            </a:p>
          </p:txBody>
        </p:sp>
        <p:sp>
          <p:nvSpPr>
            <p:cNvPr id="31774" name="AutoShape 11"/>
            <p:cNvSpPr>
              <a:spLocks noChangeArrowheads="1"/>
            </p:cNvSpPr>
            <p:nvPr/>
          </p:nvSpPr>
          <p:spPr bwMode="auto">
            <a:xfrm>
              <a:off x="4800600" y="1981200"/>
              <a:ext cx="914400" cy="990600"/>
            </a:xfrm>
            <a:prstGeom prst="can">
              <a:avLst>
                <a:gd name="adj" fmla="val 27083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Doc</a:t>
              </a:r>
            </a:p>
            <a:p>
              <a:pPr algn="ctr"/>
              <a:r>
                <a:rPr lang="en-US"/>
                <a:t>FP’s</a:t>
              </a:r>
            </a:p>
          </p:txBody>
        </p:sp>
        <p:sp>
          <p:nvSpPr>
            <p:cNvPr id="31775" name="Line 18"/>
            <p:cNvSpPr>
              <a:spLocks noChangeShapeType="1"/>
            </p:cNvSpPr>
            <p:nvPr/>
          </p:nvSpPr>
          <p:spPr bwMode="auto">
            <a:xfrm>
              <a:off x="4343400" y="3810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6" name="Line 21"/>
            <p:cNvSpPr>
              <a:spLocks noChangeShapeType="1"/>
            </p:cNvSpPr>
            <p:nvPr/>
          </p:nvSpPr>
          <p:spPr bwMode="auto">
            <a:xfrm>
              <a:off x="52578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7010400" y="1905000"/>
            <a:ext cx="1295400" cy="3581400"/>
            <a:chOff x="7010400" y="1905000"/>
            <a:chExt cx="1295400" cy="3581400"/>
          </a:xfrm>
        </p:grpSpPr>
        <p:sp>
          <p:nvSpPr>
            <p:cNvPr id="31769" name="Rectangle 10"/>
            <p:cNvSpPr>
              <a:spLocks noChangeArrowheads="1"/>
            </p:cNvSpPr>
            <p:nvPr/>
          </p:nvSpPr>
          <p:spPr bwMode="auto">
            <a:xfrm>
              <a:off x="7391400" y="3509963"/>
              <a:ext cx="914400" cy="197643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Dup</a:t>
              </a:r>
            </a:p>
            <a:p>
              <a:pPr algn="ctr"/>
              <a:r>
                <a:rPr lang="en-US"/>
                <a:t>URL</a:t>
              </a:r>
            </a:p>
            <a:p>
              <a:pPr algn="ctr"/>
              <a:r>
                <a:rPr lang="en-US"/>
                <a:t>elim</a:t>
              </a:r>
            </a:p>
          </p:txBody>
        </p:sp>
        <p:sp>
          <p:nvSpPr>
            <p:cNvPr id="31770" name="AutoShape 12"/>
            <p:cNvSpPr>
              <a:spLocks noChangeArrowheads="1"/>
            </p:cNvSpPr>
            <p:nvPr/>
          </p:nvSpPr>
          <p:spPr bwMode="auto">
            <a:xfrm>
              <a:off x="7391400" y="1905000"/>
              <a:ext cx="914400" cy="1066800"/>
            </a:xfrm>
            <a:prstGeom prst="can">
              <a:avLst>
                <a:gd name="adj" fmla="val 29167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URL</a:t>
              </a:r>
            </a:p>
            <a:p>
              <a:pPr algn="ctr"/>
              <a:r>
                <a:rPr lang="en-US"/>
                <a:t>set</a:t>
              </a:r>
            </a:p>
          </p:txBody>
        </p:sp>
        <p:sp>
          <p:nvSpPr>
            <p:cNvPr id="31771" name="Line 20"/>
            <p:cNvSpPr>
              <a:spLocks noChangeShapeType="1"/>
            </p:cNvSpPr>
            <p:nvPr/>
          </p:nvSpPr>
          <p:spPr bwMode="auto">
            <a:xfrm>
              <a:off x="7010400" y="3810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2" name="Line 22"/>
            <p:cNvSpPr>
              <a:spLocks noChangeShapeType="1"/>
            </p:cNvSpPr>
            <p:nvPr/>
          </p:nvSpPr>
          <p:spPr bwMode="auto">
            <a:xfrm>
              <a:off x="78486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590800" y="5486400"/>
            <a:ext cx="5257800" cy="990600"/>
            <a:chOff x="2590800" y="5486400"/>
            <a:chExt cx="5257800" cy="990600"/>
          </a:xfrm>
        </p:grpSpPr>
        <p:sp>
          <p:nvSpPr>
            <p:cNvPr id="31764" name="Rectangle 13"/>
            <p:cNvSpPr>
              <a:spLocks noChangeArrowheads="1"/>
            </p:cNvSpPr>
            <p:nvPr/>
          </p:nvSpPr>
          <p:spPr bwMode="auto">
            <a:xfrm>
              <a:off x="3200400" y="5791200"/>
              <a:ext cx="3962400" cy="685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URL Frontier</a:t>
              </a:r>
            </a:p>
          </p:txBody>
        </p:sp>
        <p:sp>
          <p:nvSpPr>
            <p:cNvPr id="31765" name="Line 23"/>
            <p:cNvSpPr>
              <a:spLocks noChangeShapeType="1"/>
            </p:cNvSpPr>
            <p:nvPr/>
          </p:nvSpPr>
          <p:spPr bwMode="auto">
            <a:xfrm flipH="1">
              <a:off x="7162800" y="617220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66" name="Line 24"/>
            <p:cNvSpPr>
              <a:spLocks noChangeShapeType="1"/>
            </p:cNvSpPr>
            <p:nvPr/>
          </p:nvSpPr>
          <p:spPr bwMode="auto">
            <a:xfrm flipV="1">
              <a:off x="7848600" y="5486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67" name="Line 26"/>
            <p:cNvSpPr>
              <a:spLocks noChangeShapeType="1"/>
            </p:cNvSpPr>
            <p:nvPr/>
          </p:nvSpPr>
          <p:spPr bwMode="auto">
            <a:xfrm flipH="1">
              <a:off x="2590800" y="61722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68" name="Line 27"/>
            <p:cNvSpPr>
              <a:spLocks noChangeShapeType="1"/>
            </p:cNvSpPr>
            <p:nvPr/>
          </p:nvSpPr>
          <p:spPr bwMode="auto">
            <a:xfrm flipV="1">
              <a:off x="2590800" y="54864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5715000" y="1981200"/>
            <a:ext cx="1295400" cy="3500438"/>
            <a:chOff x="5715000" y="1981200"/>
            <a:chExt cx="1295400" cy="3500438"/>
          </a:xfrm>
        </p:grpSpPr>
        <p:sp>
          <p:nvSpPr>
            <p:cNvPr id="31760" name="Rectangle 9"/>
            <p:cNvSpPr>
              <a:spLocks noChangeArrowheads="1"/>
            </p:cNvSpPr>
            <p:nvPr/>
          </p:nvSpPr>
          <p:spPr bwMode="auto">
            <a:xfrm>
              <a:off x="6096000" y="3505200"/>
              <a:ext cx="914400" cy="19764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URL</a:t>
              </a:r>
            </a:p>
            <a:p>
              <a:pPr algn="ctr"/>
              <a:r>
                <a:rPr lang="en-US"/>
                <a:t>filter</a:t>
              </a:r>
            </a:p>
          </p:txBody>
        </p:sp>
        <p:sp>
          <p:nvSpPr>
            <p:cNvPr id="31761" name="Line 19"/>
            <p:cNvSpPr>
              <a:spLocks noChangeShapeType="1"/>
            </p:cNvSpPr>
            <p:nvPr/>
          </p:nvSpPr>
          <p:spPr bwMode="auto">
            <a:xfrm>
              <a:off x="5715000" y="3810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62" name="AutoShape 28"/>
            <p:cNvSpPr>
              <a:spLocks noChangeArrowheads="1"/>
            </p:cNvSpPr>
            <p:nvPr/>
          </p:nvSpPr>
          <p:spPr bwMode="auto">
            <a:xfrm>
              <a:off x="6096000" y="1981200"/>
              <a:ext cx="914400" cy="990600"/>
            </a:xfrm>
            <a:prstGeom prst="can">
              <a:avLst>
                <a:gd name="adj" fmla="val 27083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robots</a:t>
              </a:r>
            </a:p>
            <a:p>
              <a:pPr algn="ctr"/>
              <a:r>
                <a:rPr lang="en-US"/>
                <a:t>filters</a:t>
              </a:r>
            </a:p>
          </p:txBody>
        </p:sp>
        <p:sp>
          <p:nvSpPr>
            <p:cNvPr id="31763" name="Line 29"/>
            <p:cNvSpPr>
              <a:spLocks noChangeShapeType="1"/>
            </p:cNvSpPr>
            <p:nvPr/>
          </p:nvSpPr>
          <p:spPr bwMode="auto">
            <a:xfrm>
              <a:off x="6553200" y="2971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600200" y="2971800"/>
            <a:ext cx="1371600" cy="2509838"/>
            <a:chOff x="1600200" y="2971800"/>
            <a:chExt cx="1371600" cy="2509838"/>
          </a:xfrm>
        </p:grpSpPr>
        <p:sp>
          <p:nvSpPr>
            <p:cNvPr id="31757" name="Rectangle 5"/>
            <p:cNvSpPr>
              <a:spLocks noChangeArrowheads="1"/>
            </p:cNvSpPr>
            <p:nvPr/>
          </p:nvSpPr>
          <p:spPr bwMode="auto">
            <a:xfrm>
              <a:off x="2057400" y="2971800"/>
              <a:ext cx="914400" cy="250983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Fetch</a:t>
              </a:r>
            </a:p>
          </p:txBody>
        </p:sp>
        <p:sp>
          <p:nvSpPr>
            <p:cNvPr id="31758" name="Line 16"/>
            <p:cNvSpPr>
              <a:spLocks noChangeShapeType="1"/>
            </p:cNvSpPr>
            <p:nvPr/>
          </p:nvSpPr>
          <p:spPr bwMode="auto">
            <a:xfrm>
              <a:off x="1600200" y="38100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59" name="Line 16"/>
            <p:cNvSpPr>
              <a:spLocks noChangeShapeType="1"/>
            </p:cNvSpPr>
            <p:nvPr/>
          </p:nvSpPr>
          <p:spPr bwMode="auto">
            <a:xfrm rot="10800000">
              <a:off x="1600200" y="35814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1755" name="TextBox 36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1756" name="Slide Number Placeholder 3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E192F1-91A2-44F8-B142-1DC98E97520C}" type="slidenum">
              <a:rPr lang="en-US"/>
              <a:pPr/>
              <a:t>19</a:t>
            </a:fld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24400" y="1828800"/>
            <a:ext cx="3810000" cy="3810000"/>
          </a:xfrm>
          <a:prstGeom prst="rect">
            <a:avLst/>
          </a:prstGeom>
          <a:noFill/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Τι θα δούμε σήμερα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EEEC20-F58C-4FD5-A057-A73445E721DF}" type="slidenum">
              <a:rPr lang="en-US"/>
              <a:pPr/>
              <a:t>2</a:t>
            </a:fld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14282" y="2362200"/>
            <a:ext cx="8286808" cy="2338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1200150" lvl="1" indent="-742950">
              <a:spcBef>
                <a:spcPts val="700"/>
              </a:spcBef>
              <a:buClr>
                <a:srgbClr val="336699"/>
              </a:buClr>
              <a:buAutoNum type="arabicPeriod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Web crawlers or spiders (</a:t>
            </a:r>
            <a:r>
              <a:rPr lang="el-GR" sz="3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κεφ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20)</a:t>
            </a:r>
          </a:p>
          <a:p>
            <a:pPr marL="1200150" lvl="1" indent="-742950">
              <a:spcBef>
                <a:spcPts val="700"/>
              </a:spcBef>
              <a:buClr>
                <a:srgbClr val="336699"/>
              </a:buClr>
              <a:buAutoNum type="arabicPeriod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Personalization/Recommendations</a:t>
            </a:r>
          </a:p>
          <a:p>
            <a:pPr marL="1200150" lvl="1" indent="-742950">
              <a:spcBef>
                <a:spcPts val="700"/>
              </a:spcBef>
              <a:buClr>
                <a:srgbClr val="336699"/>
              </a:buClr>
              <a:buAutoNum type="arabicPeriod"/>
            </a:pP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Lucen</a:t>
            </a:r>
            <a:r>
              <a:rPr lang="en-US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e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89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DNS (Domain Name Server)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 lookup service on the internet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Given a URL, retrieve its IP address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Service provided by a distributed set of servers – thus, lookup latencies can be high (even seconds)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Common OS implementations of DNS lookup are </a:t>
            </a:r>
            <a:r>
              <a:rPr lang="en-US" i="1" smtClean="0">
                <a:solidFill>
                  <a:srgbClr val="C00000"/>
                </a:solidFill>
                <a:ea typeface="ＭＳ Ｐゴシック" charset="-128"/>
              </a:rPr>
              <a:t>blocking</a:t>
            </a:r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: only one outstanding request at a time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Solutions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DNS caching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Batch DNS resolver – collects requests and sends them out together</a:t>
            </a: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20.2.2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9AD844-7734-40B6-8C8C-6FA656586802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Parsing: URL normalization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10600" cy="3962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When a fetched document is parsed, some of the extracted links are </a:t>
            </a:r>
            <a:r>
              <a:rPr lang="en-US" i="1" dirty="0" smtClean="0">
                <a:ea typeface="ＭＳ Ｐゴシック" charset="-128"/>
              </a:rPr>
              <a:t>relative</a:t>
            </a:r>
            <a:r>
              <a:rPr lang="en-US" dirty="0" smtClean="0">
                <a:ea typeface="ＭＳ Ｐゴシック" charset="-128"/>
              </a:rPr>
              <a:t> URLs</a:t>
            </a:r>
          </a:p>
          <a:p>
            <a:pPr eaLnBrk="1" hangingPunct="1"/>
            <a:r>
              <a:rPr lang="en-US" dirty="0" smtClean="0">
                <a:ea typeface="ＭＳ Ｐゴシック" charset="-128"/>
              </a:rPr>
              <a:t>E.g., </a:t>
            </a:r>
            <a:r>
              <a:rPr lang="en-US" u="sng" dirty="0" smtClean="0">
                <a:ea typeface="ＭＳ Ｐゴシック" charset="-128"/>
                <a:hlinkClick r:id="rId2"/>
              </a:rPr>
              <a:t>http://en.wikipedia.org/wiki/Main_Page</a:t>
            </a:r>
            <a:r>
              <a:rPr lang="en-US" dirty="0" smtClean="0">
                <a:ea typeface="ＭＳ Ｐゴシック" charset="-128"/>
              </a:rPr>
              <a:t> has a relative link to /wiki/</a:t>
            </a:r>
            <a:r>
              <a:rPr lang="en-US" dirty="0" err="1" smtClean="0">
                <a:ea typeface="ＭＳ Ｐゴシック" charset="-128"/>
              </a:rPr>
              <a:t>Wikipedia:General_disclaimer</a:t>
            </a:r>
            <a:r>
              <a:rPr lang="en-US" dirty="0" smtClean="0">
                <a:ea typeface="ＭＳ Ｐゴシック" charset="-128"/>
              </a:rPr>
              <a:t> which is the same as the absolute URL </a:t>
            </a:r>
            <a:r>
              <a:rPr lang="en-US" sz="2200" u="sng" dirty="0" smtClean="0">
                <a:ea typeface="ＭＳ Ｐゴシック" charset="-128"/>
                <a:hlinkClick r:id="rId3"/>
              </a:rPr>
              <a:t>http://en.wikipedia.org/wiki/Wikipedia:General_disclaimer</a:t>
            </a:r>
            <a:endParaRPr lang="en-US" sz="2200" u="sng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During parsing, must normalize (expand) such relative URLs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F59197-7229-4373-9879-20F8E77BD750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>
                <a:ea typeface="ＭＳ Ｐゴシック" charset="-128"/>
              </a:rPr>
              <a:t>Content seen?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38100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ea typeface="ＭＳ Ｐゴシック" charset="-128"/>
              </a:rPr>
              <a:t>Duplication is widespread on the web</a:t>
            </a:r>
          </a:p>
          <a:p>
            <a:pPr eaLnBrk="1" hangingPunct="1"/>
            <a:r>
              <a:rPr lang="en-US" sz="3800" dirty="0" smtClean="0">
                <a:solidFill>
                  <a:srgbClr val="C00000"/>
                </a:solidFill>
                <a:ea typeface="ＭＳ Ｐゴシック" charset="-128"/>
              </a:rPr>
              <a:t>If the page just fetched is already in the index, do not further process it</a:t>
            </a:r>
          </a:p>
          <a:p>
            <a:pPr eaLnBrk="1" hangingPunct="1"/>
            <a:r>
              <a:rPr lang="en-US" sz="3800" dirty="0" smtClean="0">
                <a:ea typeface="ＭＳ Ｐゴシック" charset="-128"/>
              </a:rPr>
              <a:t>This is verified using document fingerprints or shingles</a:t>
            </a:r>
          </a:p>
        </p:txBody>
      </p:sp>
      <p:sp>
        <p:nvSpPr>
          <p:cNvPr id="348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9B995A-FB90-4535-ACED-42FD8985859C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>
                <a:ea typeface="ＭＳ Ｐゴシック" charset="-128"/>
              </a:rPr>
              <a:t>Filters and robots.txt </a:t>
            </a:r>
          </a:p>
        </p:txBody>
      </p:sp>
      <p:sp>
        <p:nvSpPr>
          <p:cNvPr id="35843" name="Rectangle 3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200" smtClean="0">
              <a:ea typeface="ＭＳ Ｐゴシック" charset="-128"/>
            </a:endParaRPr>
          </a:p>
          <a:p>
            <a:pPr eaLnBrk="1" hangingPunct="1"/>
            <a:endParaRPr lang="en-US" sz="2200" smtClean="0">
              <a:ea typeface="ＭＳ Ｐゴシック" charset="-128"/>
            </a:endParaRPr>
          </a:p>
          <a:p>
            <a:pPr eaLnBrk="1" hangingPunct="1"/>
            <a:endParaRPr lang="en-US" sz="2200" smtClean="0">
              <a:ea typeface="ＭＳ Ｐゴシック" charset="-128"/>
            </a:endParaRPr>
          </a:p>
        </p:txBody>
      </p:sp>
      <p:sp>
        <p:nvSpPr>
          <p:cNvPr id="35844" name="Rectangle 33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752600"/>
            <a:ext cx="7696200" cy="4191000"/>
          </a:xfrm>
        </p:spPr>
        <p:txBody>
          <a:bodyPr/>
          <a:lstStyle/>
          <a:p>
            <a:pPr eaLnBrk="1" hangingPunct="1"/>
            <a:r>
              <a:rPr lang="en-US" sz="3400" u="sng" dirty="0" smtClean="0">
                <a:ea typeface="ＭＳ Ｐゴシック" charset="-128"/>
              </a:rPr>
              <a:t>Filters</a:t>
            </a:r>
            <a:r>
              <a:rPr lang="en-US" sz="3400" dirty="0" smtClean="0">
                <a:ea typeface="ＭＳ Ｐゴシック" charset="-128"/>
              </a:rPr>
              <a:t> – regular expressions for URL’s to be crawled/not</a:t>
            </a:r>
          </a:p>
          <a:p>
            <a:pPr eaLnBrk="1" hangingPunct="1"/>
            <a:r>
              <a:rPr lang="en-US" sz="3400" dirty="0" smtClean="0">
                <a:solidFill>
                  <a:srgbClr val="C00000"/>
                </a:solidFill>
                <a:ea typeface="ＭＳ Ｐゴシック" charset="-128"/>
              </a:rPr>
              <a:t>Once a robots.txt file is fetched from a site, need not fetch it repeatedly</a:t>
            </a:r>
          </a:p>
          <a:p>
            <a:pPr lvl="1" eaLnBrk="1" hangingPunct="1"/>
            <a:r>
              <a:rPr lang="en-US" sz="3200" dirty="0" smtClean="0">
                <a:ea typeface="ＭＳ Ｐゴシック" charset="-128"/>
              </a:rPr>
              <a:t>Doing so burns bandwidth, hits web server</a:t>
            </a:r>
          </a:p>
          <a:p>
            <a:pPr eaLnBrk="1" hangingPunct="1"/>
            <a:r>
              <a:rPr lang="en-US" sz="3400" dirty="0" smtClean="0">
                <a:ea typeface="ＭＳ Ｐゴシック" charset="-128"/>
              </a:rPr>
              <a:t>Cache robots.txt files</a:t>
            </a:r>
            <a:endParaRPr lang="en-US" sz="3500" dirty="0" smtClean="0">
              <a:ea typeface="ＭＳ Ｐゴシック" charset="-128"/>
            </a:endParaRPr>
          </a:p>
        </p:txBody>
      </p:sp>
      <p:sp>
        <p:nvSpPr>
          <p:cNvPr id="35845" name="TextBox 5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904145-25A4-45C0-A991-96F4C2F038F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Duplicate URL elimination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077200" cy="3505200"/>
          </a:xfrm>
        </p:spPr>
        <p:txBody>
          <a:bodyPr/>
          <a:lstStyle/>
          <a:p>
            <a:pPr eaLnBrk="1" hangingPunct="1"/>
            <a:r>
              <a:rPr lang="en-US" sz="3400" dirty="0" smtClean="0">
                <a:ea typeface="ＭＳ Ｐゴシック" charset="-128"/>
              </a:rPr>
              <a:t>For a non-continuous (one-shot) crawl, test to see if an </a:t>
            </a:r>
            <a:r>
              <a:rPr lang="en-US" sz="3400" dirty="0" err="1" smtClean="0">
                <a:ea typeface="ＭＳ Ｐゴシック" charset="-128"/>
              </a:rPr>
              <a:t>extracted+filtered</a:t>
            </a:r>
            <a:r>
              <a:rPr lang="en-US" sz="3400" dirty="0" smtClean="0">
                <a:ea typeface="ＭＳ Ｐゴシック" charset="-128"/>
              </a:rPr>
              <a:t> URL has already been passed to the frontier</a:t>
            </a:r>
          </a:p>
          <a:p>
            <a:pPr eaLnBrk="1" hangingPunct="1"/>
            <a:r>
              <a:rPr lang="en-US" sz="3400" dirty="0" smtClean="0">
                <a:solidFill>
                  <a:srgbClr val="C00000"/>
                </a:solidFill>
                <a:ea typeface="ＭＳ Ｐゴシック" charset="-128"/>
              </a:rPr>
              <a:t>For a continuous crawl – see details of frontier implementation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2AD529-5E32-4971-9037-EE4960A68FFF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Distributing the crawler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001000" cy="16764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ea typeface="ＭＳ Ｐゴシック" charset="-128"/>
              </a:rPr>
              <a:t>Run multiple crawl threads, under different processes – potentially at different nodes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Geographically distributed nodes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CFE2DB-2F71-43C1-80EB-5328FDCA16D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Distributing the crawler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CFE2DB-2F71-43C1-80EB-5328FDCA16D1}" type="slidenum">
              <a:rPr lang="en-US"/>
              <a:pPr/>
              <a:t>26</a:t>
            </a:fld>
            <a:endParaRPr lang="en-US"/>
          </a:p>
        </p:txBody>
      </p:sp>
      <p:pic>
        <p:nvPicPr>
          <p:cNvPr id="7" name="Picture 6" descr="202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988840"/>
            <a:ext cx="8572559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Distributing the crawler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001000" cy="37338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Partition hosts being crawled into nodes</a:t>
            </a:r>
          </a:p>
          <a:p>
            <a:pPr lvl="1" eaLnBrk="1" hangingPunct="1"/>
            <a:r>
              <a:rPr lang="en-US" sz="2800" dirty="0" smtClean="0">
                <a:solidFill>
                  <a:srgbClr val="C00000"/>
                </a:solidFill>
                <a:ea typeface="ＭＳ Ｐゴシック" charset="-128"/>
              </a:rPr>
              <a:t>Hash used for partition</a:t>
            </a:r>
          </a:p>
          <a:p>
            <a:pPr eaLnBrk="1" hangingPunct="1"/>
            <a:r>
              <a:rPr lang="en-US" sz="3000" dirty="0" smtClean="0">
                <a:ea typeface="ＭＳ Ｐゴシック" charset="-128"/>
              </a:rPr>
              <a:t>How do these nodes communicate and share URLs?</a:t>
            </a: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CFE2DB-2F71-43C1-80EB-5328FDCA16D1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Communication between nodes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876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Output of the URL filter at each node is sent to the Dup URL Eliminator of the appropriate node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28600" y="2668588"/>
            <a:ext cx="906463" cy="33083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WWW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1589088" y="3748088"/>
            <a:ext cx="906462" cy="22272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Fetch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589088" y="2667000"/>
            <a:ext cx="906462" cy="6762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DNS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949575" y="3005138"/>
            <a:ext cx="906463" cy="29733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Parse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308475" y="4221163"/>
            <a:ext cx="906463" cy="17541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Content</a:t>
            </a:r>
          </a:p>
          <a:p>
            <a:pPr algn="ctr"/>
            <a:r>
              <a:rPr lang="en-US" sz="2000"/>
              <a:t>seen?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5592763" y="4221163"/>
            <a:ext cx="906462" cy="17541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URL</a:t>
            </a:r>
          </a:p>
          <a:p>
            <a:pPr algn="ctr"/>
            <a:r>
              <a:rPr lang="en-US"/>
              <a:t>filter</a:t>
            </a: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7932738" y="4225925"/>
            <a:ext cx="906462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Dup</a:t>
            </a:r>
          </a:p>
          <a:p>
            <a:pPr algn="ctr"/>
            <a:r>
              <a:rPr lang="en-US"/>
              <a:t>URL</a:t>
            </a:r>
          </a:p>
          <a:p>
            <a:pPr algn="ctr"/>
            <a:r>
              <a:rPr lang="en-US"/>
              <a:t>elim</a:t>
            </a:r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308475" y="2870200"/>
            <a:ext cx="906463" cy="877888"/>
          </a:xfrm>
          <a:prstGeom prst="can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Doc</a:t>
            </a:r>
          </a:p>
          <a:p>
            <a:pPr algn="ctr"/>
            <a:r>
              <a:rPr lang="en-US"/>
              <a:t>FP’s</a:t>
            </a: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7932738" y="2801938"/>
            <a:ext cx="906462" cy="946150"/>
          </a:xfrm>
          <a:prstGeom prst="can">
            <a:avLst>
              <a:gd name="adj" fmla="val 26095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URL</a:t>
            </a:r>
          </a:p>
          <a:p>
            <a:pPr algn="ctr"/>
            <a:r>
              <a:rPr lang="en-US"/>
              <a:t>set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2722563" y="6249988"/>
            <a:ext cx="3927475" cy="6080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URL Frontier</a:t>
            </a:r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 flipH="1">
            <a:off x="1135063" y="3000375"/>
            <a:ext cx="45243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2043113" y="3343275"/>
            <a:ext cx="0" cy="40481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>
            <a:off x="1136650" y="4492625"/>
            <a:ext cx="45243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2495550" y="4492625"/>
            <a:ext cx="4540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3856038" y="4492625"/>
            <a:ext cx="45243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5214938" y="4492625"/>
            <a:ext cx="3778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>
            <a:off x="7631113" y="4492625"/>
            <a:ext cx="3016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>
            <a:off x="4762500" y="37480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4" name="Line 22"/>
          <p:cNvSpPr>
            <a:spLocks noChangeShapeType="1"/>
          </p:cNvSpPr>
          <p:nvPr/>
        </p:nvSpPr>
        <p:spPr bwMode="auto">
          <a:xfrm>
            <a:off x="8386763" y="37480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5" name="Line 23"/>
          <p:cNvSpPr>
            <a:spLocks noChangeShapeType="1"/>
          </p:cNvSpPr>
          <p:nvPr/>
        </p:nvSpPr>
        <p:spPr bwMode="auto">
          <a:xfrm flipH="1">
            <a:off x="6648450" y="6588125"/>
            <a:ext cx="173831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6" name="Line 24"/>
          <p:cNvSpPr>
            <a:spLocks noChangeShapeType="1"/>
          </p:cNvSpPr>
          <p:nvPr/>
        </p:nvSpPr>
        <p:spPr bwMode="auto">
          <a:xfrm flipV="1">
            <a:off x="8386763" y="59785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 flipH="1">
            <a:off x="2117725" y="6588125"/>
            <a:ext cx="60483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8" name="Line 26"/>
          <p:cNvSpPr>
            <a:spLocks noChangeShapeType="1"/>
          </p:cNvSpPr>
          <p:nvPr/>
        </p:nvSpPr>
        <p:spPr bwMode="auto">
          <a:xfrm flipV="1">
            <a:off x="2117725" y="59785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9" name="AutoShape 27"/>
          <p:cNvSpPr>
            <a:spLocks noChangeArrowheads="1"/>
          </p:cNvSpPr>
          <p:nvPr/>
        </p:nvSpPr>
        <p:spPr bwMode="auto">
          <a:xfrm>
            <a:off x="5592763" y="2870200"/>
            <a:ext cx="906462" cy="877888"/>
          </a:xfrm>
          <a:prstGeom prst="can">
            <a:avLst>
              <a:gd name="adj" fmla="val 25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robots</a:t>
            </a:r>
          </a:p>
          <a:p>
            <a:pPr algn="ctr"/>
            <a:r>
              <a:rPr lang="en-US"/>
              <a:t>filters</a:t>
            </a:r>
          </a:p>
        </p:txBody>
      </p:sp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6046788" y="37480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6724650" y="4221163"/>
            <a:ext cx="906463" cy="946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Host</a:t>
            </a:r>
          </a:p>
          <a:p>
            <a:pPr algn="ctr"/>
            <a:r>
              <a:rPr lang="en-US"/>
              <a:t>splitter</a:t>
            </a:r>
          </a:p>
        </p:txBody>
      </p:sp>
      <p:sp>
        <p:nvSpPr>
          <p:cNvPr id="38942" name="Line 30"/>
          <p:cNvSpPr>
            <a:spLocks noChangeShapeType="1"/>
          </p:cNvSpPr>
          <p:nvPr/>
        </p:nvSpPr>
        <p:spPr bwMode="auto">
          <a:xfrm>
            <a:off x="6497638" y="4492625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43" name="Line 31"/>
          <p:cNvSpPr>
            <a:spLocks noChangeShapeType="1"/>
          </p:cNvSpPr>
          <p:nvPr/>
        </p:nvSpPr>
        <p:spPr bwMode="auto">
          <a:xfrm flipV="1">
            <a:off x="6875463" y="3681413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44" name="Line 32"/>
          <p:cNvSpPr>
            <a:spLocks noChangeShapeType="1"/>
          </p:cNvSpPr>
          <p:nvPr/>
        </p:nvSpPr>
        <p:spPr bwMode="auto">
          <a:xfrm flipV="1">
            <a:off x="7026275" y="3681413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45" name="Line 33"/>
          <p:cNvSpPr>
            <a:spLocks noChangeShapeType="1"/>
          </p:cNvSpPr>
          <p:nvPr/>
        </p:nvSpPr>
        <p:spPr bwMode="auto">
          <a:xfrm flipV="1">
            <a:off x="7480300" y="3681413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46" name="Line 34"/>
          <p:cNvSpPr>
            <a:spLocks noChangeShapeType="1"/>
          </p:cNvSpPr>
          <p:nvPr/>
        </p:nvSpPr>
        <p:spPr bwMode="auto">
          <a:xfrm flipV="1">
            <a:off x="7177088" y="3681413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47" name="Line 35"/>
          <p:cNvSpPr>
            <a:spLocks noChangeShapeType="1"/>
          </p:cNvSpPr>
          <p:nvPr/>
        </p:nvSpPr>
        <p:spPr bwMode="auto">
          <a:xfrm flipV="1">
            <a:off x="7327900" y="3681413"/>
            <a:ext cx="0" cy="5397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6718300" y="2727325"/>
            <a:ext cx="936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A40508"/>
                </a:solidFill>
              </a:rPr>
              <a:t>To</a:t>
            </a:r>
          </a:p>
          <a:p>
            <a:r>
              <a:rPr lang="en-US" sz="2000">
                <a:solidFill>
                  <a:srgbClr val="A40508"/>
                </a:solidFill>
              </a:rPr>
              <a:t>other</a:t>
            </a:r>
          </a:p>
          <a:p>
            <a:r>
              <a:rPr lang="en-US" sz="2000">
                <a:solidFill>
                  <a:srgbClr val="A40508"/>
                </a:solidFill>
              </a:rPr>
              <a:t>nodes</a:t>
            </a:r>
          </a:p>
        </p:txBody>
      </p:sp>
      <p:sp>
        <p:nvSpPr>
          <p:cNvPr id="38949" name="Rectangle 38"/>
          <p:cNvSpPr>
            <a:spLocks noChangeArrowheads="1"/>
          </p:cNvSpPr>
          <p:nvPr/>
        </p:nvSpPr>
        <p:spPr bwMode="auto">
          <a:xfrm>
            <a:off x="6629400" y="2895600"/>
            <a:ext cx="1143000" cy="33528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38950" name="Line 40"/>
          <p:cNvSpPr>
            <a:spLocks noChangeShapeType="1"/>
          </p:cNvSpPr>
          <p:nvPr/>
        </p:nvSpPr>
        <p:spPr bwMode="auto">
          <a:xfrm>
            <a:off x="6858000" y="533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51" name="Line 41"/>
          <p:cNvSpPr>
            <a:spLocks noChangeShapeType="1"/>
          </p:cNvSpPr>
          <p:nvPr/>
        </p:nvSpPr>
        <p:spPr bwMode="auto">
          <a:xfrm>
            <a:off x="6858000" y="5334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52" name="Line 42"/>
          <p:cNvSpPr>
            <a:spLocks noChangeShapeType="1"/>
          </p:cNvSpPr>
          <p:nvPr/>
        </p:nvSpPr>
        <p:spPr bwMode="auto">
          <a:xfrm>
            <a:off x="70104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53" name="Line 43"/>
          <p:cNvSpPr>
            <a:spLocks noChangeShapeType="1"/>
          </p:cNvSpPr>
          <p:nvPr/>
        </p:nvSpPr>
        <p:spPr bwMode="auto">
          <a:xfrm>
            <a:off x="7010400" y="548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54" name="Line 44"/>
          <p:cNvSpPr>
            <a:spLocks noChangeShapeType="1"/>
          </p:cNvSpPr>
          <p:nvPr/>
        </p:nvSpPr>
        <p:spPr bwMode="auto">
          <a:xfrm>
            <a:off x="7162800" y="563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55" name="Line 45"/>
          <p:cNvSpPr>
            <a:spLocks noChangeShapeType="1"/>
          </p:cNvSpPr>
          <p:nvPr/>
        </p:nvSpPr>
        <p:spPr bwMode="auto">
          <a:xfrm>
            <a:off x="7162800" y="563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56" name="Text Box 46"/>
          <p:cNvSpPr txBox="1">
            <a:spLocks noChangeArrowheads="1"/>
          </p:cNvSpPr>
          <p:nvPr/>
        </p:nvSpPr>
        <p:spPr bwMode="auto">
          <a:xfrm>
            <a:off x="6705600" y="5638800"/>
            <a:ext cx="9366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A40508"/>
                </a:solidFill>
              </a:rPr>
              <a:t>From</a:t>
            </a:r>
          </a:p>
          <a:p>
            <a:r>
              <a:rPr lang="en-US" sz="2000">
                <a:solidFill>
                  <a:srgbClr val="A40508"/>
                </a:solidFill>
              </a:rPr>
              <a:t>other</a:t>
            </a:r>
          </a:p>
          <a:p>
            <a:r>
              <a:rPr lang="en-US" sz="2000">
                <a:solidFill>
                  <a:srgbClr val="A40508"/>
                </a:solidFill>
              </a:rPr>
              <a:t>nodes</a:t>
            </a:r>
          </a:p>
        </p:txBody>
      </p:sp>
      <p:sp>
        <p:nvSpPr>
          <p:cNvPr id="38957" name="TextBox 45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20.2.1</a:t>
            </a:r>
          </a:p>
        </p:txBody>
      </p:sp>
      <p:sp>
        <p:nvSpPr>
          <p:cNvPr id="38958" name="Slide Number Placeholder 4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C17EC8-C341-46A9-BA50-FE3ACCEC227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ea typeface="ＭＳ Ｐゴシック" charset="-128"/>
              </a:rPr>
              <a:t>URL frontier: two main considerations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u="sng" dirty="0" smtClean="0">
                <a:ea typeface="ＭＳ Ｐゴシック" charset="-128"/>
              </a:rPr>
              <a:t>Politeness</a:t>
            </a:r>
            <a:r>
              <a:rPr lang="en-US" sz="3000" dirty="0" smtClean="0">
                <a:ea typeface="ＭＳ Ｐゴシック" charset="-128"/>
              </a:rPr>
              <a:t>: do not hit a web server too frequently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u="sng" dirty="0" smtClean="0">
                <a:ea typeface="ＭＳ Ｐゴシック" charset="-128"/>
              </a:rPr>
              <a:t>Freshness</a:t>
            </a:r>
            <a:r>
              <a:rPr lang="en-US" sz="3000" dirty="0" smtClean="0">
                <a:ea typeface="ＭＳ Ｐゴシック" charset="-128"/>
              </a:rPr>
              <a:t>: crawl some pages more often than others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charset="-128"/>
              </a:rPr>
              <a:t>E.g., pages (such as News sites) whose content changes often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3000" dirty="0" smtClean="0">
                <a:solidFill>
                  <a:srgbClr val="A40508"/>
                </a:solidFill>
                <a:ea typeface="ＭＳ Ｐゴシック" charset="-128"/>
              </a:rPr>
              <a:t>These goals may conflict each other.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3000" dirty="0" smtClean="0">
                <a:solidFill>
                  <a:srgbClr val="A40508"/>
                </a:solidFill>
                <a:ea typeface="ＭＳ Ｐゴシック" charset="-128"/>
              </a:rPr>
              <a:t>(E.g., simple priority queue fails – many links out of a page go to its own site, creating a burst of accesses to that site.)</a:t>
            </a: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20.2.3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A8188B-3711-429C-9F66-7E825266C025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000099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rgbClr val="000099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rgbClr val="000099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rgbClr val="000099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rgbClr val="000099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000099"/>
                </a:solidFill>
                <a:latin typeface="Arial" charset="0"/>
              </a:defRPr>
            </a:lvl9pPr>
          </a:lstStyle>
          <a:p>
            <a:fld id="{C314921C-EDA5-4074-A4EB-6E2BF072B838}" type="slidenum">
              <a:rPr lang="en-US" sz="1400">
                <a:solidFill>
                  <a:srgbClr val="993300"/>
                </a:solidFill>
                <a:latin typeface="Times New Roman" pitchFamily="18" charset="0"/>
              </a:rPr>
              <a:pPr/>
              <a:t>3</a:t>
            </a:fld>
            <a:endParaRPr lang="en-US" sz="1400">
              <a:solidFill>
                <a:srgbClr val="993300"/>
              </a:solidFill>
              <a:latin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57600" y="3276601"/>
            <a:ext cx="2971800" cy="3148013"/>
            <a:chOff x="2304" y="2064"/>
            <a:chExt cx="1872" cy="1983"/>
          </a:xfrm>
        </p:grpSpPr>
        <p:grpSp>
          <p:nvGrpSpPr>
            <p:cNvPr id="42089" name="Group 4"/>
            <p:cNvGrpSpPr>
              <a:grpSpLocks/>
            </p:cNvGrpSpPr>
            <p:nvPr/>
          </p:nvGrpSpPr>
          <p:grpSpPr bwMode="auto">
            <a:xfrm>
              <a:off x="2304" y="2064"/>
              <a:ext cx="1872" cy="1983"/>
              <a:chOff x="2304" y="2064"/>
              <a:chExt cx="1872" cy="1983"/>
            </a:xfrm>
          </p:grpSpPr>
          <p:pic>
            <p:nvPicPr>
              <p:cNvPr id="42091" name="Picture 5" descr="amconfus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4" y="2784"/>
                <a:ext cx="587" cy="1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92" name="AutoShape 6"/>
              <p:cNvSpPr>
                <a:spLocks noChangeArrowheads="1"/>
              </p:cNvSpPr>
              <p:nvPr/>
            </p:nvSpPr>
            <p:spPr bwMode="auto">
              <a:xfrm>
                <a:off x="2832" y="2064"/>
                <a:ext cx="816" cy="576"/>
              </a:xfrm>
              <a:prstGeom prst="wedgeRoundRectCallout">
                <a:avLst>
                  <a:gd name="adj1" fmla="val -59315"/>
                  <a:gd name="adj2" fmla="val 106944"/>
                  <a:gd name="adj3" fmla="val 16667"/>
                </a:avLst>
              </a:prstGeom>
              <a:solidFill>
                <a:srgbClr val="11DBD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0"/>
                  </a:spcBef>
                </a:pPr>
                <a:endParaRPr lang="en-GB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2093" name="Line 7"/>
              <p:cNvSpPr>
                <a:spLocks noChangeShapeType="1"/>
              </p:cNvSpPr>
              <p:nvPr/>
            </p:nvSpPr>
            <p:spPr bwMode="auto">
              <a:xfrm>
                <a:off x="3648" y="240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2090" name="Rectangle 8"/>
            <p:cNvSpPr>
              <a:spLocks noChangeArrowheads="1"/>
            </p:cNvSpPr>
            <p:nvPr/>
          </p:nvSpPr>
          <p:spPr bwMode="auto">
            <a:xfrm>
              <a:off x="2928" y="2112"/>
              <a:ext cx="596" cy="523"/>
            </a:xfrm>
            <a:prstGeom prst="rect">
              <a:avLst/>
            </a:prstGeom>
            <a:solidFill>
              <a:srgbClr val="11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Query String</a:t>
              </a:r>
            </a:p>
          </p:txBody>
        </p:sp>
      </p:grpSp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6629400" y="3200400"/>
            <a:ext cx="2057400" cy="1066800"/>
          </a:xfrm>
          <a:prstGeom prst="rect">
            <a:avLst/>
          </a:prstGeom>
          <a:solidFill>
            <a:srgbClr val="98ED87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8ED87"/>
            </a:extrusionClr>
          </a:sp3d>
        </p:spPr>
        <p:txBody>
          <a:bodyPr wrap="none" anchor="ctr">
            <a:flatTx/>
          </a:bodyPr>
          <a:lstStyle/>
          <a:p>
            <a:pPr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</a:rPr>
              <a:t>IR</a:t>
            </a:r>
          </a:p>
          <a:p>
            <a:pPr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</a:rPr>
              <a:t>System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486400" y="4267200"/>
            <a:ext cx="3048000" cy="2046288"/>
            <a:chOff x="3456" y="2688"/>
            <a:chExt cx="1920" cy="1289"/>
          </a:xfrm>
        </p:grpSpPr>
        <p:sp>
          <p:nvSpPr>
            <p:cNvPr id="42085" name="Oval 11"/>
            <p:cNvSpPr>
              <a:spLocks noChangeArrowheads="1"/>
            </p:cNvSpPr>
            <p:nvPr/>
          </p:nvSpPr>
          <p:spPr bwMode="auto">
            <a:xfrm>
              <a:off x="4272" y="3120"/>
              <a:ext cx="1104" cy="576"/>
            </a:xfrm>
            <a:prstGeom prst="ellipse">
              <a:avLst/>
            </a:prstGeom>
            <a:solidFill>
              <a:srgbClr val="11DBDB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Ranked</a:t>
              </a:r>
            </a:p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Documents</a:t>
              </a:r>
            </a:p>
          </p:txBody>
        </p:sp>
        <p:sp>
          <p:nvSpPr>
            <p:cNvPr id="42086" name="Line 12"/>
            <p:cNvSpPr>
              <a:spLocks noChangeShapeType="1"/>
            </p:cNvSpPr>
            <p:nvPr/>
          </p:nvSpPr>
          <p:spPr bwMode="auto">
            <a:xfrm>
              <a:off x="4800" y="268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87" name="Rectangle 13"/>
            <p:cNvSpPr>
              <a:spLocks noChangeArrowheads="1"/>
            </p:cNvSpPr>
            <p:nvPr/>
          </p:nvSpPr>
          <p:spPr bwMode="auto">
            <a:xfrm>
              <a:off x="3456" y="2976"/>
              <a:ext cx="768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GB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2088" name="Text Box 14"/>
            <p:cNvSpPr txBox="1">
              <a:spLocks noChangeArrowheads="1"/>
            </p:cNvSpPr>
            <p:nvPr/>
          </p:nvSpPr>
          <p:spPr bwMode="auto">
            <a:xfrm>
              <a:off x="3552" y="2976"/>
              <a:ext cx="557" cy="1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000">
                  <a:solidFill>
                    <a:srgbClr val="000099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rgbClr val="000099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rgbClr val="000099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rgbClr val="000099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rgbClr val="000099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</a:rPr>
                <a:t>1. Page1</a:t>
              </a:r>
            </a:p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</a:rPr>
                <a:t>2. Page2</a:t>
              </a:r>
            </a:p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</a:rPr>
                <a:t>3. Page3</a:t>
              </a:r>
            </a:p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</a:rPr>
                <a:t>    .</a:t>
              </a:r>
            </a:p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chemeClr val="tx1"/>
                  </a:solidFill>
                  <a:latin typeface="Times New Roman" pitchFamily="18" charset="0"/>
                </a:rPr>
                <a:t>    .</a:t>
              </a:r>
            </a:p>
            <a:p>
              <a:pPr algn="l">
                <a:spcBef>
                  <a:spcPct val="0"/>
                </a:spcBef>
              </a:pPr>
              <a:endParaRPr lang="en-US" sz="18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sp>
        <p:nvSpPr>
          <p:cNvPr id="1417231" name="Line 15"/>
          <p:cNvSpPr>
            <a:spLocks noChangeShapeType="1"/>
          </p:cNvSpPr>
          <p:nvPr/>
        </p:nvSpPr>
        <p:spPr bwMode="auto">
          <a:xfrm>
            <a:off x="7620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248400" y="1828800"/>
            <a:ext cx="2209800" cy="914400"/>
            <a:chOff x="3936" y="1152"/>
            <a:chExt cx="1392" cy="576"/>
          </a:xfrm>
        </p:grpSpPr>
        <p:sp>
          <p:nvSpPr>
            <p:cNvPr id="42083" name="Oval 17"/>
            <p:cNvSpPr>
              <a:spLocks noChangeArrowheads="1"/>
            </p:cNvSpPr>
            <p:nvPr/>
          </p:nvSpPr>
          <p:spPr bwMode="auto">
            <a:xfrm>
              <a:off x="4272" y="1152"/>
              <a:ext cx="1056" cy="576"/>
            </a:xfrm>
            <a:prstGeom prst="ellipse">
              <a:avLst/>
            </a:prstGeom>
            <a:solidFill>
              <a:srgbClr val="11DBDB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Document</a:t>
              </a:r>
            </a:p>
            <a:p>
              <a:pPr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corpus</a:t>
              </a:r>
            </a:p>
          </p:txBody>
        </p:sp>
        <p:sp>
          <p:nvSpPr>
            <p:cNvPr id="42084" name="Line 18"/>
            <p:cNvSpPr>
              <a:spLocks noChangeShapeType="1"/>
            </p:cNvSpPr>
            <p:nvPr/>
          </p:nvSpPr>
          <p:spPr bwMode="auto">
            <a:xfrm>
              <a:off x="3936" y="1440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1995" name="Group 19"/>
          <p:cNvGrpSpPr>
            <a:grpSpLocks/>
          </p:cNvGrpSpPr>
          <p:nvPr/>
        </p:nvGrpSpPr>
        <p:grpSpPr bwMode="auto">
          <a:xfrm>
            <a:off x="838200" y="1524000"/>
            <a:ext cx="2743200" cy="2209800"/>
            <a:chOff x="528" y="960"/>
            <a:chExt cx="1728" cy="1392"/>
          </a:xfrm>
        </p:grpSpPr>
        <p:sp>
          <p:nvSpPr>
            <p:cNvPr id="1417236" name="Cloud"/>
            <p:cNvSpPr>
              <a:spLocks noChangeAspect="1" noEditPoints="1" noChangeArrowheads="1"/>
            </p:cNvSpPr>
            <p:nvPr/>
          </p:nvSpPr>
          <p:spPr bwMode="auto">
            <a:xfrm>
              <a:off x="528" y="960"/>
              <a:ext cx="1728" cy="139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spcBef>
                  <a:spcPct val="0"/>
                </a:spcBef>
                <a:defRPr/>
              </a:pPr>
              <a:endParaRPr lang="en-GB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2003" name="Text Box 21"/>
            <p:cNvSpPr txBox="1">
              <a:spLocks noChangeArrowheads="1"/>
            </p:cNvSpPr>
            <p:nvPr/>
          </p:nvSpPr>
          <p:spPr bwMode="auto">
            <a:xfrm>
              <a:off x="1152" y="1104"/>
              <a:ext cx="47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rgbClr val="000099"/>
                  </a:solidFill>
                  <a:latin typeface="Arial" charset="0"/>
                </a:defRPr>
              </a:lvl1pPr>
              <a:lvl2pPr marL="742950" indent="-285750">
                <a:defRPr sz="2000">
                  <a:solidFill>
                    <a:srgbClr val="000099"/>
                  </a:solidFill>
                  <a:latin typeface="Arial" charset="0"/>
                </a:defRPr>
              </a:lvl2pPr>
              <a:lvl3pPr marL="1143000" indent="-228600">
                <a:defRPr sz="2000">
                  <a:solidFill>
                    <a:srgbClr val="000099"/>
                  </a:solidFill>
                  <a:latin typeface="Arial" charset="0"/>
                </a:defRPr>
              </a:lvl3pPr>
              <a:lvl4pPr marL="1600200" indent="-228600">
                <a:defRPr sz="2000">
                  <a:solidFill>
                    <a:srgbClr val="000099"/>
                  </a:solidFill>
                  <a:latin typeface="Arial" charset="0"/>
                </a:defRPr>
              </a:lvl4pPr>
              <a:lvl5pPr marL="2057400" indent="-228600">
                <a:defRPr sz="2000">
                  <a:solidFill>
                    <a:srgbClr val="000099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rgbClr val="000099"/>
                  </a:solidFill>
                  <a:latin typeface="Arial" charset="0"/>
                </a:defRPr>
              </a:lvl9pPr>
            </a:lstStyle>
            <a:p>
              <a:pPr algn="l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Times New Roman" pitchFamily="18" charset="0"/>
                </a:rPr>
                <a:t>Web</a:t>
              </a:r>
            </a:p>
          </p:txBody>
        </p:sp>
        <p:grpSp>
          <p:nvGrpSpPr>
            <p:cNvPr id="42004" name="Group 22"/>
            <p:cNvGrpSpPr>
              <a:grpSpLocks/>
            </p:cNvGrpSpPr>
            <p:nvPr/>
          </p:nvGrpSpPr>
          <p:grpSpPr bwMode="auto">
            <a:xfrm>
              <a:off x="1008" y="1392"/>
              <a:ext cx="864" cy="768"/>
              <a:chOff x="1872" y="1152"/>
              <a:chExt cx="2784" cy="2496"/>
            </a:xfrm>
          </p:grpSpPr>
          <p:grpSp>
            <p:nvGrpSpPr>
              <p:cNvPr id="42005" name="Group 23"/>
              <p:cNvGrpSpPr>
                <a:grpSpLocks/>
              </p:cNvGrpSpPr>
              <p:nvPr/>
            </p:nvGrpSpPr>
            <p:grpSpPr bwMode="auto">
              <a:xfrm>
                <a:off x="1872" y="1872"/>
                <a:ext cx="528" cy="624"/>
                <a:chOff x="1488" y="1392"/>
                <a:chExt cx="528" cy="624"/>
              </a:xfrm>
            </p:grpSpPr>
            <p:sp>
              <p:nvSpPr>
                <p:cNvPr id="42073" name="Rectangle 24"/>
                <p:cNvSpPr>
                  <a:spLocks noChangeArrowheads="1"/>
                </p:cNvSpPr>
                <p:nvPr/>
              </p:nvSpPr>
              <p:spPr bwMode="auto">
                <a:xfrm>
                  <a:off x="1488" y="1392"/>
                  <a:ext cx="528" cy="624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>
                    <a:latin typeface="Arial" charset="0"/>
                  </a:endParaRPr>
                </a:p>
              </p:txBody>
            </p:sp>
            <p:sp>
              <p:nvSpPr>
                <p:cNvPr id="42074" name="Line 25"/>
                <p:cNvSpPr>
                  <a:spLocks noChangeShapeType="1"/>
                </p:cNvSpPr>
                <p:nvPr/>
              </p:nvSpPr>
              <p:spPr bwMode="auto">
                <a:xfrm>
                  <a:off x="1632" y="14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5" name="Line 26"/>
                <p:cNvSpPr>
                  <a:spLocks noChangeShapeType="1"/>
                </p:cNvSpPr>
                <p:nvPr/>
              </p:nvSpPr>
              <p:spPr bwMode="auto">
                <a:xfrm>
                  <a:off x="1536" y="15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6" name="Line 27"/>
                <p:cNvSpPr>
                  <a:spLocks noChangeShapeType="1"/>
                </p:cNvSpPr>
                <p:nvPr/>
              </p:nvSpPr>
              <p:spPr bwMode="auto">
                <a:xfrm>
                  <a:off x="1536" y="15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7" name="Line 28"/>
                <p:cNvSpPr>
                  <a:spLocks noChangeShapeType="1"/>
                </p:cNvSpPr>
                <p:nvPr/>
              </p:nvSpPr>
              <p:spPr bwMode="auto">
                <a:xfrm>
                  <a:off x="1536" y="16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8" name="Line 29"/>
                <p:cNvSpPr>
                  <a:spLocks noChangeShapeType="1"/>
                </p:cNvSpPr>
                <p:nvPr/>
              </p:nvSpPr>
              <p:spPr bwMode="auto">
                <a:xfrm>
                  <a:off x="1536" y="170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9" name="Line 30"/>
                <p:cNvSpPr>
                  <a:spLocks noChangeShapeType="1"/>
                </p:cNvSpPr>
                <p:nvPr/>
              </p:nvSpPr>
              <p:spPr bwMode="auto">
                <a:xfrm>
                  <a:off x="1632" y="17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80" name="Line 31"/>
                <p:cNvSpPr>
                  <a:spLocks noChangeShapeType="1"/>
                </p:cNvSpPr>
                <p:nvPr/>
              </p:nvSpPr>
              <p:spPr bwMode="auto">
                <a:xfrm>
                  <a:off x="1536" y="18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81" name="Line 32"/>
                <p:cNvSpPr>
                  <a:spLocks noChangeShapeType="1"/>
                </p:cNvSpPr>
                <p:nvPr/>
              </p:nvSpPr>
              <p:spPr bwMode="auto">
                <a:xfrm>
                  <a:off x="1536" y="18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82" name="Line 33"/>
                <p:cNvSpPr>
                  <a:spLocks noChangeShapeType="1"/>
                </p:cNvSpPr>
                <p:nvPr/>
              </p:nvSpPr>
              <p:spPr bwMode="auto">
                <a:xfrm>
                  <a:off x="1536" y="19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2006" name="Group 34"/>
              <p:cNvGrpSpPr>
                <a:grpSpLocks/>
              </p:cNvGrpSpPr>
              <p:nvPr/>
            </p:nvGrpSpPr>
            <p:grpSpPr bwMode="auto">
              <a:xfrm>
                <a:off x="3072" y="2160"/>
                <a:ext cx="528" cy="624"/>
                <a:chOff x="1488" y="1392"/>
                <a:chExt cx="528" cy="624"/>
              </a:xfrm>
            </p:grpSpPr>
            <p:sp>
              <p:nvSpPr>
                <p:cNvPr id="42063" name="Rectangle 35"/>
                <p:cNvSpPr>
                  <a:spLocks noChangeArrowheads="1"/>
                </p:cNvSpPr>
                <p:nvPr/>
              </p:nvSpPr>
              <p:spPr bwMode="auto">
                <a:xfrm>
                  <a:off x="1488" y="1392"/>
                  <a:ext cx="528" cy="624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>
                    <a:latin typeface="Arial" charset="0"/>
                  </a:endParaRPr>
                </a:p>
              </p:txBody>
            </p:sp>
            <p:sp>
              <p:nvSpPr>
                <p:cNvPr id="42064" name="Line 36"/>
                <p:cNvSpPr>
                  <a:spLocks noChangeShapeType="1"/>
                </p:cNvSpPr>
                <p:nvPr/>
              </p:nvSpPr>
              <p:spPr bwMode="auto">
                <a:xfrm>
                  <a:off x="1632" y="14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5" name="Line 37"/>
                <p:cNvSpPr>
                  <a:spLocks noChangeShapeType="1"/>
                </p:cNvSpPr>
                <p:nvPr/>
              </p:nvSpPr>
              <p:spPr bwMode="auto">
                <a:xfrm>
                  <a:off x="1536" y="15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6" name="Line 38"/>
                <p:cNvSpPr>
                  <a:spLocks noChangeShapeType="1"/>
                </p:cNvSpPr>
                <p:nvPr/>
              </p:nvSpPr>
              <p:spPr bwMode="auto">
                <a:xfrm>
                  <a:off x="1536" y="15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7" name="Line 39"/>
                <p:cNvSpPr>
                  <a:spLocks noChangeShapeType="1"/>
                </p:cNvSpPr>
                <p:nvPr/>
              </p:nvSpPr>
              <p:spPr bwMode="auto">
                <a:xfrm>
                  <a:off x="1536" y="16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8" name="Line 40"/>
                <p:cNvSpPr>
                  <a:spLocks noChangeShapeType="1"/>
                </p:cNvSpPr>
                <p:nvPr/>
              </p:nvSpPr>
              <p:spPr bwMode="auto">
                <a:xfrm>
                  <a:off x="1536" y="170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9" name="Line 41"/>
                <p:cNvSpPr>
                  <a:spLocks noChangeShapeType="1"/>
                </p:cNvSpPr>
                <p:nvPr/>
              </p:nvSpPr>
              <p:spPr bwMode="auto">
                <a:xfrm>
                  <a:off x="1632" y="17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0" name="Line 42"/>
                <p:cNvSpPr>
                  <a:spLocks noChangeShapeType="1"/>
                </p:cNvSpPr>
                <p:nvPr/>
              </p:nvSpPr>
              <p:spPr bwMode="auto">
                <a:xfrm>
                  <a:off x="1536" y="18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1" name="Line 43"/>
                <p:cNvSpPr>
                  <a:spLocks noChangeShapeType="1"/>
                </p:cNvSpPr>
                <p:nvPr/>
              </p:nvSpPr>
              <p:spPr bwMode="auto">
                <a:xfrm>
                  <a:off x="1536" y="18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72" name="Line 44"/>
                <p:cNvSpPr>
                  <a:spLocks noChangeShapeType="1"/>
                </p:cNvSpPr>
                <p:nvPr/>
              </p:nvSpPr>
              <p:spPr bwMode="auto">
                <a:xfrm>
                  <a:off x="1536" y="19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2007" name="Group 45"/>
              <p:cNvGrpSpPr>
                <a:grpSpLocks/>
              </p:cNvGrpSpPr>
              <p:nvPr/>
            </p:nvGrpSpPr>
            <p:grpSpPr bwMode="auto">
              <a:xfrm>
                <a:off x="2448" y="3024"/>
                <a:ext cx="528" cy="624"/>
                <a:chOff x="1488" y="1392"/>
                <a:chExt cx="528" cy="624"/>
              </a:xfrm>
            </p:grpSpPr>
            <p:sp>
              <p:nvSpPr>
                <p:cNvPr id="42053" name="Rectangle 46"/>
                <p:cNvSpPr>
                  <a:spLocks noChangeArrowheads="1"/>
                </p:cNvSpPr>
                <p:nvPr/>
              </p:nvSpPr>
              <p:spPr bwMode="auto">
                <a:xfrm>
                  <a:off x="1488" y="1392"/>
                  <a:ext cx="528" cy="624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>
                    <a:latin typeface="Arial" charset="0"/>
                  </a:endParaRPr>
                </a:p>
              </p:txBody>
            </p:sp>
            <p:sp>
              <p:nvSpPr>
                <p:cNvPr id="42054" name="Line 47"/>
                <p:cNvSpPr>
                  <a:spLocks noChangeShapeType="1"/>
                </p:cNvSpPr>
                <p:nvPr/>
              </p:nvSpPr>
              <p:spPr bwMode="auto">
                <a:xfrm>
                  <a:off x="1632" y="14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5" name="Line 48"/>
                <p:cNvSpPr>
                  <a:spLocks noChangeShapeType="1"/>
                </p:cNvSpPr>
                <p:nvPr/>
              </p:nvSpPr>
              <p:spPr bwMode="auto">
                <a:xfrm>
                  <a:off x="1536" y="15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6" name="Line 49"/>
                <p:cNvSpPr>
                  <a:spLocks noChangeShapeType="1"/>
                </p:cNvSpPr>
                <p:nvPr/>
              </p:nvSpPr>
              <p:spPr bwMode="auto">
                <a:xfrm>
                  <a:off x="1536" y="15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7" name="Line 50"/>
                <p:cNvSpPr>
                  <a:spLocks noChangeShapeType="1"/>
                </p:cNvSpPr>
                <p:nvPr/>
              </p:nvSpPr>
              <p:spPr bwMode="auto">
                <a:xfrm>
                  <a:off x="1536" y="16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8" name="Line 51"/>
                <p:cNvSpPr>
                  <a:spLocks noChangeShapeType="1"/>
                </p:cNvSpPr>
                <p:nvPr/>
              </p:nvSpPr>
              <p:spPr bwMode="auto">
                <a:xfrm>
                  <a:off x="1536" y="170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9" name="Line 52"/>
                <p:cNvSpPr>
                  <a:spLocks noChangeShapeType="1"/>
                </p:cNvSpPr>
                <p:nvPr/>
              </p:nvSpPr>
              <p:spPr bwMode="auto">
                <a:xfrm>
                  <a:off x="1632" y="17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0" name="Line 53"/>
                <p:cNvSpPr>
                  <a:spLocks noChangeShapeType="1"/>
                </p:cNvSpPr>
                <p:nvPr/>
              </p:nvSpPr>
              <p:spPr bwMode="auto">
                <a:xfrm>
                  <a:off x="1536" y="18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1" name="Line 54"/>
                <p:cNvSpPr>
                  <a:spLocks noChangeShapeType="1"/>
                </p:cNvSpPr>
                <p:nvPr/>
              </p:nvSpPr>
              <p:spPr bwMode="auto">
                <a:xfrm>
                  <a:off x="1536" y="18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62" name="Line 55"/>
                <p:cNvSpPr>
                  <a:spLocks noChangeShapeType="1"/>
                </p:cNvSpPr>
                <p:nvPr/>
              </p:nvSpPr>
              <p:spPr bwMode="auto">
                <a:xfrm>
                  <a:off x="1536" y="19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2008" name="Group 56"/>
              <p:cNvGrpSpPr>
                <a:grpSpLocks/>
              </p:cNvGrpSpPr>
              <p:nvPr/>
            </p:nvGrpSpPr>
            <p:grpSpPr bwMode="auto">
              <a:xfrm>
                <a:off x="4128" y="2592"/>
                <a:ext cx="528" cy="624"/>
                <a:chOff x="1488" y="1392"/>
                <a:chExt cx="528" cy="624"/>
              </a:xfrm>
            </p:grpSpPr>
            <p:sp>
              <p:nvSpPr>
                <p:cNvPr id="42043" name="Rectangle 57"/>
                <p:cNvSpPr>
                  <a:spLocks noChangeArrowheads="1"/>
                </p:cNvSpPr>
                <p:nvPr/>
              </p:nvSpPr>
              <p:spPr bwMode="auto">
                <a:xfrm>
                  <a:off x="1488" y="1392"/>
                  <a:ext cx="528" cy="624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>
                    <a:latin typeface="Arial" charset="0"/>
                  </a:endParaRPr>
                </a:p>
              </p:txBody>
            </p:sp>
            <p:sp>
              <p:nvSpPr>
                <p:cNvPr id="42044" name="Line 58"/>
                <p:cNvSpPr>
                  <a:spLocks noChangeShapeType="1"/>
                </p:cNvSpPr>
                <p:nvPr/>
              </p:nvSpPr>
              <p:spPr bwMode="auto">
                <a:xfrm>
                  <a:off x="1632" y="14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5" name="Line 59"/>
                <p:cNvSpPr>
                  <a:spLocks noChangeShapeType="1"/>
                </p:cNvSpPr>
                <p:nvPr/>
              </p:nvSpPr>
              <p:spPr bwMode="auto">
                <a:xfrm>
                  <a:off x="1536" y="15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6" name="Line 60"/>
                <p:cNvSpPr>
                  <a:spLocks noChangeShapeType="1"/>
                </p:cNvSpPr>
                <p:nvPr/>
              </p:nvSpPr>
              <p:spPr bwMode="auto">
                <a:xfrm>
                  <a:off x="1536" y="15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7" name="Line 61"/>
                <p:cNvSpPr>
                  <a:spLocks noChangeShapeType="1"/>
                </p:cNvSpPr>
                <p:nvPr/>
              </p:nvSpPr>
              <p:spPr bwMode="auto">
                <a:xfrm>
                  <a:off x="1536" y="16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8" name="Line 62"/>
                <p:cNvSpPr>
                  <a:spLocks noChangeShapeType="1"/>
                </p:cNvSpPr>
                <p:nvPr/>
              </p:nvSpPr>
              <p:spPr bwMode="auto">
                <a:xfrm>
                  <a:off x="1536" y="170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9" name="Line 63"/>
                <p:cNvSpPr>
                  <a:spLocks noChangeShapeType="1"/>
                </p:cNvSpPr>
                <p:nvPr/>
              </p:nvSpPr>
              <p:spPr bwMode="auto">
                <a:xfrm>
                  <a:off x="1632" y="17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0" name="Line 64"/>
                <p:cNvSpPr>
                  <a:spLocks noChangeShapeType="1"/>
                </p:cNvSpPr>
                <p:nvPr/>
              </p:nvSpPr>
              <p:spPr bwMode="auto">
                <a:xfrm>
                  <a:off x="1536" y="18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1" name="Line 65"/>
                <p:cNvSpPr>
                  <a:spLocks noChangeShapeType="1"/>
                </p:cNvSpPr>
                <p:nvPr/>
              </p:nvSpPr>
              <p:spPr bwMode="auto">
                <a:xfrm>
                  <a:off x="1536" y="18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52" name="Line 66"/>
                <p:cNvSpPr>
                  <a:spLocks noChangeShapeType="1"/>
                </p:cNvSpPr>
                <p:nvPr/>
              </p:nvSpPr>
              <p:spPr bwMode="auto">
                <a:xfrm>
                  <a:off x="1536" y="19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2009" name="Group 67"/>
              <p:cNvGrpSpPr>
                <a:grpSpLocks/>
              </p:cNvGrpSpPr>
              <p:nvPr/>
            </p:nvGrpSpPr>
            <p:grpSpPr bwMode="auto">
              <a:xfrm>
                <a:off x="2784" y="1152"/>
                <a:ext cx="528" cy="624"/>
                <a:chOff x="1488" y="1392"/>
                <a:chExt cx="528" cy="624"/>
              </a:xfrm>
            </p:grpSpPr>
            <p:sp>
              <p:nvSpPr>
                <p:cNvPr id="42033" name="Rectangle 68"/>
                <p:cNvSpPr>
                  <a:spLocks noChangeArrowheads="1"/>
                </p:cNvSpPr>
                <p:nvPr/>
              </p:nvSpPr>
              <p:spPr bwMode="auto">
                <a:xfrm>
                  <a:off x="1488" y="1392"/>
                  <a:ext cx="528" cy="624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>
                    <a:latin typeface="Arial" charset="0"/>
                  </a:endParaRPr>
                </a:p>
              </p:txBody>
            </p:sp>
            <p:sp>
              <p:nvSpPr>
                <p:cNvPr id="42034" name="Line 69"/>
                <p:cNvSpPr>
                  <a:spLocks noChangeShapeType="1"/>
                </p:cNvSpPr>
                <p:nvPr/>
              </p:nvSpPr>
              <p:spPr bwMode="auto">
                <a:xfrm>
                  <a:off x="1632" y="14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5" name="Line 70"/>
                <p:cNvSpPr>
                  <a:spLocks noChangeShapeType="1"/>
                </p:cNvSpPr>
                <p:nvPr/>
              </p:nvSpPr>
              <p:spPr bwMode="auto">
                <a:xfrm>
                  <a:off x="1536" y="15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6" name="Line 71"/>
                <p:cNvSpPr>
                  <a:spLocks noChangeShapeType="1"/>
                </p:cNvSpPr>
                <p:nvPr/>
              </p:nvSpPr>
              <p:spPr bwMode="auto">
                <a:xfrm>
                  <a:off x="1536" y="15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7" name="Line 72"/>
                <p:cNvSpPr>
                  <a:spLocks noChangeShapeType="1"/>
                </p:cNvSpPr>
                <p:nvPr/>
              </p:nvSpPr>
              <p:spPr bwMode="auto">
                <a:xfrm>
                  <a:off x="1536" y="16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8" name="Line 73"/>
                <p:cNvSpPr>
                  <a:spLocks noChangeShapeType="1"/>
                </p:cNvSpPr>
                <p:nvPr/>
              </p:nvSpPr>
              <p:spPr bwMode="auto">
                <a:xfrm>
                  <a:off x="1536" y="170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9" name="Line 74"/>
                <p:cNvSpPr>
                  <a:spLocks noChangeShapeType="1"/>
                </p:cNvSpPr>
                <p:nvPr/>
              </p:nvSpPr>
              <p:spPr bwMode="auto">
                <a:xfrm>
                  <a:off x="1632" y="17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0" name="Line 75"/>
                <p:cNvSpPr>
                  <a:spLocks noChangeShapeType="1"/>
                </p:cNvSpPr>
                <p:nvPr/>
              </p:nvSpPr>
              <p:spPr bwMode="auto">
                <a:xfrm>
                  <a:off x="1536" y="18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1" name="Line 76"/>
                <p:cNvSpPr>
                  <a:spLocks noChangeShapeType="1"/>
                </p:cNvSpPr>
                <p:nvPr/>
              </p:nvSpPr>
              <p:spPr bwMode="auto">
                <a:xfrm>
                  <a:off x="1536" y="18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42" name="Line 77"/>
                <p:cNvSpPr>
                  <a:spLocks noChangeShapeType="1"/>
                </p:cNvSpPr>
                <p:nvPr/>
              </p:nvSpPr>
              <p:spPr bwMode="auto">
                <a:xfrm>
                  <a:off x="1536" y="19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42010" name="Group 78"/>
              <p:cNvGrpSpPr>
                <a:grpSpLocks/>
              </p:cNvGrpSpPr>
              <p:nvPr/>
            </p:nvGrpSpPr>
            <p:grpSpPr bwMode="auto">
              <a:xfrm>
                <a:off x="4080" y="1632"/>
                <a:ext cx="528" cy="624"/>
                <a:chOff x="1488" y="1392"/>
                <a:chExt cx="528" cy="624"/>
              </a:xfrm>
            </p:grpSpPr>
            <p:sp>
              <p:nvSpPr>
                <p:cNvPr id="42023" name="Rectangle 79"/>
                <p:cNvSpPr>
                  <a:spLocks noChangeArrowheads="1"/>
                </p:cNvSpPr>
                <p:nvPr/>
              </p:nvSpPr>
              <p:spPr bwMode="auto">
                <a:xfrm>
                  <a:off x="1488" y="1392"/>
                  <a:ext cx="528" cy="624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l-GR">
                    <a:latin typeface="Arial" charset="0"/>
                  </a:endParaRPr>
                </a:p>
              </p:txBody>
            </p:sp>
            <p:sp>
              <p:nvSpPr>
                <p:cNvPr id="42024" name="Line 80"/>
                <p:cNvSpPr>
                  <a:spLocks noChangeShapeType="1"/>
                </p:cNvSpPr>
                <p:nvPr/>
              </p:nvSpPr>
              <p:spPr bwMode="auto">
                <a:xfrm>
                  <a:off x="1632" y="14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25" name="Line 81"/>
                <p:cNvSpPr>
                  <a:spLocks noChangeShapeType="1"/>
                </p:cNvSpPr>
                <p:nvPr/>
              </p:nvSpPr>
              <p:spPr bwMode="auto">
                <a:xfrm>
                  <a:off x="1536" y="15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26" name="Line 82"/>
                <p:cNvSpPr>
                  <a:spLocks noChangeShapeType="1"/>
                </p:cNvSpPr>
                <p:nvPr/>
              </p:nvSpPr>
              <p:spPr bwMode="auto">
                <a:xfrm>
                  <a:off x="1536" y="15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27" name="Line 83"/>
                <p:cNvSpPr>
                  <a:spLocks noChangeShapeType="1"/>
                </p:cNvSpPr>
                <p:nvPr/>
              </p:nvSpPr>
              <p:spPr bwMode="auto">
                <a:xfrm>
                  <a:off x="1536" y="16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28" name="Line 84"/>
                <p:cNvSpPr>
                  <a:spLocks noChangeShapeType="1"/>
                </p:cNvSpPr>
                <p:nvPr/>
              </p:nvSpPr>
              <p:spPr bwMode="auto">
                <a:xfrm>
                  <a:off x="1536" y="170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29" name="Line 85"/>
                <p:cNvSpPr>
                  <a:spLocks noChangeShapeType="1"/>
                </p:cNvSpPr>
                <p:nvPr/>
              </p:nvSpPr>
              <p:spPr bwMode="auto">
                <a:xfrm>
                  <a:off x="1632" y="1764"/>
                  <a:ext cx="336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0" name="Line 86"/>
                <p:cNvSpPr>
                  <a:spLocks noChangeShapeType="1"/>
                </p:cNvSpPr>
                <p:nvPr/>
              </p:nvSpPr>
              <p:spPr bwMode="auto">
                <a:xfrm>
                  <a:off x="1536" y="182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1" name="Line 87"/>
                <p:cNvSpPr>
                  <a:spLocks noChangeShapeType="1"/>
                </p:cNvSpPr>
                <p:nvPr/>
              </p:nvSpPr>
              <p:spPr bwMode="auto">
                <a:xfrm>
                  <a:off x="1536" y="188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42032" name="Line 88"/>
                <p:cNvSpPr>
                  <a:spLocks noChangeShapeType="1"/>
                </p:cNvSpPr>
                <p:nvPr/>
              </p:nvSpPr>
              <p:spPr bwMode="auto">
                <a:xfrm>
                  <a:off x="1536" y="1944"/>
                  <a:ext cx="432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42011" name="Rectangle 8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192" cy="96"/>
              </a:xfrm>
              <a:prstGeom prst="rect">
                <a:avLst/>
              </a:prstGeom>
              <a:solidFill>
                <a:srgbClr val="11DBDB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Arial" charset="0"/>
                </a:endParaRPr>
              </a:p>
            </p:txBody>
          </p:sp>
          <p:sp>
            <p:nvSpPr>
              <p:cNvPr id="42012" name="Rectangle 90"/>
              <p:cNvSpPr>
                <a:spLocks noChangeArrowheads="1"/>
              </p:cNvSpPr>
              <p:nvPr/>
            </p:nvSpPr>
            <p:spPr bwMode="auto">
              <a:xfrm>
                <a:off x="4176" y="1632"/>
                <a:ext cx="384" cy="96"/>
              </a:xfrm>
              <a:prstGeom prst="rect">
                <a:avLst/>
              </a:prstGeom>
              <a:solidFill>
                <a:srgbClr val="98ED87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Arial" charset="0"/>
                </a:endParaRPr>
              </a:p>
            </p:txBody>
          </p:sp>
          <p:sp>
            <p:nvSpPr>
              <p:cNvPr id="42013" name="Rectangle 91"/>
              <p:cNvSpPr>
                <a:spLocks noChangeArrowheads="1"/>
              </p:cNvSpPr>
              <p:nvPr/>
            </p:nvSpPr>
            <p:spPr bwMode="auto">
              <a:xfrm>
                <a:off x="2592" y="3168"/>
                <a:ext cx="240" cy="144"/>
              </a:xfrm>
              <a:prstGeom prst="rect">
                <a:avLst/>
              </a:prstGeom>
              <a:solidFill>
                <a:srgbClr val="F4F432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Arial" charset="0"/>
                </a:endParaRPr>
              </a:p>
            </p:txBody>
          </p:sp>
          <p:sp>
            <p:nvSpPr>
              <p:cNvPr id="42014" name="Line 92"/>
              <p:cNvSpPr>
                <a:spLocks noChangeShapeType="1"/>
              </p:cNvSpPr>
              <p:nvPr/>
            </p:nvSpPr>
            <p:spPr bwMode="auto">
              <a:xfrm flipV="1">
                <a:off x="2112" y="1440"/>
                <a:ext cx="672" cy="62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15" name="Line 93"/>
              <p:cNvSpPr>
                <a:spLocks noChangeShapeType="1"/>
              </p:cNvSpPr>
              <p:nvPr/>
            </p:nvSpPr>
            <p:spPr bwMode="auto">
              <a:xfrm>
                <a:off x="2160" y="2256"/>
                <a:ext cx="912" cy="33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16" name="Line 94"/>
              <p:cNvSpPr>
                <a:spLocks noChangeShapeType="1"/>
              </p:cNvSpPr>
              <p:nvPr/>
            </p:nvSpPr>
            <p:spPr bwMode="auto">
              <a:xfrm flipH="1" flipV="1">
                <a:off x="3312" y="1440"/>
                <a:ext cx="960" cy="52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17" name="Line 95"/>
              <p:cNvSpPr>
                <a:spLocks noChangeShapeType="1"/>
              </p:cNvSpPr>
              <p:nvPr/>
            </p:nvSpPr>
            <p:spPr bwMode="auto">
              <a:xfrm flipV="1">
                <a:off x="4368" y="2256"/>
                <a:ext cx="0" cy="57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18" name="Line 96"/>
              <p:cNvSpPr>
                <a:spLocks noChangeShapeType="1"/>
              </p:cNvSpPr>
              <p:nvPr/>
            </p:nvSpPr>
            <p:spPr bwMode="auto">
              <a:xfrm flipV="1">
                <a:off x="2784" y="2928"/>
                <a:ext cx="1344" cy="52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19" name="Line 97"/>
              <p:cNvSpPr>
                <a:spLocks noChangeShapeType="1"/>
              </p:cNvSpPr>
              <p:nvPr/>
            </p:nvSpPr>
            <p:spPr bwMode="auto">
              <a:xfrm flipH="1" flipV="1">
                <a:off x="2160" y="2496"/>
                <a:ext cx="576" cy="76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20" name="Line 98"/>
              <p:cNvSpPr>
                <a:spLocks noChangeShapeType="1"/>
              </p:cNvSpPr>
              <p:nvPr/>
            </p:nvSpPr>
            <p:spPr bwMode="auto">
              <a:xfrm>
                <a:off x="3024" y="1440"/>
                <a:ext cx="192" cy="72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21" name="Line 99"/>
              <p:cNvSpPr>
                <a:spLocks noChangeShapeType="1"/>
              </p:cNvSpPr>
              <p:nvPr/>
            </p:nvSpPr>
            <p:spPr bwMode="auto">
              <a:xfrm flipV="1">
                <a:off x="3408" y="2016"/>
                <a:ext cx="672" cy="288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2022" name="Line 100"/>
              <p:cNvSpPr>
                <a:spLocks noChangeShapeType="1"/>
              </p:cNvSpPr>
              <p:nvPr/>
            </p:nvSpPr>
            <p:spPr bwMode="auto">
              <a:xfrm>
                <a:off x="3408" y="2592"/>
                <a:ext cx="720" cy="192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14" name="Group 101"/>
          <p:cNvGrpSpPr>
            <a:grpSpLocks/>
          </p:cNvGrpSpPr>
          <p:nvPr/>
        </p:nvGrpSpPr>
        <p:grpSpPr bwMode="auto">
          <a:xfrm>
            <a:off x="3200400" y="1828800"/>
            <a:ext cx="2971800" cy="1066800"/>
            <a:chOff x="2016" y="1152"/>
            <a:chExt cx="1872" cy="672"/>
          </a:xfrm>
        </p:grpSpPr>
        <p:sp>
          <p:nvSpPr>
            <p:cNvPr id="41997" name="Line 102"/>
            <p:cNvSpPr>
              <a:spLocks noChangeShapeType="1"/>
            </p:cNvSpPr>
            <p:nvPr/>
          </p:nvSpPr>
          <p:spPr bwMode="auto">
            <a:xfrm>
              <a:off x="2016" y="144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1998" name="Group 103"/>
            <p:cNvGrpSpPr>
              <a:grpSpLocks/>
            </p:cNvGrpSpPr>
            <p:nvPr/>
          </p:nvGrpSpPr>
          <p:grpSpPr bwMode="auto">
            <a:xfrm>
              <a:off x="2592" y="1152"/>
              <a:ext cx="1296" cy="672"/>
              <a:chOff x="2592" y="1152"/>
              <a:chExt cx="1296" cy="672"/>
            </a:xfrm>
          </p:grpSpPr>
          <p:sp>
            <p:nvSpPr>
              <p:cNvPr id="41999" name="Rectangle 104"/>
              <p:cNvSpPr>
                <a:spLocks noChangeArrowheads="1"/>
              </p:cNvSpPr>
              <p:nvPr/>
            </p:nvSpPr>
            <p:spPr bwMode="auto">
              <a:xfrm>
                <a:off x="2592" y="1152"/>
                <a:ext cx="1296" cy="672"/>
              </a:xfrm>
              <a:prstGeom prst="rect">
                <a:avLst/>
              </a:prstGeom>
              <a:solidFill>
                <a:srgbClr val="98ED87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8ED87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spcBef>
                    <a:spcPct val="0"/>
                  </a:spcBef>
                </a:pPr>
                <a:endParaRPr lang="en-GB" sz="240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pic>
            <p:nvPicPr>
              <p:cNvPr id="42000" name="Picture 105" descr="AN00080_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440"/>
                <a:ext cx="576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001" name="Rectangle 106"/>
              <p:cNvSpPr>
                <a:spLocks noChangeArrowheads="1"/>
              </p:cNvSpPr>
              <p:nvPr/>
            </p:nvSpPr>
            <p:spPr bwMode="auto">
              <a:xfrm>
                <a:off x="2928" y="1152"/>
                <a:ext cx="61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400">
                    <a:solidFill>
                      <a:schemeClr val="tx1"/>
                    </a:solidFill>
                    <a:latin typeface="Times New Roman" pitchFamily="18" charset="0"/>
                  </a:rPr>
                  <a:t>Spider</a:t>
                </a:r>
              </a:p>
            </p:txBody>
          </p:sp>
        </p:grpSp>
      </p:grpSp>
      <p:sp>
        <p:nvSpPr>
          <p:cNvPr id="11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Spiders (</a:t>
            </a:r>
            <a:r>
              <a:rPr lang="el-GR" dirty="0" smtClean="0">
                <a:ea typeface="ＭＳ Ｐゴシック" charset="-128"/>
              </a:rPr>
              <a:t>σταχυολόγηση ιστού)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092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723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Politeness – challenges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153400" cy="3505200"/>
          </a:xfrm>
        </p:spPr>
        <p:txBody>
          <a:bodyPr/>
          <a:lstStyle/>
          <a:p>
            <a:pPr eaLnBrk="1" hangingPunct="1"/>
            <a:r>
              <a:rPr lang="en-US" sz="3400" dirty="0" smtClean="0">
                <a:solidFill>
                  <a:srgbClr val="C00000"/>
                </a:solidFill>
                <a:ea typeface="ＭＳ Ｐゴシック" charset="-128"/>
              </a:rPr>
              <a:t>Even if we restrict only one thread to fetch from a host, can hit it repeatedly</a:t>
            </a:r>
          </a:p>
          <a:p>
            <a:pPr eaLnBrk="1" hangingPunct="1"/>
            <a:r>
              <a:rPr lang="en-US" sz="3400" dirty="0" smtClean="0">
                <a:ea typeface="ＭＳ Ｐゴシック" charset="-128"/>
              </a:rPr>
              <a:t>Common heuristic: insert time gap between successive requests to a host that is &gt;&gt; time for most recent fetch from that host</a:t>
            </a:r>
          </a:p>
          <a:p>
            <a:pPr eaLnBrk="1" hangingPunct="1"/>
            <a:endParaRPr lang="en-US" sz="3400" dirty="0" smtClean="0">
              <a:ea typeface="ＭＳ Ｐゴシック" charset="-128"/>
            </a:endParaRPr>
          </a:p>
        </p:txBody>
      </p:sp>
      <p:sp>
        <p:nvSpPr>
          <p:cNvPr id="4096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20.2.3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1D8E99-758D-4B4A-8A66-C4E64146E687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Mercator URL frontier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2590800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sz="3000" dirty="0" smtClean="0">
                <a:ea typeface="ＭＳ Ｐゴシック" charset="-128"/>
              </a:rPr>
              <a:t>Goals: ensure that 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en-US" sz="3000" dirty="0" smtClean="0">
                <a:ea typeface="ＭＳ Ｐゴシック" charset="-128"/>
              </a:rPr>
              <a:t>only </a:t>
            </a:r>
            <a:r>
              <a:rPr lang="en-US" sz="3000" i="1" dirty="0" smtClean="0">
                <a:ea typeface="ＭＳ Ｐゴシック" charset="-128"/>
              </a:rPr>
              <a:t>one connection </a:t>
            </a:r>
            <a:r>
              <a:rPr lang="en-US" sz="3000" dirty="0" smtClean="0">
                <a:ea typeface="ＭＳ Ｐゴシック" charset="-128"/>
              </a:rPr>
              <a:t>is open at a time </a:t>
            </a:r>
            <a:r>
              <a:rPr lang="en-US" sz="3000" i="1" dirty="0" smtClean="0">
                <a:ea typeface="ＭＳ Ｐゴシック" charset="-128"/>
              </a:rPr>
              <a:t>to any host; 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en-US" sz="3000" dirty="0" smtClean="0">
                <a:ea typeface="ＭＳ Ｐゴシック" charset="-128"/>
              </a:rPr>
              <a:t>a </a:t>
            </a:r>
            <a:r>
              <a:rPr lang="en-US" sz="3000" i="1" dirty="0" smtClean="0">
                <a:ea typeface="ＭＳ Ｐゴシック" charset="-128"/>
              </a:rPr>
              <a:t>waiting time </a:t>
            </a:r>
            <a:r>
              <a:rPr lang="en-US" sz="3000" dirty="0" smtClean="0">
                <a:ea typeface="ＭＳ Ｐゴシック" charset="-128"/>
              </a:rPr>
              <a:t>of a few seconds occurs between successive requests</a:t>
            </a:r>
          </a:p>
          <a:p>
            <a:pPr marL="571500" indent="-571500" eaLnBrk="1" hangingPunct="1">
              <a:buFont typeface="+mj-lt"/>
              <a:buAutoNum type="arabicPeriod"/>
            </a:pPr>
            <a:r>
              <a:rPr lang="en-US" sz="3000" i="1" dirty="0" smtClean="0">
                <a:ea typeface="ＭＳ Ｐゴシック" charset="-128"/>
              </a:rPr>
              <a:t>high-priority pages </a:t>
            </a:r>
            <a:r>
              <a:rPr lang="en-US" sz="3000" dirty="0" smtClean="0">
                <a:ea typeface="ＭＳ Ｐゴシック" charset="-128"/>
              </a:rPr>
              <a:t>are crawled preferentially.</a:t>
            </a: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298354-9989-472B-A83F-DC4E6A70BCFA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981200" y="4740275"/>
            <a:ext cx="5715000" cy="2117725"/>
            <a:chOff x="1981200" y="4740275"/>
            <a:chExt cx="5715000" cy="2117725"/>
          </a:xfrm>
        </p:grpSpPr>
        <p:sp>
          <p:nvSpPr>
            <p:cNvPr id="42034" name="Rectangle 6"/>
            <p:cNvSpPr>
              <a:spLocks noChangeArrowheads="1"/>
            </p:cNvSpPr>
            <p:nvPr/>
          </p:nvSpPr>
          <p:spPr bwMode="auto">
            <a:xfrm>
              <a:off x="3200400" y="5715000"/>
              <a:ext cx="31242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Back queue selector</a:t>
              </a:r>
            </a:p>
          </p:txBody>
        </p:sp>
        <p:sp>
          <p:nvSpPr>
            <p:cNvPr id="42035" name="Text Box 8"/>
            <p:cNvSpPr txBox="1">
              <a:spLocks noChangeArrowheads="1"/>
            </p:cNvSpPr>
            <p:nvPr/>
          </p:nvSpPr>
          <p:spPr bwMode="auto">
            <a:xfrm>
              <a:off x="1981200" y="4740275"/>
              <a:ext cx="5715000" cy="847725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00A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/>
                <a:t>B</a:t>
              </a:r>
              <a:r>
                <a:rPr lang="en-US"/>
                <a:t> back queues</a:t>
              </a:r>
            </a:p>
            <a:p>
              <a:pPr algn="ctr"/>
              <a:r>
                <a:rPr lang="en-US"/>
                <a:t>Single host on each</a:t>
              </a:r>
              <a:endParaRPr lang="en-US" i="1"/>
            </a:p>
          </p:txBody>
        </p:sp>
        <p:sp>
          <p:nvSpPr>
            <p:cNvPr id="42036" name="Line 45"/>
            <p:cNvSpPr>
              <a:spLocks noChangeShapeType="1"/>
            </p:cNvSpPr>
            <p:nvPr/>
          </p:nvSpPr>
          <p:spPr bwMode="auto">
            <a:xfrm>
              <a:off x="38862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7" name="Line 46"/>
            <p:cNvSpPr>
              <a:spLocks noChangeShapeType="1"/>
            </p:cNvSpPr>
            <p:nvPr/>
          </p:nvSpPr>
          <p:spPr bwMode="auto">
            <a:xfrm>
              <a:off x="4038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8" name="Line 47"/>
            <p:cNvSpPr>
              <a:spLocks noChangeShapeType="1"/>
            </p:cNvSpPr>
            <p:nvPr/>
          </p:nvSpPr>
          <p:spPr bwMode="auto">
            <a:xfrm>
              <a:off x="41910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9" name="Line 48"/>
            <p:cNvSpPr>
              <a:spLocks noChangeShapeType="1"/>
            </p:cNvSpPr>
            <p:nvPr/>
          </p:nvSpPr>
          <p:spPr bwMode="auto">
            <a:xfrm>
              <a:off x="43434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0" name="Line 49"/>
            <p:cNvSpPr>
              <a:spLocks noChangeShapeType="1"/>
            </p:cNvSpPr>
            <p:nvPr/>
          </p:nvSpPr>
          <p:spPr bwMode="auto">
            <a:xfrm>
              <a:off x="44958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1" name="Line 50"/>
            <p:cNvSpPr>
              <a:spLocks noChangeShapeType="1"/>
            </p:cNvSpPr>
            <p:nvPr/>
          </p:nvSpPr>
          <p:spPr bwMode="auto">
            <a:xfrm>
              <a:off x="46482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2" name="Line 51"/>
            <p:cNvSpPr>
              <a:spLocks noChangeShapeType="1"/>
            </p:cNvSpPr>
            <p:nvPr/>
          </p:nvSpPr>
          <p:spPr bwMode="auto">
            <a:xfrm>
              <a:off x="4800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3" name="Line 52"/>
            <p:cNvSpPr>
              <a:spLocks noChangeShapeType="1"/>
            </p:cNvSpPr>
            <p:nvPr/>
          </p:nvSpPr>
          <p:spPr bwMode="auto">
            <a:xfrm>
              <a:off x="49530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4" name="Line 53"/>
            <p:cNvSpPr>
              <a:spLocks noChangeShapeType="1"/>
            </p:cNvSpPr>
            <p:nvPr/>
          </p:nvSpPr>
          <p:spPr bwMode="auto">
            <a:xfrm>
              <a:off x="51054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5" name="Line 54"/>
            <p:cNvSpPr>
              <a:spLocks noChangeShapeType="1"/>
            </p:cNvSpPr>
            <p:nvPr/>
          </p:nvSpPr>
          <p:spPr bwMode="auto">
            <a:xfrm>
              <a:off x="52578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6" name="Line 55"/>
            <p:cNvSpPr>
              <a:spLocks noChangeShapeType="1"/>
            </p:cNvSpPr>
            <p:nvPr/>
          </p:nvSpPr>
          <p:spPr bwMode="auto">
            <a:xfrm>
              <a:off x="54102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7" name="Line 56"/>
            <p:cNvSpPr>
              <a:spLocks noChangeShapeType="1"/>
            </p:cNvSpPr>
            <p:nvPr/>
          </p:nvSpPr>
          <p:spPr bwMode="auto">
            <a:xfrm>
              <a:off x="5562600" y="54864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8" name="Line 69"/>
            <p:cNvSpPr>
              <a:spLocks noChangeShapeType="1"/>
            </p:cNvSpPr>
            <p:nvPr/>
          </p:nvSpPr>
          <p:spPr bwMode="auto">
            <a:xfrm>
              <a:off x="4800600" y="63246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49" name="Text Box 71"/>
            <p:cNvSpPr txBox="1">
              <a:spLocks noChangeArrowheads="1"/>
            </p:cNvSpPr>
            <p:nvPr/>
          </p:nvSpPr>
          <p:spPr bwMode="auto">
            <a:xfrm>
              <a:off x="2924175" y="6400800"/>
              <a:ext cx="41195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Crawl thread requesting URL</a:t>
              </a:r>
            </a:p>
          </p:txBody>
        </p:sp>
      </p:grp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URL frontier: Mercator scheme</a:t>
            </a: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2809875" y="3775075"/>
            <a:ext cx="4268788" cy="1025525"/>
            <a:chOff x="2809875" y="3775075"/>
            <a:chExt cx="4268788" cy="1025525"/>
          </a:xfrm>
        </p:grpSpPr>
        <p:sp>
          <p:nvSpPr>
            <p:cNvPr id="42021" name="Rectangle 5"/>
            <p:cNvSpPr>
              <a:spLocks noChangeArrowheads="1"/>
            </p:cNvSpPr>
            <p:nvPr/>
          </p:nvSpPr>
          <p:spPr bwMode="auto">
            <a:xfrm>
              <a:off x="2809875" y="3775075"/>
              <a:ext cx="4268788" cy="8302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Biased front queue selector</a:t>
              </a:r>
            </a:p>
            <a:p>
              <a:pPr algn="ctr"/>
              <a:r>
                <a:rPr lang="en-US"/>
                <a:t>Back queue router</a:t>
              </a:r>
            </a:p>
          </p:txBody>
        </p:sp>
        <p:sp>
          <p:nvSpPr>
            <p:cNvPr id="42022" name="Line 33"/>
            <p:cNvSpPr>
              <a:spLocks noChangeShapeType="1"/>
            </p:cNvSpPr>
            <p:nvPr/>
          </p:nvSpPr>
          <p:spPr bwMode="auto">
            <a:xfrm>
              <a:off x="38862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3" name="Line 34"/>
            <p:cNvSpPr>
              <a:spLocks noChangeShapeType="1"/>
            </p:cNvSpPr>
            <p:nvPr/>
          </p:nvSpPr>
          <p:spPr bwMode="auto">
            <a:xfrm>
              <a:off x="40386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4" name="Line 35"/>
            <p:cNvSpPr>
              <a:spLocks noChangeShapeType="1"/>
            </p:cNvSpPr>
            <p:nvPr/>
          </p:nvSpPr>
          <p:spPr bwMode="auto">
            <a:xfrm>
              <a:off x="41910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5" name="Line 36"/>
            <p:cNvSpPr>
              <a:spLocks noChangeShapeType="1"/>
            </p:cNvSpPr>
            <p:nvPr/>
          </p:nvSpPr>
          <p:spPr bwMode="auto">
            <a:xfrm>
              <a:off x="43434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6" name="Line 37"/>
            <p:cNvSpPr>
              <a:spLocks noChangeShapeType="1"/>
            </p:cNvSpPr>
            <p:nvPr/>
          </p:nvSpPr>
          <p:spPr bwMode="auto">
            <a:xfrm>
              <a:off x="44958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7" name="Line 38"/>
            <p:cNvSpPr>
              <a:spLocks noChangeShapeType="1"/>
            </p:cNvSpPr>
            <p:nvPr/>
          </p:nvSpPr>
          <p:spPr bwMode="auto">
            <a:xfrm>
              <a:off x="46482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8" name="Line 39"/>
            <p:cNvSpPr>
              <a:spLocks noChangeShapeType="1"/>
            </p:cNvSpPr>
            <p:nvPr/>
          </p:nvSpPr>
          <p:spPr bwMode="auto">
            <a:xfrm>
              <a:off x="48006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29" name="Line 40"/>
            <p:cNvSpPr>
              <a:spLocks noChangeShapeType="1"/>
            </p:cNvSpPr>
            <p:nvPr/>
          </p:nvSpPr>
          <p:spPr bwMode="auto">
            <a:xfrm>
              <a:off x="49530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0" name="Line 41"/>
            <p:cNvSpPr>
              <a:spLocks noChangeShapeType="1"/>
            </p:cNvSpPr>
            <p:nvPr/>
          </p:nvSpPr>
          <p:spPr bwMode="auto">
            <a:xfrm>
              <a:off x="51054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1" name="Line 42"/>
            <p:cNvSpPr>
              <a:spLocks noChangeShapeType="1"/>
            </p:cNvSpPr>
            <p:nvPr/>
          </p:nvSpPr>
          <p:spPr bwMode="auto">
            <a:xfrm>
              <a:off x="52578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2" name="Line 43"/>
            <p:cNvSpPr>
              <a:spLocks noChangeShapeType="1"/>
            </p:cNvSpPr>
            <p:nvPr/>
          </p:nvSpPr>
          <p:spPr bwMode="auto">
            <a:xfrm>
              <a:off x="54102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3" name="Line 44"/>
            <p:cNvSpPr>
              <a:spLocks noChangeShapeType="1"/>
            </p:cNvSpPr>
            <p:nvPr/>
          </p:nvSpPr>
          <p:spPr bwMode="auto">
            <a:xfrm>
              <a:off x="5562600" y="45720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2209800" y="1447800"/>
            <a:ext cx="5181600" cy="2362200"/>
            <a:chOff x="2209800" y="1447800"/>
            <a:chExt cx="5181600" cy="2362200"/>
          </a:xfrm>
        </p:grpSpPr>
        <p:grpSp>
          <p:nvGrpSpPr>
            <p:cNvPr id="5" name="Group 63"/>
            <p:cNvGrpSpPr>
              <a:grpSpLocks/>
            </p:cNvGrpSpPr>
            <p:nvPr/>
          </p:nvGrpSpPr>
          <p:grpSpPr bwMode="auto">
            <a:xfrm>
              <a:off x="2209800" y="1828800"/>
              <a:ext cx="5181600" cy="1981200"/>
              <a:chOff x="2209800" y="1828800"/>
              <a:chExt cx="5181600" cy="1981200"/>
            </a:xfrm>
          </p:grpSpPr>
          <p:sp>
            <p:nvSpPr>
              <p:cNvPr id="41994" name="Rectangle 4"/>
              <p:cNvSpPr>
                <a:spLocks noChangeArrowheads="1"/>
              </p:cNvSpPr>
              <p:nvPr/>
            </p:nvSpPr>
            <p:spPr bwMode="auto">
              <a:xfrm>
                <a:off x="3200400" y="2133600"/>
                <a:ext cx="3124200" cy="6096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/>
                  <a:t>Prioritizer</a:t>
                </a:r>
              </a:p>
            </p:txBody>
          </p:sp>
          <p:sp>
            <p:nvSpPr>
              <p:cNvPr id="41995" name="Text Box 7"/>
              <p:cNvSpPr txBox="1">
                <a:spLocks noChangeArrowheads="1"/>
              </p:cNvSpPr>
              <p:nvPr/>
            </p:nvSpPr>
            <p:spPr bwMode="auto">
              <a:xfrm>
                <a:off x="2209800" y="2971800"/>
                <a:ext cx="5181600" cy="482600"/>
              </a:xfrm>
              <a:prstGeom prst="rect">
                <a:avLst/>
              </a:prstGeom>
              <a:solidFill>
                <a:srgbClr val="FFFF99"/>
              </a:solidFill>
              <a:ln w="254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i="1"/>
                  <a:t>K</a:t>
                </a:r>
                <a:r>
                  <a:rPr lang="en-US"/>
                  <a:t> front queues</a:t>
                </a:r>
                <a:endParaRPr lang="en-US" i="1"/>
              </a:p>
            </p:txBody>
          </p:sp>
          <p:sp>
            <p:nvSpPr>
              <p:cNvPr id="41996" name="Line 9"/>
              <p:cNvSpPr>
                <a:spLocks noChangeShapeType="1"/>
              </p:cNvSpPr>
              <p:nvPr/>
            </p:nvSpPr>
            <p:spPr bwMode="auto">
              <a:xfrm>
                <a:off x="38862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997" name="Line 10"/>
              <p:cNvSpPr>
                <a:spLocks noChangeShapeType="1"/>
              </p:cNvSpPr>
              <p:nvPr/>
            </p:nvSpPr>
            <p:spPr bwMode="auto">
              <a:xfrm>
                <a:off x="40386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998" name="Line 11"/>
              <p:cNvSpPr>
                <a:spLocks noChangeShapeType="1"/>
              </p:cNvSpPr>
              <p:nvPr/>
            </p:nvSpPr>
            <p:spPr bwMode="auto">
              <a:xfrm>
                <a:off x="41910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999" name="Line 12"/>
              <p:cNvSpPr>
                <a:spLocks noChangeShapeType="1"/>
              </p:cNvSpPr>
              <p:nvPr/>
            </p:nvSpPr>
            <p:spPr bwMode="auto">
              <a:xfrm>
                <a:off x="43434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0" name="Line 13"/>
              <p:cNvSpPr>
                <a:spLocks noChangeShapeType="1"/>
              </p:cNvSpPr>
              <p:nvPr/>
            </p:nvSpPr>
            <p:spPr bwMode="auto">
              <a:xfrm>
                <a:off x="44958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1" name="Line 14"/>
              <p:cNvSpPr>
                <a:spLocks noChangeShapeType="1"/>
              </p:cNvSpPr>
              <p:nvPr/>
            </p:nvSpPr>
            <p:spPr bwMode="auto">
              <a:xfrm>
                <a:off x="46482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2" name="Line 15"/>
              <p:cNvSpPr>
                <a:spLocks noChangeShapeType="1"/>
              </p:cNvSpPr>
              <p:nvPr/>
            </p:nvSpPr>
            <p:spPr bwMode="auto">
              <a:xfrm>
                <a:off x="48006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3" name="Line 16"/>
              <p:cNvSpPr>
                <a:spLocks noChangeShapeType="1"/>
              </p:cNvSpPr>
              <p:nvPr/>
            </p:nvSpPr>
            <p:spPr bwMode="auto">
              <a:xfrm>
                <a:off x="49530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4" name="Line 17"/>
              <p:cNvSpPr>
                <a:spLocks noChangeShapeType="1"/>
              </p:cNvSpPr>
              <p:nvPr/>
            </p:nvSpPr>
            <p:spPr bwMode="auto">
              <a:xfrm>
                <a:off x="51054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5" name="Line 18"/>
              <p:cNvSpPr>
                <a:spLocks noChangeShapeType="1"/>
              </p:cNvSpPr>
              <p:nvPr/>
            </p:nvSpPr>
            <p:spPr bwMode="auto">
              <a:xfrm>
                <a:off x="52578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6" name="Line 19"/>
              <p:cNvSpPr>
                <a:spLocks noChangeShapeType="1"/>
              </p:cNvSpPr>
              <p:nvPr/>
            </p:nvSpPr>
            <p:spPr bwMode="auto">
              <a:xfrm>
                <a:off x="54102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7" name="Line 20"/>
              <p:cNvSpPr>
                <a:spLocks noChangeShapeType="1"/>
              </p:cNvSpPr>
              <p:nvPr/>
            </p:nvSpPr>
            <p:spPr bwMode="auto">
              <a:xfrm>
                <a:off x="55626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8" name="Line 21"/>
              <p:cNvSpPr>
                <a:spLocks noChangeShapeType="1"/>
              </p:cNvSpPr>
              <p:nvPr/>
            </p:nvSpPr>
            <p:spPr bwMode="auto">
              <a:xfrm>
                <a:off x="38862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09" name="Line 57"/>
              <p:cNvSpPr>
                <a:spLocks noChangeShapeType="1"/>
              </p:cNvSpPr>
              <p:nvPr/>
            </p:nvSpPr>
            <p:spPr bwMode="auto">
              <a:xfrm>
                <a:off x="40386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0" name="Line 58"/>
              <p:cNvSpPr>
                <a:spLocks noChangeShapeType="1"/>
              </p:cNvSpPr>
              <p:nvPr/>
            </p:nvSpPr>
            <p:spPr bwMode="auto">
              <a:xfrm>
                <a:off x="41910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1" name="Line 59"/>
              <p:cNvSpPr>
                <a:spLocks noChangeShapeType="1"/>
              </p:cNvSpPr>
              <p:nvPr/>
            </p:nvSpPr>
            <p:spPr bwMode="auto">
              <a:xfrm>
                <a:off x="43434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2" name="Line 60"/>
              <p:cNvSpPr>
                <a:spLocks noChangeShapeType="1"/>
              </p:cNvSpPr>
              <p:nvPr/>
            </p:nvSpPr>
            <p:spPr bwMode="auto">
              <a:xfrm>
                <a:off x="44958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3" name="Line 61"/>
              <p:cNvSpPr>
                <a:spLocks noChangeShapeType="1"/>
              </p:cNvSpPr>
              <p:nvPr/>
            </p:nvSpPr>
            <p:spPr bwMode="auto">
              <a:xfrm>
                <a:off x="46482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4" name="Line 62"/>
              <p:cNvSpPr>
                <a:spLocks noChangeShapeType="1"/>
              </p:cNvSpPr>
              <p:nvPr/>
            </p:nvSpPr>
            <p:spPr bwMode="auto">
              <a:xfrm>
                <a:off x="48006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5" name="Line 63"/>
              <p:cNvSpPr>
                <a:spLocks noChangeShapeType="1"/>
              </p:cNvSpPr>
              <p:nvPr/>
            </p:nvSpPr>
            <p:spPr bwMode="auto">
              <a:xfrm>
                <a:off x="49530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6" name="Line 64"/>
              <p:cNvSpPr>
                <a:spLocks noChangeShapeType="1"/>
              </p:cNvSpPr>
              <p:nvPr/>
            </p:nvSpPr>
            <p:spPr bwMode="auto">
              <a:xfrm>
                <a:off x="51054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7" name="Line 65"/>
              <p:cNvSpPr>
                <a:spLocks noChangeShapeType="1"/>
              </p:cNvSpPr>
              <p:nvPr/>
            </p:nvSpPr>
            <p:spPr bwMode="auto">
              <a:xfrm>
                <a:off x="52578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8" name="Line 66"/>
              <p:cNvSpPr>
                <a:spLocks noChangeShapeType="1"/>
              </p:cNvSpPr>
              <p:nvPr/>
            </p:nvSpPr>
            <p:spPr bwMode="auto">
              <a:xfrm>
                <a:off x="54102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19" name="Line 67"/>
              <p:cNvSpPr>
                <a:spLocks noChangeShapeType="1"/>
              </p:cNvSpPr>
              <p:nvPr/>
            </p:nvSpPr>
            <p:spPr bwMode="auto">
              <a:xfrm>
                <a:off x="5562600" y="3429000"/>
                <a:ext cx="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2020" name="Line 68"/>
              <p:cNvSpPr>
                <a:spLocks noChangeShapeType="1"/>
              </p:cNvSpPr>
              <p:nvPr/>
            </p:nvSpPr>
            <p:spPr bwMode="auto">
              <a:xfrm>
                <a:off x="4800600" y="18288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41993" name="Text Box 70"/>
            <p:cNvSpPr txBox="1">
              <a:spLocks noChangeArrowheads="1"/>
            </p:cNvSpPr>
            <p:nvPr/>
          </p:nvSpPr>
          <p:spPr bwMode="auto">
            <a:xfrm>
              <a:off x="4310063" y="1447800"/>
              <a:ext cx="947737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URLs</a:t>
              </a:r>
            </a:p>
          </p:txBody>
        </p:sp>
      </p:grpSp>
      <p:sp>
        <p:nvSpPr>
          <p:cNvPr id="41990" name="TextBox 60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1991" name="Slide Number Placeholder 6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6B3346A-9087-44DC-9151-82AC0C8A51B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Mercator URL frontier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7924800" cy="2590800"/>
          </a:xfrm>
        </p:spPr>
        <p:txBody>
          <a:bodyPr/>
          <a:lstStyle/>
          <a:p>
            <a:pPr eaLnBrk="1" hangingPunct="1">
              <a:buNone/>
            </a:pPr>
            <a:r>
              <a:rPr lang="en-US" sz="3000" dirty="0" smtClean="0">
                <a:ea typeface="ＭＳ Ｐゴシック" charset="-128"/>
              </a:rPr>
              <a:t>URLs flow in from the top into the frontier</a:t>
            </a:r>
          </a:p>
          <a:p>
            <a:pPr eaLnBrk="1" hangingPunct="1"/>
            <a:r>
              <a:rPr lang="en-US" sz="3000" dirty="0" smtClean="0">
                <a:solidFill>
                  <a:schemeClr val="hlink"/>
                </a:solidFill>
                <a:ea typeface="ＭＳ Ｐゴシック" charset="-128"/>
              </a:rPr>
              <a:t>Front queues</a:t>
            </a:r>
            <a:r>
              <a:rPr lang="en-US" sz="3000" dirty="0" smtClean="0">
                <a:ea typeface="ＭＳ Ｐゴシック" charset="-128"/>
              </a:rPr>
              <a:t> manage prioritization</a:t>
            </a:r>
          </a:p>
          <a:p>
            <a:pPr eaLnBrk="1" hangingPunct="1"/>
            <a:r>
              <a:rPr lang="en-US" sz="3000" dirty="0" smtClean="0">
                <a:solidFill>
                  <a:srgbClr val="00A000"/>
                </a:solidFill>
                <a:ea typeface="ＭＳ Ｐゴシック" charset="-128"/>
              </a:rPr>
              <a:t>Back queues</a:t>
            </a:r>
            <a:r>
              <a:rPr lang="en-US" sz="3000" dirty="0" smtClean="0">
                <a:ea typeface="ＭＳ Ｐゴシック" charset="-128"/>
              </a:rPr>
              <a:t> enforce politeness</a:t>
            </a:r>
          </a:p>
          <a:p>
            <a:pPr eaLnBrk="1" hangingPunct="1"/>
            <a:r>
              <a:rPr lang="en-US" sz="3000" dirty="0" smtClean="0">
                <a:ea typeface="ＭＳ Ｐゴシック" charset="-128"/>
              </a:rPr>
              <a:t>Each queue is FIFO</a:t>
            </a:r>
          </a:p>
          <a:p>
            <a:pPr eaLnBrk="1" hangingPunct="1"/>
            <a:endParaRPr lang="en-US" sz="3000" dirty="0" smtClean="0">
              <a:ea typeface="ＭＳ Ｐゴシック" charset="-128"/>
            </a:endParaRPr>
          </a:p>
        </p:txBody>
      </p:sp>
      <p:sp>
        <p:nvSpPr>
          <p:cNvPr id="4301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298354-9989-472B-A83F-DC4E6A70BCFA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Front queues</a:t>
            </a:r>
          </a:p>
        </p:txBody>
      </p:sp>
      <p:sp>
        <p:nvSpPr>
          <p:cNvPr id="44035" name="Line 4"/>
          <p:cNvSpPr>
            <a:spLocks noChangeShapeType="1"/>
          </p:cNvSpPr>
          <p:nvPr/>
        </p:nvSpPr>
        <p:spPr bwMode="auto">
          <a:xfrm>
            <a:off x="4495800" y="167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2819400" y="1905000"/>
            <a:ext cx="3352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Prioritizer</a:t>
            </a:r>
          </a:p>
        </p:txBody>
      </p:sp>
      <p:sp>
        <p:nvSpPr>
          <p:cNvPr id="44037" name="Line 12"/>
          <p:cNvSpPr>
            <a:spLocks noChangeShapeType="1"/>
          </p:cNvSpPr>
          <p:nvPr/>
        </p:nvSpPr>
        <p:spPr bwMode="auto">
          <a:xfrm>
            <a:off x="9906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8" name="Line 13"/>
          <p:cNvSpPr>
            <a:spLocks noChangeShapeType="1"/>
          </p:cNvSpPr>
          <p:nvPr/>
        </p:nvSpPr>
        <p:spPr bwMode="auto">
          <a:xfrm flipH="1">
            <a:off x="990600" y="4191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9" name="Line 14"/>
          <p:cNvSpPr>
            <a:spLocks noChangeShapeType="1"/>
          </p:cNvSpPr>
          <p:nvPr/>
        </p:nvSpPr>
        <p:spPr bwMode="auto">
          <a:xfrm flipH="1">
            <a:off x="990600" y="35814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0" name="Line 15"/>
          <p:cNvSpPr>
            <a:spLocks noChangeShapeType="1"/>
          </p:cNvSpPr>
          <p:nvPr/>
        </p:nvSpPr>
        <p:spPr bwMode="auto">
          <a:xfrm flipH="1">
            <a:off x="990600" y="48006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1" name="Line 16"/>
          <p:cNvSpPr>
            <a:spLocks noChangeShapeType="1"/>
          </p:cNvSpPr>
          <p:nvPr/>
        </p:nvSpPr>
        <p:spPr bwMode="auto">
          <a:xfrm flipH="1">
            <a:off x="990600" y="52578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2" name="Line 17"/>
          <p:cNvSpPr>
            <a:spLocks noChangeShapeType="1"/>
          </p:cNvSpPr>
          <p:nvPr/>
        </p:nvSpPr>
        <p:spPr bwMode="auto">
          <a:xfrm>
            <a:off x="990600" y="3048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Line 18"/>
          <p:cNvSpPr>
            <a:spLocks noChangeShapeType="1"/>
          </p:cNvSpPr>
          <p:nvPr/>
        </p:nvSpPr>
        <p:spPr bwMode="auto">
          <a:xfrm flipV="1">
            <a:off x="16002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Line 19"/>
          <p:cNvSpPr>
            <a:spLocks noChangeShapeType="1"/>
          </p:cNvSpPr>
          <p:nvPr/>
        </p:nvSpPr>
        <p:spPr bwMode="auto">
          <a:xfrm>
            <a:off x="20574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5" name="Line 20"/>
          <p:cNvSpPr>
            <a:spLocks noChangeShapeType="1"/>
          </p:cNvSpPr>
          <p:nvPr/>
        </p:nvSpPr>
        <p:spPr bwMode="auto">
          <a:xfrm flipH="1">
            <a:off x="2057400" y="4191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6" name="Line 21"/>
          <p:cNvSpPr>
            <a:spLocks noChangeShapeType="1"/>
          </p:cNvSpPr>
          <p:nvPr/>
        </p:nvSpPr>
        <p:spPr bwMode="auto">
          <a:xfrm flipH="1">
            <a:off x="2057400" y="35814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22"/>
          <p:cNvSpPr>
            <a:spLocks noChangeShapeType="1"/>
          </p:cNvSpPr>
          <p:nvPr/>
        </p:nvSpPr>
        <p:spPr bwMode="auto">
          <a:xfrm flipH="1">
            <a:off x="2057400" y="48006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23"/>
          <p:cNvSpPr>
            <a:spLocks noChangeShapeType="1"/>
          </p:cNvSpPr>
          <p:nvPr/>
        </p:nvSpPr>
        <p:spPr bwMode="auto">
          <a:xfrm flipH="1">
            <a:off x="2057400" y="52578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Line 24"/>
          <p:cNvSpPr>
            <a:spLocks noChangeShapeType="1"/>
          </p:cNvSpPr>
          <p:nvPr/>
        </p:nvSpPr>
        <p:spPr bwMode="auto">
          <a:xfrm>
            <a:off x="2057400" y="3048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0" name="Line 25"/>
          <p:cNvSpPr>
            <a:spLocks noChangeShapeType="1"/>
          </p:cNvSpPr>
          <p:nvPr/>
        </p:nvSpPr>
        <p:spPr bwMode="auto">
          <a:xfrm flipV="1">
            <a:off x="26670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1" name="Line 26"/>
          <p:cNvSpPr>
            <a:spLocks noChangeShapeType="1"/>
          </p:cNvSpPr>
          <p:nvPr/>
        </p:nvSpPr>
        <p:spPr bwMode="auto">
          <a:xfrm>
            <a:off x="67818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2" name="Line 27"/>
          <p:cNvSpPr>
            <a:spLocks noChangeShapeType="1"/>
          </p:cNvSpPr>
          <p:nvPr/>
        </p:nvSpPr>
        <p:spPr bwMode="auto">
          <a:xfrm flipH="1">
            <a:off x="6781800" y="4191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Line 28"/>
          <p:cNvSpPr>
            <a:spLocks noChangeShapeType="1"/>
          </p:cNvSpPr>
          <p:nvPr/>
        </p:nvSpPr>
        <p:spPr bwMode="auto">
          <a:xfrm flipH="1">
            <a:off x="6781800" y="35814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Line 29"/>
          <p:cNvSpPr>
            <a:spLocks noChangeShapeType="1"/>
          </p:cNvSpPr>
          <p:nvPr/>
        </p:nvSpPr>
        <p:spPr bwMode="auto">
          <a:xfrm flipH="1">
            <a:off x="6781800" y="48006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30"/>
          <p:cNvSpPr>
            <a:spLocks noChangeShapeType="1"/>
          </p:cNvSpPr>
          <p:nvPr/>
        </p:nvSpPr>
        <p:spPr bwMode="auto">
          <a:xfrm flipH="1">
            <a:off x="6781800" y="52578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Line 31"/>
          <p:cNvSpPr>
            <a:spLocks noChangeShapeType="1"/>
          </p:cNvSpPr>
          <p:nvPr/>
        </p:nvSpPr>
        <p:spPr bwMode="auto">
          <a:xfrm>
            <a:off x="6781800" y="3048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7" name="Line 32"/>
          <p:cNvSpPr>
            <a:spLocks noChangeShapeType="1"/>
          </p:cNvSpPr>
          <p:nvPr/>
        </p:nvSpPr>
        <p:spPr bwMode="auto">
          <a:xfrm flipV="1">
            <a:off x="73914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8" name="Line 33"/>
          <p:cNvSpPr>
            <a:spLocks noChangeShapeType="1"/>
          </p:cNvSpPr>
          <p:nvPr/>
        </p:nvSpPr>
        <p:spPr bwMode="auto">
          <a:xfrm>
            <a:off x="78486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9" name="Line 34"/>
          <p:cNvSpPr>
            <a:spLocks noChangeShapeType="1"/>
          </p:cNvSpPr>
          <p:nvPr/>
        </p:nvSpPr>
        <p:spPr bwMode="auto">
          <a:xfrm flipH="1">
            <a:off x="7848600" y="4191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60" name="Line 35"/>
          <p:cNvSpPr>
            <a:spLocks noChangeShapeType="1"/>
          </p:cNvSpPr>
          <p:nvPr/>
        </p:nvSpPr>
        <p:spPr bwMode="auto">
          <a:xfrm flipH="1">
            <a:off x="7848600" y="35814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61" name="Line 36"/>
          <p:cNvSpPr>
            <a:spLocks noChangeShapeType="1"/>
          </p:cNvSpPr>
          <p:nvPr/>
        </p:nvSpPr>
        <p:spPr bwMode="auto">
          <a:xfrm flipH="1">
            <a:off x="7848600" y="48006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62" name="Line 37"/>
          <p:cNvSpPr>
            <a:spLocks noChangeShapeType="1"/>
          </p:cNvSpPr>
          <p:nvPr/>
        </p:nvSpPr>
        <p:spPr bwMode="auto">
          <a:xfrm flipH="1">
            <a:off x="7848600" y="52578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63" name="Line 38"/>
          <p:cNvSpPr>
            <a:spLocks noChangeShapeType="1"/>
          </p:cNvSpPr>
          <p:nvPr/>
        </p:nvSpPr>
        <p:spPr bwMode="auto">
          <a:xfrm>
            <a:off x="7848600" y="3048000"/>
            <a:ext cx="609600" cy="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64" name="Line 39"/>
          <p:cNvSpPr>
            <a:spLocks noChangeShapeType="1"/>
          </p:cNvSpPr>
          <p:nvPr/>
        </p:nvSpPr>
        <p:spPr bwMode="auto">
          <a:xfrm flipV="1">
            <a:off x="8458200" y="3048000"/>
            <a:ext cx="0" cy="2209800"/>
          </a:xfrm>
          <a:prstGeom prst="line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65" name="Oval 40"/>
          <p:cNvSpPr>
            <a:spLocks noChangeArrowheads="1"/>
          </p:cNvSpPr>
          <p:nvPr/>
        </p:nvSpPr>
        <p:spPr bwMode="auto">
          <a:xfrm>
            <a:off x="3200400" y="3962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4066" name="Oval 41"/>
          <p:cNvSpPr>
            <a:spLocks noChangeArrowheads="1"/>
          </p:cNvSpPr>
          <p:nvPr/>
        </p:nvSpPr>
        <p:spPr bwMode="auto">
          <a:xfrm>
            <a:off x="3810000" y="3962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4067" name="Oval 42"/>
          <p:cNvSpPr>
            <a:spLocks noChangeArrowheads="1"/>
          </p:cNvSpPr>
          <p:nvPr/>
        </p:nvSpPr>
        <p:spPr bwMode="auto">
          <a:xfrm>
            <a:off x="4572000" y="3962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4068" name="Oval 43"/>
          <p:cNvSpPr>
            <a:spLocks noChangeArrowheads="1"/>
          </p:cNvSpPr>
          <p:nvPr/>
        </p:nvSpPr>
        <p:spPr bwMode="auto">
          <a:xfrm>
            <a:off x="5334000" y="3962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4069" name="Oval 44"/>
          <p:cNvSpPr>
            <a:spLocks noChangeArrowheads="1"/>
          </p:cNvSpPr>
          <p:nvPr/>
        </p:nvSpPr>
        <p:spPr bwMode="auto">
          <a:xfrm>
            <a:off x="6019800" y="39624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4070" name="Text Box 45"/>
          <p:cNvSpPr txBox="1">
            <a:spLocks noChangeArrowheads="1"/>
          </p:cNvSpPr>
          <p:nvPr/>
        </p:nvSpPr>
        <p:spPr bwMode="auto">
          <a:xfrm>
            <a:off x="1093788" y="26670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4071" name="Text Box 46"/>
          <p:cNvSpPr txBox="1">
            <a:spLocks noChangeArrowheads="1"/>
          </p:cNvSpPr>
          <p:nvPr/>
        </p:nvSpPr>
        <p:spPr bwMode="auto">
          <a:xfrm>
            <a:off x="8001000" y="2667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i="1">
                <a:solidFill>
                  <a:schemeClr val="hlink"/>
                </a:solidFill>
              </a:rPr>
              <a:t>K</a:t>
            </a:r>
          </a:p>
        </p:txBody>
      </p:sp>
      <p:sp>
        <p:nvSpPr>
          <p:cNvPr id="44072" name="Rectangle 48"/>
          <p:cNvSpPr>
            <a:spLocks noChangeArrowheads="1"/>
          </p:cNvSpPr>
          <p:nvPr/>
        </p:nvSpPr>
        <p:spPr bwMode="auto">
          <a:xfrm>
            <a:off x="2590800" y="5791200"/>
            <a:ext cx="4268788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Biased front queue selector</a:t>
            </a:r>
          </a:p>
          <a:p>
            <a:pPr algn="ctr"/>
            <a:r>
              <a:rPr lang="en-US"/>
              <a:t>Back queue router</a:t>
            </a:r>
          </a:p>
        </p:txBody>
      </p:sp>
      <p:cxnSp>
        <p:nvCxnSpPr>
          <p:cNvPr id="44073" name="AutoShape 50"/>
          <p:cNvCxnSpPr>
            <a:cxnSpLocks noChangeShapeType="1"/>
            <a:stCxn id="44036" idx="2"/>
            <a:endCxn id="44042" idx="1"/>
          </p:cNvCxnSpPr>
          <p:nvPr/>
        </p:nvCxnSpPr>
        <p:spPr bwMode="auto">
          <a:xfrm flipH="1">
            <a:off x="1600200" y="2371725"/>
            <a:ext cx="28956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74" name="AutoShape 51"/>
          <p:cNvCxnSpPr>
            <a:cxnSpLocks noChangeShapeType="1"/>
            <a:stCxn id="44036" idx="2"/>
            <a:endCxn id="44049" idx="1"/>
          </p:cNvCxnSpPr>
          <p:nvPr/>
        </p:nvCxnSpPr>
        <p:spPr bwMode="auto">
          <a:xfrm flipH="1">
            <a:off x="2667000" y="2371725"/>
            <a:ext cx="1828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75" name="AutoShape 52"/>
          <p:cNvCxnSpPr>
            <a:cxnSpLocks noChangeShapeType="1"/>
            <a:stCxn id="44036" idx="2"/>
            <a:endCxn id="44056" idx="0"/>
          </p:cNvCxnSpPr>
          <p:nvPr/>
        </p:nvCxnSpPr>
        <p:spPr bwMode="auto">
          <a:xfrm>
            <a:off x="4495800" y="2371725"/>
            <a:ext cx="22860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76" name="AutoShape 53"/>
          <p:cNvCxnSpPr>
            <a:cxnSpLocks noChangeShapeType="1"/>
            <a:stCxn id="44036" idx="2"/>
            <a:endCxn id="44063" idx="0"/>
          </p:cNvCxnSpPr>
          <p:nvPr/>
        </p:nvCxnSpPr>
        <p:spPr bwMode="auto">
          <a:xfrm>
            <a:off x="4495800" y="2371725"/>
            <a:ext cx="3352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77" name="AutoShape 54"/>
          <p:cNvCxnSpPr>
            <a:cxnSpLocks noChangeShapeType="1"/>
            <a:stCxn id="44041" idx="0"/>
            <a:endCxn id="44072" idx="0"/>
          </p:cNvCxnSpPr>
          <p:nvPr/>
        </p:nvCxnSpPr>
        <p:spPr bwMode="auto">
          <a:xfrm rot="16200000" flipH="1">
            <a:off x="2896394" y="3961606"/>
            <a:ext cx="533400" cy="31257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78" name="AutoShape 56"/>
          <p:cNvCxnSpPr>
            <a:cxnSpLocks noChangeShapeType="1"/>
            <a:stCxn id="44050" idx="0"/>
            <a:endCxn id="44072" idx="0"/>
          </p:cNvCxnSpPr>
          <p:nvPr/>
        </p:nvCxnSpPr>
        <p:spPr bwMode="auto">
          <a:xfrm rot="16200000" flipH="1">
            <a:off x="3429794" y="4495006"/>
            <a:ext cx="533400" cy="20589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79" name="AutoShape 57"/>
          <p:cNvCxnSpPr>
            <a:cxnSpLocks noChangeShapeType="1"/>
            <a:stCxn id="44051" idx="1"/>
            <a:endCxn id="44072" idx="0"/>
          </p:cNvCxnSpPr>
          <p:nvPr/>
        </p:nvCxnSpPr>
        <p:spPr bwMode="auto">
          <a:xfrm rot="-5400000" flipH="1" flipV="1">
            <a:off x="5487194" y="4496594"/>
            <a:ext cx="533400" cy="20558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80" name="AutoShape 58"/>
          <p:cNvCxnSpPr>
            <a:cxnSpLocks noChangeShapeType="1"/>
            <a:stCxn id="44062" idx="1"/>
            <a:endCxn id="44072" idx="0"/>
          </p:cNvCxnSpPr>
          <p:nvPr/>
        </p:nvCxnSpPr>
        <p:spPr bwMode="auto">
          <a:xfrm rot="-5400000" flipH="1" flipV="1">
            <a:off x="6020594" y="3963194"/>
            <a:ext cx="533400" cy="31226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81" name="Line 59"/>
          <p:cNvSpPr>
            <a:spLocks noChangeShapeType="1"/>
          </p:cNvSpPr>
          <p:nvPr/>
        </p:nvSpPr>
        <p:spPr bwMode="auto">
          <a:xfrm>
            <a:off x="4495800" y="662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82" name="TextBox 50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4083" name="Slide Number Placeholder 5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6A4BAC-54C3-4C41-A7FC-A171D4A6C4D1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Front queues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05800" cy="3886200"/>
          </a:xfrm>
        </p:spPr>
        <p:txBody>
          <a:bodyPr/>
          <a:lstStyle/>
          <a:p>
            <a:pPr eaLnBrk="1" hangingPunct="1"/>
            <a:r>
              <a:rPr lang="en-US" sz="3000" dirty="0" err="1" smtClean="0">
                <a:solidFill>
                  <a:srgbClr val="C00000"/>
                </a:solidFill>
                <a:ea typeface="ＭＳ Ｐゴシック" charset="-128"/>
              </a:rPr>
              <a:t>Prioritizer</a:t>
            </a:r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 assigns to URL an integer priority between 1 and </a:t>
            </a:r>
            <a:r>
              <a:rPr lang="en-US" sz="3000" i="1" dirty="0" smtClean="0">
                <a:solidFill>
                  <a:srgbClr val="C00000"/>
                </a:solidFill>
                <a:ea typeface="ＭＳ Ｐゴシック" charset="-128"/>
              </a:rPr>
              <a:t>K</a:t>
            </a:r>
            <a:endParaRPr lang="en-US" sz="3000" dirty="0" smtClean="0">
              <a:solidFill>
                <a:srgbClr val="C00000"/>
              </a:solidFill>
              <a:ea typeface="ＭＳ Ｐゴシック" charset="-128"/>
            </a:endParaRP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Appends URL to corresponding queue</a:t>
            </a:r>
          </a:p>
          <a:p>
            <a:pPr eaLnBrk="1" hangingPunct="1"/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Heuristics for assigning priority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Refresh rate sampled from previous crawls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Application-specific (e.g., “crawl news sites more often”)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Page-rank based</a:t>
            </a: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506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0DEE13-70FC-4076-85F9-E6244C31B53D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Biased front queue selector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7924800" cy="35052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ea typeface="ＭＳ Ｐゴシック" charset="-128"/>
              </a:rPr>
              <a:t>When a </a:t>
            </a:r>
            <a:r>
              <a:rPr lang="en-US" sz="3000" u="sng" dirty="0" smtClean="0">
                <a:solidFill>
                  <a:srgbClr val="00A000"/>
                </a:solidFill>
                <a:ea typeface="ＭＳ Ｐゴシック" charset="-128"/>
              </a:rPr>
              <a:t>back queue</a:t>
            </a:r>
            <a:r>
              <a:rPr lang="en-US" sz="3000" dirty="0" smtClean="0">
                <a:ea typeface="ＭＳ Ｐゴシック" charset="-128"/>
              </a:rPr>
              <a:t> requests a URL (in a sequence to be described): picks a </a:t>
            </a:r>
            <a:r>
              <a:rPr lang="en-US" sz="3000" dirty="0" smtClean="0">
                <a:solidFill>
                  <a:schemeClr val="hlink"/>
                </a:solidFill>
                <a:ea typeface="ＭＳ Ｐゴシック" charset="-128"/>
              </a:rPr>
              <a:t>front queue</a:t>
            </a:r>
            <a:r>
              <a:rPr lang="en-US" sz="3000" dirty="0" smtClean="0">
                <a:ea typeface="ＭＳ Ｐゴシック" charset="-128"/>
              </a:rPr>
              <a:t> from which to pull a URL</a:t>
            </a:r>
          </a:p>
          <a:p>
            <a:pPr eaLnBrk="1" hangingPunct="1"/>
            <a:r>
              <a:rPr lang="en-US" sz="3000" dirty="0" smtClean="0">
                <a:ea typeface="ＭＳ Ｐゴシック" charset="-128"/>
              </a:rPr>
              <a:t>This choice can be round-robin biased to queues of higher priority, or some more sophisticated variant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Can be randomized</a:t>
            </a:r>
          </a:p>
        </p:txBody>
      </p:sp>
      <p:sp>
        <p:nvSpPr>
          <p:cNvPr id="4608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8DA2DF-D578-4C74-A885-0C6FC9A119D0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Back queue invariants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47800"/>
            <a:ext cx="8077200" cy="27432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ea typeface="ＭＳ Ｐゴシック" charset="-128"/>
              </a:rPr>
              <a:t>Each back queue is kept non-empty while the crawl is in progress</a:t>
            </a:r>
          </a:p>
          <a:p>
            <a:pPr eaLnBrk="1" hangingPunct="1"/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Each back queue only contains URLs from a single host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Maintain a table from hosts to back queues</a:t>
            </a:r>
          </a:p>
        </p:txBody>
      </p:sp>
      <p:graphicFrame>
        <p:nvGraphicFramePr>
          <p:cNvPr id="1279019" name="Group 43"/>
          <p:cNvGraphicFramePr>
            <a:graphicFrameLocks noGrp="1"/>
          </p:cNvGraphicFramePr>
          <p:nvPr>
            <p:ph sz="half" idx="2"/>
          </p:nvPr>
        </p:nvGraphicFramePr>
        <p:xfrm>
          <a:off x="3200400" y="4191000"/>
          <a:ext cx="3810000" cy="1981200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cs typeface="Arial Unicode MS" charset="0"/>
                        </a:rPr>
                        <a:t>Host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cs typeface="Arial Unicode MS" charset="0"/>
                        </a:rPr>
                        <a:t>Back queue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cs typeface="Arial Unicode MS" charset="0"/>
                        </a:rPr>
                        <a:t>…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cs typeface="Arial Unicode MS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cs typeface="Arial Unicode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cs typeface="Arial Unicode MS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cs typeface="Arial Unicode M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cs typeface="Arial Unicode MS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49" name="TextBox 5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8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1D3129-E4B5-4E30-B27C-1FD4E20C2E33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Back queues</a:t>
            </a:r>
          </a:p>
        </p:txBody>
      </p:sp>
      <p:sp>
        <p:nvSpPr>
          <p:cNvPr id="47107" name="Rectangle 5"/>
          <p:cNvSpPr>
            <a:spLocks noChangeArrowheads="1"/>
          </p:cNvSpPr>
          <p:nvPr/>
        </p:nvSpPr>
        <p:spPr bwMode="auto">
          <a:xfrm>
            <a:off x="2722563" y="1682750"/>
            <a:ext cx="4268787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Biased front queue selector</a:t>
            </a:r>
          </a:p>
          <a:p>
            <a:pPr algn="ctr"/>
            <a:r>
              <a:rPr lang="en-US"/>
              <a:t>Back queue router</a:t>
            </a:r>
          </a:p>
        </p:txBody>
      </p:sp>
      <p:sp>
        <p:nvSpPr>
          <p:cNvPr id="47108" name="Rectangle 6"/>
          <p:cNvSpPr>
            <a:spLocks noChangeArrowheads="1"/>
          </p:cNvSpPr>
          <p:nvPr/>
        </p:nvSpPr>
        <p:spPr bwMode="auto">
          <a:xfrm>
            <a:off x="3200400" y="5943600"/>
            <a:ext cx="3124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Back queue selector</a:t>
            </a:r>
          </a:p>
        </p:txBody>
      </p:sp>
      <p:sp>
        <p:nvSpPr>
          <p:cNvPr id="47109" name="Line 7"/>
          <p:cNvSpPr>
            <a:spLocks noChangeShapeType="1"/>
          </p:cNvSpPr>
          <p:nvPr/>
        </p:nvSpPr>
        <p:spPr bwMode="auto">
          <a:xfrm>
            <a:off x="4800600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0" name="Line 8"/>
          <p:cNvSpPr>
            <a:spLocks noChangeShapeType="1"/>
          </p:cNvSpPr>
          <p:nvPr/>
        </p:nvSpPr>
        <p:spPr bwMode="auto">
          <a:xfrm>
            <a:off x="11763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1" name="Line 9"/>
          <p:cNvSpPr>
            <a:spLocks noChangeShapeType="1"/>
          </p:cNvSpPr>
          <p:nvPr/>
        </p:nvSpPr>
        <p:spPr bwMode="auto">
          <a:xfrm flipH="1">
            <a:off x="1176338" y="4343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2" name="Line 10"/>
          <p:cNvSpPr>
            <a:spLocks noChangeShapeType="1"/>
          </p:cNvSpPr>
          <p:nvPr/>
        </p:nvSpPr>
        <p:spPr bwMode="auto">
          <a:xfrm flipH="1">
            <a:off x="1176338" y="37338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3" name="Line 11"/>
          <p:cNvSpPr>
            <a:spLocks noChangeShapeType="1"/>
          </p:cNvSpPr>
          <p:nvPr/>
        </p:nvSpPr>
        <p:spPr bwMode="auto">
          <a:xfrm flipH="1">
            <a:off x="1176338" y="49530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4" name="Line 12"/>
          <p:cNvSpPr>
            <a:spLocks noChangeShapeType="1"/>
          </p:cNvSpPr>
          <p:nvPr/>
        </p:nvSpPr>
        <p:spPr bwMode="auto">
          <a:xfrm flipH="1">
            <a:off x="1176338" y="54102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5" name="Line 13"/>
          <p:cNvSpPr>
            <a:spLocks noChangeShapeType="1"/>
          </p:cNvSpPr>
          <p:nvPr/>
        </p:nvSpPr>
        <p:spPr bwMode="auto">
          <a:xfrm>
            <a:off x="1176338" y="3200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6" name="Line 14"/>
          <p:cNvSpPr>
            <a:spLocks noChangeShapeType="1"/>
          </p:cNvSpPr>
          <p:nvPr/>
        </p:nvSpPr>
        <p:spPr bwMode="auto">
          <a:xfrm flipV="1">
            <a:off x="17859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7" name="Line 15"/>
          <p:cNvSpPr>
            <a:spLocks noChangeShapeType="1"/>
          </p:cNvSpPr>
          <p:nvPr/>
        </p:nvSpPr>
        <p:spPr bwMode="auto">
          <a:xfrm>
            <a:off x="22431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8" name="Line 16"/>
          <p:cNvSpPr>
            <a:spLocks noChangeShapeType="1"/>
          </p:cNvSpPr>
          <p:nvPr/>
        </p:nvSpPr>
        <p:spPr bwMode="auto">
          <a:xfrm flipH="1">
            <a:off x="2243138" y="4343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19" name="Line 17"/>
          <p:cNvSpPr>
            <a:spLocks noChangeShapeType="1"/>
          </p:cNvSpPr>
          <p:nvPr/>
        </p:nvSpPr>
        <p:spPr bwMode="auto">
          <a:xfrm flipH="1">
            <a:off x="2243138" y="37338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0" name="Line 18"/>
          <p:cNvSpPr>
            <a:spLocks noChangeShapeType="1"/>
          </p:cNvSpPr>
          <p:nvPr/>
        </p:nvSpPr>
        <p:spPr bwMode="auto">
          <a:xfrm flipH="1">
            <a:off x="2243138" y="49530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1" name="Line 19"/>
          <p:cNvSpPr>
            <a:spLocks noChangeShapeType="1"/>
          </p:cNvSpPr>
          <p:nvPr/>
        </p:nvSpPr>
        <p:spPr bwMode="auto">
          <a:xfrm flipH="1">
            <a:off x="2243138" y="54102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2" name="Line 20"/>
          <p:cNvSpPr>
            <a:spLocks noChangeShapeType="1"/>
          </p:cNvSpPr>
          <p:nvPr/>
        </p:nvSpPr>
        <p:spPr bwMode="auto">
          <a:xfrm>
            <a:off x="2243138" y="3200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3" name="Line 21"/>
          <p:cNvSpPr>
            <a:spLocks noChangeShapeType="1"/>
          </p:cNvSpPr>
          <p:nvPr/>
        </p:nvSpPr>
        <p:spPr bwMode="auto">
          <a:xfrm flipV="1">
            <a:off x="28527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4" name="Line 22"/>
          <p:cNvSpPr>
            <a:spLocks noChangeShapeType="1"/>
          </p:cNvSpPr>
          <p:nvPr/>
        </p:nvSpPr>
        <p:spPr bwMode="auto">
          <a:xfrm>
            <a:off x="69675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5" name="Line 23"/>
          <p:cNvSpPr>
            <a:spLocks noChangeShapeType="1"/>
          </p:cNvSpPr>
          <p:nvPr/>
        </p:nvSpPr>
        <p:spPr bwMode="auto">
          <a:xfrm flipH="1">
            <a:off x="6967538" y="4343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6" name="Line 24"/>
          <p:cNvSpPr>
            <a:spLocks noChangeShapeType="1"/>
          </p:cNvSpPr>
          <p:nvPr/>
        </p:nvSpPr>
        <p:spPr bwMode="auto">
          <a:xfrm flipH="1">
            <a:off x="6967538" y="37338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7" name="Line 25"/>
          <p:cNvSpPr>
            <a:spLocks noChangeShapeType="1"/>
          </p:cNvSpPr>
          <p:nvPr/>
        </p:nvSpPr>
        <p:spPr bwMode="auto">
          <a:xfrm flipH="1">
            <a:off x="6967538" y="49530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8" name="Line 26"/>
          <p:cNvSpPr>
            <a:spLocks noChangeShapeType="1"/>
          </p:cNvSpPr>
          <p:nvPr/>
        </p:nvSpPr>
        <p:spPr bwMode="auto">
          <a:xfrm flipH="1">
            <a:off x="6967538" y="54102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29" name="Line 27"/>
          <p:cNvSpPr>
            <a:spLocks noChangeShapeType="1"/>
          </p:cNvSpPr>
          <p:nvPr/>
        </p:nvSpPr>
        <p:spPr bwMode="auto">
          <a:xfrm>
            <a:off x="6967538" y="3200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0" name="Line 28"/>
          <p:cNvSpPr>
            <a:spLocks noChangeShapeType="1"/>
          </p:cNvSpPr>
          <p:nvPr/>
        </p:nvSpPr>
        <p:spPr bwMode="auto">
          <a:xfrm flipV="1">
            <a:off x="75771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1" name="Line 29"/>
          <p:cNvSpPr>
            <a:spLocks noChangeShapeType="1"/>
          </p:cNvSpPr>
          <p:nvPr/>
        </p:nvSpPr>
        <p:spPr bwMode="auto">
          <a:xfrm>
            <a:off x="80343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2" name="Line 30"/>
          <p:cNvSpPr>
            <a:spLocks noChangeShapeType="1"/>
          </p:cNvSpPr>
          <p:nvPr/>
        </p:nvSpPr>
        <p:spPr bwMode="auto">
          <a:xfrm flipH="1">
            <a:off x="8034338" y="4343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3" name="Line 31"/>
          <p:cNvSpPr>
            <a:spLocks noChangeShapeType="1"/>
          </p:cNvSpPr>
          <p:nvPr/>
        </p:nvSpPr>
        <p:spPr bwMode="auto">
          <a:xfrm flipH="1">
            <a:off x="8034338" y="37338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4" name="Line 32"/>
          <p:cNvSpPr>
            <a:spLocks noChangeShapeType="1"/>
          </p:cNvSpPr>
          <p:nvPr/>
        </p:nvSpPr>
        <p:spPr bwMode="auto">
          <a:xfrm flipH="1">
            <a:off x="8034338" y="49530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5" name="Line 33"/>
          <p:cNvSpPr>
            <a:spLocks noChangeShapeType="1"/>
          </p:cNvSpPr>
          <p:nvPr/>
        </p:nvSpPr>
        <p:spPr bwMode="auto">
          <a:xfrm flipH="1">
            <a:off x="8034338" y="54102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6" name="Line 34"/>
          <p:cNvSpPr>
            <a:spLocks noChangeShapeType="1"/>
          </p:cNvSpPr>
          <p:nvPr/>
        </p:nvSpPr>
        <p:spPr bwMode="auto">
          <a:xfrm>
            <a:off x="8034338" y="3200400"/>
            <a:ext cx="609600" cy="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7" name="Line 35"/>
          <p:cNvSpPr>
            <a:spLocks noChangeShapeType="1"/>
          </p:cNvSpPr>
          <p:nvPr/>
        </p:nvSpPr>
        <p:spPr bwMode="auto">
          <a:xfrm flipV="1">
            <a:off x="8643938" y="3200400"/>
            <a:ext cx="0" cy="2209800"/>
          </a:xfrm>
          <a:prstGeom prst="line">
            <a:avLst/>
          </a:prstGeom>
          <a:noFill/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38" name="Oval 36"/>
          <p:cNvSpPr>
            <a:spLocks noChangeArrowheads="1"/>
          </p:cNvSpPr>
          <p:nvPr/>
        </p:nvSpPr>
        <p:spPr bwMode="auto">
          <a:xfrm>
            <a:off x="3386138" y="4114800"/>
            <a:ext cx="152400" cy="152400"/>
          </a:xfrm>
          <a:prstGeom prst="ellipse">
            <a:avLst/>
          </a:prstGeom>
          <a:solidFill>
            <a:srgbClr val="00A000"/>
          </a:solidFill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7139" name="Oval 37"/>
          <p:cNvSpPr>
            <a:spLocks noChangeArrowheads="1"/>
          </p:cNvSpPr>
          <p:nvPr/>
        </p:nvSpPr>
        <p:spPr bwMode="auto">
          <a:xfrm>
            <a:off x="3995738" y="4114800"/>
            <a:ext cx="152400" cy="152400"/>
          </a:xfrm>
          <a:prstGeom prst="ellipse">
            <a:avLst/>
          </a:prstGeom>
          <a:solidFill>
            <a:srgbClr val="00A000"/>
          </a:solidFill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7140" name="Oval 38"/>
          <p:cNvSpPr>
            <a:spLocks noChangeArrowheads="1"/>
          </p:cNvSpPr>
          <p:nvPr/>
        </p:nvSpPr>
        <p:spPr bwMode="auto">
          <a:xfrm>
            <a:off x="4757738" y="4114800"/>
            <a:ext cx="152400" cy="152400"/>
          </a:xfrm>
          <a:prstGeom prst="ellipse">
            <a:avLst/>
          </a:prstGeom>
          <a:solidFill>
            <a:srgbClr val="00A000"/>
          </a:solidFill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7141" name="Oval 39"/>
          <p:cNvSpPr>
            <a:spLocks noChangeArrowheads="1"/>
          </p:cNvSpPr>
          <p:nvPr/>
        </p:nvSpPr>
        <p:spPr bwMode="auto">
          <a:xfrm>
            <a:off x="5519738" y="4114800"/>
            <a:ext cx="152400" cy="152400"/>
          </a:xfrm>
          <a:prstGeom prst="ellipse">
            <a:avLst/>
          </a:prstGeom>
          <a:solidFill>
            <a:srgbClr val="00A000"/>
          </a:solidFill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7142" name="Oval 40"/>
          <p:cNvSpPr>
            <a:spLocks noChangeArrowheads="1"/>
          </p:cNvSpPr>
          <p:nvPr/>
        </p:nvSpPr>
        <p:spPr bwMode="auto">
          <a:xfrm>
            <a:off x="6205538" y="4114800"/>
            <a:ext cx="152400" cy="152400"/>
          </a:xfrm>
          <a:prstGeom prst="ellipse">
            <a:avLst/>
          </a:prstGeom>
          <a:solidFill>
            <a:srgbClr val="00A000"/>
          </a:solidFill>
          <a:ln w="9525">
            <a:solidFill>
              <a:srgbClr val="00A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l-GR"/>
          </a:p>
        </p:txBody>
      </p:sp>
      <p:sp>
        <p:nvSpPr>
          <p:cNvPr id="47143" name="Text Box 41"/>
          <p:cNvSpPr txBox="1">
            <a:spLocks noChangeArrowheads="1"/>
          </p:cNvSpPr>
          <p:nvPr/>
        </p:nvSpPr>
        <p:spPr bwMode="auto">
          <a:xfrm>
            <a:off x="1246188" y="28194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rgbClr val="00A000"/>
                </a:solidFill>
              </a:rPr>
              <a:t>1</a:t>
            </a:r>
          </a:p>
        </p:txBody>
      </p:sp>
      <p:sp>
        <p:nvSpPr>
          <p:cNvPr id="47144" name="Text Box 42"/>
          <p:cNvSpPr txBox="1">
            <a:spLocks noChangeArrowheads="1"/>
          </p:cNvSpPr>
          <p:nvPr/>
        </p:nvSpPr>
        <p:spPr bwMode="auto">
          <a:xfrm>
            <a:off x="8153400" y="28194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i="1">
                <a:solidFill>
                  <a:srgbClr val="00A000"/>
                </a:solidFill>
              </a:rPr>
              <a:t>B</a:t>
            </a:r>
          </a:p>
        </p:txBody>
      </p:sp>
      <p:cxnSp>
        <p:nvCxnSpPr>
          <p:cNvPr id="47145" name="AutoShape 43"/>
          <p:cNvCxnSpPr>
            <a:cxnSpLocks noChangeShapeType="1"/>
            <a:endCxn id="47115" idx="1"/>
          </p:cNvCxnSpPr>
          <p:nvPr/>
        </p:nvCxnSpPr>
        <p:spPr bwMode="auto">
          <a:xfrm flipH="1">
            <a:off x="1785938" y="2524125"/>
            <a:ext cx="28956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46" name="AutoShape 44"/>
          <p:cNvCxnSpPr>
            <a:cxnSpLocks noChangeShapeType="1"/>
            <a:endCxn id="47122" idx="1"/>
          </p:cNvCxnSpPr>
          <p:nvPr/>
        </p:nvCxnSpPr>
        <p:spPr bwMode="auto">
          <a:xfrm flipH="1">
            <a:off x="2852738" y="2524125"/>
            <a:ext cx="1828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47" name="AutoShape 45"/>
          <p:cNvCxnSpPr>
            <a:cxnSpLocks noChangeShapeType="1"/>
            <a:endCxn id="47129" idx="0"/>
          </p:cNvCxnSpPr>
          <p:nvPr/>
        </p:nvCxnSpPr>
        <p:spPr bwMode="auto">
          <a:xfrm>
            <a:off x="4681538" y="2524125"/>
            <a:ext cx="22860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48" name="AutoShape 46"/>
          <p:cNvCxnSpPr>
            <a:cxnSpLocks noChangeShapeType="1"/>
            <a:endCxn id="47136" idx="0"/>
          </p:cNvCxnSpPr>
          <p:nvPr/>
        </p:nvCxnSpPr>
        <p:spPr bwMode="auto">
          <a:xfrm>
            <a:off x="4681538" y="2524125"/>
            <a:ext cx="3352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49" name="AutoShape 47"/>
          <p:cNvCxnSpPr>
            <a:cxnSpLocks noChangeShapeType="1"/>
            <a:stCxn id="47114" idx="0"/>
          </p:cNvCxnSpPr>
          <p:nvPr/>
        </p:nvCxnSpPr>
        <p:spPr bwMode="auto">
          <a:xfrm>
            <a:off x="1785938" y="5410200"/>
            <a:ext cx="294481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50" name="AutoShape 48"/>
          <p:cNvCxnSpPr>
            <a:cxnSpLocks noChangeShapeType="1"/>
            <a:stCxn id="47123" idx="0"/>
          </p:cNvCxnSpPr>
          <p:nvPr/>
        </p:nvCxnSpPr>
        <p:spPr bwMode="auto">
          <a:xfrm>
            <a:off x="2852738" y="5410200"/>
            <a:ext cx="1878012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51" name="AutoShape 49"/>
          <p:cNvCxnSpPr>
            <a:cxnSpLocks noChangeShapeType="1"/>
            <a:stCxn id="47124" idx="1"/>
          </p:cNvCxnSpPr>
          <p:nvPr/>
        </p:nvCxnSpPr>
        <p:spPr bwMode="auto">
          <a:xfrm flipH="1">
            <a:off x="4730750" y="5410200"/>
            <a:ext cx="2236788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52" name="AutoShape 50"/>
          <p:cNvCxnSpPr>
            <a:cxnSpLocks noChangeShapeType="1"/>
            <a:stCxn id="47135" idx="1"/>
          </p:cNvCxnSpPr>
          <p:nvPr/>
        </p:nvCxnSpPr>
        <p:spPr bwMode="auto">
          <a:xfrm flipH="1">
            <a:off x="4730750" y="5410200"/>
            <a:ext cx="3303588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7153" name="AutoShape 51"/>
          <p:cNvSpPr>
            <a:spLocks noChangeArrowheads="1"/>
          </p:cNvSpPr>
          <p:nvPr/>
        </p:nvSpPr>
        <p:spPr bwMode="auto">
          <a:xfrm>
            <a:off x="7010400" y="5791200"/>
            <a:ext cx="1981200" cy="6096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folHlink"/>
                </a:solidFill>
              </a:rPr>
              <a:t>Heap</a:t>
            </a:r>
          </a:p>
        </p:txBody>
      </p:sp>
      <p:sp>
        <p:nvSpPr>
          <p:cNvPr id="47154" name="Line 52"/>
          <p:cNvSpPr>
            <a:spLocks noChangeShapeType="1"/>
          </p:cNvSpPr>
          <p:nvPr/>
        </p:nvSpPr>
        <p:spPr bwMode="auto">
          <a:xfrm>
            <a:off x="6324600" y="601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55" name="Line 53"/>
          <p:cNvSpPr>
            <a:spLocks noChangeShapeType="1"/>
          </p:cNvSpPr>
          <p:nvPr/>
        </p:nvSpPr>
        <p:spPr bwMode="auto">
          <a:xfrm flipH="1">
            <a:off x="6324600" y="6172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56" name="TextBox 52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7157" name="Slide Number Placeholder 5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3DB949-EABA-4F63-9FB1-C4E5E86AA4D3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Back queue </a:t>
            </a:r>
            <a:r>
              <a:rPr lang="en-US" smtClean="0">
                <a:solidFill>
                  <a:schemeClr val="folHlink"/>
                </a:solidFill>
                <a:ea typeface="ＭＳ Ｐゴシック" charset="-128"/>
              </a:rPr>
              <a:t>heap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153400" cy="36576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ea typeface="ＭＳ Ｐゴシック" charset="-128"/>
              </a:rPr>
              <a:t>One entry for each back queue</a:t>
            </a:r>
          </a:p>
          <a:p>
            <a:pPr eaLnBrk="1" hangingPunct="1"/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The entry is the earliest time </a:t>
            </a:r>
            <a:r>
              <a:rPr lang="en-US" sz="3000" i="1" dirty="0" err="1" smtClean="0">
                <a:solidFill>
                  <a:srgbClr val="C00000"/>
                </a:solidFill>
                <a:ea typeface="ＭＳ Ｐゴシック" charset="-128"/>
              </a:rPr>
              <a:t>t</a:t>
            </a:r>
            <a:r>
              <a:rPr lang="en-US" sz="3000" i="1" baseline="-25000" dirty="0" err="1" smtClean="0">
                <a:solidFill>
                  <a:srgbClr val="C00000"/>
                </a:solidFill>
                <a:ea typeface="ＭＳ Ｐゴシック" charset="-128"/>
              </a:rPr>
              <a:t>e</a:t>
            </a:r>
            <a:r>
              <a:rPr lang="en-US" sz="3000" dirty="0" smtClean="0">
                <a:solidFill>
                  <a:srgbClr val="C00000"/>
                </a:solidFill>
                <a:ea typeface="ＭＳ Ｐゴシック" charset="-128"/>
              </a:rPr>
              <a:t> at which the host corresponding to the back queue can be hit again</a:t>
            </a:r>
          </a:p>
          <a:p>
            <a:pPr eaLnBrk="1" hangingPunct="1"/>
            <a:r>
              <a:rPr lang="en-US" sz="3000" dirty="0" smtClean="0">
                <a:ea typeface="ＭＳ Ｐゴシック" charset="-128"/>
              </a:rPr>
              <a:t>This earliest time is determined from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Last access to that host</a:t>
            </a:r>
          </a:p>
          <a:p>
            <a:pPr lvl="1" eaLnBrk="1" hangingPunct="1"/>
            <a:r>
              <a:rPr lang="en-US" sz="2800" dirty="0" smtClean="0">
                <a:ea typeface="ＭＳ Ｐゴシック" charset="-128"/>
              </a:rPr>
              <a:t>Any time buffer heuristic we choose</a:t>
            </a:r>
          </a:p>
        </p:txBody>
      </p:sp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3B2C37-C139-4EC0-A03B-3BDA6A5FF2E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Web Crawling (</a:t>
            </a:r>
            <a:r>
              <a:rPr lang="el-GR" dirty="0" smtClean="0">
                <a:ea typeface="ＭＳ Ｐゴシック" charset="-128"/>
              </a:rPr>
              <a:t>σταχυολόγηση ιστού)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707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l-GR" sz="1600" dirty="0" smtClean="0">
                <a:solidFill>
                  <a:srgbClr val="FBFCFF"/>
                </a:solidFill>
              </a:rPr>
              <a:t> 20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EEEC20-F58C-4FD5-A057-A73445E721DF}" type="slidenum">
              <a:rPr lang="en-US"/>
              <a:pPr/>
              <a:t>4</a:t>
            </a:fld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14282" y="1928802"/>
            <a:ext cx="8286808" cy="35718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Web crawler or spider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How hard and why?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Getting the content of the documents is easier for many other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IR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systems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E.g., indexing all files on your hard disk: just do a recursive descent on your file system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F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or web IR, getting the content of the documents takes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longer</a:t>
            </a:r>
            <a:r>
              <a:rPr lang="de-DE" dirty="0" smtClean="0">
                <a:latin typeface="+mj-lt"/>
              </a:rPr>
              <a:t>,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because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latency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But is that really a design/systems challenge?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URL processing</a:t>
            </a:r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305800" cy="28956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>
                <a:ea typeface="ＭＳ Ｐゴシック" charset="-128"/>
              </a:rPr>
              <a:t>A crawler thread seeking a URL to crawl:</a:t>
            </a:r>
          </a:p>
          <a:p>
            <a:pPr eaLnBrk="1" hangingPunct="1">
              <a:buNone/>
            </a:pPr>
            <a:endParaRPr lang="en-US" sz="2000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Extracts the root of the heap</a:t>
            </a:r>
          </a:p>
          <a:p>
            <a:pPr eaLnBrk="1" hangingPunct="1"/>
            <a:endParaRPr lang="en-US" sz="800" dirty="0" smtClean="0">
              <a:solidFill>
                <a:srgbClr val="C00000"/>
              </a:solidFill>
              <a:ea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</a:rPr>
              <a:t>If necessary waits until </a:t>
            </a:r>
            <a:r>
              <a:rPr lang="en-US" i="1" dirty="0" err="1" smtClean="0">
                <a:ea typeface="ＭＳ Ｐゴシック" charset="-128"/>
              </a:rPr>
              <a:t>t</a:t>
            </a:r>
            <a:r>
              <a:rPr lang="en-US" i="1" baseline="-25000" dirty="0" err="1" smtClean="0">
                <a:ea typeface="ＭＳ Ｐゴシック" charset="-128"/>
              </a:rPr>
              <a:t>l</a:t>
            </a:r>
            <a:endParaRPr lang="en-US" i="1" baseline="-25000" dirty="0" smtClean="0">
              <a:ea typeface="ＭＳ Ｐゴシック" charset="-128"/>
            </a:endParaRPr>
          </a:p>
          <a:p>
            <a:pPr eaLnBrk="1" hangingPunct="1"/>
            <a:endParaRPr lang="en-US" sz="800" i="1" baseline="-25000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Fetches URL at head of corresponding back queue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q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(look up from table)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798A75-68C8-4D32-A8B3-5B875090184E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URL processing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pPr eaLnBrk="1" hangingPunct="1">
              <a:buNone/>
            </a:pPr>
            <a:r>
              <a:rPr lang="en-US" sz="3200" dirty="0" smtClean="0">
                <a:ea typeface="ＭＳ Ｐゴシック" charset="-128"/>
              </a:rPr>
              <a:t>After fetching the URL</a:t>
            </a:r>
          </a:p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Checks if (back)queue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q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is now empty – if so, pulls a URL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v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from front queues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If there’s already a back queue for </a:t>
            </a:r>
            <a:r>
              <a:rPr lang="en-US" i="1" dirty="0" err="1" smtClean="0">
                <a:ea typeface="ＭＳ Ｐゴシック" charset="-128"/>
              </a:rPr>
              <a:t>v’</a:t>
            </a: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host, append </a:t>
            </a:r>
            <a:r>
              <a:rPr lang="en-US" i="1" dirty="0" smtClean="0">
                <a:ea typeface="ＭＳ Ｐゴシック" charset="-128"/>
              </a:rPr>
              <a:t>v</a:t>
            </a:r>
            <a:r>
              <a:rPr lang="en-US" dirty="0" smtClean="0">
                <a:ea typeface="ＭＳ Ｐゴシック" charset="-128"/>
              </a:rPr>
              <a:t> to </a:t>
            </a:r>
            <a:r>
              <a:rPr lang="en-US" i="1" dirty="0" smtClean="0">
                <a:ea typeface="ＭＳ Ｐゴシック" charset="-128"/>
              </a:rPr>
              <a:t>q</a:t>
            </a:r>
            <a:r>
              <a:rPr lang="en-US" dirty="0" smtClean="0">
                <a:ea typeface="ＭＳ Ｐゴシック" charset="-128"/>
              </a:rPr>
              <a:t> and pull another URL from front queues, repeat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Else add </a:t>
            </a:r>
            <a:r>
              <a:rPr lang="en-US" i="1" dirty="0" smtClean="0">
                <a:ea typeface="ＭＳ Ｐゴシック" charset="-128"/>
              </a:rPr>
              <a:t>v</a:t>
            </a:r>
            <a:r>
              <a:rPr lang="en-US" dirty="0" smtClean="0">
                <a:ea typeface="ＭＳ Ｐゴシック" charset="-128"/>
              </a:rPr>
              <a:t> to </a:t>
            </a:r>
            <a:r>
              <a:rPr lang="en-US" i="1" dirty="0" smtClean="0">
                <a:ea typeface="ＭＳ Ｐゴシック" charset="-128"/>
              </a:rPr>
              <a:t>q</a:t>
            </a: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When </a:t>
            </a:r>
            <a:r>
              <a:rPr lang="en-US" i="1" dirty="0" smtClean="0">
                <a:solidFill>
                  <a:srgbClr val="C00000"/>
                </a:solidFill>
                <a:ea typeface="ＭＳ Ｐゴシック" charset="-128"/>
              </a:rPr>
              <a:t>q</a:t>
            </a:r>
            <a:r>
              <a:rPr lang="en-US" dirty="0" smtClean="0">
                <a:solidFill>
                  <a:srgbClr val="C00000"/>
                </a:solidFill>
                <a:ea typeface="ＭＳ Ｐゴシック" charset="-128"/>
              </a:rPr>
              <a:t> is non-empty, create heap entry for it</a:t>
            </a:r>
          </a:p>
        </p:txBody>
      </p:sp>
      <p:sp>
        <p:nvSpPr>
          <p:cNvPr id="5018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798A75-68C8-4D32-A8B3-5B875090184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Number of back queues </a:t>
            </a:r>
            <a:r>
              <a:rPr lang="en-US" i="1" smtClean="0">
                <a:ea typeface="ＭＳ Ｐゴシック" charset="-128"/>
              </a:rPr>
              <a:t>B</a:t>
            </a:r>
            <a:endParaRPr lang="en-US" smtClean="0">
              <a:ea typeface="ＭＳ Ｐゴシック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458200" cy="1981200"/>
          </a:xfrm>
        </p:spPr>
        <p:txBody>
          <a:bodyPr/>
          <a:lstStyle/>
          <a:p>
            <a:pPr eaLnBrk="1" hangingPunct="1"/>
            <a:r>
              <a:rPr lang="en-US" sz="3000" dirty="0" smtClean="0">
                <a:ea typeface="ＭＳ Ｐゴシック" charset="-128"/>
              </a:rPr>
              <a:t>Keep all threads busy while respecting politeness</a:t>
            </a:r>
          </a:p>
          <a:p>
            <a:pPr eaLnBrk="1" hangingPunct="1"/>
            <a:r>
              <a:rPr lang="en-US" sz="3000" dirty="0" smtClean="0">
                <a:ea typeface="ＭＳ Ｐゴシック" charset="-128"/>
              </a:rPr>
              <a:t>Mercator recommendation: three times as many back queues as crawler threads</a:t>
            </a: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dirty="0" smtClean="0"/>
              <a:t>DISTRIBUTED INDEXES</a:t>
            </a:r>
          </a:p>
        </p:txBody>
      </p:sp>
    </p:spTree>
    <p:extLst>
      <p:ext uri="{BB962C8B-B14F-4D97-AF65-F5344CB8AC3E}">
        <p14:creationId xmlns:p14="http://schemas.microsoft.com/office/powerpoint/2010/main" xmlns="" val="41477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Κατανομή των Ευρετηρίων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752600"/>
            <a:ext cx="7999412" cy="4343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How to distribute the term index across a </a:t>
            </a:r>
            <a:r>
              <a:rPr lang="en-US" dirty="0"/>
              <a:t>large computer cluster that supports querying. 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Two alternatives </a:t>
            </a:r>
            <a:r>
              <a:rPr lang="en-US" dirty="0"/>
              <a:t>index implementations </a:t>
            </a: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i="1" dirty="0" smtClean="0"/>
              <a:t>partitioning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by terms</a:t>
            </a:r>
            <a:r>
              <a:rPr lang="en-US" dirty="0"/>
              <a:t> </a:t>
            </a:r>
            <a:r>
              <a:rPr lang="en-US" dirty="0" smtClean="0"/>
              <a:t>or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global</a:t>
            </a:r>
            <a:r>
              <a:rPr lang="en-US" dirty="0" smtClean="0"/>
              <a:t> </a:t>
            </a:r>
            <a:r>
              <a:rPr lang="en-US" dirty="0"/>
              <a:t>index organization, and </a:t>
            </a:r>
            <a:endParaRPr lang="en-US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i="1" dirty="0" smtClean="0"/>
              <a:t>partitioning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by documents</a:t>
            </a:r>
            <a:r>
              <a:rPr lang="en-US" dirty="0"/>
              <a:t> </a:t>
            </a:r>
            <a:r>
              <a:rPr lang="en-US" dirty="0" smtClean="0"/>
              <a:t>or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local</a:t>
            </a:r>
            <a:r>
              <a:rPr lang="en-US" dirty="0" smtClean="0"/>
              <a:t> </a:t>
            </a:r>
            <a:r>
              <a:rPr lang="en-US" dirty="0"/>
              <a:t>index organization.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82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Κατανομή βάσει Όρων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828800"/>
            <a:ext cx="8458200" cy="1981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Index terms partitioned into subsets, </a:t>
            </a:r>
            <a:endParaRPr lang="el-GR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Each subset resides at a node. </a:t>
            </a:r>
            <a:endParaRPr lang="el-GR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Along with the terms at a node, we keep their postings </a:t>
            </a:r>
          </a:p>
          <a:p>
            <a:pPr marL="0" indent="0" eaLnBrk="1" hangingPunct="1">
              <a:buNone/>
            </a:pPr>
            <a:endParaRPr lang="en-US" sz="1600" dirty="0"/>
          </a:p>
          <a:p>
            <a:pPr marL="0" indent="0" eaLnBrk="1" hangingPunct="1"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query is routed to the nodes corresponding to its query terms. </a:t>
            </a:r>
            <a:endParaRPr lang="en-US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en-US" dirty="0" smtClean="0"/>
              <a:t>In </a:t>
            </a:r>
            <a:r>
              <a:rPr lang="en-US" dirty="0"/>
              <a:t>principle, this allows greater concurrency since a stream of queries with different query terms would hit different sets of machines.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540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Κατανομή βάσει Εγγράφων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458200" cy="1981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Documents partitioned into subsets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Each subset resides in a node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Each </a:t>
            </a:r>
            <a:r>
              <a:rPr lang="en-US" dirty="0"/>
              <a:t>node contains the index for a subset of all documents. </a:t>
            </a:r>
            <a:endParaRPr lang="el-GR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sz="1600" dirty="0"/>
          </a:p>
          <a:p>
            <a:pPr marL="0" indent="0" eaLnBrk="1" hangingPunct="1">
              <a:buNone/>
            </a:pPr>
            <a:r>
              <a:rPr lang="el-GR" i="1" dirty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 query is distributed to all nodes, with the results from various nodes being merged before presentation to the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user</a:t>
            </a:r>
            <a:r>
              <a:rPr lang="en-US" dirty="0" smtClean="0"/>
              <a:t>.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96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8" y="1828800"/>
            <a:ext cx="8458200" cy="1981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In </a:t>
            </a:r>
            <a:r>
              <a:rPr lang="en-US" dirty="0"/>
              <a:t>principle, </a:t>
            </a:r>
            <a:r>
              <a:rPr lang="en-US" dirty="0" smtClean="0"/>
              <a:t>index partition </a:t>
            </a:r>
            <a:r>
              <a:rPr lang="en-US" dirty="0"/>
              <a:t>allows greater </a:t>
            </a:r>
            <a:r>
              <a:rPr lang="en-US" dirty="0" smtClean="0"/>
              <a:t>concurrency, </a:t>
            </a:r>
            <a:r>
              <a:rPr lang="en-US" dirty="0"/>
              <a:t>since a stream of queries with different query terms would hit different sets of machines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</a:t>
            </a:r>
            <a:r>
              <a:rPr lang="en-US" dirty="0"/>
              <a:t>practice, partitioning indexes by vocabulary terms turns out to be non-trivial. 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47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Κατανομή βάσει Όρων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μειονεκτήματα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20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676400"/>
            <a:ext cx="8458200" cy="1981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dirty="0" smtClean="0"/>
              <a:t>Multi-word </a:t>
            </a:r>
            <a:r>
              <a:rPr lang="en-US" dirty="0"/>
              <a:t>queries require the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sending of long postings lists</a:t>
            </a:r>
            <a:r>
              <a:rPr lang="en-US" dirty="0"/>
              <a:t> between sets of nodes for merging, and the cost of this can outweigh the greater concurrency</a:t>
            </a:r>
            <a:r>
              <a:rPr lang="en-US" dirty="0" smtClean="0"/>
              <a:t>.</a:t>
            </a:r>
            <a:endParaRPr lang="el-GR" dirty="0" smtClean="0"/>
          </a:p>
          <a:p>
            <a:pPr eaLnBrk="1" hangingPunct="1">
              <a:buFont typeface="Wingdings" pitchFamily="2" charset="2"/>
              <a:buChar char="§"/>
            </a:pPr>
            <a:endParaRPr lang="en-US" sz="8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Load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balancing </a:t>
            </a:r>
            <a:r>
              <a:rPr lang="en-US" dirty="0"/>
              <a:t>the partition is governed not by an a priori analysis of relative term frequencies, but rather by the distribution of query terms and their co-occurrences, which can drift with time or exhibit sudden bursts. </a:t>
            </a:r>
            <a:endParaRPr lang="el-GR" dirty="0" smtClean="0"/>
          </a:p>
          <a:p>
            <a:pPr eaLnBrk="1" hangingPunct="1">
              <a:buFont typeface="Wingdings" pitchFamily="2" charset="2"/>
              <a:buChar char="§"/>
            </a:pPr>
            <a:endParaRPr lang="el-GR" sz="800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el-GR" dirty="0"/>
              <a:t>Μ</a:t>
            </a:r>
            <a:r>
              <a:rPr lang="en-US" dirty="0" smtClean="0"/>
              <a:t>ore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difficult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implementation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48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Κατανομή βάσει Όρων</a:t>
            </a:r>
            <a:r>
              <a:rPr lang="en-US" dirty="0" smtClean="0">
                <a:ea typeface="ＭＳ Ｐゴシック" charset="-128"/>
              </a:rPr>
              <a:t>: </a:t>
            </a:r>
            <a:r>
              <a:rPr lang="el-GR" dirty="0" smtClean="0">
                <a:ea typeface="ＭＳ Ｐゴシック" charset="-128"/>
              </a:rPr>
              <a:t>μειονεκτήματα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14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676400"/>
            <a:ext cx="84582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common </a:t>
            </a:r>
            <a:endParaRPr lang="el-GR" dirty="0" smtClean="0"/>
          </a:p>
          <a:p>
            <a:r>
              <a:rPr lang="en-US" dirty="0" smtClean="0"/>
              <a:t>trades </a:t>
            </a:r>
            <a:r>
              <a:rPr lang="en-US" dirty="0"/>
              <a:t>more local disk seeks for less inter-node communication. </a:t>
            </a:r>
            <a:endParaRPr lang="el-GR" dirty="0" smtClean="0"/>
          </a:p>
          <a:p>
            <a:r>
              <a:rPr lang="en-US" dirty="0" smtClean="0"/>
              <a:t>One difficulty</a:t>
            </a:r>
            <a:r>
              <a:rPr lang="el-GR" dirty="0" smtClean="0"/>
              <a:t>: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global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statistics </a:t>
            </a:r>
            <a:r>
              <a:rPr lang="en-US" dirty="0"/>
              <a:t>used in scoring - such as </a:t>
            </a:r>
            <a:r>
              <a:rPr lang="en-US" dirty="0" err="1"/>
              <a:t>idf</a:t>
            </a:r>
            <a:r>
              <a:rPr lang="en-US" dirty="0"/>
              <a:t> </a:t>
            </a:r>
            <a:r>
              <a:rPr lang="en-US" dirty="0" smtClean="0"/>
              <a:t>– 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be computed across the entire document collection even though the index at any single node only contains a subset of the documents. </a:t>
            </a:r>
            <a:endParaRPr lang="el-GR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omputed </a:t>
            </a:r>
            <a:r>
              <a:rPr lang="en-US" dirty="0"/>
              <a:t>by distributed ``background'' processes that periodically refresh the node indexes with fresh global statistics.</a:t>
            </a:r>
          </a:p>
          <a:p>
            <a:pPr marL="0" indent="0" eaLnBrk="1" hangingPunct="1">
              <a:buNone/>
            </a:pPr>
            <a:endParaRPr lang="en-US" dirty="0" smtClean="0">
              <a:ea typeface="ＭＳ Ｐゴシック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49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Κατανομή βάσει Εγγράφων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103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800" dirty="0" smtClean="0">
                <a:ea typeface="ＭＳ Ｐゴシック" charset="-128"/>
              </a:rPr>
              <a:t>Βασική λειτουργία</a:t>
            </a:r>
            <a:endParaRPr lang="en-US" sz="4800" dirty="0" smtClean="0">
              <a:ea typeface="ＭＳ Ｐゴシック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3962400"/>
          </a:xfrm>
        </p:spPr>
        <p:txBody>
          <a:bodyPr/>
          <a:lstStyle/>
          <a:p>
            <a:pPr eaLnBrk="1" hangingPunct="1"/>
            <a:r>
              <a:rPr lang="en-US" sz="3800" dirty="0" smtClean="0">
                <a:ea typeface="ＭＳ Ｐゴシック" charset="-128"/>
              </a:rPr>
              <a:t>Begin with known “seed” URLs</a:t>
            </a:r>
          </a:p>
          <a:p>
            <a:pPr eaLnBrk="1" hangingPunct="1"/>
            <a:r>
              <a:rPr lang="en-US" sz="3800" dirty="0" smtClean="0">
                <a:ea typeface="ＭＳ Ｐゴシック" charset="-128"/>
              </a:rPr>
              <a:t>Fetch and parse them</a:t>
            </a:r>
          </a:p>
          <a:p>
            <a:pPr lvl="1" eaLnBrk="1" hangingPunct="1"/>
            <a:r>
              <a:rPr lang="en-US" sz="3600" dirty="0" smtClean="0">
                <a:ea typeface="ＭＳ Ｐゴシック" charset="-128"/>
              </a:rPr>
              <a:t>Extract URLs they point to</a:t>
            </a:r>
          </a:p>
          <a:p>
            <a:pPr lvl="1" eaLnBrk="1" hangingPunct="1"/>
            <a:r>
              <a:rPr lang="en-US" sz="3600" dirty="0" smtClean="0">
                <a:ea typeface="ＭＳ Ｐゴシック" charset="-128"/>
              </a:rPr>
              <a:t>Place the extracted URLs on a queue</a:t>
            </a:r>
          </a:p>
          <a:p>
            <a:pPr eaLnBrk="1" hangingPunct="1"/>
            <a:r>
              <a:rPr lang="en-US" sz="3800" dirty="0" smtClean="0">
                <a:ea typeface="ＭＳ Ｐゴシック" charset="-128"/>
              </a:rPr>
              <a:t>Fetch each URL on the queue and repeat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983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EEEC20-F58C-4FD5-A057-A73445E721D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676400"/>
            <a:ext cx="84582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How to distributed documents to nodes?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Hash </a:t>
            </a:r>
            <a:r>
              <a:rPr lang="en-US" dirty="0"/>
              <a:t>of each </a:t>
            </a:r>
            <a:r>
              <a:rPr lang="en-US" dirty="0" smtClean="0"/>
              <a:t>URL</a:t>
            </a:r>
            <a:r>
              <a:rPr lang="el-GR" dirty="0" smtClean="0"/>
              <a:t> </a:t>
            </a:r>
            <a:r>
              <a:rPr lang="en-US" dirty="0" smtClean="0"/>
              <a:t>to nodes </a:t>
            </a:r>
            <a:endParaRPr lang="el-G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At </a:t>
            </a:r>
            <a:r>
              <a:rPr lang="en-US" i="1" dirty="0"/>
              <a:t>query time, 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query is broadcast to each of the nodes, </a:t>
            </a:r>
            <a:r>
              <a:rPr lang="en-US" dirty="0" smtClean="0"/>
              <a:t>each node sends each top k results which are merged </a:t>
            </a:r>
            <a:r>
              <a:rPr lang="en-US" dirty="0"/>
              <a:t>to find the top </a:t>
            </a:r>
            <a:r>
              <a:rPr lang="en-US" dirty="0" smtClean="0"/>
              <a:t>k documents </a:t>
            </a:r>
            <a:r>
              <a:rPr lang="en-US" dirty="0"/>
              <a:t>for the </a:t>
            </a:r>
            <a:r>
              <a:rPr lang="en-US" dirty="0" smtClean="0"/>
              <a:t>query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50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Μέθοδος Κατανομής Εγγράφων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93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3388" y="1676400"/>
            <a:ext cx="84582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common implementation </a:t>
            </a:r>
            <a:r>
              <a:rPr lang="en-US" dirty="0" smtClean="0"/>
              <a:t>heuristic: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artition </a:t>
            </a:r>
            <a:r>
              <a:rPr lang="en-US" dirty="0"/>
              <a:t>the document collection into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indexes </a:t>
            </a:r>
            <a:r>
              <a:rPr lang="en-US" dirty="0"/>
              <a:t>of documents that are more likely to score highly on most </a:t>
            </a:r>
            <a:r>
              <a:rPr lang="en-US" dirty="0" smtClean="0"/>
              <a:t>queries </a:t>
            </a:r>
            <a:r>
              <a:rPr lang="en-US" dirty="0"/>
              <a:t>and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low-scoring </a:t>
            </a:r>
            <a:r>
              <a:rPr lang="en-US" dirty="0"/>
              <a:t>indexes with the remaining </a:t>
            </a:r>
            <a:r>
              <a:rPr lang="en-US" dirty="0" smtClean="0"/>
              <a:t>documents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Only search </a:t>
            </a:r>
            <a:r>
              <a:rPr lang="en-US" dirty="0"/>
              <a:t>the low-scoring indexes when there are too few matches in the high-scoring </a:t>
            </a:r>
            <a:r>
              <a:rPr lang="en-US" dirty="0" smtClean="0"/>
              <a:t>indexes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296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20.2.3</a:t>
            </a: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9CC2B1-AAA2-4137-BE40-968908F4E357}" type="slidenum">
              <a:rPr lang="en-US"/>
              <a:pPr/>
              <a:t>51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charset="-128"/>
              </a:rPr>
              <a:t>Μέθοδος </a:t>
            </a:r>
            <a:r>
              <a:rPr lang="el-GR" smtClean="0">
                <a:ea typeface="ＭＳ Ｐゴシック" charset="-128"/>
              </a:rPr>
              <a:t>Κατανομής Εγγράφων</a:t>
            </a:r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9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dirty="0" smtClean="0"/>
              <a:t>CONNECTIVITY SERVERS</a:t>
            </a:r>
          </a:p>
        </p:txBody>
      </p:sp>
    </p:spTree>
    <p:extLst>
      <p:ext uri="{BB962C8B-B14F-4D97-AF65-F5344CB8AC3E}">
        <p14:creationId xmlns:p14="http://schemas.microsoft.com/office/powerpoint/2010/main" xmlns="" val="89975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Connectivity Server</a:t>
            </a:r>
            <a:endParaRPr lang="en-US" sz="28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876800"/>
          </a:xfrm>
        </p:spPr>
        <p:txBody>
          <a:bodyPr/>
          <a:lstStyle/>
          <a:p>
            <a:pPr eaLnBrk="1" hangingPunct="1"/>
            <a:r>
              <a:rPr lang="en-US" sz="3000" smtClean="0"/>
              <a:t>Support for fast queries on the web graph</a:t>
            </a:r>
          </a:p>
          <a:p>
            <a:pPr lvl="1" eaLnBrk="1" hangingPunct="1"/>
            <a:r>
              <a:rPr lang="en-US" sz="2800" smtClean="0"/>
              <a:t>Which URLs point to a given URL?</a:t>
            </a:r>
          </a:p>
          <a:p>
            <a:pPr lvl="1" eaLnBrk="1" hangingPunct="1"/>
            <a:r>
              <a:rPr lang="en-US" sz="2800" smtClean="0"/>
              <a:t>Which URLs does a given URL point to?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000" smtClean="0">
                <a:solidFill>
                  <a:srgbClr val="C00000"/>
                </a:solidFill>
              </a:rPr>
              <a:t>Stores mappings in memory from</a:t>
            </a:r>
          </a:p>
          <a:p>
            <a:pPr lvl="2" eaLnBrk="1" hangingPunct="1"/>
            <a:r>
              <a:rPr lang="en-US" sz="2400" smtClean="0">
                <a:solidFill>
                  <a:srgbClr val="C00000"/>
                </a:solidFill>
              </a:rPr>
              <a:t>URL to outlinks, URL to inlinks</a:t>
            </a:r>
          </a:p>
          <a:p>
            <a:pPr eaLnBrk="1" hangingPunct="1"/>
            <a:r>
              <a:rPr lang="en-US" sz="3000" smtClean="0"/>
              <a:t>Applications</a:t>
            </a:r>
          </a:p>
          <a:p>
            <a:pPr lvl="1" eaLnBrk="1" hangingPunct="1"/>
            <a:r>
              <a:rPr lang="en-US" sz="2800" smtClean="0"/>
              <a:t>Crawl control</a:t>
            </a:r>
          </a:p>
          <a:p>
            <a:pPr lvl="1" eaLnBrk="1" hangingPunct="1"/>
            <a:r>
              <a:rPr lang="en-US" sz="2800" smtClean="0"/>
              <a:t>Web graph analysis</a:t>
            </a:r>
          </a:p>
          <a:p>
            <a:pPr lvl="2" eaLnBrk="1" hangingPunct="1"/>
            <a:r>
              <a:rPr lang="en-US" sz="2400" smtClean="0"/>
              <a:t>Connectivity, crawl optimization</a:t>
            </a:r>
          </a:p>
          <a:p>
            <a:pPr lvl="1" eaLnBrk="1" hangingPunct="1"/>
            <a:r>
              <a:rPr lang="en-US" sz="2800" smtClean="0"/>
              <a:t>Link analysis</a:t>
            </a:r>
          </a:p>
        </p:txBody>
      </p:sp>
      <p:sp>
        <p:nvSpPr>
          <p:cNvPr id="583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20.4</a:t>
            </a:r>
          </a:p>
        </p:txBody>
      </p:sp>
    </p:spTree>
    <p:extLst>
      <p:ext uri="{BB962C8B-B14F-4D97-AF65-F5344CB8AC3E}">
        <p14:creationId xmlns:p14="http://schemas.microsoft.com/office/powerpoint/2010/main" xmlns="" val="36696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Connectivity Server</a:t>
            </a:r>
            <a:endParaRPr lang="en-US" sz="2800" smtClean="0"/>
          </a:p>
        </p:txBody>
      </p:sp>
      <p:sp>
        <p:nvSpPr>
          <p:cNvPr id="583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8288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dirty="0"/>
              <a:t>A</a:t>
            </a:r>
            <a:r>
              <a:rPr lang="en-US" dirty="0" smtClean="0"/>
              <a:t>ssume </a:t>
            </a:r>
            <a:r>
              <a:rPr lang="en-US" dirty="0"/>
              <a:t>that each web page is represented by a unique </a:t>
            </a:r>
            <a:r>
              <a:rPr lang="en-US" dirty="0" smtClean="0"/>
              <a:t>integer</a:t>
            </a:r>
            <a:endParaRPr lang="en-US" dirty="0"/>
          </a:p>
          <a:p>
            <a:pPr marL="342900" indent="-342900">
              <a:buFont typeface="Wingdings" pitchFamily="2" charset="2"/>
              <a:buChar char="§"/>
            </a:pPr>
            <a:endParaRPr lang="en-US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Maintain An</a:t>
            </a:r>
            <a:r>
              <a:rPr lang="en-US" dirty="0"/>
              <a:t> </a:t>
            </a:r>
            <a:r>
              <a:rPr lang="en-US" i="1" dirty="0"/>
              <a:t>adjacency </a:t>
            </a:r>
            <a:r>
              <a:rPr lang="en-US" i="1" dirty="0" smtClean="0"/>
              <a:t>table</a:t>
            </a:r>
            <a:r>
              <a:rPr lang="en-US" dirty="0" smtClean="0"/>
              <a:t>:  </a:t>
            </a:r>
            <a:r>
              <a:rPr lang="en-US" dirty="0"/>
              <a:t>a row for each web page, with the rows ordered by the corresponding integers. </a:t>
            </a:r>
            <a:endParaRPr lang="en-US" dirty="0" smtClean="0"/>
          </a:p>
          <a:p>
            <a:pPr marL="342900" indent="-342900">
              <a:buFont typeface="Wingdings" pitchFamily="2" charset="2"/>
              <a:buChar char="§"/>
            </a:pPr>
            <a:endParaRPr lang="en-US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One for </a:t>
            </a:r>
            <a:r>
              <a:rPr lang="en-US" i="1" dirty="0" smtClean="0"/>
              <a:t>pages </a:t>
            </a:r>
            <a:r>
              <a:rPr lang="en-US" i="1" dirty="0"/>
              <a:t>link to </a:t>
            </a:r>
            <a:r>
              <a:rPr lang="en-US" i="1" dirty="0" smtClean="0"/>
              <a:t>and one for </a:t>
            </a:r>
            <a:r>
              <a:rPr lang="en-US" dirty="0" smtClean="0"/>
              <a:t>pages </a:t>
            </a:r>
            <a:r>
              <a:rPr lang="en-US" dirty="0"/>
              <a:t>linked to by </a:t>
            </a:r>
            <a:endParaRPr lang="en-US" dirty="0" smtClean="0"/>
          </a:p>
          <a:p>
            <a:pPr marL="342900" indent="-342900">
              <a:buFont typeface="Wingdings" pitchFamily="2" charset="2"/>
              <a:buChar char="§"/>
            </a:pPr>
            <a:endParaRPr lang="en-US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dirty="0" smtClean="0"/>
              <a:t>Focus on the former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00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Boldi and Vigna 2004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/>
              </a:rPr>
              <a:t>http://www2004.org/proceedings/docs/1p595.pdf</a:t>
            </a:r>
            <a:endParaRPr lang="en-US" smtClean="0"/>
          </a:p>
          <a:p>
            <a:pPr eaLnBrk="1" hangingPunct="1"/>
            <a:r>
              <a:rPr lang="en-US" sz="3000" smtClean="0"/>
              <a:t>Webgraph – set of algorithms and a java implementation</a:t>
            </a:r>
          </a:p>
          <a:p>
            <a:pPr eaLnBrk="1" hangingPunct="1"/>
            <a:r>
              <a:rPr lang="en-US" sz="3000" smtClean="0"/>
              <a:t>Fundamental goal – maintain node adjacency lists in memory</a:t>
            </a:r>
          </a:p>
          <a:p>
            <a:pPr lvl="1" eaLnBrk="1" hangingPunct="1"/>
            <a:r>
              <a:rPr lang="en-US" sz="2800" smtClean="0"/>
              <a:t>For this, compressing the adjacency lists is the critical component</a:t>
            </a:r>
          </a:p>
        </p:txBody>
      </p:sp>
      <p:sp>
        <p:nvSpPr>
          <p:cNvPr id="5939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20.4</a:t>
            </a:r>
          </a:p>
        </p:txBody>
      </p:sp>
    </p:spTree>
    <p:extLst>
      <p:ext uri="{BB962C8B-B14F-4D97-AF65-F5344CB8AC3E}">
        <p14:creationId xmlns:p14="http://schemas.microsoft.com/office/powerpoint/2010/main" xmlns="" val="137062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Adjacency lists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The set of neighbors of a node</a:t>
            </a:r>
          </a:p>
          <a:p>
            <a:pPr eaLnBrk="1" hangingPunct="1"/>
            <a:r>
              <a:rPr lang="en-US" sz="3000" smtClean="0">
                <a:solidFill>
                  <a:srgbClr val="C00000"/>
                </a:solidFill>
              </a:rPr>
              <a:t>Assume each URL represented by an integer</a:t>
            </a:r>
          </a:p>
          <a:p>
            <a:pPr eaLnBrk="1" hangingPunct="1"/>
            <a:r>
              <a:rPr lang="en-US" sz="3000" smtClean="0"/>
              <a:t>E.g., for a 4 billion page web, need 32 bits per node</a:t>
            </a:r>
          </a:p>
          <a:p>
            <a:pPr eaLnBrk="1" hangingPunct="1"/>
            <a:r>
              <a:rPr lang="en-US" sz="3000" smtClean="0">
                <a:solidFill>
                  <a:srgbClr val="C00000"/>
                </a:solidFill>
              </a:rPr>
              <a:t>Naively, this demands </a:t>
            </a:r>
            <a:r>
              <a:rPr lang="en-US" sz="3000" u="sng" smtClean="0">
                <a:solidFill>
                  <a:srgbClr val="C00000"/>
                </a:solidFill>
              </a:rPr>
              <a:t>64 bits</a:t>
            </a:r>
            <a:r>
              <a:rPr lang="en-US" sz="3000" smtClean="0">
                <a:solidFill>
                  <a:srgbClr val="C00000"/>
                </a:solidFill>
              </a:rPr>
              <a:t> to represent each hyperlink</a:t>
            </a:r>
          </a:p>
        </p:txBody>
      </p:sp>
      <p:sp>
        <p:nvSpPr>
          <p:cNvPr id="6042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20.4</a:t>
            </a:r>
          </a:p>
        </p:txBody>
      </p:sp>
    </p:spTree>
    <p:extLst>
      <p:ext uri="{BB962C8B-B14F-4D97-AF65-F5344CB8AC3E}">
        <p14:creationId xmlns:p14="http://schemas.microsoft.com/office/powerpoint/2010/main" xmlns="" val="84948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Adjaceny list compression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Properties exploited in compression:</a:t>
            </a:r>
          </a:p>
          <a:p>
            <a:pPr lvl="1" eaLnBrk="1" hangingPunct="1"/>
            <a:r>
              <a:rPr lang="en-US" sz="3200" dirty="0" smtClean="0"/>
              <a:t>Similarity (between lists)</a:t>
            </a:r>
          </a:p>
          <a:p>
            <a:pPr lvl="2" eaLnBrk="1" hangingPunct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Many rows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have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many entries in common. Thus, if we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explicitly represent a prototype row for several similar rows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the remainder can be succinctly expressed in terms of the prototypical row.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eaLnBrk="1" hangingPunct="1"/>
            <a:r>
              <a:rPr lang="en-US" sz="3200" dirty="0" smtClean="0"/>
              <a:t>Locality (many links from a page go to “nearby” pages)</a:t>
            </a:r>
          </a:p>
          <a:p>
            <a:pPr lvl="2" eaLnBrk="1" hangingPunct="1"/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By encoding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the destination of a link, we can often use small integers and thereby save space.</a:t>
            </a:r>
          </a:p>
          <a:p>
            <a:pPr lvl="1" eaLnBrk="1" hangingPunct="1"/>
            <a:r>
              <a:rPr lang="en-US" sz="3200" dirty="0" smtClean="0"/>
              <a:t>Use gap encodings in sorted lists</a:t>
            </a:r>
          </a:p>
          <a:p>
            <a:pPr lvl="2" eaLnBrk="1" hangingPunct="1"/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store the offset from the previous entry in the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row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4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20.4</a:t>
            </a:r>
          </a:p>
        </p:txBody>
      </p:sp>
    </p:spTree>
    <p:extLst>
      <p:ext uri="{BB962C8B-B14F-4D97-AF65-F5344CB8AC3E}">
        <p14:creationId xmlns:p14="http://schemas.microsoft.com/office/powerpoint/2010/main" xmlns="" val="6082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Storage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Boldi/Vigna get down to an average of ~3 bits/link</a:t>
            </a:r>
          </a:p>
          <a:p>
            <a:pPr lvl="1" eaLnBrk="1" hangingPunct="1"/>
            <a:r>
              <a:rPr lang="en-US" sz="2800" smtClean="0"/>
              <a:t>(URL to URL edge)</a:t>
            </a:r>
          </a:p>
          <a:p>
            <a:pPr eaLnBrk="1" hangingPunct="1"/>
            <a:r>
              <a:rPr lang="en-US" sz="3200" smtClean="0"/>
              <a:t> </a:t>
            </a:r>
            <a:r>
              <a:rPr lang="en-US" sz="3400" smtClean="0"/>
              <a:t>How?</a:t>
            </a:r>
          </a:p>
          <a:p>
            <a:pPr eaLnBrk="1" hangingPunct="1"/>
            <a:endParaRPr lang="en-US" sz="3000" smtClean="0"/>
          </a:p>
        </p:txBody>
      </p:sp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5029200" y="2209800"/>
            <a:ext cx="3676650" cy="688975"/>
          </a:xfrm>
          <a:prstGeom prst="upArrowCallout">
            <a:avLst>
              <a:gd name="adj1" fmla="val 132817"/>
              <a:gd name="adj2" fmla="val 132842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Why is this remarkable?</a:t>
            </a:r>
          </a:p>
        </p:txBody>
      </p:sp>
      <p:sp>
        <p:nvSpPr>
          <p:cNvPr id="62469" name="TextBox 5"/>
          <p:cNvSpPr txBox="1">
            <a:spLocks noChangeArrowheads="1"/>
          </p:cNvSpPr>
          <p:nvPr/>
        </p:nvSpPr>
        <p:spPr bwMode="auto">
          <a:xfrm>
            <a:off x="7620000" y="-33338"/>
            <a:ext cx="110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20.4</a:t>
            </a:r>
          </a:p>
        </p:txBody>
      </p:sp>
    </p:spTree>
    <p:extLst>
      <p:ext uri="{BB962C8B-B14F-4D97-AF65-F5344CB8AC3E}">
        <p14:creationId xmlns:p14="http://schemas.microsoft.com/office/powerpoint/2010/main" xmlns="" val="8279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 ideas of Boldi/Vigna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lexicographically ordered list of all URLs, e.g., </a:t>
            </a:r>
          </a:p>
          <a:p>
            <a:pPr lvl="1" eaLnBrk="1" hangingPunct="1"/>
            <a:r>
              <a:rPr lang="en-US" u="sng" smtClean="0">
                <a:solidFill>
                  <a:schemeClr val="folHlink"/>
                </a:solidFill>
              </a:rPr>
              <a:t>www.stanford.edu/alchemy</a:t>
            </a:r>
          </a:p>
          <a:p>
            <a:pPr lvl="1" eaLnBrk="1" hangingPunct="1"/>
            <a:r>
              <a:rPr lang="en-US" u="sng" smtClean="0">
                <a:solidFill>
                  <a:schemeClr val="folHlink"/>
                </a:solidFill>
              </a:rPr>
              <a:t>www.stanford.edu/biology</a:t>
            </a:r>
          </a:p>
          <a:p>
            <a:pPr lvl="1" eaLnBrk="1" hangingPunct="1"/>
            <a:r>
              <a:rPr lang="en-US" u="sng" smtClean="0">
                <a:solidFill>
                  <a:schemeClr val="folHlink"/>
                </a:solidFill>
              </a:rPr>
              <a:t>www.stanford.edu/biology/plant</a:t>
            </a:r>
          </a:p>
          <a:p>
            <a:pPr lvl="1" eaLnBrk="1" hangingPunct="1"/>
            <a:r>
              <a:rPr lang="en-US" u="sng" smtClean="0">
                <a:solidFill>
                  <a:schemeClr val="folHlink"/>
                </a:solidFill>
              </a:rPr>
              <a:t>www.stanford.edu/biology/plant/copyright</a:t>
            </a:r>
          </a:p>
          <a:p>
            <a:pPr lvl="1" eaLnBrk="1" hangingPunct="1"/>
            <a:r>
              <a:rPr lang="en-US" u="sng" smtClean="0">
                <a:solidFill>
                  <a:schemeClr val="folHlink"/>
                </a:solidFill>
              </a:rPr>
              <a:t>www.stanford.edu/biology/plant/people</a:t>
            </a:r>
          </a:p>
          <a:p>
            <a:pPr lvl="1" eaLnBrk="1" hangingPunct="1"/>
            <a:r>
              <a:rPr lang="en-US" u="sng" smtClean="0">
                <a:solidFill>
                  <a:schemeClr val="folHlink"/>
                </a:solidFill>
              </a:rPr>
              <a:t>www.stanford.edu/chemistry</a:t>
            </a:r>
          </a:p>
        </p:txBody>
      </p:sp>
      <p:sp>
        <p:nvSpPr>
          <p:cNvPr id="63492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110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20.4</a:t>
            </a:r>
          </a:p>
        </p:txBody>
      </p:sp>
    </p:spTree>
    <p:extLst>
      <p:ext uri="{BB962C8B-B14F-4D97-AF65-F5344CB8AC3E}">
        <p14:creationId xmlns:p14="http://schemas.microsoft.com/office/powerpoint/2010/main" xmlns="" val="122548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Crawling picture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2425" y="1701800"/>
            <a:ext cx="8448675" cy="5067300"/>
            <a:chOff x="222" y="1072"/>
            <a:chExt cx="5322" cy="3192"/>
          </a:xfrm>
        </p:grpSpPr>
        <p:sp>
          <p:nvSpPr>
            <p:cNvPr id="20503" name="Freeform 4"/>
            <p:cNvSpPr>
              <a:spLocks/>
            </p:cNvSpPr>
            <p:nvPr/>
          </p:nvSpPr>
          <p:spPr bwMode="auto">
            <a:xfrm>
              <a:off x="328" y="1072"/>
              <a:ext cx="5216" cy="3192"/>
            </a:xfrm>
            <a:custGeom>
              <a:avLst/>
              <a:gdLst>
                <a:gd name="T0" fmla="*/ 1208 w 5216"/>
                <a:gd name="T1" fmla="*/ 2768 h 3192"/>
                <a:gd name="T2" fmla="*/ 8 w 5216"/>
                <a:gd name="T3" fmla="*/ 1760 h 3192"/>
                <a:gd name="T4" fmla="*/ 1256 w 5216"/>
                <a:gd name="T5" fmla="*/ 224 h 3192"/>
                <a:gd name="T6" fmla="*/ 4472 w 5216"/>
                <a:gd name="T7" fmla="*/ 416 h 3192"/>
                <a:gd name="T8" fmla="*/ 5048 w 5216"/>
                <a:gd name="T9" fmla="*/ 2528 h 3192"/>
                <a:gd name="T10" fmla="*/ 3464 w 5216"/>
                <a:gd name="T11" fmla="*/ 3152 h 3192"/>
                <a:gd name="T12" fmla="*/ 1208 w 5216"/>
                <a:gd name="T13" fmla="*/ 2768 h 31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16"/>
                <a:gd name="T22" fmla="*/ 0 h 3192"/>
                <a:gd name="T23" fmla="*/ 5216 w 5216"/>
                <a:gd name="T24" fmla="*/ 3192 h 31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16" h="3192">
                  <a:moveTo>
                    <a:pt x="1208" y="2768"/>
                  </a:moveTo>
                  <a:cubicBezTo>
                    <a:pt x="632" y="2536"/>
                    <a:pt x="0" y="2184"/>
                    <a:pt x="8" y="1760"/>
                  </a:cubicBezTo>
                  <a:cubicBezTo>
                    <a:pt x="16" y="1336"/>
                    <a:pt x="512" y="448"/>
                    <a:pt x="1256" y="224"/>
                  </a:cubicBezTo>
                  <a:cubicBezTo>
                    <a:pt x="2000" y="0"/>
                    <a:pt x="3840" y="32"/>
                    <a:pt x="4472" y="416"/>
                  </a:cubicBezTo>
                  <a:cubicBezTo>
                    <a:pt x="5104" y="800"/>
                    <a:pt x="5216" y="2072"/>
                    <a:pt x="5048" y="2528"/>
                  </a:cubicBezTo>
                  <a:cubicBezTo>
                    <a:pt x="4880" y="2984"/>
                    <a:pt x="4104" y="3112"/>
                    <a:pt x="3464" y="3152"/>
                  </a:cubicBezTo>
                  <a:cubicBezTo>
                    <a:pt x="2824" y="3192"/>
                    <a:pt x="1784" y="3000"/>
                    <a:pt x="1208" y="2768"/>
                  </a:cubicBezTo>
                  <a:close/>
                </a:path>
              </a:pathLst>
            </a:cu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l-GR"/>
            </a:p>
          </p:txBody>
        </p:sp>
        <p:sp>
          <p:nvSpPr>
            <p:cNvPr id="20504" name="Text Box 5"/>
            <p:cNvSpPr txBox="1">
              <a:spLocks noChangeArrowheads="1"/>
            </p:cNvSpPr>
            <p:nvPr/>
          </p:nvSpPr>
          <p:spPr bwMode="auto">
            <a:xfrm>
              <a:off x="222" y="3528"/>
              <a:ext cx="5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/>
                <a:t>Web</a:t>
              </a:r>
            </a:p>
          </p:txBody>
        </p:sp>
      </p:grpSp>
      <p:pic>
        <p:nvPicPr>
          <p:cNvPr id="20484" name="Picture 12" descr="MCj021498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191000"/>
            <a:ext cx="4746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438400" y="1828800"/>
            <a:ext cx="3416300" cy="4800600"/>
            <a:chOff x="1536" y="1152"/>
            <a:chExt cx="2152" cy="3024"/>
          </a:xfrm>
        </p:grpSpPr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1952" y="1152"/>
              <a:ext cx="1736" cy="3024"/>
              <a:chOff x="1952" y="1152"/>
              <a:chExt cx="1736" cy="3024"/>
            </a:xfrm>
          </p:grpSpPr>
          <p:sp>
            <p:nvSpPr>
              <p:cNvPr id="20501" name="Freeform 16"/>
              <p:cNvSpPr>
                <a:spLocks/>
              </p:cNvSpPr>
              <p:nvPr/>
            </p:nvSpPr>
            <p:spPr bwMode="auto">
              <a:xfrm>
                <a:off x="2880" y="1152"/>
                <a:ext cx="808" cy="3024"/>
              </a:xfrm>
              <a:custGeom>
                <a:avLst/>
                <a:gdLst>
                  <a:gd name="T0" fmla="*/ 528 w 808"/>
                  <a:gd name="T1" fmla="*/ 0 h 3024"/>
                  <a:gd name="T2" fmla="*/ 0 w 808"/>
                  <a:gd name="T3" fmla="*/ 576 h 3024"/>
                  <a:gd name="T4" fmla="*/ 528 w 808"/>
                  <a:gd name="T5" fmla="*/ 1488 h 3024"/>
                  <a:gd name="T6" fmla="*/ 720 w 808"/>
                  <a:gd name="T7" fmla="*/ 2736 h 3024"/>
                  <a:gd name="T8" fmla="*/ 0 w 808"/>
                  <a:gd name="T9" fmla="*/ 3024 h 30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08"/>
                  <a:gd name="T16" fmla="*/ 0 h 3024"/>
                  <a:gd name="T17" fmla="*/ 808 w 808"/>
                  <a:gd name="T18" fmla="*/ 3024 h 30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08" h="3024">
                    <a:moveTo>
                      <a:pt x="528" y="0"/>
                    </a:moveTo>
                    <a:cubicBezTo>
                      <a:pt x="264" y="164"/>
                      <a:pt x="0" y="328"/>
                      <a:pt x="0" y="576"/>
                    </a:cubicBezTo>
                    <a:cubicBezTo>
                      <a:pt x="0" y="824"/>
                      <a:pt x="408" y="1128"/>
                      <a:pt x="528" y="1488"/>
                    </a:cubicBezTo>
                    <a:cubicBezTo>
                      <a:pt x="648" y="1848"/>
                      <a:pt x="808" y="2480"/>
                      <a:pt x="720" y="2736"/>
                    </a:cubicBezTo>
                    <a:cubicBezTo>
                      <a:pt x="632" y="2992"/>
                      <a:pt x="316" y="3008"/>
                      <a:pt x="0" y="302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l-GR"/>
              </a:p>
            </p:txBody>
          </p:sp>
          <p:sp>
            <p:nvSpPr>
              <p:cNvPr id="20502" name="Text Box 17"/>
              <p:cNvSpPr txBox="1">
                <a:spLocks noChangeArrowheads="1"/>
              </p:cNvSpPr>
              <p:nvPr/>
            </p:nvSpPr>
            <p:spPr bwMode="auto">
              <a:xfrm>
                <a:off x="1952" y="2904"/>
                <a:ext cx="136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i="1" dirty="0">
                    <a:solidFill>
                      <a:srgbClr val="FF0000"/>
                    </a:solidFill>
                  </a:rPr>
                  <a:t>URLs frontier</a:t>
                </a:r>
              </a:p>
            </p:txBody>
          </p:sp>
        </p:grpSp>
        <p:sp>
          <p:nvSpPr>
            <p:cNvPr id="20497" name="Line 18"/>
            <p:cNvSpPr>
              <a:spLocks noChangeShapeType="1"/>
            </p:cNvSpPr>
            <p:nvPr/>
          </p:nvSpPr>
          <p:spPr bwMode="auto">
            <a:xfrm flipV="1">
              <a:off x="1536" y="3168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498" name="Line 19"/>
            <p:cNvSpPr>
              <a:spLocks noChangeShapeType="1"/>
            </p:cNvSpPr>
            <p:nvPr/>
          </p:nvSpPr>
          <p:spPr bwMode="auto">
            <a:xfrm>
              <a:off x="1536" y="340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499" name="Line 20"/>
            <p:cNvSpPr>
              <a:spLocks noChangeShapeType="1"/>
            </p:cNvSpPr>
            <p:nvPr/>
          </p:nvSpPr>
          <p:spPr bwMode="auto">
            <a:xfrm>
              <a:off x="1632" y="2448"/>
              <a:ext cx="110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00" name="Line 21"/>
            <p:cNvSpPr>
              <a:spLocks noChangeShapeType="1"/>
            </p:cNvSpPr>
            <p:nvPr/>
          </p:nvSpPr>
          <p:spPr bwMode="auto">
            <a:xfrm flipV="1">
              <a:off x="1968" y="1824"/>
              <a:ext cx="76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486" name="Text Box 22"/>
          <p:cNvSpPr txBox="1">
            <a:spLocks noChangeArrowheads="1"/>
          </p:cNvSpPr>
          <p:nvPr/>
        </p:nvSpPr>
        <p:spPr bwMode="auto">
          <a:xfrm>
            <a:off x="6019800" y="3773488"/>
            <a:ext cx="194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Unseen Web</a:t>
            </a:r>
          </a:p>
        </p:txBody>
      </p:sp>
      <p:sp>
        <p:nvSpPr>
          <p:cNvPr id="20487" name="Oval 23"/>
          <p:cNvSpPr>
            <a:spLocks noChangeArrowheads="1"/>
          </p:cNvSpPr>
          <p:nvPr/>
        </p:nvSpPr>
        <p:spPr bwMode="auto">
          <a:xfrm>
            <a:off x="1257300" y="4564063"/>
            <a:ext cx="1385888" cy="1150937"/>
          </a:xfrm>
          <a:prstGeom prst="ellipse">
            <a:avLst/>
          </a:prstGeom>
          <a:noFill/>
          <a:ln w="25400">
            <a:solidFill>
              <a:srgbClr val="489C6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/>
              <a:t>Seed</a:t>
            </a:r>
          </a:p>
          <a:p>
            <a:pPr algn="ctr"/>
            <a:r>
              <a:rPr lang="en-US"/>
              <a:t>pages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063625" y="1905000"/>
            <a:ext cx="2657475" cy="4419600"/>
            <a:chOff x="1063625" y="1905000"/>
            <a:chExt cx="2657475" cy="4419600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063625" y="1905000"/>
              <a:ext cx="2657475" cy="4419600"/>
              <a:chOff x="670" y="1200"/>
              <a:chExt cx="1674" cy="2784"/>
            </a:xfrm>
          </p:grpSpPr>
          <p:sp>
            <p:nvSpPr>
              <p:cNvPr id="20494" name="Freeform 7"/>
              <p:cNvSpPr>
                <a:spLocks/>
              </p:cNvSpPr>
              <p:nvPr/>
            </p:nvSpPr>
            <p:spPr bwMode="auto">
              <a:xfrm>
                <a:off x="1680" y="1200"/>
                <a:ext cx="664" cy="2784"/>
              </a:xfrm>
              <a:custGeom>
                <a:avLst/>
                <a:gdLst>
                  <a:gd name="T0" fmla="*/ 288 w 664"/>
                  <a:gd name="T1" fmla="*/ 0 h 2784"/>
                  <a:gd name="T2" fmla="*/ 624 w 664"/>
                  <a:gd name="T3" fmla="*/ 912 h 2784"/>
                  <a:gd name="T4" fmla="*/ 48 w 664"/>
                  <a:gd name="T5" fmla="*/ 1584 h 2784"/>
                  <a:gd name="T6" fmla="*/ 336 w 664"/>
                  <a:gd name="T7" fmla="*/ 2784 h 278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4"/>
                  <a:gd name="T13" fmla="*/ 0 h 2784"/>
                  <a:gd name="T14" fmla="*/ 664 w 664"/>
                  <a:gd name="T15" fmla="*/ 2784 h 278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4" h="2784">
                    <a:moveTo>
                      <a:pt x="288" y="0"/>
                    </a:moveTo>
                    <a:cubicBezTo>
                      <a:pt x="476" y="324"/>
                      <a:pt x="664" y="648"/>
                      <a:pt x="624" y="912"/>
                    </a:cubicBezTo>
                    <a:cubicBezTo>
                      <a:pt x="584" y="1176"/>
                      <a:pt x="96" y="1272"/>
                      <a:pt x="48" y="1584"/>
                    </a:cubicBezTo>
                    <a:cubicBezTo>
                      <a:pt x="0" y="1896"/>
                      <a:pt x="168" y="2340"/>
                      <a:pt x="336" y="278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l-GR"/>
              </a:p>
            </p:txBody>
          </p:sp>
          <p:sp>
            <p:nvSpPr>
              <p:cNvPr id="20495" name="Text Box 8"/>
              <p:cNvSpPr txBox="1">
                <a:spLocks noChangeArrowheads="1"/>
              </p:cNvSpPr>
              <p:nvPr/>
            </p:nvSpPr>
            <p:spPr bwMode="auto">
              <a:xfrm>
                <a:off x="670" y="1944"/>
                <a:ext cx="1346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URLs crawled</a:t>
                </a:r>
              </a:p>
              <a:p>
                <a:r>
                  <a:rPr lang="en-US"/>
                  <a:t>and parsed</a:t>
                </a:r>
              </a:p>
            </p:txBody>
          </p:sp>
        </p:grpSp>
        <p:sp>
          <p:nvSpPr>
            <p:cNvPr id="20492" name="Line 24"/>
            <p:cNvSpPr>
              <a:spLocks noChangeShapeType="1"/>
            </p:cNvSpPr>
            <p:nvPr/>
          </p:nvSpPr>
          <p:spPr bwMode="auto">
            <a:xfrm flipV="1">
              <a:off x="1752600" y="3886200"/>
              <a:ext cx="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493" name="Line 25"/>
            <p:cNvSpPr>
              <a:spLocks noChangeShapeType="1"/>
            </p:cNvSpPr>
            <p:nvPr/>
          </p:nvSpPr>
          <p:spPr bwMode="auto">
            <a:xfrm flipV="1">
              <a:off x="1981200" y="3810000"/>
              <a:ext cx="3048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489" name="TextBox 22"/>
          <p:cNvSpPr txBox="1">
            <a:spLocks noChangeArrowheads="1"/>
          </p:cNvSpPr>
          <p:nvPr/>
        </p:nvSpPr>
        <p:spPr bwMode="auto">
          <a:xfrm>
            <a:off x="7620000" y="-33546"/>
            <a:ext cx="113204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20.2</a:t>
            </a:r>
          </a:p>
        </p:txBody>
      </p:sp>
      <p:sp>
        <p:nvSpPr>
          <p:cNvPr id="20490" name="Slide Number Placeholder 2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B64D44-F045-4D3D-B6F3-1403E9B3F107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Boldi/Vigna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876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</a:rPr>
              <a:t>Each of these URLs has an adjacency list</a:t>
            </a:r>
          </a:p>
          <a:p>
            <a:pPr eaLnBrk="1" hangingPunct="1"/>
            <a:r>
              <a:rPr lang="en-US" smtClean="0"/>
              <a:t>Main idea: due to templates, the adjacency list of a node is </a:t>
            </a:r>
            <a:r>
              <a:rPr lang="en-US" u="sng" smtClean="0"/>
              <a:t>similar</a:t>
            </a:r>
            <a:r>
              <a:rPr lang="en-US" smtClean="0"/>
              <a:t> to one of the </a:t>
            </a:r>
            <a:r>
              <a:rPr lang="en-US" u="sng" smtClean="0"/>
              <a:t>7</a:t>
            </a:r>
            <a:r>
              <a:rPr lang="en-US" smtClean="0"/>
              <a:t> preceding URLs in the lexicographic ordering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</a:rPr>
              <a:t>Express adjacency list in terms of one of these</a:t>
            </a:r>
          </a:p>
          <a:p>
            <a:pPr eaLnBrk="1" hangingPunct="1"/>
            <a:r>
              <a:rPr lang="en-US" smtClean="0"/>
              <a:t>E.g., consider these adjacency lists</a:t>
            </a:r>
          </a:p>
          <a:p>
            <a:pPr lvl="1" eaLnBrk="1" hangingPunct="1"/>
            <a:r>
              <a:rPr lang="en-US" smtClean="0"/>
              <a:t>1, 2, 4, 8, 16, 32, 64</a:t>
            </a:r>
          </a:p>
          <a:p>
            <a:pPr lvl="1" eaLnBrk="1" hangingPunct="1"/>
            <a:r>
              <a:rPr lang="en-US" smtClean="0"/>
              <a:t>1, 4, 9, 16, 25, 36, 49, 64</a:t>
            </a:r>
          </a:p>
          <a:p>
            <a:pPr lvl="1" eaLnBrk="1" hangingPunct="1"/>
            <a:r>
              <a:rPr lang="en-US" smtClean="0"/>
              <a:t>1, 2, 3, 5, 8, 13, 21, 34, 55, 89, 144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1, 4, 8, 16, 25, 36, 49, 64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8900" y="5257800"/>
            <a:ext cx="7835900" cy="1295400"/>
            <a:chOff x="88900" y="5562600"/>
            <a:chExt cx="7835852" cy="1295400"/>
          </a:xfrm>
        </p:grpSpPr>
        <p:sp>
          <p:nvSpPr>
            <p:cNvPr id="64519" name="Rounded Rectangle 8"/>
            <p:cNvSpPr>
              <a:spLocks noChangeArrowheads="1"/>
            </p:cNvSpPr>
            <p:nvPr/>
          </p:nvSpPr>
          <p:spPr bwMode="auto">
            <a:xfrm>
              <a:off x="2971800" y="6347222"/>
              <a:ext cx="4952952" cy="51077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29019"/>
              </a:schemeClr>
            </a:solidFill>
            <a:ln w="9525" algn="ctr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/>
                <a:t>Encode as (-2), remove 9, add 8</a:t>
              </a:r>
            </a:p>
          </p:txBody>
        </p:sp>
        <p:sp>
          <p:nvSpPr>
            <p:cNvPr id="64520" name="Freeform 5"/>
            <p:cNvSpPr>
              <a:spLocks/>
            </p:cNvSpPr>
            <p:nvPr/>
          </p:nvSpPr>
          <p:spPr bwMode="auto">
            <a:xfrm>
              <a:off x="88900" y="5562600"/>
              <a:ext cx="2882900" cy="838200"/>
            </a:xfrm>
            <a:custGeom>
              <a:avLst/>
              <a:gdLst>
                <a:gd name="T0" fmla="*/ 2147483647 w 1816"/>
                <a:gd name="T1" fmla="*/ 2147483647 h 816"/>
                <a:gd name="T2" fmla="*/ 2147483647 w 1816"/>
                <a:gd name="T3" fmla="*/ 2147483647 h 816"/>
                <a:gd name="T4" fmla="*/ 2147483647 w 1816"/>
                <a:gd name="T5" fmla="*/ 0 h 816"/>
                <a:gd name="T6" fmla="*/ 0 60000 65536"/>
                <a:gd name="T7" fmla="*/ 0 60000 65536"/>
                <a:gd name="T8" fmla="*/ 0 60000 65536"/>
                <a:gd name="T9" fmla="*/ 0 w 1816"/>
                <a:gd name="T10" fmla="*/ 0 h 816"/>
                <a:gd name="T11" fmla="*/ 1816 w 1816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6" h="816">
                  <a:moveTo>
                    <a:pt x="1816" y="816"/>
                  </a:moveTo>
                  <a:cubicBezTo>
                    <a:pt x="1092" y="788"/>
                    <a:pt x="368" y="760"/>
                    <a:pt x="184" y="624"/>
                  </a:cubicBezTo>
                  <a:cubicBezTo>
                    <a:pt x="0" y="488"/>
                    <a:pt x="356" y="244"/>
                    <a:pt x="71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878" name="AutoShape 6"/>
          <p:cNvSpPr>
            <a:spLocks noChangeArrowheads="1"/>
          </p:cNvSpPr>
          <p:nvPr/>
        </p:nvSpPr>
        <p:spPr bwMode="auto">
          <a:xfrm>
            <a:off x="7620000" y="1714500"/>
            <a:ext cx="1524000" cy="495300"/>
          </a:xfrm>
          <a:prstGeom prst="wedgeRoundRectCallout">
            <a:avLst>
              <a:gd name="adj1" fmla="val -72667"/>
              <a:gd name="adj2" fmla="val 156398"/>
              <a:gd name="adj3" fmla="val 16667"/>
            </a:avLst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/>
              <a:t>Why 7?</a:t>
            </a:r>
          </a:p>
        </p:txBody>
      </p:sp>
      <p:sp>
        <p:nvSpPr>
          <p:cNvPr id="64518" name="TextBox 8"/>
          <p:cNvSpPr txBox="1">
            <a:spLocks noChangeArrowheads="1"/>
          </p:cNvSpPr>
          <p:nvPr/>
        </p:nvSpPr>
        <p:spPr bwMode="auto">
          <a:xfrm>
            <a:off x="7620000" y="-33338"/>
            <a:ext cx="1101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20.4</a:t>
            </a:r>
          </a:p>
        </p:txBody>
      </p:sp>
    </p:spTree>
    <p:extLst>
      <p:ext uri="{BB962C8B-B14F-4D97-AF65-F5344CB8AC3E}">
        <p14:creationId xmlns:p14="http://schemas.microsoft.com/office/powerpoint/2010/main" xmlns="" val="203824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l-GR" dirty="0" smtClean="0">
                <a:ea typeface="ＭＳ Ｐゴシック" pitchFamily="-112" charset="-128"/>
              </a:rPr>
              <a:t>α’ μέρους </a:t>
            </a:r>
            <a:r>
              <a:rPr lang="en-US" dirty="0" smtClean="0">
                <a:ea typeface="ＭＳ Ｐゴシック" pitchFamily="-112" charset="-128"/>
              </a:rPr>
              <a:t>11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45593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URL frontier</a:t>
            </a:r>
          </a:p>
        </p:txBody>
      </p:sp>
      <p:sp>
        <p:nvSpPr>
          <p:cNvPr id="25632" name="TextBox 36"/>
          <p:cNvSpPr txBox="1">
            <a:spLocks noChangeArrowheads="1"/>
          </p:cNvSpPr>
          <p:nvPr/>
        </p:nvSpPr>
        <p:spPr bwMode="auto">
          <a:xfrm>
            <a:off x="7620000" y="-33546"/>
            <a:ext cx="13276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20.1.1</a:t>
            </a:r>
          </a:p>
        </p:txBody>
      </p:sp>
      <p:sp>
        <p:nvSpPr>
          <p:cNvPr id="25633" name="Slide Number Placeholder 3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4F98A2-873D-453B-9081-D725BE7FAE76}" type="slidenum">
              <a:rPr lang="en-US"/>
              <a:pPr/>
              <a:t>7</a:t>
            </a:fld>
            <a:endParaRPr lang="en-US"/>
          </a:p>
        </p:txBody>
      </p:sp>
      <p:pic>
        <p:nvPicPr>
          <p:cNvPr id="38" name="Picture 37" descr="20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143116"/>
            <a:ext cx="7643866" cy="39610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Simple picture – complications</a:t>
            </a:r>
          </a:p>
        </p:txBody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Web crawling isn’t feasible with one machine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All of the above steps distributed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Malicious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Spam pages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Spider traps – incl dynamically generated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Even non-malicious pages pose challenges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Latency/bandwidth to remote servers vary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Webmasters’ stipulations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How “deep” should you crawl a site’s URL hierarchy?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Site mirrors and duplicate pages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00000"/>
                </a:solidFill>
                <a:ea typeface="ＭＳ Ｐゴシック" charset="-128"/>
              </a:rPr>
              <a:t>Politeness – don’t hit a server too often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29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20.1.1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FEB3CD-9A7A-4383-B127-7B86DAE57483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charset="-128"/>
              </a:rPr>
              <a:t>Simple picture – complications</a:t>
            </a: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293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20.1.1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FEB3CD-9A7A-4383-B127-7B86DAE57483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229600" cy="3581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Magnitude of the problem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fetch 20,000,000,000 pages in one month 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2800" dirty="0" smtClean="0">
                <a:latin typeface="+mn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we need to fetch almost 8000 pages per second!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 Actually: many more since many of the pages we attempt to crawl will be duplicates,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</a:rPr>
              <a:t>unfetchable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, spam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29398</TotalTime>
  <Words>2595</Words>
  <Application>Microsoft Office PowerPoint</Application>
  <PresentationFormat>On-screen Show (4:3)</PresentationFormat>
  <Paragraphs>512</Paragraphs>
  <Slides>61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IIR-slides</vt:lpstr>
      <vt:lpstr>Slide 1</vt:lpstr>
      <vt:lpstr>Τι θα δούμε σήμερα</vt:lpstr>
      <vt:lpstr>Spiders (σταχυολόγηση ιστού)</vt:lpstr>
      <vt:lpstr>Web Crawling (σταχυολόγηση ιστού)</vt:lpstr>
      <vt:lpstr>Βασική λειτουργία</vt:lpstr>
      <vt:lpstr>Crawling picture</vt:lpstr>
      <vt:lpstr>URL frontier</vt:lpstr>
      <vt:lpstr>Simple picture – complications</vt:lpstr>
      <vt:lpstr>Simple picture – complications</vt:lpstr>
      <vt:lpstr>What any crawler must do</vt:lpstr>
      <vt:lpstr>What any crawler should do</vt:lpstr>
      <vt:lpstr>What any crawler should do</vt:lpstr>
      <vt:lpstr>Updated crawling picture</vt:lpstr>
      <vt:lpstr>URL frontier</vt:lpstr>
      <vt:lpstr>Processing steps in crawling</vt:lpstr>
      <vt:lpstr>Explicit and implicit politeness</vt:lpstr>
      <vt:lpstr>Robots.txt</vt:lpstr>
      <vt:lpstr>Robots.txt example</vt:lpstr>
      <vt:lpstr>Βασική αρχιτεκτονική του σταχυολογητή</vt:lpstr>
      <vt:lpstr>DNS (Domain Name Server)</vt:lpstr>
      <vt:lpstr>Parsing: URL normalization</vt:lpstr>
      <vt:lpstr>Content seen?</vt:lpstr>
      <vt:lpstr>Filters and robots.txt </vt:lpstr>
      <vt:lpstr>Duplicate URL elimination</vt:lpstr>
      <vt:lpstr>Distributing the crawler</vt:lpstr>
      <vt:lpstr>Distributing the crawler</vt:lpstr>
      <vt:lpstr>Distributing the crawler</vt:lpstr>
      <vt:lpstr>Communication between nodes</vt:lpstr>
      <vt:lpstr>URL frontier: two main considerations</vt:lpstr>
      <vt:lpstr>Politeness – challenges</vt:lpstr>
      <vt:lpstr>Mercator URL frontier</vt:lpstr>
      <vt:lpstr>URL frontier: Mercator scheme</vt:lpstr>
      <vt:lpstr>Mercator URL frontier</vt:lpstr>
      <vt:lpstr>Front queues</vt:lpstr>
      <vt:lpstr>Front queues</vt:lpstr>
      <vt:lpstr>Biased front queue selector</vt:lpstr>
      <vt:lpstr>Back queue invariants</vt:lpstr>
      <vt:lpstr>Back queues</vt:lpstr>
      <vt:lpstr>Back queue heap</vt:lpstr>
      <vt:lpstr>URL processing</vt:lpstr>
      <vt:lpstr>URL processing</vt:lpstr>
      <vt:lpstr>Number of back queues B</vt:lpstr>
      <vt:lpstr>DISTRIBUTED INDEXES</vt:lpstr>
      <vt:lpstr>Κατανομή των Ευρετηρίων</vt:lpstr>
      <vt:lpstr>Κατανομή βάσει Όρων</vt:lpstr>
      <vt:lpstr>Κατανομή βάσει Εγγράφων</vt:lpstr>
      <vt:lpstr>Κατανομή βάσει Όρων: μειονεκτήματα</vt:lpstr>
      <vt:lpstr>Κατανομή βάσει Όρων: μειονεκτήματα</vt:lpstr>
      <vt:lpstr>Κατανομή βάσει Εγγράφων</vt:lpstr>
      <vt:lpstr>Μέθοδος Κατανομής Εγγράφων</vt:lpstr>
      <vt:lpstr>Μέθοδος Κατανομής Εγγράφων</vt:lpstr>
      <vt:lpstr>CONNECTIVITY SERVERS</vt:lpstr>
      <vt:lpstr>Connectivity Server</vt:lpstr>
      <vt:lpstr>Connectivity Server</vt:lpstr>
      <vt:lpstr>Boldi and Vigna 2004</vt:lpstr>
      <vt:lpstr>Adjacency lists</vt:lpstr>
      <vt:lpstr>Adjaceny list compression</vt:lpstr>
      <vt:lpstr>Storage</vt:lpstr>
      <vt:lpstr>Main ideas of Boldi/Vigna</vt:lpstr>
      <vt:lpstr>Boldi/Vigna</vt:lpstr>
      <vt:lpstr>Slide 61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664</cp:revision>
  <cp:lastPrinted>2011-04-04T04:19:57Z</cp:lastPrinted>
  <dcterms:created xsi:type="dcterms:W3CDTF">2011-04-01T01:43:31Z</dcterms:created>
  <dcterms:modified xsi:type="dcterms:W3CDTF">2013-06-07T17:32:14Z</dcterms:modified>
</cp:coreProperties>
</file>