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6" r:id="rId5"/>
    <p:sldId id="271" r:id="rId6"/>
    <p:sldId id="267" r:id="rId7"/>
    <p:sldId id="270" r:id="rId8"/>
    <p:sldId id="260" r:id="rId9"/>
    <p:sldId id="258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os" initials="C" lastIdx="3" clrIdx="0">
    <p:extLst>
      <p:ext uri="{19B8F6BF-5375-455C-9EA6-DF929625EA0E}">
        <p15:presenceInfo xmlns:p15="http://schemas.microsoft.com/office/powerpoint/2012/main" userId="Christ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0DBB-4CDA-45FC-952A-2EEF1F8AAFC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F0C-3C6F-485B-83D8-2B37C2F22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0DBB-4CDA-45FC-952A-2EEF1F8AAFC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F0C-3C6F-485B-83D8-2B37C2F22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8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0DBB-4CDA-45FC-952A-2EEF1F8AAFC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F0C-3C6F-485B-83D8-2B37C2F22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7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0DBB-4CDA-45FC-952A-2EEF1F8AAFC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F0C-3C6F-485B-83D8-2B37C2F22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8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0DBB-4CDA-45FC-952A-2EEF1F8AAFC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F0C-3C6F-485B-83D8-2B37C2F22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4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0DBB-4CDA-45FC-952A-2EEF1F8AAFC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F0C-3C6F-485B-83D8-2B37C2F22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5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0DBB-4CDA-45FC-952A-2EEF1F8AAFC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F0C-3C6F-485B-83D8-2B37C2F22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9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0DBB-4CDA-45FC-952A-2EEF1F8AAFC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F0C-3C6F-485B-83D8-2B37C2F22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0DBB-4CDA-45FC-952A-2EEF1F8AAFC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F0C-3C6F-485B-83D8-2B37C2F22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0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0DBB-4CDA-45FC-952A-2EEF1F8AAFC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F0C-3C6F-485B-83D8-2B37C2F22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3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D0DBB-4CDA-45FC-952A-2EEF1F8AAFC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F0C-3C6F-485B-83D8-2B37C2F22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D0DBB-4CDA-45FC-952A-2EEF1F8AAFC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28F0C-3C6F-485B-83D8-2B37C2F22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6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liaskos@uoi.gr" TargetMode="External"/><Relationship Id="rId2" Type="http://schemas.openxmlformats.org/officeDocument/2006/relationships/hyperlink" Target="mailto:epap@cse.uoi.g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5200" y="3949700"/>
            <a:ext cx="65532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n-US" sz="2000" dirty="0">
                <a:solidFill>
                  <a:srgbClr val="000066"/>
                </a:solidFill>
              </a:rPr>
              <a:t>Λ5</a:t>
            </a:r>
            <a:br>
              <a:rPr lang="en-US" altLang="en-US" sz="2000" dirty="0">
                <a:solidFill>
                  <a:srgbClr val="000066"/>
                </a:solidFill>
              </a:rPr>
            </a:br>
            <a:r>
              <a:rPr lang="el-GR" altLang="en-US" sz="2000" dirty="0">
                <a:solidFill>
                  <a:srgbClr val="000066"/>
                </a:solidFill>
              </a:rPr>
              <a:t>ΚΙΝΗΤΑ ΚΑΙ ΑΣΥΡΜΑΤΑ ΔΙΚΤΥΑ</a:t>
            </a:r>
            <a:endParaRPr lang="en-US" altLang="en-US" sz="2000" dirty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l-GR" altLang="en-US" sz="2000" dirty="0"/>
          </a:p>
        </p:txBody>
      </p:sp>
      <p:pic>
        <p:nvPicPr>
          <p:cNvPr id="109573" name="Picture 8" descr="ÎÏÎ¿ÏÎ­Î»ÎµÏÎ¼Î± ÎµÎ¹ÎºÏÎ½Î±Ï Î³Î¹Î± university of ioann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7880" y="2419350"/>
            <a:ext cx="104775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2828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the course: Part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SDN: Why (now)?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 err="1"/>
              <a:t>OpenFlow</a:t>
            </a:r>
            <a:r>
              <a:rPr lang="en-US" dirty="0"/>
              <a:t> standard.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Experimenting with SDN.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Automating network operation with SDN.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Industry trends and standards.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Network Slicing and Algorithmic problems in SDN.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5BBEFF-C035-4D95-9F29-55CC851DA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 Introduction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1A07D0-C50F-47C2-A34E-302265F8A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defRPr/>
            </a:pPr>
            <a:fld id="{FAA9663B-379E-40D9-9D64-66E834C7D5C6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753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Course Details</a:t>
            </a:r>
          </a:p>
        </p:txBody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	Instructors: </a:t>
            </a:r>
            <a:r>
              <a:rPr lang="en-US" altLang="en-US" dirty="0" err="1"/>
              <a:t>Evangelos</a:t>
            </a:r>
            <a:r>
              <a:rPr lang="en-US" altLang="en-US" dirty="0"/>
              <a:t> </a:t>
            </a:r>
            <a:r>
              <a:rPr lang="en-US" altLang="en-US" dirty="0" err="1"/>
              <a:t>Papapetrou</a:t>
            </a:r>
            <a:r>
              <a:rPr lang="en-US" altLang="en-US" dirty="0"/>
              <a:t>, Christos </a:t>
            </a:r>
            <a:r>
              <a:rPr lang="en-US" altLang="en-US" dirty="0" err="1"/>
              <a:t>Liaskos</a:t>
            </a:r>
            <a:br>
              <a:rPr lang="en-US" altLang="en-US" dirty="0"/>
            </a:br>
            <a:r>
              <a:rPr lang="en-US" altLang="en-US" b="1" dirty="0"/>
              <a:t>Email: </a:t>
            </a:r>
            <a:r>
              <a:rPr lang="en-US" altLang="en-US" dirty="0">
                <a:hlinkClick r:id="rId2"/>
              </a:rPr>
              <a:t>epap@cse.uoi.gr</a:t>
            </a:r>
            <a:r>
              <a:rPr lang="en-US" altLang="en-US" b="1" dirty="0"/>
              <a:t>, </a:t>
            </a:r>
            <a:r>
              <a:rPr lang="en-US" altLang="en-US" dirty="0">
                <a:hlinkClick r:id="rId3"/>
              </a:rPr>
              <a:t>cliaskos@uoi.gr</a:t>
            </a:r>
            <a:r>
              <a:rPr lang="en-US" altLang="en-US" dirty="0"/>
              <a:t> </a:t>
            </a:r>
            <a:endParaRPr lang="en-US" altLang="en-US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Class Hours: </a:t>
            </a:r>
            <a:br>
              <a:rPr lang="en-US" altLang="en-US" b="1" dirty="0"/>
            </a:br>
            <a:r>
              <a:rPr lang="en-US" altLang="en-US" b="1" dirty="0"/>
              <a:t>Wed</a:t>
            </a:r>
            <a:r>
              <a:rPr lang="en-US" altLang="en-US" dirty="0"/>
              <a:t>: 15:00-18:00 (Teams)</a:t>
            </a:r>
            <a:br>
              <a:rPr lang="en-US" altLang="en-US" dirty="0"/>
            </a:br>
            <a:endParaRPr lang="en-US" altLang="en-US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Contact:</a:t>
            </a:r>
            <a:br>
              <a:rPr lang="en-US" altLang="en-US" b="1" dirty="0"/>
            </a:br>
            <a:r>
              <a:rPr lang="en-US" altLang="en-US" dirty="0"/>
              <a:t>Teams channel</a:t>
            </a:r>
            <a:endParaRPr lang="en-US" altLang="en-US" sz="1800" b="1" dirty="0"/>
          </a:p>
          <a:p>
            <a:pPr eaLnBrk="1" hangingPunct="1"/>
            <a:endParaRPr lang="en-US" altLang="en-US" sz="1800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A79358B-ACE3-4DF4-851A-D6AD1321C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/>
              <a:t> Introduction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49A1648B-D794-48DD-8E9A-16ED408D1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defRPr/>
            </a:pPr>
            <a:fld id="{FAA9663B-379E-40D9-9D64-66E834C7D5C6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5726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Outline</a:t>
            </a: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Course Info</a:t>
            </a:r>
          </a:p>
          <a:p>
            <a:pPr lvl="1"/>
            <a:r>
              <a:rPr lang="en-US" altLang="en-US" dirty="0"/>
              <a:t>Prerequisites, bibliography, grading, announcements</a:t>
            </a:r>
          </a:p>
          <a:p>
            <a:pPr eaLnBrk="1" hangingPunct="1"/>
            <a:r>
              <a:rPr lang="en-US" altLang="en-US" dirty="0"/>
              <a:t>Course contents and structure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C9A372D-E479-463C-8DD5-6864A3AB6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/>
              <a:t> Introduction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5F51D9C4-DD3D-49FA-BE2A-D6C6EF7E3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defRPr/>
            </a:pPr>
            <a:fld id="{FAA9663B-379E-40D9-9D64-66E834C7D5C6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603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Prerequisite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need:</a:t>
            </a:r>
          </a:p>
          <a:p>
            <a:pPr lvl="1"/>
            <a:r>
              <a:rPr lang="en-US" dirty="0"/>
              <a:t>A working knowledge of wired/wireless networks</a:t>
            </a:r>
          </a:p>
          <a:p>
            <a:pPr lvl="1"/>
            <a:r>
              <a:rPr lang="en-US" dirty="0"/>
              <a:t>General programming skills</a:t>
            </a:r>
          </a:p>
          <a:p>
            <a:pPr lvl="1"/>
            <a:r>
              <a:rPr lang="en-US" dirty="0"/>
              <a:t>Good knowledge of English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Introduction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9663B-379E-40D9-9D64-66E834C7D5C6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1493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Scientific articles</a:t>
            </a:r>
          </a:p>
          <a:p>
            <a:pPr lvl="1"/>
            <a:r>
              <a:rPr lang="en-US" dirty="0"/>
              <a:t>provided on-demand by the instructors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Introduction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9663B-379E-40D9-9D64-66E834C7D5C6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047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Grading</a:t>
            </a:r>
          </a:p>
        </p:txBody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8948" y="1387475"/>
            <a:ext cx="8229600" cy="5334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/>
              <a:t>Two approaches, depending on how things progress:</a:t>
            </a:r>
          </a:p>
          <a:p>
            <a:pPr eaLnBrk="1" hangingPunct="1"/>
            <a:r>
              <a:rPr lang="en-US" altLang="en-US" dirty="0"/>
              <a:t>One final course exam</a:t>
            </a:r>
          </a:p>
          <a:p>
            <a:pPr lvl="1" eaLnBrk="1" hangingPunct="1"/>
            <a:r>
              <a:rPr lang="en-US" altLang="en-US" dirty="0"/>
              <a:t>The usual stuff..</a:t>
            </a:r>
          </a:p>
          <a:p>
            <a:pPr eaLnBrk="1" hangingPunct="1"/>
            <a:r>
              <a:rPr lang="en-US" altLang="en-US" dirty="0">
                <a:solidFill>
                  <a:srgbClr val="0070C0"/>
                </a:solidFill>
              </a:rPr>
              <a:t>OR: research projects</a:t>
            </a:r>
          </a:p>
          <a:p>
            <a:pPr lvl="1"/>
            <a:r>
              <a:rPr lang="en-US" altLang="en-US" dirty="0">
                <a:solidFill>
                  <a:srgbClr val="0070C0"/>
                </a:solidFill>
                <a:sym typeface="Wingdings" panose="05000000000000000000" pitchFamily="2" charset="2"/>
              </a:rPr>
              <a:t>You will study a paper and improve upon it</a:t>
            </a:r>
          </a:p>
          <a:p>
            <a:pPr lvl="1"/>
            <a:r>
              <a:rPr lang="en-US" altLang="en-US" dirty="0">
                <a:solidFill>
                  <a:srgbClr val="0070C0"/>
                </a:solidFill>
                <a:sym typeface="Wingdings" panose="05000000000000000000" pitchFamily="2" charset="2"/>
              </a:rPr>
              <a:t>Personal projects (Team projects </a:t>
            </a:r>
            <a:r>
              <a:rPr lang="en-IL" altLang="en-US" dirty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en-US" altLang="en-US" dirty="0">
                <a:solidFill>
                  <a:srgbClr val="0070C0"/>
                </a:solidFill>
                <a:sym typeface="Wingdings" panose="05000000000000000000" pitchFamily="2" charset="2"/>
              </a:rPr>
              <a:t> more work)</a:t>
            </a:r>
          </a:p>
          <a:p>
            <a:pPr lvl="1"/>
            <a:endParaRPr lang="en-US" altLang="en-US" dirty="0">
              <a:sym typeface="Wingdings" panose="05000000000000000000" pitchFamily="2" charset="2"/>
            </a:endParaRPr>
          </a:p>
          <a:p>
            <a:r>
              <a:rPr lang="en-US" altLang="en-US" dirty="0">
                <a:sym typeface="Wingdings" panose="05000000000000000000" pitchFamily="2" charset="2"/>
              </a:rPr>
              <a:t>AND 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Presentation of a scientific work </a:t>
            </a:r>
          </a:p>
          <a:p>
            <a:pPr lvl="2"/>
            <a:r>
              <a:rPr lang="en-US" altLang="en-US" dirty="0">
                <a:sym typeface="Wingdings" panose="05000000000000000000" pitchFamily="2" charset="2"/>
              </a:rPr>
              <a:t>based on a paper provided by the instructors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15D0DD9-108F-4332-8BA9-569A880C7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/>
              <a:t> Introduction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EF225520-FB09-4A74-AD15-D191CEFA7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defRPr/>
            </a:pPr>
            <a:fld id="{FAA9663B-379E-40D9-9D64-66E834C7D5C6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9470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Via the course web-site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http://www.cse.uoi.gr/~epap/L05/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Introduction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9663B-379E-40D9-9D64-66E834C7D5C6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8667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Part A </a:t>
            </a:r>
            <a:r>
              <a:rPr lang="en-US" dirty="0"/>
              <a:t>(</a:t>
            </a:r>
            <a:r>
              <a:rPr lang="en-US" u="sng" dirty="0"/>
              <a:t>Instructor</a:t>
            </a:r>
            <a:r>
              <a:rPr lang="en-US" dirty="0"/>
              <a:t> E. </a:t>
            </a:r>
            <a:r>
              <a:rPr lang="en-US" dirty="0" err="1"/>
              <a:t>Papapetrou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Beyond traditional wireless/mobile networks</a:t>
            </a:r>
          </a:p>
          <a:p>
            <a:pPr lvl="2"/>
            <a:r>
              <a:rPr lang="en-US" dirty="0"/>
              <a:t>Brief history of wireless/mobile networks, mobile and ad hoc networks, challenges</a:t>
            </a:r>
          </a:p>
          <a:p>
            <a:pPr lvl="1"/>
            <a:r>
              <a:rPr lang="en-US" dirty="0"/>
              <a:t>Wireless Networks evolution</a:t>
            </a:r>
          </a:p>
          <a:p>
            <a:pPr lvl="2"/>
            <a:r>
              <a:rPr lang="en-US" dirty="0"/>
              <a:t>current trends, research challenges</a:t>
            </a:r>
          </a:p>
          <a:p>
            <a:r>
              <a:rPr lang="en-US" b="1" dirty="0"/>
              <a:t>Part B </a:t>
            </a:r>
            <a:r>
              <a:rPr lang="en-US" dirty="0"/>
              <a:t>(</a:t>
            </a:r>
            <a:r>
              <a:rPr lang="en-US" u="sng" dirty="0"/>
              <a:t>Instructor</a:t>
            </a:r>
            <a:r>
              <a:rPr lang="en-US" dirty="0"/>
              <a:t> C. </a:t>
            </a:r>
            <a:r>
              <a:rPr lang="en-US" dirty="0" err="1"/>
              <a:t>Liaskos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Software defined Networking</a:t>
            </a:r>
          </a:p>
          <a:p>
            <a:pPr lvl="2"/>
            <a:r>
              <a:rPr lang="en-US" dirty="0"/>
              <a:t>Brief history, foundational network, model, tools and research challenges.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21579D-E867-44CF-A0B3-1186914E2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 Introduction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8BFEAC-6C01-4BC1-BD4C-86C6BD04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defRPr/>
            </a:pPr>
            <a:fld id="{FAA9663B-379E-40D9-9D64-66E834C7D5C6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6476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the course: Part </a:t>
            </a:r>
            <a:r>
              <a:rPr lang="el-GR" dirty="0"/>
              <a:t>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history of Wireless and Mobile Networks</a:t>
            </a:r>
          </a:p>
          <a:p>
            <a:pPr lvl="1"/>
            <a:r>
              <a:rPr lang="en-US" dirty="0"/>
              <a:t>Types and architectures</a:t>
            </a:r>
          </a:p>
          <a:p>
            <a:r>
              <a:rPr lang="en-US" dirty="0"/>
              <a:t>Mobile networks without infrastructure</a:t>
            </a:r>
          </a:p>
          <a:p>
            <a:pPr lvl="1"/>
            <a:r>
              <a:rPr lang="en-US" dirty="0"/>
              <a:t>Mobile ad hoc networks, Opportunistic Networks</a:t>
            </a:r>
          </a:p>
          <a:p>
            <a:r>
              <a:rPr lang="en-US" dirty="0"/>
              <a:t>Experimenting with mobile networks</a:t>
            </a:r>
          </a:p>
          <a:p>
            <a:r>
              <a:rPr lang="en-US" dirty="0" err="1"/>
              <a:t>Infrastructured</a:t>
            </a:r>
            <a:r>
              <a:rPr lang="en-US" dirty="0"/>
              <a:t> networks and evolution</a:t>
            </a:r>
          </a:p>
          <a:p>
            <a:pPr lvl="1"/>
            <a:r>
              <a:rPr lang="en-US" dirty="0"/>
              <a:t>4G, 5G and beyond, network slicing, </a:t>
            </a:r>
            <a:r>
              <a:rPr lang="en-US" dirty="0" err="1"/>
              <a:t>etc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FFECCB-4C17-4099-BC8B-CB731C73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 Introduction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08CDD3-16F6-4C61-96D5-3A8BC1BC9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defRPr/>
            </a:pPr>
            <a:fld id="{FAA9663B-379E-40D9-9D64-66E834C7D5C6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1972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343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Introduction</vt:lpstr>
      <vt:lpstr>Course Details</vt:lpstr>
      <vt:lpstr>Outline</vt:lpstr>
      <vt:lpstr>Prerequisite knowledge</vt:lpstr>
      <vt:lpstr>Bibliography</vt:lpstr>
      <vt:lpstr>Grading</vt:lpstr>
      <vt:lpstr>Course Announcements</vt:lpstr>
      <vt:lpstr>Lecture plan</vt:lpstr>
      <vt:lpstr>Structure of the course: Part Α</vt:lpstr>
      <vt:lpstr>Structure of the course: Part 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the course: Part B</dc:title>
  <dc:creator>Christos</dc:creator>
  <cp:lastModifiedBy>ΕΥΑΓΓΕΛΟΣ ΠΑΠΑΠΕΤΡΟΥ</cp:lastModifiedBy>
  <cp:revision>12</cp:revision>
  <dcterms:created xsi:type="dcterms:W3CDTF">2021-02-22T13:02:57Z</dcterms:created>
  <dcterms:modified xsi:type="dcterms:W3CDTF">2021-02-23T11:28:59Z</dcterms:modified>
</cp:coreProperties>
</file>