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6" r:id="rId4"/>
    <p:sldId id="275" r:id="rId5"/>
    <p:sldId id="267" r:id="rId6"/>
    <p:sldId id="265" r:id="rId7"/>
    <p:sldId id="276" r:id="rId8"/>
    <p:sldId id="259" r:id="rId9"/>
    <p:sldId id="268" r:id="rId10"/>
    <p:sldId id="260" r:id="rId11"/>
    <p:sldId id="262" r:id="rId12"/>
    <p:sldId id="263" r:id="rId13"/>
    <p:sldId id="277" r:id="rId14"/>
    <p:sldId id="278" r:id="rId15"/>
    <p:sldId id="279" r:id="rId16"/>
    <p:sldId id="271" r:id="rId17"/>
    <p:sldId id="274" r:id="rId18"/>
    <p:sldId id="289" r:id="rId19"/>
    <p:sldId id="290" r:id="rId20"/>
    <p:sldId id="273" r:id="rId21"/>
    <p:sldId id="291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7" r:id="rId31"/>
    <p:sldId id="292" r:id="rId32"/>
    <p:sldId id="26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05"/>
    <p:restoredTop sz="86373"/>
  </p:normalViewPr>
  <p:slideViewPr>
    <p:cSldViewPr snapToGrid="0" snapToObjects="1">
      <p:cViewPr varScale="1">
        <p:scale>
          <a:sx n="85" d="100"/>
          <a:sy n="85" d="100"/>
        </p:scale>
        <p:origin x="1288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CFE28-14FA-4DE4-9858-D7D4A139E0A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F283CE-8DAD-4F17-A8E2-769B6AB8BE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b="1" dirty="0">
              <a:solidFill>
                <a:srgbClr val="92D050"/>
              </a:solidFill>
            </a:rPr>
            <a:t>Financial Projections</a:t>
          </a:r>
        </a:p>
      </dgm:t>
    </dgm:pt>
    <dgm:pt modelId="{0896C9D3-E1C7-4192-83BF-F22970B39F6F}" type="parTrans" cxnId="{F5A7066B-DD55-4323-931F-817ACB4A5B36}">
      <dgm:prSet/>
      <dgm:spPr/>
      <dgm:t>
        <a:bodyPr/>
        <a:lstStyle/>
        <a:p>
          <a:endParaRPr lang="en-US"/>
        </a:p>
      </dgm:t>
    </dgm:pt>
    <dgm:pt modelId="{F2056047-503E-4D33-ABCA-80F6FE2D862C}" type="sibTrans" cxnId="{F5A7066B-DD55-4323-931F-817ACB4A5B36}">
      <dgm:prSet/>
      <dgm:spPr/>
      <dgm:t>
        <a:bodyPr/>
        <a:lstStyle/>
        <a:p>
          <a:endParaRPr lang="en-US"/>
        </a:p>
      </dgm:t>
    </dgm:pt>
    <dgm:pt modelId="{34ACD879-64A3-4BDD-98D1-B939EE1F6D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b="1" dirty="0">
              <a:solidFill>
                <a:srgbClr val="92D050"/>
              </a:solidFill>
            </a:rPr>
            <a:t>Pitch Deck</a:t>
          </a:r>
        </a:p>
      </dgm:t>
    </dgm:pt>
    <dgm:pt modelId="{06A54285-6BAC-4D16-A168-9405CA505393}" type="parTrans" cxnId="{98F9902E-DEE0-41F5-B97E-E0028CBDDE8D}">
      <dgm:prSet/>
      <dgm:spPr/>
      <dgm:t>
        <a:bodyPr/>
        <a:lstStyle/>
        <a:p>
          <a:endParaRPr lang="en-US"/>
        </a:p>
      </dgm:t>
    </dgm:pt>
    <dgm:pt modelId="{E7C10293-4BFE-4A12-83C2-00F5C68DF137}" type="sibTrans" cxnId="{98F9902E-DEE0-41F5-B97E-E0028CBDDE8D}">
      <dgm:prSet/>
      <dgm:spPr/>
      <dgm:t>
        <a:bodyPr/>
        <a:lstStyle/>
        <a:p>
          <a:endParaRPr lang="en-US"/>
        </a:p>
      </dgm:t>
    </dgm:pt>
    <dgm:pt modelId="{0AA7D844-090E-274F-B93B-C88D2301D0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solidFill>
                <a:srgbClr val="92D050"/>
              </a:solidFill>
            </a:rPr>
            <a:t>Market</a:t>
          </a:r>
          <a:r>
            <a:rPr lang="en-US" sz="3600" dirty="0"/>
            <a:t> </a:t>
          </a:r>
          <a:r>
            <a:rPr lang="en-US" sz="3600" dirty="0">
              <a:solidFill>
                <a:srgbClr val="92D050"/>
              </a:solidFill>
            </a:rPr>
            <a:t>Research</a:t>
          </a:r>
        </a:p>
      </dgm:t>
    </dgm:pt>
    <dgm:pt modelId="{091865E0-9196-9B49-A869-927B54491160}" type="parTrans" cxnId="{7391AA9B-EC7C-4C41-BF32-DF6B9B27FA1C}">
      <dgm:prSet/>
      <dgm:spPr/>
      <dgm:t>
        <a:bodyPr/>
        <a:lstStyle/>
        <a:p>
          <a:endParaRPr lang="en-US"/>
        </a:p>
      </dgm:t>
    </dgm:pt>
    <dgm:pt modelId="{46E08096-10D0-AE4A-A299-1CEE6AD343A5}" type="sibTrans" cxnId="{7391AA9B-EC7C-4C41-BF32-DF6B9B27FA1C}">
      <dgm:prSet/>
      <dgm:spPr/>
      <dgm:t>
        <a:bodyPr/>
        <a:lstStyle/>
        <a:p>
          <a:endParaRPr lang="en-US"/>
        </a:p>
      </dgm:t>
    </dgm:pt>
    <dgm:pt modelId="{33BC7239-BADF-42C8-9B48-AEF3A044FAA5}" type="pres">
      <dgm:prSet presAssocID="{62FCFE28-14FA-4DE4-9858-D7D4A139E0A6}" presName="root" presStyleCnt="0">
        <dgm:presLayoutVars>
          <dgm:dir/>
          <dgm:resizeHandles val="exact"/>
        </dgm:presLayoutVars>
      </dgm:prSet>
      <dgm:spPr/>
    </dgm:pt>
    <dgm:pt modelId="{DC68E285-4E47-CA47-AB48-F147F526B49C}" type="pres">
      <dgm:prSet presAssocID="{0AA7D844-090E-274F-B93B-C88D2301D043}" presName="compNode" presStyleCnt="0"/>
      <dgm:spPr/>
    </dgm:pt>
    <dgm:pt modelId="{6BFE569B-465F-7545-82C5-0093ACC1A16C}" type="pres">
      <dgm:prSet presAssocID="{0AA7D844-090E-274F-B93B-C88D2301D043}" presName="bgRect" presStyleLbl="bgShp" presStyleIdx="0" presStyleCnt="3"/>
      <dgm:spPr/>
    </dgm:pt>
    <dgm:pt modelId="{6528B1E8-0A62-DF4C-A870-5F2B1C0FF715}" type="pres">
      <dgm:prSet presAssocID="{0AA7D844-090E-274F-B93B-C88D2301D043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E83BF3B-1AD9-7041-845A-BEC9BAE5AFD7}" type="pres">
      <dgm:prSet presAssocID="{0AA7D844-090E-274F-B93B-C88D2301D043}" presName="spaceRect" presStyleCnt="0"/>
      <dgm:spPr/>
    </dgm:pt>
    <dgm:pt modelId="{D9C39611-3EC4-9C4F-867C-7D6CCA670982}" type="pres">
      <dgm:prSet presAssocID="{0AA7D844-090E-274F-B93B-C88D2301D043}" presName="parTx" presStyleLbl="revTx" presStyleIdx="0" presStyleCnt="3" custScaleX="104549" custLinFactNeighborX="-3964" custLinFactNeighborY="-7627">
        <dgm:presLayoutVars>
          <dgm:chMax val="0"/>
          <dgm:chPref val="0"/>
        </dgm:presLayoutVars>
      </dgm:prSet>
      <dgm:spPr/>
    </dgm:pt>
    <dgm:pt modelId="{19B38664-06AC-E54B-A168-1CA835024458}" type="pres">
      <dgm:prSet presAssocID="{46E08096-10D0-AE4A-A299-1CEE6AD343A5}" presName="sibTrans" presStyleCnt="0"/>
      <dgm:spPr/>
    </dgm:pt>
    <dgm:pt modelId="{FC6FFDE5-989C-45FA-A904-EDB9552C6E36}" type="pres">
      <dgm:prSet presAssocID="{F5F283CE-8DAD-4F17-A8E2-769B6AB8BE92}" presName="compNode" presStyleCnt="0"/>
      <dgm:spPr/>
    </dgm:pt>
    <dgm:pt modelId="{6FBA2D6C-E41E-4AC8-99E6-1A0372DF31A8}" type="pres">
      <dgm:prSet presAssocID="{F5F283CE-8DAD-4F17-A8E2-769B6AB8BE92}" presName="bgRect" presStyleLbl="bgShp" presStyleIdx="1" presStyleCnt="3" custLinFactNeighborX="-1110" custLinFactNeighborY="-674"/>
      <dgm:spPr/>
    </dgm:pt>
    <dgm:pt modelId="{E47467E7-1747-4682-990C-8A2E418E8E2E}" type="pres">
      <dgm:prSet presAssocID="{F5F283CE-8DAD-4F17-A8E2-769B6AB8BE92}" presName="iconRect" presStyleLbl="node1" presStyleIdx="1" presStyleCnt="3" custLinFactNeighborX="-13645" custLinFactNeighborY="-89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C9383D5-3CBE-4308-9574-8770677FA48D}" type="pres">
      <dgm:prSet presAssocID="{F5F283CE-8DAD-4F17-A8E2-769B6AB8BE92}" presName="spaceRect" presStyleCnt="0"/>
      <dgm:spPr/>
    </dgm:pt>
    <dgm:pt modelId="{15D9B0AA-4456-4C45-8D2A-9594C67977B5}" type="pres">
      <dgm:prSet presAssocID="{F5F283CE-8DAD-4F17-A8E2-769B6AB8BE92}" presName="parTx" presStyleLbl="revTx" presStyleIdx="1" presStyleCnt="3" custLinFactNeighborX="-6289" custLinFactNeighborY="-674">
        <dgm:presLayoutVars>
          <dgm:chMax val="0"/>
          <dgm:chPref val="0"/>
        </dgm:presLayoutVars>
      </dgm:prSet>
      <dgm:spPr/>
    </dgm:pt>
    <dgm:pt modelId="{BB36241B-5908-446D-B608-FA151C6C018D}" type="pres">
      <dgm:prSet presAssocID="{F2056047-503E-4D33-ABCA-80F6FE2D862C}" presName="sibTrans" presStyleCnt="0"/>
      <dgm:spPr/>
    </dgm:pt>
    <dgm:pt modelId="{658C16EE-BBD1-40E1-AE7E-0C23E0017222}" type="pres">
      <dgm:prSet presAssocID="{34ACD879-64A3-4BDD-98D1-B939EE1F6DFD}" presName="compNode" presStyleCnt="0"/>
      <dgm:spPr/>
    </dgm:pt>
    <dgm:pt modelId="{9C9F5A1F-F84D-4B15-A288-5E6477B9EF93}" type="pres">
      <dgm:prSet presAssocID="{34ACD879-64A3-4BDD-98D1-B939EE1F6DFD}" presName="bgRect" presStyleLbl="bgShp" presStyleIdx="2" presStyleCnt="3" custLinFactNeighborX="-966" custLinFactNeighborY="47138"/>
      <dgm:spPr/>
    </dgm:pt>
    <dgm:pt modelId="{762A644E-F665-4154-A76A-6F5977AD60F6}" type="pres">
      <dgm:prSet presAssocID="{34ACD879-64A3-4BDD-98D1-B939EE1F6DFD}" presName="iconRect" presStyleLbl="node1" presStyleIdx="2" presStyleCnt="3" custLinFactNeighborX="-3830" custLinFactNeighborY="148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BA2CFF1-7DF6-49C3-B3EE-20195F2EBA91}" type="pres">
      <dgm:prSet presAssocID="{34ACD879-64A3-4BDD-98D1-B939EE1F6DFD}" presName="spaceRect" presStyleCnt="0"/>
      <dgm:spPr/>
    </dgm:pt>
    <dgm:pt modelId="{0AA435C4-E957-484D-84C9-2E3BB714BD88}" type="pres">
      <dgm:prSet presAssocID="{34ACD879-64A3-4BDD-98D1-B939EE1F6DFD}" presName="parTx" presStyleLbl="revTx" presStyleIdx="2" presStyleCnt="3" custScaleX="104480" custLinFactNeighborX="-2812" custLinFactNeighborY="1097">
        <dgm:presLayoutVars>
          <dgm:chMax val="0"/>
          <dgm:chPref val="0"/>
        </dgm:presLayoutVars>
      </dgm:prSet>
      <dgm:spPr/>
    </dgm:pt>
  </dgm:ptLst>
  <dgm:cxnLst>
    <dgm:cxn modelId="{9C6F080F-7A68-D542-AC9C-A4CEF213CA98}" type="presOf" srcId="{F5F283CE-8DAD-4F17-A8E2-769B6AB8BE92}" destId="{15D9B0AA-4456-4C45-8D2A-9594C67977B5}" srcOrd="0" destOrd="0" presId="urn:microsoft.com/office/officeart/2018/2/layout/IconVerticalSolidList"/>
    <dgm:cxn modelId="{98F9902E-DEE0-41F5-B97E-E0028CBDDE8D}" srcId="{62FCFE28-14FA-4DE4-9858-D7D4A139E0A6}" destId="{34ACD879-64A3-4BDD-98D1-B939EE1F6DFD}" srcOrd="2" destOrd="0" parTransId="{06A54285-6BAC-4D16-A168-9405CA505393}" sibTransId="{E7C10293-4BFE-4A12-83C2-00F5C68DF137}"/>
    <dgm:cxn modelId="{5D31E74F-355A-4B79-9F21-EFD862893AA8}" type="presOf" srcId="{62FCFE28-14FA-4DE4-9858-D7D4A139E0A6}" destId="{33BC7239-BADF-42C8-9B48-AEF3A044FAA5}" srcOrd="0" destOrd="0" presId="urn:microsoft.com/office/officeart/2018/2/layout/IconVerticalSolidList"/>
    <dgm:cxn modelId="{75B78E50-D8E6-1142-8F01-63440CF22A9D}" type="presOf" srcId="{0AA7D844-090E-274F-B93B-C88D2301D043}" destId="{D9C39611-3EC4-9C4F-867C-7D6CCA670982}" srcOrd="0" destOrd="0" presId="urn:microsoft.com/office/officeart/2018/2/layout/IconVerticalSolidList"/>
    <dgm:cxn modelId="{23D6505F-51E3-3142-9AC4-29BE8F12E3DF}" type="presOf" srcId="{34ACD879-64A3-4BDD-98D1-B939EE1F6DFD}" destId="{0AA435C4-E957-484D-84C9-2E3BB714BD88}" srcOrd="0" destOrd="0" presId="urn:microsoft.com/office/officeart/2018/2/layout/IconVerticalSolidList"/>
    <dgm:cxn modelId="{F5A7066B-DD55-4323-931F-817ACB4A5B36}" srcId="{62FCFE28-14FA-4DE4-9858-D7D4A139E0A6}" destId="{F5F283CE-8DAD-4F17-A8E2-769B6AB8BE92}" srcOrd="1" destOrd="0" parTransId="{0896C9D3-E1C7-4192-83BF-F22970B39F6F}" sibTransId="{F2056047-503E-4D33-ABCA-80F6FE2D862C}"/>
    <dgm:cxn modelId="{7391AA9B-EC7C-4C41-BF32-DF6B9B27FA1C}" srcId="{62FCFE28-14FA-4DE4-9858-D7D4A139E0A6}" destId="{0AA7D844-090E-274F-B93B-C88D2301D043}" srcOrd="0" destOrd="0" parTransId="{091865E0-9196-9B49-A869-927B54491160}" sibTransId="{46E08096-10D0-AE4A-A299-1CEE6AD343A5}"/>
    <dgm:cxn modelId="{90056706-B848-A242-B876-603306888492}" type="presParOf" srcId="{33BC7239-BADF-42C8-9B48-AEF3A044FAA5}" destId="{DC68E285-4E47-CA47-AB48-F147F526B49C}" srcOrd="0" destOrd="0" presId="urn:microsoft.com/office/officeart/2018/2/layout/IconVerticalSolidList"/>
    <dgm:cxn modelId="{DAB93EE4-9DE4-2B47-A99D-E0140D4C454A}" type="presParOf" srcId="{DC68E285-4E47-CA47-AB48-F147F526B49C}" destId="{6BFE569B-465F-7545-82C5-0093ACC1A16C}" srcOrd="0" destOrd="0" presId="urn:microsoft.com/office/officeart/2018/2/layout/IconVerticalSolidList"/>
    <dgm:cxn modelId="{48EFD640-C68F-5F4B-ABC8-C35DA0CC80D1}" type="presParOf" srcId="{DC68E285-4E47-CA47-AB48-F147F526B49C}" destId="{6528B1E8-0A62-DF4C-A870-5F2B1C0FF715}" srcOrd="1" destOrd="0" presId="urn:microsoft.com/office/officeart/2018/2/layout/IconVerticalSolidList"/>
    <dgm:cxn modelId="{FC0B4899-9967-7A4B-B605-707E03AE5476}" type="presParOf" srcId="{DC68E285-4E47-CA47-AB48-F147F526B49C}" destId="{0E83BF3B-1AD9-7041-845A-BEC9BAE5AFD7}" srcOrd="2" destOrd="0" presId="urn:microsoft.com/office/officeart/2018/2/layout/IconVerticalSolidList"/>
    <dgm:cxn modelId="{776BB68B-BA71-F842-88FE-E29652F2938F}" type="presParOf" srcId="{DC68E285-4E47-CA47-AB48-F147F526B49C}" destId="{D9C39611-3EC4-9C4F-867C-7D6CCA670982}" srcOrd="3" destOrd="0" presId="urn:microsoft.com/office/officeart/2018/2/layout/IconVerticalSolidList"/>
    <dgm:cxn modelId="{32416F56-388C-8644-BAAA-38D8511F6A75}" type="presParOf" srcId="{33BC7239-BADF-42C8-9B48-AEF3A044FAA5}" destId="{19B38664-06AC-E54B-A168-1CA835024458}" srcOrd="1" destOrd="0" presId="urn:microsoft.com/office/officeart/2018/2/layout/IconVerticalSolidList"/>
    <dgm:cxn modelId="{3B4218B9-59D7-FE43-B13B-72E7B505E594}" type="presParOf" srcId="{33BC7239-BADF-42C8-9B48-AEF3A044FAA5}" destId="{FC6FFDE5-989C-45FA-A904-EDB9552C6E36}" srcOrd="2" destOrd="0" presId="urn:microsoft.com/office/officeart/2018/2/layout/IconVerticalSolidList"/>
    <dgm:cxn modelId="{C45820D7-5117-ED46-BDDC-A53091D76726}" type="presParOf" srcId="{FC6FFDE5-989C-45FA-A904-EDB9552C6E36}" destId="{6FBA2D6C-E41E-4AC8-99E6-1A0372DF31A8}" srcOrd="0" destOrd="0" presId="urn:microsoft.com/office/officeart/2018/2/layout/IconVerticalSolidList"/>
    <dgm:cxn modelId="{2DEC526F-9888-FC49-B669-3777C1BB385D}" type="presParOf" srcId="{FC6FFDE5-989C-45FA-A904-EDB9552C6E36}" destId="{E47467E7-1747-4682-990C-8A2E418E8E2E}" srcOrd="1" destOrd="0" presId="urn:microsoft.com/office/officeart/2018/2/layout/IconVerticalSolidList"/>
    <dgm:cxn modelId="{A1BD1A03-9166-874E-8D50-97B3731AB641}" type="presParOf" srcId="{FC6FFDE5-989C-45FA-A904-EDB9552C6E36}" destId="{6C9383D5-3CBE-4308-9574-8770677FA48D}" srcOrd="2" destOrd="0" presId="urn:microsoft.com/office/officeart/2018/2/layout/IconVerticalSolidList"/>
    <dgm:cxn modelId="{AEFE5C5D-5E94-8F44-B850-CD2A9C944FFE}" type="presParOf" srcId="{FC6FFDE5-989C-45FA-A904-EDB9552C6E36}" destId="{15D9B0AA-4456-4C45-8D2A-9594C67977B5}" srcOrd="3" destOrd="0" presId="urn:microsoft.com/office/officeart/2018/2/layout/IconVerticalSolidList"/>
    <dgm:cxn modelId="{1E1F4EA4-FCA2-5C4E-945F-47CED46C87B8}" type="presParOf" srcId="{33BC7239-BADF-42C8-9B48-AEF3A044FAA5}" destId="{BB36241B-5908-446D-B608-FA151C6C018D}" srcOrd="3" destOrd="0" presId="urn:microsoft.com/office/officeart/2018/2/layout/IconVerticalSolidList"/>
    <dgm:cxn modelId="{06EAE430-7F86-174F-BC9C-F9B61CECF312}" type="presParOf" srcId="{33BC7239-BADF-42C8-9B48-AEF3A044FAA5}" destId="{658C16EE-BBD1-40E1-AE7E-0C23E0017222}" srcOrd="4" destOrd="0" presId="urn:microsoft.com/office/officeart/2018/2/layout/IconVerticalSolidList"/>
    <dgm:cxn modelId="{A0FB893C-5D1F-F64A-A2B5-B62475A0542F}" type="presParOf" srcId="{658C16EE-BBD1-40E1-AE7E-0C23E0017222}" destId="{9C9F5A1F-F84D-4B15-A288-5E6477B9EF93}" srcOrd="0" destOrd="0" presId="urn:microsoft.com/office/officeart/2018/2/layout/IconVerticalSolidList"/>
    <dgm:cxn modelId="{D692C494-7277-5C41-81B9-A0FE9EE03754}" type="presParOf" srcId="{658C16EE-BBD1-40E1-AE7E-0C23E0017222}" destId="{762A644E-F665-4154-A76A-6F5977AD60F6}" srcOrd="1" destOrd="0" presId="urn:microsoft.com/office/officeart/2018/2/layout/IconVerticalSolidList"/>
    <dgm:cxn modelId="{45B6433E-2869-E146-AF2B-7C9A89362F22}" type="presParOf" srcId="{658C16EE-BBD1-40E1-AE7E-0C23E0017222}" destId="{9BA2CFF1-7DF6-49C3-B3EE-20195F2EBA91}" srcOrd="2" destOrd="0" presId="urn:microsoft.com/office/officeart/2018/2/layout/IconVerticalSolidList"/>
    <dgm:cxn modelId="{EAB6E86D-4AFD-B841-8EFD-91EFE032A977}" type="presParOf" srcId="{658C16EE-BBD1-40E1-AE7E-0C23E0017222}" destId="{0AA435C4-E957-484D-84C9-2E3BB714BD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E569B-465F-7545-82C5-0093ACC1A16C}">
      <dsp:nvSpPr>
        <dsp:cNvPr id="0" name=""/>
        <dsp:cNvSpPr/>
      </dsp:nvSpPr>
      <dsp:spPr>
        <a:xfrm>
          <a:off x="-55118" y="7893"/>
          <a:ext cx="6628804" cy="1418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28B1E8-0A62-DF4C-A870-5F2B1C0FF715}">
      <dsp:nvSpPr>
        <dsp:cNvPr id="0" name=""/>
        <dsp:cNvSpPr/>
      </dsp:nvSpPr>
      <dsp:spPr>
        <a:xfrm>
          <a:off x="373894" y="326994"/>
          <a:ext cx="780024" cy="78002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C39611-3EC4-9C4F-867C-7D6CCA670982}">
      <dsp:nvSpPr>
        <dsp:cNvPr id="0" name=""/>
        <dsp:cNvSpPr/>
      </dsp:nvSpPr>
      <dsp:spPr>
        <a:xfrm>
          <a:off x="1271785" y="0"/>
          <a:ext cx="5214431" cy="141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96" tIns="150096" rIns="150096" bIns="150096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92D050"/>
              </a:solidFill>
            </a:rPr>
            <a:t>Market</a:t>
          </a:r>
          <a:r>
            <a:rPr lang="en-US" sz="3600" kern="1200" dirty="0"/>
            <a:t> </a:t>
          </a:r>
          <a:r>
            <a:rPr lang="en-US" sz="3600" kern="1200" dirty="0">
              <a:solidFill>
                <a:srgbClr val="92D050"/>
              </a:solidFill>
            </a:rPr>
            <a:t>Research</a:t>
          </a:r>
        </a:p>
      </dsp:txBody>
      <dsp:txXfrm>
        <a:off x="1271785" y="0"/>
        <a:ext cx="5214431" cy="1418226"/>
      </dsp:txXfrm>
    </dsp:sp>
    <dsp:sp modelId="{6FBA2D6C-E41E-4AC8-99E6-1A0372DF31A8}">
      <dsp:nvSpPr>
        <dsp:cNvPr id="0" name=""/>
        <dsp:cNvSpPr/>
      </dsp:nvSpPr>
      <dsp:spPr>
        <a:xfrm>
          <a:off x="-55118" y="1771118"/>
          <a:ext cx="6628804" cy="1418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7467E7-1747-4682-990C-8A2E418E8E2E}">
      <dsp:nvSpPr>
        <dsp:cNvPr id="0" name=""/>
        <dsp:cNvSpPr/>
      </dsp:nvSpPr>
      <dsp:spPr>
        <a:xfrm>
          <a:off x="267460" y="2030340"/>
          <a:ext cx="780024" cy="7800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D9B0AA-4456-4C45-8D2A-9594C67977B5}">
      <dsp:nvSpPr>
        <dsp:cNvPr id="0" name=""/>
        <dsp:cNvSpPr/>
      </dsp:nvSpPr>
      <dsp:spPr>
        <a:xfrm>
          <a:off x="1269266" y="1771118"/>
          <a:ext cx="4987547" cy="141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96" tIns="150096" rIns="150096" bIns="150096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92D050"/>
              </a:solidFill>
            </a:rPr>
            <a:t>Financial Projections</a:t>
          </a:r>
        </a:p>
      </dsp:txBody>
      <dsp:txXfrm>
        <a:off x="1269266" y="1771118"/>
        <a:ext cx="4987547" cy="1418226"/>
      </dsp:txXfrm>
    </dsp:sp>
    <dsp:sp modelId="{9C9F5A1F-F84D-4B15-A288-5E6477B9EF93}">
      <dsp:nvSpPr>
        <dsp:cNvPr id="0" name=""/>
        <dsp:cNvSpPr/>
      </dsp:nvSpPr>
      <dsp:spPr>
        <a:xfrm>
          <a:off x="-55118" y="3561354"/>
          <a:ext cx="6628804" cy="14182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2A644E-F665-4154-A76A-6F5977AD60F6}">
      <dsp:nvSpPr>
        <dsp:cNvPr id="0" name=""/>
        <dsp:cNvSpPr/>
      </dsp:nvSpPr>
      <dsp:spPr>
        <a:xfrm>
          <a:off x="344019" y="3884121"/>
          <a:ext cx="780024" cy="78002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435C4-E957-484D-84C9-2E3BB714BD88}">
      <dsp:nvSpPr>
        <dsp:cNvPr id="0" name=""/>
        <dsp:cNvSpPr/>
      </dsp:nvSpPr>
      <dsp:spPr>
        <a:xfrm>
          <a:off x="1330962" y="3561354"/>
          <a:ext cx="5210989" cy="1418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96" tIns="150096" rIns="150096" bIns="150096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92D050"/>
              </a:solidFill>
            </a:rPr>
            <a:t>Pitch Deck</a:t>
          </a:r>
        </a:p>
      </dsp:txBody>
      <dsp:txXfrm>
        <a:off x="1330962" y="3561354"/>
        <a:ext cx="5210989" cy="1418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04A4B-91DB-BD4D-AD6A-1D9C6A700C13}" type="datetimeFigureOut">
              <a:rPr lang="en-US" smtClean="0"/>
              <a:t>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04FAA-AD54-B549-92B2-DC0AA4FC0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04FAA-AD54-B549-92B2-DC0AA4FC0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2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04FAA-AD54-B549-92B2-DC0AA4FC04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6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414130"/>
            <a:ext cx="7766936" cy="1646302"/>
          </a:xfrm>
        </p:spPr>
        <p:txBody>
          <a:bodyPr/>
          <a:lstStyle/>
          <a:p>
            <a:r>
              <a:rPr lang="en-US" dirty="0"/>
              <a:t>Fast </a:t>
            </a:r>
            <a:r>
              <a:rPr lang="en-US" dirty="0" err="1"/>
              <a:t>StartUp</a:t>
            </a:r>
            <a:r>
              <a:rPr lang="en-US" dirty="0"/>
              <a:t> Bootcamp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1721C0-F129-4045-ABC7-C0478D48982F}"/>
              </a:ext>
            </a:extLst>
          </p:cNvPr>
          <p:cNvSpPr txBox="1">
            <a:spLocks/>
          </p:cNvSpPr>
          <p:nvPr/>
        </p:nvSpPr>
        <p:spPr>
          <a:xfrm>
            <a:off x="1372156" y="3212488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92D050"/>
                </a:solidFill>
              </a:rPr>
              <a:t>Dr. Demetris Gerogiannis</a:t>
            </a:r>
          </a:p>
          <a:p>
            <a:r>
              <a:rPr lang="en-US" sz="1700" i="1" dirty="0" err="1">
                <a:solidFill>
                  <a:srgbClr val="92D050"/>
                </a:solidFill>
              </a:rPr>
              <a:t>GreenTechChallenge</a:t>
            </a:r>
            <a:r>
              <a:rPr lang="en-US" sz="1700" i="1" dirty="0">
                <a:solidFill>
                  <a:srgbClr val="92D050"/>
                </a:solidFill>
              </a:rPr>
              <a:t> Organizing Committee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F1EA07-DC4F-C64A-B5F4-E6ACB55AE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36" y="4854874"/>
            <a:ext cx="1790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5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Proposition Canvas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3F9C1-721A-D947-93B7-EBB076BC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270000"/>
            <a:ext cx="7277946" cy="5138627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1A0F38DD-062B-2E4A-83B2-308F7496DF38}"/>
              </a:ext>
            </a:extLst>
          </p:cNvPr>
          <p:cNvSpPr/>
          <p:nvPr/>
        </p:nvSpPr>
        <p:spPr>
          <a:xfrm>
            <a:off x="3688080" y="3398520"/>
            <a:ext cx="1539240" cy="4407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B38F-2B4D-B44E-950F-36074869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Proposition 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D151-4A48-DD49-9F7E-F1142555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6974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The Client (Customer Profile – Persona)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Activities/Tasks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Pains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Gains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The Value Proposition (Value map)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The Product/Service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Pain Relievers</a:t>
            </a:r>
          </a:p>
          <a:p>
            <a:pPr lvl="1"/>
            <a:r>
              <a:rPr lang="en-US" sz="2000" dirty="0">
                <a:solidFill>
                  <a:srgbClr val="92D050"/>
                </a:solidFill>
              </a:rPr>
              <a:t>Gain Creators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ADA03-BA17-494C-9A71-5303CFAD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57" y="4150037"/>
            <a:ext cx="1858245" cy="1809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ACA3C-FCF9-2946-A35B-AE952DAB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57" y="1930400"/>
            <a:ext cx="1765024" cy="16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9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(VPC)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3BC7-4D43-2D48-A3AF-1386616D9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Business Idea: Coffee Delivery to Students</a:t>
            </a:r>
          </a:p>
          <a:p>
            <a:r>
              <a:rPr lang="en-US" dirty="0">
                <a:solidFill>
                  <a:srgbClr val="92D050"/>
                </a:solidFill>
              </a:rPr>
              <a:t>Student: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Task: Drink Coffee in the morning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Pain: Need to get up, dress up, go to the closest coffee shop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Gain: Wake up!!!</a:t>
            </a:r>
          </a:p>
          <a:p>
            <a:pPr lvl="1"/>
            <a:endParaRPr lang="en-US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The Value Proposition: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Service: Mobile App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Pain Reliver: No need to move from my bed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Gain Creator: I have my coffee delivered!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BMC </a:t>
            </a:r>
            <a:r>
              <a:rPr lang="en-US" sz="4400" b="1" dirty="0"/>
              <a:t>+</a:t>
            </a:r>
            <a:r>
              <a:rPr lang="en-US" sz="4400" dirty="0"/>
              <a:t> VPC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B7E7B296-C68E-402D-A28C-0070C29948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754426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102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8" y="2404534"/>
            <a:ext cx="8721110" cy="1646302"/>
          </a:xfrm>
        </p:spPr>
        <p:txBody>
          <a:bodyPr/>
          <a:lstStyle/>
          <a:p>
            <a:r>
              <a:rPr lang="en-US" dirty="0"/>
              <a:t>III. Financial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06487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our venture viable?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CF9600-8794-B146-8870-7EAD5A20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2" y="1542716"/>
            <a:ext cx="8445500" cy="127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984CFB-B58D-504B-AA3A-9D25223164B2}"/>
              </a:ext>
            </a:extLst>
          </p:cNvPr>
          <p:cNvSpPr txBox="1"/>
          <p:nvPr/>
        </p:nvSpPr>
        <p:spPr>
          <a:xfrm>
            <a:off x="3224463" y="4981074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AEB13-5719-EB48-BDA7-B121E59147EE}"/>
              </a:ext>
            </a:extLst>
          </p:cNvPr>
          <p:cNvSpPr txBox="1"/>
          <p:nvPr/>
        </p:nvSpPr>
        <p:spPr>
          <a:xfrm>
            <a:off x="5256399" y="4948411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DDFAB-DD0E-1545-8924-E8A73FFC4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361" y="3745832"/>
            <a:ext cx="5797150" cy="1353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Assumptions based on market research</a:t>
            </a:r>
          </a:p>
          <a:p>
            <a:r>
              <a:rPr lang="en-US" dirty="0">
                <a:solidFill>
                  <a:srgbClr val="92D050"/>
                </a:solidFill>
              </a:rPr>
              <a:t>Income – Expenses</a:t>
            </a:r>
          </a:p>
          <a:p>
            <a:r>
              <a:rPr lang="en-US" dirty="0">
                <a:solidFill>
                  <a:srgbClr val="92D050"/>
                </a:solidFill>
              </a:rPr>
              <a:t>Projections over coming years (at least 18 months)</a:t>
            </a:r>
            <a:endParaRPr lang="en-US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DDD864C-9C23-6F43-B38A-1840DE5B24AB}"/>
              </a:ext>
            </a:extLst>
          </p:cNvPr>
          <p:cNvSpPr/>
          <p:nvPr/>
        </p:nvSpPr>
        <p:spPr>
          <a:xfrm>
            <a:off x="4948678" y="3029130"/>
            <a:ext cx="205147" cy="565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9AA0-588A-C241-BAAC-6E37893C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/>
          <a:lstStyle/>
          <a:p>
            <a:r>
              <a:rPr lang="en-US" sz="3600" dirty="0">
                <a:solidFill>
                  <a:srgbClr val="92D050"/>
                </a:solidFill>
              </a:rPr>
              <a:t> Typical models: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 Subscription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 License Fee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 Commission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 Mixed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FBA39-4A66-244A-A916-CEAAA02B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53" y="1667294"/>
            <a:ext cx="4089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129E03-5CFD-2B49-B8FC-3B7351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Typical costs</a:t>
            </a:r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Initial Costs (CAPEX)</a:t>
            </a:r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 Operational Costs (OPEX)</a:t>
            </a:r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 Human Resources</a:t>
            </a:r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 Unit Costs</a:t>
            </a:r>
          </a:p>
          <a:p>
            <a:pPr lvl="2"/>
            <a:r>
              <a:rPr lang="en-US" sz="2800" dirty="0">
                <a:solidFill>
                  <a:srgbClr val="92D050"/>
                </a:solidFill>
              </a:rPr>
              <a:t> SMS/Email/Push Notifications…</a:t>
            </a:r>
          </a:p>
          <a:p>
            <a:pPr lvl="2"/>
            <a:r>
              <a:rPr lang="en-US" sz="2800" dirty="0">
                <a:solidFill>
                  <a:srgbClr val="92D050"/>
                </a:solidFill>
              </a:rPr>
              <a:t> Plastic Membership Card</a:t>
            </a:r>
          </a:p>
          <a:p>
            <a:pPr lvl="2"/>
            <a:r>
              <a:rPr lang="en-US" sz="2800" dirty="0">
                <a:solidFill>
                  <a:srgbClr val="92D050"/>
                </a:solidFill>
              </a:rPr>
              <a:t> Marketing (Ads…)</a:t>
            </a: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Structure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554500A-D7AC-A045-92C2-BD43164806EF}"/>
              </a:ext>
            </a:extLst>
          </p:cNvPr>
          <p:cNvSpPr/>
          <p:nvPr/>
        </p:nvSpPr>
        <p:spPr>
          <a:xfrm>
            <a:off x="5910344" y="2727761"/>
            <a:ext cx="159587" cy="774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A71EF-8DD0-AD44-B552-B8C8CCA494C5}"/>
              </a:ext>
            </a:extLst>
          </p:cNvPr>
          <p:cNvSpPr txBox="1"/>
          <p:nvPr/>
        </p:nvSpPr>
        <p:spPr>
          <a:xfrm>
            <a:off x="6122071" y="2844225"/>
            <a:ext cx="24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Fixed Costs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1DF3C1-79B3-0943-82D8-C7B0ECF2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695" y="1667294"/>
            <a:ext cx="3506032" cy="10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129E03-5CFD-2B49-B8FC-3B7351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92D050"/>
                </a:solidFill>
              </a:rPr>
              <a:t>Company setup</a:t>
            </a:r>
          </a:p>
          <a:p>
            <a:r>
              <a:rPr lang="en-US" sz="3000" dirty="0">
                <a:solidFill>
                  <a:srgbClr val="92D050"/>
                </a:solidFill>
              </a:rPr>
              <a:t>Platform development</a:t>
            </a:r>
          </a:p>
          <a:p>
            <a:r>
              <a:rPr lang="en-US" sz="3000" dirty="0">
                <a:solidFill>
                  <a:srgbClr val="92D050"/>
                </a:solidFill>
              </a:rPr>
              <a:t>Physical structures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Legal</a:t>
            </a:r>
          </a:p>
          <a:p>
            <a:r>
              <a:rPr lang="en-US" sz="3000" dirty="0">
                <a:solidFill>
                  <a:srgbClr val="92D050"/>
                </a:solidFill>
              </a:rPr>
              <a:t>Patents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Certifications</a:t>
            </a:r>
          </a:p>
          <a:p>
            <a:pPr lvl="1"/>
            <a:endParaRPr lang="en-US" sz="28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CAPEX (Typical Costs)</a:t>
            </a:r>
          </a:p>
        </p:txBody>
      </p:sp>
    </p:spTree>
    <p:extLst>
      <p:ext uri="{BB962C8B-B14F-4D97-AF65-F5344CB8AC3E}">
        <p14:creationId xmlns:p14="http://schemas.microsoft.com/office/powerpoint/2010/main" val="128982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129E03-5CFD-2B49-B8FC-3B7351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rgbClr val="92D050"/>
                </a:solidFill>
              </a:rPr>
              <a:t>Rent</a:t>
            </a:r>
          </a:p>
          <a:p>
            <a:r>
              <a:rPr lang="en-US" sz="3000" dirty="0">
                <a:solidFill>
                  <a:srgbClr val="92D050"/>
                </a:solidFill>
              </a:rPr>
              <a:t>Utilities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Marketing</a:t>
            </a:r>
          </a:p>
          <a:p>
            <a:r>
              <a:rPr lang="en-US" sz="3000" dirty="0">
                <a:solidFill>
                  <a:srgbClr val="92D050"/>
                </a:solidFill>
              </a:rPr>
              <a:t>Licenses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Outsourcing contracts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Infrastructure (digital / Physical)</a:t>
            </a:r>
          </a:p>
          <a:p>
            <a:r>
              <a:rPr lang="en-US" sz="3000">
                <a:solidFill>
                  <a:srgbClr val="92D050"/>
                </a:solidFill>
              </a:rPr>
              <a:t>…</a:t>
            </a:r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sz="28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OPEX (Typical Costs)</a:t>
            </a:r>
          </a:p>
        </p:txBody>
      </p:sp>
    </p:spTree>
    <p:extLst>
      <p:ext uri="{BB962C8B-B14F-4D97-AF65-F5344CB8AC3E}">
        <p14:creationId xmlns:p14="http://schemas.microsoft.com/office/powerpoint/2010/main" val="293927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have an idea!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60A4D5-2FD3-AE49-B8A1-24C212A8D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53" y="2244436"/>
            <a:ext cx="2387832" cy="318377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06E96E2-BF86-3A43-8B57-402C24E8AFBB}"/>
              </a:ext>
            </a:extLst>
          </p:cNvPr>
          <p:cNvSpPr/>
          <p:nvPr/>
        </p:nvSpPr>
        <p:spPr>
          <a:xfrm>
            <a:off x="2815785" y="3660024"/>
            <a:ext cx="124968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011052-3496-C340-A878-C87670B0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432" y="2244436"/>
            <a:ext cx="4859570" cy="32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do we sell?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CF9600-8794-B146-8870-7EAD5A20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2" y="1542716"/>
            <a:ext cx="8445500" cy="127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934DEC-C2F3-234C-B942-B9A7C28ACE84}"/>
              </a:ext>
            </a:extLst>
          </p:cNvPr>
          <p:cNvSpPr/>
          <p:nvPr/>
        </p:nvSpPr>
        <p:spPr>
          <a:xfrm>
            <a:off x="2974206" y="4451684"/>
            <a:ext cx="1708484" cy="1239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743476-9383-B844-BEB4-A8FF336373F9}"/>
              </a:ext>
            </a:extLst>
          </p:cNvPr>
          <p:cNvSpPr/>
          <p:nvPr/>
        </p:nvSpPr>
        <p:spPr>
          <a:xfrm>
            <a:off x="4949594" y="3128217"/>
            <a:ext cx="1708484" cy="2562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984CFB-B58D-504B-AA3A-9D25223164B2}"/>
              </a:ext>
            </a:extLst>
          </p:cNvPr>
          <p:cNvSpPr txBox="1"/>
          <p:nvPr/>
        </p:nvSpPr>
        <p:spPr>
          <a:xfrm>
            <a:off x="3224463" y="4981074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AEB13-5719-EB48-BDA7-B121E59147EE}"/>
              </a:ext>
            </a:extLst>
          </p:cNvPr>
          <p:cNvSpPr txBox="1"/>
          <p:nvPr/>
        </p:nvSpPr>
        <p:spPr>
          <a:xfrm>
            <a:off x="5256399" y="4948411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F964227-A90A-5D4B-B28E-85068913E5D4}"/>
              </a:ext>
            </a:extLst>
          </p:cNvPr>
          <p:cNvSpPr/>
          <p:nvPr/>
        </p:nvSpPr>
        <p:spPr>
          <a:xfrm>
            <a:off x="6924982" y="3302671"/>
            <a:ext cx="288758" cy="11069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7F436-192C-CB43-BD8E-6CA933ED0AC3}"/>
              </a:ext>
            </a:extLst>
          </p:cNvPr>
          <p:cNvSpPr txBox="1"/>
          <p:nvPr/>
        </p:nvSpPr>
        <p:spPr>
          <a:xfrm>
            <a:off x="7364134" y="3563736"/>
            <a:ext cx="24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Profit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388506-C2C5-DF47-8289-8F5308BBEB8C}"/>
              </a:ext>
            </a:extLst>
          </p:cNvPr>
          <p:cNvCxnSpPr>
            <a:endCxn id="14" idx="3"/>
          </p:cNvCxnSpPr>
          <p:nvPr/>
        </p:nvCxnSpPr>
        <p:spPr>
          <a:xfrm flipV="1">
            <a:off x="2974206" y="4409577"/>
            <a:ext cx="3683872" cy="42107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29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129E03-5CFD-2B49-B8FC-3B7351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92D050"/>
                </a:solidFill>
              </a:rPr>
              <a:t>Costs</a:t>
            </a:r>
          </a:p>
          <a:p>
            <a:r>
              <a:rPr lang="en-US" sz="3000" dirty="0">
                <a:solidFill>
                  <a:srgbClr val="92D050"/>
                </a:solidFill>
              </a:rPr>
              <a:t>Market Research </a:t>
            </a:r>
            <a:r>
              <a:rPr lang="en-US" sz="3000" dirty="0">
                <a:solidFill>
                  <a:srgbClr val="92D050"/>
                </a:solidFill>
                <a:sym typeface="Wingdings" pitchFamily="2" charset="2"/>
              </a:rPr>
              <a:t> Estimate sales / year</a:t>
            </a:r>
          </a:p>
          <a:p>
            <a:endParaRPr lang="en-US" sz="30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2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Projections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E97B0-EFCF-5F47-98AD-DEB1FDC8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874" y="2795761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8" y="2404534"/>
            <a:ext cx="8721110" cy="1646302"/>
          </a:xfrm>
        </p:spPr>
        <p:txBody>
          <a:bodyPr/>
          <a:lstStyle/>
          <a:p>
            <a:r>
              <a:rPr lang="en-US" dirty="0"/>
              <a:t>IV. Pitch Deck</a:t>
            </a:r>
          </a:p>
        </p:txBody>
      </p:sp>
    </p:spTree>
    <p:extLst>
      <p:ext uri="{BB962C8B-B14F-4D97-AF65-F5344CB8AC3E}">
        <p14:creationId xmlns:p14="http://schemas.microsoft.com/office/powerpoint/2010/main" val="4127217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pitch deck?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3BC7-4D43-2D48-A3AF-1386616D9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190753"/>
            <a:ext cx="8596668" cy="672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2D050"/>
                </a:solidFill>
              </a:rPr>
              <a:t>presentation of your business plan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2056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Short</a:t>
            </a:r>
          </a:p>
          <a:p>
            <a:r>
              <a:rPr lang="en-US" sz="3600" dirty="0">
                <a:solidFill>
                  <a:srgbClr val="92D050"/>
                </a:solidFill>
              </a:rPr>
              <a:t>Comprehensive</a:t>
            </a:r>
          </a:p>
          <a:p>
            <a:r>
              <a:rPr lang="en-US" sz="3600" dirty="0">
                <a:solidFill>
                  <a:srgbClr val="92D050"/>
                </a:solidFill>
              </a:rPr>
              <a:t>Understandable</a:t>
            </a:r>
          </a:p>
          <a:p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pitch?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3" y="1930400"/>
            <a:ext cx="8838625" cy="4455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92D050"/>
                </a:solidFill>
              </a:rPr>
              <a:t>CONVINCE</a:t>
            </a:r>
            <a:r>
              <a:rPr lang="en-US" sz="3600" dirty="0">
                <a:solidFill>
                  <a:srgbClr val="92D050"/>
                </a:solidFill>
              </a:rPr>
              <a:t> about venture </a:t>
            </a:r>
            <a:r>
              <a:rPr lang="en-US" sz="4000" b="1" dirty="0">
                <a:solidFill>
                  <a:srgbClr val="92D050"/>
                </a:solidFill>
              </a:rPr>
              <a:t>profitability</a:t>
            </a:r>
            <a:endParaRPr lang="en-US" sz="3600" b="1" dirty="0">
              <a:solidFill>
                <a:srgbClr val="92D050"/>
              </a:solidFill>
            </a:endParaRP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Investor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Evaluator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Co-Founder</a:t>
            </a:r>
          </a:p>
          <a:p>
            <a:r>
              <a:rPr lang="en-US" sz="3600" dirty="0">
                <a:solidFill>
                  <a:srgbClr val="92D050"/>
                </a:solidFill>
              </a:rPr>
              <a:t>Achieve a </a:t>
            </a:r>
            <a:r>
              <a:rPr lang="en-US" sz="3600" b="1" dirty="0">
                <a:solidFill>
                  <a:srgbClr val="92D050"/>
                </a:solidFill>
              </a:rPr>
              <a:t>GOAL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Funding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Award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Partnership</a:t>
            </a:r>
          </a:p>
          <a:p>
            <a:pPr lvl="1"/>
            <a:endParaRPr lang="en-US" sz="3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Profitability behind the scene… (I)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3960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Problem/Solution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Real Problem?</a:t>
            </a:r>
          </a:p>
          <a:p>
            <a:pPr lvl="2"/>
            <a:r>
              <a:rPr lang="en-US" sz="3200" dirty="0">
                <a:solidFill>
                  <a:srgbClr val="92D050"/>
                </a:solidFill>
              </a:rPr>
              <a:t>Value Proposition is Strong or Loose?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Feasibility of the Solution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3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</a:rPr>
              <a:t>What we do? – Pain/Gain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Profitability behind the scene… (II)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479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Market &amp; Competition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Small or a big market?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Local or global? Scale up?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Red Ocean vs Blue Ocean?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Our competitive advantage?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3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</a:rPr>
              <a:t>There is room to play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Profitability behind the scene… (III)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443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Teamwork!!!!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If you wish to go fast go alone… if you wish to go further go together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Multidisciplinary skills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Roles</a:t>
            </a:r>
          </a:p>
          <a:p>
            <a:pPr marL="457200" lvl="1" indent="0">
              <a:buNone/>
            </a:pPr>
            <a:endParaRPr lang="en-US" sz="34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3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</a:rPr>
              <a:t>Capability to RUN THE BUSINESS!!!</a:t>
            </a:r>
          </a:p>
        </p:txBody>
      </p:sp>
    </p:spTree>
    <p:extLst>
      <p:ext uri="{BB962C8B-B14F-4D97-AF65-F5344CB8AC3E}">
        <p14:creationId xmlns:p14="http://schemas.microsoft.com/office/powerpoint/2010/main" val="33160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Profitability behind the scene… (IV)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443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Financial projections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Sales plan (quantify)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Income – Expenses – Profit</a:t>
            </a:r>
          </a:p>
          <a:p>
            <a:pPr lvl="1"/>
            <a:endParaRPr lang="en-US" sz="34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3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</a:rPr>
              <a:t>Does the business sound viable?</a:t>
            </a:r>
          </a:p>
        </p:txBody>
      </p:sp>
    </p:spTree>
    <p:extLst>
      <p:ext uri="{BB962C8B-B14F-4D97-AF65-F5344CB8AC3E}">
        <p14:creationId xmlns:p14="http://schemas.microsoft.com/office/powerpoint/2010/main" val="15547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achievement…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8596668" cy="443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92D050"/>
                </a:solidFill>
              </a:rPr>
              <a:t>What we need?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Clear definition of the needs</a:t>
            </a:r>
          </a:p>
          <a:p>
            <a:r>
              <a:rPr lang="en-US" sz="3600" dirty="0">
                <a:solidFill>
                  <a:srgbClr val="92D050"/>
                </a:solidFill>
              </a:rPr>
              <a:t>How are we going to achieve it?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Execution Plan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Milestones</a:t>
            </a:r>
          </a:p>
          <a:p>
            <a:r>
              <a:rPr lang="en-US" sz="3600" dirty="0">
                <a:solidFill>
                  <a:srgbClr val="92D050"/>
                </a:solidFill>
              </a:rPr>
              <a:t>Proposition</a:t>
            </a:r>
          </a:p>
          <a:p>
            <a:pPr lvl="1"/>
            <a:r>
              <a:rPr lang="en-US" sz="3400" dirty="0">
                <a:solidFill>
                  <a:srgbClr val="92D050"/>
                </a:solidFill>
              </a:rPr>
              <a:t>What’s in it for the other side?</a:t>
            </a:r>
          </a:p>
          <a:p>
            <a:pPr marL="0" indent="0">
              <a:buNone/>
            </a:pPr>
            <a:endParaRPr lang="en-US" sz="3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3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3400" b="1" dirty="0">
                <a:solidFill>
                  <a:srgbClr val="FF0000"/>
                </a:solidFill>
              </a:rPr>
              <a:t>I need this… To do that… And I offer that…</a:t>
            </a:r>
          </a:p>
        </p:txBody>
      </p:sp>
    </p:spTree>
    <p:extLst>
      <p:ext uri="{BB962C8B-B14F-4D97-AF65-F5344CB8AC3E}">
        <p14:creationId xmlns:p14="http://schemas.microsoft.com/office/powerpoint/2010/main" val="12558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FCE31-B338-854D-BC0C-805703BF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3030142" cy="3030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C1593-A7DF-C749-8DB5-D6637991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263" y="1893093"/>
            <a:ext cx="5348739" cy="40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 up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87B3CA-CE33-DC48-A984-1F29DCA992DE}"/>
              </a:ext>
            </a:extLst>
          </p:cNvPr>
          <p:cNvSpPr txBox="1">
            <a:spLocks/>
          </p:cNvSpPr>
          <p:nvPr/>
        </p:nvSpPr>
        <p:spPr>
          <a:xfrm>
            <a:off x="677334" y="1930400"/>
            <a:ext cx="9458558" cy="4680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solidFill>
                  <a:srgbClr val="92D050"/>
                </a:solidFill>
              </a:rPr>
              <a:t>A pitch deck </a:t>
            </a:r>
            <a:r>
              <a:rPr lang="en-US" sz="3400" b="1" dirty="0">
                <a:solidFill>
                  <a:srgbClr val="92D050"/>
                </a:solidFill>
              </a:rPr>
              <a:t>must</a:t>
            </a:r>
            <a:r>
              <a:rPr lang="en-US" sz="3400" dirty="0">
                <a:solidFill>
                  <a:srgbClr val="92D050"/>
                </a:solidFill>
              </a:rPr>
              <a:t> be: </a:t>
            </a:r>
          </a:p>
          <a:p>
            <a:pPr marL="400050" lvl="1" indent="0">
              <a:buNone/>
            </a:pPr>
            <a:r>
              <a:rPr lang="en-US" sz="3200" dirty="0">
                <a:solidFill>
                  <a:srgbClr val="92D050"/>
                </a:solidFill>
              </a:rPr>
              <a:t> exact – brief – understandable</a:t>
            </a:r>
          </a:p>
          <a:p>
            <a:r>
              <a:rPr lang="en-US" sz="3400" dirty="0">
                <a:solidFill>
                  <a:srgbClr val="92D050"/>
                </a:solidFill>
              </a:rPr>
              <a:t>to</a:t>
            </a:r>
            <a:r>
              <a:rPr lang="en-US" sz="3400" b="1" dirty="0">
                <a:solidFill>
                  <a:srgbClr val="92D050"/>
                </a:solidFill>
              </a:rPr>
              <a:t> convince</a:t>
            </a:r>
            <a:r>
              <a:rPr lang="en-US" sz="3400" dirty="0">
                <a:solidFill>
                  <a:srgbClr val="92D050"/>
                </a:solidFill>
              </a:rPr>
              <a:t> about</a:t>
            </a:r>
          </a:p>
          <a:p>
            <a:pPr lvl="1"/>
            <a:r>
              <a:rPr lang="en-US" sz="3200" dirty="0">
                <a:solidFill>
                  <a:srgbClr val="92D050"/>
                </a:solidFill>
              </a:rPr>
              <a:t>The viability of the business</a:t>
            </a:r>
          </a:p>
          <a:p>
            <a:pPr lvl="1"/>
            <a:r>
              <a:rPr lang="en-US" sz="3200" dirty="0">
                <a:solidFill>
                  <a:srgbClr val="92D050"/>
                </a:solidFill>
              </a:rPr>
              <a:t>And the capability of the team</a:t>
            </a:r>
          </a:p>
          <a:p>
            <a:pPr lvl="1">
              <a:buFont typeface="Wingdings" pitchFamily="2" charset="2"/>
              <a:buChar char="à"/>
            </a:pPr>
            <a:r>
              <a:rPr lang="en-US" sz="3200" i="1" dirty="0">
                <a:solidFill>
                  <a:srgbClr val="92D050"/>
                </a:solidFill>
              </a:rPr>
              <a:t>Now is the time and we can do it</a:t>
            </a:r>
          </a:p>
          <a:p>
            <a:r>
              <a:rPr lang="en-US" sz="3400" dirty="0">
                <a:solidFill>
                  <a:srgbClr val="92D050"/>
                </a:solidFill>
              </a:rPr>
              <a:t>And state a </a:t>
            </a:r>
            <a:r>
              <a:rPr lang="en-US" sz="3400" b="1" dirty="0">
                <a:solidFill>
                  <a:srgbClr val="92D050"/>
                </a:solidFill>
              </a:rPr>
              <a:t>clear</a:t>
            </a:r>
            <a:r>
              <a:rPr lang="en-US" sz="3400" dirty="0">
                <a:solidFill>
                  <a:srgbClr val="92D050"/>
                </a:solidFill>
              </a:rPr>
              <a:t> offer</a:t>
            </a:r>
          </a:p>
          <a:p>
            <a:pPr lvl="1"/>
            <a:r>
              <a:rPr lang="en-US" sz="3200" dirty="0">
                <a:solidFill>
                  <a:srgbClr val="92D050"/>
                </a:solidFill>
              </a:rPr>
              <a:t>There is a gain for the listening side</a:t>
            </a:r>
          </a:p>
          <a:p>
            <a:r>
              <a:rPr lang="en-US" sz="3400" dirty="0">
                <a:solidFill>
                  <a:srgbClr val="92D050"/>
                </a:solidFill>
              </a:rPr>
              <a:t>Dynamic and </a:t>
            </a:r>
            <a:r>
              <a:rPr lang="en-US" sz="3400" b="1" dirty="0">
                <a:solidFill>
                  <a:srgbClr val="92D050"/>
                </a:solidFill>
              </a:rPr>
              <a:t>adjustable</a:t>
            </a:r>
            <a:r>
              <a:rPr lang="en-US" sz="3400" dirty="0">
                <a:solidFill>
                  <a:srgbClr val="92D050"/>
                </a:solidFill>
              </a:rPr>
              <a:t> to goals</a:t>
            </a:r>
          </a:p>
          <a:p>
            <a:pPr lvl="1"/>
            <a:r>
              <a:rPr lang="en-US" sz="3200" dirty="0">
                <a:solidFill>
                  <a:srgbClr val="92D050"/>
                </a:solidFill>
              </a:rPr>
              <a:t>Reflects current situation and needs = goals</a:t>
            </a:r>
          </a:p>
        </p:txBody>
      </p:sp>
    </p:spTree>
    <p:extLst>
      <p:ext uri="{BB962C8B-B14F-4D97-AF65-F5344CB8AC3E}">
        <p14:creationId xmlns:p14="http://schemas.microsoft.com/office/powerpoint/2010/main" val="29804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373B1E-AC58-A240-A913-AF94D95B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Navigation tips…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5AFF87-DFFD-A648-9880-239A36B5EEC9}"/>
              </a:ext>
            </a:extLst>
          </p:cNvPr>
          <p:cNvSpPr txBox="1">
            <a:spLocks/>
          </p:cNvSpPr>
          <p:nvPr/>
        </p:nvSpPr>
        <p:spPr>
          <a:xfrm>
            <a:off x="537734" y="5509960"/>
            <a:ext cx="7332102" cy="494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dirty="0">
                <a:solidFill>
                  <a:schemeClr val="accent2"/>
                </a:solidFill>
              </a:rPr>
              <a:t>Fast</a:t>
            </a:r>
            <a:r>
              <a:rPr lang="en-US" sz="7200" dirty="0">
                <a:solidFill>
                  <a:schemeClr val="accent2"/>
                </a:solidFill>
              </a:rPr>
              <a:t>!  Fast!  Fast!</a:t>
            </a:r>
            <a:endParaRPr lang="en-US" sz="72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DD64B4-3CC7-EC4F-9D03-668670F6C774}"/>
              </a:ext>
            </a:extLst>
          </p:cNvPr>
          <p:cNvGrpSpPr/>
          <p:nvPr/>
        </p:nvGrpSpPr>
        <p:grpSpPr>
          <a:xfrm>
            <a:off x="4812576" y="2706988"/>
            <a:ext cx="834190" cy="890540"/>
            <a:chOff x="4812576" y="2706988"/>
            <a:chExt cx="834190" cy="890540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C894748C-4CD1-EB41-89F4-042F411FC049}"/>
                </a:ext>
              </a:extLst>
            </p:cNvPr>
            <p:cNvSpPr txBox="1">
              <a:spLocks/>
            </p:cNvSpPr>
            <p:nvPr/>
          </p:nvSpPr>
          <p:spPr>
            <a:xfrm>
              <a:off x="4812576" y="3103314"/>
              <a:ext cx="834190" cy="4942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err="1">
                  <a:solidFill>
                    <a:schemeClr val="accent2"/>
                  </a:solidFill>
                </a:rPr>
                <a:t>Iidea</a:t>
              </a:r>
              <a:endParaRPr lang="en-US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213E7F-901F-604D-94A4-8F4F14D25921}"/>
                </a:ext>
              </a:extLst>
            </p:cNvPr>
            <p:cNvSpPr/>
            <p:nvPr/>
          </p:nvSpPr>
          <p:spPr>
            <a:xfrm>
              <a:off x="5085471" y="2706988"/>
              <a:ext cx="288401" cy="2708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4D7EAB-1B78-DB4E-9E54-658D022A802A}"/>
              </a:ext>
            </a:extLst>
          </p:cNvPr>
          <p:cNvGrpSpPr/>
          <p:nvPr/>
        </p:nvGrpSpPr>
        <p:grpSpPr>
          <a:xfrm>
            <a:off x="8402659" y="2416072"/>
            <a:ext cx="1990181" cy="852692"/>
            <a:chOff x="10264558" y="2372263"/>
            <a:chExt cx="1990181" cy="852692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F2A0E6E-04D3-2C4D-82AF-D93DDE88656C}"/>
                </a:ext>
              </a:extLst>
            </p:cNvPr>
            <p:cNvSpPr txBox="1">
              <a:spLocks/>
            </p:cNvSpPr>
            <p:nvPr/>
          </p:nvSpPr>
          <p:spPr>
            <a:xfrm>
              <a:off x="10264558" y="2730741"/>
              <a:ext cx="1990181" cy="4942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accent2"/>
                  </a:solidFill>
                </a:rPr>
                <a:t>business</a:t>
              </a:r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83DD4E-CA9C-8F4F-8638-E51CCD12F7CE}"/>
                </a:ext>
              </a:extLst>
            </p:cNvPr>
            <p:cNvSpPr/>
            <p:nvPr/>
          </p:nvSpPr>
          <p:spPr>
            <a:xfrm>
              <a:off x="10438424" y="2372263"/>
              <a:ext cx="288401" cy="2708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6F49B5BA-32C5-834F-8F4B-DADEBC7F694E}"/>
              </a:ext>
            </a:extLst>
          </p:cNvPr>
          <p:cNvSpPr/>
          <p:nvPr/>
        </p:nvSpPr>
        <p:spPr>
          <a:xfrm rot="21418498">
            <a:off x="5530600" y="1970356"/>
            <a:ext cx="2671424" cy="562692"/>
          </a:xfrm>
          <a:custGeom>
            <a:avLst/>
            <a:gdLst>
              <a:gd name="connsiteX0" fmla="*/ 0 w 6769769"/>
              <a:gd name="connsiteY0" fmla="*/ 1026694 h 1026694"/>
              <a:gd name="connsiteX1" fmla="*/ 96253 w 6769769"/>
              <a:gd name="connsiteY1" fmla="*/ 850231 h 1026694"/>
              <a:gd name="connsiteX2" fmla="*/ 144379 w 6769769"/>
              <a:gd name="connsiteY2" fmla="*/ 818147 h 1026694"/>
              <a:gd name="connsiteX3" fmla="*/ 272716 w 6769769"/>
              <a:gd name="connsiteY3" fmla="*/ 737936 h 1026694"/>
              <a:gd name="connsiteX4" fmla="*/ 320843 w 6769769"/>
              <a:gd name="connsiteY4" fmla="*/ 689810 h 1026694"/>
              <a:gd name="connsiteX5" fmla="*/ 368969 w 6769769"/>
              <a:gd name="connsiteY5" fmla="*/ 657726 h 1026694"/>
              <a:gd name="connsiteX6" fmla="*/ 433137 w 6769769"/>
              <a:gd name="connsiteY6" fmla="*/ 609600 h 1026694"/>
              <a:gd name="connsiteX7" fmla="*/ 465222 w 6769769"/>
              <a:gd name="connsiteY7" fmla="*/ 577515 h 1026694"/>
              <a:gd name="connsiteX8" fmla="*/ 513348 w 6769769"/>
              <a:gd name="connsiteY8" fmla="*/ 561473 h 1026694"/>
              <a:gd name="connsiteX9" fmla="*/ 609600 w 6769769"/>
              <a:gd name="connsiteY9" fmla="*/ 497305 h 1026694"/>
              <a:gd name="connsiteX10" fmla="*/ 689811 w 6769769"/>
              <a:gd name="connsiteY10" fmla="*/ 449179 h 1026694"/>
              <a:gd name="connsiteX11" fmla="*/ 737937 w 6769769"/>
              <a:gd name="connsiteY11" fmla="*/ 417094 h 1026694"/>
              <a:gd name="connsiteX12" fmla="*/ 786064 w 6769769"/>
              <a:gd name="connsiteY12" fmla="*/ 401052 h 1026694"/>
              <a:gd name="connsiteX13" fmla="*/ 834190 w 6769769"/>
              <a:gd name="connsiteY13" fmla="*/ 368968 h 1026694"/>
              <a:gd name="connsiteX14" fmla="*/ 882316 w 6769769"/>
              <a:gd name="connsiteY14" fmla="*/ 352926 h 1026694"/>
              <a:gd name="connsiteX15" fmla="*/ 946485 w 6769769"/>
              <a:gd name="connsiteY15" fmla="*/ 320842 h 1026694"/>
              <a:gd name="connsiteX16" fmla="*/ 994611 w 6769769"/>
              <a:gd name="connsiteY16" fmla="*/ 304800 h 1026694"/>
              <a:gd name="connsiteX17" fmla="*/ 1106906 w 6769769"/>
              <a:gd name="connsiteY17" fmla="*/ 256673 h 1026694"/>
              <a:gd name="connsiteX18" fmla="*/ 1235243 w 6769769"/>
              <a:gd name="connsiteY18" fmla="*/ 224589 h 1026694"/>
              <a:gd name="connsiteX19" fmla="*/ 1283369 w 6769769"/>
              <a:gd name="connsiteY19" fmla="*/ 208547 h 1026694"/>
              <a:gd name="connsiteX20" fmla="*/ 1363579 w 6769769"/>
              <a:gd name="connsiteY20" fmla="*/ 176463 h 1026694"/>
              <a:gd name="connsiteX21" fmla="*/ 1427748 w 6769769"/>
              <a:gd name="connsiteY21" fmla="*/ 160421 h 1026694"/>
              <a:gd name="connsiteX22" fmla="*/ 1588169 w 6769769"/>
              <a:gd name="connsiteY22" fmla="*/ 128336 h 1026694"/>
              <a:gd name="connsiteX23" fmla="*/ 1860885 w 6769769"/>
              <a:gd name="connsiteY23" fmla="*/ 64168 h 1026694"/>
              <a:gd name="connsiteX24" fmla="*/ 1957137 w 6769769"/>
              <a:gd name="connsiteY24" fmla="*/ 48126 h 1026694"/>
              <a:gd name="connsiteX25" fmla="*/ 2117558 w 6769769"/>
              <a:gd name="connsiteY25" fmla="*/ 16042 h 1026694"/>
              <a:gd name="connsiteX26" fmla="*/ 2294022 w 6769769"/>
              <a:gd name="connsiteY26" fmla="*/ 0 h 1026694"/>
              <a:gd name="connsiteX27" fmla="*/ 2855495 w 6769769"/>
              <a:gd name="connsiteY27" fmla="*/ 16042 h 1026694"/>
              <a:gd name="connsiteX28" fmla="*/ 2951748 w 6769769"/>
              <a:gd name="connsiteY28" fmla="*/ 48126 h 1026694"/>
              <a:gd name="connsiteX29" fmla="*/ 3080085 w 6769769"/>
              <a:gd name="connsiteY29" fmla="*/ 112294 h 1026694"/>
              <a:gd name="connsiteX30" fmla="*/ 3176337 w 6769769"/>
              <a:gd name="connsiteY30" fmla="*/ 160421 h 1026694"/>
              <a:gd name="connsiteX31" fmla="*/ 3272590 w 6769769"/>
              <a:gd name="connsiteY31" fmla="*/ 240631 h 1026694"/>
              <a:gd name="connsiteX32" fmla="*/ 3320716 w 6769769"/>
              <a:gd name="connsiteY32" fmla="*/ 288758 h 1026694"/>
              <a:gd name="connsiteX33" fmla="*/ 3368843 w 6769769"/>
              <a:gd name="connsiteY33" fmla="*/ 320842 h 1026694"/>
              <a:gd name="connsiteX34" fmla="*/ 3465095 w 6769769"/>
              <a:gd name="connsiteY34" fmla="*/ 417094 h 1026694"/>
              <a:gd name="connsiteX35" fmla="*/ 3497179 w 6769769"/>
              <a:gd name="connsiteY35" fmla="*/ 449179 h 1026694"/>
              <a:gd name="connsiteX36" fmla="*/ 3561348 w 6769769"/>
              <a:gd name="connsiteY36" fmla="*/ 481263 h 1026694"/>
              <a:gd name="connsiteX37" fmla="*/ 3673643 w 6769769"/>
              <a:gd name="connsiteY37" fmla="*/ 545431 h 1026694"/>
              <a:gd name="connsiteX38" fmla="*/ 3785937 w 6769769"/>
              <a:gd name="connsiteY38" fmla="*/ 577515 h 1026694"/>
              <a:gd name="connsiteX39" fmla="*/ 3866148 w 6769769"/>
              <a:gd name="connsiteY39" fmla="*/ 593558 h 1026694"/>
              <a:gd name="connsiteX40" fmla="*/ 3914274 w 6769769"/>
              <a:gd name="connsiteY40" fmla="*/ 609600 h 1026694"/>
              <a:gd name="connsiteX41" fmla="*/ 3978443 w 6769769"/>
              <a:gd name="connsiteY41" fmla="*/ 625642 h 1026694"/>
              <a:gd name="connsiteX42" fmla="*/ 4315327 w 6769769"/>
              <a:gd name="connsiteY42" fmla="*/ 609600 h 1026694"/>
              <a:gd name="connsiteX43" fmla="*/ 4427622 w 6769769"/>
              <a:gd name="connsiteY43" fmla="*/ 577515 h 1026694"/>
              <a:gd name="connsiteX44" fmla="*/ 4652211 w 6769769"/>
              <a:gd name="connsiteY44" fmla="*/ 529389 h 1026694"/>
              <a:gd name="connsiteX45" fmla="*/ 4700337 w 6769769"/>
              <a:gd name="connsiteY45" fmla="*/ 513347 h 1026694"/>
              <a:gd name="connsiteX46" fmla="*/ 5390148 w 6769769"/>
              <a:gd name="connsiteY46" fmla="*/ 513347 h 1026694"/>
              <a:gd name="connsiteX47" fmla="*/ 5566611 w 6769769"/>
              <a:gd name="connsiteY47" fmla="*/ 577515 h 1026694"/>
              <a:gd name="connsiteX48" fmla="*/ 5630779 w 6769769"/>
              <a:gd name="connsiteY48" fmla="*/ 609600 h 1026694"/>
              <a:gd name="connsiteX49" fmla="*/ 5662864 w 6769769"/>
              <a:gd name="connsiteY49" fmla="*/ 641684 h 1026694"/>
              <a:gd name="connsiteX50" fmla="*/ 5727032 w 6769769"/>
              <a:gd name="connsiteY50" fmla="*/ 657726 h 1026694"/>
              <a:gd name="connsiteX51" fmla="*/ 5759116 w 6769769"/>
              <a:gd name="connsiteY51" fmla="*/ 705852 h 1026694"/>
              <a:gd name="connsiteX52" fmla="*/ 5903495 w 6769769"/>
              <a:gd name="connsiteY52" fmla="*/ 737936 h 1026694"/>
              <a:gd name="connsiteX53" fmla="*/ 6031832 w 6769769"/>
              <a:gd name="connsiteY53" fmla="*/ 753979 h 1026694"/>
              <a:gd name="connsiteX54" fmla="*/ 6144127 w 6769769"/>
              <a:gd name="connsiteY54" fmla="*/ 786063 h 1026694"/>
              <a:gd name="connsiteX55" fmla="*/ 6192253 w 6769769"/>
              <a:gd name="connsiteY55" fmla="*/ 818147 h 1026694"/>
              <a:gd name="connsiteX56" fmla="*/ 6529137 w 6769769"/>
              <a:gd name="connsiteY56" fmla="*/ 866273 h 1026694"/>
              <a:gd name="connsiteX57" fmla="*/ 6769769 w 6769769"/>
              <a:gd name="connsiteY57" fmla="*/ 882315 h 102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769769" h="1026694">
                <a:moveTo>
                  <a:pt x="0" y="1026694"/>
                </a:moveTo>
                <a:cubicBezTo>
                  <a:pt x="19201" y="978693"/>
                  <a:pt x="52542" y="879372"/>
                  <a:pt x="96253" y="850231"/>
                </a:cubicBezTo>
                <a:cubicBezTo>
                  <a:pt x="112295" y="839536"/>
                  <a:pt x="127639" y="827713"/>
                  <a:pt x="144379" y="818147"/>
                </a:cubicBezTo>
                <a:cubicBezTo>
                  <a:pt x="226548" y="771194"/>
                  <a:pt x="196029" y="803668"/>
                  <a:pt x="272716" y="737936"/>
                </a:cubicBezTo>
                <a:cubicBezTo>
                  <a:pt x="289941" y="723171"/>
                  <a:pt x="303414" y="704334"/>
                  <a:pt x="320843" y="689810"/>
                </a:cubicBezTo>
                <a:cubicBezTo>
                  <a:pt x="335654" y="677467"/>
                  <a:pt x="353280" y="668932"/>
                  <a:pt x="368969" y="657726"/>
                </a:cubicBezTo>
                <a:cubicBezTo>
                  <a:pt x="390726" y="642186"/>
                  <a:pt x="412597" y="626716"/>
                  <a:pt x="433137" y="609600"/>
                </a:cubicBezTo>
                <a:cubicBezTo>
                  <a:pt x="444756" y="599917"/>
                  <a:pt x="452252" y="585297"/>
                  <a:pt x="465222" y="577515"/>
                </a:cubicBezTo>
                <a:cubicBezTo>
                  <a:pt x="479722" y="568815"/>
                  <a:pt x="498566" y="569685"/>
                  <a:pt x="513348" y="561473"/>
                </a:cubicBezTo>
                <a:cubicBezTo>
                  <a:pt x="547056" y="542747"/>
                  <a:pt x="577068" y="518007"/>
                  <a:pt x="609600" y="497305"/>
                </a:cubicBezTo>
                <a:cubicBezTo>
                  <a:pt x="635906" y="480565"/>
                  <a:pt x="663370" y="465705"/>
                  <a:pt x="689811" y="449179"/>
                </a:cubicBezTo>
                <a:cubicBezTo>
                  <a:pt x="706161" y="438960"/>
                  <a:pt x="720692" y="425716"/>
                  <a:pt x="737937" y="417094"/>
                </a:cubicBezTo>
                <a:cubicBezTo>
                  <a:pt x="753062" y="409532"/>
                  <a:pt x="770022" y="406399"/>
                  <a:pt x="786064" y="401052"/>
                </a:cubicBezTo>
                <a:cubicBezTo>
                  <a:pt x="802106" y="390357"/>
                  <a:pt x="816945" y="377590"/>
                  <a:pt x="834190" y="368968"/>
                </a:cubicBezTo>
                <a:cubicBezTo>
                  <a:pt x="849315" y="361406"/>
                  <a:pt x="866773" y="359587"/>
                  <a:pt x="882316" y="352926"/>
                </a:cubicBezTo>
                <a:cubicBezTo>
                  <a:pt x="904297" y="343506"/>
                  <a:pt x="924504" y="330262"/>
                  <a:pt x="946485" y="320842"/>
                </a:cubicBezTo>
                <a:cubicBezTo>
                  <a:pt x="962028" y="314181"/>
                  <a:pt x="979069" y="311461"/>
                  <a:pt x="994611" y="304800"/>
                </a:cubicBezTo>
                <a:cubicBezTo>
                  <a:pt x="1071307" y="271930"/>
                  <a:pt x="1037928" y="275485"/>
                  <a:pt x="1106906" y="256673"/>
                </a:cubicBezTo>
                <a:cubicBezTo>
                  <a:pt x="1149448" y="245071"/>
                  <a:pt x="1193410" y="238533"/>
                  <a:pt x="1235243" y="224589"/>
                </a:cubicBezTo>
                <a:cubicBezTo>
                  <a:pt x="1251285" y="219242"/>
                  <a:pt x="1267536" y="214484"/>
                  <a:pt x="1283369" y="208547"/>
                </a:cubicBezTo>
                <a:cubicBezTo>
                  <a:pt x="1310332" y="198436"/>
                  <a:pt x="1336260" y="185569"/>
                  <a:pt x="1363579" y="176463"/>
                </a:cubicBezTo>
                <a:cubicBezTo>
                  <a:pt x="1384496" y="169491"/>
                  <a:pt x="1406189" y="165041"/>
                  <a:pt x="1427748" y="160421"/>
                </a:cubicBezTo>
                <a:cubicBezTo>
                  <a:pt x="1481070" y="148995"/>
                  <a:pt x="1537537" y="148589"/>
                  <a:pt x="1588169" y="128336"/>
                </a:cubicBezTo>
                <a:cubicBezTo>
                  <a:pt x="1728780" y="72092"/>
                  <a:pt x="1639974" y="100986"/>
                  <a:pt x="1860885" y="64168"/>
                </a:cubicBezTo>
                <a:cubicBezTo>
                  <a:pt x="1892969" y="58821"/>
                  <a:pt x="1925242" y="54505"/>
                  <a:pt x="1957137" y="48126"/>
                </a:cubicBezTo>
                <a:cubicBezTo>
                  <a:pt x="2010611" y="37431"/>
                  <a:pt x="2063249" y="20979"/>
                  <a:pt x="2117558" y="16042"/>
                </a:cubicBezTo>
                <a:lnTo>
                  <a:pt x="2294022" y="0"/>
                </a:lnTo>
                <a:cubicBezTo>
                  <a:pt x="2481180" y="5347"/>
                  <a:pt x="2668760" y="2379"/>
                  <a:pt x="2855495" y="16042"/>
                </a:cubicBezTo>
                <a:cubicBezTo>
                  <a:pt x="2889225" y="18510"/>
                  <a:pt x="2920663" y="34804"/>
                  <a:pt x="2951748" y="48126"/>
                </a:cubicBezTo>
                <a:cubicBezTo>
                  <a:pt x="2995709" y="66966"/>
                  <a:pt x="3040290" y="85763"/>
                  <a:pt x="3080085" y="112294"/>
                </a:cubicBezTo>
                <a:cubicBezTo>
                  <a:pt x="3142281" y="153759"/>
                  <a:pt x="3109920" y="138282"/>
                  <a:pt x="3176337" y="160421"/>
                </a:cubicBezTo>
                <a:cubicBezTo>
                  <a:pt x="3316960" y="301041"/>
                  <a:pt x="3138568" y="128944"/>
                  <a:pt x="3272590" y="240631"/>
                </a:cubicBezTo>
                <a:cubicBezTo>
                  <a:pt x="3290019" y="255155"/>
                  <a:pt x="3303287" y="274234"/>
                  <a:pt x="3320716" y="288758"/>
                </a:cubicBezTo>
                <a:cubicBezTo>
                  <a:pt x="3335528" y="301101"/>
                  <a:pt x="3354433" y="308033"/>
                  <a:pt x="3368843" y="320842"/>
                </a:cubicBezTo>
                <a:cubicBezTo>
                  <a:pt x="3402756" y="350986"/>
                  <a:pt x="3433011" y="385010"/>
                  <a:pt x="3465095" y="417094"/>
                </a:cubicBezTo>
                <a:cubicBezTo>
                  <a:pt x="3475790" y="427789"/>
                  <a:pt x="3483651" y="442415"/>
                  <a:pt x="3497179" y="449179"/>
                </a:cubicBezTo>
                <a:cubicBezTo>
                  <a:pt x="3518569" y="459874"/>
                  <a:pt x="3540585" y="469398"/>
                  <a:pt x="3561348" y="481263"/>
                </a:cubicBezTo>
                <a:cubicBezTo>
                  <a:pt x="3641907" y="527296"/>
                  <a:pt x="3576681" y="503876"/>
                  <a:pt x="3673643" y="545431"/>
                </a:cubicBezTo>
                <a:cubicBezTo>
                  <a:pt x="3702502" y="557799"/>
                  <a:pt x="3757757" y="571253"/>
                  <a:pt x="3785937" y="577515"/>
                </a:cubicBezTo>
                <a:cubicBezTo>
                  <a:pt x="3812554" y="583430"/>
                  <a:pt x="3839696" y="586945"/>
                  <a:pt x="3866148" y="593558"/>
                </a:cubicBezTo>
                <a:cubicBezTo>
                  <a:pt x="3882553" y="597659"/>
                  <a:pt x="3898015" y="604955"/>
                  <a:pt x="3914274" y="609600"/>
                </a:cubicBezTo>
                <a:cubicBezTo>
                  <a:pt x="3935474" y="615657"/>
                  <a:pt x="3957053" y="620295"/>
                  <a:pt x="3978443" y="625642"/>
                </a:cubicBezTo>
                <a:cubicBezTo>
                  <a:pt x="4090738" y="620295"/>
                  <a:pt x="4203263" y="618565"/>
                  <a:pt x="4315327" y="609600"/>
                </a:cubicBezTo>
                <a:cubicBezTo>
                  <a:pt x="4353142" y="606575"/>
                  <a:pt x="4391374" y="587401"/>
                  <a:pt x="4427622" y="577515"/>
                </a:cubicBezTo>
                <a:cubicBezTo>
                  <a:pt x="4553247" y="543253"/>
                  <a:pt x="4537740" y="548467"/>
                  <a:pt x="4652211" y="529389"/>
                </a:cubicBezTo>
                <a:cubicBezTo>
                  <a:pt x="4668253" y="524042"/>
                  <a:pt x="4683558" y="515444"/>
                  <a:pt x="4700337" y="513347"/>
                </a:cubicBezTo>
                <a:cubicBezTo>
                  <a:pt x="4957003" y="481264"/>
                  <a:pt x="5096858" y="503571"/>
                  <a:pt x="5390148" y="513347"/>
                </a:cubicBezTo>
                <a:cubicBezTo>
                  <a:pt x="5461278" y="537057"/>
                  <a:pt x="5499651" y="547755"/>
                  <a:pt x="5566611" y="577515"/>
                </a:cubicBezTo>
                <a:cubicBezTo>
                  <a:pt x="5588464" y="587228"/>
                  <a:pt x="5610881" y="596335"/>
                  <a:pt x="5630779" y="609600"/>
                </a:cubicBezTo>
                <a:cubicBezTo>
                  <a:pt x="5643364" y="617990"/>
                  <a:pt x="5649336" y="634920"/>
                  <a:pt x="5662864" y="641684"/>
                </a:cubicBezTo>
                <a:cubicBezTo>
                  <a:pt x="5682584" y="651544"/>
                  <a:pt x="5705643" y="652379"/>
                  <a:pt x="5727032" y="657726"/>
                </a:cubicBezTo>
                <a:cubicBezTo>
                  <a:pt x="5737727" y="673768"/>
                  <a:pt x="5744061" y="693808"/>
                  <a:pt x="5759116" y="705852"/>
                </a:cubicBezTo>
                <a:cubicBezTo>
                  <a:pt x="5779882" y="722465"/>
                  <a:pt x="5902546" y="737800"/>
                  <a:pt x="5903495" y="737936"/>
                </a:cubicBezTo>
                <a:cubicBezTo>
                  <a:pt x="5946174" y="744033"/>
                  <a:pt x="5989307" y="746891"/>
                  <a:pt x="6031832" y="753979"/>
                </a:cubicBezTo>
                <a:cubicBezTo>
                  <a:pt x="6072118" y="760694"/>
                  <a:pt x="6105983" y="773349"/>
                  <a:pt x="6144127" y="786063"/>
                </a:cubicBezTo>
                <a:cubicBezTo>
                  <a:pt x="6160169" y="796758"/>
                  <a:pt x="6174635" y="810317"/>
                  <a:pt x="6192253" y="818147"/>
                </a:cubicBezTo>
                <a:cubicBezTo>
                  <a:pt x="6314029" y="872269"/>
                  <a:pt x="6375370" y="856022"/>
                  <a:pt x="6529137" y="866273"/>
                </a:cubicBezTo>
                <a:cubicBezTo>
                  <a:pt x="6672862" y="890227"/>
                  <a:pt x="6592863" y="882315"/>
                  <a:pt x="6769769" y="882315"/>
                </a:cubicBezTo>
              </a:path>
            </a:pathLst>
          </a:cu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C218286-2E8B-AC41-919D-4B953906408D}"/>
              </a:ext>
            </a:extLst>
          </p:cNvPr>
          <p:cNvSpPr/>
          <p:nvPr/>
        </p:nvSpPr>
        <p:spPr>
          <a:xfrm rot="21214696">
            <a:off x="5580056" y="2968592"/>
            <a:ext cx="2775676" cy="404435"/>
          </a:xfrm>
          <a:custGeom>
            <a:avLst/>
            <a:gdLst>
              <a:gd name="connsiteX0" fmla="*/ 0 w 6577263"/>
              <a:gd name="connsiteY0" fmla="*/ 0 h 737937"/>
              <a:gd name="connsiteX1" fmla="*/ 96253 w 6577263"/>
              <a:gd name="connsiteY1" fmla="*/ 16043 h 737937"/>
              <a:gd name="connsiteX2" fmla="*/ 336884 w 6577263"/>
              <a:gd name="connsiteY2" fmla="*/ 32085 h 737937"/>
              <a:gd name="connsiteX3" fmla="*/ 433137 w 6577263"/>
              <a:gd name="connsiteY3" fmla="*/ 64169 h 737937"/>
              <a:gd name="connsiteX4" fmla="*/ 609600 w 6577263"/>
              <a:gd name="connsiteY4" fmla="*/ 128337 h 737937"/>
              <a:gd name="connsiteX5" fmla="*/ 753979 w 6577263"/>
              <a:gd name="connsiteY5" fmla="*/ 176464 h 737937"/>
              <a:gd name="connsiteX6" fmla="*/ 882316 w 6577263"/>
              <a:gd name="connsiteY6" fmla="*/ 240632 h 737937"/>
              <a:gd name="connsiteX7" fmla="*/ 994611 w 6577263"/>
              <a:gd name="connsiteY7" fmla="*/ 352927 h 737937"/>
              <a:gd name="connsiteX8" fmla="*/ 1042737 w 6577263"/>
              <a:gd name="connsiteY8" fmla="*/ 385011 h 737937"/>
              <a:gd name="connsiteX9" fmla="*/ 1090863 w 6577263"/>
              <a:gd name="connsiteY9" fmla="*/ 433137 h 737937"/>
              <a:gd name="connsiteX10" fmla="*/ 1138989 w 6577263"/>
              <a:gd name="connsiteY10" fmla="*/ 465221 h 737937"/>
              <a:gd name="connsiteX11" fmla="*/ 1171074 w 6577263"/>
              <a:gd name="connsiteY11" fmla="*/ 497306 h 737937"/>
              <a:gd name="connsiteX12" fmla="*/ 1283368 w 6577263"/>
              <a:gd name="connsiteY12" fmla="*/ 529390 h 737937"/>
              <a:gd name="connsiteX13" fmla="*/ 1524000 w 6577263"/>
              <a:gd name="connsiteY13" fmla="*/ 513348 h 737937"/>
              <a:gd name="connsiteX14" fmla="*/ 1588168 w 6577263"/>
              <a:gd name="connsiteY14" fmla="*/ 465221 h 737937"/>
              <a:gd name="connsiteX15" fmla="*/ 1748589 w 6577263"/>
              <a:gd name="connsiteY15" fmla="*/ 320843 h 737937"/>
              <a:gd name="connsiteX16" fmla="*/ 1909011 w 6577263"/>
              <a:gd name="connsiteY16" fmla="*/ 224590 h 737937"/>
              <a:gd name="connsiteX17" fmla="*/ 1957137 w 6577263"/>
              <a:gd name="connsiteY17" fmla="*/ 192506 h 737937"/>
              <a:gd name="connsiteX18" fmla="*/ 2101516 w 6577263"/>
              <a:gd name="connsiteY18" fmla="*/ 144379 h 737937"/>
              <a:gd name="connsiteX19" fmla="*/ 2213811 w 6577263"/>
              <a:gd name="connsiteY19" fmla="*/ 112295 h 737937"/>
              <a:gd name="connsiteX20" fmla="*/ 2310063 w 6577263"/>
              <a:gd name="connsiteY20" fmla="*/ 96253 h 737937"/>
              <a:gd name="connsiteX21" fmla="*/ 2614863 w 6577263"/>
              <a:gd name="connsiteY21" fmla="*/ 112295 h 737937"/>
              <a:gd name="connsiteX22" fmla="*/ 2695074 w 6577263"/>
              <a:gd name="connsiteY22" fmla="*/ 176464 h 737937"/>
              <a:gd name="connsiteX23" fmla="*/ 2791326 w 6577263"/>
              <a:gd name="connsiteY23" fmla="*/ 240632 h 737937"/>
              <a:gd name="connsiteX24" fmla="*/ 2839453 w 6577263"/>
              <a:gd name="connsiteY24" fmla="*/ 288758 h 737937"/>
              <a:gd name="connsiteX25" fmla="*/ 2903621 w 6577263"/>
              <a:gd name="connsiteY25" fmla="*/ 320843 h 737937"/>
              <a:gd name="connsiteX26" fmla="*/ 2967789 w 6577263"/>
              <a:gd name="connsiteY26" fmla="*/ 368969 h 737937"/>
              <a:gd name="connsiteX27" fmla="*/ 3048000 w 6577263"/>
              <a:gd name="connsiteY27" fmla="*/ 401053 h 737937"/>
              <a:gd name="connsiteX28" fmla="*/ 3112168 w 6577263"/>
              <a:gd name="connsiteY28" fmla="*/ 449179 h 737937"/>
              <a:gd name="connsiteX29" fmla="*/ 3208421 w 6577263"/>
              <a:gd name="connsiteY29" fmla="*/ 481264 h 737937"/>
              <a:gd name="connsiteX30" fmla="*/ 3304674 w 6577263"/>
              <a:gd name="connsiteY30" fmla="*/ 529390 h 737937"/>
              <a:gd name="connsiteX31" fmla="*/ 3497179 w 6577263"/>
              <a:gd name="connsiteY31" fmla="*/ 609600 h 737937"/>
              <a:gd name="connsiteX32" fmla="*/ 3561347 w 6577263"/>
              <a:gd name="connsiteY32" fmla="*/ 657727 h 737937"/>
              <a:gd name="connsiteX33" fmla="*/ 3641558 w 6577263"/>
              <a:gd name="connsiteY33" fmla="*/ 689811 h 737937"/>
              <a:gd name="connsiteX34" fmla="*/ 3834063 w 6577263"/>
              <a:gd name="connsiteY34" fmla="*/ 737937 h 737937"/>
              <a:gd name="connsiteX35" fmla="*/ 3882189 w 6577263"/>
              <a:gd name="connsiteY35" fmla="*/ 721895 h 737937"/>
              <a:gd name="connsiteX36" fmla="*/ 3898232 w 6577263"/>
              <a:gd name="connsiteY36" fmla="*/ 657727 h 737937"/>
              <a:gd name="connsiteX37" fmla="*/ 3994484 w 6577263"/>
              <a:gd name="connsiteY37" fmla="*/ 641685 h 737937"/>
              <a:gd name="connsiteX38" fmla="*/ 4106779 w 6577263"/>
              <a:gd name="connsiteY38" fmla="*/ 609600 h 737937"/>
              <a:gd name="connsiteX39" fmla="*/ 4170947 w 6577263"/>
              <a:gd name="connsiteY39" fmla="*/ 577516 h 737937"/>
              <a:gd name="connsiteX40" fmla="*/ 4251158 w 6577263"/>
              <a:gd name="connsiteY40" fmla="*/ 545432 h 737937"/>
              <a:gd name="connsiteX41" fmla="*/ 4315326 w 6577263"/>
              <a:gd name="connsiteY41" fmla="*/ 513348 h 737937"/>
              <a:gd name="connsiteX42" fmla="*/ 4411579 w 6577263"/>
              <a:gd name="connsiteY42" fmla="*/ 449179 h 737937"/>
              <a:gd name="connsiteX43" fmla="*/ 4459705 w 6577263"/>
              <a:gd name="connsiteY43" fmla="*/ 433137 h 737937"/>
              <a:gd name="connsiteX44" fmla="*/ 4555958 w 6577263"/>
              <a:gd name="connsiteY44" fmla="*/ 368969 h 737937"/>
              <a:gd name="connsiteX45" fmla="*/ 4604084 w 6577263"/>
              <a:gd name="connsiteY45" fmla="*/ 352927 h 737937"/>
              <a:gd name="connsiteX46" fmla="*/ 4652211 w 6577263"/>
              <a:gd name="connsiteY46" fmla="*/ 320843 h 737937"/>
              <a:gd name="connsiteX47" fmla="*/ 4716379 w 6577263"/>
              <a:gd name="connsiteY47" fmla="*/ 304800 h 737937"/>
              <a:gd name="connsiteX48" fmla="*/ 4828674 w 6577263"/>
              <a:gd name="connsiteY48" fmla="*/ 272716 h 737937"/>
              <a:gd name="connsiteX49" fmla="*/ 5374105 w 6577263"/>
              <a:gd name="connsiteY49" fmla="*/ 288758 h 737937"/>
              <a:gd name="connsiteX50" fmla="*/ 5470358 w 6577263"/>
              <a:gd name="connsiteY50" fmla="*/ 304800 h 737937"/>
              <a:gd name="connsiteX51" fmla="*/ 5534526 w 6577263"/>
              <a:gd name="connsiteY51" fmla="*/ 336885 h 737937"/>
              <a:gd name="connsiteX52" fmla="*/ 5582653 w 6577263"/>
              <a:gd name="connsiteY52" fmla="*/ 352927 h 737937"/>
              <a:gd name="connsiteX53" fmla="*/ 5646821 w 6577263"/>
              <a:gd name="connsiteY53" fmla="*/ 385011 h 737937"/>
              <a:gd name="connsiteX54" fmla="*/ 5743074 w 6577263"/>
              <a:gd name="connsiteY54" fmla="*/ 417095 h 737937"/>
              <a:gd name="connsiteX55" fmla="*/ 5791200 w 6577263"/>
              <a:gd name="connsiteY55" fmla="*/ 433137 h 737937"/>
              <a:gd name="connsiteX56" fmla="*/ 5839326 w 6577263"/>
              <a:gd name="connsiteY56" fmla="*/ 449179 h 737937"/>
              <a:gd name="connsiteX57" fmla="*/ 5903495 w 6577263"/>
              <a:gd name="connsiteY57" fmla="*/ 465221 h 737937"/>
              <a:gd name="connsiteX58" fmla="*/ 6160168 w 6577263"/>
              <a:gd name="connsiteY58" fmla="*/ 417095 h 737937"/>
              <a:gd name="connsiteX59" fmla="*/ 6208295 w 6577263"/>
              <a:gd name="connsiteY59" fmla="*/ 385011 h 737937"/>
              <a:gd name="connsiteX60" fmla="*/ 6256421 w 6577263"/>
              <a:gd name="connsiteY60" fmla="*/ 368969 h 737937"/>
              <a:gd name="connsiteX61" fmla="*/ 6352674 w 6577263"/>
              <a:gd name="connsiteY61" fmla="*/ 304800 h 737937"/>
              <a:gd name="connsiteX62" fmla="*/ 6400800 w 6577263"/>
              <a:gd name="connsiteY62" fmla="*/ 288758 h 737937"/>
              <a:gd name="connsiteX63" fmla="*/ 6481011 w 6577263"/>
              <a:gd name="connsiteY63" fmla="*/ 224590 h 737937"/>
              <a:gd name="connsiteX64" fmla="*/ 6529137 w 6577263"/>
              <a:gd name="connsiteY64" fmla="*/ 208548 h 737937"/>
              <a:gd name="connsiteX65" fmla="*/ 6577263 w 6577263"/>
              <a:gd name="connsiteY65" fmla="*/ 160421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577263" h="737937">
                <a:moveTo>
                  <a:pt x="0" y="0"/>
                </a:moveTo>
                <a:cubicBezTo>
                  <a:pt x="32084" y="5348"/>
                  <a:pt x="63873" y="12959"/>
                  <a:pt x="96253" y="16043"/>
                </a:cubicBezTo>
                <a:cubicBezTo>
                  <a:pt x="176279" y="23665"/>
                  <a:pt x="257304" y="20716"/>
                  <a:pt x="336884" y="32085"/>
                </a:cubicBezTo>
                <a:cubicBezTo>
                  <a:pt x="370364" y="36868"/>
                  <a:pt x="401353" y="52611"/>
                  <a:pt x="433137" y="64169"/>
                </a:cubicBezTo>
                <a:cubicBezTo>
                  <a:pt x="553418" y="107907"/>
                  <a:pt x="475845" y="88211"/>
                  <a:pt x="609600" y="128337"/>
                </a:cubicBezTo>
                <a:cubicBezTo>
                  <a:pt x="700850" y="155712"/>
                  <a:pt x="654414" y="130511"/>
                  <a:pt x="753979" y="176464"/>
                </a:cubicBezTo>
                <a:cubicBezTo>
                  <a:pt x="797405" y="196507"/>
                  <a:pt x="882316" y="240632"/>
                  <a:pt x="882316" y="240632"/>
                </a:cubicBezTo>
                <a:cubicBezTo>
                  <a:pt x="919748" y="278064"/>
                  <a:pt x="950565" y="323563"/>
                  <a:pt x="994611" y="352927"/>
                </a:cubicBezTo>
                <a:cubicBezTo>
                  <a:pt x="1010653" y="363622"/>
                  <a:pt x="1027926" y="372668"/>
                  <a:pt x="1042737" y="385011"/>
                </a:cubicBezTo>
                <a:cubicBezTo>
                  <a:pt x="1060165" y="399535"/>
                  <a:pt x="1073435" y="418613"/>
                  <a:pt x="1090863" y="433137"/>
                </a:cubicBezTo>
                <a:cubicBezTo>
                  <a:pt x="1105674" y="445480"/>
                  <a:pt x="1123934" y="453177"/>
                  <a:pt x="1138989" y="465221"/>
                </a:cubicBezTo>
                <a:cubicBezTo>
                  <a:pt x="1150800" y="474670"/>
                  <a:pt x="1158104" y="489524"/>
                  <a:pt x="1171074" y="497306"/>
                </a:cubicBezTo>
                <a:cubicBezTo>
                  <a:pt x="1187512" y="507169"/>
                  <a:pt x="1271382" y="526394"/>
                  <a:pt x="1283368" y="529390"/>
                </a:cubicBezTo>
                <a:cubicBezTo>
                  <a:pt x="1363579" y="524043"/>
                  <a:pt x="1445336" y="529909"/>
                  <a:pt x="1524000" y="513348"/>
                </a:cubicBezTo>
                <a:cubicBezTo>
                  <a:pt x="1550163" y="507840"/>
                  <a:pt x="1568295" y="483107"/>
                  <a:pt x="1588168" y="465221"/>
                </a:cubicBezTo>
                <a:cubicBezTo>
                  <a:pt x="1718277" y="348123"/>
                  <a:pt x="1639313" y="397337"/>
                  <a:pt x="1748589" y="320843"/>
                </a:cubicBezTo>
                <a:cubicBezTo>
                  <a:pt x="1923007" y="198750"/>
                  <a:pt x="1774216" y="301615"/>
                  <a:pt x="1909011" y="224590"/>
                </a:cubicBezTo>
                <a:cubicBezTo>
                  <a:pt x="1925751" y="215024"/>
                  <a:pt x="1939340" y="199921"/>
                  <a:pt x="1957137" y="192506"/>
                </a:cubicBezTo>
                <a:cubicBezTo>
                  <a:pt x="2003964" y="172994"/>
                  <a:pt x="2053390" y="160421"/>
                  <a:pt x="2101516" y="144379"/>
                </a:cubicBezTo>
                <a:cubicBezTo>
                  <a:pt x="2147385" y="129089"/>
                  <a:pt x="2163452" y="122367"/>
                  <a:pt x="2213811" y="112295"/>
                </a:cubicBezTo>
                <a:cubicBezTo>
                  <a:pt x="2245706" y="105916"/>
                  <a:pt x="2277979" y="101600"/>
                  <a:pt x="2310063" y="96253"/>
                </a:cubicBezTo>
                <a:cubicBezTo>
                  <a:pt x="2411663" y="101600"/>
                  <a:pt x="2514055" y="98549"/>
                  <a:pt x="2614863" y="112295"/>
                </a:cubicBezTo>
                <a:cubicBezTo>
                  <a:pt x="2646850" y="116657"/>
                  <a:pt x="2671889" y="159075"/>
                  <a:pt x="2695074" y="176464"/>
                </a:cubicBezTo>
                <a:cubicBezTo>
                  <a:pt x="2725922" y="199600"/>
                  <a:pt x="2764060" y="213366"/>
                  <a:pt x="2791326" y="240632"/>
                </a:cubicBezTo>
                <a:cubicBezTo>
                  <a:pt x="2807368" y="256674"/>
                  <a:pt x="2820992" y="275571"/>
                  <a:pt x="2839453" y="288758"/>
                </a:cubicBezTo>
                <a:cubicBezTo>
                  <a:pt x="2858913" y="302658"/>
                  <a:pt x="2883342" y="308168"/>
                  <a:pt x="2903621" y="320843"/>
                </a:cubicBezTo>
                <a:cubicBezTo>
                  <a:pt x="2926294" y="335014"/>
                  <a:pt x="2944417" y="355985"/>
                  <a:pt x="2967789" y="368969"/>
                </a:cubicBezTo>
                <a:cubicBezTo>
                  <a:pt x="2992962" y="382954"/>
                  <a:pt x="3022827" y="387068"/>
                  <a:pt x="3048000" y="401053"/>
                </a:cubicBezTo>
                <a:cubicBezTo>
                  <a:pt x="3071372" y="414037"/>
                  <a:pt x="3088254" y="437222"/>
                  <a:pt x="3112168" y="449179"/>
                </a:cubicBezTo>
                <a:cubicBezTo>
                  <a:pt x="3142417" y="464304"/>
                  <a:pt x="3178171" y="466139"/>
                  <a:pt x="3208421" y="481264"/>
                </a:cubicBezTo>
                <a:cubicBezTo>
                  <a:pt x="3240505" y="497306"/>
                  <a:pt x="3271894" y="514821"/>
                  <a:pt x="3304674" y="529390"/>
                </a:cubicBezTo>
                <a:cubicBezTo>
                  <a:pt x="3368198" y="557623"/>
                  <a:pt x="3441567" y="567890"/>
                  <a:pt x="3497179" y="609600"/>
                </a:cubicBezTo>
                <a:cubicBezTo>
                  <a:pt x="3518568" y="625642"/>
                  <a:pt x="3537975" y="644742"/>
                  <a:pt x="3561347" y="657727"/>
                </a:cubicBezTo>
                <a:cubicBezTo>
                  <a:pt x="3586520" y="671712"/>
                  <a:pt x="3614595" y="679700"/>
                  <a:pt x="3641558" y="689811"/>
                </a:cubicBezTo>
                <a:cubicBezTo>
                  <a:pt x="3703916" y="713195"/>
                  <a:pt x="3768998" y="724924"/>
                  <a:pt x="3834063" y="737937"/>
                </a:cubicBezTo>
                <a:cubicBezTo>
                  <a:pt x="3850105" y="732590"/>
                  <a:pt x="3871625" y="735099"/>
                  <a:pt x="3882189" y="721895"/>
                </a:cubicBezTo>
                <a:cubicBezTo>
                  <a:pt x="3895962" y="704679"/>
                  <a:pt x="3880291" y="670542"/>
                  <a:pt x="3898232" y="657727"/>
                </a:cubicBezTo>
                <a:cubicBezTo>
                  <a:pt x="3924700" y="638821"/>
                  <a:pt x="3962589" y="648064"/>
                  <a:pt x="3994484" y="641685"/>
                </a:cubicBezTo>
                <a:cubicBezTo>
                  <a:pt x="4019932" y="636595"/>
                  <a:pt x="4080016" y="621070"/>
                  <a:pt x="4106779" y="609600"/>
                </a:cubicBezTo>
                <a:cubicBezTo>
                  <a:pt x="4128759" y="600180"/>
                  <a:pt x="4149094" y="587228"/>
                  <a:pt x="4170947" y="577516"/>
                </a:cubicBezTo>
                <a:cubicBezTo>
                  <a:pt x="4197262" y="565821"/>
                  <a:pt x="4224843" y="557127"/>
                  <a:pt x="4251158" y="545432"/>
                </a:cubicBezTo>
                <a:cubicBezTo>
                  <a:pt x="4273011" y="535720"/>
                  <a:pt x="4294820" y="525652"/>
                  <a:pt x="4315326" y="513348"/>
                </a:cubicBezTo>
                <a:cubicBezTo>
                  <a:pt x="4348391" y="493509"/>
                  <a:pt x="4374997" y="461373"/>
                  <a:pt x="4411579" y="449179"/>
                </a:cubicBezTo>
                <a:cubicBezTo>
                  <a:pt x="4427621" y="443832"/>
                  <a:pt x="4444923" y="441349"/>
                  <a:pt x="4459705" y="433137"/>
                </a:cubicBezTo>
                <a:cubicBezTo>
                  <a:pt x="4493413" y="414410"/>
                  <a:pt x="4519376" y="381163"/>
                  <a:pt x="4555958" y="368969"/>
                </a:cubicBezTo>
                <a:cubicBezTo>
                  <a:pt x="4572000" y="363622"/>
                  <a:pt x="4588959" y="360489"/>
                  <a:pt x="4604084" y="352927"/>
                </a:cubicBezTo>
                <a:cubicBezTo>
                  <a:pt x="4621329" y="344305"/>
                  <a:pt x="4634490" y="328438"/>
                  <a:pt x="4652211" y="320843"/>
                </a:cubicBezTo>
                <a:cubicBezTo>
                  <a:pt x="4672476" y="312158"/>
                  <a:pt x="4695180" y="310857"/>
                  <a:pt x="4716379" y="304800"/>
                </a:cubicBezTo>
                <a:cubicBezTo>
                  <a:pt x="4877428" y="258785"/>
                  <a:pt x="4628137" y="322850"/>
                  <a:pt x="4828674" y="272716"/>
                </a:cubicBezTo>
                <a:cubicBezTo>
                  <a:pt x="5010484" y="278063"/>
                  <a:pt x="5192443" y="279675"/>
                  <a:pt x="5374105" y="288758"/>
                </a:cubicBezTo>
                <a:cubicBezTo>
                  <a:pt x="5406591" y="290382"/>
                  <a:pt x="5439203" y="295453"/>
                  <a:pt x="5470358" y="304800"/>
                </a:cubicBezTo>
                <a:cubicBezTo>
                  <a:pt x="5493264" y="311672"/>
                  <a:pt x="5512545" y="327465"/>
                  <a:pt x="5534526" y="336885"/>
                </a:cubicBezTo>
                <a:cubicBezTo>
                  <a:pt x="5550069" y="343546"/>
                  <a:pt x="5567110" y="346266"/>
                  <a:pt x="5582653" y="352927"/>
                </a:cubicBezTo>
                <a:cubicBezTo>
                  <a:pt x="5604633" y="362347"/>
                  <a:pt x="5624617" y="376130"/>
                  <a:pt x="5646821" y="385011"/>
                </a:cubicBezTo>
                <a:cubicBezTo>
                  <a:pt x="5678222" y="397571"/>
                  <a:pt x="5710990" y="406400"/>
                  <a:pt x="5743074" y="417095"/>
                </a:cubicBezTo>
                <a:lnTo>
                  <a:pt x="5791200" y="433137"/>
                </a:lnTo>
                <a:cubicBezTo>
                  <a:pt x="5807242" y="438484"/>
                  <a:pt x="5822921" y="445078"/>
                  <a:pt x="5839326" y="449179"/>
                </a:cubicBezTo>
                <a:lnTo>
                  <a:pt x="5903495" y="465221"/>
                </a:lnTo>
                <a:cubicBezTo>
                  <a:pt x="5959946" y="459576"/>
                  <a:pt x="6099540" y="457513"/>
                  <a:pt x="6160168" y="417095"/>
                </a:cubicBezTo>
                <a:cubicBezTo>
                  <a:pt x="6176210" y="406400"/>
                  <a:pt x="6191050" y="393633"/>
                  <a:pt x="6208295" y="385011"/>
                </a:cubicBezTo>
                <a:cubicBezTo>
                  <a:pt x="6223420" y="377449"/>
                  <a:pt x="6241639" y="377181"/>
                  <a:pt x="6256421" y="368969"/>
                </a:cubicBezTo>
                <a:cubicBezTo>
                  <a:pt x="6290129" y="350242"/>
                  <a:pt x="6316092" y="316994"/>
                  <a:pt x="6352674" y="304800"/>
                </a:cubicBezTo>
                <a:cubicBezTo>
                  <a:pt x="6368716" y="299453"/>
                  <a:pt x="6385675" y="296320"/>
                  <a:pt x="6400800" y="288758"/>
                </a:cubicBezTo>
                <a:cubicBezTo>
                  <a:pt x="6593437" y="192439"/>
                  <a:pt x="6331799" y="314116"/>
                  <a:pt x="6481011" y="224590"/>
                </a:cubicBezTo>
                <a:cubicBezTo>
                  <a:pt x="6495511" y="215890"/>
                  <a:pt x="6513095" y="213895"/>
                  <a:pt x="6529137" y="208548"/>
                </a:cubicBezTo>
                <a:lnTo>
                  <a:pt x="6577263" y="160421"/>
                </a:lnTo>
              </a:path>
            </a:pathLst>
          </a:cu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CA18F6-FC8C-2B43-816F-697A544C027D}"/>
              </a:ext>
            </a:extLst>
          </p:cNvPr>
          <p:cNvCxnSpPr>
            <a:cxnSpLocks/>
          </p:cNvCxnSpPr>
          <p:nvPr/>
        </p:nvCxnSpPr>
        <p:spPr>
          <a:xfrm flipV="1">
            <a:off x="5533129" y="2603145"/>
            <a:ext cx="2836513" cy="239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9AC919A-90EB-4E43-8E68-83BB7513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4" y="1704038"/>
            <a:ext cx="4603843" cy="33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968BD3B-3631-5B46-8758-D7FECCE79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414130"/>
            <a:ext cx="7766936" cy="164630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90E377-9ED7-1C4B-970C-58BA72A484AE}"/>
              </a:ext>
            </a:extLst>
          </p:cNvPr>
          <p:cNvSpPr txBox="1">
            <a:spLocks/>
          </p:cNvSpPr>
          <p:nvPr/>
        </p:nvSpPr>
        <p:spPr>
          <a:xfrm>
            <a:off x="1372156" y="3212488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92D050"/>
                </a:solidFill>
              </a:rPr>
              <a:t>Dr. Demetris Gerogiannis</a:t>
            </a:r>
          </a:p>
          <a:p>
            <a:r>
              <a:rPr lang="en-US" sz="1700" i="1" dirty="0" err="1">
                <a:solidFill>
                  <a:srgbClr val="92D050"/>
                </a:solidFill>
              </a:rPr>
              <a:t>GreenTechChallenge</a:t>
            </a:r>
            <a:r>
              <a:rPr lang="en-US" sz="1700" i="1" dirty="0">
                <a:solidFill>
                  <a:srgbClr val="92D050"/>
                </a:solidFill>
              </a:rPr>
              <a:t> Organizing Committee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FF6FCA-C8C3-2044-AF7C-9EA7A0356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17" y="4794913"/>
            <a:ext cx="1790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I. 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2969888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thinks simple…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41AD7-8707-D64D-9DBA-661E82F2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57312"/>
            <a:ext cx="8192466" cy="50434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05A619-67A9-A64E-ABF5-4B6692D47FFE}"/>
              </a:ext>
            </a:extLst>
          </p:cNvPr>
          <p:cNvSpPr/>
          <p:nvPr/>
        </p:nvSpPr>
        <p:spPr>
          <a:xfrm>
            <a:off x="7300913" y="1457325"/>
            <a:ext cx="1443037" cy="3500438"/>
          </a:xfrm>
          <a:prstGeom prst="rect">
            <a:avLst/>
          </a:prstGeom>
          <a:noFill/>
          <a:ln w="635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02045-D7A8-E441-97C8-1E3D6BEC3EC8}"/>
              </a:ext>
            </a:extLst>
          </p:cNvPr>
          <p:cNvSpPr/>
          <p:nvPr/>
        </p:nvSpPr>
        <p:spPr>
          <a:xfrm>
            <a:off x="4052048" y="1457325"/>
            <a:ext cx="1443037" cy="3500438"/>
          </a:xfrm>
          <a:prstGeom prst="rect">
            <a:avLst/>
          </a:prstGeom>
          <a:noFill/>
          <a:ln w="635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9835E80-D691-0844-B301-2199A3CE81BA}"/>
              </a:ext>
            </a:extLst>
          </p:cNvPr>
          <p:cNvSpPr/>
          <p:nvPr/>
        </p:nvSpPr>
        <p:spPr>
          <a:xfrm>
            <a:off x="5773159" y="4114324"/>
            <a:ext cx="124968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374A40E-CCC4-2344-90BD-09603BEA000D}"/>
              </a:ext>
            </a:extLst>
          </p:cNvPr>
          <p:cNvSpPr/>
          <p:nvPr/>
        </p:nvSpPr>
        <p:spPr>
          <a:xfrm rot="10800000">
            <a:off x="5773159" y="2231926"/>
            <a:ext cx="124968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B7FC33-B58C-874A-9C2B-B83A876D035C}"/>
              </a:ext>
            </a:extLst>
          </p:cNvPr>
          <p:cNvGrpSpPr/>
          <p:nvPr/>
        </p:nvGrpSpPr>
        <p:grpSpPr>
          <a:xfrm>
            <a:off x="5137265" y="5179137"/>
            <a:ext cx="2826328" cy="1053347"/>
            <a:chOff x="5137265" y="5179137"/>
            <a:chExt cx="2826328" cy="1053347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92C183D3-83D9-DF49-835D-05DD5B8F872C}"/>
                </a:ext>
              </a:extLst>
            </p:cNvPr>
            <p:cNvSpPr/>
            <p:nvPr/>
          </p:nvSpPr>
          <p:spPr>
            <a:xfrm rot="5400000">
              <a:off x="6525829" y="4148393"/>
              <a:ext cx="323891" cy="2385380"/>
            </a:xfrm>
            <a:prstGeom prst="rightBrac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32D8D-3079-DC4E-B409-DAA618B5646E}"/>
                </a:ext>
              </a:extLst>
            </p:cNvPr>
            <p:cNvSpPr txBox="1"/>
            <p:nvPr/>
          </p:nvSpPr>
          <p:spPr>
            <a:xfrm>
              <a:off x="5137265" y="5586153"/>
              <a:ext cx="282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1"/>
                  </a:solidFill>
                </a:rPr>
                <a:t>€ IN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E8C5F-2ECA-2D46-8D16-A2D36D65D0DB}"/>
              </a:ext>
            </a:extLst>
          </p:cNvPr>
          <p:cNvSpPr/>
          <p:nvPr/>
        </p:nvSpPr>
        <p:spPr>
          <a:xfrm>
            <a:off x="2449911" y="3591098"/>
            <a:ext cx="1443037" cy="1366665"/>
          </a:xfrm>
          <a:prstGeom prst="rect">
            <a:avLst/>
          </a:prstGeom>
          <a:noFill/>
          <a:ln w="635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A5132-5580-DA4F-A21E-CBF5D32CD700}"/>
              </a:ext>
            </a:extLst>
          </p:cNvPr>
          <p:cNvSpPr/>
          <p:nvPr/>
        </p:nvSpPr>
        <p:spPr>
          <a:xfrm>
            <a:off x="2427616" y="1548593"/>
            <a:ext cx="1443037" cy="1759872"/>
          </a:xfrm>
          <a:prstGeom prst="rect">
            <a:avLst/>
          </a:prstGeom>
          <a:noFill/>
          <a:ln w="635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1AC52-4390-9C41-8D2B-EE075638B31B}"/>
              </a:ext>
            </a:extLst>
          </p:cNvPr>
          <p:cNvSpPr/>
          <p:nvPr/>
        </p:nvSpPr>
        <p:spPr>
          <a:xfrm>
            <a:off x="830957" y="1548593"/>
            <a:ext cx="1443037" cy="3409170"/>
          </a:xfrm>
          <a:prstGeom prst="rect">
            <a:avLst/>
          </a:prstGeom>
          <a:noFill/>
          <a:ln w="635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C08A9-97A6-254E-B11F-6A68F7D07A68}"/>
              </a:ext>
            </a:extLst>
          </p:cNvPr>
          <p:cNvGrpSpPr/>
          <p:nvPr/>
        </p:nvGrpSpPr>
        <p:grpSpPr>
          <a:xfrm>
            <a:off x="1225720" y="5162516"/>
            <a:ext cx="2826328" cy="1053347"/>
            <a:chOff x="5137265" y="5179137"/>
            <a:chExt cx="2826328" cy="1053347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77321F5E-5777-B743-85CA-33F21500004A}"/>
                </a:ext>
              </a:extLst>
            </p:cNvPr>
            <p:cNvSpPr/>
            <p:nvPr/>
          </p:nvSpPr>
          <p:spPr>
            <a:xfrm rot="5400000">
              <a:off x="6525829" y="4148393"/>
              <a:ext cx="323891" cy="2385380"/>
            </a:xfrm>
            <a:prstGeom prst="rightBrac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EFFD74-79B8-8948-B555-B1AEA34E58B6}"/>
                </a:ext>
              </a:extLst>
            </p:cNvPr>
            <p:cNvSpPr txBox="1"/>
            <p:nvPr/>
          </p:nvSpPr>
          <p:spPr>
            <a:xfrm>
              <a:off x="5137265" y="5586153"/>
              <a:ext cx="282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1"/>
                  </a:solidFill>
                </a:rPr>
                <a:t>€ OUT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55399E-6CEC-AA40-9189-C2A7709B92A2}"/>
              </a:ext>
            </a:extLst>
          </p:cNvPr>
          <p:cNvSpPr/>
          <p:nvPr/>
        </p:nvSpPr>
        <p:spPr>
          <a:xfrm>
            <a:off x="2449911" y="1540452"/>
            <a:ext cx="3045173" cy="340917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1A18175-BD77-C147-BBD9-65B1E61A1C01}"/>
              </a:ext>
            </a:extLst>
          </p:cNvPr>
          <p:cNvSpPr/>
          <p:nvPr/>
        </p:nvSpPr>
        <p:spPr>
          <a:xfrm>
            <a:off x="859837" y="1457325"/>
            <a:ext cx="3045173" cy="340917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AA9EEE-717A-0D41-A5BE-473152CFF968}"/>
              </a:ext>
            </a:extLst>
          </p:cNvPr>
          <p:cNvSpPr/>
          <p:nvPr/>
        </p:nvSpPr>
        <p:spPr>
          <a:xfrm>
            <a:off x="942964" y="5170657"/>
            <a:ext cx="7536017" cy="980189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21" grpId="0" animBg="1"/>
      <p:bldP spid="21" grpId="1" animBg="1"/>
      <p:bldP spid="23" grpId="0" animBg="1"/>
      <p:bldP spid="23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Validation of business idea…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D7A691-27D5-7740-83DA-92204554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62" y="1745733"/>
            <a:ext cx="3815542" cy="38155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682AFE-9C3C-2A4A-B22A-13788E964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174070"/>
            <a:ext cx="2767563" cy="29588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9CCEE6-6041-2540-900B-97C964115790}"/>
              </a:ext>
            </a:extLst>
          </p:cNvPr>
          <p:cNvSpPr txBox="1"/>
          <p:nvPr/>
        </p:nvSpPr>
        <p:spPr>
          <a:xfrm>
            <a:off x="677334" y="5376609"/>
            <a:ext cx="768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The owl mother believes her babies are the prettiest! (Aesop’s Myth)</a:t>
            </a:r>
          </a:p>
        </p:txBody>
      </p:sp>
    </p:spTree>
    <p:extLst>
      <p:ext uri="{BB962C8B-B14F-4D97-AF65-F5344CB8AC3E}">
        <p14:creationId xmlns:p14="http://schemas.microsoft.com/office/powerpoint/2010/main" val="24081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8" y="2404534"/>
            <a:ext cx="8721110" cy="1646302"/>
          </a:xfrm>
        </p:spPr>
        <p:txBody>
          <a:bodyPr/>
          <a:lstStyle/>
          <a:p>
            <a:r>
              <a:rPr lang="en-US" dirty="0"/>
              <a:t>II. Value Proposition Canvas</a:t>
            </a:r>
          </a:p>
        </p:txBody>
      </p:sp>
    </p:spTree>
    <p:extLst>
      <p:ext uri="{BB962C8B-B14F-4D97-AF65-F5344CB8AC3E}">
        <p14:creationId xmlns:p14="http://schemas.microsoft.com/office/powerpoint/2010/main" val="272539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3060-98BD-6547-96D8-FB3680CF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Deus Ex </a:t>
            </a:r>
            <a:r>
              <a:rPr lang="en-US" dirty="0" err="1"/>
              <a:t>machina</a:t>
            </a:r>
            <a:r>
              <a:rPr lang="en-US" dirty="0"/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0438E-9A3D-4241-A748-205D733A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270000"/>
            <a:ext cx="7277946" cy="5138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C32F3C-7908-9B47-B811-B02E6EF94C11}"/>
              </a:ext>
            </a:extLst>
          </p:cNvPr>
          <p:cNvSpPr txBox="1"/>
          <p:nvPr/>
        </p:nvSpPr>
        <p:spPr>
          <a:xfrm>
            <a:off x="1446415" y="2377440"/>
            <a:ext cx="591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</a:t>
            </a:r>
          </a:p>
          <a:p>
            <a:r>
              <a:rPr lang="en-US"/>
              <a:t>PROPOSITION</a:t>
            </a:r>
          </a:p>
          <a:p>
            <a:r>
              <a:rPr lang="en-US"/>
              <a:t>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3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3060-98BD-6547-96D8-FB3680CF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 Value Proposition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D034B-8847-C94D-8653-9B5D910C9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rgbClr val="92D050"/>
                </a:solidFill>
              </a:rPr>
              <a:t>72% of products fail to deliver value*</a:t>
            </a:r>
          </a:p>
          <a:p>
            <a:endParaRPr lang="en-US" sz="9600" dirty="0">
              <a:solidFill>
                <a:srgbClr val="92D050"/>
              </a:solidFill>
            </a:endParaRPr>
          </a:p>
          <a:p>
            <a:r>
              <a:rPr lang="en-US" sz="9600" dirty="0">
                <a:solidFill>
                  <a:srgbClr val="92D050"/>
                </a:solidFill>
              </a:rPr>
              <a:t>The viability of a company relies on how strong the Value Proposition is!</a:t>
            </a:r>
          </a:p>
          <a:p>
            <a:endParaRPr lang="en-US" sz="70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rgbClr val="92D050"/>
              </a:solidFill>
            </a:endParaRPr>
          </a:p>
          <a:p>
            <a:endParaRPr lang="en-US" sz="4000" dirty="0">
              <a:solidFill>
                <a:srgbClr val="92D05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r>
              <a:rPr lang="en-US" sz="6400" dirty="0">
                <a:solidFill>
                  <a:srgbClr val="92D050"/>
                </a:solidFill>
              </a:rPr>
              <a:t>*</a:t>
            </a:r>
            <a:r>
              <a:rPr lang="en-US" sz="6400" i="1" dirty="0">
                <a:solidFill>
                  <a:srgbClr val="92D050"/>
                </a:solidFill>
              </a:rPr>
              <a:t> Source: Simon-</a:t>
            </a:r>
            <a:r>
              <a:rPr lang="en-US" sz="6400" i="1" dirty="0" err="1">
                <a:solidFill>
                  <a:srgbClr val="92D050"/>
                </a:solidFill>
              </a:rPr>
              <a:t>Kucher</a:t>
            </a:r>
            <a:r>
              <a:rPr lang="en-US" sz="6400" i="1" dirty="0">
                <a:solidFill>
                  <a:srgbClr val="92D050"/>
                </a:solidFill>
              </a:rPr>
              <a:t> &amp; Partners, 2014</a:t>
            </a:r>
            <a:endParaRPr lang="en-US" sz="6400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1933B-BD00-CD45-81F2-6BF66EFD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8" y="3957320"/>
            <a:ext cx="45847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E7FD2-C0D1-6F48-8126-8C6DF9C1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48" y="3578569"/>
            <a:ext cx="1999391" cy="21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655</Words>
  <Application>Microsoft Macintosh PowerPoint</Application>
  <PresentationFormat>Widescreen</PresentationFormat>
  <Paragraphs>189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Trebuchet MS</vt:lpstr>
      <vt:lpstr>Wingdings</vt:lpstr>
      <vt:lpstr>Wingdings 3</vt:lpstr>
      <vt:lpstr>Facet</vt:lpstr>
      <vt:lpstr>Fast StartUp Bootcamp</vt:lpstr>
      <vt:lpstr>I have an idea!</vt:lpstr>
      <vt:lpstr>The reality…</vt:lpstr>
      <vt:lpstr>I. Business Model Canvas</vt:lpstr>
      <vt:lpstr>Let’s make thinks simple…</vt:lpstr>
      <vt:lpstr>Validation of business idea…</vt:lpstr>
      <vt:lpstr>II. Value Proposition Canvas</vt:lpstr>
      <vt:lpstr>Deus Ex machina…</vt:lpstr>
      <vt:lpstr>Why is the Value Proposition Important?</vt:lpstr>
      <vt:lpstr>The Value Proposition Canvas</vt:lpstr>
      <vt:lpstr>The Value Proposition Canvas</vt:lpstr>
      <vt:lpstr>Example (VPC)</vt:lpstr>
      <vt:lpstr>BMC + VPC</vt:lpstr>
      <vt:lpstr>III. Financial Projections</vt:lpstr>
      <vt:lpstr>Is our venture viable?</vt:lpstr>
      <vt:lpstr>Revenue Streams</vt:lpstr>
      <vt:lpstr>Cost Structure</vt:lpstr>
      <vt:lpstr>CAPEX (Typical Costs)</vt:lpstr>
      <vt:lpstr>OPEX (Typical Costs)</vt:lpstr>
      <vt:lpstr>How much do we sell?</vt:lpstr>
      <vt:lpstr>Financial Projections</vt:lpstr>
      <vt:lpstr>IV. Pitch Deck</vt:lpstr>
      <vt:lpstr>What is a pitch deck?</vt:lpstr>
      <vt:lpstr>Why do we pitch?</vt:lpstr>
      <vt:lpstr>Profitability behind the scene… (I)</vt:lpstr>
      <vt:lpstr>Profitability behind the scene… (II)</vt:lpstr>
      <vt:lpstr>Profitability behind the scene… (III)</vt:lpstr>
      <vt:lpstr>Profitability behind the scene… (IV)</vt:lpstr>
      <vt:lpstr>Goal achievement…</vt:lpstr>
      <vt:lpstr>To sum up</vt:lpstr>
      <vt:lpstr>Navigation tips…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StartUp Bootcamp</dc:title>
  <dc:creator>Demetris Gerogiannis</dc:creator>
  <cp:lastModifiedBy>Demetris Gerogiannis</cp:lastModifiedBy>
  <cp:revision>32</cp:revision>
  <dcterms:created xsi:type="dcterms:W3CDTF">2018-12-14T12:47:53Z</dcterms:created>
  <dcterms:modified xsi:type="dcterms:W3CDTF">2020-01-18T09:19:01Z</dcterms:modified>
</cp:coreProperties>
</file>