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4"/>
  </p:notesMasterIdLst>
  <p:sldIdLst>
    <p:sldId id="431" r:id="rId2"/>
    <p:sldId id="1478" r:id="rId3"/>
    <p:sldId id="258" r:id="rId4"/>
    <p:sldId id="260" r:id="rId5"/>
    <p:sldId id="261" r:id="rId6"/>
    <p:sldId id="264" r:id="rId7"/>
    <p:sldId id="266" r:id="rId8"/>
    <p:sldId id="267" r:id="rId9"/>
    <p:sldId id="268" r:id="rId10"/>
    <p:sldId id="14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488" r:id="rId27"/>
    <p:sldId id="709" r:id="rId28"/>
    <p:sldId id="324" r:id="rId29"/>
    <p:sldId id="325" r:id="rId30"/>
    <p:sldId id="326" r:id="rId31"/>
    <p:sldId id="327" r:id="rId32"/>
    <p:sldId id="328" r:id="rId33"/>
    <p:sldId id="333" r:id="rId34"/>
    <p:sldId id="710" r:id="rId35"/>
    <p:sldId id="711" r:id="rId36"/>
    <p:sldId id="330" r:id="rId37"/>
    <p:sldId id="331" r:id="rId38"/>
    <p:sldId id="337" r:id="rId39"/>
    <p:sldId id="338" r:id="rId40"/>
    <p:sldId id="339" r:id="rId41"/>
    <p:sldId id="340" r:id="rId42"/>
    <p:sldId id="341" r:id="rId43"/>
    <p:sldId id="314" r:id="rId44"/>
    <p:sldId id="346" r:id="rId45"/>
    <p:sldId id="317" r:id="rId46"/>
    <p:sldId id="336" r:id="rId47"/>
    <p:sldId id="712" r:id="rId48"/>
    <p:sldId id="458" r:id="rId49"/>
    <p:sldId id="459" r:id="rId50"/>
    <p:sldId id="460" r:id="rId51"/>
    <p:sldId id="461" r:id="rId52"/>
    <p:sldId id="462" r:id="rId53"/>
    <p:sldId id="463" r:id="rId54"/>
    <p:sldId id="472" r:id="rId55"/>
    <p:sldId id="473" r:id="rId56"/>
    <p:sldId id="474" r:id="rId57"/>
    <p:sldId id="475" r:id="rId58"/>
    <p:sldId id="476" r:id="rId59"/>
    <p:sldId id="477" r:id="rId60"/>
    <p:sldId id="320" r:id="rId61"/>
    <p:sldId id="348" r:id="rId62"/>
    <p:sldId id="347" r:id="rId63"/>
    <p:sldId id="321" r:id="rId64"/>
    <p:sldId id="349" r:id="rId65"/>
    <p:sldId id="322" r:id="rId66"/>
    <p:sldId id="713" r:id="rId67"/>
    <p:sldId id="715" r:id="rId68"/>
    <p:sldId id="481" r:id="rId69"/>
    <p:sldId id="482" r:id="rId70"/>
    <p:sldId id="1479" r:id="rId71"/>
    <p:sldId id="1340" r:id="rId72"/>
    <p:sldId id="1339" r:id="rId73"/>
    <p:sldId id="1393" r:id="rId74"/>
    <p:sldId id="1468" r:id="rId75"/>
    <p:sldId id="1341" r:id="rId76"/>
    <p:sldId id="1383" r:id="rId77"/>
    <p:sldId id="1399" r:id="rId78"/>
    <p:sldId id="1469" r:id="rId79"/>
    <p:sldId id="1430" r:id="rId80"/>
    <p:sldId id="1460" r:id="rId81"/>
    <p:sldId id="265" r:id="rId82"/>
    <p:sldId id="1470" r:id="rId83"/>
    <p:sldId id="1398" r:id="rId84"/>
    <p:sldId id="1423" r:id="rId85"/>
    <p:sldId id="1220" r:id="rId86"/>
    <p:sldId id="398" r:id="rId87"/>
    <p:sldId id="1471" r:id="rId88"/>
    <p:sldId id="1362" r:id="rId89"/>
    <p:sldId id="1344" r:id="rId90"/>
    <p:sldId id="1463" r:id="rId91"/>
    <p:sldId id="1397" r:id="rId92"/>
    <p:sldId id="1465" r:id="rId93"/>
    <p:sldId id="1466" r:id="rId94"/>
    <p:sldId id="1237" r:id="rId95"/>
    <p:sldId id="414" r:id="rId96"/>
    <p:sldId id="417" r:id="rId97"/>
    <p:sldId id="420" r:id="rId98"/>
    <p:sldId id="1467" r:id="rId99"/>
    <p:sldId id="1438" r:id="rId100"/>
    <p:sldId id="1439" r:id="rId101"/>
    <p:sldId id="1472" r:id="rId102"/>
    <p:sldId id="1302" r:id="rId103"/>
    <p:sldId id="1473" r:id="rId104"/>
    <p:sldId id="1400" r:id="rId105"/>
    <p:sldId id="1387" r:id="rId106"/>
    <p:sldId id="1450" r:id="rId107"/>
    <p:sldId id="465" r:id="rId108"/>
    <p:sldId id="466" r:id="rId109"/>
    <p:sldId id="412" r:id="rId110"/>
    <p:sldId id="406" r:id="rId111"/>
    <p:sldId id="1391" r:id="rId112"/>
    <p:sldId id="1474" r:id="rId113"/>
    <p:sldId id="531" r:id="rId114"/>
    <p:sldId id="753" r:id="rId115"/>
    <p:sldId id="561" r:id="rId116"/>
    <p:sldId id="810" r:id="rId117"/>
    <p:sldId id="812" r:id="rId118"/>
    <p:sldId id="539" r:id="rId119"/>
    <p:sldId id="581" r:id="rId120"/>
    <p:sldId id="582" r:id="rId121"/>
    <p:sldId id="771" r:id="rId122"/>
    <p:sldId id="583" r:id="rId123"/>
    <p:sldId id="586" r:id="rId124"/>
    <p:sldId id="592" r:id="rId125"/>
    <p:sldId id="588" r:id="rId126"/>
    <p:sldId id="584" r:id="rId127"/>
    <p:sldId id="587" r:id="rId128"/>
    <p:sldId id="593" r:id="rId129"/>
    <p:sldId id="589" r:id="rId130"/>
    <p:sldId id="585" r:id="rId131"/>
    <p:sldId id="591" r:id="rId132"/>
    <p:sldId id="1475" r:id="rId133"/>
    <p:sldId id="601" r:id="rId134"/>
    <p:sldId id="590" r:id="rId135"/>
    <p:sldId id="819" r:id="rId136"/>
    <p:sldId id="602" r:id="rId137"/>
    <p:sldId id="816" r:id="rId138"/>
    <p:sldId id="817" r:id="rId139"/>
    <p:sldId id="617" r:id="rId140"/>
    <p:sldId id="621" r:id="rId141"/>
    <p:sldId id="622" r:id="rId142"/>
    <p:sldId id="623" r:id="rId14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toura"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312753-5B4B-4580-84CB-FB09ABE030F1}" v="11" dt="2023-12-20T10:41:07.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5" autoAdjust="0"/>
    <p:restoredTop sz="93634" autoAdjust="0"/>
  </p:normalViewPr>
  <p:slideViewPr>
    <p:cSldViewPr>
      <p:cViewPr varScale="1">
        <p:scale>
          <a:sx n="104" d="100"/>
          <a:sy n="104" d="100"/>
        </p:scale>
        <p:origin x="1848" y="11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6/11/relationships/changesInfo" Target="changesInfos/changesInfo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ΠΑΝΑΓΙΩΤΗΣ ΤΣΑΠΑΡΑΣ" userId="14c29a0b-fba8-4de1-ba9f-ce710cf39d77" providerId="ADAL" clId="{79312753-5B4B-4580-84CB-FB09ABE030F1}"/>
    <pc:docChg chg="undo redo custSel addSld delSld modSld">
      <pc:chgData name="ΠΑΝΑΓΙΩΤΗΣ ΤΣΑΠΑΡΑΣ" userId="14c29a0b-fba8-4de1-ba9f-ce710cf39d77" providerId="ADAL" clId="{79312753-5B4B-4580-84CB-FB09ABE030F1}" dt="2023-12-22T13:19:10.086" v="414" actId="20577"/>
      <pc:docMkLst>
        <pc:docMk/>
      </pc:docMkLst>
      <pc:sldChg chg="modSp mod">
        <pc:chgData name="ΠΑΝΑΓΙΩΤΗΣ ΤΣΑΠΑΡΑΣ" userId="14c29a0b-fba8-4de1-ba9f-ce710cf39d77" providerId="ADAL" clId="{79312753-5B4B-4580-84CB-FB09ABE030F1}" dt="2023-12-20T10:11:20.510" v="49" actId="1076"/>
        <pc:sldMkLst>
          <pc:docMk/>
          <pc:sldMk cId="749591673" sldId="406"/>
        </pc:sldMkLst>
        <pc:spChg chg="mod">
          <ac:chgData name="ΠΑΝΑΓΙΩΤΗΣ ΤΣΑΠΑΡΑΣ" userId="14c29a0b-fba8-4de1-ba9f-ce710cf39d77" providerId="ADAL" clId="{79312753-5B4B-4580-84CB-FB09ABE030F1}" dt="2023-12-20T10:11:20.510" v="49" actId="1076"/>
          <ac:spMkLst>
            <pc:docMk/>
            <pc:sldMk cId="749591673" sldId="406"/>
            <ac:spMk id="10" creationId="{23DF231E-687B-401B-B818-FFC564CC935C}"/>
          </ac:spMkLst>
        </pc:spChg>
      </pc:sldChg>
      <pc:sldChg chg="modSp mod">
        <pc:chgData name="ΠΑΝΑΓΙΩΤΗΣ ΤΣΑΠΑΡΑΣ" userId="14c29a0b-fba8-4de1-ba9f-ce710cf39d77" providerId="ADAL" clId="{79312753-5B4B-4580-84CB-FB09ABE030F1}" dt="2023-12-20T10:11:03.662" v="48" actId="1076"/>
        <pc:sldMkLst>
          <pc:docMk/>
          <pc:sldMk cId="2231791258" sldId="466"/>
        </pc:sldMkLst>
        <pc:spChg chg="mod">
          <ac:chgData name="ΠΑΝΑΓΙΩΤΗΣ ΤΣΑΠΑΡΑΣ" userId="14c29a0b-fba8-4de1-ba9f-ce710cf39d77" providerId="ADAL" clId="{79312753-5B4B-4580-84CB-FB09ABE030F1}" dt="2023-12-20T10:11:03.662" v="48" actId="1076"/>
          <ac:spMkLst>
            <pc:docMk/>
            <pc:sldMk cId="2231791258" sldId="466"/>
            <ac:spMk id="10" creationId="{0F244D54-E69D-413E-BEC3-57B9B47CC29E}"/>
          </ac:spMkLst>
        </pc:spChg>
        <pc:grpChg chg="mod">
          <ac:chgData name="ΠΑΝΑΓΙΩΤΗΣ ΤΣΑΠΑΡΑΣ" userId="14c29a0b-fba8-4de1-ba9f-ce710cf39d77" providerId="ADAL" clId="{79312753-5B4B-4580-84CB-FB09ABE030F1}" dt="2023-12-20T10:11:03.662" v="48" actId="1076"/>
          <ac:grpSpMkLst>
            <pc:docMk/>
            <pc:sldMk cId="2231791258" sldId="466"/>
            <ac:grpSpMk id="16" creationId="{27BFB5F5-6E60-4058-989D-7BE3608C5072}"/>
          </ac:grpSpMkLst>
        </pc:grpChg>
      </pc:sldChg>
      <pc:sldChg chg="modSp mod">
        <pc:chgData name="ΠΑΝΑΓΙΩΤΗΣ ΤΣΑΠΑΡΑΣ" userId="14c29a0b-fba8-4de1-ba9f-ce710cf39d77" providerId="ADAL" clId="{79312753-5B4B-4580-84CB-FB09ABE030F1}" dt="2023-12-20T10:07:31.087" v="1" actId="27636"/>
        <pc:sldMkLst>
          <pc:docMk/>
          <pc:sldMk cId="1213304761" sldId="539"/>
        </pc:sldMkLst>
        <pc:spChg chg="mod">
          <ac:chgData name="ΠΑΝΑΓΙΩΤΗΣ ΤΣΑΠΑΡΑΣ" userId="14c29a0b-fba8-4de1-ba9f-ce710cf39d77" providerId="ADAL" clId="{79312753-5B4B-4580-84CB-FB09ABE030F1}" dt="2023-12-20T10:07:31.087" v="1" actId="27636"/>
          <ac:spMkLst>
            <pc:docMk/>
            <pc:sldMk cId="1213304761" sldId="539"/>
            <ac:spMk id="3" creationId="{A6667881-13B3-1B97-A185-7AFA5FD5DB09}"/>
          </ac:spMkLst>
        </pc:spChg>
      </pc:sldChg>
      <pc:sldChg chg="modSp mod">
        <pc:chgData name="ΠΑΝΑΓΙΩΤΗΣ ΤΣΑΠΑΡΑΣ" userId="14c29a0b-fba8-4de1-ba9f-ce710cf39d77" providerId="ADAL" clId="{79312753-5B4B-4580-84CB-FB09ABE030F1}" dt="2023-12-20T10:26:20.702" v="55" actId="1076"/>
        <pc:sldMkLst>
          <pc:docMk/>
          <pc:sldMk cId="3560676845" sldId="581"/>
        </pc:sldMkLst>
        <pc:spChg chg="mod">
          <ac:chgData name="ΠΑΝΑΓΙΩΤΗΣ ΤΣΑΠΑΡΑΣ" userId="14c29a0b-fba8-4de1-ba9f-ce710cf39d77" providerId="ADAL" clId="{79312753-5B4B-4580-84CB-FB09ABE030F1}" dt="2023-12-20T10:26:07.380" v="52" actId="27636"/>
          <ac:spMkLst>
            <pc:docMk/>
            <pc:sldMk cId="3560676845" sldId="581"/>
            <ac:spMk id="3" creationId="{3D14D660-2CF3-2D1D-0B4F-C9C8C639AF63}"/>
          </ac:spMkLst>
        </pc:spChg>
        <pc:spChg chg="mod">
          <ac:chgData name="ΠΑΝΑΓΙΩΤΗΣ ΤΣΑΠΑΡΑΣ" userId="14c29a0b-fba8-4de1-ba9f-ce710cf39d77" providerId="ADAL" clId="{79312753-5B4B-4580-84CB-FB09ABE030F1}" dt="2023-12-20T10:26:14.350" v="54" actId="1076"/>
          <ac:spMkLst>
            <pc:docMk/>
            <pc:sldMk cId="3560676845" sldId="581"/>
            <ac:spMk id="4" creationId="{FEF33C2C-B4CD-0755-16CB-07ADAE6B3C04}"/>
          </ac:spMkLst>
        </pc:spChg>
        <pc:graphicFrameChg chg="mod">
          <ac:chgData name="ΠΑΝΑΓΙΩΤΗΣ ΤΣΑΠΑΡΑΣ" userId="14c29a0b-fba8-4de1-ba9f-ce710cf39d77" providerId="ADAL" clId="{79312753-5B4B-4580-84CB-FB09ABE030F1}" dt="2023-12-20T10:26:20.702" v="55" actId="1076"/>
          <ac:graphicFrameMkLst>
            <pc:docMk/>
            <pc:sldMk cId="3560676845" sldId="581"/>
            <ac:graphicFrameMk id="5" creationId="{8F4B7BAE-9370-9E79-2C8E-FEEE9B727452}"/>
          </ac:graphicFrameMkLst>
        </pc:graphicFrameChg>
      </pc:sldChg>
      <pc:sldChg chg="modSp mod">
        <pc:chgData name="ΠΑΝΑΓΙΩΤΗΣ ΤΣΑΠΑΡΑΣ" userId="14c29a0b-fba8-4de1-ba9f-ce710cf39d77" providerId="ADAL" clId="{79312753-5B4B-4580-84CB-FB09ABE030F1}" dt="2023-12-20T10:26:44.659" v="56" actId="14100"/>
        <pc:sldMkLst>
          <pc:docMk/>
          <pc:sldMk cId="465988089" sldId="582"/>
        </pc:sldMkLst>
        <pc:spChg chg="mod">
          <ac:chgData name="ΠΑΝΑΓΙΩΤΗΣ ΤΣΑΠΑΡΑΣ" userId="14c29a0b-fba8-4de1-ba9f-ce710cf39d77" providerId="ADAL" clId="{79312753-5B4B-4580-84CB-FB09ABE030F1}" dt="2023-12-20T10:26:44.659" v="56" actId="14100"/>
          <ac:spMkLst>
            <pc:docMk/>
            <pc:sldMk cId="465988089" sldId="582"/>
            <ac:spMk id="9" creationId="{18368FC1-C1EA-0092-E1F6-040E948B73AF}"/>
          </ac:spMkLst>
        </pc:spChg>
      </pc:sldChg>
      <pc:sldChg chg="delSp modSp mod">
        <pc:chgData name="ΠΑΝΑΓΙΩΤΗΣ ΤΣΑΠΑΡΑΣ" userId="14c29a0b-fba8-4de1-ba9f-ce710cf39d77" providerId="ADAL" clId="{79312753-5B4B-4580-84CB-FB09ABE030F1}" dt="2023-12-20T10:27:54.003" v="60" actId="478"/>
        <pc:sldMkLst>
          <pc:docMk/>
          <pc:sldMk cId="45378254" sldId="583"/>
        </pc:sldMkLst>
        <pc:spChg chg="del">
          <ac:chgData name="ΠΑΝΑΓΙΩΤΗΣ ΤΣΑΠΑΡΑΣ" userId="14c29a0b-fba8-4de1-ba9f-ce710cf39d77" providerId="ADAL" clId="{79312753-5B4B-4580-84CB-FB09ABE030F1}" dt="2023-12-20T10:27:54.003" v="60" actId="478"/>
          <ac:spMkLst>
            <pc:docMk/>
            <pc:sldMk cId="45378254" sldId="583"/>
            <ac:spMk id="4" creationId="{09C78714-1DAF-9E84-D00E-3DF9002AA981}"/>
          </ac:spMkLst>
        </pc:spChg>
        <pc:spChg chg="mod">
          <ac:chgData name="ΠΑΝΑΓΙΩΤΗΣ ΤΣΑΠΑΡΑΣ" userId="14c29a0b-fba8-4de1-ba9f-ce710cf39d77" providerId="ADAL" clId="{79312753-5B4B-4580-84CB-FB09ABE030F1}" dt="2023-12-20T10:27:30.871" v="59" actId="1076"/>
          <ac:spMkLst>
            <pc:docMk/>
            <pc:sldMk cId="45378254" sldId="583"/>
            <ac:spMk id="5" creationId="{76E80E84-D613-5541-54F2-0EF2A2170B5F}"/>
          </ac:spMkLst>
        </pc:spChg>
        <pc:cxnChg chg="mod">
          <ac:chgData name="ΠΑΝΑΓΙΩΤΗΣ ΤΣΑΠΑΡΑΣ" userId="14c29a0b-fba8-4de1-ba9f-ce710cf39d77" providerId="ADAL" clId="{79312753-5B4B-4580-84CB-FB09ABE030F1}" dt="2023-12-20T10:27:30.871" v="59" actId="1076"/>
          <ac:cxnSpMkLst>
            <pc:docMk/>
            <pc:sldMk cId="45378254" sldId="583"/>
            <ac:cxnSpMk id="6" creationId="{E84FFABE-A990-FFB0-4981-4E3447BF95B3}"/>
          </ac:cxnSpMkLst>
        </pc:cxnChg>
      </pc:sldChg>
      <pc:sldChg chg="modSp mod">
        <pc:chgData name="ΠΑΝΑΓΙΩΤΗΣ ΤΣΑΠΑΡΑΣ" userId="14c29a0b-fba8-4de1-ba9f-ce710cf39d77" providerId="ADAL" clId="{79312753-5B4B-4580-84CB-FB09ABE030F1}" dt="2023-12-20T10:32:47.777" v="103" actId="1076"/>
        <pc:sldMkLst>
          <pc:docMk/>
          <pc:sldMk cId="866327655" sldId="584"/>
        </pc:sldMkLst>
        <pc:spChg chg="mod">
          <ac:chgData name="ΠΑΝΑΓΙΩΤΗΣ ΤΣΑΠΑΡΑΣ" userId="14c29a0b-fba8-4de1-ba9f-ce710cf39d77" providerId="ADAL" clId="{79312753-5B4B-4580-84CB-FB09ABE030F1}" dt="2023-12-20T10:32:47.777" v="103" actId="1076"/>
          <ac:spMkLst>
            <pc:docMk/>
            <pc:sldMk cId="866327655" sldId="584"/>
            <ac:spMk id="5" creationId="{76E80E84-D613-5541-54F2-0EF2A2170B5F}"/>
          </ac:spMkLst>
        </pc:spChg>
        <pc:cxnChg chg="mod">
          <ac:chgData name="ΠΑΝΑΓΙΩΤΗΣ ΤΣΑΠΑΡΑΣ" userId="14c29a0b-fba8-4de1-ba9f-ce710cf39d77" providerId="ADAL" clId="{79312753-5B4B-4580-84CB-FB09ABE030F1}" dt="2023-12-20T10:32:47.777" v="103" actId="1076"/>
          <ac:cxnSpMkLst>
            <pc:docMk/>
            <pc:sldMk cId="866327655" sldId="584"/>
            <ac:cxnSpMk id="6" creationId="{E84FFABE-A990-FFB0-4981-4E3447BF95B3}"/>
          </ac:cxnSpMkLst>
        </pc:cxnChg>
      </pc:sldChg>
      <pc:sldChg chg="modSp mod">
        <pc:chgData name="ΠΑΝΑΓΙΩΤΗΣ ΤΣΑΠΑΡΑΣ" userId="14c29a0b-fba8-4de1-ba9f-ce710cf39d77" providerId="ADAL" clId="{79312753-5B4B-4580-84CB-FB09ABE030F1}" dt="2023-12-20T10:31:10.653" v="76" actId="207"/>
        <pc:sldMkLst>
          <pc:docMk/>
          <pc:sldMk cId="1943669601" sldId="586"/>
        </pc:sldMkLst>
        <pc:spChg chg="mod">
          <ac:chgData name="ΠΑΝΑΓΙΩΤΗΣ ΤΣΑΠΑΡΑΣ" userId="14c29a0b-fba8-4de1-ba9f-ce710cf39d77" providerId="ADAL" clId="{79312753-5B4B-4580-84CB-FB09ABE030F1}" dt="2023-12-20T10:07:31.406" v="2" actId="27636"/>
          <ac:spMkLst>
            <pc:docMk/>
            <pc:sldMk cId="1943669601" sldId="586"/>
            <ac:spMk id="3" creationId="{0E8DF114-F7D2-DE77-B524-88461F25C9ED}"/>
          </ac:spMkLst>
        </pc:spChg>
        <pc:spChg chg="mod">
          <ac:chgData name="ΠΑΝΑΓΙΩΤΗΣ ΤΣΑΠΑΡΑΣ" userId="14c29a0b-fba8-4de1-ba9f-ce710cf39d77" providerId="ADAL" clId="{79312753-5B4B-4580-84CB-FB09ABE030F1}" dt="2023-12-20T10:30:33.066" v="69" actId="208"/>
          <ac:spMkLst>
            <pc:docMk/>
            <pc:sldMk cId="1943669601" sldId="586"/>
            <ac:spMk id="5" creationId="{AE959CF7-F853-71A8-94E5-D66ADAA49ADE}"/>
          </ac:spMkLst>
        </pc:spChg>
        <pc:spChg chg="mod">
          <ac:chgData name="ΠΑΝΑΓΙΩΤΗΣ ΤΣΑΠΑΡΑΣ" userId="14c29a0b-fba8-4de1-ba9f-ce710cf39d77" providerId="ADAL" clId="{79312753-5B4B-4580-84CB-FB09ABE030F1}" dt="2023-12-20T10:29:28.377" v="66" actId="1076"/>
          <ac:spMkLst>
            <pc:docMk/>
            <pc:sldMk cId="1943669601" sldId="586"/>
            <ac:spMk id="6" creationId="{AA6F4687-BBFE-0515-A5DA-256116942597}"/>
          </ac:spMkLst>
        </pc:spChg>
        <pc:spChg chg="mod">
          <ac:chgData name="ΠΑΝΑΓΙΩΤΗΣ ΤΣΑΠΑΡΑΣ" userId="14c29a0b-fba8-4de1-ba9f-ce710cf39d77" providerId="ADAL" clId="{79312753-5B4B-4580-84CB-FB09ABE030F1}" dt="2023-12-20T10:31:05.515" v="75" actId="208"/>
          <ac:spMkLst>
            <pc:docMk/>
            <pc:sldMk cId="1943669601" sldId="586"/>
            <ac:spMk id="7" creationId="{8EF15691-F68D-5943-8328-B7CEAE9A4090}"/>
          </ac:spMkLst>
        </pc:spChg>
        <pc:spChg chg="mod">
          <ac:chgData name="ΠΑΝΑΓΙΩΤΗΣ ΤΣΑΠΑΡΑΣ" userId="14c29a0b-fba8-4de1-ba9f-ce710cf39d77" providerId="ADAL" clId="{79312753-5B4B-4580-84CB-FB09ABE030F1}" dt="2023-12-20T10:30:40.610" v="71" actId="207"/>
          <ac:spMkLst>
            <pc:docMk/>
            <pc:sldMk cId="1943669601" sldId="586"/>
            <ac:spMk id="8" creationId="{9D6E3A1E-B818-F2EF-023C-03609CAE20F0}"/>
          </ac:spMkLst>
        </pc:spChg>
        <pc:spChg chg="mod">
          <ac:chgData name="ΠΑΝΑΓΙΩΤΗΣ ΤΣΑΠΑΡΑΣ" userId="14c29a0b-fba8-4de1-ba9f-ce710cf39d77" providerId="ADAL" clId="{79312753-5B4B-4580-84CB-FB09ABE030F1}" dt="2023-12-20T10:31:10.653" v="76" actId="207"/>
          <ac:spMkLst>
            <pc:docMk/>
            <pc:sldMk cId="1943669601" sldId="586"/>
            <ac:spMk id="9" creationId="{7C8C00D8-070F-AA4B-E54A-49D2C4FCF8A5}"/>
          </ac:spMkLst>
        </pc:spChg>
      </pc:sldChg>
      <pc:sldChg chg="modSp mod">
        <pc:chgData name="ΠΑΝΑΓΙΩΤΗΣ ΤΣΑΠΑΡΑΣ" userId="14c29a0b-fba8-4de1-ba9f-ce710cf39d77" providerId="ADAL" clId="{79312753-5B4B-4580-84CB-FB09ABE030F1}" dt="2023-12-20T10:34:02.926" v="124" actId="14100"/>
        <pc:sldMkLst>
          <pc:docMk/>
          <pc:sldMk cId="21878103" sldId="587"/>
        </pc:sldMkLst>
        <pc:spChg chg="mod">
          <ac:chgData name="ΠΑΝΑΓΙΩΤΗΣ ΤΣΑΠΑΡΑΣ" userId="14c29a0b-fba8-4de1-ba9f-ce710cf39d77" providerId="ADAL" clId="{79312753-5B4B-4580-84CB-FB09ABE030F1}" dt="2023-12-20T10:33:54.962" v="118" actId="1076"/>
          <ac:spMkLst>
            <pc:docMk/>
            <pc:sldMk cId="21878103" sldId="587"/>
            <ac:spMk id="4" creationId="{15B040BF-13CD-F496-AD84-84F3F9FEFB6C}"/>
          </ac:spMkLst>
        </pc:spChg>
        <pc:spChg chg="mod">
          <ac:chgData name="ΠΑΝΑΓΙΩΤΗΣ ΤΣΑΠΑΡΑΣ" userId="14c29a0b-fba8-4de1-ba9f-ce710cf39d77" providerId="ADAL" clId="{79312753-5B4B-4580-84CB-FB09ABE030F1}" dt="2023-12-20T10:33:01.868" v="105" actId="1076"/>
          <ac:spMkLst>
            <pc:docMk/>
            <pc:sldMk cId="21878103" sldId="587"/>
            <ac:spMk id="31" creationId="{36655CE4-DA1E-9DE3-3EB6-C73DEFC9F185}"/>
          </ac:spMkLst>
        </pc:spChg>
        <pc:spChg chg="mod">
          <ac:chgData name="ΠΑΝΑΓΙΩΤΗΣ ΤΣΑΠΑΡΑΣ" userId="14c29a0b-fba8-4de1-ba9f-ce710cf39d77" providerId="ADAL" clId="{79312753-5B4B-4580-84CB-FB09ABE030F1}" dt="2023-12-20T10:33:01.868" v="105" actId="1076"/>
          <ac:spMkLst>
            <pc:docMk/>
            <pc:sldMk cId="21878103" sldId="587"/>
            <ac:spMk id="32" creationId="{E7B054C2-4692-C6BB-A9DA-1CFEE595BE7B}"/>
          </ac:spMkLst>
        </pc:spChg>
        <pc:spChg chg="mod">
          <ac:chgData name="ΠΑΝΑΓΙΩΤΗΣ ΤΣΑΠΑΡΑΣ" userId="14c29a0b-fba8-4de1-ba9f-ce710cf39d77" providerId="ADAL" clId="{79312753-5B4B-4580-84CB-FB09ABE030F1}" dt="2023-12-20T10:33:01.868" v="105" actId="1076"/>
          <ac:spMkLst>
            <pc:docMk/>
            <pc:sldMk cId="21878103" sldId="587"/>
            <ac:spMk id="33" creationId="{23B5D3DE-E0F9-7AC7-EDCA-0D695D89D5BD}"/>
          </ac:spMkLst>
        </pc:spChg>
        <pc:spChg chg="mod">
          <ac:chgData name="ΠΑΝΑΓΙΩΤΗΣ ΤΣΑΠΑΡΑΣ" userId="14c29a0b-fba8-4de1-ba9f-ce710cf39d77" providerId="ADAL" clId="{79312753-5B4B-4580-84CB-FB09ABE030F1}" dt="2023-12-20T10:33:01.868" v="105" actId="1076"/>
          <ac:spMkLst>
            <pc:docMk/>
            <pc:sldMk cId="21878103" sldId="587"/>
            <ac:spMk id="34" creationId="{61578892-E016-6D16-B9FD-E59C0DCDF283}"/>
          </ac:spMkLst>
        </pc:spChg>
        <pc:spChg chg="mod">
          <ac:chgData name="ΠΑΝΑΓΙΩΤΗΣ ΤΣΑΠΑΡΑΣ" userId="14c29a0b-fba8-4de1-ba9f-ce710cf39d77" providerId="ADAL" clId="{79312753-5B4B-4580-84CB-FB09ABE030F1}" dt="2023-12-20T10:33:01.868" v="105" actId="1076"/>
          <ac:spMkLst>
            <pc:docMk/>
            <pc:sldMk cId="21878103" sldId="587"/>
            <ac:spMk id="35" creationId="{CF98A26C-8E89-9C6C-D49D-576B3441D835}"/>
          </ac:spMkLst>
        </pc:spChg>
        <pc:spChg chg="mod">
          <ac:chgData name="ΠΑΝΑΓΙΩΤΗΣ ΤΣΑΠΑΡΑΣ" userId="14c29a0b-fba8-4de1-ba9f-ce710cf39d77" providerId="ADAL" clId="{79312753-5B4B-4580-84CB-FB09ABE030F1}" dt="2023-12-20T10:34:02.926" v="124" actId="14100"/>
          <ac:spMkLst>
            <pc:docMk/>
            <pc:sldMk cId="21878103" sldId="587"/>
            <ac:spMk id="36" creationId="{00973976-FB09-CDB0-F899-2D9073B3BB38}"/>
          </ac:spMkLst>
        </pc:spChg>
      </pc:sldChg>
      <pc:sldChg chg="modSp mod">
        <pc:chgData name="ΠΑΝΑΓΙΩΤΗΣ ΤΣΑΠΑΡΑΣ" userId="14c29a0b-fba8-4de1-ba9f-ce710cf39d77" providerId="ADAL" clId="{79312753-5B4B-4580-84CB-FB09ABE030F1}" dt="2023-12-20T10:32:27.958" v="102" actId="20577"/>
        <pc:sldMkLst>
          <pc:docMk/>
          <pc:sldMk cId="2493868696" sldId="588"/>
        </pc:sldMkLst>
        <pc:spChg chg="mod">
          <ac:chgData name="ΠΑΝΑΓΙΩΤΗΣ ΤΣΑΠΑΡΑΣ" userId="14c29a0b-fba8-4de1-ba9f-ce710cf39d77" providerId="ADAL" clId="{79312753-5B4B-4580-84CB-FB09ABE030F1}" dt="2023-12-20T10:32:27.958" v="102" actId="20577"/>
          <ac:spMkLst>
            <pc:docMk/>
            <pc:sldMk cId="2493868696" sldId="588"/>
            <ac:spMk id="8" creationId="{CAE00B83-AA48-703B-C549-01D8A0ABBA4E}"/>
          </ac:spMkLst>
        </pc:spChg>
      </pc:sldChg>
      <pc:sldChg chg="modSp mod">
        <pc:chgData name="ΠΑΝΑΓΙΩΤΗΣ ΤΣΑΠΑΡΑΣ" userId="14c29a0b-fba8-4de1-ba9f-ce710cf39d77" providerId="ADAL" clId="{79312753-5B4B-4580-84CB-FB09ABE030F1}" dt="2023-12-20T10:33:32.597" v="110" actId="403"/>
        <pc:sldMkLst>
          <pc:docMk/>
          <pc:sldMk cId="2581511944" sldId="589"/>
        </pc:sldMkLst>
        <pc:spChg chg="mod">
          <ac:chgData name="ΠΑΝΑΓΙΩΤΗΣ ΤΣΑΠΑΡΑΣ" userId="14c29a0b-fba8-4de1-ba9f-ce710cf39d77" providerId="ADAL" clId="{79312753-5B4B-4580-84CB-FB09ABE030F1}" dt="2023-12-20T10:33:25.335" v="106" actId="1076"/>
          <ac:spMkLst>
            <pc:docMk/>
            <pc:sldMk cId="2581511944" sldId="589"/>
            <ac:spMk id="4" creationId="{B3396523-8790-80C0-5CA8-8D67875D9769}"/>
          </ac:spMkLst>
        </pc:spChg>
        <pc:spChg chg="mod">
          <ac:chgData name="ΠΑΝΑΓΙΩΤΗΣ ΤΣΑΠΑΡΑΣ" userId="14c29a0b-fba8-4de1-ba9f-ce710cf39d77" providerId="ADAL" clId="{79312753-5B4B-4580-84CB-FB09ABE030F1}" dt="2023-12-20T10:33:32.597" v="110" actId="403"/>
          <ac:spMkLst>
            <pc:docMk/>
            <pc:sldMk cId="2581511944" sldId="589"/>
            <ac:spMk id="6" creationId="{FFBADBF5-DBBB-B33A-E6B0-56B4245707D0}"/>
          </ac:spMkLst>
        </pc:spChg>
      </pc:sldChg>
      <pc:sldChg chg="modSp mod">
        <pc:chgData name="ΠΑΝΑΓΙΩΤΗΣ ΤΣΑΠΑΡΑΣ" userId="14c29a0b-fba8-4de1-ba9f-ce710cf39d77" providerId="ADAL" clId="{79312753-5B4B-4580-84CB-FB09ABE030F1}" dt="2023-12-20T10:36:19.812" v="143" actId="1076"/>
        <pc:sldMkLst>
          <pc:docMk/>
          <pc:sldMk cId="3791504501" sldId="590"/>
        </pc:sldMkLst>
        <pc:spChg chg="mod">
          <ac:chgData name="ΠΑΝΑΓΙΩΤΗΣ ΤΣΑΠΑΡΑΣ" userId="14c29a0b-fba8-4de1-ba9f-ce710cf39d77" providerId="ADAL" clId="{79312753-5B4B-4580-84CB-FB09ABE030F1}" dt="2023-12-20T10:35:59.550" v="139" actId="403"/>
          <ac:spMkLst>
            <pc:docMk/>
            <pc:sldMk cId="3791504501" sldId="590"/>
            <ac:spMk id="5" creationId="{2A2A17B4-969F-D9A6-569F-616A02FB49D2}"/>
          </ac:spMkLst>
        </pc:spChg>
        <pc:spChg chg="mod">
          <ac:chgData name="ΠΑΝΑΓΙΩΤΗΣ ΤΣΑΠΑΡΑΣ" userId="14c29a0b-fba8-4de1-ba9f-ce710cf39d77" providerId="ADAL" clId="{79312753-5B4B-4580-84CB-FB09ABE030F1}" dt="2023-12-20T10:36:10.498" v="141" actId="1076"/>
          <ac:spMkLst>
            <pc:docMk/>
            <pc:sldMk cId="3791504501" sldId="590"/>
            <ac:spMk id="26" creationId="{278BF2D8-DF4E-1676-C173-B36B9CF6922E}"/>
          </ac:spMkLst>
        </pc:spChg>
        <pc:spChg chg="mod">
          <ac:chgData name="ΠΑΝΑΓΙΩΤΗΣ ΤΣΑΠΑΡΑΣ" userId="14c29a0b-fba8-4de1-ba9f-ce710cf39d77" providerId="ADAL" clId="{79312753-5B4B-4580-84CB-FB09ABE030F1}" dt="2023-12-20T10:36:06.595" v="140" actId="1076"/>
          <ac:spMkLst>
            <pc:docMk/>
            <pc:sldMk cId="3791504501" sldId="590"/>
            <ac:spMk id="27" creationId="{2B1EF465-13D6-5A21-E592-334495333EA9}"/>
          </ac:spMkLst>
        </pc:spChg>
        <pc:spChg chg="mod">
          <ac:chgData name="ΠΑΝΑΓΙΩΤΗΣ ΤΣΑΠΑΡΑΣ" userId="14c29a0b-fba8-4de1-ba9f-ce710cf39d77" providerId="ADAL" clId="{79312753-5B4B-4580-84CB-FB09ABE030F1}" dt="2023-12-20T10:36:06.595" v="140" actId="1076"/>
          <ac:spMkLst>
            <pc:docMk/>
            <pc:sldMk cId="3791504501" sldId="590"/>
            <ac:spMk id="28" creationId="{F5F82984-6978-7DD6-03E3-FAADC2EC44D7}"/>
          </ac:spMkLst>
        </pc:spChg>
        <pc:spChg chg="mod">
          <ac:chgData name="ΠΑΝΑΓΙΩΤΗΣ ΤΣΑΠΑΡΑΣ" userId="14c29a0b-fba8-4de1-ba9f-ce710cf39d77" providerId="ADAL" clId="{79312753-5B4B-4580-84CB-FB09ABE030F1}" dt="2023-12-20T10:36:06.595" v="140" actId="1076"/>
          <ac:spMkLst>
            <pc:docMk/>
            <pc:sldMk cId="3791504501" sldId="590"/>
            <ac:spMk id="31" creationId="{5DB16284-0C5D-D6D9-E713-033878F6588C}"/>
          </ac:spMkLst>
        </pc:spChg>
        <pc:spChg chg="mod">
          <ac:chgData name="ΠΑΝΑΓΙΩΤΗΣ ΤΣΑΠΑΡΑΣ" userId="14c29a0b-fba8-4de1-ba9f-ce710cf39d77" providerId="ADAL" clId="{79312753-5B4B-4580-84CB-FB09ABE030F1}" dt="2023-12-20T10:36:19.812" v="143" actId="1076"/>
          <ac:spMkLst>
            <pc:docMk/>
            <pc:sldMk cId="3791504501" sldId="590"/>
            <ac:spMk id="32" creationId="{1A9CF036-62F4-A332-A386-EECD58AACEFE}"/>
          </ac:spMkLst>
        </pc:spChg>
        <pc:spChg chg="mod">
          <ac:chgData name="ΠΑΝΑΓΙΩΤΗΣ ΤΣΑΠΑΡΑΣ" userId="14c29a0b-fba8-4de1-ba9f-ce710cf39d77" providerId="ADAL" clId="{79312753-5B4B-4580-84CB-FB09ABE030F1}" dt="2023-12-20T10:36:16.307" v="142" actId="1076"/>
          <ac:spMkLst>
            <pc:docMk/>
            <pc:sldMk cId="3791504501" sldId="590"/>
            <ac:spMk id="33" creationId="{563F58E3-9115-9539-3F44-FA61AC7977B5}"/>
          </ac:spMkLst>
        </pc:spChg>
        <pc:spChg chg="mod">
          <ac:chgData name="ΠΑΝΑΓΙΩΤΗΣ ΤΣΑΠΑΡΑΣ" userId="14c29a0b-fba8-4de1-ba9f-ce710cf39d77" providerId="ADAL" clId="{79312753-5B4B-4580-84CB-FB09ABE030F1}" dt="2023-12-20T10:36:06.595" v="140" actId="1076"/>
          <ac:spMkLst>
            <pc:docMk/>
            <pc:sldMk cId="3791504501" sldId="590"/>
            <ac:spMk id="34" creationId="{5E721D23-E8BD-F0C7-3555-E06D36FF732D}"/>
          </ac:spMkLst>
        </pc:spChg>
        <pc:spChg chg="mod">
          <ac:chgData name="ΠΑΝΑΓΙΩΤΗΣ ΤΣΑΠΑΡΑΣ" userId="14c29a0b-fba8-4de1-ba9f-ce710cf39d77" providerId="ADAL" clId="{79312753-5B4B-4580-84CB-FB09ABE030F1}" dt="2023-12-20T10:36:06.595" v="140" actId="1076"/>
          <ac:spMkLst>
            <pc:docMk/>
            <pc:sldMk cId="3791504501" sldId="590"/>
            <ac:spMk id="35" creationId="{4FD3C24D-B141-4036-AC26-B75AA5458E2A}"/>
          </ac:spMkLst>
        </pc:spChg>
      </pc:sldChg>
      <pc:sldChg chg="modSp mod">
        <pc:chgData name="ΠΑΝΑΓΙΩΤΗΣ ΤΣΑΠΑΡΑΣ" userId="14c29a0b-fba8-4de1-ba9f-ce710cf39d77" providerId="ADAL" clId="{79312753-5B4B-4580-84CB-FB09ABE030F1}" dt="2023-12-20T10:32:01.964" v="81" actId="1076"/>
        <pc:sldMkLst>
          <pc:docMk/>
          <pc:sldMk cId="780836047" sldId="592"/>
        </pc:sldMkLst>
        <pc:spChg chg="mod">
          <ac:chgData name="ΠΑΝΑΓΙΩΤΗΣ ΤΣΑΠΑΡΑΣ" userId="14c29a0b-fba8-4de1-ba9f-ce710cf39d77" providerId="ADAL" clId="{79312753-5B4B-4580-84CB-FB09ABE030F1}" dt="2023-12-20T10:31:36.863" v="77" actId="1076"/>
          <ac:spMkLst>
            <pc:docMk/>
            <pc:sldMk cId="780836047" sldId="592"/>
            <ac:spMk id="7" creationId="{96F7F8B3-94B7-0DA8-EB89-2AD064F5B2C6}"/>
          </ac:spMkLst>
        </pc:spChg>
        <pc:spChg chg="mod">
          <ac:chgData name="ΠΑΝΑΓΙΩΤΗΣ ΤΣΑΠΑΡΑΣ" userId="14c29a0b-fba8-4de1-ba9f-ce710cf39d77" providerId="ADAL" clId="{79312753-5B4B-4580-84CB-FB09ABE030F1}" dt="2023-12-20T10:31:36.863" v="77" actId="1076"/>
          <ac:spMkLst>
            <pc:docMk/>
            <pc:sldMk cId="780836047" sldId="592"/>
            <ac:spMk id="8" creationId="{8716ED97-3D94-A378-4A2E-B07F5E7682C3}"/>
          </ac:spMkLst>
        </pc:spChg>
        <pc:spChg chg="mod">
          <ac:chgData name="ΠΑΝΑΓΙΩΤΗΣ ΤΣΑΠΑΡΑΣ" userId="14c29a0b-fba8-4de1-ba9f-ce710cf39d77" providerId="ADAL" clId="{79312753-5B4B-4580-84CB-FB09ABE030F1}" dt="2023-12-20T10:31:36.863" v="77" actId="1076"/>
          <ac:spMkLst>
            <pc:docMk/>
            <pc:sldMk cId="780836047" sldId="592"/>
            <ac:spMk id="9" creationId="{6CDFADD7-A310-C963-FDBD-1ACA708BF425}"/>
          </ac:spMkLst>
        </pc:spChg>
        <pc:spChg chg="mod">
          <ac:chgData name="ΠΑΝΑΓΙΩΤΗΣ ΤΣΑΠΑΡΑΣ" userId="14c29a0b-fba8-4de1-ba9f-ce710cf39d77" providerId="ADAL" clId="{79312753-5B4B-4580-84CB-FB09ABE030F1}" dt="2023-12-20T10:31:36.863" v="77" actId="1076"/>
          <ac:spMkLst>
            <pc:docMk/>
            <pc:sldMk cId="780836047" sldId="592"/>
            <ac:spMk id="11" creationId="{31E8D15F-DCC5-4D99-F43D-B1FA3261DA88}"/>
          </ac:spMkLst>
        </pc:spChg>
        <pc:spChg chg="mod">
          <ac:chgData name="ΠΑΝΑΓΙΩΤΗΣ ΤΣΑΠΑΡΑΣ" userId="14c29a0b-fba8-4de1-ba9f-ce710cf39d77" providerId="ADAL" clId="{79312753-5B4B-4580-84CB-FB09ABE030F1}" dt="2023-12-20T10:31:36.863" v="77" actId="1076"/>
          <ac:spMkLst>
            <pc:docMk/>
            <pc:sldMk cId="780836047" sldId="592"/>
            <ac:spMk id="12" creationId="{E29A8BBB-687D-7E4A-C5C3-ABDF1DA7EFF0}"/>
          </ac:spMkLst>
        </pc:spChg>
        <pc:spChg chg="mod">
          <ac:chgData name="ΠΑΝΑΓΙΩΤΗΣ ΤΣΑΠΑΡΑΣ" userId="14c29a0b-fba8-4de1-ba9f-ce710cf39d77" providerId="ADAL" clId="{79312753-5B4B-4580-84CB-FB09ABE030F1}" dt="2023-12-20T10:31:36.863" v="77" actId="1076"/>
          <ac:spMkLst>
            <pc:docMk/>
            <pc:sldMk cId="780836047" sldId="592"/>
            <ac:spMk id="13" creationId="{26E1531A-63EC-0AC2-9FE3-01B3B5BF0F28}"/>
          </ac:spMkLst>
        </pc:spChg>
        <pc:spChg chg="mod">
          <ac:chgData name="ΠΑΝΑΓΙΩΤΗΣ ΤΣΑΠΑΡΑΣ" userId="14c29a0b-fba8-4de1-ba9f-ce710cf39d77" providerId="ADAL" clId="{79312753-5B4B-4580-84CB-FB09ABE030F1}" dt="2023-12-20T10:31:43.409" v="78" actId="1076"/>
          <ac:spMkLst>
            <pc:docMk/>
            <pc:sldMk cId="780836047" sldId="592"/>
            <ac:spMk id="16" creationId="{F4BA3C38-9E20-E708-D374-0843B3592A12}"/>
          </ac:spMkLst>
        </pc:spChg>
        <pc:spChg chg="mod">
          <ac:chgData name="ΠΑΝΑΓΙΩΤΗΣ ΤΣΑΠΑΡΑΣ" userId="14c29a0b-fba8-4de1-ba9f-ce710cf39d77" providerId="ADAL" clId="{79312753-5B4B-4580-84CB-FB09ABE030F1}" dt="2023-12-20T10:31:46.114" v="79" actId="1076"/>
          <ac:spMkLst>
            <pc:docMk/>
            <pc:sldMk cId="780836047" sldId="592"/>
            <ac:spMk id="17" creationId="{53319B62-7632-2DD4-2D20-E8F88DD046A2}"/>
          </ac:spMkLst>
        </pc:spChg>
        <pc:spChg chg="mod">
          <ac:chgData name="ΠΑΝΑΓΙΩΤΗΣ ΤΣΑΠΑΡΑΣ" userId="14c29a0b-fba8-4de1-ba9f-ce710cf39d77" providerId="ADAL" clId="{79312753-5B4B-4580-84CB-FB09ABE030F1}" dt="2023-12-20T10:31:36.863" v="77" actId="1076"/>
          <ac:spMkLst>
            <pc:docMk/>
            <pc:sldMk cId="780836047" sldId="592"/>
            <ac:spMk id="27" creationId="{86F3DDD1-B6C4-88F2-1B92-696C4E6B799D}"/>
          </ac:spMkLst>
        </pc:spChg>
        <pc:spChg chg="mod">
          <ac:chgData name="ΠΑΝΑΓΙΩΤΗΣ ΤΣΑΠΑΡΑΣ" userId="14c29a0b-fba8-4de1-ba9f-ce710cf39d77" providerId="ADAL" clId="{79312753-5B4B-4580-84CB-FB09ABE030F1}" dt="2023-12-20T10:31:36.863" v="77" actId="1076"/>
          <ac:spMkLst>
            <pc:docMk/>
            <pc:sldMk cId="780836047" sldId="592"/>
            <ac:spMk id="28" creationId="{9669A337-6066-2C91-5DA8-A302CC2AC14E}"/>
          </ac:spMkLst>
        </pc:spChg>
        <pc:spChg chg="mod">
          <ac:chgData name="ΠΑΝΑΓΙΩΤΗΣ ΤΣΑΠΑΡΑΣ" userId="14c29a0b-fba8-4de1-ba9f-ce710cf39d77" providerId="ADAL" clId="{79312753-5B4B-4580-84CB-FB09ABE030F1}" dt="2023-12-20T10:31:36.863" v="77" actId="1076"/>
          <ac:spMkLst>
            <pc:docMk/>
            <pc:sldMk cId="780836047" sldId="592"/>
            <ac:spMk id="30" creationId="{3FE1C4C6-5B42-8489-1B25-0F028A45BC33}"/>
          </ac:spMkLst>
        </pc:spChg>
        <pc:spChg chg="mod">
          <ac:chgData name="ΠΑΝΑΓΙΩΤΗΣ ΤΣΑΠΑΡΑΣ" userId="14c29a0b-fba8-4de1-ba9f-ce710cf39d77" providerId="ADAL" clId="{79312753-5B4B-4580-84CB-FB09ABE030F1}" dt="2023-12-20T10:31:56.620" v="80" actId="1076"/>
          <ac:spMkLst>
            <pc:docMk/>
            <pc:sldMk cId="780836047" sldId="592"/>
            <ac:spMk id="45" creationId="{D7C6C541-237D-F978-D205-2D90C32AB4FD}"/>
          </ac:spMkLst>
        </pc:spChg>
        <pc:spChg chg="mod">
          <ac:chgData name="ΠΑΝΑΓΙΩΤΗΣ ΤΣΑΠΑΡΑΣ" userId="14c29a0b-fba8-4de1-ba9f-ce710cf39d77" providerId="ADAL" clId="{79312753-5B4B-4580-84CB-FB09ABE030F1}" dt="2023-12-20T10:31:56.620" v="80" actId="1076"/>
          <ac:spMkLst>
            <pc:docMk/>
            <pc:sldMk cId="780836047" sldId="592"/>
            <ac:spMk id="46" creationId="{595697FA-28E3-393A-546E-1F00F08AA00A}"/>
          </ac:spMkLst>
        </pc:spChg>
        <pc:spChg chg="mod">
          <ac:chgData name="ΠΑΝΑΓΙΩΤΗΣ ΤΣΑΠΑΡΑΣ" userId="14c29a0b-fba8-4de1-ba9f-ce710cf39d77" providerId="ADAL" clId="{79312753-5B4B-4580-84CB-FB09ABE030F1}" dt="2023-12-20T10:32:01.964" v="81" actId="1076"/>
          <ac:spMkLst>
            <pc:docMk/>
            <pc:sldMk cId="780836047" sldId="592"/>
            <ac:spMk id="47" creationId="{CB641C9E-8F38-FC60-7935-1CC20CC0E8C8}"/>
          </ac:spMkLst>
        </pc:spChg>
        <pc:spChg chg="mod">
          <ac:chgData name="ΠΑΝΑΓΙΩΤΗΣ ΤΣΑΠΑΡΑΣ" userId="14c29a0b-fba8-4de1-ba9f-ce710cf39d77" providerId="ADAL" clId="{79312753-5B4B-4580-84CB-FB09ABE030F1}" dt="2023-12-20T10:32:01.964" v="81" actId="1076"/>
          <ac:spMkLst>
            <pc:docMk/>
            <pc:sldMk cId="780836047" sldId="592"/>
            <ac:spMk id="48" creationId="{E903A077-FFC3-AADE-5BE1-D56DD9482E38}"/>
          </ac:spMkLst>
        </pc:spChg>
        <pc:graphicFrameChg chg="mod">
          <ac:chgData name="ΠΑΝΑΓΙΩΤΗΣ ΤΣΑΠΑΡΑΣ" userId="14c29a0b-fba8-4de1-ba9f-ce710cf39d77" providerId="ADAL" clId="{79312753-5B4B-4580-84CB-FB09ABE030F1}" dt="2023-12-20T10:31:36.863" v="77" actId="1076"/>
          <ac:graphicFrameMkLst>
            <pc:docMk/>
            <pc:sldMk cId="780836047" sldId="592"/>
            <ac:graphicFrameMk id="5" creationId="{BCF7BF64-D038-E71A-82B4-2FC0D918F3F8}"/>
          </ac:graphicFrameMkLst>
        </pc:graphicFrameChg>
        <pc:graphicFrameChg chg="mod">
          <ac:chgData name="ΠΑΝΑΓΙΩΤΗΣ ΤΣΑΠΑΡΑΣ" userId="14c29a0b-fba8-4de1-ba9f-ce710cf39d77" providerId="ADAL" clId="{79312753-5B4B-4580-84CB-FB09ABE030F1}" dt="2023-12-20T10:31:36.863" v="77" actId="1076"/>
          <ac:graphicFrameMkLst>
            <pc:docMk/>
            <pc:sldMk cId="780836047" sldId="592"/>
            <ac:graphicFrameMk id="6" creationId="{2D676606-FFDD-983D-3F6E-FAA4DFE6FDBD}"/>
          </ac:graphicFrameMkLst>
        </pc:graphicFrameChg>
        <pc:graphicFrameChg chg="mod">
          <ac:chgData name="ΠΑΝΑΓΙΩΤΗΣ ΤΣΑΠΑΡΑΣ" userId="14c29a0b-fba8-4de1-ba9f-ce710cf39d77" providerId="ADAL" clId="{79312753-5B4B-4580-84CB-FB09ABE030F1}" dt="2023-12-20T10:32:01.964" v="81" actId="1076"/>
          <ac:graphicFrameMkLst>
            <pc:docMk/>
            <pc:sldMk cId="780836047" sldId="592"/>
            <ac:graphicFrameMk id="10" creationId="{28C7C713-2145-ACAE-40A7-0D6E042FF8D6}"/>
          </ac:graphicFrameMkLst>
        </pc:graphicFrameChg>
        <pc:graphicFrameChg chg="mod">
          <ac:chgData name="ΠΑΝΑΓΙΩΤΗΣ ΤΣΑΠΑΡΑΣ" userId="14c29a0b-fba8-4de1-ba9f-ce710cf39d77" providerId="ADAL" clId="{79312753-5B4B-4580-84CB-FB09ABE030F1}" dt="2023-12-20T10:31:56.620" v="80" actId="1076"/>
          <ac:graphicFrameMkLst>
            <pc:docMk/>
            <pc:sldMk cId="780836047" sldId="592"/>
            <ac:graphicFrameMk id="33" creationId="{AAF079A8-D8ED-6AA8-9456-C01A43A85401}"/>
          </ac:graphicFrameMkLst>
        </pc:graphicFrameChg>
        <pc:picChg chg="mod">
          <ac:chgData name="ΠΑΝΑΓΙΩΤΗΣ ΤΣΑΠΑΡΑΣ" userId="14c29a0b-fba8-4de1-ba9f-ce710cf39d77" providerId="ADAL" clId="{79312753-5B4B-4580-84CB-FB09ABE030F1}" dt="2023-12-20T10:31:56.620" v="80" actId="1076"/>
          <ac:picMkLst>
            <pc:docMk/>
            <pc:sldMk cId="780836047" sldId="592"/>
            <ac:picMk id="44" creationId="{4AC8050E-4B66-F117-5D76-FFA5726AA10E}"/>
          </ac:picMkLst>
        </pc:picChg>
        <pc:picChg chg="mod">
          <ac:chgData name="ΠΑΝΑΓΙΩΤΗΣ ΤΣΑΠΑΡΑΣ" userId="14c29a0b-fba8-4de1-ba9f-ce710cf39d77" providerId="ADAL" clId="{79312753-5B4B-4580-84CB-FB09ABE030F1}" dt="2023-12-20T10:32:01.964" v="81" actId="1076"/>
          <ac:picMkLst>
            <pc:docMk/>
            <pc:sldMk cId="780836047" sldId="592"/>
            <ac:picMk id="49" creationId="{65A0DD60-1275-FB89-3B54-3838CB3A6E23}"/>
          </ac:picMkLst>
        </pc:picChg>
        <pc:cxnChg chg="mod">
          <ac:chgData name="ΠΑΝΑΓΙΩΤΗΣ ΤΣΑΠΑΡΑΣ" userId="14c29a0b-fba8-4de1-ba9f-ce710cf39d77" providerId="ADAL" clId="{79312753-5B4B-4580-84CB-FB09ABE030F1}" dt="2023-12-20T10:31:36.863" v="77" actId="1076"/>
          <ac:cxnSpMkLst>
            <pc:docMk/>
            <pc:sldMk cId="780836047" sldId="592"/>
            <ac:cxnSpMk id="29" creationId="{90CB70A2-53BF-8DCB-863B-E826DE858537}"/>
          </ac:cxnSpMkLst>
        </pc:cxnChg>
      </pc:sldChg>
      <pc:sldChg chg="modSp mod">
        <pc:chgData name="ΠΑΝΑΓΙΩΤΗΣ ΤΣΑΠΑΡΑΣ" userId="14c29a0b-fba8-4de1-ba9f-ce710cf39d77" providerId="ADAL" clId="{79312753-5B4B-4580-84CB-FB09ABE030F1}" dt="2023-12-20T10:33:43.908" v="116" actId="14100"/>
        <pc:sldMkLst>
          <pc:docMk/>
          <pc:sldMk cId="1681752997" sldId="593"/>
        </pc:sldMkLst>
        <pc:spChg chg="mod">
          <ac:chgData name="ΠΑΝΑΓΙΩΤΗΣ ΤΣΑΠΑΡΑΣ" userId="14c29a0b-fba8-4de1-ba9f-ce710cf39d77" providerId="ADAL" clId="{79312753-5B4B-4580-84CB-FB09ABE030F1}" dt="2023-12-20T10:33:43.908" v="116" actId="14100"/>
          <ac:spMkLst>
            <pc:docMk/>
            <pc:sldMk cId="1681752997" sldId="593"/>
            <ac:spMk id="27" creationId="{29BBE0EA-A610-2DBB-EC97-3D03F04F9DAA}"/>
          </ac:spMkLst>
        </pc:spChg>
      </pc:sldChg>
      <pc:sldChg chg="modSp del mod">
        <pc:chgData name="ΠΑΝΑΓΙΩΤΗΣ ΤΣΑΠΑΡΑΣ" userId="14c29a0b-fba8-4de1-ba9f-ce710cf39d77" providerId="ADAL" clId="{79312753-5B4B-4580-84CB-FB09ABE030F1}" dt="2023-12-20T17:28:13.271" v="350" actId="47"/>
        <pc:sldMkLst>
          <pc:docMk/>
          <pc:sldMk cId="673296283" sldId="594"/>
        </pc:sldMkLst>
        <pc:spChg chg="mod">
          <ac:chgData name="ΠΑΝΑΓΙΩΤΗΣ ΤΣΑΠΑΡΑΣ" userId="14c29a0b-fba8-4de1-ba9f-ce710cf39d77" providerId="ADAL" clId="{79312753-5B4B-4580-84CB-FB09ABE030F1}" dt="2023-12-20T10:37:01.539" v="146" actId="403"/>
          <ac:spMkLst>
            <pc:docMk/>
            <pc:sldMk cId="673296283" sldId="594"/>
            <ac:spMk id="2" creationId="{05389F8C-0501-9ABD-04B6-2BA7B9AB373E}"/>
          </ac:spMkLst>
        </pc:spChg>
        <pc:spChg chg="mod">
          <ac:chgData name="ΠΑΝΑΓΙΩΤΗΣ ΤΣΑΠΑΡΑΣ" userId="14c29a0b-fba8-4de1-ba9f-ce710cf39d77" providerId="ADAL" clId="{79312753-5B4B-4580-84CB-FB09ABE030F1}" dt="2023-12-20T10:37:52.454" v="154" actId="20577"/>
          <ac:spMkLst>
            <pc:docMk/>
            <pc:sldMk cId="673296283" sldId="594"/>
            <ac:spMk id="3" creationId="{CB819A13-E892-5F97-C037-3C8CD5C3E213}"/>
          </ac:spMkLst>
        </pc:spChg>
        <pc:spChg chg="mod">
          <ac:chgData name="ΠΑΝΑΓΙΩΤΗΣ ΤΣΑΠΑΡΑΣ" userId="14c29a0b-fba8-4de1-ba9f-ce710cf39d77" providerId="ADAL" clId="{79312753-5B4B-4580-84CB-FB09ABE030F1}" dt="2023-12-20T10:37:36.694" v="150" actId="1076"/>
          <ac:spMkLst>
            <pc:docMk/>
            <pc:sldMk cId="673296283" sldId="594"/>
            <ac:spMk id="4" creationId="{02934074-5C34-3BF5-AE9A-89C36F5FBDA0}"/>
          </ac:spMkLst>
        </pc:spChg>
        <pc:spChg chg="mod">
          <ac:chgData name="ΠΑΝΑΓΙΩΤΗΣ ΤΣΑΠΑΡΑΣ" userId="14c29a0b-fba8-4de1-ba9f-ce710cf39d77" providerId="ADAL" clId="{79312753-5B4B-4580-84CB-FB09ABE030F1}" dt="2023-12-20T10:37:30.238" v="149" actId="1076"/>
          <ac:spMkLst>
            <pc:docMk/>
            <pc:sldMk cId="673296283" sldId="594"/>
            <ac:spMk id="5" creationId="{EC106B92-E367-D93E-EEA6-7977F08CD1C0}"/>
          </ac:spMkLst>
        </pc:spChg>
        <pc:spChg chg="mod">
          <ac:chgData name="ΠΑΝΑΓΙΩΤΗΣ ΤΣΑΠΑΡΑΣ" userId="14c29a0b-fba8-4de1-ba9f-ce710cf39d77" providerId="ADAL" clId="{79312753-5B4B-4580-84CB-FB09ABE030F1}" dt="2023-12-20T10:37:30.238" v="149" actId="1076"/>
          <ac:spMkLst>
            <pc:docMk/>
            <pc:sldMk cId="673296283" sldId="594"/>
            <ac:spMk id="6" creationId="{769A2587-A11A-0B6A-BD99-0A212E82D839}"/>
          </ac:spMkLst>
        </pc:spChg>
        <pc:spChg chg="mod">
          <ac:chgData name="ΠΑΝΑΓΙΩΤΗΣ ΤΣΑΠΑΡΑΣ" userId="14c29a0b-fba8-4de1-ba9f-ce710cf39d77" providerId="ADAL" clId="{79312753-5B4B-4580-84CB-FB09ABE030F1}" dt="2023-12-20T10:37:30.238" v="149" actId="1076"/>
          <ac:spMkLst>
            <pc:docMk/>
            <pc:sldMk cId="673296283" sldId="594"/>
            <ac:spMk id="8" creationId="{8ED39247-FAF1-DD05-7886-5D5559F528A3}"/>
          </ac:spMkLst>
        </pc:spChg>
        <pc:spChg chg="mod">
          <ac:chgData name="ΠΑΝΑΓΙΩΤΗΣ ΤΣΑΠΑΡΑΣ" userId="14c29a0b-fba8-4de1-ba9f-ce710cf39d77" providerId="ADAL" clId="{79312753-5B4B-4580-84CB-FB09ABE030F1}" dt="2023-12-20T10:37:30.238" v="149" actId="1076"/>
          <ac:spMkLst>
            <pc:docMk/>
            <pc:sldMk cId="673296283" sldId="594"/>
            <ac:spMk id="9" creationId="{23DD0ADF-2F69-B359-C912-D02B885DCB0F}"/>
          </ac:spMkLst>
        </pc:spChg>
        <pc:spChg chg="mod">
          <ac:chgData name="ΠΑΝΑΓΙΩΤΗΣ ΤΣΑΠΑΡΑΣ" userId="14c29a0b-fba8-4de1-ba9f-ce710cf39d77" providerId="ADAL" clId="{79312753-5B4B-4580-84CB-FB09ABE030F1}" dt="2023-12-20T10:37:30.238" v="149" actId="1076"/>
          <ac:spMkLst>
            <pc:docMk/>
            <pc:sldMk cId="673296283" sldId="594"/>
            <ac:spMk id="10" creationId="{2196A763-8308-95FD-6B80-7C877456A0E7}"/>
          </ac:spMkLst>
        </pc:spChg>
        <pc:spChg chg="mod">
          <ac:chgData name="ΠΑΝΑΓΙΩΤΗΣ ΤΣΑΠΑΡΑΣ" userId="14c29a0b-fba8-4de1-ba9f-ce710cf39d77" providerId="ADAL" clId="{79312753-5B4B-4580-84CB-FB09ABE030F1}" dt="2023-12-20T10:37:30.238" v="149" actId="1076"/>
          <ac:spMkLst>
            <pc:docMk/>
            <pc:sldMk cId="673296283" sldId="594"/>
            <ac:spMk id="12" creationId="{1D489327-0831-E1E7-0305-A6FF68A0F0CE}"/>
          </ac:spMkLst>
        </pc:spChg>
        <pc:spChg chg="mod">
          <ac:chgData name="ΠΑΝΑΓΙΩΤΗΣ ΤΣΑΠΑΡΑΣ" userId="14c29a0b-fba8-4de1-ba9f-ce710cf39d77" providerId="ADAL" clId="{79312753-5B4B-4580-84CB-FB09ABE030F1}" dt="2023-12-20T10:37:30.238" v="149" actId="1076"/>
          <ac:spMkLst>
            <pc:docMk/>
            <pc:sldMk cId="673296283" sldId="594"/>
            <ac:spMk id="13" creationId="{AB45D657-00BC-9DA8-625B-19442D1A860B}"/>
          </ac:spMkLst>
        </pc:spChg>
        <pc:spChg chg="mod">
          <ac:chgData name="ΠΑΝΑΓΙΩΤΗΣ ΤΣΑΠΑΡΑΣ" userId="14c29a0b-fba8-4de1-ba9f-ce710cf39d77" providerId="ADAL" clId="{79312753-5B4B-4580-84CB-FB09ABE030F1}" dt="2023-12-20T10:37:46.501" v="153" actId="403"/>
          <ac:spMkLst>
            <pc:docMk/>
            <pc:sldMk cId="673296283" sldId="594"/>
            <ac:spMk id="31" creationId="{A293280B-5B85-3203-CABE-9D4DD644DADD}"/>
          </ac:spMkLst>
        </pc:spChg>
        <pc:cxnChg chg="mod">
          <ac:chgData name="ΠΑΝΑΓΙΩΤΗΣ ΤΣΑΠΑΡΑΣ" userId="14c29a0b-fba8-4de1-ba9f-ce710cf39d77" providerId="ADAL" clId="{79312753-5B4B-4580-84CB-FB09ABE030F1}" dt="2023-12-20T10:37:30.238" v="149" actId="1076"/>
          <ac:cxnSpMkLst>
            <pc:docMk/>
            <pc:sldMk cId="673296283" sldId="594"/>
            <ac:cxnSpMk id="14" creationId="{987C0A57-1BC6-A8F3-052F-48DAB3B64DA4}"/>
          </ac:cxnSpMkLst>
        </pc:cxnChg>
      </pc:sldChg>
      <pc:sldChg chg="modSp del mod">
        <pc:chgData name="ΠΑΝΑΓΙΩΤΗΣ ΤΣΑΠΑΡΑΣ" userId="14c29a0b-fba8-4de1-ba9f-ce710cf39d77" providerId="ADAL" clId="{79312753-5B4B-4580-84CB-FB09ABE030F1}" dt="2023-12-20T17:28:13.271" v="350" actId="47"/>
        <pc:sldMkLst>
          <pc:docMk/>
          <pc:sldMk cId="3148014641" sldId="595"/>
        </pc:sldMkLst>
        <pc:spChg chg="mod">
          <ac:chgData name="ΠΑΝΑΓΙΩΤΗΣ ΤΣΑΠΑΡΑΣ" userId="14c29a0b-fba8-4de1-ba9f-ce710cf39d77" providerId="ADAL" clId="{79312753-5B4B-4580-84CB-FB09ABE030F1}" dt="2023-12-20T10:40:47.578" v="174" actId="403"/>
          <ac:spMkLst>
            <pc:docMk/>
            <pc:sldMk cId="3148014641" sldId="595"/>
            <ac:spMk id="2" creationId="{CE78273F-E196-9CC9-2DB2-D7319A60970F}"/>
          </ac:spMkLst>
        </pc:spChg>
        <pc:spChg chg="mod">
          <ac:chgData name="ΠΑΝΑΓΙΩΤΗΣ ΤΣΑΠΑΡΑΣ" userId="14c29a0b-fba8-4de1-ba9f-ce710cf39d77" providerId="ADAL" clId="{79312753-5B4B-4580-84CB-FB09ABE030F1}" dt="2023-12-20T10:41:34.295" v="186" actId="27636"/>
          <ac:spMkLst>
            <pc:docMk/>
            <pc:sldMk cId="3148014641" sldId="595"/>
            <ac:spMk id="3" creationId="{24E0025F-9936-F243-803E-656C5E5401F3}"/>
          </ac:spMkLst>
        </pc:spChg>
        <pc:spChg chg="mod">
          <ac:chgData name="ΠΑΝΑΓΙΩΤΗΣ ΤΣΑΠΑΡΑΣ" userId="14c29a0b-fba8-4de1-ba9f-ce710cf39d77" providerId="ADAL" clId="{79312753-5B4B-4580-84CB-FB09ABE030F1}" dt="2023-12-20T10:41:30.154" v="184" actId="1076"/>
          <ac:spMkLst>
            <pc:docMk/>
            <pc:sldMk cId="3148014641" sldId="595"/>
            <ac:spMk id="4" creationId="{E80070BA-3D1D-D3CA-0342-7EE0A62ADABE}"/>
          </ac:spMkLst>
        </pc:spChg>
        <pc:spChg chg="mod">
          <ac:chgData name="ΠΑΝΑΓΙΩΤΗΣ ΤΣΑΠΑΡΑΣ" userId="14c29a0b-fba8-4de1-ba9f-ce710cf39d77" providerId="ADAL" clId="{79312753-5B4B-4580-84CB-FB09ABE030F1}" dt="2023-12-20T10:41:26.018" v="183" actId="1076"/>
          <ac:spMkLst>
            <pc:docMk/>
            <pc:sldMk cId="3148014641" sldId="595"/>
            <ac:spMk id="30" creationId="{3D522839-B555-5B25-8402-35748BC18977}"/>
          </ac:spMkLst>
        </pc:spChg>
      </pc:sldChg>
      <pc:sldChg chg="modSp del mod">
        <pc:chgData name="ΠΑΝΑΓΙΩΤΗΣ ΤΣΑΠΑΡΑΣ" userId="14c29a0b-fba8-4de1-ba9f-ce710cf39d77" providerId="ADAL" clId="{79312753-5B4B-4580-84CB-FB09ABE030F1}" dt="2023-12-20T17:28:13.271" v="350" actId="47"/>
        <pc:sldMkLst>
          <pc:docMk/>
          <pc:sldMk cId="4086181176" sldId="596"/>
        </pc:sldMkLst>
        <pc:spChg chg="mod">
          <ac:chgData name="ΠΑΝΑΓΙΩΤΗΣ ΤΣΑΠΑΡΑΣ" userId="14c29a0b-fba8-4de1-ba9f-ce710cf39d77" providerId="ADAL" clId="{79312753-5B4B-4580-84CB-FB09ABE030F1}" dt="2023-12-20T12:46:43.263" v="283" actId="403"/>
          <ac:spMkLst>
            <pc:docMk/>
            <pc:sldMk cId="4086181176" sldId="596"/>
            <ac:spMk id="2" creationId="{40D342D1-30AA-BAB4-FA3F-946818BEF59C}"/>
          </ac:spMkLst>
        </pc:spChg>
        <pc:spChg chg="mod">
          <ac:chgData name="ΠΑΝΑΓΙΩΤΗΣ ΤΣΑΠΑΡΑΣ" userId="14c29a0b-fba8-4de1-ba9f-ce710cf39d77" providerId="ADAL" clId="{79312753-5B4B-4580-84CB-FB09ABE030F1}" dt="2023-12-20T12:46:52.457" v="286" actId="1076"/>
          <ac:spMkLst>
            <pc:docMk/>
            <pc:sldMk cId="4086181176" sldId="596"/>
            <ac:spMk id="3" creationId="{8AA3FF36-E07A-4DEE-784D-8C323D594F1C}"/>
          </ac:spMkLst>
        </pc:spChg>
        <pc:spChg chg="mod">
          <ac:chgData name="ΠΑΝΑΓΙΩΤΗΣ ΤΣΑΠΑΡΑΣ" userId="14c29a0b-fba8-4de1-ba9f-ce710cf39d77" providerId="ADAL" clId="{79312753-5B4B-4580-84CB-FB09ABE030F1}" dt="2023-12-20T12:47:05.755" v="287" actId="14100"/>
          <ac:spMkLst>
            <pc:docMk/>
            <pc:sldMk cId="4086181176" sldId="596"/>
            <ac:spMk id="22" creationId="{E25949AB-E54F-2150-B321-F44F988F3BC1}"/>
          </ac:spMkLst>
        </pc:spChg>
        <pc:graphicFrameChg chg="mod modGraphic">
          <ac:chgData name="ΠΑΝΑΓΙΩΤΗΣ ΤΣΑΠΑΡΑΣ" userId="14c29a0b-fba8-4de1-ba9f-ce710cf39d77" providerId="ADAL" clId="{79312753-5B4B-4580-84CB-FB09ABE030F1}" dt="2023-12-20T12:49:13.062" v="302" actId="1076"/>
          <ac:graphicFrameMkLst>
            <pc:docMk/>
            <pc:sldMk cId="4086181176" sldId="596"/>
            <ac:graphicFrameMk id="20" creationId="{85739BC8-8B1E-D181-EEC8-DAA1AF64AFFB}"/>
          </ac:graphicFrameMkLst>
        </pc:graphicFrameChg>
      </pc:sldChg>
      <pc:sldChg chg="modSp del mod">
        <pc:chgData name="ΠΑΝΑΓΙΩΤΗΣ ΤΣΑΠΑΡΑΣ" userId="14c29a0b-fba8-4de1-ba9f-ce710cf39d77" providerId="ADAL" clId="{79312753-5B4B-4580-84CB-FB09ABE030F1}" dt="2023-12-20T17:28:13.271" v="350" actId="47"/>
        <pc:sldMkLst>
          <pc:docMk/>
          <pc:sldMk cId="2708119027" sldId="597"/>
        </pc:sldMkLst>
        <pc:spChg chg="mod">
          <ac:chgData name="ΠΑΝΑΓΙΩΤΗΣ ΤΣΑΠΑΡΑΣ" userId="14c29a0b-fba8-4de1-ba9f-ce710cf39d77" providerId="ADAL" clId="{79312753-5B4B-4580-84CB-FB09ABE030F1}" dt="2023-12-20T12:49:45.944" v="307" actId="1076"/>
          <ac:spMkLst>
            <pc:docMk/>
            <pc:sldMk cId="2708119027" sldId="597"/>
            <ac:spMk id="2" creationId="{166326BF-28F1-E133-1E0C-DE95FFB84AA5}"/>
          </ac:spMkLst>
        </pc:spChg>
        <pc:spChg chg="mod">
          <ac:chgData name="ΠΑΝΑΓΙΩΤΗΣ ΤΣΑΠΑΡΑΣ" userId="14c29a0b-fba8-4de1-ba9f-ce710cf39d77" providerId="ADAL" clId="{79312753-5B4B-4580-84CB-FB09ABE030F1}" dt="2023-12-20T12:50:19.100" v="312" actId="1076"/>
          <ac:spMkLst>
            <pc:docMk/>
            <pc:sldMk cId="2708119027" sldId="597"/>
            <ac:spMk id="4" creationId="{97F27CA0-1197-BAF4-5413-A2D371F5E195}"/>
          </ac:spMkLst>
        </pc:spChg>
        <pc:spChg chg="mod">
          <ac:chgData name="ΠΑΝΑΓΙΩΤΗΣ ΤΣΑΠΑΡΑΣ" userId="14c29a0b-fba8-4de1-ba9f-ce710cf39d77" providerId="ADAL" clId="{79312753-5B4B-4580-84CB-FB09ABE030F1}" dt="2023-12-20T12:50:13.188" v="310" actId="1076"/>
          <ac:spMkLst>
            <pc:docMk/>
            <pc:sldMk cId="2708119027" sldId="597"/>
            <ac:spMk id="5" creationId="{BBA0ABBD-1EF7-EEDE-8DEA-E88C6D9F8A01}"/>
          </ac:spMkLst>
        </pc:spChg>
        <pc:spChg chg="mod">
          <ac:chgData name="ΠΑΝΑΓΙΩΤΗΣ ΤΣΑΠΑΡΑΣ" userId="14c29a0b-fba8-4de1-ba9f-ce710cf39d77" providerId="ADAL" clId="{79312753-5B4B-4580-84CB-FB09ABE030F1}" dt="2023-12-20T12:50:10.764" v="309" actId="1076"/>
          <ac:spMkLst>
            <pc:docMk/>
            <pc:sldMk cId="2708119027" sldId="597"/>
            <ac:spMk id="6" creationId="{ABEA1810-9FB8-344E-4B9E-4D411F37848E}"/>
          </ac:spMkLst>
        </pc:spChg>
        <pc:spChg chg="mod">
          <ac:chgData name="ΠΑΝΑΓΙΩΤΗΣ ΤΣΑΠΑΡΑΣ" userId="14c29a0b-fba8-4de1-ba9f-ce710cf39d77" providerId="ADAL" clId="{79312753-5B4B-4580-84CB-FB09ABE030F1}" dt="2023-12-20T12:50:25.264" v="316" actId="14100"/>
          <ac:spMkLst>
            <pc:docMk/>
            <pc:sldMk cId="2708119027" sldId="597"/>
            <ac:spMk id="12" creationId="{71283E6E-409A-A881-44AB-F9EFC3925726}"/>
          </ac:spMkLst>
        </pc:spChg>
      </pc:sldChg>
      <pc:sldChg chg="modSp del mod">
        <pc:chgData name="ΠΑΝΑΓΙΩΤΗΣ ΤΣΑΠΑΡΑΣ" userId="14c29a0b-fba8-4de1-ba9f-ce710cf39d77" providerId="ADAL" clId="{79312753-5B4B-4580-84CB-FB09ABE030F1}" dt="2023-12-20T17:28:13.271" v="350" actId="47"/>
        <pc:sldMkLst>
          <pc:docMk/>
          <pc:sldMk cId="3645876853" sldId="599"/>
        </pc:sldMkLst>
        <pc:spChg chg="mod">
          <ac:chgData name="ΠΑΝΑΓΙΩΤΗΣ ΤΣΑΠΑΡΑΣ" userId="14c29a0b-fba8-4de1-ba9f-ce710cf39d77" providerId="ADAL" clId="{79312753-5B4B-4580-84CB-FB09ABE030F1}" dt="2023-12-20T12:51:31.808" v="335" actId="27636"/>
          <ac:spMkLst>
            <pc:docMk/>
            <pc:sldMk cId="3645876853" sldId="599"/>
            <ac:spMk id="2" creationId="{8645433D-33D0-9CF8-5AAA-F771B98A02FF}"/>
          </ac:spMkLst>
        </pc:spChg>
        <pc:spChg chg="mod">
          <ac:chgData name="ΠΑΝΑΓΙΩΤΗΣ ΤΣΑΠΑΡΑΣ" userId="14c29a0b-fba8-4de1-ba9f-ce710cf39d77" providerId="ADAL" clId="{79312753-5B4B-4580-84CB-FB09ABE030F1}" dt="2023-12-20T12:51:36.910" v="338" actId="403"/>
          <ac:spMkLst>
            <pc:docMk/>
            <pc:sldMk cId="3645876853" sldId="599"/>
            <ac:spMk id="3" creationId="{95A39734-F8E2-8947-D5F3-9E57D945E377}"/>
          </ac:spMkLst>
        </pc:spChg>
        <pc:spChg chg="mod">
          <ac:chgData name="ΠΑΝΑΓΙΩΤΗΣ ΤΣΑΠΑΡΑΣ" userId="14c29a0b-fba8-4de1-ba9f-ce710cf39d77" providerId="ADAL" clId="{79312753-5B4B-4580-84CB-FB09ABE030F1}" dt="2023-12-20T12:51:26.077" v="329" actId="1076"/>
          <ac:spMkLst>
            <pc:docMk/>
            <pc:sldMk cId="3645876853" sldId="599"/>
            <ac:spMk id="4" creationId="{D0556CED-890D-682A-2425-9AB29B601E14}"/>
          </ac:spMkLst>
        </pc:spChg>
        <pc:spChg chg="mod">
          <ac:chgData name="ΠΑΝΑΓΙΩΤΗΣ ΤΣΑΠΑΡΑΣ" userId="14c29a0b-fba8-4de1-ba9f-ce710cf39d77" providerId="ADAL" clId="{79312753-5B4B-4580-84CB-FB09ABE030F1}" dt="2023-12-20T12:51:23.732" v="328" actId="1076"/>
          <ac:spMkLst>
            <pc:docMk/>
            <pc:sldMk cId="3645876853" sldId="599"/>
            <ac:spMk id="5" creationId="{07C58E10-8071-AE06-D2D6-8522B1FE8498}"/>
          </ac:spMkLst>
        </pc:spChg>
        <pc:picChg chg="mod">
          <ac:chgData name="ΠΑΝΑΓΙΩΤΗΣ ΤΣΑΠΑΡΑΣ" userId="14c29a0b-fba8-4de1-ba9f-ce710cf39d77" providerId="ADAL" clId="{79312753-5B4B-4580-84CB-FB09ABE030F1}" dt="2023-12-20T12:51:46.056" v="339" actId="1076"/>
          <ac:picMkLst>
            <pc:docMk/>
            <pc:sldMk cId="3645876853" sldId="599"/>
            <ac:picMk id="22" creationId="{4D99CC9C-F8A2-C8F2-E597-A48F1731B70E}"/>
          </ac:picMkLst>
        </pc:picChg>
      </pc:sldChg>
      <pc:sldChg chg="modSp mod">
        <pc:chgData name="ΠΑΝΑΓΙΩΤΗΣ ΤΣΑΠΑΡΑΣ" userId="14c29a0b-fba8-4de1-ba9f-ce710cf39d77" providerId="ADAL" clId="{79312753-5B4B-4580-84CB-FB09ABE030F1}" dt="2023-12-20T10:35:45.930" v="137" actId="14100"/>
        <pc:sldMkLst>
          <pc:docMk/>
          <pc:sldMk cId="546803087" sldId="601"/>
        </pc:sldMkLst>
        <pc:spChg chg="mod">
          <ac:chgData name="ΠΑΝΑΓΙΩΤΗΣ ΤΣΑΠΑΡΑΣ" userId="14c29a0b-fba8-4de1-ba9f-ce710cf39d77" providerId="ADAL" clId="{79312753-5B4B-4580-84CB-FB09ABE030F1}" dt="2023-12-20T10:35:45.930" v="137" actId="14100"/>
          <ac:spMkLst>
            <pc:docMk/>
            <pc:sldMk cId="546803087" sldId="601"/>
            <ac:spMk id="5" creationId="{C7A465CE-8BD6-AE68-17CD-7BFF54799933}"/>
          </ac:spMkLst>
        </pc:spChg>
        <pc:spChg chg="mod">
          <ac:chgData name="ΠΑΝΑΓΙΩΤΗΣ ΤΣΑΠΑΡΑΣ" userId="14c29a0b-fba8-4de1-ba9f-ce710cf39d77" providerId="ADAL" clId="{79312753-5B4B-4580-84CB-FB09ABE030F1}" dt="2023-12-20T10:35:11.884" v="132" actId="1076"/>
          <ac:spMkLst>
            <pc:docMk/>
            <pc:sldMk cId="546803087" sldId="601"/>
            <ac:spMk id="13" creationId="{2E780A52-D79C-2B24-4280-3109598538A8}"/>
          </ac:spMkLst>
        </pc:spChg>
        <pc:cxnChg chg="mod">
          <ac:chgData name="ΠΑΝΑΓΙΩΤΗΣ ΤΣΑΠΑΡΑΣ" userId="14c29a0b-fba8-4de1-ba9f-ce710cf39d77" providerId="ADAL" clId="{79312753-5B4B-4580-84CB-FB09ABE030F1}" dt="2023-12-20T10:35:11.884" v="132" actId="1076"/>
          <ac:cxnSpMkLst>
            <pc:docMk/>
            <pc:sldMk cId="546803087" sldId="601"/>
            <ac:cxnSpMk id="14" creationId="{668A89C9-CB94-4217-7BCE-4F30B60A93B0}"/>
          </ac:cxnSpMkLst>
        </pc:cxnChg>
      </pc:sldChg>
      <pc:sldChg chg="modSp mod">
        <pc:chgData name="ΠΑΝΑΓΙΩΤΗΣ ΤΣΑΠΑΡΑΣ" userId="14c29a0b-fba8-4de1-ba9f-ce710cf39d77" providerId="ADAL" clId="{79312753-5B4B-4580-84CB-FB09ABE030F1}" dt="2023-12-20T12:52:05.544" v="342" actId="1076"/>
        <pc:sldMkLst>
          <pc:docMk/>
          <pc:sldMk cId="3256277943" sldId="602"/>
        </pc:sldMkLst>
        <pc:spChg chg="mod">
          <ac:chgData name="ΠΑΝΑΓΙΩΤΗΣ ΤΣΑΠΑΡΑΣ" userId="14c29a0b-fba8-4de1-ba9f-ce710cf39d77" providerId="ADAL" clId="{79312753-5B4B-4580-84CB-FB09ABE030F1}" dt="2023-12-20T10:43:49.768" v="218" actId="403"/>
          <ac:spMkLst>
            <pc:docMk/>
            <pc:sldMk cId="3256277943" sldId="602"/>
            <ac:spMk id="2" creationId="{2F4B8846-04A7-BD85-1987-73B866CD4DA3}"/>
          </ac:spMkLst>
        </pc:spChg>
        <pc:spChg chg="mod">
          <ac:chgData name="ΠΑΝΑΓΙΩΤΗΣ ΤΣΑΠΑΡΑΣ" userId="14c29a0b-fba8-4de1-ba9f-ce710cf39d77" providerId="ADAL" clId="{79312753-5B4B-4580-84CB-FB09ABE030F1}" dt="2023-12-20T12:51:55.712" v="340" actId="1076"/>
          <ac:spMkLst>
            <pc:docMk/>
            <pc:sldMk cId="3256277943" sldId="602"/>
            <ac:spMk id="3" creationId="{A16D2CB1-3E6F-D5E6-9E0B-1577EFF5533A}"/>
          </ac:spMkLst>
        </pc:spChg>
        <pc:spChg chg="mod">
          <ac:chgData name="ΠΑΝΑΓΙΩΤΗΣ ΤΣΑΠΑΡΑΣ" userId="14c29a0b-fba8-4de1-ba9f-ce710cf39d77" providerId="ADAL" clId="{79312753-5B4B-4580-84CB-FB09ABE030F1}" dt="2023-12-20T10:43:20.318" v="210" actId="1076"/>
          <ac:spMkLst>
            <pc:docMk/>
            <pc:sldMk cId="3256277943" sldId="602"/>
            <ac:spMk id="4" creationId="{40FF4D51-EFC6-3918-933C-47C89DDC3E82}"/>
          </ac:spMkLst>
        </pc:spChg>
        <pc:spChg chg="mod">
          <ac:chgData name="ΠΑΝΑΓΙΩΤΗΣ ΤΣΑΠΑΡΑΣ" userId="14c29a0b-fba8-4de1-ba9f-ce710cf39d77" providerId="ADAL" clId="{79312753-5B4B-4580-84CB-FB09ABE030F1}" dt="2023-12-20T10:43:29.650" v="213" actId="14100"/>
          <ac:spMkLst>
            <pc:docMk/>
            <pc:sldMk cId="3256277943" sldId="602"/>
            <ac:spMk id="5" creationId="{C5F5C0A3-7322-5A8C-3D1D-B5A628AC2210}"/>
          </ac:spMkLst>
        </pc:spChg>
        <pc:spChg chg="mod">
          <ac:chgData name="ΠΑΝΑΓΙΩΤΗΣ ΤΣΑΠΑΡΑΣ" userId="14c29a0b-fba8-4de1-ba9f-ce710cf39d77" providerId="ADAL" clId="{79312753-5B4B-4580-84CB-FB09ABE030F1}" dt="2023-12-20T10:43:39.115" v="214" actId="1076"/>
          <ac:spMkLst>
            <pc:docMk/>
            <pc:sldMk cId="3256277943" sldId="602"/>
            <ac:spMk id="6" creationId="{41AE023D-722E-D873-0562-3F0471008148}"/>
          </ac:spMkLst>
        </pc:spChg>
        <pc:spChg chg="mod">
          <ac:chgData name="ΠΑΝΑΓΙΩΤΗΣ ΤΣΑΠΑΡΑΣ" userId="14c29a0b-fba8-4de1-ba9f-ce710cf39d77" providerId="ADAL" clId="{79312753-5B4B-4580-84CB-FB09ABE030F1}" dt="2023-12-20T10:43:39.115" v="214" actId="1076"/>
          <ac:spMkLst>
            <pc:docMk/>
            <pc:sldMk cId="3256277943" sldId="602"/>
            <ac:spMk id="7" creationId="{714A6435-55F5-92EE-AF60-98951E7EC74F}"/>
          </ac:spMkLst>
        </pc:spChg>
        <pc:spChg chg="mod">
          <ac:chgData name="ΠΑΝΑΓΙΩΤΗΣ ΤΣΑΠΑΡΑΣ" userId="14c29a0b-fba8-4de1-ba9f-ce710cf39d77" providerId="ADAL" clId="{79312753-5B4B-4580-84CB-FB09ABE030F1}" dt="2023-12-20T10:43:39.115" v="214" actId="1076"/>
          <ac:spMkLst>
            <pc:docMk/>
            <pc:sldMk cId="3256277943" sldId="602"/>
            <ac:spMk id="8" creationId="{99D4B313-1C99-E1A6-4519-7BB37F43EF72}"/>
          </ac:spMkLst>
        </pc:spChg>
        <pc:spChg chg="mod">
          <ac:chgData name="ΠΑΝΑΓΙΩΤΗΣ ΤΣΑΠΑΡΑΣ" userId="14c29a0b-fba8-4de1-ba9f-ce710cf39d77" providerId="ADAL" clId="{79312753-5B4B-4580-84CB-FB09ABE030F1}" dt="2023-12-20T10:43:39.115" v="214" actId="1076"/>
          <ac:spMkLst>
            <pc:docMk/>
            <pc:sldMk cId="3256277943" sldId="602"/>
            <ac:spMk id="9" creationId="{2CBD3AD5-1F35-DBCF-2A74-AB8E0274DC17}"/>
          </ac:spMkLst>
        </pc:spChg>
        <pc:spChg chg="mod">
          <ac:chgData name="ΠΑΝΑΓΙΩΤΗΣ ΤΣΑΠΑΡΑΣ" userId="14c29a0b-fba8-4de1-ba9f-ce710cf39d77" providerId="ADAL" clId="{79312753-5B4B-4580-84CB-FB09ABE030F1}" dt="2023-12-20T10:43:39.115" v="214" actId="1076"/>
          <ac:spMkLst>
            <pc:docMk/>
            <pc:sldMk cId="3256277943" sldId="602"/>
            <ac:spMk id="10" creationId="{93C18ECD-AB78-37B9-EAEE-03605BB0AD88}"/>
          </ac:spMkLst>
        </pc:spChg>
        <pc:spChg chg="mod">
          <ac:chgData name="ΠΑΝΑΓΙΩΤΗΣ ΤΣΑΠΑΡΑΣ" userId="14c29a0b-fba8-4de1-ba9f-ce710cf39d77" providerId="ADAL" clId="{79312753-5B4B-4580-84CB-FB09ABE030F1}" dt="2023-12-20T10:43:39.115" v="214" actId="1076"/>
          <ac:spMkLst>
            <pc:docMk/>
            <pc:sldMk cId="3256277943" sldId="602"/>
            <ac:spMk id="11" creationId="{D5DC87BF-A89E-54FD-3CDF-2F10E25230A1}"/>
          </ac:spMkLst>
        </pc:spChg>
        <pc:spChg chg="mod">
          <ac:chgData name="ΠΑΝΑΓΙΩΤΗΣ ΤΣΑΠΑΡΑΣ" userId="14c29a0b-fba8-4de1-ba9f-ce710cf39d77" providerId="ADAL" clId="{79312753-5B4B-4580-84CB-FB09ABE030F1}" dt="2023-12-20T10:43:39.115" v="214" actId="1076"/>
          <ac:spMkLst>
            <pc:docMk/>
            <pc:sldMk cId="3256277943" sldId="602"/>
            <ac:spMk id="12" creationId="{F916267C-D1D7-6D3C-74EC-9A2881C7A4D2}"/>
          </ac:spMkLst>
        </pc:spChg>
        <pc:picChg chg="mod">
          <ac:chgData name="ΠΑΝΑΓΙΩΤΗΣ ΤΣΑΠΑΡΑΣ" userId="14c29a0b-fba8-4de1-ba9f-ce710cf39d77" providerId="ADAL" clId="{79312753-5B4B-4580-84CB-FB09ABE030F1}" dt="2023-12-20T12:52:05.544" v="342" actId="1076"/>
          <ac:picMkLst>
            <pc:docMk/>
            <pc:sldMk cId="3256277943" sldId="602"/>
            <ac:picMk id="17" creationId="{DF0F94CC-ECF5-6F98-D19F-8B8DB21D51D1}"/>
          </ac:picMkLst>
        </pc:picChg>
        <pc:cxnChg chg="mod">
          <ac:chgData name="ΠΑΝΑΓΙΩΤΗΣ ΤΣΑΠΑΡΑΣ" userId="14c29a0b-fba8-4de1-ba9f-ce710cf39d77" providerId="ADAL" clId="{79312753-5B4B-4580-84CB-FB09ABE030F1}" dt="2023-12-20T10:43:39.115" v="214" actId="1076"/>
          <ac:cxnSpMkLst>
            <pc:docMk/>
            <pc:sldMk cId="3256277943" sldId="602"/>
            <ac:cxnSpMk id="13" creationId="{35E29BC7-1A81-8F57-24C0-9E12CCFE73EC}"/>
          </ac:cxnSpMkLst>
        </pc:cxnChg>
        <pc:cxnChg chg="mod">
          <ac:chgData name="ΠΑΝΑΓΙΩΤΗΣ ΤΣΑΠΑΡΑΣ" userId="14c29a0b-fba8-4de1-ba9f-ce710cf39d77" providerId="ADAL" clId="{79312753-5B4B-4580-84CB-FB09ABE030F1}" dt="2023-12-20T10:43:39.115" v="214" actId="1076"/>
          <ac:cxnSpMkLst>
            <pc:docMk/>
            <pc:sldMk cId="3256277943" sldId="602"/>
            <ac:cxnSpMk id="14" creationId="{954AF451-7713-6316-38EC-2470EF8387E4}"/>
          </ac:cxnSpMkLst>
        </pc:cxnChg>
        <pc:cxnChg chg="mod">
          <ac:chgData name="ΠΑΝΑΓΙΩΤΗΣ ΤΣΑΠΑΡΑΣ" userId="14c29a0b-fba8-4de1-ba9f-ce710cf39d77" providerId="ADAL" clId="{79312753-5B4B-4580-84CB-FB09ABE030F1}" dt="2023-12-20T10:43:39.115" v="214" actId="1076"/>
          <ac:cxnSpMkLst>
            <pc:docMk/>
            <pc:sldMk cId="3256277943" sldId="602"/>
            <ac:cxnSpMk id="15" creationId="{F9066877-D0C3-773F-CC0A-41D69A0212E5}"/>
          </ac:cxnSpMkLst>
        </pc:cxnChg>
        <pc:cxnChg chg="mod">
          <ac:chgData name="ΠΑΝΑΓΙΩΤΗΣ ΤΣΑΠΑΡΑΣ" userId="14c29a0b-fba8-4de1-ba9f-ce710cf39d77" providerId="ADAL" clId="{79312753-5B4B-4580-84CB-FB09ABE030F1}" dt="2023-12-20T10:43:39.115" v="214" actId="1076"/>
          <ac:cxnSpMkLst>
            <pc:docMk/>
            <pc:sldMk cId="3256277943" sldId="602"/>
            <ac:cxnSpMk id="16" creationId="{30C41EB0-B5BD-D007-3462-755A4ABA2D4E}"/>
          </ac:cxnSpMkLst>
        </pc:cxnChg>
      </pc:sldChg>
      <pc:sldChg chg="modSp mod">
        <pc:chgData name="ΠΑΝΑΓΙΩΤΗΣ ΤΣΑΠΑΡΑΣ" userId="14c29a0b-fba8-4de1-ba9f-ce710cf39d77" providerId="ADAL" clId="{79312753-5B4B-4580-84CB-FB09ABE030F1}" dt="2023-12-20T11:00:31.191" v="246" actId="1076"/>
        <pc:sldMkLst>
          <pc:docMk/>
          <pc:sldMk cId="808748391" sldId="617"/>
        </pc:sldMkLst>
        <pc:spChg chg="mod">
          <ac:chgData name="ΠΑΝΑΓΙΩΤΗΣ ΤΣΑΠΑΡΑΣ" userId="14c29a0b-fba8-4de1-ba9f-ce710cf39d77" providerId="ADAL" clId="{79312753-5B4B-4580-84CB-FB09ABE030F1}" dt="2023-12-20T10:59:45.020" v="235" actId="27636"/>
          <ac:spMkLst>
            <pc:docMk/>
            <pc:sldMk cId="808748391" sldId="617"/>
            <ac:spMk id="2" creationId="{9896620E-AB9E-9D1D-18F6-D9F642CD9741}"/>
          </ac:spMkLst>
        </pc:spChg>
        <pc:spChg chg="mod">
          <ac:chgData name="ΠΑΝΑΓΙΩΤΗΣ ΤΣΑΠΑΡΑΣ" userId="14c29a0b-fba8-4de1-ba9f-ce710cf39d77" providerId="ADAL" clId="{79312753-5B4B-4580-84CB-FB09ABE030F1}" dt="2023-12-20T11:00:28.310" v="245" actId="1076"/>
          <ac:spMkLst>
            <pc:docMk/>
            <pc:sldMk cId="808748391" sldId="617"/>
            <ac:spMk id="3" creationId="{3A3FF249-D045-A54D-0E17-3A100255FF12}"/>
          </ac:spMkLst>
        </pc:spChg>
        <pc:spChg chg="mod">
          <ac:chgData name="ΠΑΝΑΓΙΩΤΗΣ ΤΣΑΠΑΡΑΣ" userId="14c29a0b-fba8-4de1-ba9f-ce710cf39d77" providerId="ADAL" clId="{79312753-5B4B-4580-84CB-FB09ABE030F1}" dt="2023-12-20T11:00:22.533" v="243" actId="1076"/>
          <ac:spMkLst>
            <pc:docMk/>
            <pc:sldMk cId="808748391" sldId="617"/>
            <ac:spMk id="4" creationId="{890BFC6F-27B5-1629-3232-7A83B501ECBA}"/>
          </ac:spMkLst>
        </pc:spChg>
        <pc:spChg chg="mod">
          <ac:chgData name="ΠΑΝΑΓΙΩΤΗΣ ΤΣΑΠΑΡΑΣ" userId="14c29a0b-fba8-4de1-ba9f-ce710cf39d77" providerId="ADAL" clId="{79312753-5B4B-4580-84CB-FB09ABE030F1}" dt="2023-12-20T11:00:18.057" v="242" actId="404"/>
          <ac:spMkLst>
            <pc:docMk/>
            <pc:sldMk cId="808748391" sldId="617"/>
            <ac:spMk id="6" creationId="{B69CFEB1-206C-ADD4-9B56-706E517C959E}"/>
          </ac:spMkLst>
        </pc:spChg>
        <pc:picChg chg="mod">
          <ac:chgData name="ΠΑΝΑΓΙΩΤΗΣ ΤΣΑΠΑΡΑΣ" userId="14c29a0b-fba8-4de1-ba9f-ce710cf39d77" providerId="ADAL" clId="{79312753-5B4B-4580-84CB-FB09ABE030F1}" dt="2023-12-20T11:00:31.191" v="246" actId="1076"/>
          <ac:picMkLst>
            <pc:docMk/>
            <pc:sldMk cId="808748391" sldId="617"/>
            <ac:picMk id="5" creationId="{C891A2E3-29BC-274C-8489-F0D87A7A6B83}"/>
          </ac:picMkLst>
        </pc:picChg>
      </pc:sldChg>
      <pc:sldChg chg="modSp add del mod">
        <pc:chgData name="ΠΑΝΑΓΙΩΤΗΣ ΤΣΑΠΑΡΑΣ" userId="14c29a0b-fba8-4de1-ba9f-ce710cf39d77" providerId="ADAL" clId="{79312753-5B4B-4580-84CB-FB09ABE030F1}" dt="2023-12-20T17:29:29.811" v="359" actId="47"/>
        <pc:sldMkLst>
          <pc:docMk/>
          <pc:sldMk cId="2541713007" sldId="621"/>
        </pc:sldMkLst>
        <pc:spChg chg="mod">
          <ac:chgData name="ΠΑΝΑΓΙΩΤΗΣ ΤΣΑΠΑΡΑΣ" userId="14c29a0b-fba8-4de1-ba9f-ce710cf39d77" providerId="ADAL" clId="{79312753-5B4B-4580-84CB-FB09ABE030F1}" dt="2023-12-20T11:00:48.522" v="250" actId="403"/>
          <ac:spMkLst>
            <pc:docMk/>
            <pc:sldMk cId="2541713007" sldId="621"/>
            <ac:spMk id="2" creationId="{56AA4DA2-1B71-2313-F5B5-270FBF23C86F}"/>
          </ac:spMkLst>
        </pc:spChg>
        <pc:spChg chg="mod">
          <ac:chgData name="ΠΑΝΑΓΙΩΤΗΣ ΤΣΑΠΑΡΑΣ" userId="14c29a0b-fba8-4de1-ba9f-ce710cf39d77" providerId="ADAL" clId="{79312753-5B4B-4580-84CB-FB09ABE030F1}" dt="2023-12-20T11:01:09.182" v="253" actId="403"/>
          <ac:spMkLst>
            <pc:docMk/>
            <pc:sldMk cId="2541713007" sldId="621"/>
            <ac:spMk id="6" creationId="{639829B1-A867-564E-BD76-F82DCE819154}"/>
          </ac:spMkLst>
        </pc:spChg>
      </pc:sldChg>
      <pc:sldChg chg="modSp add del mod">
        <pc:chgData name="ΠΑΝΑΓΙΩΤΗΣ ΤΣΑΠΑΡΑΣ" userId="14c29a0b-fba8-4de1-ba9f-ce710cf39d77" providerId="ADAL" clId="{79312753-5B4B-4580-84CB-FB09ABE030F1}" dt="2023-12-20T17:29:34.262" v="360" actId="47"/>
        <pc:sldMkLst>
          <pc:docMk/>
          <pc:sldMk cId="2295883846" sldId="622"/>
        </pc:sldMkLst>
        <pc:spChg chg="mod">
          <ac:chgData name="ΠΑΝΑΓΙΩΤΗΣ ΤΣΑΠΑΡΑΣ" userId="14c29a0b-fba8-4de1-ba9f-ce710cf39d77" providerId="ADAL" clId="{79312753-5B4B-4580-84CB-FB09ABE030F1}" dt="2023-12-20T11:01:49.051" v="266" actId="403"/>
          <ac:spMkLst>
            <pc:docMk/>
            <pc:sldMk cId="2295883846" sldId="622"/>
            <ac:spMk id="2" creationId="{A5E7432E-213F-D2AF-7242-A38BC77C8CF3}"/>
          </ac:spMkLst>
        </pc:spChg>
        <pc:spChg chg="mod">
          <ac:chgData name="ΠΑΝΑΓΙΩΤΗΣ ΤΣΑΠΑΡΑΣ" userId="14c29a0b-fba8-4de1-ba9f-ce710cf39d77" providerId="ADAL" clId="{79312753-5B4B-4580-84CB-FB09ABE030F1}" dt="2023-12-20T11:01:51.824" v="267" actId="1076"/>
          <ac:spMkLst>
            <pc:docMk/>
            <pc:sldMk cId="2295883846" sldId="622"/>
            <ac:spMk id="3" creationId="{EF1E0C48-C5EE-B78A-DFF7-F90E07AB595B}"/>
          </ac:spMkLst>
        </pc:spChg>
        <pc:spChg chg="mod">
          <ac:chgData name="ΠΑΝΑΓΙΩΤΗΣ ΤΣΑΠΑΡΑΣ" userId="14c29a0b-fba8-4de1-ba9f-ce710cf39d77" providerId="ADAL" clId="{79312753-5B4B-4580-84CB-FB09ABE030F1}" dt="2023-12-20T11:01:30.541" v="258" actId="1076"/>
          <ac:spMkLst>
            <pc:docMk/>
            <pc:sldMk cId="2295883846" sldId="622"/>
            <ac:spMk id="4" creationId="{5C2867A9-E5E2-EB58-1EDF-6E06D64C11FA}"/>
          </ac:spMkLst>
        </pc:spChg>
        <pc:spChg chg="mod">
          <ac:chgData name="ΠΑΝΑΓΙΩΤΗΣ ΤΣΑΠΑΡΑΣ" userId="14c29a0b-fba8-4de1-ba9f-ce710cf39d77" providerId="ADAL" clId="{79312753-5B4B-4580-84CB-FB09ABE030F1}" dt="2023-12-20T11:02:00.920" v="272" actId="404"/>
          <ac:spMkLst>
            <pc:docMk/>
            <pc:sldMk cId="2295883846" sldId="622"/>
            <ac:spMk id="5" creationId="{7DCB3983-EAE5-B7AC-F376-B3403A3114DA}"/>
          </ac:spMkLst>
        </pc:spChg>
      </pc:sldChg>
      <pc:sldChg chg="modSp add del mod">
        <pc:chgData name="ΠΑΝΑΓΙΩΤΗΣ ΤΣΑΠΑΡΑΣ" userId="14c29a0b-fba8-4de1-ba9f-ce710cf39d77" providerId="ADAL" clId="{79312753-5B4B-4580-84CB-FB09ABE030F1}" dt="2023-12-20T17:29:35.837" v="361" actId="47"/>
        <pc:sldMkLst>
          <pc:docMk/>
          <pc:sldMk cId="3721066432" sldId="623"/>
        </pc:sldMkLst>
        <pc:spChg chg="mod">
          <ac:chgData name="ΠΑΝΑΓΙΩΤΗΣ ΤΣΑΠΑΡΑΣ" userId="14c29a0b-fba8-4de1-ba9f-ce710cf39d77" providerId="ADAL" clId="{79312753-5B4B-4580-84CB-FB09ABE030F1}" dt="2023-12-20T11:02:20.223" v="278" actId="27636"/>
          <ac:spMkLst>
            <pc:docMk/>
            <pc:sldMk cId="3721066432" sldId="623"/>
            <ac:spMk id="2" creationId="{857DC291-6EC2-3E88-A230-E2F07E676C9D}"/>
          </ac:spMkLst>
        </pc:spChg>
        <pc:picChg chg="mod">
          <ac:chgData name="ΠΑΝΑΓΙΩΤΗΣ ΤΣΑΠΑΡΑΣ" userId="14c29a0b-fba8-4de1-ba9f-ce710cf39d77" providerId="ADAL" clId="{79312753-5B4B-4580-84CB-FB09ABE030F1}" dt="2023-12-20T11:02:11.435" v="273" actId="1076"/>
          <ac:picMkLst>
            <pc:docMk/>
            <pc:sldMk cId="3721066432" sldId="623"/>
            <ac:picMk id="5" creationId="{9FD98963-DB5F-40FB-FA2A-D389CAE1A0F8}"/>
          </ac:picMkLst>
        </pc:picChg>
      </pc:sldChg>
      <pc:sldChg chg="add del">
        <pc:chgData name="ΠΑΝΑΓΙΩΤΗΣ ΤΣΑΠΑΡΑΣ" userId="14c29a0b-fba8-4de1-ba9f-ce710cf39d77" providerId="ADAL" clId="{79312753-5B4B-4580-84CB-FB09ABE030F1}" dt="2023-12-20T10:09:15.586" v="36"/>
        <pc:sldMkLst>
          <pc:docMk/>
          <pc:sldMk cId="4221464366" sldId="716"/>
        </pc:sldMkLst>
      </pc:sldChg>
      <pc:sldChg chg="modSp del mod">
        <pc:chgData name="ΠΑΝΑΓΙΩΤΗΣ ΤΣΑΠΑΡΑΣ" userId="14c29a0b-fba8-4de1-ba9f-ce710cf39d77" providerId="ADAL" clId="{79312753-5B4B-4580-84CB-FB09ABE030F1}" dt="2023-12-20T17:29:25.237" v="352" actId="47"/>
        <pc:sldMkLst>
          <pc:docMk/>
          <pc:sldMk cId="1049104179" sldId="738"/>
        </pc:sldMkLst>
        <pc:spChg chg="mod">
          <ac:chgData name="ΠΑΝΑΓΙΩΤΗΣ ΤΣΑΠΑΡΑΣ" userId="14c29a0b-fba8-4de1-ba9f-ce710cf39d77" providerId="ADAL" clId="{79312753-5B4B-4580-84CB-FB09ABE030F1}" dt="2023-12-20T11:02:44.012" v="280" actId="404"/>
          <ac:spMkLst>
            <pc:docMk/>
            <pc:sldMk cId="1049104179" sldId="738"/>
            <ac:spMk id="3" creationId="{509CE4E4-714C-2FCE-A3E9-D9AF9B8FDB09}"/>
          </ac:spMkLst>
        </pc:spChg>
        <pc:picChg chg="mod">
          <ac:chgData name="ΠΑΝΑΓΙΩΤΗΣ ΤΣΑΠΑΡΑΣ" userId="14c29a0b-fba8-4de1-ba9f-ce710cf39d77" providerId="ADAL" clId="{79312753-5B4B-4580-84CB-FB09ABE030F1}" dt="2023-12-20T11:02:40.053" v="279" actId="1076"/>
          <ac:picMkLst>
            <pc:docMk/>
            <pc:sldMk cId="1049104179" sldId="738"/>
            <ac:picMk id="5" creationId="{8D28FF22-FEBA-9D77-D401-C895658349EC}"/>
          </ac:picMkLst>
        </pc:picChg>
      </pc:sldChg>
      <pc:sldChg chg="del">
        <pc:chgData name="ΠΑΝΑΓΙΩΤΗΣ ΤΣΑΠΑΡΑΣ" userId="14c29a0b-fba8-4de1-ba9f-ce710cf39d77" providerId="ADAL" clId="{79312753-5B4B-4580-84CB-FB09ABE030F1}" dt="2023-12-20T17:29:25.623" v="353" actId="47"/>
        <pc:sldMkLst>
          <pc:docMk/>
          <pc:sldMk cId="3038249146" sldId="740"/>
        </pc:sldMkLst>
      </pc:sldChg>
      <pc:sldChg chg="del">
        <pc:chgData name="ΠΑΝΑΓΙΩΤΗΣ ΤΣΑΠΑΡΑΣ" userId="14c29a0b-fba8-4de1-ba9f-ce710cf39d77" providerId="ADAL" clId="{79312753-5B4B-4580-84CB-FB09ABE030F1}" dt="2023-12-20T17:29:25.831" v="354" actId="47"/>
        <pc:sldMkLst>
          <pc:docMk/>
          <pc:sldMk cId="3811003392" sldId="741"/>
        </pc:sldMkLst>
      </pc:sldChg>
      <pc:sldChg chg="add del">
        <pc:chgData name="ΠΑΝΑΓΙΩΤΗΣ ΤΣΑΠΑΡΑΣ" userId="14c29a0b-fba8-4de1-ba9f-ce710cf39d77" providerId="ADAL" clId="{79312753-5B4B-4580-84CB-FB09ABE030F1}" dt="2023-12-20T17:29:43.274" v="363" actId="47"/>
        <pc:sldMkLst>
          <pc:docMk/>
          <pc:sldMk cId="2087653325" sldId="742"/>
        </pc:sldMkLst>
      </pc:sldChg>
      <pc:sldChg chg="modSp mod">
        <pc:chgData name="ΠΑΝΑΓΙΩΤΗΣ ΤΣΑΠΑΡΑΣ" userId="14c29a0b-fba8-4de1-ba9f-ce710cf39d77" providerId="ADAL" clId="{79312753-5B4B-4580-84CB-FB09ABE030F1}" dt="2023-12-20T10:27:20.453" v="58" actId="1076"/>
        <pc:sldMkLst>
          <pc:docMk/>
          <pc:sldMk cId="4210691692" sldId="771"/>
        </pc:sldMkLst>
        <pc:spChg chg="mod">
          <ac:chgData name="ΠΑΝΑΓΙΩΤΗΣ ΤΣΑΠΑΡΑΣ" userId="14c29a0b-fba8-4de1-ba9f-ce710cf39d77" providerId="ADAL" clId="{79312753-5B4B-4580-84CB-FB09ABE030F1}" dt="2023-12-20T10:27:11.573" v="57" actId="404"/>
          <ac:spMkLst>
            <pc:docMk/>
            <pc:sldMk cId="4210691692" sldId="771"/>
            <ac:spMk id="3" creationId="{1EB6D23F-46D7-3DFF-CCBB-905398041775}"/>
          </ac:spMkLst>
        </pc:spChg>
        <pc:spChg chg="mod">
          <ac:chgData name="ΠΑΝΑΓΙΩΤΗΣ ΤΣΑΠΑΡΑΣ" userId="14c29a0b-fba8-4de1-ba9f-ce710cf39d77" providerId="ADAL" clId="{79312753-5B4B-4580-84CB-FB09ABE030F1}" dt="2023-12-20T10:27:20.453" v="58" actId="1076"/>
          <ac:spMkLst>
            <pc:docMk/>
            <pc:sldMk cId="4210691692" sldId="771"/>
            <ac:spMk id="4" creationId="{F56FDF2B-3312-5E67-08A8-AA771D8B034C}"/>
          </ac:spMkLst>
        </pc:spChg>
      </pc:sldChg>
      <pc:sldChg chg="modSp mod">
        <pc:chgData name="ΠΑΝΑΓΙΩΤΗΣ ΤΣΑΠΑΡΑΣ" userId="14c29a0b-fba8-4de1-ba9f-ce710cf39d77" providerId="ADAL" clId="{79312753-5B4B-4580-84CB-FB09ABE030F1}" dt="2023-12-20T17:30:12.376" v="373" actId="207"/>
        <pc:sldMkLst>
          <pc:docMk/>
          <pc:sldMk cId="1351654469" sldId="810"/>
        </pc:sldMkLst>
        <pc:spChg chg="mod">
          <ac:chgData name="ΠΑΝΑΓΙΩΤΗΣ ΤΣΑΠΑΡΑΣ" userId="14c29a0b-fba8-4de1-ba9f-ce710cf39d77" providerId="ADAL" clId="{79312753-5B4B-4580-84CB-FB09ABE030F1}" dt="2023-12-20T17:30:12.376" v="373" actId="207"/>
          <ac:spMkLst>
            <pc:docMk/>
            <pc:sldMk cId="1351654469" sldId="810"/>
            <ac:spMk id="3" creationId="{1E42B208-372C-D7B6-B343-980D3B3B6F59}"/>
          </ac:spMkLst>
        </pc:spChg>
      </pc:sldChg>
      <pc:sldChg chg="del">
        <pc:chgData name="ΠΑΝΑΓΙΩΤΗΣ ΤΣΑΠΑΡΑΣ" userId="14c29a0b-fba8-4de1-ba9f-ce710cf39d77" providerId="ADAL" clId="{79312753-5B4B-4580-84CB-FB09ABE030F1}" dt="2023-12-20T17:27:52.146" v="349" actId="47"/>
        <pc:sldMkLst>
          <pc:docMk/>
          <pc:sldMk cId="3987513581" sldId="811"/>
        </pc:sldMkLst>
      </pc:sldChg>
      <pc:sldChg chg="modSp del mod">
        <pc:chgData name="ΠΑΝΑΓΙΩΤΗΣ ΤΣΑΠΑΡΑΣ" userId="14c29a0b-fba8-4de1-ba9f-ce710cf39d77" providerId="ADAL" clId="{79312753-5B4B-4580-84CB-FB09ABE030F1}" dt="2023-12-20T17:28:13.271" v="350" actId="47"/>
        <pc:sldMkLst>
          <pc:docMk/>
          <pc:sldMk cId="2598371729" sldId="814"/>
        </pc:sldMkLst>
        <pc:spChg chg="mod">
          <ac:chgData name="ΠΑΝΑΓΙΩΤΗΣ ΤΣΑΠΑΡΑΣ" userId="14c29a0b-fba8-4de1-ba9f-ce710cf39d77" providerId="ADAL" clId="{79312753-5B4B-4580-84CB-FB09ABE030F1}" dt="2023-12-20T10:38:28.978" v="167" actId="27636"/>
          <ac:spMkLst>
            <pc:docMk/>
            <pc:sldMk cId="2598371729" sldId="814"/>
            <ac:spMk id="2" creationId="{05389F8C-0501-9ABD-04B6-2BA7B9AB373E}"/>
          </ac:spMkLst>
        </pc:spChg>
        <pc:spChg chg="mod">
          <ac:chgData name="ΠΑΝΑΓΙΩΤΗΣ ΤΣΑΠΑΡΑΣ" userId="14c29a0b-fba8-4de1-ba9f-ce710cf39d77" providerId="ADAL" clId="{79312753-5B4B-4580-84CB-FB09ABE030F1}" dt="2023-12-20T10:38:37.968" v="170" actId="27636"/>
          <ac:spMkLst>
            <pc:docMk/>
            <pc:sldMk cId="2598371729" sldId="814"/>
            <ac:spMk id="3" creationId="{CB819A13-E892-5F97-C037-3C8CD5C3E213}"/>
          </ac:spMkLst>
        </pc:spChg>
        <pc:spChg chg="mod">
          <ac:chgData name="ΠΑΝΑΓΙΩΤΗΣ ΤΣΑΠΑΡΑΣ" userId="14c29a0b-fba8-4de1-ba9f-ce710cf39d77" providerId="ADAL" clId="{79312753-5B4B-4580-84CB-FB09ABE030F1}" dt="2023-12-20T10:38:14.706" v="157" actId="1076"/>
          <ac:spMkLst>
            <pc:docMk/>
            <pc:sldMk cId="2598371729" sldId="814"/>
            <ac:spMk id="4" creationId="{02934074-5C34-3BF5-AE9A-89C36F5FBDA0}"/>
          </ac:spMkLst>
        </pc:spChg>
        <pc:spChg chg="mod">
          <ac:chgData name="ΠΑΝΑΓΙΩΤΗΣ ΤΣΑΠΑΡΑΣ" userId="14c29a0b-fba8-4de1-ba9f-ce710cf39d77" providerId="ADAL" clId="{79312753-5B4B-4580-84CB-FB09ABE030F1}" dt="2023-12-20T10:38:45.606" v="171" actId="1076"/>
          <ac:spMkLst>
            <pc:docMk/>
            <pc:sldMk cId="2598371729" sldId="814"/>
            <ac:spMk id="17" creationId="{57E8BE00-B463-3E36-3516-0A7F61060D93}"/>
          </ac:spMkLst>
        </pc:spChg>
        <pc:spChg chg="mod">
          <ac:chgData name="ΠΑΝΑΓΙΩΤΗΣ ΤΣΑΠΑΡΑΣ" userId="14c29a0b-fba8-4de1-ba9f-ce710cf39d77" providerId="ADAL" clId="{79312753-5B4B-4580-84CB-FB09ABE030F1}" dt="2023-12-20T10:38:45.606" v="171" actId="1076"/>
          <ac:spMkLst>
            <pc:docMk/>
            <pc:sldMk cId="2598371729" sldId="814"/>
            <ac:spMk id="18" creationId="{BECEB602-C196-FAD0-F9D4-B0B632863B72}"/>
          </ac:spMkLst>
        </pc:spChg>
        <pc:spChg chg="mod">
          <ac:chgData name="ΠΑΝΑΓΙΩΤΗΣ ΤΣΑΠΑΡΑΣ" userId="14c29a0b-fba8-4de1-ba9f-ce710cf39d77" providerId="ADAL" clId="{79312753-5B4B-4580-84CB-FB09ABE030F1}" dt="2023-12-20T10:38:45.606" v="171" actId="1076"/>
          <ac:spMkLst>
            <pc:docMk/>
            <pc:sldMk cId="2598371729" sldId="814"/>
            <ac:spMk id="28" creationId="{8F59C57C-DCA1-E8E1-19B0-22CC6E89F603}"/>
          </ac:spMkLst>
        </pc:spChg>
        <pc:spChg chg="mod">
          <ac:chgData name="ΠΑΝΑΓΙΩΤΗΣ ΤΣΑΠΑΡΑΣ" userId="14c29a0b-fba8-4de1-ba9f-ce710cf39d77" providerId="ADAL" clId="{79312753-5B4B-4580-84CB-FB09ABE030F1}" dt="2023-12-20T10:38:20.537" v="162" actId="403"/>
          <ac:spMkLst>
            <pc:docMk/>
            <pc:sldMk cId="2598371729" sldId="814"/>
            <ac:spMk id="31" creationId="{A293280B-5B85-3203-CABE-9D4DD644DADD}"/>
          </ac:spMkLst>
        </pc:spChg>
        <pc:picChg chg="mod">
          <ac:chgData name="ΠΑΝΑΓΙΩΤΗΣ ΤΣΑΠΑΡΑΣ" userId="14c29a0b-fba8-4de1-ba9f-ce710cf39d77" providerId="ADAL" clId="{79312753-5B4B-4580-84CB-FB09ABE030F1}" dt="2023-12-20T10:38:45.606" v="171" actId="1076"/>
          <ac:picMkLst>
            <pc:docMk/>
            <pc:sldMk cId="2598371729" sldId="814"/>
            <ac:picMk id="11" creationId="{88D8A86D-8FBA-BA64-D4DF-A2575FC8988F}"/>
          </ac:picMkLst>
        </pc:picChg>
        <pc:picChg chg="mod">
          <ac:chgData name="ΠΑΝΑΓΙΩΤΗΣ ΤΣΑΠΑΡΑΣ" userId="14c29a0b-fba8-4de1-ba9f-ce710cf39d77" providerId="ADAL" clId="{79312753-5B4B-4580-84CB-FB09ABE030F1}" dt="2023-12-20T10:38:45.606" v="171" actId="1076"/>
          <ac:picMkLst>
            <pc:docMk/>
            <pc:sldMk cId="2598371729" sldId="814"/>
            <ac:picMk id="29" creationId="{7073C773-EA35-652D-7E01-67383F65FEAE}"/>
          </ac:picMkLst>
        </pc:picChg>
        <pc:cxnChg chg="mod">
          <ac:chgData name="ΠΑΝΑΓΙΩΤΗΣ ΤΣΑΠΑΡΑΣ" userId="14c29a0b-fba8-4de1-ba9f-ce710cf39d77" providerId="ADAL" clId="{79312753-5B4B-4580-84CB-FB09ABE030F1}" dt="2023-12-20T10:38:45.606" v="171" actId="1076"/>
          <ac:cxnSpMkLst>
            <pc:docMk/>
            <pc:sldMk cId="2598371729" sldId="814"/>
            <ac:cxnSpMk id="19" creationId="{0928C4CF-454F-E28C-58B4-539AC38953D4}"/>
          </ac:cxnSpMkLst>
        </pc:cxnChg>
        <pc:cxnChg chg="mod">
          <ac:chgData name="ΠΑΝΑΓΙΩΤΗΣ ΤΣΑΠΑΡΑΣ" userId="14c29a0b-fba8-4de1-ba9f-ce710cf39d77" providerId="ADAL" clId="{79312753-5B4B-4580-84CB-FB09ABE030F1}" dt="2023-12-20T10:38:45.606" v="171" actId="1076"/>
          <ac:cxnSpMkLst>
            <pc:docMk/>
            <pc:sldMk cId="2598371729" sldId="814"/>
            <ac:cxnSpMk id="20" creationId="{57998C92-9BAC-E8EB-6508-583D5D1A35F2}"/>
          </ac:cxnSpMkLst>
        </pc:cxnChg>
      </pc:sldChg>
      <pc:sldChg chg="modSp del mod">
        <pc:chgData name="ΠΑΝΑΓΙΩΤΗΣ ΤΣΑΠΑΡΑΣ" userId="14c29a0b-fba8-4de1-ba9f-ce710cf39d77" providerId="ADAL" clId="{79312753-5B4B-4580-84CB-FB09ABE030F1}" dt="2023-12-20T17:28:13.271" v="350" actId="47"/>
        <pc:sldMkLst>
          <pc:docMk/>
          <pc:sldMk cId="2221384522" sldId="815"/>
        </pc:sldMkLst>
        <pc:spChg chg="mod">
          <ac:chgData name="ΠΑΝΑΓΙΩΤΗΣ ΤΣΑΠΑΡΑΣ" userId="14c29a0b-fba8-4de1-ba9f-ce710cf39d77" providerId="ADAL" clId="{79312753-5B4B-4580-84CB-FB09ABE030F1}" dt="2023-12-20T10:42:01.459" v="198" actId="403"/>
          <ac:spMkLst>
            <pc:docMk/>
            <pc:sldMk cId="2221384522" sldId="815"/>
            <ac:spMk id="2" creationId="{CE78273F-E196-9CC9-2DB2-D7319A60970F}"/>
          </ac:spMkLst>
        </pc:spChg>
        <pc:spChg chg="mod">
          <ac:chgData name="ΠΑΝΑΓΙΩΤΗΣ ΤΣΑΠΑΡΑΣ" userId="14c29a0b-fba8-4de1-ba9f-ce710cf39d77" providerId="ADAL" clId="{79312753-5B4B-4580-84CB-FB09ABE030F1}" dt="2023-12-20T10:41:55.328" v="194" actId="404"/>
          <ac:spMkLst>
            <pc:docMk/>
            <pc:sldMk cId="2221384522" sldId="815"/>
            <ac:spMk id="3" creationId="{24E0025F-9936-F243-803E-656C5E5401F3}"/>
          </ac:spMkLst>
        </pc:spChg>
        <pc:spChg chg="mod">
          <ac:chgData name="ΠΑΝΑΓΙΩΤΗΣ ΤΣΑΠΑΡΑΣ" userId="14c29a0b-fba8-4de1-ba9f-ce710cf39d77" providerId="ADAL" clId="{79312753-5B4B-4580-84CB-FB09ABE030F1}" dt="2023-12-20T10:42:08.375" v="199" actId="1076"/>
          <ac:spMkLst>
            <pc:docMk/>
            <pc:sldMk cId="2221384522" sldId="815"/>
            <ac:spMk id="4" creationId="{E80070BA-3D1D-D3CA-0342-7EE0A62ADABE}"/>
          </ac:spMkLst>
        </pc:spChg>
        <pc:spChg chg="mod">
          <ac:chgData name="ΠΑΝΑΓΙΩΤΗΣ ΤΣΑΠΑΡΑΣ" userId="14c29a0b-fba8-4de1-ba9f-ce710cf39d77" providerId="ADAL" clId="{79312753-5B4B-4580-84CB-FB09ABE030F1}" dt="2023-12-20T10:42:15.404" v="203" actId="403"/>
          <ac:spMkLst>
            <pc:docMk/>
            <pc:sldMk cId="2221384522" sldId="815"/>
            <ac:spMk id="30" creationId="{3D522839-B555-5B25-8402-35748BC18977}"/>
          </ac:spMkLst>
        </pc:spChg>
      </pc:sldChg>
      <pc:sldChg chg="modSp mod">
        <pc:chgData name="ΠΑΝΑΓΙΩΤΗΣ ΤΣΑΠΑΡΑΣ" userId="14c29a0b-fba8-4de1-ba9f-ce710cf39d77" providerId="ADAL" clId="{79312753-5B4B-4580-84CB-FB09ABE030F1}" dt="2023-12-20T10:44:08.310" v="224" actId="404"/>
        <pc:sldMkLst>
          <pc:docMk/>
          <pc:sldMk cId="2805270441" sldId="816"/>
        </pc:sldMkLst>
        <pc:spChg chg="mod">
          <ac:chgData name="ΠΑΝΑΓΙΩΤΗΣ ΤΣΑΠΑΡΑΣ" userId="14c29a0b-fba8-4de1-ba9f-ce710cf39d77" providerId="ADAL" clId="{79312753-5B4B-4580-84CB-FB09ABE030F1}" dt="2023-12-20T10:44:08.310" v="224" actId="404"/>
          <ac:spMkLst>
            <pc:docMk/>
            <pc:sldMk cId="2805270441" sldId="816"/>
            <ac:spMk id="2" creationId="{92A04DDB-EF28-8B94-59FC-2CA6726E1EF3}"/>
          </ac:spMkLst>
        </pc:spChg>
      </pc:sldChg>
      <pc:sldChg chg="modSp mod">
        <pc:chgData name="ΠΑΝΑΓΙΩΤΗΣ ΤΣΑΠΑΡΑΣ" userId="14c29a0b-fba8-4de1-ba9f-ce710cf39d77" providerId="ADAL" clId="{79312753-5B4B-4580-84CB-FB09ABE030F1}" dt="2023-12-20T10:59:13.943" v="228" actId="403"/>
        <pc:sldMkLst>
          <pc:docMk/>
          <pc:sldMk cId="1508197508" sldId="817"/>
        </pc:sldMkLst>
        <pc:spChg chg="mod">
          <ac:chgData name="ΠΑΝΑΓΙΩΤΗΣ ΤΣΑΠΑΡΑΣ" userId="14c29a0b-fba8-4de1-ba9f-ce710cf39d77" providerId="ADAL" clId="{79312753-5B4B-4580-84CB-FB09ABE030F1}" dt="2023-12-20T10:59:13.943" v="228" actId="403"/>
          <ac:spMkLst>
            <pc:docMk/>
            <pc:sldMk cId="1508197508" sldId="817"/>
            <ac:spMk id="2" creationId="{71427263-9D47-D18B-07F2-50888ADA62F8}"/>
          </ac:spMkLst>
        </pc:spChg>
      </pc:sldChg>
      <pc:sldChg chg="del">
        <pc:chgData name="ΠΑΝΑΓΙΩΤΗΣ ΤΣΑΠΑΡΑΣ" userId="14c29a0b-fba8-4de1-ba9f-ce710cf39d77" providerId="ADAL" clId="{79312753-5B4B-4580-84CB-FB09ABE030F1}" dt="2023-12-20T17:28:13.271" v="350" actId="47"/>
        <pc:sldMkLst>
          <pc:docMk/>
          <pc:sldMk cId="3178468533" sldId="818"/>
        </pc:sldMkLst>
      </pc:sldChg>
      <pc:sldChg chg="modSp mod">
        <pc:chgData name="ΠΑΝΑΓΙΩΤΗΣ ΤΣΑΠΑΡΑΣ" userId="14c29a0b-fba8-4de1-ba9f-ce710cf39d77" providerId="ADAL" clId="{79312753-5B4B-4580-84CB-FB09ABE030F1}" dt="2023-12-20T17:29:59.637" v="372" actId="403"/>
        <pc:sldMkLst>
          <pc:docMk/>
          <pc:sldMk cId="1695668850" sldId="819"/>
        </pc:sldMkLst>
        <pc:spChg chg="mod">
          <ac:chgData name="ΠΑΝΑΓΙΩΤΗΣ ΤΣΑΠΑΡΑΣ" userId="14c29a0b-fba8-4de1-ba9f-ce710cf39d77" providerId="ADAL" clId="{79312753-5B4B-4580-84CB-FB09ABE030F1}" dt="2023-12-20T17:29:59.637" v="372" actId="403"/>
          <ac:spMkLst>
            <pc:docMk/>
            <pc:sldMk cId="1695668850" sldId="819"/>
            <ac:spMk id="2" creationId="{123F1BF0-678C-3E7E-D178-80A40D535222}"/>
          </ac:spMkLst>
        </pc:spChg>
        <pc:spChg chg="mod">
          <ac:chgData name="ΠΑΝΑΓΙΩΤΗΣ ΤΣΑΠΑΡΑΣ" userId="14c29a0b-fba8-4de1-ba9f-ce710cf39d77" providerId="ADAL" clId="{79312753-5B4B-4580-84CB-FB09ABE030F1}" dt="2023-12-20T17:29:54.866" v="368" actId="20577"/>
          <ac:spMkLst>
            <pc:docMk/>
            <pc:sldMk cId="1695668850" sldId="819"/>
            <ac:spMk id="3" creationId="{1E42B208-372C-D7B6-B343-980D3B3B6F59}"/>
          </ac:spMkLst>
        </pc:spChg>
      </pc:sldChg>
      <pc:sldChg chg="del">
        <pc:chgData name="ΠΑΝΑΓΙΩΤΗΣ ΤΣΑΠΑΡΑΣ" userId="14c29a0b-fba8-4de1-ba9f-ce710cf39d77" providerId="ADAL" clId="{79312753-5B4B-4580-84CB-FB09ABE030F1}" dt="2023-12-20T17:29:23.480" v="351" actId="47"/>
        <pc:sldMkLst>
          <pc:docMk/>
          <pc:sldMk cId="1227813060" sldId="820"/>
        </pc:sldMkLst>
      </pc:sldChg>
      <pc:sldChg chg="modSp add del mod">
        <pc:chgData name="ΠΑΝΑΓΙΩΤΗΣ ΤΣΑΠΑΡΑΣ" userId="14c29a0b-fba8-4de1-ba9f-ce710cf39d77" providerId="ADAL" clId="{79312753-5B4B-4580-84CB-FB09ABE030F1}" dt="2023-12-20T10:09:24.725" v="37"/>
        <pc:sldMkLst>
          <pc:docMk/>
          <pc:sldMk cId="2890214222" sldId="1340"/>
        </pc:sldMkLst>
        <pc:spChg chg="mod">
          <ac:chgData name="ΠΑΝΑΓΙΩΤΗΣ ΤΣΑΠΑΡΑΣ" userId="14c29a0b-fba8-4de1-ba9f-ce710cf39d77" providerId="ADAL" clId="{79312753-5B4B-4580-84CB-FB09ABE030F1}" dt="2023-12-20T10:09:07.457" v="33" actId="6549"/>
          <ac:spMkLst>
            <pc:docMk/>
            <pc:sldMk cId="2890214222" sldId="1340"/>
            <ac:spMk id="3" creationId="{B1214872-3F3C-4F7B-8A13-C1E1082BF072}"/>
          </ac:spMkLst>
        </pc:spChg>
      </pc:sldChg>
      <pc:sldChg chg="modSp mod">
        <pc:chgData name="ΠΑΝΑΓΙΩΤΗΣ ΤΣΑΠΑΡΑΣ" userId="14c29a0b-fba8-4de1-ba9f-ce710cf39d77" providerId="ADAL" clId="{79312753-5B4B-4580-84CB-FB09ABE030F1}" dt="2023-12-20T10:10:37.151" v="47" actId="1076"/>
        <pc:sldMkLst>
          <pc:docMk/>
          <pc:sldMk cId="217127166" sldId="1387"/>
        </pc:sldMkLst>
        <pc:spChg chg="mod">
          <ac:chgData name="ΠΑΝΑΓΙΩΤΗΣ ΤΣΑΠΑΡΑΣ" userId="14c29a0b-fba8-4de1-ba9f-ce710cf39d77" providerId="ADAL" clId="{79312753-5B4B-4580-84CB-FB09ABE030F1}" dt="2023-12-20T10:10:14.557" v="41" actId="1076"/>
          <ac:spMkLst>
            <pc:docMk/>
            <pc:sldMk cId="217127166" sldId="1387"/>
            <ac:spMk id="4" creationId="{DB721C7F-8B9D-4EA2-825F-65D20DEC9895}"/>
          </ac:spMkLst>
        </pc:spChg>
        <pc:spChg chg="mod">
          <ac:chgData name="ΠΑΝΑΓΙΩΤΗΣ ΤΣΑΠΑΡΑΣ" userId="14c29a0b-fba8-4de1-ba9f-ce710cf39d77" providerId="ADAL" clId="{79312753-5B4B-4580-84CB-FB09ABE030F1}" dt="2023-12-20T10:10:18.485" v="42" actId="1076"/>
          <ac:spMkLst>
            <pc:docMk/>
            <pc:sldMk cId="217127166" sldId="1387"/>
            <ac:spMk id="5" creationId="{725EAB2E-4555-486B-883C-459874A67B27}"/>
          </ac:spMkLst>
        </pc:spChg>
        <pc:spChg chg="mod">
          <ac:chgData name="ΠΑΝΑΓΙΩΤΗΣ ΤΣΑΠΑΡΑΣ" userId="14c29a0b-fba8-4de1-ba9f-ce710cf39d77" providerId="ADAL" clId="{79312753-5B4B-4580-84CB-FB09ABE030F1}" dt="2023-12-20T10:10:33.758" v="46" actId="1076"/>
          <ac:spMkLst>
            <pc:docMk/>
            <pc:sldMk cId="217127166" sldId="1387"/>
            <ac:spMk id="6" creationId="{20360520-C783-47DD-AB7E-13FF2C0CE67A}"/>
          </ac:spMkLst>
        </pc:spChg>
        <pc:spChg chg="mod">
          <ac:chgData name="ΠΑΝΑΓΙΩΤΗΣ ΤΣΑΠΑΡΑΣ" userId="14c29a0b-fba8-4de1-ba9f-ce710cf39d77" providerId="ADAL" clId="{79312753-5B4B-4580-84CB-FB09ABE030F1}" dt="2023-12-20T10:10:37.151" v="47" actId="1076"/>
          <ac:spMkLst>
            <pc:docMk/>
            <pc:sldMk cId="217127166" sldId="1387"/>
            <ac:spMk id="7" creationId="{F5860721-AC2C-40DF-AE6D-28B6B88B233D}"/>
          </ac:spMkLst>
        </pc:spChg>
      </pc:sldChg>
      <pc:sldChg chg="modSp mod">
        <pc:chgData name="ΠΑΝΑΓΙΩΤΗΣ ΤΣΑΠΑΡΑΣ" userId="14c29a0b-fba8-4de1-ba9f-ce710cf39d77" providerId="ADAL" clId="{79312753-5B4B-4580-84CB-FB09ABE030F1}" dt="2023-12-22T13:19:10.086" v="414" actId="20577"/>
        <pc:sldMkLst>
          <pc:docMk/>
          <pc:sldMk cId="1618421219" sldId="1474"/>
        </pc:sldMkLst>
        <pc:spChg chg="mod">
          <ac:chgData name="ΠΑΝΑΓΙΩΤΗΣ ΤΣΑΠΑΡΑΣ" userId="14c29a0b-fba8-4de1-ba9f-ce710cf39d77" providerId="ADAL" clId="{79312753-5B4B-4580-84CB-FB09ABE030F1}" dt="2023-12-22T13:19:10.086" v="414" actId="20577"/>
          <ac:spMkLst>
            <pc:docMk/>
            <pc:sldMk cId="1618421219" sldId="1474"/>
            <ac:spMk id="5" creationId="{7B3E2F83-EE9F-291E-0513-696432D6DA94}"/>
          </ac:spMkLst>
        </pc:spChg>
      </pc:sldChg>
      <pc:sldChg chg="modSp mod">
        <pc:chgData name="ΠΑΝΑΓΙΩΤΗΣ ΤΣΑΠΑΡΑΣ" userId="14c29a0b-fba8-4de1-ba9f-ce710cf39d77" providerId="ADAL" clId="{79312753-5B4B-4580-84CB-FB09ABE030F1}" dt="2023-12-20T10:34:57.723" v="131" actId="14100"/>
        <pc:sldMkLst>
          <pc:docMk/>
          <pc:sldMk cId="2013424419" sldId="1475"/>
        </pc:sldMkLst>
        <pc:spChg chg="mod">
          <ac:chgData name="ΠΑΝΑΓΙΩΤΗΣ ΤΣΑΠΑΡΑΣ" userId="14c29a0b-fba8-4de1-ba9f-ce710cf39d77" providerId="ADAL" clId="{79312753-5B4B-4580-84CB-FB09ABE030F1}" dt="2023-12-20T10:34:43.394" v="125" actId="1076"/>
          <ac:spMkLst>
            <pc:docMk/>
            <pc:sldMk cId="2013424419" sldId="1475"/>
            <ac:spMk id="5" creationId="{0BD1EC41-E998-B9B3-9ADD-F56A212A3316}"/>
          </ac:spMkLst>
        </pc:spChg>
        <pc:spChg chg="mod">
          <ac:chgData name="ΠΑΝΑΓΙΩΤΗΣ ΤΣΑΠΑΡΑΣ" userId="14c29a0b-fba8-4de1-ba9f-ce710cf39d77" providerId="ADAL" clId="{79312753-5B4B-4580-84CB-FB09ABE030F1}" dt="2023-12-20T10:34:57.723" v="131" actId="14100"/>
          <ac:spMkLst>
            <pc:docMk/>
            <pc:sldMk cId="2013424419" sldId="1475"/>
            <ac:spMk id="8" creationId="{30E85FA3-BA1D-A13F-A688-48B57739BC56}"/>
          </ac:spMkLst>
        </pc:spChg>
        <pc:cxnChg chg="mod">
          <ac:chgData name="ΠΑΝΑΓΙΩΤΗΣ ΤΣΑΠΑΡΑΣ" userId="14c29a0b-fba8-4de1-ba9f-ce710cf39d77" providerId="ADAL" clId="{79312753-5B4B-4580-84CB-FB09ABE030F1}" dt="2023-12-20T10:34:43.394" v="125" actId="1076"/>
          <ac:cxnSpMkLst>
            <pc:docMk/>
            <pc:sldMk cId="2013424419" sldId="1475"/>
            <ac:cxnSpMk id="7" creationId="{1BB261E8-17C4-E9D5-488B-BBED1A9FD4A6}"/>
          </ac:cxnSpMkLst>
        </pc:cxnChg>
      </pc:sldChg>
      <pc:sldChg chg="modSp del mod">
        <pc:chgData name="ΠΑΝΑΓΙΩΤΗΣ ΤΣΑΠΑΡΑΣ" userId="14c29a0b-fba8-4de1-ba9f-ce710cf39d77" providerId="ADAL" clId="{79312753-5B4B-4580-84CB-FB09ABE030F1}" dt="2023-12-20T17:28:13.271" v="350" actId="47"/>
        <pc:sldMkLst>
          <pc:docMk/>
          <pc:sldMk cId="2691291265" sldId="1476"/>
        </pc:sldMkLst>
        <pc:spChg chg="mod">
          <ac:chgData name="ΠΑΝΑΓΙΩΤΗΣ ΤΣΑΠΑΡΑΣ" userId="14c29a0b-fba8-4de1-ba9f-ce710cf39d77" providerId="ADAL" clId="{79312753-5B4B-4580-84CB-FB09ABE030F1}" dt="2023-12-20T12:51:02.718" v="325" actId="27636"/>
          <ac:spMkLst>
            <pc:docMk/>
            <pc:sldMk cId="2691291265" sldId="1476"/>
            <ac:spMk id="3" creationId="{5238ACE9-B73D-6693-84AE-E6CFA60AC510}"/>
          </ac:spMkLst>
        </pc:spChg>
        <pc:spChg chg="mod">
          <ac:chgData name="ΠΑΝΑΓΙΩΤΗΣ ΤΣΑΠΑΡΑΣ" userId="14c29a0b-fba8-4de1-ba9f-ce710cf39d77" providerId="ADAL" clId="{79312753-5B4B-4580-84CB-FB09ABE030F1}" dt="2023-12-20T12:51:13.076" v="326" actId="1076"/>
          <ac:spMkLst>
            <pc:docMk/>
            <pc:sldMk cId="2691291265" sldId="1476"/>
            <ac:spMk id="4" creationId="{A83266AC-5526-1E75-516F-C3409C60FB6E}"/>
          </ac:spMkLst>
        </pc:spChg>
        <pc:spChg chg="mod">
          <ac:chgData name="ΠΑΝΑΓΙΩΤΗΣ ΤΣΑΠΑΡΑΣ" userId="14c29a0b-fba8-4de1-ba9f-ce710cf39d77" providerId="ADAL" clId="{79312753-5B4B-4580-84CB-FB09ABE030F1}" dt="2023-12-20T12:51:16.275" v="327" actId="1076"/>
          <ac:spMkLst>
            <pc:docMk/>
            <pc:sldMk cId="2691291265" sldId="1476"/>
            <ac:spMk id="7" creationId="{0F561C52-0FBC-972A-8B43-E0A1EE6FF331}"/>
          </ac:spMkLst>
        </pc:spChg>
        <pc:spChg chg="mod">
          <ac:chgData name="ΠΑΝΑΓΙΩΤΗΣ ΤΣΑΠΑΡΑΣ" userId="14c29a0b-fba8-4de1-ba9f-ce710cf39d77" providerId="ADAL" clId="{79312753-5B4B-4580-84CB-FB09ABE030F1}" dt="2023-12-20T12:51:13.076" v="326" actId="1076"/>
          <ac:spMkLst>
            <pc:docMk/>
            <pc:sldMk cId="2691291265" sldId="1476"/>
            <ac:spMk id="9" creationId="{300CE28E-83BA-1A84-EF59-84AC49E01FAF}"/>
          </ac:spMkLst>
        </pc:spChg>
        <pc:spChg chg="mod">
          <ac:chgData name="ΠΑΝΑΓΙΩΤΗΣ ΤΣΑΠΑΡΑΣ" userId="14c29a0b-fba8-4de1-ba9f-ce710cf39d77" providerId="ADAL" clId="{79312753-5B4B-4580-84CB-FB09ABE030F1}" dt="2023-12-20T12:51:13.076" v="326" actId="1076"/>
          <ac:spMkLst>
            <pc:docMk/>
            <pc:sldMk cId="2691291265" sldId="1476"/>
            <ac:spMk id="11" creationId="{A1056E0E-B83D-C19E-8D77-E87B060E6599}"/>
          </ac:spMkLst>
        </pc:spChg>
        <pc:spChg chg="mod">
          <ac:chgData name="ΠΑΝΑΓΙΩΤΗΣ ΤΣΑΠΑΡΑΣ" userId="14c29a0b-fba8-4de1-ba9f-ce710cf39d77" providerId="ADAL" clId="{79312753-5B4B-4580-84CB-FB09ABE030F1}" dt="2023-12-20T12:51:13.076" v="326" actId="1076"/>
          <ac:spMkLst>
            <pc:docMk/>
            <pc:sldMk cId="2691291265" sldId="1476"/>
            <ac:spMk id="24" creationId="{249BE01B-5818-5490-1552-2DF5BE22C98C}"/>
          </ac:spMkLst>
        </pc:spChg>
        <pc:picChg chg="mod">
          <ac:chgData name="ΠΑΝΑΓΙΩΤΗΣ ΤΣΑΠΑΡΑΣ" userId="14c29a0b-fba8-4de1-ba9f-ce710cf39d77" providerId="ADAL" clId="{79312753-5B4B-4580-84CB-FB09ABE030F1}" dt="2023-12-20T12:51:13.076" v="326" actId="1076"/>
          <ac:picMkLst>
            <pc:docMk/>
            <pc:sldMk cId="2691291265" sldId="1476"/>
            <ac:picMk id="5" creationId="{38779251-6E83-ED44-AD41-AE63D4253DDA}"/>
          </ac:picMkLst>
        </pc:picChg>
        <pc:cxnChg chg="mod">
          <ac:chgData name="ΠΑΝΑΓΙΩΤΗΣ ΤΣΑΠΑΡΑΣ" userId="14c29a0b-fba8-4de1-ba9f-ce710cf39d77" providerId="ADAL" clId="{79312753-5B4B-4580-84CB-FB09ABE030F1}" dt="2023-12-20T12:51:13.076" v="326" actId="1076"/>
          <ac:cxnSpMkLst>
            <pc:docMk/>
            <pc:sldMk cId="2691291265" sldId="1476"/>
            <ac:cxnSpMk id="8" creationId="{8EE4EBF2-CAC4-269B-BF57-1FDE24738FFC}"/>
          </ac:cxnSpMkLst>
        </pc:cxnChg>
        <pc:cxnChg chg="mod">
          <ac:chgData name="ΠΑΝΑΓΙΩΤΗΣ ΤΣΑΠΑΡΑΣ" userId="14c29a0b-fba8-4de1-ba9f-ce710cf39d77" providerId="ADAL" clId="{79312753-5B4B-4580-84CB-FB09ABE030F1}" dt="2023-12-20T12:51:13.076" v="326" actId="1076"/>
          <ac:cxnSpMkLst>
            <pc:docMk/>
            <pc:sldMk cId="2691291265" sldId="1476"/>
            <ac:cxnSpMk id="10" creationId="{85DE2334-14ED-D10A-A175-91C5A20D615E}"/>
          </ac:cxnSpMkLst>
        </pc:cxnChg>
        <pc:cxnChg chg="mod">
          <ac:chgData name="ΠΑΝΑΓΙΩΤΗΣ ΤΣΑΠΑΡΑΣ" userId="14c29a0b-fba8-4de1-ba9f-ce710cf39d77" providerId="ADAL" clId="{79312753-5B4B-4580-84CB-FB09ABE030F1}" dt="2023-12-20T12:51:13.076" v="326" actId="1076"/>
          <ac:cxnSpMkLst>
            <pc:docMk/>
            <pc:sldMk cId="2691291265" sldId="1476"/>
            <ac:cxnSpMk id="12" creationId="{FEFD8E25-942B-DE14-48CF-E66F31E3F0C0}"/>
          </ac:cxnSpMkLst>
        </pc:cxnChg>
        <pc:cxnChg chg="mod">
          <ac:chgData name="ΠΑΝΑΓΙΩΤΗΣ ΤΣΑΠΑΡΑΣ" userId="14c29a0b-fba8-4de1-ba9f-ce710cf39d77" providerId="ADAL" clId="{79312753-5B4B-4580-84CB-FB09ABE030F1}" dt="2023-12-20T12:51:13.076" v="326" actId="1076"/>
          <ac:cxnSpMkLst>
            <pc:docMk/>
            <pc:sldMk cId="2691291265" sldId="1476"/>
            <ac:cxnSpMk id="21" creationId="{45EE7E19-7C21-1F52-669C-9B0F20661DDA}"/>
          </ac:cxnSpMkLst>
        </pc:cxnChg>
      </pc:sldChg>
      <pc:sldChg chg="add">
        <pc:chgData name="ΠΑΝΑΓΙΩΤΗΣ ΤΣΑΠΑΡΑΣ" userId="14c29a0b-fba8-4de1-ba9f-ce710cf39d77" providerId="ADAL" clId="{79312753-5B4B-4580-84CB-FB09ABE030F1}" dt="2023-12-20T10:07:30.457" v="0"/>
        <pc:sldMkLst>
          <pc:docMk/>
          <pc:sldMk cId="798932822" sldId="1478"/>
        </pc:sldMkLst>
      </pc:sldChg>
      <pc:sldChg chg="add del">
        <pc:chgData name="ΠΑΝΑΓΙΩΤΗΣ ΤΣΑΠΑΡΑΣ" userId="14c29a0b-fba8-4de1-ba9f-ce710cf39d77" providerId="ADAL" clId="{79312753-5B4B-4580-84CB-FB09ABE030F1}" dt="2023-12-20T10:08:26.265" v="4" actId="47"/>
        <pc:sldMkLst>
          <pc:docMk/>
          <pc:sldMk cId="755793467" sldId="1479"/>
        </pc:sldMkLst>
      </pc:sldChg>
      <pc:sldChg chg="modSp add mod">
        <pc:chgData name="ΠΑΝΑΓΙΩΤΗΣ ΤΣΑΠΑΡΑΣ" userId="14c29a0b-fba8-4de1-ba9f-ce710cf39d77" providerId="ADAL" clId="{79312753-5B4B-4580-84CB-FB09ABE030F1}" dt="2023-12-20T10:08:54.949" v="32" actId="1076"/>
        <pc:sldMkLst>
          <pc:docMk/>
          <pc:sldMk cId="2134347208" sldId="1479"/>
        </pc:sldMkLst>
        <pc:spChg chg="mod">
          <ac:chgData name="ΠΑΝΑΓΙΩΤΗΣ ΤΣΑΠΑΡΑΣ" userId="14c29a0b-fba8-4de1-ba9f-ce710cf39d77" providerId="ADAL" clId="{79312753-5B4B-4580-84CB-FB09ABE030F1}" dt="2023-12-20T10:08:54.949" v="32" actId="1076"/>
          <ac:spMkLst>
            <pc:docMk/>
            <pc:sldMk cId="2134347208" sldId="1479"/>
            <ac:spMk id="6" creationId="{FD388E3A-CE75-F262-64E1-960F870064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7B57C5-3770-495C-8B92-F5FDF1A84E46}" type="datetimeFigureOut">
              <a:rPr lang="en-US" smtClean="0"/>
              <a:pPr/>
              <a:t>12/22/2023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304180-1105-47D3-A5E8-12D0BE6D8163}" type="slidenum">
              <a:rPr lang="en-US" smtClean="0"/>
              <a:pPr/>
              <a:t>‹#›</a:t>
            </a:fld>
            <a:endParaRPr lang="en-US"/>
          </a:p>
        </p:txBody>
      </p:sp>
    </p:spTree>
    <p:extLst>
      <p:ext uri="{BB962C8B-B14F-4D97-AF65-F5344CB8AC3E}">
        <p14:creationId xmlns:p14="http://schemas.microsoft.com/office/powerpoint/2010/main" val="256588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Closure_(psycholog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Group_polariza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n.wikipedia.org/wiki/Groupthink"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6CC3C5-CBBF-408B-BDA1-19EDB5143399}" type="slidenum">
              <a:rPr lang="en-US"/>
              <a:pPr/>
              <a:t>1</a:t>
            </a:fld>
            <a:endParaRPr lang="en-US" dirty="0"/>
          </a:p>
        </p:txBody>
      </p:sp>
      <p:sp>
        <p:nvSpPr>
          <p:cNvPr id="10242" name="Rectangle 2"/>
          <p:cNvSpPr>
            <a:spLocks noGrp="1" noRot="1" noChangeAspect="1" noChangeArrowheads="1" noTextEdit="1"/>
          </p:cNvSpPr>
          <p:nvPr>
            <p:ph type="sldImg"/>
          </p:nvPr>
        </p:nvSpPr>
        <p:spPr>
          <a:xfrm>
            <a:off x="1143000" y="685800"/>
            <a:ext cx="4572000" cy="3429000"/>
          </a:xfrm>
          <a:ln/>
        </p:spPr>
      </p:sp>
      <p:sp>
        <p:nvSpPr>
          <p:cNvPr id="10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96096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2" name="Shape 262"/>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 sz="2200" b="0" i="0" u="none" strike="noStrike" cap="none">
                <a:latin typeface="Helvetica Neue"/>
                <a:ea typeface="Helvetica Neue"/>
                <a:cs typeface="Helvetica Neue"/>
                <a:sym typeface="Helvetica Neue"/>
              </a:rPr>
              <a:t>http://1.bp.blogspot.com/-LesG0r1cuWo/TfXqFBIRSJI/AAAAAAAAAXk/t_i8TmSSXEQ/s1600/ComparisonObama.png</a:t>
            </a:r>
          </a:p>
          <a:p>
            <a:pPr marL="0" marR="0" lvl="0" indent="0" algn="l" rtl="0">
              <a:lnSpc>
                <a:spcPct val="117999"/>
              </a:lnSpc>
              <a:spcBef>
                <a:spcPts val="0"/>
              </a:spcBef>
              <a:buSzPct val="25000"/>
              <a:buNone/>
            </a:pPr>
            <a:r>
              <a:rPr lang="en" sz="2200" b="0" i="0" u="none" strike="noStrike" cap="none">
                <a:latin typeface="Helvetica Neue"/>
                <a:ea typeface="Helvetica Neue"/>
                <a:cs typeface="Helvetica Neue"/>
                <a:sym typeface="Helvetica Neue"/>
              </a:rPr>
              <a:t>https://hoesociaal.files.wordpress.com/2011/12/comparisonclimate.png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2" name="Shape 262"/>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 sz="2200" b="0" i="0" u="none" strike="noStrike" cap="none">
                <a:latin typeface="Helvetica Neue"/>
                <a:ea typeface="Helvetica Neue"/>
                <a:cs typeface="Helvetica Neue"/>
                <a:sym typeface="Helvetica Neue"/>
              </a:rPr>
              <a:t>http://1.bp.blogspot.com/-LesG0r1cuWo/TfXqFBIRSJI/AAAAAAAAAXk/t_i8TmSSXEQ/s1600/ComparisonObama.png</a:t>
            </a:r>
          </a:p>
          <a:p>
            <a:pPr marL="0" marR="0" lvl="0" indent="0" algn="l" rtl="0">
              <a:lnSpc>
                <a:spcPct val="117999"/>
              </a:lnSpc>
              <a:spcBef>
                <a:spcPts val="0"/>
              </a:spcBef>
              <a:buSzPct val="25000"/>
              <a:buNone/>
            </a:pPr>
            <a:r>
              <a:rPr lang="en" sz="2200" b="0" i="0" u="none" strike="noStrike" cap="none">
                <a:latin typeface="Helvetica Neue"/>
                <a:ea typeface="Helvetica Neue"/>
                <a:cs typeface="Helvetica Neue"/>
                <a:sym typeface="Helvetica Neue"/>
              </a:rPr>
              <a:t>https://hoesociaal.files.wordpress.com/2011/12/comparisonclimate.png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
              <a:t>All these have existed before, except algorithmic bias.</a:t>
            </a: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0094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47971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solidFill>
                  <a:schemeClr val="dk1"/>
                </a:solidFill>
              </a:rPr>
              <a:t>Violin</a:t>
            </a:r>
            <a:r>
              <a:rPr lang="en-US" baseline="0" dirty="0">
                <a:solidFill>
                  <a:schemeClr val="dk1"/>
                </a:solidFill>
              </a:rPr>
              <a:t> plots</a:t>
            </a:r>
          </a:p>
          <a:p>
            <a:pPr lvl="0" rtl="0">
              <a:spcBef>
                <a:spcPts val="0"/>
              </a:spcBef>
              <a:buNone/>
            </a:pPr>
            <a:r>
              <a:rPr lang="en-US" baseline="0" dirty="0">
                <a:solidFill>
                  <a:schemeClr val="dk1"/>
                </a:solidFill>
              </a:rPr>
              <a:t>Shaded area represent the density. Inside the shaded area are a single dot, representing the</a:t>
            </a:r>
          </a:p>
          <a:p>
            <a:pPr lvl="0" rtl="0">
              <a:spcBef>
                <a:spcPts val="0"/>
              </a:spcBef>
              <a:buNone/>
            </a:pPr>
            <a:r>
              <a:rPr lang="en-US" baseline="0" dirty="0">
                <a:solidFill>
                  <a:schemeClr val="dk1"/>
                </a:solidFill>
              </a:rPr>
              <a:t>median; a dark box, capturing the interquartile range; and a thin line extending from the lower</a:t>
            </a:r>
          </a:p>
          <a:p>
            <a:pPr lvl="0" rtl="0">
              <a:spcBef>
                <a:spcPts val="0"/>
              </a:spcBef>
              <a:buNone/>
            </a:pPr>
            <a:r>
              <a:rPr lang="en-US" baseline="0" dirty="0">
                <a:solidFill>
                  <a:schemeClr val="dk1"/>
                </a:solidFill>
              </a:rPr>
              <a:t>adjacent value to the upper adjacent value</a:t>
            </a:r>
            <a:endParaRPr dirty="0">
              <a:solidFill>
                <a:schemeClr val="dk1"/>
              </a:solidFill>
            </a:endParaRPr>
          </a:p>
        </p:txBody>
      </p:sp>
    </p:spTree>
    <p:extLst>
      <p:ext uri="{BB962C8B-B14F-4D97-AF65-F5344CB8AC3E}">
        <p14:creationId xmlns:p14="http://schemas.microsoft.com/office/powerpoint/2010/main" val="3903632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F80C3-B6E9-2C45-A07D-2CCF32BEC459}"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05387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solidFill>
                <a:schemeClr val="dk1"/>
              </a:solidFill>
            </a:endParaRPr>
          </a:p>
        </p:txBody>
      </p:sp>
    </p:spTree>
    <p:extLst>
      <p:ext uri="{BB962C8B-B14F-4D97-AF65-F5344CB8AC3E}">
        <p14:creationId xmlns:p14="http://schemas.microsoft.com/office/powerpoint/2010/main" val="257714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solidFill>
                  <a:schemeClr val="dk1"/>
                </a:solidFill>
              </a:rPr>
              <a:t>Group &gt; algorithm &gt; personal?</a:t>
            </a:r>
          </a:p>
        </p:txBody>
      </p:sp>
    </p:spTree>
    <p:extLst>
      <p:ext uri="{BB962C8B-B14F-4D97-AF65-F5344CB8AC3E}">
        <p14:creationId xmlns:p14="http://schemas.microsoft.com/office/powerpoint/2010/main" val="244384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r>
              <a:rPr lang="en-US" dirty="0"/>
              <a:t>Should we define what these bubbles are? What are social media bubbles?</a:t>
            </a:r>
            <a:endParaRPr dirty="0"/>
          </a:p>
        </p:txBody>
      </p:sp>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Shall we move 38—40 to part</a:t>
            </a:r>
            <a:r>
              <a:rPr lang="en-US" baseline="0" dirty="0"/>
              <a:t> 5??</a:t>
            </a:r>
            <a:endParaRPr lang="en-US" dirty="0"/>
          </a:p>
        </p:txBody>
      </p:sp>
      <p:sp>
        <p:nvSpPr>
          <p:cNvPr id="4" name="Slide Number Placeholder 3"/>
          <p:cNvSpPr>
            <a:spLocks noGrp="1"/>
          </p:cNvSpPr>
          <p:nvPr>
            <p:ph type="sldNum" sz="quarter" idx="10"/>
          </p:nvPr>
        </p:nvSpPr>
        <p:spPr/>
        <p:txBody>
          <a:bodyPr/>
          <a:lstStyle/>
          <a:p>
            <a:fld id="{A0BF80C3-B6E9-2C45-A07D-2CCF32BEC459}"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080417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https</a:t>
            </a:r>
            <a:r>
              <a:rPr lang="fi-FI" dirty="0"/>
              <a:t>://</a:t>
            </a:r>
            <a:r>
              <a:rPr lang="fi-FI" dirty="0" err="1"/>
              <a:t>youarenotsosmart.com</a:t>
            </a:r>
            <a:r>
              <a:rPr lang="fi-FI" dirty="0"/>
              <a:t>/2017/02/11/yanss-095-how-to-fight-back-against-the-backfire-effect/</a:t>
            </a:r>
          </a:p>
        </p:txBody>
      </p:sp>
      <p:sp>
        <p:nvSpPr>
          <p:cNvPr id="4" name="Slide Number Placeholder 3"/>
          <p:cNvSpPr>
            <a:spLocks noGrp="1"/>
          </p:cNvSpPr>
          <p:nvPr>
            <p:ph type="sldNum" sz="quarter" idx="10"/>
          </p:nvPr>
        </p:nvSpPr>
        <p:spPr/>
        <p:txBody>
          <a:bodyPr/>
          <a:lstStyle/>
          <a:p>
            <a:fld id="{A0BF80C3-B6E9-2C45-A07D-2CCF32BEC459}"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913614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1" name="Shape 6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Identifying controversial issues and their sub-topics in news articles.</a:t>
            </a:r>
          </a:p>
          <a:p>
            <a:pPr lvl="0">
              <a:spcBef>
                <a:spcPts val="0"/>
              </a:spcBef>
              <a:buNone/>
            </a:pPr>
            <a:r>
              <a:rPr lang="en" dirty="0"/>
              <a:t>https://link.springer.com/chapter/10.1007/978-3-642-13601-6_16</a:t>
            </a:r>
            <a:endParaRPr lang="en-US" dirty="0"/>
          </a:p>
          <a:p>
            <a:pPr lvl="0">
              <a:spcBef>
                <a:spcPts val="0"/>
              </a:spcBef>
              <a:buNone/>
            </a:pPr>
            <a:endParaRPr lang="e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 dirty="0"/>
              <a:t>Verb Polarity Frames: a New Resource and its Application in Target-specific Polarity Classification</a:t>
            </a:r>
          </a:p>
          <a:p>
            <a:pPr lvl="0">
              <a:spcBef>
                <a:spcPts val="0"/>
              </a:spcBef>
              <a:buNone/>
            </a:pPr>
            <a:r>
              <a:rPr lang="en" dirty="0"/>
              <a:t>https://hildok.bsz-bw.de/files/251/p038.pdf</a:t>
            </a:r>
          </a:p>
          <a:p>
            <a:endParaRPr lang="en-US" dirty="0"/>
          </a:p>
        </p:txBody>
      </p:sp>
      <p:sp>
        <p:nvSpPr>
          <p:cNvPr id="4" name="Slide Number Placeholder 3"/>
          <p:cNvSpPr>
            <a:spLocks noGrp="1"/>
          </p:cNvSpPr>
          <p:nvPr>
            <p:ph type="sldNum" sz="quarter" idx="10"/>
          </p:nvPr>
        </p:nvSpPr>
        <p:spPr/>
        <p:txBody>
          <a:bodyPr/>
          <a:lstStyle/>
          <a:p>
            <a:fld id="{80C4A14F-CFF4-F64D-A9DE-60743941C5BC}"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992082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8" name="Shape 6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Bias detected from </a:t>
            </a:r>
            <a:r>
              <a:rPr lang="en-US" dirty="0" err="1"/>
              <a:t>wikipedia</a:t>
            </a:r>
            <a:r>
              <a:rPr lang="en-US" dirty="0"/>
              <a:t>, sentiment from sentiment</a:t>
            </a:r>
            <a:r>
              <a:rPr lang="en-US" baseline="0" dirty="0"/>
              <a:t> lexicon, </a:t>
            </a:r>
            <a:r>
              <a:rPr lang="en-US" dirty="0"/>
              <a:t>controversial</a:t>
            </a:r>
            <a:r>
              <a:rPr lang="en-US" baseline="0" dirty="0"/>
              <a:t> words </a:t>
            </a:r>
            <a:r>
              <a:rPr lang="en-US" baseline="0" dirty="0" err="1"/>
              <a:t>crowdsourced</a:t>
            </a:r>
            <a:endParaRPr lang="en-US" baseline="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Mention that there’s a ton of work in identifying controversial topics on wikipedia, using edit wars</a:t>
            </a:r>
            <a:br>
              <a:rPr lang="en"/>
            </a:br>
            <a:r>
              <a:rPr lang="en"/>
              <a:t>Comparative study: Rad, Hoda Sepehri, and Denilson Barbosa “Identifying controversial articles in Wikipedia: A comparative study,” WikiSym ‘12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2" name="Shape 6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5" name="Shape 6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https://en.wikipedia.org/wiki/Modularity_(networks)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9" name="Shape 6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What is</a:t>
            </a:r>
            <a:r>
              <a:rPr lang="en-US" baseline="0" dirty="0"/>
              <a:t> the threshold for modularity?</a:t>
            </a:r>
            <a:endParaRPr lang="en" dirty="0"/>
          </a:p>
        </p:txBody>
      </p:sp>
    </p:spTree>
    <p:extLst>
      <p:ext uri="{BB962C8B-B14F-4D97-AF65-F5344CB8AC3E}">
        <p14:creationId xmlns:p14="http://schemas.microsoft.com/office/powerpoint/2010/main" val="3680663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0" name="Shape 7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228600" lvl="0" indent="0" rtl="0">
              <a:lnSpc>
                <a:spcPct val="100000"/>
              </a:lnSpc>
              <a:spcBef>
                <a:spcPts val="0"/>
              </a:spcBef>
              <a:buFont typeface="Arial"/>
              <a:buNone/>
            </a:pPr>
            <a:r>
              <a:rPr lang="en-US" dirty="0"/>
              <a:t>b connects equally to the back community (a) and to the white community (1),</a:t>
            </a:r>
            <a:r>
              <a:rPr lang="en-US" baseline="0" dirty="0"/>
              <a:t> so it’s not polarized. Boundary-boundary links are not considered.</a:t>
            </a:r>
            <a:endParaRPr lang="en" dirty="0"/>
          </a:p>
        </p:txBody>
      </p:sp>
    </p:spTree>
    <p:extLst>
      <p:ext uri="{BB962C8B-B14F-4D97-AF65-F5344CB8AC3E}">
        <p14:creationId xmlns:p14="http://schemas.microsoft.com/office/powerpoint/2010/main" val="58151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Used </a:t>
            </a:r>
            <a:r>
              <a:rPr lang="en" dirty="0" err="1"/>
              <a:t>interchangably</a:t>
            </a:r>
            <a:r>
              <a:rPr lang="en" dirty="0"/>
              <a:t> with ‘controversy’... </a:t>
            </a:r>
          </a:p>
          <a:p>
            <a:pPr lvl="0">
              <a:spcBef>
                <a:spcPts val="0"/>
              </a:spcBef>
              <a:buNone/>
            </a:pPr>
            <a:r>
              <a:rPr lang="en" dirty="0"/>
              <a:t>Oxford Dictionary: </a:t>
            </a:r>
            <a:r>
              <a:rPr lang="fi-FI" dirty="0" err="1"/>
              <a:t>https</a:t>
            </a:r>
            <a:r>
              <a:rPr lang="fi-FI" dirty="0"/>
              <a:t>://</a:t>
            </a:r>
            <a:r>
              <a:rPr lang="fi-FI" dirty="0" err="1"/>
              <a:t>en.oxforddictionaries.com</a:t>
            </a:r>
            <a:r>
              <a:rPr lang="fi-FI" dirty="0"/>
              <a:t>/definition/</a:t>
            </a:r>
            <a:r>
              <a:rPr lang="fi-FI" dirty="0" err="1"/>
              <a:t>polarization</a:t>
            </a:r>
            <a:endParaRPr lang="fi-FI" dirty="0"/>
          </a:p>
          <a:p>
            <a:pPr lvl="0">
              <a:spcBef>
                <a:spcPts val="0"/>
              </a:spcBef>
              <a:buNone/>
            </a:pPr>
            <a:endParaRPr lang="e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5" name="Shape 6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Shape 7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Recive</a:t>
            </a:r>
            <a:r>
              <a:rPr lang="en-US" dirty="0"/>
              <a:t> accept sample model</a:t>
            </a:r>
            <a:r>
              <a:rPr lang="en-US" baseline="0" dirty="0"/>
              <a:t> (RAS) https://</a:t>
            </a:r>
            <a:r>
              <a:rPr lang="en-US" baseline="0" dirty="0" err="1"/>
              <a:t>en.wikipedia.org</a:t>
            </a:r>
            <a:r>
              <a:rPr lang="en-US" baseline="0" dirty="0"/>
              <a:t>/wiki/</a:t>
            </a:r>
            <a:r>
              <a:rPr lang="en-US" baseline="0" dirty="0" err="1"/>
              <a:t>The_Nature_and_Origins_of_Mass_Opinion</a:t>
            </a:r>
            <a:endParaRPr lang="en-US" dirty="0"/>
          </a:p>
          <a:p>
            <a:pPr lvl="0" rtl="0">
              <a:spcBef>
                <a:spcPts val="0"/>
              </a:spcBef>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722" name="Shape 7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798" name="Shape 7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874" name="Shape 8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7" name="Shape 7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Maybe we should also mention Ashish goels pnas paper on disagreement?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9" name="Shape 10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6" name="Shape 10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Shape 10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0" name="Shape 10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MM: the bit about dictatorships</a:t>
            </a:r>
            <a:r>
              <a:rPr lang="en-US" baseline="0" dirty="0"/>
              <a:t> is not clear to me</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Shape 10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5" name="Shape 10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2" name="Shape 10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Shape 1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6" name="Shape 1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ce2a83fa45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gce2a83fa45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74166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4544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a289461aa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2000">
                <a:solidFill>
                  <a:schemeClr val="dk1"/>
                </a:solidFill>
                <a:latin typeface="Calibri"/>
                <a:ea typeface="Calibri"/>
                <a:cs typeface="Calibri"/>
                <a:sym typeface="Calibri"/>
              </a:rPr>
              <a:t>Example:</a:t>
            </a:r>
            <a:endParaRPr sz="2000">
              <a:solidFill>
                <a:schemeClr val="dk1"/>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2000">
                <a:solidFill>
                  <a:schemeClr val="dk1"/>
                </a:solidFill>
                <a:latin typeface="Calibri"/>
                <a:ea typeface="Calibri"/>
                <a:cs typeface="Calibri"/>
                <a:sym typeface="Calibri"/>
              </a:rPr>
              <a:t>Ads for delivery driver job listings that had similar qualification requirements but for different companies. The ads did not specify a specific demographic. </a:t>
            </a:r>
            <a:endParaRPr sz="2000">
              <a:solidFill>
                <a:schemeClr val="dk1"/>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2000">
                <a:solidFill>
                  <a:schemeClr val="dk1"/>
                </a:solidFill>
                <a:latin typeface="Calibri"/>
                <a:ea typeface="Calibri"/>
                <a:cs typeface="Calibri"/>
                <a:sym typeface="Calibri"/>
              </a:rPr>
              <a:t>One was an ad for Domino’s pizza delivery drivers, the other for Instacart drivers. </a:t>
            </a:r>
            <a:endParaRPr sz="2000">
              <a:solidFill>
                <a:schemeClr val="dk1"/>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2000">
                <a:solidFill>
                  <a:schemeClr val="dk1"/>
                </a:solidFill>
                <a:latin typeface="Calibri"/>
                <a:ea typeface="Calibri"/>
                <a:cs typeface="Calibri"/>
                <a:sym typeface="Calibri"/>
              </a:rPr>
              <a:t>Instacart has more female drivers but Domino’s has more male drivers. </a:t>
            </a:r>
            <a:endParaRPr sz="2000">
              <a:solidFill>
                <a:schemeClr val="dk1"/>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US" sz="2000">
                <a:solidFill>
                  <a:schemeClr val="dk1"/>
                </a:solidFill>
                <a:latin typeface="Calibri"/>
                <a:ea typeface="Calibri"/>
                <a:cs typeface="Calibri"/>
                <a:sym typeface="Calibri"/>
              </a:rPr>
              <a:t>Facebook targeted the Instacart delivery job to more women and the Domino’s delivery job to more men.</a:t>
            </a:r>
            <a:endParaRPr sz="2000">
              <a:solidFill>
                <a:schemeClr val="dk1"/>
              </a:solidFill>
              <a:latin typeface="Calibri"/>
              <a:ea typeface="Calibri"/>
              <a:cs typeface="Calibri"/>
              <a:sym typeface="Calibri"/>
            </a:endParaRPr>
          </a:p>
          <a:p>
            <a:pPr marL="0" lvl="0" indent="0" algn="l" rtl="0">
              <a:lnSpc>
                <a:spcPct val="100000"/>
              </a:lnSpc>
              <a:spcBef>
                <a:spcPts val="1000"/>
              </a:spcBef>
              <a:spcAft>
                <a:spcPts val="0"/>
              </a:spcAft>
              <a:buSzPts val="1100"/>
              <a:buNone/>
            </a:pPr>
            <a:endParaRPr/>
          </a:p>
        </p:txBody>
      </p:sp>
      <p:sp>
        <p:nvSpPr>
          <p:cNvPr id="129" name="Google Shape;129;g7a289461aa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e2a83fa45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gce2a83fa45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ce2a83fa45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7" name="Google Shape;197;gce2a83fa45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670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F80C3-B6E9-2C45-A07D-2CCF32BEC459}"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644307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0212178de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0212178d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145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0212178de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0212178d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077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0212178de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0212178de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640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0212178de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0212178de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03291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0212178de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0212178de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2220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0212178de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0212178de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63681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0212178de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0212178de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22354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0212178de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0212178d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rgbClr val="FF0000"/>
                </a:solidFill>
                <a:latin typeface="Calibri"/>
                <a:ea typeface="Calibri"/>
                <a:cs typeface="Calibri"/>
                <a:sym typeface="Calibri"/>
              </a:rPr>
              <a:t>Redlining</a:t>
            </a:r>
            <a:r>
              <a:rPr lang="en-US" sz="1200" dirty="0">
                <a:solidFill>
                  <a:srgbClr val="E46C0A"/>
                </a:solidFill>
                <a:latin typeface="Calibri"/>
                <a:ea typeface="Calibri"/>
                <a:cs typeface="Calibri"/>
                <a:sym typeface="Calibri"/>
              </a:rPr>
              <a:t>:</a:t>
            </a:r>
            <a:r>
              <a:rPr lang="en-US" sz="1100" dirty="0">
                <a:solidFill>
                  <a:schemeClr val="dk1"/>
                </a:solidFill>
                <a:latin typeface="Calibri"/>
                <a:ea typeface="Calibri"/>
                <a:cs typeface="Calibri"/>
                <a:sym typeface="Calibri"/>
              </a:rPr>
              <a:t>  the practice of arbitrarily denying or limiting financial services to specific   </a:t>
            </a:r>
            <a:r>
              <a:rPr lang="en-US" sz="1100" i="1" dirty="0">
                <a:solidFill>
                  <a:schemeClr val="dk1"/>
                </a:solidFill>
                <a:latin typeface="Calibri"/>
                <a:ea typeface="Calibri"/>
                <a:cs typeface="Calibri"/>
                <a:sym typeface="Calibri"/>
              </a:rPr>
              <a:t>neighborhoods</a:t>
            </a:r>
            <a:r>
              <a:rPr lang="en-US" sz="1100" dirty="0">
                <a:solidFill>
                  <a:schemeClr val="dk1"/>
                </a:solidFill>
                <a:latin typeface="Calibri"/>
                <a:ea typeface="Calibri"/>
                <a:cs typeface="Calibri"/>
                <a:sym typeface="Calibri"/>
              </a:rPr>
              <a:t>, generally because its residents are people of color or are   poor.“, well-known form of discrimination based on redundant encoding. Illegal in the US</a:t>
            </a:r>
          </a:p>
        </p:txBody>
      </p:sp>
    </p:spTree>
    <p:extLst>
      <p:ext uri="{BB962C8B-B14F-4D97-AF65-F5344CB8AC3E}">
        <p14:creationId xmlns:p14="http://schemas.microsoft.com/office/powerpoint/2010/main" val="1853476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fe0420c00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6fe0420c0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5569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0212178de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0212178d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925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https://</a:t>
            </a:r>
            <a:r>
              <a:rPr lang="en" dirty="0" err="1"/>
              <a:t>en.wikipedia.org</a:t>
            </a:r>
            <a:r>
              <a:rPr lang="en" dirty="0"/>
              <a:t>/wiki/</a:t>
            </a:r>
            <a:r>
              <a:rPr lang="en" dirty="0" err="1"/>
              <a:t>Cognitive_dissonance</a:t>
            </a:r>
            <a:endParaRPr lang="en" dirty="0"/>
          </a:p>
          <a:p>
            <a:pPr lvl="0" rtl="0">
              <a:spcBef>
                <a:spcPts val="0"/>
              </a:spcBef>
              <a:buNone/>
            </a:pPr>
            <a:r>
              <a:rPr lang="en" u="sng" dirty="0">
                <a:solidFill>
                  <a:schemeClr val="accent5"/>
                </a:solidFill>
                <a:hlinkClick r:id="rId3"/>
              </a:rPr>
              <a:t>https://en.wikipedia.org/wiki/Closure_(psychology)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0212178de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0212178d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5818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0212178de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0212178d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55722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0212178de_1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0212178de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2734113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113</a:t>
            </a:fld>
            <a:endParaRPr lang="en-US"/>
          </a:p>
        </p:txBody>
      </p:sp>
    </p:spTree>
    <p:extLst>
      <p:ext uri="{BB962C8B-B14F-4D97-AF65-F5344CB8AC3E}">
        <p14:creationId xmlns:p14="http://schemas.microsoft.com/office/powerpoint/2010/main" val="1912564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114</a:t>
            </a:fld>
            <a:endParaRPr lang="en-US"/>
          </a:p>
        </p:txBody>
      </p:sp>
    </p:spTree>
    <p:extLst>
      <p:ext uri="{BB962C8B-B14F-4D97-AF65-F5344CB8AC3E}">
        <p14:creationId xmlns:p14="http://schemas.microsoft.com/office/powerpoint/2010/main" val="36080612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02B94B-9D77-2C46-88E9-F973D6A19E6B}" type="slidenum">
              <a:rPr lang="en-US" smtClean="0"/>
              <a:t>115</a:t>
            </a:fld>
            <a:endParaRPr lang="en-US"/>
          </a:p>
        </p:txBody>
      </p:sp>
    </p:spTree>
    <p:extLst>
      <p:ext uri="{BB962C8B-B14F-4D97-AF65-F5344CB8AC3E}">
        <p14:creationId xmlns:p14="http://schemas.microsoft.com/office/powerpoint/2010/main" val="2195855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118</a:t>
            </a:fld>
            <a:endParaRPr lang="en-US"/>
          </a:p>
        </p:txBody>
      </p:sp>
    </p:spTree>
    <p:extLst>
      <p:ext uri="{BB962C8B-B14F-4D97-AF65-F5344CB8AC3E}">
        <p14:creationId xmlns:p14="http://schemas.microsoft.com/office/powerpoint/2010/main" val="40393360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119</a:t>
            </a:fld>
            <a:endParaRPr lang="en-US"/>
          </a:p>
        </p:txBody>
      </p:sp>
    </p:spTree>
    <p:extLst>
      <p:ext uri="{BB962C8B-B14F-4D97-AF65-F5344CB8AC3E}">
        <p14:creationId xmlns:p14="http://schemas.microsoft.com/office/powerpoint/2010/main" val="2233718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120</a:t>
            </a:fld>
            <a:endParaRPr lang="en-US"/>
          </a:p>
        </p:txBody>
      </p:sp>
    </p:spTree>
    <p:extLst>
      <p:ext uri="{BB962C8B-B14F-4D97-AF65-F5344CB8AC3E}">
        <p14:creationId xmlns:p14="http://schemas.microsoft.com/office/powerpoint/2010/main" val="34976517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121</a:t>
            </a:fld>
            <a:endParaRPr lang="en-US"/>
          </a:p>
        </p:txBody>
      </p:sp>
    </p:spTree>
    <p:extLst>
      <p:ext uri="{BB962C8B-B14F-4D97-AF65-F5344CB8AC3E}">
        <p14:creationId xmlns:p14="http://schemas.microsoft.com/office/powerpoint/2010/main" val="900755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for Biased Assimilation:    </a:t>
            </a:r>
            <a:r>
              <a:rPr lang="en-US" i="0" dirty="0"/>
              <a:t>Lord, C.G., Ross, L. and </a:t>
            </a:r>
            <a:r>
              <a:rPr lang="en-US" i="0" dirty="0" err="1"/>
              <a:t>Lepper</a:t>
            </a:r>
            <a:r>
              <a:rPr lang="en-US" i="0" dirty="0"/>
              <a:t>, M.R., 1979. Biased assimilation and attitude polarization: The effects of prior theories on subsequently considered evidence. Journal of personality and social psychology.</a:t>
            </a:r>
          </a:p>
        </p:txBody>
      </p:sp>
      <p:sp>
        <p:nvSpPr>
          <p:cNvPr id="4" name="Slide Number Placeholder 3"/>
          <p:cNvSpPr>
            <a:spLocks noGrp="1"/>
          </p:cNvSpPr>
          <p:nvPr>
            <p:ph type="sldNum" sz="quarter" idx="10"/>
          </p:nvPr>
        </p:nvSpPr>
        <p:spPr/>
        <p:txBody>
          <a:bodyPr/>
          <a:lstStyle/>
          <a:p>
            <a:fld id="{A0BF80C3-B6E9-2C45-A07D-2CCF32BEC459}"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41056494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122</a:t>
            </a:fld>
            <a:endParaRPr lang="en-US"/>
          </a:p>
        </p:txBody>
      </p:sp>
    </p:spTree>
    <p:extLst>
      <p:ext uri="{BB962C8B-B14F-4D97-AF65-F5344CB8AC3E}">
        <p14:creationId xmlns:p14="http://schemas.microsoft.com/office/powerpoint/2010/main" val="19045971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123</a:t>
            </a:fld>
            <a:endParaRPr lang="en-US"/>
          </a:p>
        </p:txBody>
      </p:sp>
    </p:spTree>
    <p:extLst>
      <p:ext uri="{BB962C8B-B14F-4D97-AF65-F5344CB8AC3E}">
        <p14:creationId xmlns:p14="http://schemas.microsoft.com/office/powerpoint/2010/main" val="37121355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124</a:t>
            </a:fld>
            <a:endParaRPr lang="en-US"/>
          </a:p>
        </p:txBody>
      </p:sp>
    </p:spTree>
    <p:extLst>
      <p:ext uri="{BB962C8B-B14F-4D97-AF65-F5344CB8AC3E}">
        <p14:creationId xmlns:p14="http://schemas.microsoft.com/office/powerpoint/2010/main" val="2443662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125</a:t>
            </a:fld>
            <a:endParaRPr lang="en-US"/>
          </a:p>
        </p:txBody>
      </p:sp>
    </p:spTree>
    <p:extLst>
      <p:ext uri="{BB962C8B-B14F-4D97-AF65-F5344CB8AC3E}">
        <p14:creationId xmlns:p14="http://schemas.microsoft.com/office/powerpoint/2010/main" val="38618147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126</a:t>
            </a:fld>
            <a:endParaRPr lang="en-US"/>
          </a:p>
        </p:txBody>
      </p:sp>
    </p:spTree>
    <p:extLst>
      <p:ext uri="{BB962C8B-B14F-4D97-AF65-F5344CB8AC3E}">
        <p14:creationId xmlns:p14="http://schemas.microsoft.com/office/powerpoint/2010/main" val="42461844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127</a:t>
            </a:fld>
            <a:endParaRPr lang="en-US"/>
          </a:p>
        </p:txBody>
      </p:sp>
    </p:spTree>
    <p:extLst>
      <p:ext uri="{BB962C8B-B14F-4D97-AF65-F5344CB8AC3E}">
        <p14:creationId xmlns:p14="http://schemas.microsoft.com/office/powerpoint/2010/main" val="2034739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128</a:t>
            </a:fld>
            <a:endParaRPr lang="en-US"/>
          </a:p>
        </p:txBody>
      </p:sp>
    </p:spTree>
    <p:extLst>
      <p:ext uri="{BB962C8B-B14F-4D97-AF65-F5344CB8AC3E}">
        <p14:creationId xmlns:p14="http://schemas.microsoft.com/office/powerpoint/2010/main" val="8956778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129</a:t>
            </a:fld>
            <a:endParaRPr lang="en-US"/>
          </a:p>
        </p:txBody>
      </p:sp>
    </p:spTree>
    <p:extLst>
      <p:ext uri="{BB962C8B-B14F-4D97-AF65-F5344CB8AC3E}">
        <p14:creationId xmlns:p14="http://schemas.microsoft.com/office/powerpoint/2010/main" val="9868284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130</a:t>
            </a:fld>
            <a:endParaRPr lang="en-US"/>
          </a:p>
        </p:txBody>
      </p:sp>
    </p:spTree>
    <p:extLst>
      <p:ext uri="{BB962C8B-B14F-4D97-AF65-F5344CB8AC3E}">
        <p14:creationId xmlns:p14="http://schemas.microsoft.com/office/powerpoint/2010/main" val="33097673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131</a:t>
            </a:fld>
            <a:endParaRPr lang="en-US"/>
          </a:p>
        </p:txBody>
      </p:sp>
    </p:spTree>
    <p:extLst>
      <p:ext uri="{BB962C8B-B14F-4D97-AF65-F5344CB8AC3E}">
        <p14:creationId xmlns:p14="http://schemas.microsoft.com/office/powerpoint/2010/main" val="387896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https://en.wikipedia.org/wiki/Group_polarization</a:t>
            </a:r>
          </a:p>
          <a:p>
            <a:pPr lvl="0" rtl="0">
              <a:spcBef>
                <a:spcPts val="0"/>
              </a:spcBef>
              <a:buNone/>
            </a:pPr>
            <a:r>
              <a:rPr lang="en" u="sng">
                <a:solidFill>
                  <a:schemeClr val="hlink"/>
                </a:solidFill>
                <a:hlinkClick r:id="rId4"/>
              </a:rPr>
              <a:t>https://en.wikipedia.org/wiki/Groupthink</a:t>
            </a:r>
          </a:p>
          <a:p>
            <a:pPr lvl="0" rtl="0">
              <a:spcBef>
                <a:spcPts val="0"/>
              </a:spcBef>
              <a:buNone/>
            </a:pPr>
            <a:r>
              <a:rPr lang="en">
                <a:solidFill>
                  <a:schemeClr val="dk1"/>
                </a:solidFill>
              </a:rPr>
              <a:t>https://en.wikipedia.org/wiki/Communal_reinforcement</a:t>
            </a:r>
          </a:p>
          <a:p>
            <a:pPr lvl="0" rtl="0">
              <a:spcBef>
                <a:spcPts val="0"/>
              </a:spcBef>
              <a:buClr>
                <a:schemeClr val="dk1"/>
              </a:buClr>
              <a:buSzPct val="100000"/>
              <a:buFont typeface="Arial"/>
              <a:buNone/>
            </a:pP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132</a:t>
            </a:fld>
            <a:endParaRPr lang="en-US"/>
          </a:p>
        </p:txBody>
      </p:sp>
    </p:spTree>
    <p:extLst>
      <p:ext uri="{BB962C8B-B14F-4D97-AF65-F5344CB8AC3E}">
        <p14:creationId xmlns:p14="http://schemas.microsoft.com/office/powerpoint/2010/main" val="33927868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133</a:t>
            </a:fld>
            <a:endParaRPr lang="en-US"/>
          </a:p>
        </p:txBody>
      </p:sp>
    </p:spTree>
    <p:extLst>
      <p:ext uri="{BB962C8B-B14F-4D97-AF65-F5344CB8AC3E}">
        <p14:creationId xmlns:p14="http://schemas.microsoft.com/office/powerpoint/2010/main" val="24228869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2B94B-9D77-2C46-88E9-F973D6A19E6B}" type="slidenum">
              <a:rPr lang="en-US" smtClean="0"/>
              <a:t>134</a:t>
            </a:fld>
            <a:endParaRPr lang="en-US"/>
          </a:p>
        </p:txBody>
      </p:sp>
    </p:spTree>
    <p:extLst>
      <p:ext uri="{BB962C8B-B14F-4D97-AF65-F5344CB8AC3E}">
        <p14:creationId xmlns:p14="http://schemas.microsoft.com/office/powerpoint/2010/main" val="3657368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02B94B-9D77-2C46-88E9-F973D6A19E6B}" type="slidenum">
              <a:rPr lang="en-US" smtClean="0"/>
              <a:t>136</a:t>
            </a:fld>
            <a:endParaRPr lang="en-US"/>
          </a:p>
        </p:txBody>
      </p:sp>
    </p:spTree>
    <p:extLst>
      <p:ext uri="{BB962C8B-B14F-4D97-AF65-F5344CB8AC3E}">
        <p14:creationId xmlns:p14="http://schemas.microsoft.com/office/powerpoint/2010/main" val="18030619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02B94B-9D77-2C46-88E9-F973D6A19E6B}" type="slidenum">
              <a:rPr lang="en-US" smtClean="0"/>
              <a:t>139</a:t>
            </a:fld>
            <a:endParaRPr lang="en-US"/>
          </a:p>
        </p:txBody>
      </p:sp>
    </p:spTree>
    <p:extLst>
      <p:ext uri="{BB962C8B-B14F-4D97-AF65-F5344CB8AC3E}">
        <p14:creationId xmlns:p14="http://schemas.microsoft.com/office/powerpoint/2010/main" val="35587305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7C02B94B-9D77-2C46-88E9-F973D6A19E6B}" type="slidenum">
              <a:rPr lang="en-US" smtClean="0"/>
              <a:t>140</a:t>
            </a:fld>
            <a:endParaRPr lang="en-US"/>
          </a:p>
        </p:txBody>
      </p:sp>
    </p:spTree>
    <p:extLst>
      <p:ext uri="{BB962C8B-B14F-4D97-AF65-F5344CB8AC3E}">
        <p14:creationId xmlns:p14="http://schemas.microsoft.com/office/powerpoint/2010/main" val="31385385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02B94B-9D77-2C46-88E9-F973D6A19E6B}" type="slidenum">
              <a:rPr lang="en-US" smtClean="0"/>
              <a:t>141</a:t>
            </a:fld>
            <a:endParaRPr lang="en-US"/>
          </a:p>
        </p:txBody>
      </p:sp>
    </p:spTree>
    <p:extLst>
      <p:ext uri="{BB962C8B-B14F-4D97-AF65-F5344CB8AC3E}">
        <p14:creationId xmlns:p14="http://schemas.microsoft.com/office/powerpoint/2010/main" val="38532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Interesting case study https://</a:t>
            </a:r>
            <a:r>
              <a:rPr lang="en" dirty="0" err="1"/>
              <a:t>www.buzzfeed.com</a:t>
            </a:r>
            <a:r>
              <a:rPr lang="en" dirty="0"/>
              <a:t>/</a:t>
            </a:r>
            <a:r>
              <a:rPr lang="en" dirty="0" err="1"/>
              <a:t>craigsilverman</a:t>
            </a:r>
            <a:r>
              <a:rPr lang="en" dirty="0"/>
              <a:t>/</a:t>
            </a:r>
            <a:r>
              <a:rPr lang="en" dirty="0" err="1"/>
              <a:t>how-the-hyperpartisan-sausage-is-made?utm_term</a:t>
            </a:r>
            <a:r>
              <a:rPr lang="en" dirty="0"/>
              <a:t>=.fwY6MxBdq#.jxYWeq2K8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01422ECF-953B-4245-8635-DB139CFFED99}" type="datetime1">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9AE42071-7801-4C84-A4E2-ECFDCEFC17B8}" type="datetime1">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948A6ED-803B-4B80-9C83-80989E6E6AF3}" type="datetime1">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9943"/>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659835"/>
            <a:ext cx="8520600" cy="4431998"/>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tint val="75000"/>
                  </a:prstClr>
                </a:solidFill>
                <a:latin typeface="Calibri"/>
              </a:rPr>
              <a:pPr/>
              <a:t>‹#›</a:t>
            </a:fld>
            <a:endParaRPr lang="en">
              <a:solidFill>
                <a:prstClr val="black">
                  <a:tint val="75000"/>
                </a:prstClr>
              </a:solidFill>
              <a:latin typeface="Calibri"/>
            </a:endParaRPr>
          </a:p>
        </p:txBody>
      </p:sp>
    </p:spTree>
    <p:extLst>
      <p:ext uri="{BB962C8B-B14F-4D97-AF65-F5344CB8AC3E}">
        <p14:creationId xmlns:p14="http://schemas.microsoft.com/office/powerpoint/2010/main" val="1018435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4" name="Title 1"/>
          <p:cNvSpPr>
            <a:spLocks noGrp="1"/>
          </p:cNvSpPr>
          <p:nvPr>
            <p:ph type="title"/>
          </p:nvPr>
        </p:nvSpPr>
        <p:spPr>
          <a:xfrm>
            <a:off x="155534" y="83127"/>
            <a:ext cx="8192505" cy="988182"/>
          </a:xfrm>
          <a:prstGeom prst="rect">
            <a:avLst/>
          </a:prstGeom>
        </p:spPr>
        <p:txBody>
          <a:bodyPr>
            <a:normAutofit/>
          </a:bodyPr>
          <a:lstStyle>
            <a:lvl1pPr>
              <a:defRPr sz="3000" b="0" cap="none" spc="0">
                <a:ln w="0"/>
                <a:solidFill>
                  <a:srgbClr val="13294B"/>
                </a:solidFill>
                <a:effectLst>
                  <a:outerShdw blurRad="38100" dist="19050" dir="2700000" algn="tl" rotWithShape="0">
                    <a:schemeClr val="dk1">
                      <a:alpha val="40000"/>
                    </a:schemeClr>
                  </a:outerShdw>
                </a:effectLst>
                <a:latin typeface="+mn-lt"/>
              </a:defRPr>
            </a:lvl1pPr>
          </a:lstStyle>
          <a:p>
            <a:pPr algn="l"/>
            <a:r>
              <a:rPr lang="en-US" dirty="0">
                <a:solidFill>
                  <a:srgbClr val="131F33"/>
                </a:solidFill>
              </a:rPr>
              <a:t>Click to edit Master title style</a:t>
            </a:r>
          </a:p>
        </p:txBody>
      </p:sp>
      <p:sp>
        <p:nvSpPr>
          <p:cNvPr id="5" name="Content Placeholder 2"/>
          <p:cNvSpPr>
            <a:spLocks noGrp="1"/>
          </p:cNvSpPr>
          <p:nvPr>
            <p:ph idx="1"/>
          </p:nvPr>
        </p:nvSpPr>
        <p:spPr>
          <a:xfrm>
            <a:off x="165448" y="1262090"/>
            <a:ext cx="8813104" cy="5073782"/>
          </a:xfrm>
          <a:prstGeom prst="rect">
            <a:avLst/>
          </a:prstGeom>
        </p:spPr>
        <p:txBody>
          <a:bodyPr/>
          <a:lstStyle>
            <a:lvl1pPr marL="171450" indent="-171450">
              <a:buFont typeface="Arial" panose="020B0604020202020204" pitchFamily="34" charset="0"/>
              <a:buChar char="•"/>
              <a:defRPr>
                <a:solidFill>
                  <a:srgbClr val="13294B"/>
                </a:solidFill>
              </a:defRPr>
            </a:lvl1pPr>
            <a:lvl2pPr marL="514350" indent="-171450">
              <a:buFont typeface="Calibri" panose="020F0502020204030204" pitchFamily="34" charset="0"/>
              <a:buChar char="–"/>
              <a:defRPr>
                <a:solidFill>
                  <a:srgbClr val="13294B"/>
                </a:solidFill>
              </a:defRPr>
            </a:lvl2pPr>
            <a:lvl3pPr marL="857250" indent="-171450">
              <a:buFont typeface="Arial" panose="020B0604020202020204" pitchFamily="34" charset="0"/>
              <a:buChar char="•"/>
              <a:defRPr>
                <a:solidFill>
                  <a:srgbClr val="13294B"/>
                </a:solidFill>
              </a:defRPr>
            </a:lvl3pPr>
            <a:lvl4pPr marL="1200150" indent="-171450">
              <a:buFont typeface="Arial" panose="020B0604020202020204" pitchFamily="34" charset="0"/>
              <a:buChar char="•"/>
              <a:defRPr>
                <a:solidFill>
                  <a:srgbClr val="13294B"/>
                </a:solidFill>
              </a:defRPr>
            </a:lvl4pPr>
            <a:lvl5pPr marL="1543050" indent="-171450">
              <a:buFont typeface="Arial" panose="020B0604020202020204" pitchFamily="34" charset="0"/>
              <a:buChar char="•"/>
              <a:defRPr>
                <a:solidFill>
                  <a:srgbClr val="13294B"/>
                </a:solidFill>
              </a:defRPr>
            </a:lvl5pPr>
          </a:lstStyle>
          <a:p>
            <a:pPr lvl="0" defTabSz="685800">
              <a:buFont typeface="Wingdings" charset="0"/>
              <a:buChar char=""/>
            </a:pPr>
            <a:r>
              <a:rPr lang="en-US" sz="1500" dirty="0">
                <a:solidFill>
                  <a:schemeClr val="bg1">
                    <a:lumMod val="50000"/>
                  </a:schemeClr>
                </a:solidFill>
                <a:latin typeface="Georgia"/>
                <a:cs typeface="Georgia"/>
              </a:rPr>
              <a:t>Click to edit Master text styles</a:t>
            </a:r>
          </a:p>
          <a:p>
            <a:pPr lvl="1" defTabSz="685800">
              <a:buFont typeface="Wingdings" charset="0"/>
              <a:buChar char=""/>
            </a:pPr>
            <a:r>
              <a:rPr lang="en-US" sz="1500" dirty="0">
                <a:solidFill>
                  <a:schemeClr val="bg1">
                    <a:lumMod val="50000"/>
                  </a:schemeClr>
                </a:solidFill>
                <a:latin typeface="Georgia"/>
                <a:cs typeface="Georgia"/>
              </a:rPr>
              <a:t>Second level</a:t>
            </a:r>
          </a:p>
          <a:p>
            <a:pPr lvl="2" defTabSz="685800">
              <a:buFont typeface="Wingdings" charset="0"/>
              <a:buChar char=""/>
            </a:pPr>
            <a:r>
              <a:rPr lang="en-US" sz="1500" dirty="0">
                <a:solidFill>
                  <a:schemeClr val="bg1">
                    <a:lumMod val="50000"/>
                  </a:schemeClr>
                </a:solidFill>
                <a:latin typeface="Georgia"/>
                <a:cs typeface="Georgia"/>
              </a:rPr>
              <a:t>Third level</a:t>
            </a:r>
          </a:p>
          <a:p>
            <a:pPr lvl="3" defTabSz="685800">
              <a:buFont typeface="Wingdings" charset="0"/>
              <a:buChar char=""/>
            </a:pPr>
            <a:r>
              <a:rPr lang="en-US" sz="1500" dirty="0">
                <a:solidFill>
                  <a:schemeClr val="bg1">
                    <a:lumMod val="50000"/>
                  </a:schemeClr>
                </a:solidFill>
                <a:latin typeface="Georgia"/>
                <a:cs typeface="Georgia"/>
              </a:rPr>
              <a:t>Fourth level</a:t>
            </a:r>
          </a:p>
          <a:p>
            <a:pPr lvl="4" defTabSz="685800">
              <a:buFont typeface="Wingdings" charset="0"/>
              <a:buChar char=""/>
            </a:pPr>
            <a:r>
              <a:rPr lang="en-US" sz="1500" dirty="0">
                <a:solidFill>
                  <a:schemeClr val="bg1">
                    <a:lumMod val="50000"/>
                  </a:schemeClr>
                </a:solidFill>
                <a:latin typeface="Georgia"/>
                <a:cs typeface="Georgia"/>
              </a:rPr>
              <a:t>Fifth level</a:t>
            </a:r>
          </a:p>
        </p:txBody>
      </p:sp>
    </p:spTree>
    <p:extLst>
      <p:ext uri="{BB962C8B-B14F-4D97-AF65-F5344CB8AC3E}">
        <p14:creationId xmlns:p14="http://schemas.microsoft.com/office/powerpoint/2010/main" val="128563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2C2EAB46-AAA9-4184-BEB1-32916596BE99}" type="datetime1">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D27004-3BF3-4B0D-854E-505443C4DE8C}" type="datetime1">
              <a:rPr lang="el-GR" smtClean="0"/>
              <a:t>22/12/2023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25B70B70-AA71-47A3-BB84-03507777F398}" type="datetime1">
              <a:rPr lang="el-GR" smtClean="0"/>
              <a:t>22/12/2023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604494FC-AABD-4406-B24E-E27DBA9C65B2}" type="datetime1">
              <a:rPr lang="el-GR" smtClean="0"/>
              <a:t>22/12/2023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0CC399DC-D5C5-45C3-91C0-1E729826E568}" type="datetime1">
              <a:rPr lang="el-GR" smtClean="0"/>
              <a:t>22/12/2023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A947F-EBB2-40F6-BFF0-7F3B8C36D3B2}" type="datetime1">
              <a:rPr lang="el-GR" smtClean="0"/>
              <a:t>22/12/2023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ED951-FEC9-416A-9CB8-A2399635A9A7}" type="datetime1">
              <a:rPr lang="el-GR" smtClean="0"/>
              <a:t>22/12/2023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80C67F-DA4C-449B-8314-D7C4E1054970}" type="datetime1">
              <a:rPr lang="el-GR" smtClean="0"/>
              <a:t>22/12/2023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76115-2B6E-45D7-9815-40F2F3878DEE}" type="datetime1">
              <a:rPr lang="el-GR" smtClean="0"/>
              <a:t>22/12/2023</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E0B35-C73E-49DE-9EA0-4D9F6C87E10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Cognitive_bias" TargetMode="External"/><Relationship Id="rId2" Type="http://schemas.openxmlformats.org/officeDocument/2006/relationships/hyperlink" Target="https://www.techtarget.com/searchenterpriseai/definition/cognitive-bias"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5.png"/></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16.png"/><Relationship Id="rId5" Type="http://schemas.openxmlformats.org/officeDocument/2006/relationships/image" Target="../media/image114.png"/><Relationship Id="rId4" Type="http://schemas.openxmlformats.org/officeDocument/2006/relationships/image" Target="../media/image110.png"/></Relationships>
</file>

<file path=ppt/slides/_rels/slide114.xml.rels><?xml version="1.0" encoding="UTF-8" standalone="yes"?>
<Relationships xmlns="http://schemas.openxmlformats.org/package/2006/relationships"><Relationship Id="rId3" Type="http://schemas.openxmlformats.org/officeDocument/2006/relationships/image" Target="../media/image117.tif"/><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tif"/></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9.png"/><Relationship Id="rId7" Type="http://schemas.openxmlformats.org/officeDocument/2006/relationships/image" Target="../media/image126.png"/><Relationship Id="rId12" Type="http://schemas.openxmlformats.org/officeDocument/2006/relationships/image" Target="../media/image125.sv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27.png"/><Relationship Id="rId11" Type="http://schemas.openxmlformats.org/officeDocument/2006/relationships/image" Target="../media/image124.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image" Target="../media/image139.png"/><Relationship Id="rId4" Type="http://schemas.openxmlformats.org/officeDocument/2006/relationships/image" Target="../media/image138.png"/></Relationships>
</file>

<file path=ppt/slides/_rels/slide124.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8.png"/><Relationship Id="rId3" Type="http://schemas.openxmlformats.org/officeDocument/2006/relationships/image" Target="../media/image1380.png"/><Relationship Id="rId7" Type="http://schemas.openxmlformats.org/officeDocument/2006/relationships/image" Target="../media/image144.png"/><Relationship Id="rId12" Type="http://schemas.openxmlformats.org/officeDocument/2006/relationships/image" Target="../media/image146.png"/><Relationship Id="rId17" Type="http://schemas.openxmlformats.org/officeDocument/2006/relationships/image" Target="../media/image125.svg"/><Relationship Id="rId2" Type="http://schemas.openxmlformats.org/officeDocument/2006/relationships/notesSlide" Target="../notesSlides/notesSlide72.xml"/><Relationship Id="rId16" Type="http://schemas.openxmlformats.org/officeDocument/2006/relationships/image" Target="../media/image124.png"/><Relationship Id="rId1" Type="http://schemas.openxmlformats.org/officeDocument/2006/relationships/slideLayout" Target="../slideLayouts/slideLayout13.xml"/><Relationship Id="rId6" Type="http://schemas.openxmlformats.org/officeDocument/2006/relationships/image" Target="../media/image142.png"/><Relationship Id="rId11" Type="http://schemas.openxmlformats.org/officeDocument/2006/relationships/image" Target="../media/image127.svg"/><Relationship Id="rId5" Type="http://schemas.openxmlformats.org/officeDocument/2006/relationships/image" Target="../media/image141.png"/><Relationship Id="rId15" Type="http://schemas.openxmlformats.org/officeDocument/2006/relationships/image" Target="../media/image150.png"/><Relationship Id="rId10" Type="http://schemas.openxmlformats.org/officeDocument/2006/relationships/image" Target="../media/image126.png"/><Relationship Id="rId4" Type="http://schemas.openxmlformats.org/officeDocument/2006/relationships/image" Target="../media/image140.png"/><Relationship Id="rId9" Type="http://schemas.openxmlformats.org/officeDocument/2006/relationships/image" Target="../media/image147.png"/><Relationship Id="rId14" Type="http://schemas.openxmlformats.org/officeDocument/2006/relationships/image" Target="../media/image149.png"/></Relationships>
</file>

<file path=ppt/slides/_rels/slide1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830.png"/><Relationship Id="rId7" Type="http://schemas.openxmlformats.org/officeDocument/2006/relationships/image" Target="../media/image710.pn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700.png"/></Relationships>
</file>

<file path=ppt/slides/_rels/slide12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3.png"/><Relationship Id="rId7" Type="http://schemas.openxmlformats.org/officeDocument/2006/relationships/image" Target="../media/image158.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740.png"/><Relationship Id="rId10" Type="http://schemas.openxmlformats.org/officeDocument/2006/relationships/image" Target="../media/image157.png"/><Relationship Id="rId9" Type="http://schemas.openxmlformats.org/officeDocument/2006/relationships/image" Target="../media/image155.png"/></Relationships>
</file>

<file path=ppt/slides/_rels/slide12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164.png"/><Relationship Id="rId4" Type="http://schemas.openxmlformats.org/officeDocument/2006/relationships/image" Target="../media/image15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25.svg"/><Relationship Id="rId3" Type="http://schemas.openxmlformats.org/officeDocument/2006/relationships/image" Target="../media/image161.png"/><Relationship Id="rId7" Type="http://schemas.openxmlformats.org/officeDocument/2006/relationships/image" Target="../media/image127.svg"/><Relationship Id="rId12"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126.png"/><Relationship Id="rId11" Type="http://schemas.openxmlformats.org/officeDocument/2006/relationships/image" Target="../media/image170.png"/><Relationship Id="rId5" Type="http://schemas.openxmlformats.org/officeDocument/2006/relationships/image" Target="../media/image166.png"/><Relationship Id="rId10" Type="http://schemas.openxmlformats.org/officeDocument/2006/relationships/image" Target="../media/image169.png"/><Relationship Id="rId4" Type="http://schemas.openxmlformats.org/officeDocument/2006/relationships/image" Target="../media/image1470.png"/><Relationship Id="rId9" Type="http://schemas.openxmlformats.org/officeDocument/2006/relationships/image" Target="../media/image168.png"/></Relationships>
</file>

<file path=ppt/slides/_rels/slide13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60.png"/></Relationships>
</file>

<file path=ppt/slides/_rels/slide13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52.png"/><Relationship Id="rId7" Type="http://schemas.openxmlformats.org/officeDocument/2006/relationships/image" Target="../media/image174.pn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173.png"/><Relationship Id="rId11" Type="http://schemas.openxmlformats.org/officeDocument/2006/relationships/image" Target="../media/image184.png"/><Relationship Id="rId5" Type="http://schemas.openxmlformats.org/officeDocument/2006/relationships/image" Target="../media/image165.png"/><Relationship Id="rId10" Type="http://schemas.openxmlformats.org/officeDocument/2006/relationships/image" Target="../media/image183.png"/><Relationship Id="rId4" Type="http://schemas.openxmlformats.org/officeDocument/2006/relationships/image" Target="../media/image159.png"/><Relationship Id="rId9" Type="http://schemas.openxmlformats.org/officeDocument/2006/relationships/image" Target="../media/image18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2020.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7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nul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nul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18" Type="http://schemas.openxmlformats.org/officeDocument/2006/relationships/image" Target="../media/image69.pn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8.png"/><Relationship Id="rId2" Type="http://schemas.openxmlformats.org/officeDocument/2006/relationships/image" Target="../media/image53.jpg"/><Relationship Id="rId16" Type="http://schemas.openxmlformats.org/officeDocument/2006/relationships/image" Target="../media/image67.jpg"/><Relationship Id="rId1" Type="http://schemas.openxmlformats.org/officeDocument/2006/relationships/slideLayout" Target="../slideLayouts/slideLayout6.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image" Target="../media/image66.gif"/><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72.jfif"/><Relationship Id="rId7" Type="http://schemas.openxmlformats.org/officeDocument/2006/relationships/image" Target="../media/image76.png"/><Relationship Id="rId2" Type="http://schemas.openxmlformats.org/officeDocument/2006/relationships/image" Target="../media/image71.jfif"/><Relationship Id="rId1" Type="http://schemas.openxmlformats.org/officeDocument/2006/relationships/slideLayout" Target="../slideLayouts/slideLayout6.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82.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0.png"/><Relationship Id="rId4" Type="http://schemas.openxmlformats.org/officeDocument/2006/relationships/image" Target="../media/image99.png"/></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r>
              <a:rPr lang="en-US" dirty="0">
                <a:solidFill>
                  <a:schemeClr val="accent6">
                    <a:lumMod val="50000"/>
                  </a:schemeClr>
                </a:solidFill>
              </a:rPr>
              <a:t>Online Social Networks and Media </a:t>
            </a:r>
          </a:p>
        </p:txBody>
      </p:sp>
      <p:sp>
        <p:nvSpPr>
          <p:cNvPr id="4" name="Subtitle 3"/>
          <p:cNvSpPr>
            <a:spLocks noGrp="1"/>
          </p:cNvSpPr>
          <p:nvPr>
            <p:ph type="subTitle" idx="1"/>
          </p:nvPr>
        </p:nvSpPr>
        <p:spPr>
          <a:xfrm>
            <a:off x="611560" y="4293096"/>
            <a:ext cx="7846640" cy="1440160"/>
          </a:xfrm>
        </p:spPr>
        <p:txBody>
          <a:bodyPr>
            <a:normAutofit/>
          </a:bodyPr>
          <a:lstStyle/>
          <a:p>
            <a:r>
              <a:rPr lang="en-US" dirty="0"/>
              <a:t>Polarization</a:t>
            </a:r>
          </a:p>
          <a:p>
            <a:r>
              <a:rPr lang="en-US" dirty="0"/>
              <a:t>Fairness</a:t>
            </a:r>
            <a:endParaRPr lang="el-GR" dirty="0"/>
          </a:p>
        </p:txBody>
      </p:sp>
      <p:sp>
        <p:nvSpPr>
          <p:cNvPr id="2" name="Slide Number Placeholder 1"/>
          <p:cNvSpPr>
            <a:spLocks noGrp="1"/>
          </p:cNvSpPr>
          <p:nvPr>
            <p:ph type="sldNum" sz="quarter" idx="12"/>
          </p:nvPr>
        </p:nvSpPr>
        <p:spPr/>
        <p:txBody>
          <a:bodyPr/>
          <a:lstStyle/>
          <a:p>
            <a:fld id="{878E0B35-C73E-49DE-9EA0-4D9F6C87E107}" type="slidenum">
              <a:rPr lang="el-GR" smtClean="0"/>
              <a:pPr/>
              <a:t>1</a:t>
            </a:fld>
            <a:endParaRPr lang="el-GR"/>
          </a:p>
        </p:txBody>
      </p:sp>
    </p:spTree>
    <p:extLst>
      <p:ext uri="{BB962C8B-B14F-4D97-AF65-F5344CB8AC3E}">
        <p14:creationId xmlns:p14="http://schemas.microsoft.com/office/powerpoint/2010/main" val="376536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F65A-420B-5B2E-9E18-8784F42EC0A2}"/>
              </a:ext>
            </a:extLst>
          </p:cNvPr>
          <p:cNvSpPr>
            <a:spLocks noGrp="1"/>
          </p:cNvSpPr>
          <p:nvPr>
            <p:ph type="title"/>
          </p:nvPr>
        </p:nvSpPr>
        <p:spPr/>
        <p:txBody>
          <a:bodyPr/>
          <a:lstStyle/>
          <a:p>
            <a:r>
              <a:rPr lang="en-US" dirty="0"/>
              <a:t>Cognitive Bias</a:t>
            </a:r>
          </a:p>
        </p:txBody>
      </p:sp>
      <p:sp>
        <p:nvSpPr>
          <p:cNvPr id="3" name="Content Placeholder 2">
            <a:extLst>
              <a:ext uri="{FF2B5EF4-FFF2-40B4-BE49-F238E27FC236}">
                <a16:creationId xmlns:a16="http://schemas.microsoft.com/office/drawing/2014/main" id="{EBB7BA28-E341-50BD-B1E2-5DDDB477B449}"/>
              </a:ext>
            </a:extLst>
          </p:cNvPr>
          <p:cNvSpPr>
            <a:spLocks noGrp="1"/>
          </p:cNvSpPr>
          <p:nvPr>
            <p:ph idx="1"/>
          </p:nvPr>
        </p:nvSpPr>
        <p:spPr>
          <a:xfrm>
            <a:off x="457200" y="1600200"/>
            <a:ext cx="8229600" cy="4853136"/>
          </a:xfrm>
        </p:spPr>
        <p:txBody>
          <a:bodyPr>
            <a:normAutofit fontScale="77500" lnSpcReduction="20000"/>
          </a:bodyPr>
          <a:lstStyle/>
          <a:p>
            <a:r>
              <a:rPr lang="en-US" dirty="0"/>
              <a:t>Cognitive dissonance may lead to </a:t>
            </a:r>
            <a:r>
              <a:rPr lang="en-US" dirty="0">
                <a:solidFill>
                  <a:srgbClr val="FF0000"/>
                </a:solidFill>
              </a:rPr>
              <a:t>cognitive bias: </a:t>
            </a:r>
          </a:p>
          <a:p>
            <a:pPr lvl="1"/>
            <a:r>
              <a:rPr lang="en-US" i="1" dirty="0"/>
              <a:t>a systematic thought process caused by the tendency of the human brain to simplify information processing through a filter of personal experience and preferences. The filtering process is a coping mechanism that enables the brain to prioritize and process large amounts of information quickly. </a:t>
            </a:r>
          </a:p>
          <a:p>
            <a:pPr marL="457200" lvl="1" indent="0">
              <a:buNone/>
            </a:pPr>
            <a:r>
              <a:rPr lang="en-US" sz="1700" dirty="0">
                <a:hlinkClick r:id="rId2"/>
              </a:rPr>
              <a:t>https://www.techtarget.com/searchenterpriseai/definition/cognitive-bias</a:t>
            </a:r>
            <a:endParaRPr lang="en-US" sz="1700" dirty="0"/>
          </a:p>
          <a:p>
            <a:pPr lvl="1"/>
            <a:r>
              <a:rPr lang="en-US" i="1" dirty="0"/>
              <a:t>a systematic pattern of deviation from norm or rationality in judgment.</a:t>
            </a:r>
          </a:p>
          <a:p>
            <a:pPr marL="457200" lvl="1" indent="0">
              <a:buNone/>
            </a:pPr>
            <a:r>
              <a:rPr lang="en-US" sz="1700" dirty="0">
                <a:hlinkClick r:id="rId3"/>
              </a:rPr>
              <a:t>https://en.wikipedia.org/wiki/Cognitive_bias</a:t>
            </a:r>
            <a:r>
              <a:rPr lang="en-US" sz="1700" dirty="0"/>
              <a:t> </a:t>
            </a:r>
          </a:p>
          <a:p>
            <a:r>
              <a:rPr lang="en-US" dirty="0"/>
              <a:t>Examples of Cognitive Bias:</a:t>
            </a:r>
          </a:p>
          <a:p>
            <a:pPr lvl="1"/>
            <a:r>
              <a:rPr lang="en-US" dirty="0"/>
              <a:t>Confirmation bias</a:t>
            </a:r>
          </a:p>
          <a:p>
            <a:pPr lvl="1"/>
            <a:r>
              <a:rPr lang="en-US" dirty="0"/>
              <a:t>Priming</a:t>
            </a:r>
          </a:p>
          <a:p>
            <a:pPr lvl="1"/>
            <a:r>
              <a:rPr lang="en-US" dirty="0"/>
              <a:t>Framing</a:t>
            </a:r>
          </a:p>
          <a:p>
            <a:pPr lvl="1"/>
            <a:r>
              <a:rPr lang="en-US" dirty="0"/>
              <a:t>Anchoring</a:t>
            </a:r>
          </a:p>
        </p:txBody>
      </p:sp>
      <p:sp>
        <p:nvSpPr>
          <p:cNvPr id="4" name="Slide Number Placeholder 3">
            <a:extLst>
              <a:ext uri="{FF2B5EF4-FFF2-40B4-BE49-F238E27FC236}">
                <a16:creationId xmlns:a16="http://schemas.microsoft.com/office/drawing/2014/main" id="{CF763A62-6BC9-FE7A-1826-1CF028A962E5}"/>
              </a:ext>
            </a:extLst>
          </p:cNvPr>
          <p:cNvSpPr>
            <a:spLocks noGrp="1"/>
          </p:cNvSpPr>
          <p:nvPr>
            <p:ph type="sldNum" sz="quarter" idx="12"/>
          </p:nvPr>
        </p:nvSpPr>
        <p:spPr/>
        <p:txBody>
          <a:bodyPr/>
          <a:lstStyle/>
          <a:p>
            <a:fld id="{878E0B35-C73E-49DE-9EA0-4D9F6C87E107}" type="slidenum">
              <a:rPr lang="el-GR" smtClean="0"/>
              <a:pPr/>
              <a:t>10</a:t>
            </a:fld>
            <a:endParaRPr lang="el-GR"/>
          </a:p>
        </p:txBody>
      </p:sp>
    </p:spTree>
    <p:extLst>
      <p:ext uri="{BB962C8B-B14F-4D97-AF65-F5344CB8AC3E}">
        <p14:creationId xmlns:p14="http://schemas.microsoft.com/office/powerpoint/2010/main" val="1043397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8627FA-D4B5-43DE-ADC2-00F779ED001D}"/>
              </a:ext>
            </a:extLst>
          </p:cNvPr>
          <p:cNvSpPr>
            <a:spLocks noGrp="1"/>
          </p:cNvSpPr>
          <p:nvPr>
            <p:ph type="sldNum" idx="12"/>
          </p:nvPr>
        </p:nvSpPr>
        <p:spPr/>
        <p:txBody>
          <a:bodyPr/>
          <a:lstStyle/>
          <a:p>
            <a:fld id="{00000000-1234-1234-1234-123412341234}" type="slidenum">
              <a:rPr lang="en-US" smtClean="0"/>
              <a:pPr/>
              <a:t>100</a:t>
            </a:fld>
            <a:endParaRPr lang="en-US" dirty="0"/>
          </a:p>
        </p:txBody>
      </p:sp>
      <p:sp>
        <p:nvSpPr>
          <p:cNvPr id="19" name="Title 1">
            <a:extLst>
              <a:ext uri="{FF2B5EF4-FFF2-40B4-BE49-F238E27FC236}">
                <a16:creationId xmlns:a16="http://schemas.microsoft.com/office/drawing/2014/main" id="{E3B03B2E-CB18-45AB-954F-9C763A1BBF0B}"/>
              </a:ext>
            </a:extLst>
          </p:cNvPr>
          <p:cNvSpPr txBox="1">
            <a:spLocks noGrp="1"/>
          </p:cNvSpPr>
          <p:nvPr>
            <p:ph type="title"/>
          </p:nvPr>
        </p:nvSpPr>
        <p:spPr>
          <a:xfrm>
            <a:off x="414310" y="277076"/>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Counterfactual Fairness</a:t>
            </a:r>
          </a:p>
        </p:txBody>
      </p:sp>
      <p:sp>
        <p:nvSpPr>
          <p:cNvPr id="2" name="TextBox 1">
            <a:extLst>
              <a:ext uri="{FF2B5EF4-FFF2-40B4-BE49-F238E27FC236}">
                <a16:creationId xmlns:a16="http://schemas.microsoft.com/office/drawing/2014/main" id="{9084C4E5-9504-2C8C-B99B-714017B904B2}"/>
              </a:ext>
            </a:extLst>
          </p:cNvPr>
          <p:cNvSpPr txBox="1"/>
          <p:nvPr/>
        </p:nvSpPr>
        <p:spPr>
          <a:xfrm>
            <a:off x="165960" y="1978687"/>
            <a:ext cx="8383400" cy="2246769"/>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 decision is fair towards an individual, if it is the same in both the actual world and </a:t>
            </a:r>
            <a:r>
              <a:rPr lang="en-US" sz="2800" i="1" dirty="0">
                <a:solidFill>
                  <a:srgbClr val="FF0000"/>
                </a:solidFill>
                <a:latin typeface="Calibri" panose="020F0502020204030204" pitchFamily="34" charset="0"/>
                <a:cs typeface="Calibri" panose="020F0502020204030204" pitchFamily="34" charset="0"/>
              </a:rPr>
              <a:t>a counterfactual world </a:t>
            </a:r>
            <a:r>
              <a:rPr lang="en-US" sz="2800" dirty="0">
                <a:latin typeface="Calibri" panose="020F0502020204030204" pitchFamily="34" charset="0"/>
                <a:cs typeface="Calibri" panose="020F0502020204030204" pitchFamily="34" charset="0"/>
              </a:rPr>
              <a:t>where the individual belonged to a different group</a:t>
            </a: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F72DBE0-4047-4666-BB6B-668FB9CD8067}"/>
              </a:ext>
            </a:extLst>
          </p:cNvPr>
          <p:cNvSpPr txBox="1"/>
          <p:nvPr/>
        </p:nvSpPr>
        <p:spPr>
          <a:xfrm>
            <a:off x="384392" y="3789040"/>
            <a:ext cx="8477236" cy="1200329"/>
          </a:xfrm>
          <a:prstGeom prst="rect">
            <a:avLst/>
          </a:prstGeom>
          <a:solidFill>
            <a:schemeClr val="accent6">
              <a:lumMod val="20000"/>
              <a:lumOff val="80000"/>
            </a:schemeClr>
          </a:solidFill>
        </p:spPr>
        <p:txBody>
          <a:bodyPr wrap="square" rtlCol="0">
            <a:spAutoFit/>
          </a:bodyPr>
          <a:lstStyle/>
          <a:p>
            <a:r>
              <a:rPr lang="en-US" sz="2400" dirty="0"/>
              <a:t>Individual fairness 		Two data points</a:t>
            </a:r>
          </a:p>
          <a:p>
            <a:r>
              <a:rPr lang="en-US" sz="2400" dirty="0"/>
              <a:t>Group fairness			Two demographic groups</a:t>
            </a:r>
          </a:p>
          <a:p>
            <a:r>
              <a:rPr lang="en-US" sz="2400" dirty="0"/>
              <a:t>Counterfactual fairness 	A data point and its counterfactual </a:t>
            </a:r>
            <a:endParaRPr lang="el-GR" sz="2400" dirty="0"/>
          </a:p>
        </p:txBody>
      </p:sp>
      <p:sp>
        <p:nvSpPr>
          <p:cNvPr id="10" name="TextBox 9">
            <a:extLst>
              <a:ext uri="{FF2B5EF4-FFF2-40B4-BE49-F238E27FC236}">
                <a16:creationId xmlns:a16="http://schemas.microsoft.com/office/drawing/2014/main" id="{19573DDF-D144-42D4-ACE8-D9EFFAA0D7AA}"/>
              </a:ext>
            </a:extLst>
          </p:cNvPr>
          <p:cNvSpPr txBox="1"/>
          <p:nvPr/>
        </p:nvSpPr>
        <p:spPr>
          <a:xfrm>
            <a:off x="174955" y="5649901"/>
            <a:ext cx="5200153"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Casual inference</a:t>
            </a:r>
          </a:p>
        </p:txBody>
      </p:sp>
    </p:spTree>
    <p:extLst>
      <p:ext uri="{BB962C8B-B14F-4D97-AF65-F5344CB8AC3E}">
        <p14:creationId xmlns:p14="http://schemas.microsoft.com/office/powerpoint/2010/main" val="32173635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FFA4F-213A-AE53-B731-AA5492D4B809}"/>
              </a:ext>
            </a:extLst>
          </p:cNvPr>
          <p:cNvSpPr>
            <a:spLocks noGrp="1"/>
          </p:cNvSpPr>
          <p:nvPr>
            <p:ph type="title"/>
          </p:nvPr>
        </p:nvSpPr>
        <p:spPr/>
        <p:txBody>
          <a:bodyPr/>
          <a:lstStyle/>
          <a:p>
            <a:r>
              <a:rPr lang="en-US" dirty="0"/>
              <a:t>ACHIEVING FAIRNESS</a:t>
            </a:r>
          </a:p>
        </p:txBody>
      </p:sp>
      <p:sp>
        <p:nvSpPr>
          <p:cNvPr id="5" name="Text Placeholder 4">
            <a:extLst>
              <a:ext uri="{FF2B5EF4-FFF2-40B4-BE49-F238E27FC236}">
                <a16:creationId xmlns:a16="http://schemas.microsoft.com/office/drawing/2014/main" id="{C03C20B4-42EA-D0EF-3E1E-41285611F32A}"/>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1A71DB0D-1B49-5EC7-4165-4CBCB6B93E33}"/>
              </a:ext>
            </a:extLst>
          </p:cNvPr>
          <p:cNvSpPr>
            <a:spLocks noGrp="1"/>
          </p:cNvSpPr>
          <p:nvPr>
            <p:ph type="sldNum" sz="quarter" idx="12"/>
          </p:nvPr>
        </p:nvSpPr>
        <p:spPr/>
        <p:txBody>
          <a:bodyPr/>
          <a:lstStyle/>
          <a:p>
            <a:fld id="{878E0B35-C73E-49DE-9EA0-4D9F6C87E107}" type="slidenum">
              <a:rPr lang="el-GR" smtClean="0"/>
              <a:pPr/>
              <a:t>101</a:t>
            </a:fld>
            <a:endParaRPr lang="el-GR"/>
          </a:p>
        </p:txBody>
      </p:sp>
    </p:spTree>
    <p:extLst>
      <p:ext uri="{BB962C8B-B14F-4D97-AF65-F5344CB8AC3E}">
        <p14:creationId xmlns:p14="http://schemas.microsoft.com/office/powerpoint/2010/main" val="10246054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5E5B-F23F-42F4-94E6-1D4B1546B761}"/>
              </a:ext>
            </a:extLst>
          </p:cNvPr>
          <p:cNvSpPr>
            <a:spLocks noGrp="1"/>
          </p:cNvSpPr>
          <p:nvPr>
            <p:ph type="title"/>
          </p:nvPr>
        </p:nvSpPr>
        <p:spPr/>
        <p:txBody>
          <a:bodyPr/>
          <a:lstStyle/>
          <a:p>
            <a:pPr algn="ctr"/>
            <a:r>
              <a:rPr lang="en-US" dirty="0"/>
              <a:t>Achieving Fairness</a:t>
            </a:r>
            <a:r>
              <a:rPr lang="el-GR" dirty="0"/>
              <a:t>: </a:t>
            </a:r>
            <a:r>
              <a:rPr lang="en-US" dirty="0"/>
              <a:t>How</a:t>
            </a:r>
          </a:p>
        </p:txBody>
      </p:sp>
      <p:sp>
        <p:nvSpPr>
          <p:cNvPr id="3" name="Content Placeholder 2">
            <a:extLst>
              <a:ext uri="{FF2B5EF4-FFF2-40B4-BE49-F238E27FC236}">
                <a16:creationId xmlns:a16="http://schemas.microsoft.com/office/drawing/2014/main" id="{5D281D60-EFC5-48F9-B16D-770B038EC77E}"/>
              </a:ext>
            </a:extLst>
          </p:cNvPr>
          <p:cNvSpPr>
            <a:spLocks noGrp="1"/>
          </p:cNvSpPr>
          <p:nvPr>
            <p:ph idx="1"/>
          </p:nvPr>
        </p:nvSpPr>
        <p:spPr>
          <a:xfrm>
            <a:off x="457200" y="1617897"/>
            <a:ext cx="8568952" cy="2455386"/>
          </a:xfrm>
        </p:spPr>
        <p:txBody>
          <a:bodyPr>
            <a:normAutofit lnSpcReduction="10000"/>
          </a:bodyPr>
          <a:lstStyle/>
          <a:p>
            <a:r>
              <a:rPr lang="en-US" sz="2800" dirty="0"/>
              <a:t>In general, there are three approaches to achieving fairness:</a:t>
            </a:r>
          </a:p>
          <a:p>
            <a:pPr lvl="1"/>
            <a:r>
              <a:rPr lang="en-US" dirty="0">
                <a:solidFill>
                  <a:srgbClr val="0070C0"/>
                </a:solidFill>
              </a:rPr>
              <a:t>Pre-processing:</a:t>
            </a:r>
            <a:r>
              <a:rPr lang="en-US" dirty="0"/>
              <a:t> Preprocess the data</a:t>
            </a:r>
          </a:p>
          <a:p>
            <a:pPr lvl="1"/>
            <a:r>
              <a:rPr lang="en-US" dirty="0">
                <a:solidFill>
                  <a:srgbClr val="0070C0"/>
                </a:solidFill>
              </a:rPr>
              <a:t>In-processing:</a:t>
            </a:r>
            <a:r>
              <a:rPr lang="en-US" dirty="0"/>
              <a:t> Change the algorithm</a:t>
            </a:r>
          </a:p>
          <a:p>
            <a:pPr lvl="1"/>
            <a:r>
              <a:rPr lang="en-US" dirty="0">
                <a:solidFill>
                  <a:srgbClr val="0070C0"/>
                </a:solidFill>
              </a:rPr>
              <a:t>Post-processing: </a:t>
            </a:r>
            <a:r>
              <a:rPr lang="en-US" dirty="0"/>
              <a:t>Tweak the output</a:t>
            </a:r>
          </a:p>
          <a:p>
            <a:pPr lvl="1"/>
            <a:endParaRPr lang="en-US" dirty="0"/>
          </a:p>
          <a:p>
            <a:pPr marL="0" indent="0">
              <a:buNone/>
            </a:pPr>
            <a:endParaRPr lang="en-US" sz="2800" dirty="0"/>
          </a:p>
        </p:txBody>
      </p:sp>
      <p:sp>
        <p:nvSpPr>
          <p:cNvPr id="4" name="Google Shape;190;p11">
            <a:extLst>
              <a:ext uri="{FF2B5EF4-FFF2-40B4-BE49-F238E27FC236}">
                <a16:creationId xmlns:a16="http://schemas.microsoft.com/office/drawing/2014/main" id="{7C8EFD4D-E027-4DC6-A4DA-50284C90D156}"/>
              </a:ext>
            </a:extLst>
          </p:cNvPr>
          <p:cNvSpPr/>
          <p:nvPr/>
        </p:nvSpPr>
        <p:spPr>
          <a:xfrm>
            <a:off x="3203848" y="4725144"/>
            <a:ext cx="2024174" cy="718133"/>
          </a:xfrm>
          <a:prstGeom prst="rect">
            <a:avLst/>
          </a:prstGeom>
          <a:noFill/>
          <a:ln w="9525" cap="flat" cmpd="sng">
            <a:solidFill>
              <a:schemeClr val="tx1"/>
            </a:solidFill>
            <a:prstDash val="solid"/>
            <a:round/>
            <a:headEnd type="none" w="sm" len="sm"/>
            <a:tailEnd type="none" w="sm" len="sm"/>
          </a:ln>
        </p:spPr>
        <p:txBody>
          <a:bodyPr spcFirstLastPara="1" wrap="square" lIns="68569" tIns="68569" rIns="68569" bIns="68569" anchor="ctr" anchorCtr="0">
            <a:noAutofit/>
          </a:bodyPr>
          <a:lstStyle/>
          <a:p>
            <a:pPr algn="ctr"/>
            <a:r>
              <a:rPr lang="en-US" sz="2800" dirty="0">
                <a:solidFill>
                  <a:schemeClr val="bg2">
                    <a:lumMod val="25000"/>
                  </a:schemeClr>
                </a:solidFill>
                <a:latin typeface="Calibri"/>
                <a:cs typeface="Calibri"/>
                <a:sym typeface="Calibri"/>
              </a:rPr>
              <a:t>Algorithm</a:t>
            </a:r>
            <a:endParaRPr sz="2800" dirty="0">
              <a:solidFill>
                <a:schemeClr val="bg2">
                  <a:lumMod val="25000"/>
                </a:schemeClr>
              </a:solidFill>
              <a:latin typeface="Calibri"/>
              <a:cs typeface="Calibri"/>
              <a:sym typeface="Calibri"/>
            </a:endParaRPr>
          </a:p>
        </p:txBody>
      </p:sp>
      <p:sp>
        <p:nvSpPr>
          <p:cNvPr id="5" name="Google Shape;191;p11">
            <a:extLst>
              <a:ext uri="{FF2B5EF4-FFF2-40B4-BE49-F238E27FC236}">
                <a16:creationId xmlns:a16="http://schemas.microsoft.com/office/drawing/2014/main" id="{209E2167-3890-49A6-A2AD-6F09A1E3511C}"/>
              </a:ext>
            </a:extLst>
          </p:cNvPr>
          <p:cNvSpPr/>
          <p:nvPr/>
        </p:nvSpPr>
        <p:spPr>
          <a:xfrm>
            <a:off x="6128493" y="4796617"/>
            <a:ext cx="1477790" cy="589731"/>
          </a:xfrm>
          <a:prstGeom prst="rect">
            <a:avLst/>
          </a:prstGeom>
          <a:noFill/>
          <a:ln w="9525" cap="flat" cmpd="sng">
            <a:solidFill>
              <a:schemeClr val="tx1"/>
            </a:solidFill>
            <a:prstDash val="solid"/>
            <a:round/>
            <a:headEnd type="none" w="sm" len="sm"/>
            <a:tailEnd type="none" w="sm" len="sm"/>
          </a:ln>
        </p:spPr>
        <p:txBody>
          <a:bodyPr spcFirstLastPara="1" wrap="square" lIns="68569" tIns="68569" rIns="68569" bIns="68569" anchor="ctr" anchorCtr="0">
            <a:noAutofit/>
          </a:bodyPr>
          <a:lstStyle/>
          <a:p>
            <a:pPr algn="ctr"/>
            <a:r>
              <a:rPr lang="en-US" sz="2800" dirty="0">
                <a:latin typeface="Calibri"/>
                <a:ea typeface="Calibri"/>
                <a:cs typeface="Calibri"/>
                <a:sym typeface="Calibri"/>
              </a:rPr>
              <a:t> Output </a:t>
            </a:r>
            <a:endParaRPr sz="2800" dirty="0">
              <a:latin typeface="Calibri"/>
              <a:ea typeface="Calibri"/>
              <a:cs typeface="Calibri"/>
              <a:sym typeface="Calibri"/>
            </a:endParaRPr>
          </a:p>
        </p:txBody>
      </p:sp>
      <p:sp>
        <p:nvSpPr>
          <p:cNvPr id="6" name="Google Shape;192;p11">
            <a:extLst>
              <a:ext uri="{FF2B5EF4-FFF2-40B4-BE49-F238E27FC236}">
                <a16:creationId xmlns:a16="http://schemas.microsoft.com/office/drawing/2014/main" id="{BAC1E869-7B52-4117-8E4C-7CAB437BD1D6}"/>
              </a:ext>
            </a:extLst>
          </p:cNvPr>
          <p:cNvSpPr/>
          <p:nvPr/>
        </p:nvSpPr>
        <p:spPr>
          <a:xfrm>
            <a:off x="2601042" y="4938718"/>
            <a:ext cx="481367" cy="262847"/>
          </a:xfrm>
          <a:prstGeom prst="rightArrow">
            <a:avLst>
              <a:gd name="adj1" fmla="val 50000"/>
              <a:gd name="adj2" fmla="val 50000"/>
            </a:avLst>
          </a:prstGeom>
          <a:solidFill>
            <a:srgbClr val="4A86E8"/>
          </a:solidFill>
          <a:ln w="9525" cap="flat" cmpd="sng">
            <a:solidFill>
              <a:srgbClr val="595959"/>
            </a:solidFill>
            <a:prstDash val="solid"/>
            <a:round/>
            <a:headEnd type="none" w="sm" len="sm"/>
            <a:tailEnd type="none" w="sm" len="sm"/>
          </a:ln>
        </p:spPr>
        <p:txBody>
          <a:bodyPr spcFirstLastPara="1" wrap="square" lIns="68569" tIns="68569" rIns="68569" bIns="68569" anchor="ctr" anchorCtr="0">
            <a:noAutofit/>
          </a:bodyPr>
          <a:lstStyle/>
          <a:p>
            <a:endParaRPr sz="1400" dirty="0">
              <a:solidFill>
                <a:srgbClr val="000000"/>
              </a:solidFill>
              <a:latin typeface="Arial"/>
              <a:ea typeface="Arial"/>
              <a:cs typeface="Arial"/>
              <a:sym typeface="Arial"/>
            </a:endParaRPr>
          </a:p>
        </p:txBody>
      </p:sp>
      <p:sp>
        <p:nvSpPr>
          <p:cNvPr id="7" name="Google Shape;193;p11">
            <a:extLst>
              <a:ext uri="{FF2B5EF4-FFF2-40B4-BE49-F238E27FC236}">
                <a16:creationId xmlns:a16="http://schemas.microsoft.com/office/drawing/2014/main" id="{6757C1C8-BBFA-4960-88D3-F8853C0EAB18}"/>
              </a:ext>
            </a:extLst>
          </p:cNvPr>
          <p:cNvSpPr/>
          <p:nvPr/>
        </p:nvSpPr>
        <p:spPr>
          <a:xfrm>
            <a:off x="5319382" y="4876665"/>
            <a:ext cx="717750" cy="324900"/>
          </a:xfrm>
          <a:prstGeom prst="rightArrow">
            <a:avLst>
              <a:gd name="adj1" fmla="val 50000"/>
              <a:gd name="adj2" fmla="val 50000"/>
            </a:avLst>
          </a:prstGeom>
          <a:solidFill>
            <a:srgbClr val="4A86E8"/>
          </a:solidFill>
          <a:ln w="9525" cap="flat" cmpd="sng">
            <a:solidFill>
              <a:srgbClr val="595959"/>
            </a:solidFill>
            <a:prstDash val="solid"/>
            <a:round/>
            <a:headEnd type="none" w="sm" len="sm"/>
            <a:tailEnd type="none" w="sm" len="sm"/>
          </a:ln>
        </p:spPr>
        <p:txBody>
          <a:bodyPr spcFirstLastPara="1" wrap="square" lIns="68569" tIns="68569" rIns="68569" bIns="68569" anchor="ctr" anchorCtr="0">
            <a:noAutofit/>
          </a:bodyPr>
          <a:lstStyle/>
          <a:p>
            <a:endParaRPr sz="1400" dirty="0">
              <a:solidFill>
                <a:srgbClr val="000000"/>
              </a:solidFill>
              <a:latin typeface="Arial"/>
              <a:ea typeface="Arial"/>
              <a:cs typeface="Arial"/>
              <a:sym typeface="Arial"/>
            </a:endParaRPr>
          </a:p>
        </p:txBody>
      </p:sp>
      <p:sp>
        <p:nvSpPr>
          <p:cNvPr id="8" name="Google Shape;194;p11">
            <a:extLst>
              <a:ext uri="{FF2B5EF4-FFF2-40B4-BE49-F238E27FC236}">
                <a16:creationId xmlns:a16="http://schemas.microsoft.com/office/drawing/2014/main" id="{09A9D321-E510-4F91-9A29-48C45893B5BC}"/>
              </a:ext>
            </a:extLst>
          </p:cNvPr>
          <p:cNvSpPr/>
          <p:nvPr/>
        </p:nvSpPr>
        <p:spPr>
          <a:xfrm>
            <a:off x="1306766" y="4741891"/>
            <a:ext cx="1245932" cy="656501"/>
          </a:xfrm>
          <a:prstGeom prst="rect">
            <a:avLst/>
          </a:prstGeom>
          <a:noFill/>
          <a:ln w="9525" cap="flat" cmpd="sng">
            <a:solidFill>
              <a:schemeClr val="tx1"/>
            </a:solidFill>
            <a:prstDash val="solid"/>
            <a:round/>
            <a:headEnd type="none" w="sm" len="sm"/>
            <a:tailEnd type="none" w="sm" len="sm"/>
          </a:ln>
        </p:spPr>
        <p:txBody>
          <a:bodyPr spcFirstLastPara="1" wrap="square" lIns="68569" tIns="68569" rIns="68569" bIns="68569" anchor="ctr" anchorCtr="0">
            <a:noAutofit/>
          </a:bodyPr>
          <a:lstStyle/>
          <a:p>
            <a:pPr algn="ctr"/>
            <a:r>
              <a:rPr lang="en-US" sz="2800" dirty="0">
                <a:latin typeface="Calibri"/>
                <a:ea typeface="Calibri"/>
                <a:cs typeface="Calibri"/>
                <a:sym typeface="Calibri"/>
              </a:rPr>
              <a:t>Input</a:t>
            </a:r>
            <a:endParaRPr sz="2800" dirty="0">
              <a:latin typeface="Calibri"/>
              <a:ea typeface="Calibri"/>
              <a:cs typeface="Calibri"/>
              <a:sym typeface="Calibri"/>
            </a:endParaRPr>
          </a:p>
        </p:txBody>
      </p:sp>
      <p:sp>
        <p:nvSpPr>
          <p:cNvPr id="10" name="Θέση αριθμού διαφάνειας 9">
            <a:extLst>
              <a:ext uri="{FF2B5EF4-FFF2-40B4-BE49-F238E27FC236}">
                <a16:creationId xmlns:a16="http://schemas.microsoft.com/office/drawing/2014/main" id="{6037EA06-E0DA-4D76-A85E-C0A455C70072}"/>
              </a:ext>
            </a:extLst>
          </p:cNvPr>
          <p:cNvSpPr>
            <a:spLocks noGrp="1"/>
          </p:cNvSpPr>
          <p:nvPr>
            <p:ph type="sldNum" sz="quarter" idx="12"/>
          </p:nvPr>
        </p:nvSpPr>
        <p:spPr/>
        <p:txBody>
          <a:bodyPr/>
          <a:lstStyle/>
          <a:p>
            <a:fld id="{C2DF9CFF-0025-4A3D-90B2-409C35957192}" type="slidenum">
              <a:rPr lang="en-US" smtClean="0"/>
              <a:t>102</a:t>
            </a:fld>
            <a:endParaRPr lang="en-US" dirty="0"/>
          </a:p>
        </p:txBody>
      </p:sp>
    </p:spTree>
    <p:extLst>
      <p:ext uri="{BB962C8B-B14F-4D97-AF65-F5344CB8AC3E}">
        <p14:creationId xmlns:p14="http://schemas.microsoft.com/office/powerpoint/2010/main" val="19580400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3D346-8E50-42DE-AA28-8EBD92098FD8}"/>
              </a:ext>
            </a:extLst>
          </p:cNvPr>
          <p:cNvSpPr>
            <a:spLocks noGrp="1"/>
          </p:cNvSpPr>
          <p:nvPr>
            <p:ph type="sldNum" idx="12"/>
          </p:nvPr>
        </p:nvSpPr>
        <p:spPr/>
        <p:txBody>
          <a:bodyPr/>
          <a:lstStyle/>
          <a:p>
            <a:fld id="{00000000-1234-1234-1234-123412341234}" type="slidenum">
              <a:rPr lang="en-US" smtClean="0"/>
              <a:pPr/>
              <a:t>103</a:t>
            </a:fld>
            <a:endParaRPr lang="en-US" dirty="0"/>
          </a:p>
        </p:txBody>
      </p:sp>
      <p:sp>
        <p:nvSpPr>
          <p:cNvPr id="3" name="TextBox 2">
            <a:extLst>
              <a:ext uri="{FF2B5EF4-FFF2-40B4-BE49-F238E27FC236}">
                <a16:creationId xmlns:a16="http://schemas.microsoft.com/office/drawing/2014/main" id="{CCEDB2E4-41BC-4C35-A0C0-3DDBDE9292B7}"/>
              </a:ext>
            </a:extLst>
          </p:cNvPr>
          <p:cNvSpPr txBox="1"/>
          <p:nvPr/>
        </p:nvSpPr>
        <p:spPr>
          <a:xfrm>
            <a:off x="251520" y="2725899"/>
            <a:ext cx="7831530" cy="830997"/>
          </a:xfrm>
          <a:prstGeom prst="rect">
            <a:avLst/>
          </a:prstGeom>
          <a:noFill/>
        </p:spPr>
        <p:txBody>
          <a:bodyPr wrap="square" rtlCol="0">
            <a:spAutoFit/>
          </a:bodyPr>
          <a:lstStyle/>
          <a:p>
            <a:pPr marL="257175" indent="-257175" algn="just">
              <a:buFont typeface="Wingdings" panose="05000000000000000000" pitchFamily="2" charset="2"/>
              <a:buChar char="§"/>
            </a:pPr>
            <a:r>
              <a:rPr lang="en-US" sz="2400" dirty="0">
                <a:latin typeface="Calibri" panose="020F0502020204030204" pitchFamily="34" charset="0"/>
                <a:cs typeface="Calibri" panose="020F0502020204030204" pitchFamily="34" charset="0"/>
              </a:rPr>
              <a:t>Other </a:t>
            </a:r>
            <a:r>
              <a:rPr lang="en-US" sz="2400" i="1" dirty="0">
                <a:solidFill>
                  <a:schemeClr val="accent6">
                    <a:lumMod val="75000"/>
                  </a:schemeClr>
                </a:solidFill>
                <a:latin typeface="Calibri" panose="020F0502020204030204" pitchFamily="34" charset="0"/>
                <a:cs typeface="Calibri" panose="020F0502020204030204" pitchFamily="34" charset="0"/>
              </a:rPr>
              <a:t>proxy</a:t>
            </a:r>
            <a:r>
              <a:rPr lang="en-US" sz="2400" dirty="0">
                <a:latin typeface="Calibri" panose="020F0502020204030204" pitchFamily="34" charset="0"/>
                <a:cs typeface="Calibri" panose="020F0502020204030204" pitchFamily="34" charset="0"/>
              </a:rPr>
              <a:t> attributes correlated with the protected ones (also known as  </a:t>
            </a:r>
            <a:r>
              <a:rPr lang="en-US" sz="2400" dirty="0">
                <a:solidFill>
                  <a:schemeClr val="accent6">
                    <a:lumMod val="75000"/>
                  </a:schemeClr>
                </a:solidFill>
                <a:latin typeface="Calibri" panose="020F0502020204030204" pitchFamily="34" charset="0"/>
                <a:cs typeface="Calibri" panose="020F0502020204030204" pitchFamily="34" charset="0"/>
              </a:rPr>
              <a:t>redundant encoding</a:t>
            </a:r>
            <a:r>
              <a:rPr lang="en-US" sz="2400" dirty="0">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8A5F3995-3571-424D-93E9-30346B566B83}"/>
              </a:ext>
            </a:extLst>
          </p:cNvPr>
          <p:cNvSpPr txBox="1"/>
          <p:nvPr/>
        </p:nvSpPr>
        <p:spPr>
          <a:xfrm>
            <a:off x="179512" y="4095056"/>
            <a:ext cx="5184576" cy="1569660"/>
          </a:xfrm>
          <a:prstGeom prst="rect">
            <a:avLst/>
          </a:prstGeom>
          <a:noFill/>
        </p:spPr>
        <p:txBody>
          <a:bodyPr wrap="square" rtlCol="0">
            <a:spAutoFit/>
          </a:bodyPr>
          <a:lstStyle/>
          <a:p>
            <a:r>
              <a:rPr lang="en-US" sz="2400" dirty="0">
                <a:solidFill>
                  <a:srgbClr val="FF0000"/>
                </a:solidFill>
                <a:latin typeface="Calibri"/>
                <a:ea typeface="Calibri"/>
                <a:cs typeface="Calibri"/>
                <a:sym typeface="Calibri"/>
              </a:rPr>
              <a:t>Redlining</a:t>
            </a:r>
            <a:r>
              <a:rPr lang="en-US" sz="2400" dirty="0">
                <a:solidFill>
                  <a:srgbClr val="E46C0A"/>
                </a:solidFill>
                <a:latin typeface="Calibri"/>
                <a:ea typeface="Calibri"/>
                <a:cs typeface="Calibri"/>
                <a:sym typeface="Calibri"/>
              </a:rPr>
              <a:t>:</a:t>
            </a:r>
            <a:r>
              <a:rPr lang="en-US" sz="2400" dirty="0">
                <a:solidFill>
                  <a:schemeClr val="dk1"/>
                </a:solidFill>
                <a:latin typeface="Calibri"/>
                <a:ea typeface="Calibri"/>
                <a:cs typeface="Calibri"/>
                <a:sym typeface="Calibri"/>
              </a:rPr>
              <a:t>  the practice of arbitrarily denying or limiting financial services to specific   </a:t>
            </a:r>
            <a:r>
              <a:rPr lang="en-US" sz="2400" i="1" dirty="0">
                <a:solidFill>
                  <a:schemeClr val="dk1"/>
                </a:solidFill>
                <a:latin typeface="Calibri"/>
                <a:ea typeface="Calibri"/>
                <a:cs typeface="Calibri"/>
                <a:sym typeface="Calibri"/>
              </a:rPr>
              <a:t>neighborhoods</a:t>
            </a:r>
          </a:p>
          <a:p>
            <a:r>
              <a:rPr lang="en-US" sz="2400" i="1" dirty="0">
                <a:solidFill>
                  <a:schemeClr val="dk1"/>
                </a:solidFill>
                <a:latin typeface="Calibri"/>
                <a:cs typeface="Calibri"/>
                <a:sym typeface="Calibri"/>
              </a:rPr>
              <a:t>(based on zip codes (*))</a:t>
            </a:r>
            <a:endParaRPr lang="en-US" sz="2400" dirty="0"/>
          </a:p>
        </p:txBody>
      </p:sp>
      <p:sp>
        <p:nvSpPr>
          <p:cNvPr id="12" name="TextBox 11">
            <a:extLst>
              <a:ext uri="{FF2B5EF4-FFF2-40B4-BE49-F238E27FC236}">
                <a16:creationId xmlns:a16="http://schemas.microsoft.com/office/drawing/2014/main" id="{BDFD82A1-B828-424E-88EF-083AAD9A7BE2}"/>
              </a:ext>
            </a:extLst>
          </p:cNvPr>
          <p:cNvSpPr txBox="1"/>
          <p:nvPr/>
        </p:nvSpPr>
        <p:spPr>
          <a:xfrm>
            <a:off x="340870" y="1452216"/>
            <a:ext cx="8551610" cy="830997"/>
          </a:xfrm>
          <a:prstGeom prst="rect">
            <a:avLst/>
          </a:prstGeom>
          <a:noFill/>
        </p:spPr>
        <p:txBody>
          <a:bodyPr wrap="square" rtlCol="0">
            <a:spAutoFit/>
          </a:bodyPr>
          <a:lstStyle/>
          <a:p>
            <a:r>
              <a:rPr lang="en-US" sz="2400" dirty="0">
                <a:solidFill>
                  <a:srgbClr val="E46C0A"/>
                </a:solidFill>
                <a:latin typeface="Calibri"/>
                <a:ea typeface="Calibri"/>
                <a:cs typeface="Calibri"/>
                <a:sym typeface="Calibri"/>
              </a:rPr>
              <a:t>Blindness/Unawareness</a:t>
            </a:r>
            <a:r>
              <a:rPr lang="en-US" sz="2400" dirty="0">
                <a:solidFill>
                  <a:schemeClr val="dk1"/>
                </a:solidFill>
                <a:latin typeface="Calibri"/>
                <a:ea typeface="Calibri"/>
                <a:cs typeface="Calibri"/>
                <a:sym typeface="Calibri"/>
              </a:rPr>
              <a:t>: omit/hide the value of the protected attribute</a:t>
            </a:r>
            <a:endParaRPr lang="en-US"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51C549E-6AC5-4D1E-905C-04591EEAA1CE}"/>
              </a:ext>
            </a:extLst>
          </p:cNvPr>
          <p:cNvSpPr txBox="1"/>
          <p:nvPr/>
        </p:nvSpPr>
        <p:spPr>
          <a:xfrm>
            <a:off x="4427984" y="6290326"/>
            <a:ext cx="4131632"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 Amazon doesn’t consider the race of its customers. Should It? Ingold, D. and Soper, S., 2016. Bloomberg News.</a:t>
            </a:r>
          </a:p>
        </p:txBody>
      </p:sp>
      <p:pic>
        <p:nvPicPr>
          <p:cNvPr id="16" name="Picture 15" descr="Map&#10;&#10;Description automatically generated">
            <a:extLst>
              <a:ext uri="{FF2B5EF4-FFF2-40B4-BE49-F238E27FC236}">
                <a16:creationId xmlns:a16="http://schemas.microsoft.com/office/drawing/2014/main" id="{2A4604E3-744F-44AE-B40C-DC664AA4B0B9}"/>
              </a:ext>
            </a:extLst>
          </p:cNvPr>
          <p:cNvPicPr>
            <a:picLocks noChangeAspect="1"/>
          </p:cNvPicPr>
          <p:nvPr/>
        </p:nvPicPr>
        <p:blipFill>
          <a:blip r:embed="rId3"/>
          <a:stretch>
            <a:fillRect/>
          </a:stretch>
        </p:blipFill>
        <p:spPr>
          <a:xfrm>
            <a:off x="5508104" y="3357445"/>
            <a:ext cx="2948703" cy="2948703"/>
          </a:xfrm>
          <a:prstGeom prst="rect">
            <a:avLst/>
          </a:prstGeom>
        </p:spPr>
      </p:pic>
      <p:sp>
        <p:nvSpPr>
          <p:cNvPr id="11" name="Title 1">
            <a:extLst>
              <a:ext uri="{FF2B5EF4-FFF2-40B4-BE49-F238E27FC236}">
                <a16:creationId xmlns:a16="http://schemas.microsoft.com/office/drawing/2014/main" id="{5884FC79-9E8B-4B8B-9272-B8AC85E59093}"/>
              </a:ext>
            </a:extLst>
          </p:cNvPr>
          <p:cNvSpPr>
            <a:spLocks noGrp="1"/>
          </p:cNvSpPr>
          <p:nvPr>
            <p:ph type="title"/>
          </p:nvPr>
        </p:nvSpPr>
        <p:spPr>
          <a:xfrm>
            <a:off x="340870" y="198342"/>
            <a:ext cx="8479602" cy="994172"/>
          </a:xfrm>
        </p:spPr>
        <p:txBody>
          <a:bodyPr>
            <a:noAutofit/>
          </a:bodyPr>
          <a:lstStyle/>
          <a:p>
            <a:pPr algn="ctr"/>
            <a:r>
              <a:rPr lang="en-US" sz="3600" dirty="0"/>
              <a:t>Pre-processing : omit the protected attribute</a:t>
            </a:r>
          </a:p>
        </p:txBody>
      </p:sp>
    </p:spTree>
    <p:extLst>
      <p:ext uri="{BB962C8B-B14F-4D97-AF65-F5344CB8AC3E}">
        <p14:creationId xmlns:p14="http://schemas.microsoft.com/office/powerpoint/2010/main" val="845345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56094A9-8B33-4E1C-A251-6C7D13725BAE}"/>
              </a:ext>
            </a:extLst>
          </p:cNvPr>
          <p:cNvSpPr>
            <a:spLocks noGrp="1"/>
          </p:cNvSpPr>
          <p:nvPr>
            <p:ph type="sldNum" sz="quarter" idx="12"/>
          </p:nvPr>
        </p:nvSpPr>
        <p:spPr/>
        <p:txBody>
          <a:bodyPr/>
          <a:lstStyle/>
          <a:p>
            <a:fld id="{C2DF9CFF-0025-4A3D-90B2-409C35957192}" type="slidenum">
              <a:rPr lang="en-US" smtClean="0"/>
              <a:t>104</a:t>
            </a:fld>
            <a:endParaRPr lang="en-US" dirty="0"/>
          </a:p>
        </p:txBody>
      </p:sp>
      <p:sp>
        <p:nvSpPr>
          <p:cNvPr id="3" name="Google Shape;413;gd09e10bf90_0_225">
            <a:extLst>
              <a:ext uri="{FF2B5EF4-FFF2-40B4-BE49-F238E27FC236}">
                <a16:creationId xmlns:a16="http://schemas.microsoft.com/office/drawing/2014/main" id="{9B7D9954-2229-4258-80A8-FBEC558F389D}"/>
              </a:ext>
            </a:extLst>
          </p:cNvPr>
          <p:cNvSpPr txBox="1"/>
          <p:nvPr/>
        </p:nvSpPr>
        <p:spPr>
          <a:xfrm>
            <a:off x="201501" y="2286676"/>
            <a:ext cx="2250000" cy="2333950"/>
          </a:xfrm>
          <a:prstGeom prst="rect">
            <a:avLst/>
          </a:prstGeom>
          <a:noFill/>
          <a:ln>
            <a:noFill/>
          </a:ln>
        </p:spPr>
        <p:txBody>
          <a:bodyPr spcFirstLastPara="1" wrap="square" lIns="68569" tIns="68569" rIns="68569" bIns="68569" anchor="t" anchorCtr="0">
            <a:spAutoFit/>
          </a:bodyPr>
          <a:lstStyle/>
          <a:p>
            <a:pPr>
              <a:spcBef>
                <a:spcPts val="750"/>
              </a:spcBef>
              <a:buClr>
                <a:srgbClr val="000000"/>
              </a:buClr>
              <a:buSzPts val="1900"/>
            </a:pPr>
            <a:r>
              <a:rPr lang="en-US" sz="1600" b="1" dirty="0">
                <a:solidFill>
                  <a:schemeClr val="dk1"/>
                </a:solidFill>
                <a:ea typeface="Lato"/>
                <a:cs typeface="Lato"/>
                <a:sym typeface="Lato"/>
              </a:rPr>
              <a:t>Suppression</a:t>
            </a:r>
            <a:endParaRPr sz="1600" b="1" dirty="0">
              <a:solidFill>
                <a:schemeClr val="dk1"/>
              </a:solidFill>
              <a:ea typeface="Lato"/>
              <a:cs typeface="Lato"/>
              <a:sym typeface="Lato"/>
            </a:endParaRPr>
          </a:p>
          <a:p>
            <a:pPr>
              <a:spcBef>
                <a:spcPts val="750"/>
              </a:spcBef>
              <a:buClr>
                <a:srgbClr val="000000"/>
              </a:buClr>
              <a:buSzPts val="1900"/>
            </a:pPr>
            <a:r>
              <a:rPr lang="en-US" sz="1600" b="1" dirty="0">
                <a:solidFill>
                  <a:schemeClr val="dk1"/>
                </a:solidFill>
                <a:ea typeface="Lato"/>
                <a:cs typeface="Lato"/>
                <a:sym typeface="Lato"/>
              </a:rPr>
              <a:t>Class Relabeling</a:t>
            </a:r>
            <a:endParaRPr sz="1600" b="1" dirty="0">
              <a:solidFill>
                <a:schemeClr val="dk1"/>
              </a:solidFill>
              <a:ea typeface="Lato"/>
              <a:cs typeface="Lato"/>
              <a:sym typeface="Lato"/>
            </a:endParaRPr>
          </a:p>
          <a:p>
            <a:pPr>
              <a:spcBef>
                <a:spcPts val="750"/>
              </a:spcBef>
              <a:buClr>
                <a:srgbClr val="000000"/>
              </a:buClr>
              <a:buSzPts val="1900"/>
            </a:pPr>
            <a:r>
              <a:rPr lang="en-US" sz="1600" b="1" dirty="0">
                <a:solidFill>
                  <a:schemeClr val="dk1"/>
                </a:solidFill>
                <a:ea typeface="Lato"/>
                <a:cs typeface="Lato"/>
                <a:sym typeface="Lato"/>
              </a:rPr>
              <a:t>Reweighing </a:t>
            </a:r>
            <a:endParaRPr sz="1600" b="1" dirty="0">
              <a:solidFill>
                <a:schemeClr val="dk1"/>
              </a:solidFill>
              <a:ea typeface="Lato"/>
              <a:cs typeface="Lato"/>
              <a:sym typeface="Lato"/>
            </a:endParaRPr>
          </a:p>
          <a:p>
            <a:pPr>
              <a:spcBef>
                <a:spcPts val="750"/>
              </a:spcBef>
              <a:buClr>
                <a:srgbClr val="000000"/>
              </a:buClr>
              <a:buSzPts val="1900"/>
            </a:pPr>
            <a:r>
              <a:rPr lang="en-US" sz="1600" b="1" dirty="0">
                <a:solidFill>
                  <a:schemeClr val="dk1"/>
                </a:solidFill>
                <a:ea typeface="Lato"/>
                <a:cs typeface="Lato"/>
                <a:sym typeface="Lato"/>
              </a:rPr>
              <a:t>Data Transformation</a:t>
            </a:r>
            <a:endParaRPr sz="1600" b="1" dirty="0">
              <a:solidFill>
                <a:schemeClr val="dk1"/>
              </a:solidFill>
              <a:ea typeface="Lato"/>
              <a:cs typeface="Lato"/>
              <a:sym typeface="Lato"/>
            </a:endParaRPr>
          </a:p>
          <a:p>
            <a:pPr>
              <a:spcBef>
                <a:spcPts val="750"/>
              </a:spcBef>
              <a:buClr>
                <a:srgbClr val="000000"/>
              </a:buClr>
              <a:buSzPts val="2000"/>
            </a:pPr>
            <a:r>
              <a:rPr lang="en-US" sz="1600" b="1" dirty="0">
                <a:solidFill>
                  <a:schemeClr val="dk1"/>
                </a:solidFill>
                <a:ea typeface="Lato"/>
                <a:cs typeface="Lato"/>
                <a:sym typeface="Lato"/>
              </a:rPr>
              <a:t>Database Repair</a:t>
            </a:r>
            <a:endParaRPr sz="1600" b="1" dirty="0">
              <a:solidFill>
                <a:schemeClr val="dk1"/>
              </a:solidFill>
              <a:ea typeface="Lato"/>
              <a:cs typeface="Lato"/>
              <a:sym typeface="Lato"/>
            </a:endParaRPr>
          </a:p>
          <a:p>
            <a:pPr>
              <a:spcBef>
                <a:spcPts val="750"/>
              </a:spcBef>
              <a:spcAft>
                <a:spcPts val="750"/>
              </a:spcAft>
              <a:buClr>
                <a:srgbClr val="000000"/>
              </a:buClr>
              <a:buSzPts val="2000"/>
            </a:pPr>
            <a:r>
              <a:rPr lang="en-US" sz="1600" b="1" dirty="0">
                <a:solidFill>
                  <a:schemeClr val="dk1"/>
                </a:solidFill>
                <a:ea typeface="Lato"/>
                <a:cs typeface="Lato"/>
                <a:sym typeface="Lato"/>
              </a:rPr>
              <a:t>Data Augmentation</a:t>
            </a:r>
            <a:endParaRPr sz="1600" b="1" dirty="0">
              <a:solidFill>
                <a:schemeClr val="dk1"/>
              </a:solidFill>
              <a:ea typeface="Lato"/>
              <a:cs typeface="Lato"/>
              <a:sym typeface="Lato"/>
            </a:endParaRPr>
          </a:p>
        </p:txBody>
      </p:sp>
      <p:sp>
        <p:nvSpPr>
          <p:cNvPr id="4" name="Google Shape;414;gd09e10bf90_0_225">
            <a:extLst>
              <a:ext uri="{FF2B5EF4-FFF2-40B4-BE49-F238E27FC236}">
                <a16:creationId xmlns:a16="http://schemas.microsoft.com/office/drawing/2014/main" id="{1E810515-693E-40AD-A463-960E272045F1}"/>
              </a:ext>
            </a:extLst>
          </p:cNvPr>
          <p:cNvSpPr txBox="1"/>
          <p:nvPr/>
        </p:nvSpPr>
        <p:spPr>
          <a:xfrm>
            <a:off x="2151582" y="1818845"/>
            <a:ext cx="1118250" cy="836104"/>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bias in rows</a:t>
            </a:r>
            <a:endParaRPr sz="1600" b="1" dirty="0">
              <a:solidFill>
                <a:schemeClr val="dk1"/>
              </a:solidFill>
              <a:ea typeface="Lato"/>
              <a:cs typeface="Lato"/>
              <a:sym typeface="Lato"/>
            </a:endParaRPr>
          </a:p>
        </p:txBody>
      </p:sp>
      <p:sp>
        <p:nvSpPr>
          <p:cNvPr id="5" name="Google Shape;415;gd09e10bf90_0_225">
            <a:extLst>
              <a:ext uri="{FF2B5EF4-FFF2-40B4-BE49-F238E27FC236}">
                <a16:creationId xmlns:a16="http://schemas.microsoft.com/office/drawing/2014/main" id="{6E8E16C5-988C-4E82-AAFE-1A8FE1CA8FA9}"/>
              </a:ext>
            </a:extLst>
          </p:cNvPr>
          <p:cNvSpPr txBox="1"/>
          <p:nvPr/>
        </p:nvSpPr>
        <p:spPr>
          <a:xfrm>
            <a:off x="3269832" y="1814540"/>
            <a:ext cx="1372050" cy="836104"/>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bias in columns</a:t>
            </a:r>
            <a:endParaRPr sz="1600" b="1" dirty="0">
              <a:solidFill>
                <a:schemeClr val="dk1"/>
              </a:solidFill>
              <a:ea typeface="Lato"/>
              <a:cs typeface="Lato"/>
              <a:sym typeface="Lato"/>
            </a:endParaRPr>
          </a:p>
        </p:txBody>
      </p:sp>
      <p:sp>
        <p:nvSpPr>
          <p:cNvPr id="6" name="Google Shape;416;gd09e10bf90_0_225">
            <a:extLst>
              <a:ext uri="{FF2B5EF4-FFF2-40B4-BE49-F238E27FC236}">
                <a16:creationId xmlns:a16="http://schemas.microsoft.com/office/drawing/2014/main" id="{1DA98D12-28EE-45EE-8EAB-EF434E1C7816}"/>
              </a:ext>
            </a:extLst>
          </p:cNvPr>
          <p:cNvSpPr txBox="1"/>
          <p:nvPr/>
        </p:nvSpPr>
        <p:spPr>
          <a:xfrm>
            <a:off x="4774763" y="2049638"/>
            <a:ext cx="985368" cy="620661"/>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b="1" dirty="0">
                <a:solidFill>
                  <a:schemeClr val="dk1"/>
                </a:solidFill>
                <a:ea typeface="Lato"/>
                <a:cs typeface="Lato"/>
                <a:sym typeface="Lato"/>
              </a:rPr>
              <a:t>fairness</a:t>
            </a:r>
            <a:endParaRPr b="1" dirty="0">
              <a:solidFill>
                <a:schemeClr val="dk1"/>
              </a:solidFill>
              <a:ea typeface="Lato"/>
              <a:cs typeface="Lato"/>
              <a:sym typeface="Lato"/>
            </a:endParaRPr>
          </a:p>
        </p:txBody>
      </p:sp>
      <p:sp>
        <p:nvSpPr>
          <p:cNvPr id="7" name="Google Shape;417;gd09e10bf90_0_225">
            <a:extLst>
              <a:ext uri="{FF2B5EF4-FFF2-40B4-BE49-F238E27FC236}">
                <a16:creationId xmlns:a16="http://schemas.microsoft.com/office/drawing/2014/main" id="{7457CF57-14B3-4D27-B1A5-7E3072803DE7}"/>
              </a:ext>
            </a:extLst>
          </p:cNvPr>
          <p:cNvSpPr txBox="1"/>
          <p:nvPr/>
        </p:nvSpPr>
        <p:spPr>
          <a:xfrm>
            <a:off x="6013988" y="2049638"/>
            <a:ext cx="1154119" cy="620661"/>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b="1" dirty="0">
                <a:solidFill>
                  <a:schemeClr val="dk1"/>
                </a:solidFill>
                <a:ea typeface="Lato"/>
                <a:cs typeface="Lato"/>
                <a:sym typeface="Lato"/>
              </a:rPr>
              <a:t>algorithm</a:t>
            </a:r>
            <a:endParaRPr b="1" dirty="0">
              <a:solidFill>
                <a:schemeClr val="dk1"/>
              </a:solidFill>
              <a:ea typeface="Lato"/>
              <a:cs typeface="Lato"/>
              <a:sym typeface="Lato"/>
            </a:endParaRPr>
          </a:p>
        </p:txBody>
      </p:sp>
      <p:cxnSp>
        <p:nvCxnSpPr>
          <p:cNvPr id="8" name="Google Shape;418;gd09e10bf90_0_225">
            <a:extLst>
              <a:ext uri="{FF2B5EF4-FFF2-40B4-BE49-F238E27FC236}">
                <a16:creationId xmlns:a16="http://schemas.microsoft.com/office/drawing/2014/main" id="{EC6C97B3-7682-4ABE-A131-29774030110D}"/>
              </a:ext>
            </a:extLst>
          </p:cNvPr>
          <p:cNvCxnSpPr/>
          <p:nvPr/>
        </p:nvCxnSpPr>
        <p:spPr>
          <a:xfrm>
            <a:off x="247800" y="2796385"/>
            <a:ext cx="6847875" cy="0"/>
          </a:xfrm>
          <a:prstGeom prst="straightConnector1">
            <a:avLst/>
          </a:prstGeom>
          <a:noFill/>
          <a:ln w="9525" cap="flat" cmpd="sng">
            <a:solidFill>
              <a:schemeClr val="dk2"/>
            </a:solidFill>
            <a:prstDash val="solid"/>
            <a:round/>
            <a:headEnd type="none" w="sm" len="sm"/>
            <a:tailEnd type="none" w="sm" len="sm"/>
          </a:ln>
        </p:spPr>
      </p:cxnSp>
      <p:cxnSp>
        <p:nvCxnSpPr>
          <p:cNvPr id="9" name="Google Shape;419;gd09e10bf90_0_225">
            <a:extLst>
              <a:ext uri="{FF2B5EF4-FFF2-40B4-BE49-F238E27FC236}">
                <a16:creationId xmlns:a16="http://schemas.microsoft.com/office/drawing/2014/main" id="{DCF514A7-E987-4377-ADDC-004CB685C7EC}"/>
              </a:ext>
            </a:extLst>
          </p:cNvPr>
          <p:cNvCxnSpPr/>
          <p:nvPr/>
        </p:nvCxnSpPr>
        <p:spPr>
          <a:xfrm>
            <a:off x="247800" y="3109669"/>
            <a:ext cx="6847875" cy="0"/>
          </a:xfrm>
          <a:prstGeom prst="straightConnector1">
            <a:avLst/>
          </a:prstGeom>
          <a:noFill/>
          <a:ln w="9525" cap="flat" cmpd="sng">
            <a:solidFill>
              <a:schemeClr val="dk2"/>
            </a:solidFill>
            <a:prstDash val="solid"/>
            <a:round/>
            <a:headEnd type="none" w="sm" len="sm"/>
            <a:tailEnd type="none" w="sm" len="sm"/>
          </a:ln>
        </p:spPr>
      </p:cxnSp>
      <p:cxnSp>
        <p:nvCxnSpPr>
          <p:cNvPr id="10" name="Google Shape;420;gd09e10bf90_0_225">
            <a:extLst>
              <a:ext uri="{FF2B5EF4-FFF2-40B4-BE49-F238E27FC236}">
                <a16:creationId xmlns:a16="http://schemas.microsoft.com/office/drawing/2014/main" id="{91A27812-B53D-4EDF-8EC0-E1829F66FEEE}"/>
              </a:ext>
            </a:extLst>
          </p:cNvPr>
          <p:cNvCxnSpPr/>
          <p:nvPr/>
        </p:nvCxnSpPr>
        <p:spPr>
          <a:xfrm>
            <a:off x="247800" y="3422954"/>
            <a:ext cx="6847875" cy="0"/>
          </a:xfrm>
          <a:prstGeom prst="straightConnector1">
            <a:avLst/>
          </a:prstGeom>
          <a:noFill/>
          <a:ln w="9525" cap="flat" cmpd="sng">
            <a:solidFill>
              <a:schemeClr val="dk2"/>
            </a:solidFill>
            <a:prstDash val="solid"/>
            <a:round/>
            <a:headEnd type="none" w="sm" len="sm"/>
            <a:tailEnd type="none" w="sm" len="sm"/>
          </a:ln>
        </p:spPr>
      </p:cxnSp>
      <p:cxnSp>
        <p:nvCxnSpPr>
          <p:cNvPr id="11" name="Google Shape;421;gd09e10bf90_0_225">
            <a:extLst>
              <a:ext uri="{FF2B5EF4-FFF2-40B4-BE49-F238E27FC236}">
                <a16:creationId xmlns:a16="http://schemas.microsoft.com/office/drawing/2014/main" id="{47502220-3747-417C-8FB1-6ECB4D1AFCE3}"/>
              </a:ext>
            </a:extLst>
          </p:cNvPr>
          <p:cNvCxnSpPr/>
          <p:nvPr/>
        </p:nvCxnSpPr>
        <p:spPr>
          <a:xfrm>
            <a:off x="247800" y="3736238"/>
            <a:ext cx="6847875" cy="0"/>
          </a:xfrm>
          <a:prstGeom prst="straightConnector1">
            <a:avLst/>
          </a:prstGeom>
          <a:noFill/>
          <a:ln w="9525" cap="flat" cmpd="sng">
            <a:solidFill>
              <a:schemeClr val="dk2"/>
            </a:solidFill>
            <a:prstDash val="solid"/>
            <a:round/>
            <a:headEnd type="none" w="sm" len="sm"/>
            <a:tailEnd type="none" w="sm" len="sm"/>
          </a:ln>
        </p:spPr>
      </p:cxnSp>
      <p:cxnSp>
        <p:nvCxnSpPr>
          <p:cNvPr id="12" name="Google Shape;422;gd09e10bf90_0_225">
            <a:extLst>
              <a:ext uri="{FF2B5EF4-FFF2-40B4-BE49-F238E27FC236}">
                <a16:creationId xmlns:a16="http://schemas.microsoft.com/office/drawing/2014/main" id="{2683CFC6-74A6-40F0-98D5-DFCAFFBF5C1C}"/>
              </a:ext>
            </a:extLst>
          </p:cNvPr>
          <p:cNvCxnSpPr/>
          <p:nvPr/>
        </p:nvCxnSpPr>
        <p:spPr>
          <a:xfrm>
            <a:off x="247800" y="4049522"/>
            <a:ext cx="6847875" cy="0"/>
          </a:xfrm>
          <a:prstGeom prst="straightConnector1">
            <a:avLst/>
          </a:prstGeom>
          <a:noFill/>
          <a:ln w="9525" cap="flat" cmpd="sng">
            <a:solidFill>
              <a:schemeClr val="dk2"/>
            </a:solidFill>
            <a:prstDash val="solid"/>
            <a:round/>
            <a:headEnd type="none" w="sm" len="sm"/>
            <a:tailEnd type="none" w="sm" len="sm"/>
          </a:ln>
        </p:spPr>
      </p:cxnSp>
      <p:cxnSp>
        <p:nvCxnSpPr>
          <p:cNvPr id="13" name="Google Shape;423;gd09e10bf90_0_225">
            <a:extLst>
              <a:ext uri="{FF2B5EF4-FFF2-40B4-BE49-F238E27FC236}">
                <a16:creationId xmlns:a16="http://schemas.microsoft.com/office/drawing/2014/main" id="{0D283F73-380D-4B47-882E-B1CC08D69DBD}"/>
              </a:ext>
            </a:extLst>
          </p:cNvPr>
          <p:cNvCxnSpPr/>
          <p:nvPr/>
        </p:nvCxnSpPr>
        <p:spPr>
          <a:xfrm>
            <a:off x="247800" y="4392485"/>
            <a:ext cx="6847875" cy="0"/>
          </a:xfrm>
          <a:prstGeom prst="straightConnector1">
            <a:avLst/>
          </a:prstGeom>
          <a:noFill/>
          <a:ln w="9525" cap="flat" cmpd="sng">
            <a:solidFill>
              <a:schemeClr val="dk2"/>
            </a:solidFill>
            <a:prstDash val="solid"/>
            <a:round/>
            <a:headEnd type="none" w="sm" len="sm"/>
            <a:tailEnd type="none" w="sm" len="sm"/>
          </a:ln>
        </p:spPr>
      </p:cxnSp>
      <p:cxnSp>
        <p:nvCxnSpPr>
          <p:cNvPr id="14" name="Google Shape;424;gd09e10bf90_0_225">
            <a:extLst>
              <a:ext uri="{FF2B5EF4-FFF2-40B4-BE49-F238E27FC236}">
                <a16:creationId xmlns:a16="http://schemas.microsoft.com/office/drawing/2014/main" id="{DC33EBC9-5F1D-40DF-A412-8B40DC7AC564}"/>
              </a:ext>
            </a:extLst>
          </p:cNvPr>
          <p:cNvCxnSpPr/>
          <p:nvPr/>
        </p:nvCxnSpPr>
        <p:spPr>
          <a:xfrm>
            <a:off x="2061019" y="2126513"/>
            <a:ext cx="0" cy="2236275"/>
          </a:xfrm>
          <a:prstGeom prst="straightConnector1">
            <a:avLst/>
          </a:prstGeom>
          <a:noFill/>
          <a:ln w="9525" cap="flat" cmpd="sng">
            <a:solidFill>
              <a:schemeClr val="dk2"/>
            </a:solidFill>
            <a:prstDash val="solid"/>
            <a:round/>
            <a:headEnd type="none" w="sm" len="sm"/>
            <a:tailEnd type="none" w="sm" len="sm"/>
          </a:ln>
        </p:spPr>
      </p:cxnSp>
      <p:cxnSp>
        <p:nvCxnSpPr>
          <p:cNvPr id="15" name="Google Shape;425;gd09e10bf90_0_225">
            <a:extLst>
              <a:ext uri="{FF2B5EF4-FFF2-40B4-BE49-F238E27FC236}">
                <a16:creationId xmlns:a16="http://schemas.microsoft.com/office/drawing/2014/main" id="{6ED685A8-07E5-40A5-BE67-BB2065B1308A}"/>
              </a:ext>
            </a:extLst>
          </p:cNvPr>
          <p:cNvCxnSpPr/>
          <p:nvPr/>
        </p:nvCxnSpPr>
        <p:spPr>
          <a:xfrm>
            <a:off x="3233569" y="2141606"/>
            <a:ext cx="0" cy="2236275"/>
          </a:xfrm>
          <a:prstGeom prst="straightConnector1">
            <a:avLst/>
          </a:prstGeom>
          <a:noFill/>
          <a:ln w="9525" cap="flat" cmpd="sng">
            <a:solidFill>
              <a:schemeClr val="dk2"/>
            </a:solidFill>
            <a:prstDash val="solid"/>
            <a:round/>
            <a:headEnd type="none" w="sm" len="sm"/>
            <a:tailEnd type="none" w="sm" len="sm"/>
          </a:ln>
        </p:spPr>
      </p:cxnSp>
      <p:cxnSp>
        <p:nvCxnSpPr>
          <p:cNvPr id="16" name="Google Shape;426;gd09e10bf90_0_225">
            <a:extLst>
              <a:ext uri="{FF2B5EF4-FFF2-40B4-BE49-F238E27FC236}">
                <a16:creationId xmlns:a16="http://schemas.microsoft.com/office/drawing/2014/main" id="{1709BC45-7FC6-4874-9643-57E84370F0BD}"/>
              </a:ext>
            </a:extLst>
          </p:cNvPr>
          <p:cNvCxnSpPr/>
          <p:nvPr/>
        </p:nvCxnSpPr>
        <p:spPr>
          <a:xfrm>
            <a:off x="4569188" y="2126513"/>
            <a:ext cx="0" cy="2236275"/>
          </a:xfrm>
          <a:prstGeom prst="straightConnector1">
            <a:avLst/>
          </a:prstGeom>
          <a:noFill/>
          <a:ln w="9525" cap="flat" cmpd="sng">
            <a:solidFill>
              <a:schemeClr val="dk2"/>
            </a:solidFill>
            <a:prstDash val="solid"/>
            <a:round/>
            <a:headEnd type="none" w="sm" len="sm"/>
            <a:tailEnd type="none" w="sm" len="sm"/>
          </a:ln>
        </p:spPr>
      </p:cxnSp>
      <p:cxnSp>
        <p:nvCxnSpPr>
          <p:cNvPr id="17" name="Google Shape;427;gd09e10bf90_0_225">
            <a:extLst>
              <a:ext uri="{FF2B5EF4-FFF2-40B4-BE49-F238E27FC236}">
                <a16:creationId xmlns:a16="http://schemas.microsoft.com/office/drawing/2014/main" id="{682395A5-C519-491F-B811-76F4AC031D84}"/>
              </a:ext>
            </a:extLst>
          </p:cNvPr>
          <p:cNvCxnSpPr/>
          <p:nvPr/>
        </p:nvCxnSpPr>
        <p:spPr>
          <a:xfrm>
            <a:off x="5971594" y="2126513"/>
            <a:ext cx="0" cy="2236275"/>
          </a:xfrm>
          <a:prstGeom prst="straightConnector1">
            <a:avLst/>
          </a:prstGeom>
          <a:noFill/>
          <a:ln w="9525" cap="flat" cmpd="sng">
            <a:solidFill>
              <a:schemeClr val="dk2"/>
            </a:solidFill>
            <a:prstDash val="solid"/>
            <a:round/>
            <a:headEnd type="none" w="sm" len="sm"/>
            <a:tailEnd type="none" w="sm" len="sm"/>
          </a:ln>
        </p:spPr>
      </p:cxnSp>
      <p:cxnSp>
        <p:nvCxnSpPr>
          <p:cNvPr id="18" name="Google Shape;428;gd09e10bf90_0_225">
            <a:extLst>
              <a:ext uri="{FF2B5EF4-FFF2-40B4-BE49-F238E27FC236}">
                <a16:creationId xmlns:a16="http://schemas.microsoft.com/office/drawing/2014/main" id="{8CDC74CD-FA28-45C0-9A6A-354B304BC8CF}"/>
              </a:ext>
            </a:extLst>
          </p:cNvPr>
          <p:cNvCxnSpPr/>
          <p:nvPr/>
        </p:nvCxnSpPr>
        <p:spPr>
          <a:xfrm>
            <a:off x="247800" y="2483100"/>
            <a:ext cx="6847875" cy="0"/>
          </a:xfrm>
          <a:prstGeom prst="straightConnector1">
            <a:avLst/>
          </a:prstGeom>
          <a:noFill/>
          <a:ln w="9525" cap="flat" cmpd="sng">
            <a:solidFill>
              <a:schemeClr val="dk2"/>
            </a:solidFill>
            <a:prstDash val="solid"/>
            <a:round/>
            <a:headEnd type="none" w="sm" len="sm"/>
            <a:tailEnd type="none" w="sm" len="sm"/>
          </a:ln>
        </p:spPr>
      </p:cxnSp>
      <p:sp>
        <p:nvSpPr>
          <p:cNvPr id="19" name="Google Shape;429;gd09e10bf90_0_225">
            <a:extLst>
              <a:ext uri="{FF2B5EF4-FFF2-40B4-BE49-F238E27FC236}">
                <a16:creationId xmlns:a16="http://schemas.microsoft.com/office/drawing/2014/main" id="{55B625CC-2F88-4EC2-B812-DC28ECF5AA62}"/>
              </a:ext>
            </a:extLst>
          </p:cNvPr>
          <p:cNvSpPr txBox="1"/>
          <p:nvPr/>
        </p:nvSpPr>
        <p:spPr>
          <a:xfrm>
            <a:off x="3730903" y="2416746"/>
            <a:ext cx="398925" cy="589883"/>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a:t>
            </a:r>
            <a:endParaRPr sz="1600" b="1" dirty="0">
              <a:solidFill>
                <a:schemeClr val="dk1"/>
              </a:solidFill>
              <a:ea typeface="Lato"/>
              <a:cs typeface="Lato"/>
              <a:sym typeface="Lato"/>
            </a:endParaRPr>
          </a:p>
        </p:txBody>
      </p:sp>
      <p:sp>
        <p:nvSpPr>
          <p:cNvPr id="20" name="Google Shape;430;gd09e10bf90_0_225">
            <a:extLst>
              <a:ext uri="{FF2B5EF4-FFF2-40B4-BE49-F238E27FC236}">
                <a16:creationId xmlns:a16="http://schemas.microsoft.com/office/drawing/2014/main" id="{53626B71-B939-4AB1-8E9E-3C014DAA65E4}"/>
              </a:ext>
            </a:extLst>
          </p:cNvPr>
          <p:cNvSpPr txBox="1"/>
          <p:nvPr/>
        </p:nvSpPr>
        <p:spPr>
          <a:xfrm>
            <a:off x="4774763" y="2451732"/>
            <a:ext cx="681075"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group</a:t>
            </a:r>
            <a:endParaRPr sz="1200" dirty="0">
              <a:solidFill>
                <a:schemeClr val="dk1"/>
              </a:solidFill>
              <a:ea typeface="Lato"/>
              <a:cs typeface="Lato"/>
              <a:sym typeface="Lato"/>
            </a:endParaRPr>
          </a:p>
        </p:txBody>
      </p:sp>
      <p:sp>
        <p:nvSpPr>
          <p:cNvPr id="21" name="Google Shape;431;gd09e10bf90_0_225">
            <a:extLst>
              <a:ext uri="{FF2B5EF4-FFF2-40B4-BE49-F238E27FC236}">
                <a16:creationId xmlns:a16="http://schemas.microsoft.com/office/drawing/2014/main" id="{25F242AD-9404-4BAA-8AA8-41283CD2BD52}"/>
              </a:ext>
            </a:extLst>
          </p:cNvPr>
          <p:cNvSpPr txBox="1"/>
          <p:nvPr/>
        </p:nvSpPr>
        <p:spPr>
          <a:xfrm>
            <a:off x="6100481" y="2451732"/>
            <a:ext cx="681075"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any</a:t>
            </a:r>
            <a:endParaRPr sz="1200" dirty="0">
              <a:solidFill>
                <a:schemeClr val="dk1"/>
              </a:solidFill>
              <a:ea typeface="Lato"/>
              <a:cs typeface="Lato"/>
              <a:sym typeface="Lato"/>
            </a:endParaRPr>
          </a:p>
        </p:txBody>
      </p:sp>
      <p:sp>
        <p:nvSpPr>
          <p:cNvPr id="22" name="Google Shape;432;gd09e10bf90_0_225">
            <a:extLst>
              <a:ext uri="{FF2B5EF4-FFF2-40B4-BE49-F238E27FC236}">
                <a16:creationId xmlns:a16="http://schemas.microsoft.com/office/drawing/2014/main" id="{D6596AE2-F33E-480B-8BCD-71CFB332C217}"/>
              </a:ext>
            </a:extLst>
          </p:cNvPr>
          <p:cNvSpPr txBox="1"/>
          <p:nvPr/>
        </p:nvSpPr>
        <p:spPr>
          <a:xfrm>
            <a:off x="2369363" y="2726482"/>
            <a:ext cx="398925" cy="589883"/>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a:t>
            </a:r>
            <a:endParaRPr sz="1600" b="1" dirty="0">
              <a:solidFill>
                <a:schemeClr val="dk1"/>
              </a:solidFill>
              <a:ea typeface="Lato"/>
              <a:cs typeface="Lato"/>
              <a:sym typeface="Lato"/>
            </a:endParaRPr>
          </a:p>
        </p:txBody>
      </p:sp>
      <p:sp>
        <p:nvSpPr>
          <p:cNvPr id="23" name="Google Shape;433;gd09e10bf90_0_225">
            <a:extLst>
              <a:ext uri="{FF2B5EF4-FFF2-40B4-BE49-F238E27FC236}">
                <a16:creationId xmlns:a16="http://schemas.microsoft.com/office/drawing/2014/main" id="{015E28E5-A306-4FA7-B3C1-D900AC9857CA}"/>
              </a:ext>
            </a:extLst>
          </p:cNvPr>
          <p:cNvSpPr txBox="1"/>
          <p:nvPr/>
        </p:nvSpPr>
        <p:spPr>
          <a:xfrm>
            <a:off x="4774763" y="2774157"/>
            <a:ext cx="681075"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group</a:t>
            </a:r>
            <a:endParaRPr sz="1200" dirty="0">
              <a:solidFill>
                <a:schemeClr val="dk1"/>
              </a:solidFill>
              <a:ea typeface="Lato"/>
              <a:cs typeface="Lato"/>
              <a:sym typeface="Lato"/>
            </a:endParaRPr>
          </a:p>
        </p:txBody>
      </p:sp>
      <p:sp>
        <p:nvSpPr>
          <p:cNvPr id="24" name="Google Shape;434;gd09e10bf90_0_225">
            <a:extLst>
              <a:ext uri="{FF2B5EF4-FFF2-40B4-BE49-F238E27FC236}">
                <a16:creationId xmlns:a16="http://schemas.microsoft.com/office/drawing/2014/main" id="{DC726703-42FB-4B04-BC21-50D6346056E9}"/>
              </a:ext>
            </a:extLst>
          </p:cNvPr>
          <p:cNvSpPr txBox="1"/>
          <p:nvPr/>
        </p:nvSpPr>
        <p:spPr>
          <a:xfrm>
            <a:off x="6100481" y="2774157"/>
            <a:ext cx="681075"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ranker</a:t>
            </a:r>
            <a:endParaRPr sz="1200" dirty="0">
              <a:solidFill>
                <a:schemeClr val="dk1"/>
              </a:solidFill>
              <a:ea typeface="Lato"/>
              <a:cs typeface="Lato"/>
              <a:sym typeface="Lato"/>
            </a:endParaRPr>
          </a:p>
        </p:txBody>
      </p:sp>
      <p:sp>
        <p:nvSpPr>
          <p:cNvPr id="25" name="Google Shape;435;gd09e10bf90_0_225">
            <a:extLst>
              <a:ext uri="{FF2B5EF4-FFF2-40B4-BE49-F238E27FC236}">
                <a16:creationId xmlns:a16="http://schemas.microsoft.com/office/drawing/2014/main" id="{34572BF8-C316-4C3C-B593-6F254D44879E}"/>
              </a:ext>
            </a:extLst>
          </p:cNvPr>
          <p:cNvSpPr txBox="1"/>
          <p:nvPr/>
        </p:nvSpPr>
        <p:spPr>
          <a:xfrm>
            <a:off x="3744042" y="2972221"/>
            <a:ext cx="398925" cy="589883"/>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a:t>
            </a:r>
            <a:endParaRPr sz="1600" b="1" dirty="0">
              <a:solidFill>
                <a:schemeClr val="dk1"/>
              </a:solidFill>
              <a:ea typeface="Lato"/>
              <a:cs typeface="Lato"/>
              <a:sym typeface="Lato"/>
            </a:endParaRPr>
          </a:p>
        </p:txBody>
      </p:sp>
      <p:sp>
        <p:nvSpPr>
          <p:cNvPr id="26" name="Google Shape;436;gd09e10bf90_0_225">
            <a:extLst>
              <a:ext uri="{FF2B5EF4-FFF2-40B4-BE49-F238E27FC236}">
                <a16:creationId xmlns:a16="http://schemas.microsoft.com/office/drawing/2014/main" id="{05C26CF9-5855-4EB8-84E2-E05F1152E2FA}"/>
              </a:ext>
            </a:extLst>
          </p:cNvPr>
          <p:cNvSpPr txBox="1"/>
          <p:nvPr/>
        </p:nvSpPr>
        <p:spPr>
          <a:xfrm>
            <a:off x="4702331" y="3066811"/>
            <a:ext cx="1233000"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individual / group</a:t>
            </a:r>
            <a:endParaRPr sz="1200" dirty="0">
              <a:solidFill>
                <a:schemeClr val="dk1"/>
              </a:solidFill>
              <a:ea typeface="Lato"/>
              <a:cs typeface="Lato"/>
              <a:sym typeface="Lato"/>
            </a:endParaRPr>
          </a:p>
        </p:txBody>
      </p:sp>
      <p:sp>
        <p:nvSpPr>
          <p:cNvPr id="27" name="Google Shape;437;gd09e10bf90_0_225">
            <a:extLst>
              <a:ext uri="{FF2B5EF4-FFF2-40B4-BE49-F238E27FC236}">
                <a16:creationId xmlns:a16="http://schemas.microsoft.com/office/drawing/2014/main" id="{5B403F54-6881-469D-ABCF-0FFA09F8BB3D}"/>
              </a:ext>
            </a:extLst>
          </p:cNvPr>
          <p:cNvSpPr txBox="1"/>
          <p:nvPr/>
        </p:nvSpPr>
        <p:spPr>
          <a:xfrm>
            <a:off x="6100481" y="3031166"/>
            <a:ext cx="681075"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chemeClr val="dk1"/>
              </a:buClr>
              <a:buSzPts val="1100"/>
            </a:pPr>
            <a:r>
              <a:rPr lang="en-US" sz="1200" dirty="0">
                <a:solidFill>
                  <a:schemeClr val="dk1"/>
                </a:solidFill>
                <a:ea typeface="Lato"/>
                <a:cs typeface="Lato"/>
                <a:sym typeface="Lato"/>
              </a:rPr>
              <a:t>ranker</a:t>
            </a:r>
            <a:endParaRPr sz="1200" dirty="0">
              <a:solidFill>
                <a:schemeClr val="dk1"/>
              </a:solidFill>
              <a:ea typeface="Lato"/>
              <a:cs typeface="Lato"/>
              <a:sym typeface="Lato"/>
            </a:endParaRPr>
          </a:p>
        </p:txBody>
      </p:sp>
      <p:sp>
        <p:nvSpPr>
          <p:cNvPr id="28" name="Google Shape;438;gd09e10bf90_0_225">
            <a:extLst>
              <a:ext uri="{FF2B5EF4-FFF2-40B4-BE49-F238E27FC236}">
                <a16:creationId xmlns:a16="http://schemas.microsoft.com/office/drawing/2014/main" id="{42D2839A-26E9-407B-B567-467186A2C536}"/>
              </a:ext>
            </a:extLst>
          </p:cNvPr>
          <p:cNvSpPr txBox="1"/>
          <p:nvPr/>
        </p:nvSpPr>
        <p:spPr>
          <a:xfrm>
            <a:off x="3737245" y="3340408"/>
            <a:ext cx="398925" cy="589883"/>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a:t>
            </a:r>
            <a:endParaRPr sz="1600" b="1" dirty="0">
              <a:solidFill>
                <a:schemeClr val="dk1"/>
              </a:solidFill>
              <a:ea typeface="Lato"/>
              <a:cs typeface="Lato"/>
              <a:sym typeface="Lato"/>
            </a:endParaRPr>
          </a:p>
        </p:txBody>
      </p:sp>
      <p:sp>
        <p:nvSpPr>
          <p:cNvPr id="29" name="Google Shape;439;gd09e10bf90_0_225">
            <a:extLst>
              <a:ext uri="{FF2B5EF4-FFF2-40B4-BE49-F238E27FC236}">
                <a16:creationId xmlns:a16="http://schemas.microsoft.com/office/drawing/2014/main" id="{32216122-2A4A-4943-86BB-AF56EAFC7A05}"/>
              </a:ext>
            </a:extLst>
          </p:cNvPr>
          <p:cNvSpPr txBox="1"/>
          <p:nvPr/>
        </p:nvSpPr>
        <p:spPr>
          <a:xfrm>
            <a:off x="4702331" y="3381268"/>
            <a:ext cx="1233000"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individual / group</a:t>
            </a:r>
            <a:endParaRPr sz="1200" dirty="0">
              <a:solidFill>
                <a:schemeClr val="dk1"/>
              </a:solidFill>
              <a:ea typeface="Lato"/>
              <a:cs typeface="Lato"/>
              <a:sym typeface="Lato"/>
            </a:endParaRPr>
          </a:p>
        </p:txBody>
      </p:sp>
      <p:sp>
        <p:nvSpPr>
          <p:cNvPr id="30" name="Google Shape;440;gd09e10bf90_0_225">
            <a:extLst>
              <a:ext uri="{FF2B5EF4-FFF2-40B4-BE49-F238E27FC236}">
                <a16:creationId xmlns:a16="http://schemas.microsoft.com/office/drawing/2014/main" id="{A0404D1D-1F18-4511-AAFF-1094BE24C655}"/>
              </a:ext>
            </a:extLst>
          </p:cNvPr>
          <p:cNvSpPr txBox="1"/>
          <p:nvPr/>
        </p:nvSpPr>
        <p:spPr>
          <a:xfrm>
            <a:off x="6110550" y="3381268"/>
            <a:ext cx="681075"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chemeClr val="dk1"/>
              </a:buClr>
              <a:buSzPts val="1100"/>
            </a:pPr>
            <a:r>
              <a:rPr lang="en-US" sz="1200" dirty="0">
                <a:solidFill>
                  <a:schemeClr val="dk1"/>
                </a:solidFill>
                <a:ea typeface="Lato"/>
                <a:cs typeface="Lato"/>
                <a:sym typeface="Lato"/>
              </a:rPr>
              <a:t>ranker</a:t>
            </a:r>
            <a:endParaRPr sz="1200" dirty="0">
              <a:solidFill>
                <a:schemeClr val="dk1"/>
              </a:solidFill>
              <a:ea typeface="Lato"/>
              <a:cs typeface="Lato"/>
              <a:sym typeface="Lato"/>
            </a:endParaRPr>
          </a:p>
        </p:txBody>
      </p:sp>
      <p:sp>
        <p:nvSpPr>
          <p:cNvPr id="31" name="Google Shape;441;gd09e10bf90_0_225">
            <a:extLst>
              <a:ext uri="{FF2B5EF4-FFF2-40B4-BE49-F238E27FC236}">
                <a16:creationId xmlns:a16="http://schemas.microsoft.com/office/drawing/2014/main" id="{A6F3BC5A-19A2-42C8-A868-A7D3112236EF}"/>
              </a:ext>
            </a:extLst>
          </p:cNvPr>
          <p:cNvSpPr txBox="1"/>
          <p:nvPr/>
        </p:nvSpPr>
        <p:spPr>
          <a:xfrm>
            <a:off x="3755376" y="3635318"/>
            <a:ext cx="398925" cy="589883"/>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a:t>
            </a:r>
            <a:endParaRPr sz="1600" b="1" dirty="0">
              <a:solidFill>
                <a:schemeClr val="dk1"/>
              </a:solidFill>
              <a:ea typeface="Lato"/>
              <a:cs typeface="Lato"/>
              <a:sym typeface="Lato"/>
            </a:endParaRPr>
          </a:p>
        </p:txBody>
      </p:sp>
      <p:sp>
        <p:nvSpPr>
          <p:cNvPr id="32" name="Google Shape;442;gd09e10bf90_0_225">
            <a:extLst>
              <a:ext uri="{FF2B5EF4-FFF2-40B4-BE49-F238E27FC236}">
                <a16:creationId xmlns:a16="http://schemas.microsoft.com/office/drawing/2014/main" id="{E1A18CB2-3990-43F6-B27C-7C86EBBABF49}"/>
              </a:ext>
            </a:extLst>
          </p:cNvPr>
          <p:cNvSpPr txBox="1"/>
          <p:nvPr/>
        </p:nvSpPr>
        <p:spPr>
          <a:xfrm>
            <a:off x="4720463" y="3687976"/>
            <a:ext cx="1233000"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group</a:t>
            </a:r>
            <a:endParaRPr sz="1200" dirty="0">
              <a:solidFill>
                <a:schemeClr val="dk1"/>
              </a:solidFill>
              <a:ea typeface="Lato"/>
              <a:cs typeface="Lato"/>
              <a:sym typeface="Lato"/>
            </a:endParaRPr>
          </a:p>
        </p:txBody>
      </p:sp>
      <p:sp>
        <p:nvSpPr>
          <p:cNvPr id="33" name="Google Shape;443;gd09e10bf90_0_225">
            <a:extLst>
              <a:ext uri="{FF2B5EF4-FFF2-40B4-BE49-F238E27FC236}">
                <a16:creationId xmlns:a16="http://schemas.microsoft.com/office/drawing/2014/main" id="{86751088-4A2A-4F63-82DD-08C8CA92D97D}"/>
              </a:ext>
            </a:extLst>
          </p:cNvPr>
          <p:cNvSpPr txBox="1"/>
          <p:nvPr/>
        </p:nvSpPr>
        <p:spPr>
          <a:xfrm>
            <a:off x="6110410" y="3694816"/>
            <a:ext cx="681075"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ranker</a:t>
            </a:r>
            <a:endParaRPr sz="1200" dirty="0">
              <a:solidFill>
                <a:schemeClr val="dk1"/>
              </a:solidFill>
              <a:ea typeface="Lato"/>
              <a:cs typeface="Lato"/>
              <a:sym typeface="Lato"/>
            </a:endParaRPr>
          </a:p>
        </p:txBody>
      </p:sp>
      <p:sp>
        <p:nvSpPr>
          <p:cNvPr id="34" name="Google Shape;444;gd09e10bf90_0_225">
            <a:extLst>
              <a:ext uri="{FF2B5EF4-FFF2-40B4-BE49-F238E27FC236}">
                <a16:creationId xmlns:a16="http://schemas.microsoft.com/office/drawing/2014/main" id="{DF54342F-AA3B-4A3F-BEBD-79F765B72C2A}"/>
              </a:ext>
            </a:extLst>
          </p:cNvPr>
          <p:cNvSpPr txBox="1"/>
          <p:nvPr/>
        </p:nvSpPr>
        <p:spPr>
          <a:xfrm>
            <a:off x="2402541" y="3635318"/>
            <a:ext cx="398925" cy="589883"/>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a:t>
            </a:r>
            <a:endParaRPr sz="1600" b="1" dirty="0">
              <a:solidFill>
                <a:schemeClr val="dk1"/>
              </a:solidFill>
              <a:ea typeface="Lato"/>
              <a:cs typeface="Lato"/>
              <a:sym typeface="Lato"/>
            </a:endParaRPr>
          </a:p>
        </p:txBody>
      </p:sp>
      <p:sp>
        <p:nvSpPr>
          <p:cNvPr id="35" name="Google Shape;445;gd09e10bf90_0_225">
            <a:extLst>
              <a:ext uri="{FF2B5EF4-FFF2-40B4-BE49-F238E27FC236}">
                <a16:creationId xmlns:a16="http://schemas.microsoft.com/office/drawing/2014/main" id="{3A2B28FA-1BE6-47DA-A4EC-8760CD85F8D5}"/>
              </a:ext>
            </a:extLst>
          </p:cNvPr>
          <p:cNvSpPr txBox="1"/>
          <p:nvPr/>
        </p:nvSpPr>
        <p:spPr>
          <a:xfrm>
            <a:off x="3737245" y="3994304"/>
            <a:ext cx="398925" cy="589883"/>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a:t>
            </a:r>
            <a:endParaRPr sz="1600" b="1" dirty="0">
              <a:solidFill>
                <a:schemeClr val="dk1"/>
              </a:solidFill>
              <a:ea typeface="Lato"/>
              <a:cs typeface="Lato"/>
              <a:sym typeface="Lato"/>
            </a:endParaRPr>
          </a:p>
        </p:txBody>
      </p:sp>
      <p:sp>
        <p:nvSpPr>
          <p:cNvPr id="36" name="Google Shape;446;gd09e10bf90_0_225">
            <a:extLst>
              <a:ext uri="{FF2B5EF4-FFF2-40B4-BE49-F238E27FC236}">
                <a16:creationId xmlns:a16="http://schemas.microsoft.com/office/drawing/2014/main" id="{5D8A067C-D06F-44B2-98E5-2E5413122C8E}"/>
              </a:ext>
            </a:extLst>
          </p:cNvPr>
          <p:cNvSpPr txBox="1"/>
          <p:nvPr/>
        </p:nvSpPr>
        <p:spPr>
          <a:xfrm>
            <a:off x="4702331" y="4066463"/>
            <a:ext cx="1233000"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individual / group</a:t>
            </a:r>
            <a:endParaRPr sz="1200" dirty="0">
              <a:solidFill>
                <a:schemeClr val="dk1"/>
              </a:solidFill>
              <a:ea typeface="Lato"/>
              <a:cs typeface="Lato"/>
              <a:sym typeface="Lato"/>
            </a:endParaRPr>
          </a:p>
        </p:txBody>
      </p:sp>
      <p:sp>
        <p:nvSpPr>
          <p:cNvPr id="37" name="Google Shape;447;gd09e10bf90_0_225">
            <a:extLst>
              <a:ext uri="{FF2B5EF4-FFF2-40B4-BE49-F238E27FC236}">
                <a16:creationId xmlns:a16="http://schemas.microsoft.com/office/drawing/2014/main" id="{444EF4A6-716D-4C12-AF25-93586FC715E4}"/>
              </a:ext>
            </a:extLst>
          </p:cNvPr>
          <p:cNvSpPr txBox="1"/>
          <p:nvPr/>
        </p:nvSpPr>
        <p:spPr>
          <a:xfrm>
            <a:off x="6066934" y="4018288"/>
            <a:ext cx="1660950" cy="528328"/>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dirty="0">
                <a:solidFill>
                  <a:schemeClr val="dk1"/>
                </a:solidFill>
                <a:ea typeface="Lato"/>
                <a:cs typeface="Lato"/>
                <a:sym typeface="Lato"/>
              </a:rPr>
              <a:t>matrix factorization</a:t>
            </a:r>
            <a:endParaRPr sz="1200" dirty="0">
              <a:solidFill>
                <a:schemeClr val="dk1"/>
              </a:solidFill>
              <a:ea typeface="Lato"/>
              <a:cs typeface="Lato"/>
              <a:sym typeface="Lato"/>
            </a:endParaRPr>
          </a:p>
        </p:txBody>
      </p:sp>
      <p:sp>
        <p:nvSpPr>
          <p:cNvPr id="38" name="Google Shape;448;gd09e10bf90_0_225">
            <a:extLst>
              <a:ext uri="{FF2B5EF4-FFF2-40B4-BE49-F238E27FC236}">
                <a16:creationId xmlns:a16="http://schemas.microsoft.com/office/drawing/2014/main" id="{201581AE-7C1C-444C-A1B2-2F7C6FB4DB97}"/>
              </a:ext>
            </a:extLst>
          </p:cNvPr>
          <p:cNvSpPr txBox="1"/>
          <p:nvPr/>
        </p:nvSpPr>
        <p:spPr>
          <a:xfrm>
            <a:off x="2377304" y="3993676"/>
            <a:ext cx="398925" cy="589883"/>
          </a:xfrm>
          <a:prstGeom prst="rect">
            <a:avLst/>
          </a:prstGeom>
          <a:noFill/>
          <a:ln>
            <a:noFill/>
          </a:ln>
        </p:spPr>
        <p:txBody>
          <a:bodyPr spcFirstLastPara="1" wrap="square" lIns="68569" tIns="68569" rIns="68569" bIns="68569" anchor="t" anchorCtr="0">
            <a:spAutoFit/>
          </a:bodyPr>
          <a:lstStyle/>
          <a:p>
            <a:pPr>
              <a:spcBef>
                <a:spcPts val="750"/>
              </a:spcBef>
              <a:spcAft>
                <a:spcPts val="750"/>
              </a:spcAft>
              <a:buClr>
                <a:srgbClr val="000000"/>
              </a:buClr>
              <a:buSzPts val="1900"/>
            </a:pPr>
            <a:r>
              <a:rPr lang="en-US" sz="1600" b="1" dirty="0">
                <a:solidFill>
                  <a:schemeClr val="dk1"/>
                </a:solidFill>
                <a:ea typeface="Lato"/>
                <a:cs typeface="Lato"/>
                <a:sym typeface="Lato"/>
              </a:rPr>
              <a:t>✔️</a:t>
            </a:r>
            <a:endParaRPr sz="1600" b="1" dirty="0">
              <a:solidFill>
                <a:schemeClr val="dk1"/>
              </a:solidFill>
              <a:ea typeface="Lato"/>
              <a:cs typeface="Lato"/>
              <a:sym typeface="Lato"/>
            </a:endParaRPr>
          </a:p>
        </p:txBody>
      </p:sp>
      <p:sp>
        <p:nvSpPr>
          <p:cNvPr id="39" name="Google Shape;449;gd09e10bf90_0_225">
            <a:extLst>
              <a:ext uri="{FF2B5EF4-FFF2-40B4-BE49-F238E27FC236}">
                <a16:creationId xmlns:a16="http://schemas.microsoft.com/office/drawing/2014/main" id="{21636871-4972-4D19-860D-9156490D3FD1}"/>
              </a:ext>
            </a:extLst>
          </p:cNvPr>
          <p:cNvSpPr/>
          <p:nvPr/>
        </p:nvSpPr>
        <p:spPr>
          <a:xfrm>
            <a:off x="7246838" y="2888063"/>
            <a:ext cx="314325" cy="111825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200" dirty="0">
              <a:solidFill>
                <a:srgbClr val="000000"/>
              </a:solidFill>
              <a:ea typeface="Arial"/>
              <a:cs typeface="Arial"/>
              <a:sym typeface="Arial"/>
            </a:endParaRPr>
          </a:p>
        </p:txBody>
      </p:sp>
      <p:sp>
        <p:nvSpPr>
          <p:cNvPr id="40" name="Google Shape;450;gd09e10bf90_0_225">
            <a:extLst>
              <a:ext uri="{FF2B5EF4-FFF2-40B4-BE49-F238E27FC236}">
                <a16:creationId xmlns:a16="http://schemas.microsoft.com/office/drawing/2014/main" id="{B5E885F2-805E-48ED-98D2-7F0BDB5AC725}"/>
              </a:ext>
            </a:extLst>
          </p:cNvPr>
          <p:cNvSpPr txBox="1"/>
          <p:nvPr/>
        </p:nvSpPr>
        <p:spPr>
          <a:xfrm>
            <a:off x="7518806" y="3252169"/>
            <a:ext cx="1118250" cy="528328"/>
          </a:xfrm>
          <a:prstGeom prst="rect">
            <a:avLst/>
          </a:prstGeom>
          <a:solidFill>
            <a:srgbClr val="FFF2CC"/>
          </a:solid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b="1" dirty="0">
                <a:solidFill>
                  <a:schemeClr val="dk1"/>
                </a:solidFill>
                <a:ea typeface="Lato"/>
                <a:cs typeface="Lato"/>
                <a:sym typeface="Lato"/>
              </a:rPr>
              <a:t>modify data</a:t>
            </a:r>
            <a:endParaRPr sz="1200" b="1" dirty="0">
              <a:solidFill>
                <a:schemeClr val="dk1"/>
              </a:solidFill>
              <a:ea typeface="Lato"/>
              <a:cs typeface="Lato"/>
              <a:sym typeface="Lato"/>
            </a:endParaRPr>
          </a:p>
        </p:txBody>
      </p:sp>
      <p:sp>
        <p:nvSpPr>
          <p:cNvPr id="41" name="Google Shape;451;gd09e10bf90_0_225">
            <a:extLst>
              <a:ext uri="{FF2B5EF4-FFF2-40B4-BE49-F238E27FC236}">
                <a16:creationId xmlns:a16="http://schemas.microsoft.com/office/drawing/2014/main" id="{6B216BF6-19CC-4B15-8D5E-64D92FDDD417}"/>
              </a:ext>
            </a:extLst>
          </p:cNvPr>
          <p:cNvSpPr txBox="1"/>
          <p:nvPr/>
        </p:nvSpPr>
        <p:spPr>
          <a:xfrm>
            <a:off x="7518806" y="2470163"/>
            <a:ext cx="1118250" cy="528328"/>
          </a:xfrm>
          <a:prstGeom prst="rect">
            <a:avLst/>
          </a:prstGeom>
          <a:solidFill>
            <a:srgbClr val="FFF2CC"/>
          </a:solid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b="1" dirty="0">
                <a:solidFill>
                  <a:schemeClr val="dk1"/>
                </a:solidFill>
                <a:ea typeface="Lato"/>
                <a:cs typeface="Lato"/>
                <a:sym typeface="Lato"/>
              </a:rPr>
              <a:t>remove data</a:t>
            </a:r>
            <a:endParaRPr sz="1200" b="1" dirty="0">
              <a:solidFill>
                <a:schemeClr val="dk1"/>
              </a:solidFill>
              <a:ea typeface="Lato"/>
              <a:cs typeface="Lato"/>
              <a:sym typeface="Lato"/>
            </a:endParaRPr>
          </a:p>
        </p:txBody>
      </p:sp>
      <p:sp>
        <p:nvSpPr>
          <p:cNvPr id="42" name="Google Shape;452;gd09e10bf90_0_225">
            <a:extLst>
              <a:ext uri="{FF2B5EF4-FFF2-40B4-BE49-F238E27FC236}">
                <a16:creationId xmlns:a16="http://schemas.microsoft.com/office/drawing/2014/main" id="{6196B316-B12F-4BDE-BEF8-ED622DBD840E}"/>
              </a:ext>
            </a:extLst>
          </p:cNvPr>
          <p:cNvSpPr txBox="1"/>
          <p:nvPr/>
        </p:nvSpPr>
        <p:spPr>
          <a:xfrm>
            <a:off x="7518806" y="4047338"/>
            <a:ext cx="1118250" cy="528328"/>
          </a:xfrm>
          <a:prstGeom prst="rect">
            <a:avLst/>
          </a:prstGeom>
          <a:solidFill>
            <a:srgbClr val="FFF2CC"/>
          </a:solid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b="1" dirty="0">
                <a:solidFill>
                  <a:schemeClr val="dk1"/>
                </a:solidFill>
                <a:ea typeface="Lato"/>
                <a:cs typeface="Lato"/>
                <a:sym typeface="Lato"/>
              </a:rPr>
              <a:t>add data</a:t>
            </a:r>
            <a:endParaRPr sz="1200" b="1" dirty="0">
              <a:solidFill>
                <a:schemeClr val="dk1"/>
              </a:solidFill>
              <a:ea typeface="Lato"/>
              <a:cs typeface="Lato"/>
              <a:sym typeface="Lato"/>
            </a:endParaRPr>
          </a:p>
        </p:txBody>
      </p:sp>
      <p:sp>
        <p:nvSpPr>
          <p:cNvPr id="43" name="Google Shape;453;gd09e10bf90_0_225">
            <a:extLst>
              <a:ext uri="{FF2B5EF4-FFF2-40B4-BE49-F238E27FC236}">
                <a16:creationId xmlns:a16="http://schemas.microsoft.com/office/drawing/2014/main" id="{0648A176-5269-488C-A237-061E5BB65447}"/>
              </a:ext>
            </a:extLst>
          </p:cNvPr>
          <p:cNvSpPr txBox="1"/>
          <p:nvPr/>
        </p:nvSpPr>
        <p:spPr>
          <a:xfrm>
            <a:off x="6120371" y="4614494"/>
            <a:ext cx="1998450" cy="528328"/>
          </a:xfrm>
          <a:prstGeom prst="rect">
            <a:avLst/>
          </a:prstGeom>
          <a:solidFill>
            <a:srgbClr val="D9EAD3"/>
          </a:solidFill>
          <a:ln>
            <a:noFill/>
          </a:ln>
        </p:spPr>
        <p:txBody>
          <a:bodyPr spcFirstLastPara="1" wrap="square" lIns="68569" tIns="68569" rIns="68569" bIns="68569" anchor="t" anchorCtr="0">
            <a:spAutoFit/>
          </a:bodyPr>
          <a:lstStyle/>
          <a:p>
            <a:pPr>
              <a:spcBef>
                <a:spcPts val="750"/>
              </a:spcBef>
              <a:spcAft>
                <a:spcPts val="750"/>
              </a:spcAft>
              <a:buClr>
                <a:srgbClr val="000000"/>
              </a:buClr>
              <a:buSzPts val="1400"/>
            </a:pPr>
            <a:r>
              <a:rPr lang="en-US" sz="1200" b="1" dirty="0">
                <a:solidFill>
                  <a:schemeClr val="dk1"/>
                </a:solidFill>
                <a:ea typeface="Lato"/>
                <a:cs typeface="Lato"/>
                <a:sym typeface="Lato"/>
              </a:rPr>
              <a:t>recommender-oriented</a:t>
            </a:r>
            <a:endParaRPr sz="1200" b="1" dirty="0">
              <a:solidFill>
                <a:schemeClr val="dk1"/>
              </a:solidFill>
              <a:ea typeface="Lato"/>
              <a:cs typeface="Lato"/>
              <a:sym typeface="Lato"/>
            </a:endParaRPr>
          </a:p>
        </p:txBody>
      </p:sp>
      <p:cxnSp>
        <p:nvCxnSpPr>
          <p:cNvPr id="44" name="Google Shape;454;gd09e10bf90_0_225">
            <a:extLst>
              <a:ext uri="{FF2B5EF4-FFF2-40B4-BE49-F238E27FC236}">
                <a16:creationId xmlns:a16="http://schemas.microsoft.com/office/drawing/2014/main" id="{16E6A9F7-4D8B-4839-82D5-0B0326E98FDE}"/>
              </a:ext>
            </a:extLst>
          </p:cNvPr>
          <p:cNvCxnSpPr>
            <a:stCxn id="37" idx="1"/>
          </p:cNvCxnSpPr>
          <p:nvPr/>
        </p:nvCxnSpPr>
        <p:spPr>
          <a:xfrm>
            <a:off x="6066934" y="4282452"/>
            <a:ext cx="106875" cy="261886"/>
          </a:xfrm>
          <a:prstGeom prst="straightConnector1">
            <a:avLst/>
          </a:prstGeom>
          <a:noFill/>
          <a:ln w="9525" cap="flat" cmpd="sng">
            <a:solidFill>
              <a:schemeClr val="dk2"/>
            </a:solidFill>
            <a:prstDash val="solid"/>
            <a:round/>
            <a:headEnd type="none" w="sm" len="sm"/>
            <a:tailEnd type="none" w="sm" len="sm"/>
          </a:ln>
        </p:spPr>
      </p:cxnSp>
      <p:sp>
        <p:nvSpPr>
          <p:cNvPr id="45" name="Title 1">
            <a:extLst>
              <a:ext uri="{FF2B5EF4-FFF2-40B4-BE49-F238E27FC236}">
                <a16:creationId xmlns:a16="http://schemas.microsoft.com/office/drawing/2014/main" id="{CECBF2ED-A3FA-465C-8FA1-AC105594EDCF}"/>
              </a:ext>
            </a:extLst>
          </p:cNvPr>
          <p:cNvSpPr txBox="1">
            <a:spLocks/>
          </p:cNvSpPr>
          <p:nvPr/>
        </p:nvSpPr>
        <p:spPr>
          <a:xfrm>
            <a:off x="698532" y="336652"/>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Pre-processing: overview</a:t>
            </a:r>
          </a:p>
        </p:txBody>
      </p:sp>
      <p:sp>
        <p:nvSpPr>
          <p:cNvPr id="46" name="Google Shape;397;gd09e10bf90_0_255">
            <a:extLst>
              <a:ext uri="{FF2B5EF4-FFF2-40B4-BE49-F238E27FC236}">
                <a16:creationId xmlns:a16="http://schemas.microsoft.com/office/drawing/2014/main" id="{CE0B6510-3B75-49D0-9BBD-DC27F5BD4540}"/>
              </a:ext>
            </a:extLst>
          </p:cNvPr>
          <p:cNvSpPr txBox="1"/>
          <p:nvPr/>
        </p:nvSpPr>
        <p:spPr>
          <a:xfrm>
            <a:off x="247800" y="5170565"/>
            <a:ext cx="8644680" cy="1246473"/>
          </a:xfrm>
          <a:prstGeom prst="rect">
            <a:avLst/>
          </a:prstGeom>
          <a:noFill/>
          <a:ln>
            <a:noFill/>
          </a:ln>
        </p:spPr>
        <p:txBody>
          <a:bodyPr spcFirstLastPara="1" wrap="square" lIns="68569" tIns="68569" rIns="68569" bIns="68569" anchor="t" anchorCtr="0">
            <a:spAutoFit/>
          </a:bodyPr>
          <a:lstStyle/>
          <a:p>
            <a:pPr marL="80963">
              <a:buClr>
                <a:srgbClr val="000000"/>
              </a:buClr>
              <a:buSzPts val="1900"/>
            </a:pPr>
            <a:r>
              <a:rPr lang="en-US" b="1" dirty="0">
                <a:solidFill>
                  <a:srgbClr val="000000"/>
                </a:solidFill>
                <a:ea typeface="Lato"/>
                <a:cs typeface="Lato"/>
                <a:sym typeface="Lato"/>
              </a:rPr>
              <a:t>Bias in the rows  </a:t>
            </a:r>
            <a:endParaRPr b="1" dirty="0">
              <a:solidFill>
                <a:srgbClr val="000000"/>
              </a:solidFill>
              <a:ea typeface="Lato"/>
              <a:cs typeface="Lato"/>
              <a:sym typeface="Lato"/>
            </a:endParaRPr>
          </a:p>
          <a:p>
            <a:pPr marL="342900">
              <a:buClr>
                <a:srgbClr val="000000"/>
              </a:buClr>
              <a:buSzPts val="1900"/>
            </a:pPr>
            <a:r>
              <a:rPr lang="en-US" dirty="0">
                <a:solidFill>
                  <a:srgbClr val="000000"/>
                </a:solidFill>
                <a:ea typeface="Lato"/>
                <a:cs typeface="Lato"/>
                <a:sym typeface="Lato"/>
              </a:rPr>
              <a:t>when there are not enough representative individuals from minority (sub)groups</a:t>
            </a:r>
          </a:p>
          <a:p>
            <a:pPr marL="80963">
              <a:buClr>
                <a:srgbClr val="000000"/>
              </a:buClr>
              <a:buSzPts val="1900"/>
            </a:pPr>
            <a:r>
              <a:rPr lang="en-US" b="1" dirty="0">
                <a:solidFill>
                  <a:srgbClr val="000000"/>
                </a:solidFill>
                <a:ea typeface="Lato"/>
                <a:cs typeface="Lato"/>
                <a:sym typeface="Lato"/>
              </a:rPr>
              <a:t>Bias in the columns </a:t>
            </a:r>
          </a:p>
          <a:p>
            <a:pPr marL="342900">
              <a:buClr>
                <a:srgbClr val="000000"/>
              </a:buClr>
              <a:buSzPts val="1900"/>
            </a:pPr>
            <a:r>
              <a:rPr lang="en-US" dirty="0">
                <a:solidFill>
                  <a:srgbClr val="000000"/>
                </a:solidFill>
                <a:ea typeface="Lato"/>
                <a:cs typeface="Lato"/>
                <a:sym typeface="Lato"/>
              </a:rPr>
              <a:t>when features are biased (correlated) with sensitive attributes. </a:t>
            </a:r>
          </a:p>
        </p:txBody>
      </p:sp>
    </p:spTree>
    <p:extLst>
      <p:ext uri="{BB962C8B-B14F-4D97-AF65-F5344CB8AC3E}">
        <p14:creationId xmlns:p14="http://schemas.microsoft.com/office/powerpoint/2010/main" val="3611819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6032-193B-4C58-B179-6FD5672CF885}"/>
              </a:ext>
            </a:extLst>
          </p:cNvPr>
          <p:cNvSpPr>
            <a:spLocks noGrp="1"/>
          </p:cNvSpPr>
          <p:nvPr>
            <p:ph type="title"/>
          </p:nvPr>
        </p:nvSpPr>
        <p:spPr>
          <a:xfrm>
            <a:off x="548663" y="276409"/>
            <a:ext cx="7886700" cy="994172"/>
          </a:xfrm>
        </p:spPr>
        <p:txBody>
          <a:bodyPr/>
          <a:lstStyle/>
          <a:p>
            <a:pPr algn="ctr"/>
            <a:r>
              <a:rPr lang="en-US" dirty="0"/>
              <a:t>Pre-processing: Class relabeling</a:t>
            </a:r>
          </a:p>
        </p:txBody>
      </p:sp>
      <p:sp>
        <p:nvSpPr>
          <p:cNvPr id="3" name="Θέση αριθμού διαφάνειας 2">
            <a:extLst>
              <a:ext uri="{FF2B5EF4-FFF2-40B4-BE49-F238E27FC236}">
                <a16:creationId xmlns:a16="http://schemas.microsoft.com/office/drawing/2014/main" id="{DCD9E333-787D-45DD-9ABC-AD87393EC848}"/>
              </a:ext>
            </a:extLst>
          </p:cNvPr>
          <p:cNvSpPr>
            <a:spLocks noGrp="1"/>
          </p:cNvSpPr>
          <p:nvPr>
            <p:ph type="sldNum" sz="quarter" idx="12"/>
          </p:nvPr>
        </p:nvSpPr>
        <p:spPr/>
        <p:txBody>
          <a:bodyPr/>
          <a:lstStyle/>
          <a:p>
            <a:fld id="{C2DF9CFF-0025-4A3D-90B2-409C35957192}" type="slidenum">
              <a:rPr lang="en-US" smtClean="0"/>
              <a:t>105</a:t>
            </a:fld>
            <a:endParaRPr lang="en-US" dirty="0"/>
          </a:p>
        </p:txBody>
      </p:sp>
      <p:sp>
        <p:nvSpPr>
          <p:cNvPr id="4" name="Google Shape;252;gc7ee0a38d4_0_12">
            <a:extLst>
              <a:ext uri="{FF2B5EF4-FFF2-40B4-BE49-F238E27FC236}">
                <a16:creationId xmlns:a16="http://schemas.microsoft.com/office/drawing/2014/main" id="{DB721C7F-8B9D-4EA2-825F-65D20DEC9895}"/>
              </a:ext>
            </a:extLst>
          </p:cNvPr>
          <p:cNvSpPr txBox="1"/>
          <p:nvPr/>
        </p:nvSpPr>
        <p:spPr>
          <a:xfrm>
            <a:off x="382106" y="1286927"/>
            <a:ext cx="8219814" cy="772664"/>
          </a:xfrm>
          <a:prstGeom prst="rect">
            <a:avLst/>
          </a:prstGeom>
          <a:noFill/>
          <a:ln>
            <a:noFill/>
          </a:ln>
        </p:spPr>
        <p:txBody>
          <a:bodyPr spcFirstLastPara="1" wrap="square" lIns="68569" tIns="68569" rIns="68569" bIns="68569" anchor="t" anchorCtr="0">
            <a:noAutofit/>
          </a:bodyPr>
          <a:lstStyle/>
          <a:p>
            <a:pPr>
              <a:buClr>
                <a:schemeClr val="dk1"/>
              </a:buClr>
              <a:buSzPts val="1100"/>
            </a:pPr>
            <a:r>
              <a:rPr lang="en-US" sz="2000" dirty="0">
                <a:solidFill>
                  <a:srgbClr val="FF0000"/>
                </a:solidFill>
                <a:ea typeface="Lato"/>
                <a:cs typeface="Lato"/>
                <a:sym typeface="Lato"/>
              </a:rPr>
              <a:t>Changes the labels of some objects </a:t>
            </a:r>
            <a:r>
              <a:rPr lang="en-US" sz="2000" dirty="0">
                <a:solidFill>
                  <a:schemeClr val="dk1"/>
                </a:solidFill>
                <a:ea typeface="Lato"/>
                <a:cs typeface="Lato"/>
                <a:sym typeface="Lato"/>
              </a:rPr>
              <a:t>in the dataset to remove the discrimination from the input data.</a:t>
            </a:r>
            <a:endParaRPr sz="2000" dirty="0">
              <a:solidFill>
                <a:schemeClr val="dk1"/>
              </a:solidFill>
              <a:ea typeface="Lato"/>
              <a:cs typeface="Lato"/>
              <a:sym typeface="Lato"/>
            </a:endParaRPr>
          </a:p>
        </p:txBody>
      </p:sp>
      <p:sp>
        <p:nvSpPr>
          <p:cNvPr id="5" name="Google Shape;255;gc7ee0a38d4_0_12">
            <a:extLst>
              <a:ext uri="{FF2B5EF4-FFF2-40B4-BE49-F238E27FC236}">
                <a16:creationId xmlns:a16="http://schemas.microsoft.com/office/drawing/2014/main" id="{725EAB2E-4555-486B-883C-459874A67B27}"/>
              </a:ext>
            </a:extLst>
          </p:cNvPr>
          <p:cNvSpPr txBox="1"/>
          <p:nvPr/>
        </p:nvSpPr>
        <p:spPr>
          <a:xfrm>
            <a:off x="361827" y="2127762"/>
            <a:ext cx="8391375" cy="3781259"/>
          </a:xfrm>
          <a:prstGeom prst="rect">
            <a:avLst/>
          </a:prstGeom>
          <a:noFill/>
          <a:ln>
            <a:noFill/>
          </a:ln>
        </p:spPr>
        <p:txBody>
          <a:bodyPr spcFirstLastPara="1" wrap="square" lIns="68569" tIns="68569" rIns="68569" bIns="68569" anchor="t" anchorCtr="0">
            <a:noAutofit/>
          </a:bodyPr>
          <a:lstStyle/>
          <a:p>
            <a:pPr>
              <a:buClr>
                <a:schemeClr val="dk1"/>
              </a:buClr>
              <a:buSzPts val="1100"/>
            </a:pPr>
            <a:r>
              <a:rPr lang="en-US" sz="2000" b="1" dirty="0">
                <a:solidFill>
                  <a:schemeClr val="dk1"/>
                </a:solidFill>
                <a:ea typeface="Lato"/>
                <a:cs typeface="Lato"/>
                <a:sym typeface="Lato"/>
              </a:rPr>
              <a:t>The method:</a:t>
            </a:r>
            <a:endParaRPr sz="2000" dirty="0">
              <a:solidFill>
                <a:schemeClr val="dk1"/>
              </a:solidFill>
              <a:ea typeface="Lato"/>
              <a:cs typeface="Lato"/>
              <a:sym typeface="Lato"/>
            </a:endParaRPr>
          </a:p>
          <a:p>
            <a:pPr marL="423863" indent="-342900">
              <a:buClr>
                <a:schemeClr val="dk1"/>
              </a:buClr>
              <a:buSzPts val="1900"/>
              <a:buFont typeface="Wingdings" panose="05000000000000000000" pitchFamily="2" charset="2"/>
              <a:buChar char="§"/>
            </a:pPr>
            <a:r>
              <a:rPr lang="en-US" sz="2000" dirty="0">
                <a:solidFill>
                  <a:schemeClr val="dk1"/>
                </a:solidFill>
                <a:ea typeface="Lato"/>
                <a:cs typeface="Lato"/>
                <a:sym typeface="Lato"/>
              </a:rPr>
              <a:t>Consider a subset of data from the </a:t>
            </a:r>
            <a:r>
              <a:rPr lang="en-US" sz="2000" i="1" dirty="0">
                <a:solidFill>
                  <a:schemeClr val="dk1"/>
                </a:solidFill>
                <a:ea typeface="Lato"/>
                <a:cs typeface="Lato"/>
                <a:sym typeface="Lato"/>
              </a:rPr>
              <a:t>minority</a:t>
            </a:r>
            <a:r>
              <a:rPr lang="en-US" sz="2000" dirty="0">
                <a:solidFill>
                  <a:schemeClr val="dk1"/>
                </a:solidFill>
                <a:ea typeface="Lato"/>
                <a:cs typeface="Lato"/>
                <a:sym typeface="Lato"/>
              </a:rPr>
              <a:t> group as </a:t>
            </a:r>
            <a:r>
              <a:rPr lang="en-US" sz="2000" dirty="0">
                <a:solidFill>
                  <a:srgbClr val="FF0000"/>
                </a:solidFill>
                <a:ea typeface="Lato"/>
                <a:cs typeface="Lato"/>
                <a:sym typeface="Lato"/>
              </a:rPr>
              <a:t>promotion candidates</a:t>
            </a:r>
            <a:r>
              <a:rPr lang="en-US" sz="2000" dirty="0">
                <a:solidFill>
                  <a:schemeClr val="dk1"/>
                </a:solidFill>
                <a:ea typeface="Lato"/>
                <a:cs typeface="Lato"/>
                <a:sym typeface="Lato"/>
              </a:rPr>
              <a:t>, </a:t>
            </a:r>
            <a:br>
              <a:rPr lang="en-US" sz="2000" dirty="0">
                <a:solidFill>
                  <a:schemeClr val="dk1"/>
                </a:solidFill>
                <a:ea typeface="Lato"/>
                <a:cs typeface="Lato"/>
                <a:sym typeface="Lato"/>
              </a:rPr>
            </a:br>
            <a:r>
              <a:rPr lang="en-US" sz="2000" dirty="0">
                <a:solidFill>
                  <a:schemeClr val="dk1"/>
                </a:solidFill>
                <a:ea typeface="Lato"/>
                <a:cs typeface="Lato"/>
                <a:sym typeface="Lato"/>
              </a:rPr>
              <a:t>and a subset of the </a:t>
            </a:r>
            <a:r>
              <a:rPr lang="en-US" sz="2000" i="1" dirty="0">
                <a:solidFill>
                  <a:schemeClr val="dk1"/>
                </a:solidFill>
                <a:ea typeface="Lato"/>
                <a:cs typeface="Lato"/>
                <a:sym typeface="Lato"/>
              </a:rPr>
              <a:t>majority</a:t>
            </a:r>
            <a:r>
              <a:rPr lang="en-US" sz="2000" dirty="0">
                <a:solidFill>
                  <a:schemeClr val="dk1"/>
                </a:solidFill>
                <a:ea typeface="Lato"/>
                <a:cs typeface="Lato"/>
                <a:sym typeface="Lato"/>
              </a:rPr>
              <a:t> group is chosen as </a:t>
            </a:r>
            <a:r>
              <a:rPr lang="en-US" sz="2000" dirty="0">
                <a:solidFill>
                  <a:srgbClr val="FF0000"/>
                </a:solidFill>
                <a:ea typeface="Lato"/>
                <a:cs typeface="Lato"/>
                <a:sym typeface="Lato"/>
              </a:rPr>
              <a:t>demotion candidates</a:t>
            </a:r>
            <a:r>
              <a:rPr lang="en-US" sz="2000" dirty="0">
                <a:solidFill>
                  <a:schemeClr val="dk1"/>
                </a:solidFill>
                <a:ea typeface="Lato"/>
                <a:cs typeface="Lato"/>
                <a:sym typeface="Lato"/>
              </a:rPr>
              <a:t>.</a:t>
            </a:r>
            <a:br>
              <a:rPr lang="en-US" sz="2000" dirty="0">
                <a:solidFill>
                  <a:schemeClr val="dk1"/>
                </a:solidFill>
                <a:ea typeface="Lato"/>
                <a:cs typeface="Lato"/>
                <a:sym typeface="Lato"/>
              </a:rPr>
            </a:br>
            <a:endParaRPr sz="2000" dirty="0">
              <a:solidFill>
                <a:schemeClr val="dk1"/>
              </a:solidFill>
              <a:ea typeface="Lato"/>
              <a:cs typeface="Lato"/>
              <a:sym typeface="Lato"/>
            </a:endParaRPr>
          </a:p>
          <a:p>
            <a:pPr marL="342900" indent="-342900">
              <a:buClr>
                <a:srgbClr val="000000"/>
              </a:buClr>
              <a:buSzPts val="1900"/>
              <a:buFont typeface="Wingdings" panose="05000000000000000000" pitchFamily="2" charset="2"/>
              <a:buChar char="§"/>
            </a:pPr>
            <a:r>
              <a:rPr lang="en-US" sz="2000" dirty="0">
                <a:solidFill>
                  <a:srgbClr val="990000"/>
                </a:solidFill>
                <a:ea typeface="Lato"/>
                <a:cs typeface="Lato"/>
                <a:sym typeface="Lato"/>
              </a:rPr>
              <a:t>How to select candidates: </a:t>
            </a:r>
            <a:endParaRPr sz="2000" dirty="0">
              <a:solidFill>
                <a:srgbClr val="990000"/>
              </a:solidFill>
              <a:ea typeface="Lato"/>
              <a:cs typeface="Lato"/>
              <a:sym typeface="Lato"/>
            </a:endParaRPr>
          </a:p>
          <a:p>
            <a:pPr marL="681038" indent="-257175">
              <a:buClr>
                <a:schemeClr val="dk1"/>
              </a:buClr>
              <a:buSzPts val="1900"/>
              <a:buFont typeface="Wingdings" panose="05000000000000000000" pitchFamily="2" charset="2"/>
              <a:buChar char="§"/>
            </a:pPr>
            <a:r>
              <a:rPr lang="en-US" sz="2000" dirty="0">
                <a:solidFill>
                  <a:schemeClr val="dk1"/>
                </a:solidFill>
                <a:ea typeface="Lato"/>
                <a:cs typeface="Lato"/>
                <a:sym typeface="Lato"/>
              </a:rPr>
              <a:t>Learn a classifier; rank the tuples based on their probability of having positive labels</a:t>
            </a:r>
            <a:endParaRPr sz="2000" dirty="0">
              <a:solidFill>
                <a:schemeClr val="dk1"/>
              </a:solidFill>
              <a:ea typeface="Lato"/>
              <a:cs typeface="Lato"/>
              <a:sym typeface="Lato"/>
            </a:endParaRPr>
          </a:p>
          <a:p>
            <a:pPr marL="681038" indent="-257175">
              <a:buClr>
                <a:schemeClr val="dk1"/>
              </a:buClr>
              <a:buSzPts val="1900"/>
              <a:buFont typeface="Wingdings" panose="05000000000000000000" pitchFamily="2" charset="2"/>
              <a:buChar char="§"/>
            </a:pPr>
            <a:r>
              <a:rPr lang="en-US" sz="2000" dirty="0">
                <a:solidFill>
                  <a:schemeClr val="dk1"/>
                </a:solidFill>
                <a:ea typeface="Lato"/>
                <a:cs typeface="Lato"/>
                <a:sym typeface="Lato"/>
              </a:rPr>
              <a:t>Select the </a:t>
            </a:r>
            <a:r>
              <a:rPr lang="en-US" sz="2000" i="1" dirty="0">
                <a:solidFill>
                  <a:schemeClr val="dk1"/>
                </a:solidFill>
                <a:ea typeface="Lato"/>
                <a:cs typeface="Lato"/>
                <a:sym typeface="Lato"/>
              </a:rPr>
              <a:t>top k of minority </a:t>
            </a:r>
            <a:r>
              <a:rPr lang="en-US" sz="2000" dirty="0">
                <a:solidFill>
                  <a:schemeClr val="dk1"/>
                </a:solidFill>
                <a:ea typeface="Lato"/>
                <a:cs typeface="Lato"/>
                <a:sym typeface="Lato"/>
              </a:rPr>
              <a:t>(for promotion) and </a:t>
            </a:r>
            <a:r>
              <a:rPr lang="en-US" sz="2000" i="1" dirty="0">
                <a:solidFill>
                  <a:schemeClr val="dk1"/>
                </a:solidFill>
                <a:ea typeface="Lato"/>
                <a:cs typeface="Lato"/>
                <a:sym typeface="Lato"/>
              </a:rPr>
              <a:t>the bottom k of majority </a:t>
            </a:r>
            <a:r>
              <a:rPr lang="en-US" sz="2000" dirty="0">
                <a:solidFill>
                  <a:schemeClr val="dk1"/>
                </a:solidFill>
                <a:ea typeface="Lato"/>
                <a:cs typeface="Lato"/>
                <a:sym typeface="Lato"/>
              </a:rPr>
              <a:t>(for demotion)</a:t>
            </a:r>
            <a:endParaRPr sz="2000" dirty="0">
              <a:solidFill>
                <a:schemeClr val="dk1"/>
              </a:solidFill>
              <a:ea typeface="Lato"/>
              <a:cs typeface="Lato"/>
              <a:sym typeface="Lato"/>
            </a:endParaRPr>
          </a:p>
          <a:p>
            <a:pPr marL="338138" indent="-257175">
              <a:buClr>
                <a:schemeClr val="dk1"/>
              </a:buClr>
              <a:buSzPts val="1900"/>
              <a:buFont typeface="Wingdings" panose="05000000000000000000" pitchFamily="2" charset="2"/>
              <a:buChar char="§"/>
            </a:pPr>
            <a:endParaRPr lang="en-US" sz="2000" dirty="0">
              <a:solidFill>
                <a:schemeClr val="dk1"/>
              </a:solidFill>
              <a:ea typeface="Lato"/>
              <a:cs typeface="Lato"/>
              <a:sym typeface="Lato"/>
            </a:endParaRPr>
          </a:p>
          <a:p>
            <a:pPr marL="338138" indent="-257175">
              <a:buClr>
                <a:schemeClr val="dk1"/>
              </a:buClr>
              <a:buSzPts val="1900"/>
              <a:buFont typeface="Wingdings" panose="05000000000000000000" pitchFamily="2" charset="2"/>
              <a:buChar char="§"/>
            </a:pPr>
            <a:r>
              <a:rPr lang="en-US" sz="2000" dirty="0">
                <a:solidFill>
                  <a:schemeClr val="dk1"/>
                </a:solidFill>
                <a:ea typeface="Lato"/>
                <a:cs typeface="Lato"/>
                <a:sym typeface="Lato"/>
              </a:rPr>
              <a:t>Flip their labels</a:t>
            </a:r>
            <a:endParaRPr sz="2000" dirty="0">
              <a:solidFill>
                <a:schemeClr val="dk1"/>
              </a:solidFill>
              <a:ea typeface="Lato"/>
              <a:cs typeface="Lato"/>
              <a:sym typeface="Lato"/>
            </a:endParaRPr>
          </a:p>
          <a:p>
            <a:pPr>
              <a:buClr>
                <a:schemeClr val="dk1"/>
              </a:buClr>
              <a:buSzPts val="1100"/>
            </a:pPr>
            <a:endParaRPr sz="2000" dirty="0">
              <a:solidFill>
                <a:schemeClr val="dk1"/>
              </a:solidFill>
              <a:ea typeface="Lato"/>
              <a:cs typeface="Lato"/>
              <a:sym typeface="Lato"/>
            </a:endParaRPr>
          </a:p>
          <a:p>
            <a:pPr>
              <a:buClr>
                <a:schemeClr val="dk1"/>
              </a:buClr>
              <a:buSzPts val="1100"/>
            </a:pPr>
            <a:endParaRPr sz="2000" dirty="0">
              <a:solidFill>
                <a:schemeClr val="dk1"/>
              </a:solidFill>
              <a:ea typeface="Lato"/>
              <a:cs typeface="Lato"/>
              <a:sym typeface="Lato"/>
            </a:endParaRPr>
          </a:p>
        </p:txBody>
      </p:sp>
      <p:sp>
        <p:nvSpPr>
          <p:cNvPr id="6" name="Google Shape;259;gc7ee0a38d4_0_12">
            <a:extLst>
              <a:ext uri="{FF2B5EF4-FFF2-40B4-BE49-F238E27FC236}">
                <a16:creationId xmlns:a16="http://schemas.microsoft.com/office/drawing/2014/main" id="{20360520-C783-47DD-AB7E-13FF2C0CE67A}"/>
              </a:ext>
            </a:extLst>
          </p:cNvPr>
          <p:cNvSpPr txBox="1"/>
          <p:nvPr/>
        </p:nvSpPr>
        <p:spPr>
          <a:xfrm>
            <a:off x="361827" y="5759913"/>
            <a:ext cx="8199801" cy="457650"/>
          </a:xfrm>
          <a:prstGeom prst="rect">
            <a:avLst/>
          </a:prstGeom>
          <a:noFill/>
          <a:ln>
            <a:noFill/>
          </a:ln>
        </p:spPr>
        <p:txBody>
          <a:bodyPr spcFirstLastPara="1" wrap="square" lIns="68569" tIns="68569" rIns="68569" bIns="68569" anchor="t" anchorCtr="0">
            <a:noAutofit/>
          </a:bodyPr>
          <a:lstStyle/>
          <a:p>
            <a:pPr>
              <a:buClr>
                <a:schemeClr val="dk1"/>
              </a:buClr>
              <a:buSzPts val="1100"/>
            </a:pPr>
            <a:r>
              <a:rPr lang="en-US" sz="2000" dirty="0">
                <a:solidFill>
                  <a:schemeClr val="dk1"/>
                </a:solidFill>
                <a:ea typeface="Lato"/>
                <a:cs typeface="Lato"/>
                <a:sym typeface="Lato"/>
              </a:rPr>
              <a:t>Lowering the discrimination will result in lowering the accuracy and vice versa</a:t>
            </a:r>
            <a:endParaRPr sz="2000" dirty="0">
              <a:solidFill>
                <a:schemeClr val="dk1"/>
              </a:solidFill>
              <a:ea typeface="Lato"/>
              <a:cs typeface="Lato"/>
              <a:sym typeface="Lato"/>
            </a:endParaRPr>
          </a:p>
          <a:p>
            <a:pPr>
              <a:buClr>
                <a:schemeClr val="dk1"/>
              </a:buClr>
              <a:buSzPts val="1100"/>
            </a:pPr>
            <a:endParaRPr sz="2000" dirty="0">
              <a:solidFill>
                <a:schemeClr val="dk1"/>
              </a:solidFill>
              <a:ea typeface="Lato"/>
              <a:cs typeface="Lato"/>
              <a:sym typeface="Lato"/>
            </a:endParaRPr>
          </a:p>
        </p:txBody>
      </p:sp>
      <p:sp>
        <p:nvSpPr>
          <p:cNvPr id="7" name="Google Shape;261;gc7ee0a38d4_0_12">
            <a:extLst>
              <a:ext uri="{FF2B5EF4-FFF2-40B4-BE49-F238E27FC236}">
                <a16:creationId xmlns:a16="http://schemas.microsoft.com/office/drawing/2014/main" id="{F5860721-AC2C-40DF-AE6D-28B6B88B233D}"/>
              </a:ext>
            </a:extLst>
          </p:cNvPr>
          <p:cNvSpPr txBox="1"/>
          <p:nvPr/>
        </p:nvSpPr>
        <p:spPr>
          <a:xfrm>
            <a:off x="359945" y="6263825"/>
            <a:ext cx="6484950" cy="457650"/>
          </a:xfrm>
          <a:prstGeom prst="rect">
            <a:avLst/>
          </a:prstGeom>
          <a:noFill/>
          <a:ln>
            <a:noFill/>
          </a:ln>
        </p:spPr>
        <p:txBody>
          <a:bodyPr spcFirstLastPara="1" wrap="square" lIns="68569" tIns="68569" rIns="68569" bIns="68569" anchor="t" anchorCtr="0">
            <a:noAutofit/>
          </a:bodyPr>
          <a:lstStyle/>
          <a:p>
            <a:pPr>
              <a:buClr>
                <a:schemeClr val="dk1"/>
              </a:buClr>
              <a:buSzPts val="1100"/>
            </a:pPr>
            <a:r>
              <a:rPr lang="en-US" sz="2000" dirty="0">
                <a:solidFill>
                  <a:schemeClr val="dk1"/>
                </a:solidFill>
                <a:ea typeface="Lato"/>
                <a:cs typeface="Lato"/>
                <a:sym typeface="Lato"/>
              </a:rPr>
              <a:t>Intrusive </a:t>
            </a:r>
            <a:endParaRPr sz="2000" dirty="0">
              <a:solidFill>
                <a:schemeClr val="dk1"/>
              </a:solidFill>
              <a:ea typeface="Lato"/>
              <a:cs typeface="Lato"/>
              <a:sym typeface="Lato"/>
            </a:endParaRPr>
          </a:p>
        </p:txBody>
      </p:sp>
    </p:spTree>
    <p:extLst>
      <p:ext uri="{BB962C8B-B14F-4D97-AF65-F5344CB8AC3E}">
        <p14:creationId xmlns:p14="http://schemas.microsoft.com/office/powerpoint/2010/main" val="2171271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6fe0420c00_0_4"/>
          <p:cNvSpPr txBox="1">
            <a:spLocks noGrp="1"/>
          </p:cNvSpPr>
          <p:nvPr>
            <p:ph type="title"/>
          </p:nvPr>
        </p:nvSpPr>
        <p:spPr>
          <a:xfrm>
            <a:off x="461010" y="910352"/>
            <a:ext cx="7886700" cy="457650"/>
          </a:xfrm>
          <a:prstGeom prst="rect">
            <a:avLst/>
          </a:prstGeom>
        </p:spPr>
        <p:txBody>
          <a:bodyPr spcFirstLastPara="1" vert="horz" wrap="square" lIns="68569" tIns="34275" rIns="68569" bIns="34275" rtlCol="0" anchor="ctr" anchorCtr="0">
            <a:noAutofit/>
          </a:bodyPr>
          <a:lstStyle/>
          <a:p>
            <a:pPr>
              <a:lnSpc>
                <a:spcPct val="100000"/>
              </a:lnSpc>
            </a:pPr>
            <a:r>
              <a:rPr lang="en-US" dirty="0">
                <a:solidFill>
                  <a:srgbClr val="FFFFFF"/>
                </a:solidFill>
              </a:rPr>
              <a:t>In-processing: Overview</a:t>
            </a:r>
            <a:endParaRPr dirty="0">
              <a:solidFill>
                <a:srgbClr val="FFFFFF"/>
              </a:solidFill>
            </a:endParaRPr>
          </a:p>
        </p:txBody>
      </p:sp>
      <p:sp>
        <p:nvSpPr>
          <p:cNvPr id="2" name="Slide Number Placeholder 1">
            <a:extLst>
              <a:ext uri="{FF2B5EF4-FFF2-40B4-BE49-F238E27FC236}">
                <a16:creationId xmlns:a16="http://schemas.microsoft.com/office/drawing/2014/main" id="{F426AF16-8711-4107-9481-379A710238D2}"/>
              </a:ext>
            </a:extLst>
          </p:cNvPr>
          <p:cNvSpPr>
            <a:spLocks noGrp="1"/>
          </p:cNvSpPr>
          <p:nvPr>
            <p:ph type="sldNum" idx="12"/>
          </p:nvPr>
        </p:nvSpPr>
        <p:spPr/>
        <p:txBody>
          <a:bodyPr/>
          <a:lstStyle/>
          <a:p>
            <a:pPr defTabSz="685800">
              <a:buClr>
                <a:srgbClr val="000000"/>
              </a:buClr>
              <a:defRPr/>
            </a:pPr>
            <a:fld id="{00000000-1234-1234-1234-123412341234}" type="slidenum">
              <a:rPr lang="en-US" sz="900" kern="0">
                <a:solidFill>
                  <a:srgbClr val="888888"/>
                </a:solidFill>
                <a:latin typeface="Calibri"/>
                <a:ea typeface="Calibri"/>
                <a:cs typeface="Calibri"/>
                <a:sym typeface="Calibri"/>
              </a:rPr>
              <a:pPr defTabSz="685800">
                <a:buClr>
                  <a:srgbClr val="000000"/>
                </a:buClr>
                <a:defRPr/>
              </a:pPr>
              <a:t>106</a:t>
            </a:fld>
            <a:endParaRPr lang="en-US" sz="900" kern="0">
              <a:solidFill>
                <a:srgbClr val="888888"/>
              </a:solidFill>
              <a:latin typeface="Calibri"/>
              <a:ea typeface="Calibri"/>
              <a:cs typeface="Calibri"/>
              <a:sym typeface="Calibri"/>
            </a:endParaRPr>
          </a:p>
        </p:txBody>
      </p:sp>
      <p:sp>
        <p:nvSpPr>
          <p:cNvPr id="4" name="TextBox 3">
            <a:extLst>
              <a:ext uri="{FF2B5EF4-FFF2-40B4-BE49-F238E27FC236}">
                <a16:creationId xmlns:a16="http://schemas.microsoft.com/office/drawing/2014/main" id="{308C1CBF-5E71-4AE1-83B9-175045F24431}"/>
              </a:ext>
            </a:extLst>
          </p:cNvPr>
          <p:cNvSpPr txBox="1"/>
          <p:nvPr/>
        </p:nvSpPr>
        <p:spPr>
          <a:xfrm>
            <a:off x="495300" y="3817923"/>
            <a:ext cx="8132578" cy="1815882"/>
          </a:xfrm>
          <a:prstGeom prst="rect">
            <a:avLst/>
          </a:prstGeom>
          <a:noFill/>
        </p:spPr>
        <p:txBody>
          <a:bodyPr wrap="square" rtlCol="0">
            <a:spAutoFit/>
          </a:bodyPr>
          <a:lstStyle/>
          <a:p>
            <a:pPr marL="428625" indent="-428625" defTabSz="685800">
              <a:buClr>
                <a:srgbClr val="000000"/>
              </a:buClr>
              <a:buFont typeface="+mj-lt"/>
              <a:buAutoNum type="romanUcPeriod"/>
              <a:defRPr/>
            </a:pPr>
            <a:r>
              <a:rPr lang="en-US" sz="2800" kern="0" dirty="0">
                <a:solidFill>
                  <a:srgbClr val="000000"/>
                </a:solidFill>
                <a:latin typeface="Calibri" panose="020F0502020204030204" pitchFamily="34" charset="0"/>
                <a:cs typeface="Calibri" panose="020F0502020204030204" pitchFamily="34" charset="0"/>
                <a:sym typeface="Arial"/>
              </a:rPr>
              <a:t>Learning fair representations</a:t>
            </a:r>
          </a:p>
          <a:p>
            <a:pPr marL="428625" indent="-428625">
              <a:buClr>
                <a:srgbClr val="000000"/>
              </a:buClr>
              <a:buFont typeface="+mj-lt"/>
              <a:buAutoNum type="romanUcPeriod"/>
              <a:defRPr/>
            </a:pPr>
            <a:r>
              <a:rPr lang="en-US" sz="2800" kern="0" dirty="0">
                <a:solidFill>
                  <a:srgbClr val="000000"/>
                </a:solidFill>
                <a:latin typeface="Calibri" panose="020F0502020204030204" pitchFamily="34" charset="0"/>
                <a:cs typeface="Calibri" panose="020F0502020204030204" pitchFamily="34" charset="0"/>
                <a:sym typeface="Arial"/>
              </a:rPr>
              <a:t>Adding regularization terms to the objective function</a:t>
            </a:r>
          </a:p>
          <a:p>
            <a:pPr marL="428625" indent="-428625" defTabSz="685800">
              <a:buClr>
                <a:srgbClr val="000000"/>
              </a:buClr>
              <a:buFont typeface="+mj-lt"/>
              <a:buAutoNum type="romanUcPeriod"/>
              <a:defRPr/>
            </a:pPr>
            <a:endParaRPr lang="en-US" sz="2800" kern="0" dirty="0">
              <a:solidFill>
                <a:srgbClr val="000000"/>
              </a:solidFill>
              <a:latin typeface="Calibri" panose="020F0502020204030204" pitchFamily="34" charset="0"/>
              <a:cs typeface="Calibri" panose="020F0502020204030204" pitchFamily="34" charset="0"/>
              <a:sym typeface="Arial"/>
            </a:endParaRPr>
          </a:p>
        </p:txBody>
      </p:sp>
      <p:sp>
        <p:nvSpPr>
          <p:cNvPr id="6" name="Title 1">
            <a:extLst>
              <a:ext uri="{FF2B5EF4-FFF2-40B4-BE49-F238E27FC236}">
                <a16:creationId xmlns:a16="http://schemas.microsoft.com/office/drawing/2014/main" id="{31453920-4E1C-CED4-2104-F45D12E2D5B2}"/>
              </a:ext>
            </a:extLst>
          </p:cNvPr>
          <p:cNvSpPr txBox="1">
            <a:spLocks/>
          </p:cNvSpPr>
          <p:nvPr/>
        </p:nvSpPr>
        <p:spPr>
          <a:xfrm>
            <a:off x="796290" y="34416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dirty="0">
                <a:solidFill>
                  <a:sysClr val="windowText" lastClr="000000"/>
                </a:solidFill>
                <a:latin typeface="Calibri Light" panose="020F0302020204030204"/>
              </a:rPr>
              <a:t>In-processing: Overview</a:t>
            </a:r>
          </a:p>
        </p:txBody>
      </p:sp>
      <p:sp>
        <p:nvSpPr>
          <p:cNvPr id="7" name="TextBox 6">
            <a:extLst>
              <a:ext uri="{FF2B5EF4-FFF2-40B4-BE49-F238E27FC236}">
                <a16:creationId xmlns:a16="http://schemas.microsoft.com/office/drawing/2014/main" id="{55D3E644-68BA-EF6D-77F9-1B1F6F8CCBC5}"/>
              </a:ext>
            </a:extLst>
          </p:cNvPr>
          <p:cNvSpPr txBox="1"/>
          <p:nvPr/>
        </p:nvSpPr>
        <p:spPr>
          <a:xfrm>
            <a:off x="495300" y="2018160"/>
            <a:ext cx="7343775" cy="1384995"/>
          </a:xfrm>
          <a:prstGeom prst="rect">
            <a:avLst/>
          </a:prstGeom>
          <a:noFill/>
        </p:spPr>
        <p:txBody>
          <a:bodyPr wrap="square" rtlCol="0">
            <a:spAutoFit/>
          </a:bodyPr>
          <a:lstStyle/>
          <a:p>
            <a:r>
              <a:rPr lang="en-US" sz="2800" kern="0" dirty="0">
                <a:solidFill>
                  <a:srgbClr val="000000"/>
                </a:solidFill>
                <a:latin typeface="Calibri" panose="020F0502020204030204" pitchFamily="34" charset="0"/>
                <a:cs typeface="Calibri" panose="020F0502020204030204" pitchFamily="34" charset="0"/>
              </a:rPr>
              <a:t>Depends on the algorithm</a:t>
            </a:r>
          </a:p>
          <a:p>
            <a:endParaRPr lang="en-US" sz="2800" kern="0" dirty="0">
              <a:solidFill>
                <a:srgbClr val="000000"/>
              </a:solidFill>
              <a:latin typeface="Calibri" panose="020F0502020204030204" pitchFamily="34" charset="0"/>
              <a:cs typeface="Calibri" panose="020F0502020204030204" pitchFamily="34" charset="0"/>
            </a:endParaRPr>
          </a:p>
          <a:p>
            <a:r>
              <a:rPr lang="en-US" sz="2800" kern="0" dirty="0">
                <a:solidFill>
                  <a:srgbClr val="000000"/>
                </a:solidFill>
                <a:latin typeface="Calibri" panose="020F0502020204030204" pitchFamily="34" charset="0"/>
                <a:cs typeface="Calibri" panose="020F0502020204030204" pitchFamily="34" charset="0"/>
              </a:rPr>
              <a:t>Common approaches in learning based:</a:t>
            </a:r>
          </a:p>
        </p:txBody>
      </p:sp>
    </p:spTree>
    <p:extLst>
      <p:ext uri="{BB962C8B-B14F-4D97-AF65-F5344CB8AC3E}">
        <p14:creationId xmlns:p14="http://schemas.microsoft.com/office/powerpoint/2010/main" val="18755253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70212178de_1_23"/>
          <p:cNvSpPr txBox="1">
            <a:spLocks noGrp="1"/>
          </p:cNvSpPr>
          <p:nvPr>
            <p:ph type="title"/>
          </p:nvPr>
        </p:nvSpPr>
        <p:spPr>
          <a:xfrm>
            <a:off x="461010" y="136525"/>
            <a:ext cx="7886700" cy="1231477"/>
          </a:xfrm>
          <a:prstGeom prst="rect">
            <a:avLst/>
          </a:prstGeom>
        </p:spPr>
        <p:txBody>
          <a:bodyPr spcFirstLastPara="1" vert="horz" wrap="square" lIns="68569" tIns="34275" rIns="68569" bIns="34275" rtlCol="0" anchor="ctr" anchorCtr="0">
            <a:noAutofit/>
          </a:bodyPr>
          <a:lstStyle/>
          <a:p>
            <a:r>
              <a:rPr lang="en-US" sz="4000" dirty="0"/>
              <a:t>In-processing: learning fair representations</a:t>
            </a:r>
            <a:endParaRPr sz="4000" dirty="0"/>
          </a:p>
        </p:txBody>
      </p:sp>
      <p:sp>
        <p:nvSpPr>
          <p:cNvPr id="244" name="Google Shape;244;g70212178de_1_23"/>
          <p:cNvSpPr txBox="1"/>
          <p:nvPr/>
        </p:nvSpPr>
        <p:spPr>
          <a:xfrm>
            <a:off x="124952" y="1556792"/>
            <a:ext cx="5055352" cy="3456384"/>
          </a:xfrm>
          <a:prstGeom prst="rect">
            <a:avLst/>
          </a:prstGeom>
          <a:noFill/>
          <a:ln>
            <a:noFill/>
          </a:ln>
        </p:spPr>
        <p:txBody>
          <a:bodyPr spcFirstLastPara="1" wrap="square" lIns="68569" tIns="68569" rIns="68569" bIns="68569" anchor="t" anchorCtr="0">
            <a:noAutofit/>
          </a:bodyPr>
          <a:lstStyle/>
          <a:p>
            <a:r>
              <a:rPr lang="en-US" sz="2000" dirty="0">
                <a:solidFill>
                  <a:schemeClr val="dk1"/>
                </a:solidFill>
                <a:latin typeface="Calibri" panose="020F0502020204030204" pitchFamily="34" charset="0"/>
                <a:ea typeface="Times New Roman"/>
                <a:cs typeface="Calibri" panose="020F0502020204030204" pitchFamily="34" charset="0"/>
                <a:sym typeface="Times New Roman"/>
              </a:rPr>
              <a:t>Basic idea:</a:t>
            </a:r>
            <a:endParaRPr lang="el-GR" sz="2000" dirty="0">
              <a:solidFill>
                <a:schemeClr val="dk1"/>
              </a:solidFill>
              <a:latin typeface="Calibri" panose="020F0502020204030204" pitchFamily="34" charset="0"/>
              <a:ea typeface="Times New Roman"/>
              <a:cs typeface="Calibri" panose="020F0502020204030204" pitchFamily="34" charset="0"/>
              <a:sym typeface="Times New Roman"/>
            </a:endParaRPr>
          </a:p>
          <a:p>
            <a:endParaRPr lang="en-US" sz="1600" dirty="0">
              <a:solidFill>
                <a:schemeClr val="dk1"/>
              </a:solidFill>
              <a:latin typeface="Calibri" panose="020F0502020204030204" pitchFamily="34" charset="0"/>
              <a:ea typeface="Times New Roman"/>
              <a:cs typeface="Calibri" panose="020F0502020204030204" pitchFamily="34" charset="0"/>
              <a:sym typeface="Times New Roman"/>
            </a:endParaRPr>
          </a:p>
          <a:p>
            <a:pPr marL="257175" indent="-257175">
              <a:buFont typeface="Wingdings" panose="05000000000000000000" pitchFamily="2" charset="2"/>
              <a:buChar char="§"/>
            </a:pP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Introduce </a:t>
            </a:r>
            <a:r>
              <a:rPr lang="en-US" sz="2000" i="1" dirty="0">
                <a:solidFill>
                  <a:schemeClr val="dk1"/>
                </a:solidFill>
                <a:latin typeface="Calibri" panose="020F0502020204030204" pitchFamily="34" charset="0"/>
                <a:ea typeface="Times New Roman"/>
                <a:cs typeface="Calibri" panose="020F0502020204030204" pitchFamily="34" charset="0"/>
                <a:sym typeface="Times New Roman"/>
              </a:rPr>
              <a:t>an intermediate level </a:t>
            </a:r>
            <a:r>
              <a:rPr lang="en-US" sz="2000" b="1" dirty="0">
                <a:solidFill>
                  <a:schemeClr val="accent2">
                    <a:lumMod val="75000"/>
                  </a:schemeClr>
                </a:solidFill>
                <a:latin typeface="Calibri" panose="020F0502020204030204" pitchFamily="34" charset="0"/>
                <a:ea typeface="Times New Roman"/>
                <a:cs typeface="Calibri" panose="020F0502020204030204" pitchFamily="34" charset="0"/>
                <a:sym typeface="Times New Roman"/>
              </a:rPr>
              <a:t>Z</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 between the input space</a:t>
            </a:r>
            <a:r>
              <a:rPr lang="en-US" sz="2000" dirty="0">
                <a:solidFill>
                  <a:schemeClr val="accent6">
                    <a:lumMod val="75000"/>
                  </a:schemeClr>
                </a:solidFill>
                <a:latin typeface="Calibri" panose="020F0502020204030204" pitchFamily="34" charset="0"/>
                <a:ea typeface="Times New Roman"/>
                <a:cs typeface="Calibri" panose="020F0502020204030204" pitchFamily="34" charset="0"/>
                <a:sym typeface="Times New Roman"/>
              </a:rPr>
              <a:t> </a:t>
            </a:r>
            <a:r>
              <a:rPr lang="en-US" sz="2000" b="1" dirty="0">
                <a:solidFill>
                  <a:schemeClr val="accent6">
                    <a:lumMod val="75000"/>
                  </a:schemeClr>
                </a:solidFill>
                <a:latin typeface="Calibri" panose="020F0502020204030204" pitchFamily="34" charset="0"/>
                <a:ea typeface="Times New Roman"/>
                <a:cs typeface="Calibri" panose="020F0502020204030204" pitchFamily="34" charset="0"/>
                <a:sym typeface="Times New Roman"/>
              </a:rPr>
              <a:t>X</a:t>
            </a:r>
            <a:r>
              <a:rPr lang="en-US" sz="2000" dirty="0">
                <a:solidFill>
                  <a:schemeClr val="accent6">
                    <a:lumMod val="75000"/>
                  </a:schemeClr>
                </a:solidFill>
                <a:latin typeface="Calibri" panose="020F0502020204030204" pitchFamily="34" charset="0"/>
                <a:ea typeface="Times New Roman"/>
                <a:cs typeface="Calibri" panose="020F0502020204030204" pitchFamily="34" charset="0"/>
                <a:sym typeface="Times New Roman"/>
              </a:rPr>
              <a:t> </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that represents individuals and the output space </a:t>
            </a:r>
            <a:r>
              <a:rPr lang="en-US" sz="2000" b="1" dirty="0">
                <a:solidFill>
                  <a:srgbClr val="7030A0"/>
                </a:solidFill>
                <a:latin typeface="Calibri" panose="020F0502020204030204" pitchFamily="34" charset="0"/>
                <a:ea typeface="Times New Roman"/>
                <a:cs typeface="Calibri" panose="020F0502020204030204" pitchFamily="34" charset="0"/>
                <a:sym typeface="Times New Roman"/>
              </a:rPr>
              <a:t>Y</a:t>
            </a:r>
            <a:r>
              <a:rPr lang="en-US" sz="2000" dirty="0">
                <a:solidFill>
                  <a:srgbClr val="00B0F0"/>
                </a:solidFill>
                <a:latin typeface="Calibri" panose="020F0502020204030204" pitchFamily="34" charset="0"/>
                <a:ea typeface="Times New Roman"/>
                <a:cs typeface="Calibri" panose="020F0502020204030204" pitchFamily="34" charset="0"/>
                <a:sym typeface="Times New Roman"/>
              </a:rPr>
              <a:t> </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that represents classification outcomes </a:t>
            </a:r>
            <a:endParaRPr lang="el-GR" sz="2000" dirty="0">
              <a:solidFill>
                <a:schemeClr val="dk1"/>
              </a:solidFill>
              <a:latin typeface="Calibri" panose="020F0502020204030204" pitchFamily="34" charset="0"/>
              <a:ea typeface="Times New Roman"/>
              <a:cs typeface="Calibri" panose="020F0502020204030204" pitchFamily="34" charset="0"/>
              <a:sym typeface="Times New Roman"/>
            </a:endParaRPr>
          </a:p>
          <a:p>
            <a:endParaRPr lang="en-US" sz="1600" dirty="0">
              <a:solidFill>
                <a:schemeClr val="dk1"/>
              </a:solidFill>
              <a:latin typeface="Calibri" panose="020F0502020204030204" pitchFamily="34" charset="0"/>
              <a:ea typeface="Times New Roman"/>
              <a:cs typeface="Calibri" panose="020F0502020204030204" pitchFamily="34" charset="0"/>
              <a:sym typeface="Times New Roman"/>
            </a:endParaRPr>
          </a:p>
          <a:p>
            <a:r>
              <a:rPr lang="en-US" sz="2000" b="1" dirty="0">
                <a:solidFill>
                  <a:schemeClr val="accent2">
                    <a:lumMod val="75000"/>
                  </a:schemeClr>
                </a:solidFill>
                <a:latin typeface="Calibri" panose="020F0502020204030204" pitchFamily="34" charset="0"/>
                <a:ea typeface="Times New Roman"/>
                <a:cs typeface="Calibri" panose="020F0502020204030204" pitchFamily="34" charset="0"/>
                <a:sym typeface="Times New Roman"/>
              </a:rPr>
              <a:t>Z</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  representation of </a:t>
            </a:r>
            <a:r>
              <a:rPr lang="en-US" sz="2000" b="1" dirty="0">
                <a:solidFill>
                  <a:schemeClr val="accent6">
                    <a:lumMod val="75000"/>
                  </a:schemeClr>
                </a:solidFill>
                <a:latin typeface="Calibri" panose="020F0502020204030204" pitchFamily="34" charset="0"/>
                <a:ea typeface="Times New Roman"/>
                <a:cs typeface="Calibri" panose="020F0502020204030204" pitchFamily="34" charset="0"/>
                <a:sym typeface="Times New Roman"/>
              </a:rPr>
              <a:t>X</a:t>
            </a:r>
          </a:p>
          <a:p>
            <a:pPr marL="388144" lvl="2" indent="-175022">
              <a:buFont typeface="Arial" panose="020B0604020202020204" pitchFamily="34" charset="0"/>
              <a:buChar char="•"/>
            </a:pPr>
            <a:r>
              <a:rPr lang="en-US" sz="2000" dirty="0">
                <a:latin typeface="Calibri" panose="020F0502020204030204" pitchFamily="34" charset="0"/>
                <a:cs typeface="Calibri" panose="020F0502020204030204" pitchFamily="34" charset="0"/>
              </a:rPr>
              <a:t>best encodes </a:t>
            </a:r>
            <a:r>
              <a:rPr lang="en-US" sz="2000" dirty="0">
                <a:solidFill>
                  <a:schemeClr val="accent6">
                    <a:lumMod val="75000"/>
                  </a:schemeClr>
                </a:solidFill>
                <a:latin typeface="Calibri" panose="020F0502020204030204" pitchFamily="34" charset="0"/>
                <a:cs typeface="Calibri" panose="020F0502020204030204" pitchFamily="34" charset="0"/>
              </a:rPr>
              <a:t>X</a:t>
            </a:r>
            <a:r>
              <a:rPr lang="en-US" sz="2000" dirty="0">
                <a:latin typeface="Calibri" panose="020F0502020204030204" pitchFamily="34" charset="0"/>
                <a:cs typeface="Calibri" panose="020F0502020204030204" pitchFamily="34" charset="0"/>
              </a:rPr>
              <a:t> and </a:t>
            </a:r>
          </a:p>
          <a:p>
            <a:pPr marL="388144" indent="-175022">
              <a:buFont typeface="Arial" panose="020B0604020202020204" pitchFamily="34" charset="0"/>
              <a:buChar char="•"/>
            </a:pPr>
            <a:r>
              <a:rPr lang="en-US" sz="2000" dirty="0">
                <a:latin typeface="Calibri" panose="020F0502020204030204" pitchFamily="34" charset="0"/>
                <a:cs typeface="Calibri" panose="020F0502020204030204" pitchFamily="34" charset="0"/>
              </a:rPr>
              <a:t>obfuscates any information about membership in the protected group</a:t>
            </a:r>
            <a:endParaRPr lang="en-US" sz="2000" dirty="0">
              <a:solidFill>
                <a:schemeClr val="dk1"/>
              </a:solidFill>
              <a:latin typeface="Calibri" panose="020F0502020204030204" pitchFamily="34" charset="0"/>
              <a:ea typeface="Times New Roman"/>
              <a:cs typeface="Calibri" panose="020F0502020204030204" pitchFamily="34" charset="0"/>
              <a:sym typeface="Times New Roman"/>
            </a:endParaRPr>
          </a:p>
          <a:p>
            <a:endParaRPr sz="1600" dirty="0">
              <a:latin typeface="Calibri" panose="020F0502020204030204" pitchFamily="34" charset="0"/>
              <a:ea typeface="Calibri"/>
              <a:cs typeface="Calibri" panose="020F0502020204030204" pitchFamily="34" charset="0"/>
              <a:sym typeface="Calibri"/>
            </a:endParaRPr>
          </a:p>
        </p:txBody>
      </p:sp>
      <p:sp>
        <p:nvSpPr>
          <p:cNvPr id="2" name="TextBox 1">
            <a:extLst>
              <a:ext uri="{FF2B5EF4-FFF2-40B4-BE49-F238E27FC236}">
                <a16:creationId xmlns:a16="http://schemas.microsoft.com/office/drawing/2014/main" id="{D60E92D5-A541-4FF3-A369-5434C0E0E871}"/>
              </a:ext>
            </a:extLst>
          </p:cNvPr>
          <p:cNvSpPr txBox="1"/>
          <p:nvPr/>
        </p:nvSpPr>
        <p:spPr>
          <a:xfrm>
            <a:off x="124952" y="5054177"/>
            <a:ext cx="8152791" cy="984885"/>
          </a:xfrm>
          <a:prstGeom prst="rect">
            <a:avLst/>
          </a:prstGeom>
          <a:noFill/>
        </p:spPr>
        <p:txBody>
          <a:bodyPr wrap="square" rtlCol="0">
            <a:spAutoFit/>
          </a:bodyPr>
          <a:lstStyle/>
          <a:p>
            <a:r>
              <a:rPr lang="en-US" sz="2000" dirty="0">
                <a:solidFill>
                  <a:schemeClr val="accent2">
                    <a:lumMod val="75000"/>
                  </a:schemeClr>
                </a:solidFill>
                <a:latin typeface="Calibri" panose="020F0502020204030204" pitchFamily="34" charset="0"/>
                <a:ea typeface="Times New Roman"/>
                <a:cs typeface="Calibri" panose="020F0502020204030204" pitchFamily="34" charset="0"/>
                <a:sym typeface="Times New Roman"/>
              </a:rPr>
              <a:t>Z</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 is a multinomial random variable of size </a:t>
            </a:r>
            <a:r>
              <a:rPr lang="en-US" sz="2000" i="1" dirty="0">
                <a:solidFill>
                  <a:schemeClr val="dk1"/>
                </a:solidFill>
                <a:latin typeface="Calibri" panose="020F0502020204030204" pitchFamily="34" charset="0"/>
                <a:ea typeface="Times New Roman"/>
                <a:cs typeface="Calibri" panose="020F0502020204030204" pitchFamily="34" charset="0"/>
                <a:sym typeface="Times New Roman"/>
              </a:rPr>
              <a:t>k</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 where each of the </a:t>
            </a:r>
            <a:r>
              <a:rPr lang="en-US" sz="2000" i="1" dirty="0">
                <a:solidFill>
                  <a:schemeClr val="dk1"/>
                </a:solidFill>
                <a:latin typeface="Calibri" panose="020F0502020204030204" pitchFamily="34" charset="0"/>
                <a:ea typeface="Times New Roman"/>
                <a:cs typeface="Calibri" panose="020F0502020204030204" pitchFamily="34" charset="0"/>
                <a:sym typeface="Times New Roman"/>
              </a:rPr>
              <a:t>k</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 values represents </a:t>
            </a:r>
            <a:r>
              <a:rPr lang="en-US" sz="2000" i="1" dirty="0">
                <a:latin typeface="Calibri" panose="020F0502020204030204" pitchFamily="34" charset="0"/>
                <a:ea typeface="Times New Roman"/>
                <a:cs typeface="Calibri" panose="020F0502020204030204" pitchFamily="34" charset="0"/>
                <a:sym typeface="Times New Roman"/>
              </a:rPr>
              <a:t>a</a:t>
            </a:r>
            <a:r>
              <a:rPr lang="en-US" sz="2000" i="1" dirty="0">
                <a:solidFill>
                  <a:schemeClr val="accent2">
                    <a:lumMod val="75000"/>
                  </a:schemeClr>
                </a:solidFill>
                <a:latin typeface="Calibri" panose="020F0502020204030204" pitchFamily="34" charset="0"/>
                <a:ea typeface="Times New Roman"/>
                <a:cs typeface="Calibri" panose="020F0502020204030204" pitchFamily="34" charset="0"/>
                <a:sym typeface="Times New Roman"/>
              </a:rPr>
              <a:t> prototype (cluster) </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in the space of </a:t>
            </a:r>
            <a:r>
              <a:rPr lang="en-US" sz="2000" b="1" dirty="0">
                <a:solidFill>
                  <a:schemeClr val="accent6">
                    <a:lumMod val="75000"/>
                  </a:schemeClr>
                </a:solidFill>
                <a:latin typeface="Calibri" panose="020F0502020204030204" pitchFamily="34" charset="0"/>
                <a:ea typeface="Times New Roman"/>
                <a:cs typeface="Calibri" panose="020F0502020204030204" pitchFamily="34" charset="0"/>
                <a:sym typeface="Times New Roman"/>
              </a:rPr>
              <a:t>X</a:t>
            </a:r>
            <a:r>
              <a:rPr lang="en-US" sz="2000" dirty="0">
                <a:solidFill>
                  <a:schemeClr val="dk1"/>
                </a:solidFill>
                <a:latin typeface="Calibri" panose="020F0502020204030204" pitchFamily="34" charset="0"/>
                <a:ea typeface="Times New Roman"/>
                <a:cs typeface="Calibri" panose="020F0502020204030204" pitchFamily="34" charset="0"/>
                <a:sym typeface="Times New Roman"/>
              </a:rPr>
              <a:t>. </a:t>
            </a:r>
          </a:p>
          <a:p>
            <a:endParaRPr lang="en-US"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10" name="Arrow: Right 9">
            <a:extLst>
              <a:ext uri="{FF2B5EF4-FFF2-40B4-BE49-F238E27FC236}">
                <a16:creationId xmlns:a16="http://schemas.microsoft.com/office/drawing/2014/main" id="{0F244D54-E69D-413E-BEC3-57B9B47CC29E}"/>
              </a:ext>
            </a:extLst>
          </p:cNvPr>
          <p:cNvSpPr/>
          <p:nvPr/>
        </p:nvSpPr>
        <p:spPr>
          <a:xfrm>
            <a:off x="7245991" y="2746961"/>
            <a:ext cx="518159" cy="254000"/>
          </a:xfrm>
          <a:prstGeom prst="rightArrow">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grpSp>
        <p:nvGrpSpPr>
          <p:cNvPr id="16" name="Group 15">
            <a:extLst>
              <a:ext uri="{FF2B5EF4-FFF2-40B4-BE49-F238E27FC236}">
                <a16:creationId xmlns:a16="http://schemas.microsoft.com/office/drawing/2014/main" id="{27BFB5F5-6E60-4058-989D-7BE3608C5072}"/>
              </a:ext>
            </a:extLst>
          </p:cNvPr>
          <p:cNvGrpSpPr/>
          <p:nvPr/>
        </p:nvGrpSpPr>
        <p:grpSpPr>
          <a:xfrm>
            <a:off x="5194094" y="2634211"/>
            <a:ext cx="3896295" cy="1025886"/>
            <a:chOff x="6818837" y="1906227"/>
            <a:chExt cx="5195060" cy="1367847"/>
          </a:xfrm>
        </p:grpSpPr>
        <p:sp>
          <p:nvSpPr>
            <p:cNvPr id="5" name="Arrow: Right 4">
              <a:extLst>
                <a:ext uri="{FF2B5EF4-FFF2-40B4-BE49-F238E27FC236}">
                  <a16:creationId xmlns:a16="http://schemas.microsoft.com/office/drawing/2014/main" id="{1BCF21D7-1BE4-454B-B86E-75F4D20E529A}"/>
                </a:ext>
              </a:extLst>
            </p:cNvPr>
            <p:cNvSpPr/>
            <p:nvPr/>
          </p:nvSpPr>
          <p:spPr>
            <a:xfrm>
              <a:off x="7977079" y="2043966"/>
              <a:ext cx="690879" cy="338667"/>
            </a:xfrm>
            <a:prstGeom prst="rightArrow">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dirty="0"/>
            </a:p>
          </p:txBody>
        </p:sp>
        <p:sp>
          <p:nvSpPr>
            <p:cNvPr id="7" name="TextBox 6">
              <a:extLst>
                <a:ext uri="{FF2B5EF4-FFF2-40B4-BE49-F238E27FC236}">
                  <a16:creationId xmlns:a16="http://schemas.microsoft.com/office/drawing/2014/main" id="{629E38FC-8A93-4A5F-9957-DC3C022398D2}"/>
                </a:ext>
              </a:extLst>
            </p:cNvPr>
            <p:cNvSpPr txBox="1"/>
            <p:nvPr/>
          </p:nvSpPr>
          <p:spPr>
            <a:xfrm>
              <a:off x="7313292" y="1922046"/>
              <a:ext cx="535093" cy="697626"/>
            </a:xfrm>
            <a:prstGeom prst="rect">
              <a:avLst/>
            </a:prstGeom>
            <a:noFill/>
          </p:spPr>
          <p:txBody>
            <a:bodyPr wrap="square" rtlCol="0">
              <a:spAutoFit/>
            </a:bodyPr>
            <a:lstStyle/>
            <a:p>
              <a:r>
                <a:rPr lang="en-US" sz="2800" dirty="0">
                  <a:solidFill>
                    <a:schemeClr val="accent6">
                      <a:lumMod val="75000"/>
                    </a:schemeClr>
                  </a:solidFill>
                  <a:latin typeface="Calibri" panose="020F0502020204030204" pitchFamily="34" charset="0"/>
                  <a:cs typeface="Calibri" panose="020F0502020204030204" pitchFamily="34" charset="0"/>
                </a:rPr>
                <a:t>X</a:t>
              </a:r>
            </a:p>
          </p:txBody>
        </p:sp>
        <p:sp>
          <p:nvSpPr>
            <p:cNvPr id="9" name="TextBox 8">
              <a:extLst>
                <a:ext uri="{FF2B5EF4-FFF2-40B4-BE49-F238E27FC236}">
                  <a16:creationId xmlns:a16="http://schemas.microsoft.com/office/drawing/2014/main" id="{DC890907-DC53-4092-B325-0D95200EA5DC}"/>
                </a:ext>
              </a:extLst>
            </p:cNvPr>
            <p:cNvSpPr txBox="1"/>
            <p:nvPr/>
          </p:nvSpPr>
          <p:spPr>
            <a:xfrm>
              <a:off x="8922872" y="1906227"/>
              <a:ext cx="1463040" cy="697626"/>
            </a:xfrm>
            <a:prstGeom prst="rect">
              <a:avLst/>
            </a:prstGeom>
            <a:noFill/>
          </p:spPr>
          <p:txBody>
            <a:bodyPr wrap="square" rtlCol="0">
              <a:spAutoFit/>
            </a:bodyPr>
            <a:lstStyle/>
            <a:p>
              <a:r>
                <a:rPr lang="en-US" sz="2800" dirty="0">
                  <a:solidFill>
                    <a:schemeClr val="accent2">
                      <a:lumMod val="75000"/>
                    </a:schemeClr>
                  </a:solidFill>
                  <a:latin typeface="Calibri" panose="020F0502020204030204" pitchFamily="34" charset="0"/>
                  <a:cs typeface="Calibri" panose="020F0502020204030204" pitchFamily="34" charset="0"/>
                </a:rPr>
                <a:t>Z</a:t>
              </a:r>
            </a:p>
          </p:txBody>
        </p:sp>
        <p:sp>
          <p:nvSpPr>
            <p:cNvPr id="11" name="TextBox 10">
              <a:extLst>
                <a:ext uri="{FF2B5EF4-FFF2-40B4-BE49-F238E27FC236}">
                  <a16:creationId xmlns:a16="http://schemas.microsoft.com/office/drawing/2014/main" id="{F4A17481-F52C-4235-A60A-75AEE8E6F8D6}"/>
                </a:ext>
              </a:extLst>
            </p:cNvPr>
            <p:cNvSpPr txBox="1"/>
            <p:nvPr/>
          </p:nvSpPr>
          <p:spPr>
            <a:xfrm>
              <a:off x="10550857" y="1906227"/>
              <a:ext cx="1463040" cy="697626"/>
            </a:xfrm>
            <a:prstGeom prst="rect">
              <a:avLst/>
            </a:prstGeom>
            <a:noFill/>
          </p:spPr>
          <p:txBody>
            <a:bodyPr wrap="square" rtlCol="0">
              <a:spAutoFit/>
            </a:bodyPr>
            <a:lstStyle/>
            <a:p>
              <a:r>
                <a:rPr lang="en-US" sz="2800" dirty="0">
                  <a:solidFill>
                    <a:srgbClr val="7030A0"/>
                  </a:solidFill>
                  <a:latin typeface="Calibri" panose="020F0502020204030204" pitchFamily="34" charset="0"/>
                  <a:cs typeface="Calibri" panose="020F0502020204030204" pitchFamily="34" charset="0"/>
                </a:rPr>
                <a:t>Y</a:t>
              </a:r>
            </a:p>
          </p:txBody>
        </p:sp>
        <p:sp>
          <p:nvSpPr>
            <p:cNvPr id="4" name="TextBox 3">
              <a:extLst>
                <a:ext uri="{FF2B5EF4-FFF2-40B4-BE49-F238E27FC236}">
                  <a16:creationId xmlns:a16="http://schemas.microsoft.com/office/drawing/2014/main" id="{814F557F-61D7-4D7A-93A9-436CC4B89422}"/>
                </a:ext>
              </a:extLst>
            </p:cNvPr>
            <p:cNvSpPr txBox="1"/>
            <p:nvPr/>
          </p:nvSpPr>
          <p:spPr>
            <a:xfrm>
              <a:off x="10166232" y="2576448"/>
              <a:ext cx="1767839" cy="697626"/>
            </a:xfrm>
            <a:prstGeom prst="rect">
              <a:avLst/>
            </a:prstGeom>
            <a:noFill/>
          </p:spPr>
          <p:txBody>
            <a:bodyPr wrap="square" rtlCol="0">
              <a:spAutoFit/>
            </a:bodyPr>
            <a:lstStyle/>
            <a:p>
              <a:r>
                <a:rPr lang="en-US" sz="1400" dirty="0">
                  <a:solidFill>
                    <a:srgbClr val="7030A0"/>
                  </a:solidFill>
                  <a:latin typeface="Calibri" panose="020F0502020204030204" pitchFamily="34" charset="0"/>
                  <a:cs typeface="Calibri" panose="020F0502020204030204" pitchFamily="34" charset="0"/>
                </a:rPr>
                <a:t>Classification output</a:t>
              </a:r>
            </a:p>
          </p:txBody>
        </p:sp>
        <p:sp>
          <p:nvSpPr>
            <p:cNvPr id="13" name="TextBox 12">
              <a:extLst>
                <a:ext uri="{FF2B5EF4-FFF2-40B4-BE49-F238E27FC236}">
                  <a16:creationId xmlns:a16="http://schemas.microsoft.com/office/drawing/2014/main" id="{EDD70316-47F7-42EE-BB73-FEFF1262F7AF}"/>
                </a:ext>
              </a:extLst>
            </p:cNvPr>
            <p:cNvSpPr txBox="1"/>
            <p:nvPr/>
          </p:nvSpPr>
          <p:spPr>
            <a:xfrm>
              <a:off x="6818837" y="2573027"/>
              <a:ext cx="1615440" cy="697626"/>
            </a:xfrm>
            <a:prstGeom prst="rect">
              <a:avLst/>
            </a:prstGeom>
            <a:noFill/>
          </p:spPr>
          <p:txBody>
            <a:bodyPr wrap="square" rtlCol="0">
              <a:spAutoFit/>
            </a:bodyPr>
            <a:lstStyle/>
            <a:p>
              <a:r>
                <a:rPr lang="en-US" sz="1400" dirty="0">
                  <a:solidFill>
                    <a:schemeClr val="accent6">
                      <a:lumMod val="75000"/>
                    </a:schemeClr>
                  </a:solidFill>
                  <a:latin typeface="Calibri" panose="020F0502020204030204" pitchFamily="34" charset="0"/>
                  <a:cs typeface="Calibri" panose="020F0502020204030204" pitchFamily="34" charset="0"/>
                </a:rPr>
                <a:t>Input: individuals</a:t>
              </a:r>
            </a:p>
          </p:txBody>
        </p:sp>
        <p:sp>
          <p:nvSpPr>
            <p:cNvPr id="6" name="TextBox 5">
              <a:extLst>
                <a:ext uri="{FF2B5EF4-FFF2-40B4-BE49-F238E27FC236}">
                  <a16:creationId xmlns:a16="http://schemas.microsoft.com/office/drawing/2014/main" id="{19F86DF7-1580-431F-9BD4-C9ED16591F47}"/>
                </a:ext>
              </a:extLst>
            </p:cNvPr>
            <p:cNvSpPr txBox="1"/>
            <p:nvPr/>
          </p:nvSpPr>
          <p:spPr>
            <a:xfrm>
              <a:off x="8332680" y="2576448"/>
              <a:ext cx="1767839" cy="697626"/>
            </a:xfrm>
            <a:prstGeom prst="rect">
              <a:avLst/>
            </a:prstGeom>
            <a:noFill/>
          </p:spPr>
          <p:txBody>
            <a:bodyPr wrap="square" rtlCol="0">
              <a:spAutoFit/>
            </a:bodyPr>
            <a:lstStyle/>
            <a:p>
              <a:r>
                <a:rPr lang="en-US" sz="1400" b="1" dirty="0">
                  <a:solidFill>
                    <a:schemeClr val="accent2">
                      <a:lumMod val="75000"/>
                    </a:schemeClr>
                  </a:solidFill>
                  <a:latin typeface="Calibri" panose="020F0502020204030204" pitchFamily="34" charset="0"/>
                  <a:cs typeface="Calibri" panose="020F0502020204030204" pitchFamily="34" charset="0"/>
                </a:rPr>
                <a:t>Fair representation</a:t>
              </a:r>
            </a:p>
          </p:txBody>
        </p:sp>
      </p:grpSp>
      <p:sp>
        <p:nvSpPr>
          <p:cNvPr id="3" name="Slide Number Placeholder 2">
            <a:extLst>
              <a:ext uri="{FF2B5EF4-FFF2-40B4-BE49-F238E27FC236}">
                <a16:creationId xmlns:a16="http://schemas.microsoft.com/office/drawing/2014/main" id="{369AAE87-A42A-4C5D-8B56-C3F3D1F2457A}"/>
              </a:ext>
            </a:extLst>
          </p:cNvPr>
          <p:cNvSpPr>
            <a:spLocks noGrp="1"/>
          </p:cNvSpPr>
          <p:nvPr>
            <p:ph type="sldNum" idx="12"/>
          </p:nvPr>
        </p:nvSpPr>
        <p:spPr/>
        <p:txBody>
          <a:bodyPr/>
          <a:lstStyle/>
          <a:p>
            <a:fld id="{00000000-1234-1234-1234-123412341234}" type="slidenum">
              <a:rPr lang="en-US" smtClean="0"/>
              <a:pPr/>
              <a:t>107</a:t>
            </a:fld>
            <a:endParaRPr lang="en-US" dirty="0"/>
          </a:p>
        </p:txBody>
      </p:sp>
      <p:sp>
        <p:nvSpPr>
          <p:cNvPr id="8" name="TextBox 7">
            <a:extLst>
              <a:ext uri="{FF2B5EF4-FFF2-40B4-BE49-F238E27FC236}">
                <a16:creationId xmlns:a16="http://schemas.microsoft.com/office/drawing/2014/main" id="{F2C6092D-9B1B-4A67-82F9-E7D2239E105D}"/>
              </a:ext>
            </a:extLst>
          </p:cNvPr>
          <p:cNvSpPr txBox="1"/>
          <p:nvPr/>
        </p:nvSpPr>
        <p:spPr>
          <a:xfrm>
            <a:off x="33964" y="5997651"/>
            <a:ext cx="7730186" cy="400110"/>
          </a:xfrm>
          <a:prstGeom prst="rect">
            <a:avLst/>
          </a:prstGeom>
          <a:noFill/>
        </p:spPr>
        <p:txBody>
          <a:bodyPr wrap="square" rtlCol="0">
            <a:spAutoFit/>
          </a:bodyPr>
          <a:lstStyle/>
          <a:p>
            <a:pPr marL="214313" indent="-214313">
              <a:buFont typeface="Wingdings" panose="05000000000000000000" pitchFamily="2" charset="2"/>
              <a:buChar char="§"/>
            </a:pPr>
            <a:r>
              <a:rPr lang="en-US" sz="2000" dirty="0">
                <a:latin typeface="Calibri" panose="020F0502020204030204" pitchFamily="34" charset="0"/>
                <a:cs typeface="Calibri" panose="020F0502020204030204" pitchFamily="34" charset="0"/>
              </a:rPr>
              <a:t>As in pre-processing, but now part of the optimization objective</a:t>
            </a:r>
          </a:p>
        </p:txBody>
      </p:sp>
      <p:sp>
        <p:nvSpPr>
          <p:cNvPr id="12" name="Rectangle 11">
            <a:extLst>
              <a:ext uri="{FF2B5EF4-FFF2-40B4-BE49-F238E27FC236}">
                <a16:creationId xmlns:a16="http://schemas.microsoft.com/office/drawing/2014/main" id="{E60149F1-9181-468E-AD8E-29A1B31F9A01}"/>
              </a:ext>
            </a:extLst>
          </p:cNvPr>
          <p:cNvSpPr/>
          <p:nvPr/>
        </p:nvSpPr>
        <p:spPr>
          <a:xfrm>
            <a:off x="141577" y="2146112"/>
            <a:ext cx="5003231" cy="1426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212655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70212178de_1_23"/>
          <p:cNvSpPr txBox="1">
            <a:spLocks noGrp="1"/>
          </p:cNvSpPr>
          <p:nvPr>
            <p:ph type="title"/>
          </p:nvPr>
        </p:nvSpPr>
        <p:spPr>
          <a:xfrm>
            <a:off x="461010" y="136525"/>
            <a:ext cx="7886700" cy="1231477"/>
          </a:xfrm>
          <a:prstGeom prst="rect">
            <a:avLst/>
          </a:prstGeom>
        </p:spPr>
        <p:txBody>
          <a:bodyPr spcFirstLastPara="1" vert="horz" wrap="square" lIns="68569" tIns="34275" rIns="68569" bIns="34275" rtlCol="0" anchor="ctr" anchorCtr="0">
            <a:noAutofit/>
          </a:bodyPr>
          <a:lstStyle/>
          <a:p>
            <a:r>
              <a:rPr lang="en-US" dirty="0"/>
              <a:t>In-processing: learning fair representations </a:t>
            </a:r>
            <a:endParaRPr dirty="0"/>
          </a:p>
        </p:txBody>
      </p:sp>
      <p:sp>
        <p:nvSpPr>
          <p:cNvPr id="244" name="Google Shape;244;g70212178de_1_23"/>
          <p:cNvSpPr txBox="1"/>
          <p:nvPr/>
        </p:nvSpPr>
        <p:spPr>
          <a:xfrm>
            <a:off x="172439" y="1547902"/>
            <a:ext cx="6380761" cy="602710"/>
          </a:xfrm>
          <a:prstGeom prst="rect">
            <a:avLst/>
          </a:prstGeom>
          <a:noFill/>
          <a:ln>
            <a:noFill/>
          </a:ln>
        </p:spPr>
        <p:txBody>
          <a:bodyPr spcFirstLastPara="1" wrap="square" lIns="68569" tIns="68569" rIns="68569" bIns="68569" anchor="t" anchorCtr="0">
            <a:noAutofit/>
          </a:bodyPr>
          <a:lstStyle/>
          <a:p>
            <a:r>
              <a:rPr lang="en-US" sz="2000" dirty="0">
                <a:latin typeface="Calibri" panose="020F0502020204030204" pitchFamily="34" charset="0"/>
                <a:ea typeface="Calibri"/>
                <a:cs typeface="Calibri" panose="020F0502020204030204" pitchFamily="34" charset="0"/>
                <a:sym typeface="Calibri"/>
              </a:rPr>
              <a:t>A learning system that minimizes the loss function</a:t>
            </a:r>
            <a:endParaRPr sz="2000" dirty="0">
              <a:latin typeface="Calibri" panose="020F0502020204030204" pitchFamily="34" charset="0"/>
              <a:ea typeface="Calibri"/>
              <a:cs typeface="Calibri" panose="020F0502020204030204" pitchFamily="34" charset="0"/>
              <a:sym typeface="Calibri"/>
            </a:endParaRPr>
          </a:p>
        </p:txBody>
      </p:sp>
      <p:sp>
        <p:nvSpPr>
          <p:cNvPr id="2" name="TextBox 1">
            <a:extLst>
              <a:ext uri="{FF2B5EF4-FFF2-40B4-BE49-F238E27FC236}">
                <a16:creationId xmlns:a16="http://schemas.microsoft.com/office/drawing/2014/main" id="{D60E92D5-A541-4FF3-A369-5434C0E0E871}"/>
              </a:ext>
            </a:extLst>
          </p:cNvPr>
          <p:cNvSpPr txBox="1"/>
          <p:nvPr/>
        </p:nvSpPr>
        <p:spPr>
          <a:xfrm>
            <a:off x="151470" y="4986933"/>
            <a:ext cx="7416800" cy="400110"/>
          </a:xfrm>
          <a:prstGeom prst="rect">
            <a:avLst/>
          </a:prstGeom>
          <a:noFill/>
        </p:spPr>
        <p:txBody>
          <a:bodyPr wrap="square" rtlCol="0">
            <a:spAutoFit/>
          </a:bodyPr>
          <a:lstStyle/>
          <a:p>
            <a:r>
              <a:rPr lang="en-US" sz="2000" dirty="0">
                <a:solidFill>
                  <a:schemeClr val="accent2">
                    <a:lumMod val="75000"/>
                  </a:schemeClr>
                </a:solidFill>
                <a:latin typeface="Calibri" panose="020F0502020204030204" pitchFamily="34" charset="0"/>
                <a:ea typeface="Times New Roman"/>
                <a:cs typeface="Calibri" panose="020F0502020204030204" pitchFamily="34" charset="0"/>
                <a:sym typeface="Times New Roman"/>
              </a:rPr>
              <a:t>Statistical parity</a:t>
            </a:r>
          </a:p>
        </p:txBody>
      </p:sp>
      <p:sp>
        <p:nvSpPr>
          <p:cNvPr id="10" name="Arrow: Right 9">
            <a:extLst>
              <a:ext uri="{FF2B5EF4-FFF2-40B4-BE49-F238E27FC236}">
                <a16:creationId xmlns:a16="http://schemas.microsoft.com/office/drawing/2014/main" id="{0F244D54-E69D-413E-BEC3-57B9B47CC29E}"/>
              </a:ext>
            </a:extLst>
          </p:cNvPr>
          <p:cNvSpPr/>
          <p:nvPr/>
        </p:nvSpPr>
        <p:spPr>
          <a:xfrm>
            <a:off x="7465183" y="2204132"/>
            <a:ext cx="518159" cy="254000"/>
          </a:xfrm>
          <a:prstGeom prst="rightArrow">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grpSp>
        <p:nvGrpSpPr>
          <p:cNvPr id="16" name="Group 15">
            <a:extLst>
              <a:ext uri="{FF2B5EF4-FFF2-40B4-BE49-F238E27FC236}">
                <a16:creationId xmlns:a16="http://schemas.microsoft.com/office/drawing/2014/main" id="{27BFB5F5-6E60-4058-989D-7BE3608C5072}"/>
              </a:ext>
            </a:extLst>
          </p:cNvPr>
          <p:cNvGrpSpPr/>
          <p:nvPr/>
        </p:nvGrpSpPr>
        <p:grpSpPr>
          <a:xfrm>
            <a:off x="5351951" y="2096065"/>
            <a:ext cx="3896295" cy="1087441"/>
            <a:chOff x="6818837" y="1906227"/>
            <a:chExt cx="5195060" cy="1449920"/>
          </a:xfrm>
        </p:grpSpPr>
        <p:sp>
          <p:nvSpPr>
            <p:cNvPr id="5" name="Arrow: Right 4">
              <a:extLst>
                <a:ext uri="{FF2B5EF4-FFF2-40B4-BE49-F238E27FC236}">
                  <a16:creationId xmlns:a16="http://schemas.microsoft.com/office/drawing/2014/main" id="{1BCF21D7-1BE4-454B-B86E-75F4D20E529A}"/>
                </a:ext>
              </a:extLst>
            </p:cNvPr>
            <p:cNvSpPr/>
            <p:nvPr/>
          </p:nvSpPr>
          <p:spPr>
            <a:xfrm>
              <a:off x="7977079" y="2043966"/>
              <a:ext cx="690879" cy="338667"/>
            </a:xfrm>
            <a:prstGeom prst="rightArrow">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7" name="TextBox 6">
              <a:extLst>
                <a:ext uri="{FF2B5EF4-FFF2-40B4-BE49-F238E27FC236}">
                  <a16:creationId xmlns:a16="http://schemas.microsoft.com/office/drawing/2014/main" id="{629E38FC-8A93-4A5F-9957-DC3C022398D2}"/>
                </a:ext>
              </a:extLst>
            </p:cNvPr>
            <p:cNvSpPr txBox="1"/>
            <p:nvPr/>
          </p:nvSpPr>
          <p:spPr>
            <a:xfrm>
              <a:off x="7313292" y="1922046"/>
              <a:ext cx="535093" cy="615553"/>
            </a:xfrm>
            <a:prstGeom prst="rect">
              <a:avLst/>
            </a:prstGeom>
            <a:noFill/>
          </p:spPr>
          <p:txBody>
            <a:bodyPr wrap="square" rtlCol="0">
              <a:spAutoFit/>
            </a:bodyPr>
            <a:lstStyle/>
            <a:p>
              <a:r>
                <a:rPr lang="en-US" sz="2400" dirty="0">
                  <a:solidFill>
                    <a:schemeClr val="accent6">
                      <a:lumMod val="75000"/>
                    </a:schemeClr>
                  </a:solidFill>
                  <a:latin typeface="Calibri" panose="020F0502020204030204" pitchFamily="34" charset="0"/>
                  <a:cs typeface="Calibri" panose="020F0502020204030204" pitchFamily="34" charset="0"/>
                </a:rPr>
                <a:t>X</a:t>
              </a:r>
            </a:p>
          </p:txBody>
        </p:sp>
        <p:sp>
          <p:nvSpPr>
            <p:cNvPr id="9" name="TextBox 8">
              <a:extLst>
                <a:ext uri="{FF2B5EF4-FFF2-40B4-BE49-F238E27FC236}">
                  <a16:creationId xmlns:a16="http://schemas.microsoft.com/office/drawing/2014/main" id="{DC890907-DC53-4092-B325-0D95200EA5DC}"/>
                </a:ext>
              </a:extLst>
            </p:cNvPr>
            <p:cNvSpPr txBox="1"/>
            <p:nvPr/>
          </p:nvSpPr>
          <p:spPr>
            <a:xfrm>
              <a:off x="8877888" y="1906227"/>
              <a:ext cx="535093" cy="615553"/>
            </a:xfrm>
            <a:prstGeom prst="rect">
              <a:avLst/>
            </a:prstGeom>
            <a:noFill/>
          </p:spPr>
          <p:txBody>
            <a:bodyPr wrap="square" rtlCol="0">
              <a:spAutoFit/>
            </a:bodyPr>
            <a:lstStyle/>
            <a:p>
              <a:r>
                <a:rPr lang="en-US" sz="2400" dirty="0">
                  <a:solidFill>
                    <a:schemeClr val="accent2">
                      <a:lumMod val="75000"/>
                    </a:schemeClr>
                  </a:solidFill>
                  <a:latin typeface="Calibri" panose="020F0502020204030204" pitchFamily="34" charset="0"/>
                  <a:cs typeface="Calibri" panose="020F0502020204030204" pitchFamily="34" charset="0"/>
                </a:rPr>
                <a:t>Z</a:t>
              </a:r>
            </a:p>
          </p:txBody>
        </p:sp>
        <p:sp>
          <p:nvSpPr>
            <p:cNvPr id="11" name="TextBox 10">
              <a:extLst>
                <a:ext uri="{FF2B5EF4-FFF2-40B4-BE49-F238E27FC236}">
                  <a16:creationId xmlns:a16="http://schemas.microsoft.com/office/drawing/2014/main" id="{F4A17481-F52C-4235-A60A-75AEE8E6F8D6}"/>
                </a:ext>
              </a:extLst>
            </p:cNvPr>
            <p:cNvSpPr txBox="1"/>
            <p:nvPr/>
          </p:nvSpPr>
          <p:spPr>
            <a:xfrm>
              <a:off x="10550857" y="1906227"/>
              <a:ext cx="1463040" cy="615553"/>
            </a:xfrm>
            <a:prstGeom prst="rect">
              <a:avLst/>
            </a:prstGeom>
            <a:noFill/>
          </p:spPr>
          <p:txBody>
            <a:bodyPr wrap="square" rtlCol="0">
              <a:spAutoFit/>
            </a:bodyPr>
            <a:lstStyle/>
            <a:p>
              <a:r>
                <a:rPr lang="en-US" sz="2400" dirty="0">
                  <a:solidFill>
                    <a:srgbClr val="7030A0"/>
                  </a:solidFill>
                  <a:latin typeface="Calibri" panose="020F0502020204030204" pitchFamily="34" charset="0"/>
                  <a:cs typeface="Calibri" panose="020F0502020204030204" pitchFamily="34" charset="0"/>
                </a:rPr>
                <a:t>Y</a:t>
              </a:r>
            </a:p>
          </p:txBody>
        </p:sp>
        <p:sp>
          <p:nvSpPr>
            <p:cNvPr id="4" name="TextBox 3">
              <a:extLst>
                <a:ext uri="{FF2B5EF4-FFF2-40B4-BE49-F238E27FC236}">
                  <a16:creationId xmlns:a16="http://schemas.microsoft.com/office/drawing/2014/main" id="{814F557F-61D7-4D7A-93A9-436CC4B89422}"/>
                </a:ext>
              </a:extLst>
            </p:cNvPr>
            <p:cNvSpPr txBox="1"/>
            <p:nvPr/>
          </p:nvSpPr>
          <p:spPr>
            <a:xfrm>
              <a:off x="10166232" y="2576448"/>
              <a:ext cx="1767839" cy="779699"/>
            </a:xfrm>
            <a:prstGeom prst="rect">
              <a:avLst/>
            </a:prstGeom>
            <a:noFill/>
          </p:spPr>
          <p:txBody>
            <a:bodyPr wrap="square" rtlCol="0">
              <a:spAutoFit/>
            </a:bodyPr>
            <a:lstStyle/>
            <a:p>
              <a:r>
                <a:rPr lang="en-US" sz="1600" dirty="0">
                  <a:solidFill>
                    <a:srgbClr val="7030A0"/>
                  </a:solidFill>
                  <a:latin typeface="Calibri" panose="020F0502020204030204" pitchFamily="34" charset="0"/>
                  <a:cs typeface="Calibri" panose="020F0502020204030204" pitchFamily="34" charset="0"/>
                </a:rPr>
                <a:t>Classification output</a:t>
              </a:r>
            </a:p>
          </p:txBody>
        </p:sp>
        <p:sp>
          <p:nvSpPr>
            <p:cNvPr id="13" name="TextBox 12">
              <a:extLst>
                <a:ext uri="{FF2B5EF4-FFF2-40B4-BE49-F238E27FC236}">
                  <a16:creationId xmlns:a16="http://schemas.microsoft.com/office/drawing/2014/main" id="{EDD70316-47F7-42EE-BB73-FEFF1262F7AF}"/>
                </a:ext>
              </a:extLst>
            </p:cNvPr>
            <p:cNvSpPr txBox="1"/>
            <p:nvPr/>
          </p:nvSpPr>
          <p:spPr>
            <a:xfrm>
              <a:off x="6818837" y="2573026"/>
              <a:ext cx="1615440" cy="779699"/>
            </a:xfrm>
            <a:prstGeom prst="rect">
              <a:avLst/>
            </a:prstGeom>
            <a:noFill/>
          </p:spPr>
          <p:txBody>
            <a:bodyPr wrap="square" rtlCol="0">
              <a:spAutoFit/>
            </a:bodyPr>
            <a:lstStyle/>
            <a:p>
              <a:r>
                <a:rPr lang="en-US" sz="1600" dirty="0">
                  <a:solidFill>
                    <a:schemeClr val="accent6">
                      <a:lumMod val="75000"/>
                    </a:schemeClr>
                  </a:solidFill>
                  <a:latin typeface="Calibri" panose="020F0502020204030204" pitchFamily="34" charset="0"/>
                  <a:cs typeface="Calibri" panose="020F0502020204030204" pitchFamily="34" charset="0"/>
                </a:rPr>
                <a:t>Input: individuals</a:t>
              </a:r>
            </a:p>
          </p:txBody>
        </p:sp>
        <p:sp>
          <p:nvSpPr>
            <p:cNvPr id="6" name="TextBox 5">
              <a:extLst>
                <a:ext uri="{FF2B5EF4-FFF2-40B4-BE49-F238E27FC236}">
                  <a16:creationId xmlns:a16="http://schemas.microsoft.com/office/drawing/2014/main" id="{19F86DF7-1580-431F-9BD4-C9ED16591F47}"/>
                </a:ext>
              </a:extLst>
            </p:cNvPr>
            <p:cNvSpPr txBox="1"/>
            <p:nvPr/>
          </p:nvSpPr>
          <p:spPr>
            <a:xfrm>
              <a:off x="8313066" y="2573026"/>
              <a:ext cx="1974376" cy="779699"/>
            </a:xfrm>
            <a:prstGeom prst="rect">
              <a:avLst/>
            </a:prstGeom>
            <a:noFill/>
          </p:spPr>
          <p:txBody>
            <a:bodyPr wrap="square" rtlCol="0">
              <a:spAutoFit/>
            </a:bodyPr>
            <a:lstStyle/>
            <a:p>
              <a:r>
                <a:rPr lang="en-US" sz="1600" b="1" dirty="0">
                  <a:solidFill>
                    <a:schemeClr val="accent2">
                      <a:lumMod val="75000"/>
                    </a:schemeClr>
                  </a:solidFill>
                  <a:latin typeface="Calibri" panose="020F0502020204030204" pitchFamily="34" charset="0"/>
                  <a:cs typeface="Calibri" panose="020F0502020204030204" pitchFamily="34" charset="0"/>
                </a:rPr>
                <a:t>Fair representation</a:t>
              </a:r>
            </a:p>
          </p:txBody>
        </p:sp>
      </p:grpSp>
      <p:sp>
        <p:nvSpPr>
          <p:cNvPr id="18" name="TextBox 17">
            <a:extLst>
              <a:ext uri="{FF2B5EF4-FFF2-40B4-BE49-F238E27FC236}">
                <a16:creationId xmlns:a16="http://schemas.microsoft.com/office/drawing/2014/main" id="{B88FB212-BDC2-4C23-819C-F1E97FE32C3C}"/>
              </a:ext>
            </a:extLst>
          </p:cNvPr>
          <p:cNvSpPr txBox="1"/>
          <p:nvPr/>
        </p:nvSpPr>
        <p:spPr>
          <a:xfrm>
            <a:off x="3756232" y="2171565"/>
            <a:ext cx="1733702" cy="369332"/>
          </a:xfrm>
          <a:prstGeom prst="rect">
            <a:avLst/>
          </a:prstGeom>
          <a:noFill/>
        </p:spPr>
        <p:txBody>
          <a:bodyPr wrap="square" rtlCol="0">
            <a:spAutoFit/>
          </a:bodyPr>
          <a:lstStyle/>
          <a:p>
            <a:r>
              <a:rPr lang="en-US" dirty="0">
                <a:solidFill>
                  <a:srgbClr val="7030A0"/>
                </a:solidFill>
              </a:rPr>
              <a:t>Accuracy</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0DA58A-563C-4011-9862-C0D5B4FF50B7}"/>
                  </a:ext>
                </a:extLst>
              </p:cNvPr>
              <p:cNvSpPr txBox="1"/>
              <p:nvPr/>
            </p:nvSpPr>
            <p:spPr>
              <a:xfrm>
                <a:off x="364338" y="2592512"/>
                <a:ext cx="4222310" cy="4980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panose="02040503050406030204" pitchFamily="18" charset="0"/>
                        </a:rPr>
                        <m:t>𝐿</m:t>
                      </m:r>
                      <m:r>
                        <a:rPr lang="en-US" sz="3000" i="1">
                          <a:latin typeface="Cambria Math" panose="02040503050406030204" pitchFamily="18" charset="0"/>
                        </a:rPr>
                        <m:t>= </m:t>
                      </m:r>
                      <m:sSub>
                        <m:sSubPr>
                          <m:ctrlPr>
                            <a:rPr lang="en-US" sz="3000" i="1">
                              <a:solidFill>
                                <a:schemeClr val="accent6">
                                  <a:lumMod val="75000"/>
                                </a:schemeClr>
                              </a:solidFill>
                              <a:latin typeface="Cambria Math" panose="02040503050406030204" pitchFamily="18" charset="0"/>
                            </a:rPr>
                          </m:ctrlPr>
                        </m:sSubPr>
                        <m:e>
                          <m:r>
                            <a:rPr lang="el-GR" sz="3000" i="1">
                              <a:solidFill>
                                <a:schemeClr val="accent6">
                                  <a:lumMod val="75000"/>
                                </a:schemeClr>
                              </a:solidFill>
                              <a:latin typeface="Cambria Math" panose="02040503050406030204" pitchFamily="18" charset="0"/>
                            </a:rPr>
                            <m:t>𝜆</m:t>
                          </m:r>
                        </m:e>
                        <m:sub>
                          <m:r>
                            <a:rPr lang="en-US" sz="3000" i="1">
                              <a:solidFill>
                                <a:schemeClr val="accent6">
                                  <a:lumMod val="75000"/>
                                </a:schemeClr>
                              </a:solidFill>
                              <a:latin typeface="Cambria Math" panose="02040503050406030204" pitchFamily="18" charset="0"/>
                            </a:rPr>
                            <m:t>𝑥</m:t>
                          </m:r>
                        </m:sub>
                      </m:sSub>
                      <m:sSub>
                        <m:sSubPr>
                          <m:ctrlPr>
                            <a:rPr lang="en-US" sz="3000" i="1">
                              <a:solidFill>
                                <a:schemeClr val="accent6">
                                  <a:lumMod val="75000"/>
                                </a:schemeClr>
                              </a:solidFill>
                              <a:latin typeface="Cambria Math" panose="02040503050406030204" pitchFamily="18" charset="0"/>
                            </a:rPr>
                          </m:ctrlPr>
                        </m:sSubPr>
                        <m:e>
                          <m:r>
                            <a:rPr lang="en-US" sz="3000" i="1">
                              <a:solidFill>
                                <a:schemeClr val="accent6">
                                  <a:lumMod val="75000"/>
                                </a:schemeClr>
                              </a:solidFill>
                              <a:latin typeface="Cambria Math" panose="02040503050406030204" pitchFamily="18" charset="0"/>
                            </a:rPr>
                            <m:t>𝐿</m:t>
                          </m:r>
                        </m:e>
                        <m:sub>
                          <m:r>
                            <a:rPr lang="en-US" sz="3000" i="1">
                              <a:solidFill>
                                <a:schemeClr val="accent6">
                                  <a:lumMod val="75000"/>
                                </a:schemeClr>
                              </a:solidFill>
                              <a:latin typeface="Cambria Math" panose="02040503050406030204" pitchFamily="18" charset="0"/>
                            </a:rPr>
                            <m:t>𝑥</m:t>
                          </m:r>
                        </m:sub>
                      </m:sSub>
                      <m:r>
                        <a:rPr lang="en-US" sz="3000" i="1">
                          <a:latin typeface="Cambria Math" panose="02040503050406030204" pitchFamily="18" charset="0"/>
                        </a:rPr>
                        <m:t>+ </m:t>
                      </m:r>
                      <m:sSub>
                        <m:sSubPr>
                          <m:ctrlPr>
                            <a:rPr lang="en-US" sz="3000" i="1">
                              <a:solidFill>
                                <a:schemeClr val="accent2">
                                  <a:lumMod val="75000"/>
                                </a:schemeClr>
                              </a:solidFill>
                              <a:latin typeface="Cambria Math" panose="02040503050406030204" pitchFamily="18" charset="0"/>
                            </a:rPr>
                          </m:ctrlPr>
                        </m:sSubPr>
                        <m:e>
                          <m:r>
                            <a:rPr lang="el-GR" sz="3000" i="1">
                              <a:solidFill>
                                <a:schemeClr val="accent2">
                                  <a:lumMod val="75000"/>
                                </a:schemeClr>
                              </a:solidFill>
                              <a:latin typeface="Cambria Math" panose="02040503050406030204" pitchFamily="18" charset="0"/>
                            </a:rPr>
                            <m:t>𝜆</m:t>
                          </m:r>
                        </m:e>
                        <m:sub>
                          <m:r>
                            <a:rPr lang="en-US" sz="3000" i="1">
                              <a:solidFill>
                                <a:schemeClr val="accent2">
                                  <a:lumMod val="75000"/>
                                </a:schemeClr>
                              </a:solidFill>
                              <a:latin typeface="Cambria Math" panose="02040503050406030204" pitchFamily="18" charset="0"/>
                            </a:rPr>
                            <m:t>𝑧</m:t>
                          </m:r>
                        </m:sub>
                      </m:sSub>
                      <m:sSub>
                        <m:sSubPr>
                          <m:ctrlPr>
                            <a:rPr lang="en-US" sz="3000" i="1">
                              <a:solidFill>
                                <a:schemeClr val="accent2">
                                  <a:lumMod val="75000"/>
                                </a:schemeClr>
                              </a:solidFill>
                              <a:latin typeface="Cambria Math" panose="02040503050406030204" pitchFamily="18" charset="0"/>
                            </a:rPr>
                          </m:ctrlPr>
                        </m:sSubPr>
                        <m:e>
                          <m:r>
                            <a:rPr lang="en-US" sz="3000" i="1">
                              <a:solidFill>
                                <a:schemeClr val="accent2">
                                  <a:lumMod val="75000"/>
                                </a:schemeClr>
                              </a:solidFill>
                              <a:latin typeface="Cambria Math" panose="02040503050406030204" pitchFamily="18" charset="0"/>
                            </a:rPr>
                            <m:t>𝐿</m:t>
                          </m:r>
                        </m:e>
                        <m:sub>
                          <m:r>
                            <a:rPr lang="en-US" sz="3000" i="1">
                              <a:solidFill>
                                <a:schemeClr val="accent2">
                                  <a:lumMod val="75000"/>
                                </a:schemeClr>
                              </a:solidFill>
                              <a:latin typeface="Cambria Math" panose="02040503050406030204" pitchFamily="18" charset="0"/>
                            </a:rPr>
                            <m:t>𝑧</m:t>
                          </m:r>
                        </m:sub>
                      </m:sSub>
                      <m:r>
                        <a:rPr lang="en-US" sz="3000" i="1">
                          <a:latin typeface="Cambria Math" panose="02040503050406030204" pitchFamily="18" charset="0"/>
                        </a:rPr>
                        <m:t>+</m:t>
                      </m:r>
                      <m:sSub>
                        <m:sSubPr>
                          <m:ctrlPr>
                            <a:rPr lang="en-US" sz="3000" i="1">
                              <a:solidFill>
                                <a:srgbClr val="7030A0"/>
                              </a:solidFill>
                              <a:latin typeface="Cambria Math" panose="02040503050406030204" pitchFamily="18" charset="0"/>
                            </a:rPr>
                          </m:ctrlPr>
                        </m:sSubPr>
                        <m:e>
                          <m:r>
                            <a:rPr lang="el-GR" sz="3000" i="1">
                              <a:solidFill>
                                <a:srgbClr val="7030A0"/>
                              </a:solidFill>
                              <a:latin typeface="Cambria Math" panose="02040503050406030204" pitchFamily="18" charset="0"/>
                            </a:rPr>
                            <m:t>𝜆</m:t>
                          </m:r>
                        </m:e>
                        <m:sub>
                          <m:r>
                            <a:rPr lang="en-US" sz="3000" i="1">
                              <a:solidFill>
                                <a:srgbClr val="7030A0"/>
                              </a:solidFill>
                              <a:latin typeface="Cambria Math" panose="02040503050406030204" pitchFamily="18" charset="0"/>
                            </a:rPr>
                            <m:t>𝑦</m:t>
                          </m:r>
                        </m:sub>
                      </m:sSub>
                      <m:sSub>
                        <m:sSubPr>
                          <m:ctrlPr>
                            <a:rPr lang="en-US" sz="3000" i="1">
                              <a:solidFill>
                                <a:srgbClr val="7030A0"/>
                              </a:solidFill>
                              <a:latin typeface="Cambria Math" panose="02040503050406030204" pitchFamily="18" charset="0"/>
                            </a:rPr>
                          </m:ctrlPr>
                        </m:sSubPr>
                        <m:e>
                          <m:r>
                            <a:rPr lang="en-US" sz="3000" i="1">
                              <a:solidFill>
                                <a:srgbClr val="7030A0"/>
                              </a:solidFill>
                              <a:latin typeface="Cambria Math" panose="02040503050406030204" pitchFamily="18" charset="0"/>
                            </a:rPr>
                            <m:t>𝐿</m:t>
                          </m:r>
                        </m:e>
                        <m:sub>
                          <m:r>
                            <a:rPr lang="en-US" sz="3000" i="1">
                              <a:solidFill>
                                <a:srgbClr val="7030A0"/>
                              </a:solidFill>
                              <a:latin typeface="Cambria Math" panose="02040503050406030204" pitchFamily="18" charset="0"/>
                            </a:rPr>
                            <m:t>𝑦</m:t>
                          </m:r>
                        </m:sub>
                      </m:sSub>
                    </m:oMath>
                  </m:oMathPara>
                </a14:m>
                <a:endParaRPr lang="en-US" sz="3000" dirty="0"/>
              </a:p>
            </p:txBody>
          </p:sp>
        </mc:Choice>
        <mc:Fallback xmlns="">
          <p:sp>
            <p:nvSpPr>
              <p:cNvPr id="15" name="TextBox 14">
                <a:extLst>
                  <a:ext uri="{FF2B5EF4-FFF2-40B4-BE49-F238E27FC236}">
                    <a16:creationId xmlns:a16="http://schemas.microsoft.com/office/drawing/2014/main" id="{470DA58A-563C-4011-9862-C0D5B4FF50B7}"/>
                  </a:ext>
                </a:extLst>
              </p:cNvPr>
              <p:cNvSpPr txBox="1">
                <a:spLocks noRot="1" noChangeAspect="1" noMove="1" noResize="1" noEditPoints="1" noAdjustHandles="1" noChangeArrowheads="1" noChangeShapeType="1" noTextEdit="1"/>
              </p:cNvSpPr>
              <p:nvPr/>
            </p:nvSpPr>
            <p:spPr>
              <a:xfrm>
                <a:off x="364338" y="2592512"/>
                <a:ext cx="4222310" cy="498085"/>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EE22D20-49D6-45D3-97FA-2D49F4A6574B}"/>
              </a:ext>
            </a:extLst>
          </p:cNvPr>
          <p:cNvSpPr txBox="1"/>
          <p:nvPr/>
        </p:nvSpPr>
        <p:spPr>
          <a:xfrm>
            <a:off x="3563888" y="3233472"/>
            <a:ext cx="2088231" cy="923330"/>
          </a:xfrm>
          <a:prstGeom prst="rect">
            <a:avLst/>
          </a:prstGeom>
          <a:noFill/>
        </p:spPr>
        <p:txBody>
          <a:bodyPr wrap="square" rtlCol="0">
            <a:spAutoFit/>
          </a:bodyPr>
          <a:lstStyle/>
          <a:p>
            <a:r>
              <a:rPr lang="en-US" dirty="0">
                <a:solidFill>
                  <a:srgbClr val="7030A0"/>
                </a:solidFill>
                <a:latin typeface="Calibri" panose="020F0502020204030204" pitchFamily="34" charset="0"/>
                <a:cs typeface="Calibri" panose="020F0502020204030204" pitchFamily="34" charset="0"/>
              </a:rPr>
              <a:t>Prediction based on the representation should be accurate</a:t>
            </a:r>
          </a:p>
        </p:txBody>
      </p:sp>
      <p:sp>
        <p:nvSpPr>
          <p:cNvPr id="17" name="TextBox 16">
            <a:extLst>
              <a:ext uri="{FF2B5EF4-FFF2-40B4-BE49-F238E27FC236}">
                <a16:creationId xmlns:a16="http://schemas.microsoft.com/office/drawing/2014/main" id="{A2F92849-A98C-47AA-B908-0EAF7ED6FAEC}"/>
              </a:ext>
            </a:extLst>
          </p:cNvPr>
          <p:cNvSpPr txBox="1"/>
          <p:nvPr/>
        </p:nvSpPr>
        <p:spPr>
          <a:xfrm>
            <a:off x="393952" y="3082569"/>
            <a:ext cx="2167334" cy="1200329"/>
          </a:xfrm>
          <a:prstGeom prst="rect">
            <a:avLst/>
          </a:prstGeom>
          <a:noFill/>
        </p:spPr>
        <p:txBody>
          <a:bodyPr wrap="squar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Distance from points in X to their representation in Z should be small</a:t>
            </a:r>
          </a:p>
        </p:txBody>
      </p:sp>
      <p:sp>
        <p:nvSpPr>
          <p:cNvPr id="19" name="TextBox 18">
            <a:extLst>
              <a:ext uri="{FF2B5EF4-FFF2-40B4-BE49-F238E27FC236}">
                <a16:creationId xmlns:a16="http://schemas.microsoft.com/office/drawing/2014/main" id="{728B6EFC-E998-4FF8-9C0B-807EBDA5BD0D}"/>
              </a:ext>
            </a:extLst>
          </p:cNvPr>
          <p:cNvSpPr txBox="1"/>
          <p:nvPr/>
        </p:nvSpPr>
        <p:spPr>
          <a:xfrm>
            <a:off x="959264" y="2003893"/>
            <a:ext cx="1733702" cy="646331"/>
          </a:xfrm>
          <a:prstGeom prst="rect">
            <a:avLst/>
          </a:prstGeom>
          <a:noFill/>
        </p:spPr>
        <p:txBody>
          <a:bodyPr wrap="square" rtlCol="0">
            <a:spAutoFit/>
          </a:bodyPr>
          <a:lstStyle/>
          <a:p>
            <a:r>
              <a:rPr lang="en-US" dirty="0">
                <a:solidFill>
                  <a:schemeClr val="accent6">
                    <a:lumMod val="75000"/>
                  </a:schemeClr>
                </a:solidFill>
              </a:rPr>
              <a:t>Quality of the encoding</a:t>
            </a:r>
          </a:p>
        </p:txBody>
      </p:sp>
      <p:sp>
        <p:nvSpPr>
          <p:cNvPr id="20" name="TextBox 19">
            <a:extLst>
              <a:ext uri="{FF2B5EF4-FFF2-40B4-BE49-F238E27FC236}">
                <a16:creationId xmlns:a16="http://schemas.microsoft.com/office/drawing/2014/main" id="{C48BF6FE-AA86-4E46-8862-80FD6A9921C5}"/>
              </a:ext>
            </a:extLst>
          </p:cNvPr>
          <p:cNvSpPr txBox="1"/>
          <p:nvPr/>
        </p:nvSpPr>
        <p:spPr>
          <a:xfrm>
            <a:off x="2695784" y="2149316"/>
            <a:ext cx="994926" cy="369332"/>
          </a:xfrm>
          <a:prstGeom prst="rect">
            <a:avLst/>
          </a:prstGeom>
          <a:noFill/>
        </p:spPr>
        <p:txBody>
          <a:bodyPr wrap="square" rtlCol="0">
            <a:spAutoFit/>
          </a:bodyPr>
          <a:lstStyle/>
          <a:p>
            <a:r>
              <a:rPr lang="en-US" dirty="0">
                <a:solidFill>
                  <a:schemeClr val="accent2">
                    <a:lumMod val="75000"/>
                  </a:schemeClr>
                </a:solidFill>
              </a:rPr>
              <a:t>Fairness</a:t>
            </a:r>
          </a:p>
        </p:txBody>
      </p:sp>
      <p:sp>
        <p:nvSpPr>
          <p:cNvPr id="21" name="TextBox 20">
            <a:extLst>
              <a:ext uri="{FF2B5EF4-FFF2-40B4-BE49-F238E27FC236}">
                <a16:creationId xmlns:a16="http://schemas.microsoft.com/office/drawing/2014/main" id="{EDCD8E01-A840-4D2B-94F1-DD3361AA25BA}"/>
              </a:ext>
            </a:extLst>
          </p:cNvPr>
          <p:cNvSpPr txBox="1"/>
          <p:nvPr/>
        </p:nvSpPr>
        <p:spPr>
          <a:xfrm>
            <a:off x="2505984" y="3171535"/>
            <a:ext cx="1266882" cy="646331"/>
          </a:xfrm>
          <a:prstGeom prst="rect">
            <a:avLst/>
          </a:prstGeom>
          <a:noFill/>
        </p:spPr>
        <p:txBody>
          <a:bodyPr wrap="square" rtlCol="0">
            <a:spAutoFit/>
          </a:bodyPr>
          <a:lstStyle/>
          <a:p>
            <a:r>
              <a:rPr lang="en-US" dirty="0">
                <a:solidFill>
                  <a:schemeClr val="accent2">
                    <a:lumMod val="75000"/>
                  </a:schemeClr>
                </a:solidFill>
                <a:latin typeface="Calibri" panose="020F0502020204030204" pitchFamily="34" charset="0"/>
                <a:cs typeface="Calibri" panose="020F0502020204030204" pitchFamily="34" charset="0"/>
              </a:rPr>
              <a:t>Statistical parity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26203E7-FF8A-4118-BB93-F80015050B0E}"/>
                  </a:ext>
                </a:extLst>
              </p:cNvPr>
              <p:cNvSpPr txBox="1"/>
              <p:nvPr/>
            </p:nvSpPr>
            <p:spPr>
              <a:xfrm>
                <a:off x="138285" y="4336307"/>
                <a:ext cx="8610179" cy="490840"/>
              </a:xfrm>
              <a:prstGeom prst="rect">
                <a:avLst/>
              </a:prstGeom>
              <a:noFill/>
            </p:spPr>
            <p:txBody>
              <a:bodyPr wrap="square" rtlCol="0">
                <a:spAutoFit/>
              </a:bodyPr>
              <a:lstStyle/>
              <a:p>
                <a14:m>
                  <m:oMath xmlns:m="http://schemas.openxmlformats.org/officeDocument/2006/math">
                    <m:sSub>
                      <m:sSubPr>
                        <m:ctrlPr>
                          <a:rPr lang="en-US" sz="2400" i="1">
                            <a:solidFill>
                              <a:schemeClr val="accent6">
                                <a:lumMod val="75000"/>
                              </a:schemeClr>
                            </a:solidFill>
                            <a:latin typeface="Cambria Math" panose="02040503050406030204" pitchFamily="18" charset="0"/>
                          </a:rPr>
                        </m:ctrlPr>
                      </m:sSubPr>
                      <m:e>
                        <m:r>
                          <a:rPr lang="el-GR" sz="2400" i="1">
                            <a:solidFill>
                              <a:schemeClr val="accent6">
                                <a:lumMod val="75000"/>
                              </a:schemeClr>
                            </a:solidFill>
                            <a:latin typeface="Cambria Math" panose="02040503050406030204" pitchFamily="18" charset="0"/>
                          </a:rPr>
                          <m:t>𝜆</m:t>
                        </m:r>
                      </m:e>
                      <m:sub>
                        <m:r>
                          <a:rPr lang="en-US" sz="2400" i="1">
                            <a:solidFill>
                              <a:schemeClr val="accent6">
                                <a:lumMod val="75000"/>
                              </a:schemeClr>
                            </a:solidFill>
                            <a:latin typeface="Cambria Math" panose="02040503050406030204" pitchFamily="18" charset="0"/>
                          </a:rPr>
                          <m:t>𝑥</m:t>
                        </m:r>
                      </m:sub>
                    </m:sSub>
                  </m:oMath>
                </a14:m>
                <a:r>
                  <a:rPr lang="en-US" sz="2400" dirty="0"/>
                  <a:t>, </a:t>
                </a:r>
                <a14:m>
                  <m:oMath xmlns:m="http://schemas.openxmlformats.org/officeDocument/2006/math">
                    <m:sSub>
                      <m:sSubPr>
                        <m:ctrlPr>
                          <a:rPr lang="en-US" sz="2400" i="1">
                            <a:solidFill>
                              <a:schemeClr val="accent2">
                                <a:lumMod val="75000"/>
                              </a:schemeClr>
                            </a:solidFill>
                            <a:latin typeface="Cambria Math" panose="02040503050406030204" pitchFamily="18" charset="0"/>
                          </a:rPr>
                        </m:ctrlPr>
                      </m:sSubPr>
                      <m:e>
                        <m:r>
                          <a:rPr lang="el-GR" sz="2400">
                            <a:solidFill>
                              <a:schemeClr val="accent2">
                                <a:lumMod val="75000"/>
                              </a:schemeClr>
                            </a:solidFill>
                            <a:latin typeface="Cambria Math" panose="02040503050406030204" pitchFamily="18" charset="0"/>
                          </a:rPr>
                          <m:t>𝜆</m:t>
                        </m:r>
                      </m:e>
                      <m:sub>
                        <m:r>
                          <a:rPr lang="en-US" sz="2400">
                            <a:solidFill>
                              <a:schemeClr val="accent2">
                                <a:lumMod val="75000"/>
                              </a:schemeClr>
                            </a:solidFill>
                            <a:latin typeface="Cambria Math" panose="02040503050406030204" pitchFamily="18" charset="0"/>
                          </a:rPr>
                          <m:t>𝑧</m:t>
                        </m:r>
                      </m:sub>
                    </m:sSub>
                    <m:r>
                      <a:rPr lang="en-US" sz="2400">
                        <a:latin typeface="Cambria Math" panose="02040503050406030204" pitchFamily="18" charset="0"/>
                      </a:rPr>
                      <m:t>, </m:t>
                    </m:r>
                    <m:sSub>
                      <m:sSubPr>
                        <m:ctrlPr>
                          <a:rPr lang="en-US" sz="2400" i="1">
                            <a:solidFill>
                              <a:srgbClr val="7030A0"/>
                            </a:solidFill>
                            <a:latin typeface="Cambria Math" panose="02040503050406030204" pitchFamily="18" charset="0"/>
                          </a:rPr>
                        </m:ctrlPr>
                      </m:sSubPr>
                      <m:e>
                        <m:r>
                          <a:rPr lang="el-GR" sz="2400">
                            <a:solidFill>
                              <a:srgbClr val="7030A0"/>
                            </a:solidFill>
                            <a:latin typeface="Cambria Math" panose="02040503050406030204" pitchFamily="18" charset="0"/>
                          </a:rPr>
                          <m:t>𝜆</m:t>
                        </m:r>
                      </m:e>
                      <m:sub>
                        <m:r>
                          <a:rPr lang="en-US" sz="2400">
                            <a:solidFill>
                              <a:srgbClr val="7030A0"/>
                            </a:solidFill>
                            <a:latin typeface="Cambria Math" panose="02040503050406030204" pitchFamily="18" charset="0"/>
                          </a:rPr>
                          <m:t>𝑦</m:t>
                        </m:r>
                      </m:sub>
                    </m:sSub>
                  </m:oMath>
                </a14:m>
                <a:r>
                  <a:rPr lang="en-US" sz="2400" dirty="0"/>
                  <a:t>  </a:t>
                </a:r>
                <a:r>
                  <a:rPr lang="en-US" dirty="0">
                    <a:latin typeface="Calibri" panose="020F0502020204030204" pitchFamily="34" charset="0"/>
                    <a:cs typeface="Calibri" panose="020F0502020204030204" pitchFamily="34" charset="0"/>
                  </a:rPr>
                  <a:t>hyper-parameters that control the trade-off among the three objectives</a:t>
                </a:r>
              </a:p>
            </p:txBody>
          </p:sp>
        </mc:Choice>
        <mc:Fallback xmlns="">
          <p:sp>
            <p:nvSpPr>
              <p:cNvPr id="8" name="TextBox 7">
                <a:extLst>
                  <a:ext uri="{FF2B5EF4-FFF2-40B4-BE49-F238E27FC236}">
                    <a16:creationId xmlns:a16="http://schemas.microsoft.com/office/drawing/2014/main" id="{E26203E7-FF8A-4118-BB93-F80015050B0E}"/>
                  </a:ext>
                </a:extLst>
              </p:cNvPr>
              <p:cNvSpPr txBox="1">
                <a:spLocks noRot="1" noChangeAspect="1" noMove="1" noResize="1" noEditPoints="1" noAdjustHandles="1" noChangeArrowheads="1" noChangeShapeType="1" noTextEdit="1"/>
              </p:cNvSpPr>
              <p:nvPr/>
            </p:nvSpPr>
            <p:spPr>
              <a:xfrm>
                <a:off x="138285" y="4336307"/>
                <a:ext cx="8610179" cy="490840"/>
              </a:xfrm>
              <a:prstGeom prst="rect">
                <a:avLst/>
              </a:prstGeom>
              <a:blipFill>
                <a:blip r:embed="rId4"/>
                <a:stretch>
                  <a:fillRect l="-212" t="-8642"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A43BDE-4899-472D-9B54-E89EA14CB482}"/>
                  </a:ext>
                </a:extLst>
              </p:cNvPr>
              <p:cNvSpPr txBox="1"/>
              <p:nvPr/>
            </p:nvSpPr>
            <p:spPr>
              <a:xfrm>
                <a:off x="393952" y="5437860"/>
                <a:ext cx="4539256" cy="307777"/>
              </a:xfrm>
              <a:prstGeom prst="rect">
                <a:avLst/>
              </a:prstGeom>
              <a:noFill/>
            </p:spPr>
            <p:txBody>
              <a:bodyPr wrap="none" lIns="0" tIns="0" rIns="0" bIns="0" rtlCol="0">
                <a:spAutoFit/>
              </a:bodyPr>
              <a:lstStyle/>
              <a:p>
                <a14:m>
                  <m:oMath xmlns:m="http://schemas.openxmlformats.org/officeDocument/2006/math">
                    <m:r>
                      <a:rPr lang="en-US" sz="2000" i="1">
                        <a:latin typeface="Cambria Math" panose="02040503050406030204" pitchFamily="18" charset="0"/>
                      </a:rPr>
                      <m:t>𝑃</m:t>
                    </m:r>
                    <m:d>
                      <m:dPr>
                        <m:endChr m:val="|"/>
                        <m:ctrlPr>
                          <a:rPr lang="en-US" sz="2000" i="1">
                            <a:latin typeface="Cambria Math" panose="02040503050406030204" pitchFamily="18" charset="0"/>
                          </a:rPr>
                        </m:ctrlPr>
                      </m:dPr>
                      <m:e>
                        <m:r>
                          <a:rPr lang="en-US" sz="2000" i="1">
                            <a:latin typeface="Cambria Math" panose="02040503050406030204" pitchFamily="18" charset="0"/>
                          </a:rPr>
                          <m:t>𝑧</m:t>
                        </m:r>
                        <m:r>
                          <a:rPr lang="en-US" sz="2000" i="1">
                            <a:latin typeface="Cambria Math" panose="02040503050406030204" pitchFamily="18" charset="0"/>
                          </a:rPr>
                          <m:t>=</m:t>
                        </m:r>
                        <m:r>
                          <a:rPr lang="en-US" sz="2000" i="1">
                            <a:latin typeface="Cambria Math" panose="02040503050406030204" pitchFamily="18" charset="0"/>
                          </a:rPr>
                          <m:t>𝑘</m:t>
                        </m:r>
                      </m:e>
                    </m:d>
                    <m:r>
                      <a:rPr lang="en-US" sz="2000" i="1">
                        <a:latin typeface="Cambria Math" panose="02040503050406030204" pitchFamily="18" charset="0"/>
                      </a:rPr>
                      <m:t>𝑥</m:t>
                    </m:r>
                    <m:r>
                      <a:rPr lang="en-US" sz="2000" i="1">
                        <a:latin typeface="Cambria Math" panose="02040503050406030204" pitchFamily="18" charset="0"/>
                      </a:rPr>
                      <m:t> ∈</m:t>
                    </m:r>
                    <m:sSup>
                      <m:sSupPr>
                        <m:ctrlPr>
                          <a:rPr lang="en-US" sz="2000" b="1" i="1">
                            <a:solidFill>
                              <a:srgbClr val="FF0000"/>
                            </a:solidFill>
                            <a:latin typeface="Cambria Math" panose="02040503050406030204" pitchFamily="18" charset="0"/>
                          </a:rPr>
                        </m:ctrlPr>
                      </m:sSupPr>
                      <m:e>
                        <m:r>
                          <a:rPr lang="en-US" sz="2000" b="1" i="1">
                            <a:solidFill>
                              <a:srgbClr val="FF0000"/>
                            </a:solidFill>
                            <a:latin typeface="Cambria Math" panose="02040503050406030204" pitchFamily="18" charset="0"/>
                          </a:rPr>
                          <m:t>𝑮</m:t>
                        </m:r>
                      </m:e>
                      <m:sup>
                        <m:r>
                          <a:rPr lang="en-US" sz="2000" b="1" i="1">
                            <a:solidFill>
                              <a:srgbClr val="FF0000"/>
                            </a:solidFill>
                            <a:latin typeface="Cambria Math" panose="02040503050406030204" pitchFamily="18" charset="0"/>
                          </a:rPr>
                          <m:t>+</m:t>
                        </m:r>
                      </m:sup>
                    </m:sSup>
                    <m:r>
                      <a:rPr lang="en-US" sz="2000" i="1">
                        <a:latin typeface="Cambria Math" panose="02040503050406030204" pitchFamily="18" charset="0"/>
                      </a:rPr>
                      <m:t>)=</m:t>
                    </m:r>
                    <m:r>
                      <a:rPr lang="en-US" sz="2000" i="1">
                        <a:latin typeface="Cambria Math" panose="02040503050406030204" pitchFamily="18" charset="0"/>
                      </a:rPr>
                      <m:t>𝑃</m:t>
                    </m:r>
                    <m:r>
                      <a:rPr lang="en-US" sz="2000" i="1">
                        <a:latin typeface="Cambria Math" panose="02040503050406030204" pitchFamily="18" charset="0"/>
                      </a:rPr>
                      <m:t>(</m:t>
                    </m:r>
                    <m:r>
                      <a:rPr lang="en-US" sz="2000" i="1">
                        <a:latin typeface="Cambria Math" panose="02040503050406030204" pitchFamily="18" charset="0"/>
                      </a:rPr>
                      <m:t>𝑧</m:t>
                    </m:r>
                    <m:r>
                      <a:rPr lang="en-US" sz="2000" i="1">
                        <a:latin typeface="Cambria Math" panose="02040503050406030204" pitchFamily="18" charset="0"/>
                      </a:rPr>
                      <m:t>=</m:t>
                    </m:r>
                    <m:r>
                      <a:rPr lang="en-US" sz="2000" i="1">
                        <a:latin typeface="Cambria Math" panose="02040503050406030204" pitchFamily="18" charset="0"/>
                      </a:rPr>
                      <m:t>𝑘</m:t>
                    </m:r>
                    <m:r>
                      <a:rPr lang="en-US" sz="2000" i="1">
                        <a:latin typeface="Cambria Math" panose="02040503050406030204" pitchFamily="18" charset="0"/>
                      </a:rPr>
                      <m:t>| </m:t>
                    </m:r>
                    <m:r>
                      <a:rPr lang="en-US" sz="2000" i="1">
                        <a:latin typeface="Cambria Math" panose="02040503050406030204" pitchFamily="18" charset="0"/>
                      </a:rPr>
                      <m:t>𝑥</m:t>
                    </m:r>
                    <m:r>
                      <a:rPr lang="en-US" sz="2000" i="1">
                        <a:latin typeface="Cambria Math" panose="02040503050406030204" pitchFamily="18" charset="0"/>
                      </a:rPr>
                      <m:t>∈</m:t>
                    </m:r>
                    <m:sSup>
                      <m:sSupPr>
                        <m:ctrlPr>
                          <a:rPr lang="en-US" sz="2000" b="1" i="1">
                            <a:solidFill>
                              <a:schemeClr val="accent1">
                                <a:lumMod val="75000"/>
                              </a:schemeClr>
                            </a:solidFill>
                            <a:latin typeface="Cambria Math" panose="02040503050406030204" pitchFamily="18" charset="0"/>
                          </a:rPr>
                        </m:ctrlPr>
                      </m:sSupPr>
                      <m:e>
                        <m:r>
                          <a:rPr lang="en-US" sz="2000" b="1" i="1">
                            <a:solidFill>
                              <a:schemeClr val="accent1">
                                <a:lumMod val="75000"/>
                              </a:schemeClr>
                            </a:solidFill>
                            <a:latin typeface="Cambria Math" panose="02040503050406030204" pitchFamily="18" charset="0"/>
                          </a:rPr>
                          <m:t>𝑮</m:t>
                        </m:r>
                      </m:e>
                      <m:sup>
                        <m:r>
                          <a:rPr lang="en-US" sz="2000" b="1" i="1">
                            <a:solidFill>
                              <a:schemeClr val="accent1">
                                <a:lumMod val="75000"/>
                              </a:schemeClr>
                            </a:solidFill>
                            <a:latin typeface="Cambria Math" panose="02040503050406030204" pitchFamily="18" charset="0"/>
                          </a:rPr>
                          <m:t>−</m:t>
                        </m:r>
                      </m:sup>
                    </m:sSup>
                    <m:r>
                      <a:rPr lang="en-US" sz="2000" i="1">
                        <a:latin typeface="Cambria Math" panose="02040503050406030204" pitchFamily="18" charset="0"/>
                      </a:rPr>
                      <m:t>)</m:t>
                    </m:r>
                  </m:oMath>
                </a14:m>
                <a:r>
                  <a:rPr lang="en-US" sz="2000" i="1" dirty="0">
                    <a:latin typeface="Cambria Math" panose="02040503050406030204" pitchFamily="18" charset="0"/>
                  </a:rPr>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r>
                      <a:rPr lang="en-US" sz="2000" i="1" dirty="0">
                        <a:latin typeface="Cambria Math" panose="02040503050406030204" pitchFamily="18" charset="0"/>
                        <a:ea typeface="Cambria Math" panose="02040503050406030204" pitchFamily="18" charset="0"/>
                      </a:rPr>
                      <m:t>𝑘</m:t>
                    </m:r>
                  </m:oMath>
                </a14:m>
                <a:endParaRPr lang="en-US" sz="2000" i="1" dirty="0">
                  <a:latin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F3A43BDE-4899-472D-9B54-E89EA14CB482}"/>
                  </a:ext>
                </a:extLst>
              </p:cNvPr>
              <p:cNvSpPr txBox="1">
                <a:spLocks noRot="1" noChangeAspect="1" noMove="1" noResize="1" noEditPoints="1" noAdjustHandles="1" noChangeArrowheads="1" noChangeShapeType="1" noTextEdit="1"/>
              </p:cNvSpPr>
              <p:nvPr/>
            </p:nvSpPr>
            <p:spPr>
              <a:xfrm>
                <a:off x="393952" y="5437860"/>
                <a:ext cx="4539256" cy="307777"/>
              </a:xfrm>
              <a:prstGeom prst="rect">
                <a:avLst/>
              </a:prstGeom>
              <a:blipFill>
                <a:blip r:embed="rId5"/>
                <a:stretch>
                  <a:fillRect l="-2016" r="-941" b="-37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2658638-F99B-4615-BB76-652DEF5CEF88}"/>
                  </a:ext>
                </a:extLst>
              </p:cNvPr>
              <p:cNvSpPr txBox="1"/>
              <p:nvPr/>
            </p:nvSpPr>
            <p:spPr>
              <a:xfrm>
                <a:off x="172438" y="5845568"/>
                <a:ext cx="8720041"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probability that a random element of the protected group maps to a particular prototype of </a:t>
                </a:r>
                <a14:m>
                  <m:oMath xmlns:m="http://schemas.openxmlformats.org/officeDocument/2006/math">
                    <m:r>
                      <a:rPr lang="en-US" i="1" dirty="0">
                        <a:latin typeface="Cambria Math" panose="02040503050406030204" pitchFamily="18" charset="0"/>
                        <a:cs typeface="Calibri" panose="020F0502020204030204" pitchFamily="34" charset="0"/>
                      </a:rPr>
                      <m:t>𝑍</m:t>
                    </m:r>
                  </m:oMath>
                </a14:m>
                <a:r>
                  <a:rPr lang="en-US" dirty="0">
                    <a:latin typeface="Calibri" panose="020F0502020204030204" pitchFamily="34" charset="0"/>
                    <a:cs typeface="Calibri" panose="020F0502020204030204" pitchFamily="34" charset="0"/>
                  </a:rPr>
                  <a:t> is equal to the probability that a random element of the non-protected group maps to the same prototype</a:t>
                </a:r>
              </a:p>
            </p:txBody>
          </p:sp>
        </mc:Choice>
        <mc:Fallback xmlns="">
          <p:sp>
            <p:nvSpPr>
              <p:cNvPr id="22" name="TextBox 21">
                <a:extLst>
                  <a:ext uri="{FF2B5EF4-FFF2-40B4-BE49-F238E27FC236}">
                    <a16:creationId xmlns:a16="http://schemas.microsoft.com/office/drawing/2014/main" id="{12658638-F99B-4615-BB76-652DEF5CEF88}"/>
                  </a:ext>
                </a:extLst>
              </p:cNvPr>
              <p:cNvSpPr txBox="1">
                <a:spLocks noRot="1" noChangeAspect="1" noMove="1" noResize="1" noEditPoints="1" noAdjustHandles="1" noChangeArrowheads="1" noChangeShapeType="1" noTextEdit="1"/>
              </p:cNvSpPr>
              <p:nvPr/>
            </p:nvSpPr>
            <p:spPr>
              <a:xfrm>
                <a:off x="172438" y="5845568"/>
                <a:ext cx="8720041" cy="923330"/>
              </a:xfrm>
              <a:prstGeom prst="rect">
                <a:avLst/>
              </a:prstGeom>
              <a:blipFill>
                <a:blip r:embed="rId6"/>
                <a:stretch>
                  <a:fillRect l="-559" t="-3974" b="-9934"/>
                </a:stretch>
              </a:blipFill>
            </p:spPr>
            <p:txBody>
              <a:bodyPr/>
              <a:lstStyle/>
              <a:p>
                <a:r>
                  <a:rPr lang="en-US">
                    <a:noFill/>
                  </a:rPr>
                  <a:t> </a:t>
                </a:r>
              </a:p>
            </p:txBody>
          </p:sp>
        </mc:Fallback>
      </mc:AlternateContent>
      <p:sp>
        <p:nvSpPr>
          <p:cNvPr id="14" name="Slide Number Placeholder 13">
            <a:extLst>
              <a:ext uri="{FF2B5EF4-FFF2-40B4-BE49-F238E27FC236}">
                <a16:creationId xmlns:a16="http://schemas.microsoft.com/office/drawing/2014/main" id="{CBE9D7CC-27FC-4D87-AC94-03A32FA9FCDB}"/>
              </a:ext>
            </a:extLst>
          </p:cNvPr>
          <p:cNvSpPr>
            <a:spLocks noGrp="1"/>
          </p:cNvSpPr>
          <p:nvPr>
            <p:ph type="sldNum" idx="12"/>
          </p:nvPr>
        </p:nvSpPr>
        <p:spPr/>
        <p:txBody>
          <a:bodyPr/>
          <a:lstStyle/>
          <a:p>
            <a:fld id="{00000000-1234-1234-1234-123412341234}" type="slidenum">
              <a:rPr lang="en-US" smtClean="0"/>
              <a:pPr/>
              <a:t>108</a:t>
            </a:fld>
            <a:endParaRPr lang="en-US" dirty="0"/>
          </a:p>
        </p:txBody>
      </p:sp>
    </p:spTree>
    <p:extLst>
      <p:ext uri="{BB962C8B-B14F-4D97-AF65-F5344CB8AC3E}">
        <p14:creationId xmlns:p14="http://schemas.microsoft.com/office/powerpoint/2010/main" val="22317912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70212178de_1_23"/>
          <p:cNvSpPr txBox="1">
            <a:spLocks noGrp="1"/>
          </p:cNvSpPr>
          <p:nvPr>
            <p:ph type="title"/>
          </p:nvPr>
        </p:nvSpPr>
        <p:spPr>
          <a:xfrm>
            <a:off x="323528" y="136525"/>
            <a:ext cx="8640960" cy="1231477"/>
          </a:xfrm>
          <a:prstGeom prst="rect">
            <a:avLst/>
          </a:prstGeom>
        </p:spPr>
        <p:txBody>
          <a:bodyPr spcFirstLastPara="1" vert="horz" wrap="square" lIns="68569" tIns="34275" rIns="68569" bIns="34275" rtlCol="0" anchor="ctr" anchorCtr="0">
            <a:noAutofit/>
          </a:bodyPr>
          <a:lstStyle/>
          <a:p>
            <a:r>
              <a:rPr lang="en-US" sz="4000" dirty="0"/>
              <a:t>In-processing: learning fair representations </a:t>
            </a:r>
            <a:endParaRPr sz="4000" dirty="0"/>
          </a:p>
        </p:txBody>
      </p:sp>
      <p:sp>
        <p:nvSpPr>
          <p:cNvPr id="2" name="Slide Number Placeholder 1">
            <a:extLst>
              <a:ext uri="{FF2B5EF4-FFF2-40B4-BE49-F238E27FC236}">
                <a16:creationId xmlns:a16="http://schemas.microsoft.com/office/drawing/2014/main" id="{4A450694-A222-4FF5-AB5A-4FA7488B405B}"/>
              </a:ext>
            </a:extLst>
          </p:cNvPr>
          <p:cNvSpPr>
            <a:spLocks noGrp="1"/>
          </p:cNvSpPr>
          <p:nvPr>
            <p:ph type="sldNum" idx="12"/>
          </p:nvPr>
        </p:nvSpPr>
        <p:spPr/>
        <p:txBody>
          <a:bodyPr/>
          <a:lstStyle/>
          <a:p>
            <a:pPr defTabSz="685800">
              <a:buClr>
                <a:srgbClr val="000000"/>
              </a:buClr>
              <a:defRPr/>
            </a:pPr>
            <a:fld id="{00000000-1234-1234-1234-123412341234}" type="slidenum">
              <a:rPr lang="en-US" sz="900" kern="0">
                <a:solidFill>
                  <a:srgbClr val="888888"/>
                </a:solidFill>
                <a:latin typeface="Calibri"/>
                <a:ea typeface="Calibri"/>
                <a:cs typeface="Calibri"/>
                <a:sym typeface="Calibri"/>
              </a:rPr>
              <a:pPr defTabSz="685800">
                <a:buClr>
                  <a:srgbClr val="000000"/>
                </a:buClr>
                <a:defRPr/>
              </a:pPr>
              <a:t>109</a:t>
            </a:fld>
            <a:endParaRPr lang="en-US" sz="900" kern="0" dirty="0">
              <a:solidFill>
                <a:srgbClr val="888888"/>
              </a:solidFill>
              <a:latin typeface="Calibri"/>
              <a:ea typeface="Calibri"/>
              <a:cs typeface="Calibri"/>
              <a:sym typeface="Calibri"/>
            </a:endParaRPr>
          </a:p>
        </p:txBody>
      </p:sp>
      <p:sp>
        <p:nvSpPr>
          <p:cNvPr id="22" name="TextBox 21">
            <a:extLst>
              <a:ext uri="{FF2B5EF4-FFF2-40B4-BE49-F238E27FC236}">
                <a16:creationId xmlns:a16="http://schemas.microsoft.com/office/drawing/2014/main" id="{3D7C01FE-1481-4E16-B9BC-2CBF99BE1D33}"/>
              </a:ext>
            </a:extLst>
          </p:cNvPr>
          <p:cNvSpPr txBox="1"/>
          <p:nvPr/>
        </p:nvSpPr>
        <p:spPr>
          <a:xfrm>
            <a:off x="324339" y="1700808"/>
            <a:ext cx="4949456" cy="523220"/>
          </a:xfrm>
          <a:prstGeom prst="rect">
            <a:avLst/>
          </a:prstGeom>
          <a:noFill/>
        </p:spPr>
        <p:txBody>
          <a:bodyPr wrap="square" rtlCol="0">
            <a:spAutoFit/>
          </a:bodyPr>
          <a:lstStyle/>
          <a:p>
            <a:pPr defTabSz="685800">
              <a:buClr>
                <a:srgbClr val="000000"/>
              </a:buClr>
              <a:defRPr/>
            </a:pPr>
            <a:r>
              <a:rPr lang="en-US" sz="2800" kern="0" dirty="0">
                <a:solidFill>
                  <a:schemeClr val="accent2">
                    <a:lumMod val="75000"/>
                  </a:schemeClr>
                </a:solidFill>
                <a:latin typeface="Calibri" panose="020F0502020204030204" pitchFamily="34" charset="0"/>
                <a:cs typeface="Calibri" panose="020F0502020204030204" pitchFamily="34" charset="0"/>
                <a:sym typeface="Arial"/>
              </a:rPr>
              <a:t>Adversarial leaning</a:t>
            </a:r>
          </a:p>
        </p:txBody>
      </p:sp>
      <p:sp>
        <p:nvSpPr>
          <p:cNvPr id="26" name="TextBox 25">
            <a:extLst>
              <a:ext uri="{FF2B5EF4-FFF2-40B4-BE49-F238E27FC236}">
                <a16:creationId xmlns:a16="http://schemas.microsoft.com/office/drawing/2014/main" id="{A8BC7510-455D-426D-A88A-5A1780E0B2E3}"/>
              </a:ext>
            </a:extLst>
          </p:cNvPr>
          <p:cNvSpPr txBox="1"/>
          <p:nvPr/>
        </p:nvSpPr>
        <p:spPr>
          <a:xfrm>
            <a:off x="179512" y="2420888"/>
            <a:ext cx="5598896" cy="4154984"/>
          </a:xfrm>
          <a:prstGeom prst="rect">
            <a:avLst/>
          </a:prstGeom>
          <a:noFill/>
        </p:spPr>
        <p:txBody>
          <a:bodyPr wrap="square" rtlCol="0">
            <a:spAutoFit/>
          </a:bodyPr>
          <a:lstStyle/>
          <a:p>
            <a:pPr defTabSz="685800">
              <a:buClr>
                <a:srgbClr val="000000"/>
              </a:buClr>
              <a:defRPr/>
            </a:pPr>
            <a:endParaRPr lang="en-US" sz="2400"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defRPr/>
            </a:pPr>
            <a:r>
              <a:rPr lang="en-US" sz="2400" kern="0" dirty="0">
                <a:solidFill>
                  <a:srgbClr val="000000"/>
                </a:solidFill>
                <a:latin typeface="Calibri" panose="020F0502020204030204" pitchFamily="34" charset="0"/>
                <a:cs typeface="Calibri" panose="020F0502020204030204" pitchFamily="34" charset="0"/>
                <a:sym typeface="Arial"/>
              </a:rPr>
              <a:t>Simultaneously two goals:</a:t>
            </a:r>
          </a:p>
          <a:p>
            <a:pPr defTabSz="685800">
              <a:buClr>
                <a:srgbClr val="000000"/>
              </a:buClr>
              <a:defRPr/>
            </a:pPr>
            <a:r>
              <a:rPr lang="en-US" sz="2400" kern="0" dirty="0">
                <a:solidFill>
                  <a:srgbClr val="000000"/>
                </a:solidFill>
                <a:latin typeface="Calibri" panose="020F0502020204030204" pitchFamily="34" charset="0"/>
                <a:cs typeface="Calibri" panose="020F0502020204030204" pitchFamily="34" charset="0"/>
                <a:sym typeface="Arial"/>
              </a:rPr>
              <a:t>(1) Predictor Accuracy</a:t>
            </a:r>
          </a:p>
          <a:p>
            <a:pPr defTabSz="685800">
              <a:buClr>
                <a:srgbClr val="000000"/>
              </a:buClr>
              <a:defRPr/>
            </a:pPr>
            <a:r>
              <a:rPr lang="en-US" sz="2400" kern="0" dirty="0">
                <a:solidFill>
                  <a:srgbClr val="000000"/>
                </a:solidFill>
                <a:latin typeface="Calibri" panose="020F0502020204030204" pitchFamily="34" charset="0"/>
                <a:cs typeface="Calibri" panose="020F0502020204030204" pitchFamily="34" charset="0"/>
                <a:sym typeface="Arial"/>
              </a:rPr>
              <a:t>(2) F</a:t>
            </a:r>
            <a:r>
              <a:rPr lang="el-GR" sz="2400" kern="0" dirty="0" err="1">
                <a:solidFill>
                  <a:srgbClr val="000000"/>
                </a:solidFill>
                <a:latin typeface="Calibri" panose="020F0502020204030204" pitchFamily="34" charset="0"/>
                <a:cs typeface="Calibri" panose="020F0502020204030204" pitchFamily="34" charset="0"/>
                <a:sym typeface="Arial"/>
              </a:rPr>
              <a:t>οο</a:t>
            </a:r>
            <a:r>
              <a:rPr lang="en-US" sz="2400" kern="0" dirty="0">
                <a:solidFill>
                  <a:srgbClr val="000000"/>
                </a:solidFill>
                <a:latin typeface="Calibri" panose="020F0502020204030204" pitchFamily="34" charset="0"/>
                <a:cs typeface="Calibri" panose="020F0502020204030204" pitchFamily="34" charset="0"/>
                <a:sym typeface="Arial"/>
              </a:rPr>
              <a:t>l the </a:t>
            </a:r>
            <a:r>
              <a:rPr lang="el-GR" sz="2400" kern="0" dirty="0">
                <a:solidFill>
                  <a:srgbClr val="000000"/>
                </a:solidFill>
                <a:latin typeface="Calibri" panose="020F0502020204030204" pitchFamily="34" charset="0"/>
                <a:cs typeface="Calibri" panose="020F0502020204030204" pitchFamily="34" charset="0"/>
                <a:sym typeface="Arial"/>
              </a:rPr>
              <a:t>Α</a:t>
            </a:r>
            <a:r>
              <a:rPr lang="en-US" sz="2400" kern="0" dirty="0" err="1">
                <a:solidFill>
                  <a:srgbClr val="000000"/>
                </a:solidFill>
                <a:latin typeface="Calibri" panose="020F0502020204030204" pitchFamily="34" charset="0"/>
                <a:cs typeface="Calibri" panose="020F0502020204030204" pitchFamily="34" charset="0"/>
                <a:sym typeface="Arial"/>
              </a:rPr>
              <a:t>dversary</a:t>
            </a:r>
            <a:endParaRPr lang="en-US" sz="2400"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defRPr/>
            </a:pPr>
            <a:endParaRPr lang="en-US" sz="2400"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defRPr/>
            </a:pPr>
            <a:r>
              <a:rPr lang="en-US" sz="2400" kern="0" dirty="0">
                <a:solidFill>
                  <a:srgbClr val="000000"/>
                </a:solidFill>
                <a:latin typeface="Calibri" panose="020F0502020204030204" pitchFamily="34" charset="0"/>
                <a:cs typeface="Calibri" panose="020F0502020204030204" pitchFamily="34" charset="0"/>
                <a:sym typeface="Arial"/>
              </a:rPr>
              <a:t>The </a:t>
            </a:r>
            <a:r>
              <a:rPr lang="en-US" sz="2400" b="1" i="1" kern="0" dirty="0">
                <a:solidFill>
                  <a:srgbClr val="000000"/>
                </a:solidFill>
                <a:latin typeface="Calibri" panose="020F0502020204030204" pitchFamily="34" charset="0"/>
                <a:cs typeface="Calibri" panose="020F0502020204030204" pitchFamily="34" charset="0"/>
                <a:sym typeface="Arial"/>
              </a:rPr>
              <a:t>adversary</a:t>
            </a:r>
            <a:r>
              <a:rPr lang="en-US" sz="2400" kern="0" dirty="0">
                <a:solidFill>
                  <a:srgbClr val="000000"/>
                </a:solidFill>
                <a:latin typeface="Calibri" panose="020F0502020204030204" pitchFamily="34" charset="0"/>
                <a:cs typeface="Calibri" panose="020F0502020204030204" pitchFamily="34" charset="0"/>
                <a:sym typeface="Arial"/>
              </a:rPr>
              <a:t> is trying to predict the relevant sensitive variable from the representation, and so minimizing the performance of the adversary ensures there is little or no information in the representation about the sensitive variable.</a:t>
            </a:r>
          </a:p>
        </p:txBody>
      </p:sp>
      <p:pic>
        <p:nvPicPr>
          <p:cNvPr id="28" name="Picture 27" descr="Diagram, schematic&#10;&#10;Description automatically generated">
            <a:extLst>
              <a:ext uri="{FF2B5EF4-FFF2-40B4-BE49-F238E27FC236}">
                <a16:creationId xmlns:a16="http://schemas.microsoft.com/office/drawing/2014/main" id="{DEB21844-9D68-4E13-8135-FD7562A7B5BA}"/>
              </a:ext>
            </a:extLst>
          </p:cNvPr>
          <p:cNvPicPr>
            <a:picLocks noChangeAspect="1"/>
          </p:cNvPicPr>
          <p:nvPr/>
        </p:nvPicPr>
        <p:blipFill>
          <a:blip r:embed="rId3"/>
          <a:stretch>
            <a:fillRect/>
          </a:stretch>
        </p:blipFill>
        <p:spPr>
          <a:xfrm>
            <a:off x="5232701" y="2058201"/>
            <a:ext cx="3601768" cy="2799813"/>
          </a:xfrm>
          <a:prstGeom prst="rect">
            <a:avLst/>
          </a:prstGeom>
        </p:spPr>
      </p:pic>
    </p:spTree>
    <p:extLst>
      <p:ext uri="{BB962C8B-B14F-4D97-AF65-F5344CB8AC3E}">
        <p14:creationId xmlns:p14="http://schemas.microsoft.com/office/powerpoint/2010/main" val="1033301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p:txBody>
          <a:bodyPr/>
          <a:lstStyle/>
          <a:p>
            <a:pPr lvl="0"/>
            <a:r>
              <a:rPr lang="en" dirty="0"/>
              <a:t>Group biases</a:t>
            </a:r>
          </a:p>
        </p:txBody>
      </p:sp>
      <p:sp>
        <p:nvSpPr>
          <p:cNvPr id="240" name="Shape 240"/>
          <p:cNvSpPr txBox="1">
            <a:spLocks noGrp="1"/>
          </p:cNvSpPr>
          <p:nvPr>
            <p:ph idx="1"/>
          </p:nvPr>
        </p:nvSpPr>
        <p:spPr>
          <a:xfrm>
            <a:off x="628650" y="1382233"/>
            <a:ext cx="7886700" cy="4794729"/>
          </a:xfrm>
        </p:spPr>
        <p:txBody>
          <a:bodyPr>
            <a:normAutofit fontScale="85000" lnSpcReduction="10000"/>
          </a:bodyPr>
          <a:lstStyle/>
          <a:p>
            <a:pPr marL="252000" lvl="0" indent="-252000">
              <a:lnSpc>
                <a:spcPct val="100000"/>
              </a:lnSpc>
              <a:spcBef>
                <a:spcPts val="1000"/>
              </a:spcBef>
            </a:pPr>
            <a:r>
              <a:rPr lang="en-US" dirty="0"/>
              <a:t>Earlier discussion: bias mechanisms at individual level</a:t>
            </a:r>
          </a:p>
          <a:p>
            <a:pPr marL="252000" lvl="0" indent="-252000">
              <a:lnSpc>
                <a:spcPct val="100000"/>
              </a:lnSpc>
              <a:spcBef>
                <a:spcPts val="1000"/>
              </a:spcBef>
            </a:pPr>
            <a:r>
              <a:rPr lang="en-US" dirty="0"/>
              <a:t>Biases can also manifest at group level</a:t>
            </a:r>
          </a:p>
          <a:p>
            <a:pPr marL="252000" lvl="0" indent="-252000">
              <a:lnSpc>
                <a:spcPct val="100000"/>
              </a:lnSpc>
              <a:spcBef>
                <a:spcPts val="1000"/>
              </a:spcBef>
            </a:pPr>
            <a:r>
              <a:rPr lang="en-US" dirty="0">
                <a:solidFill>
                  <a:schemeClr val="accent1"/>
                </a:solidFill>
              </a:rPr>
              <a:t>Social identity complexity</a:t>
            </a:r>
          </a:p>
          <a:p>
            <a:pPr marL="594900" lvl="1" indent="-252000">
              <a:lnSpc>
                <a:spcPct val="100000"/>
              </a:lnSpc>
              <a:spcBef>
                <a:spcPts val="1000"/>
              </a:spcBef>
            </a:pPr>
            <a:r>
              <a:rPr lang="en" dirty="0"/>
              <a:t>Individuals associate themselves with </a:t>
            </a:r>
            <a:r>
              <a:rPr lang="en" dirty="0">
                <a:solidFill>
                  <a:schemeClr val="accent1"/>
                </a:solidFill>
              </a:rPr>
              <a:t>social identities </a:t>
            </a:r>
            <a:endParaRPr lang="fi-FI" dirty="0">
              <a:solidFill>
                <a:schemeClr val="accent1"/>
              </a:solidFill>
            </a:endParaRPr>
          </a:p>
          <a:p>
            <a:pPr marL="973800" lvl="1" indent="-342900">
              <a:lnSpc>
                <a:spcPct val="100000"/>
              </a:lnSpc>
              <a:spcBef>
                <a:spcPts val="500"/>
              </a:spcBef>
              <a:buFont typeface="Lucida Grande"/>
              <a:buChar char="-"/>
            </a:pPr>
            <a:r>
              <a:rPr lang="en" dirty="0"/>
              <a:t>race, religion, gender, class</a:t>
            </a:r>
          </a:p>
          <a:p>
            <a:pPr marL="288000" indent="0">
              <a:lnSpc>
                <a:spcPct val="100000"/>
              </a:lnSpc>
              <a:spcBef>
                <a:spcPts val="500"/>
              </a:spcBef>
              <a:buNone/>
            </a:pPr>
            <a:r>
              <a:rPr lang="fi-FI" sz="1300" dirty="0" err="1">
                <a:solidFill>
                  <a:schemeClr val="tx1">
                    <a:lumMod val="50000"/>
                    <a:lumOff val="50000"/>
                  </a:schemeClr>
                </a:solidFill>
              </a:rPr>
              <a:t>Roccas</a:t>
            </a:r>
            <a:r>
              <a:rPr lang="fi-FI" sz="1300" dirty="0">
                <a:solidFill>
                  <a:schemeClr val="tx1">
                    <a:lumMod val="50000"/>
                    <a:lumOff val="50000"/>
                  </a:schemeClr>
                </a:solidFill>
              </a:rPr>
              <a:t>, S. and </a:t>
            </a:r>
            <a:r>
              <a:rPr lang="fi-FI" sz="1300" dirty="0" err="1">
                <a:solidFill>
                  <a:schemeClr val="tx1">
                    <a:lumMod val="50000"/>
                    <a:lumOff val="50000"/>
                  </a:schemeClr>
                </a:solidFill>
              </a:rPr>
              <a:t>Brewer</a:t>
            </a:r>
            <a:r>
              <a:rPr lang="fi-FI" sz="1300" dirty="0">
                <a:solidFill>
                  <a:schemeClr val="tx1">
                    <a:lumMod val="50000"/>
                    <a:lumOff val="50000"/>
                  </a:schemeClr>
                </a:solidFill>
              </a:rPr>
              <a:t>, M.B., 2002. </a:t>
            </a:r>
            <a:r>
              <a:rPr lang="fi-FI" sz="1300" dirty="0" err="1">
                <a:solidFill>
                  <a:schemeClr val="tx1">
                    <a:lumMod val="50000"/>
                    <a:lumOff val="50000"/>
                  </a:schemeClr>
                </a:solidFill>
              </a:rPr>
              <a:t>Social</a:t>
            </a:r>
            <a:r>
              <a:rPr lang="fi-FI" sz="1300" dirty="0">
                <a:solidFill>
                  <a:schemeClr val="tx1">
                    <a:lumMod val="50000"/>
                    <a:lumOff val="50000"/>
                  </a:schemeClr>
                </a:solidFill>
              </a:rPr>
              <a:t> </a:t>
            </a:r>
            <a:r>
              <a:rPr lang="fi-FI" sz="1300" dirty="0" err="1">
                <a:solidFill>
                  <a:schemeClr val="tx1">
                    <a:lumMod val="50000"/>
                    <a:lumOff val="50000"/>
                  </a:schemeClr>
                </a:solidFill>
              </a:rPr>
              <a:t>identity</a:t>
            </a:r>
            <a:r>
              <a:rPr lang="fi-FI" sz="1300" dirty="0">
                <a:solidFill>
                  <a:schemeClr val="tx1">
                    <a:lumMod val="50000"/>
                    <a:lumOff val="50000"/>
                  </a:schemeClr>
                </a:solidFill>
              </a:rPr>
              <a:t> </a:t>
            </a:r>
            <a:r>
              <a:rPr lang="fi-FI" sz="1300" dirty="0" err="1">
                <a:solidFill>
                  <a:schemeClr val="tx1">
                    <a:lumMod val="50000"/>
                    <a:lumOff val="50000"/>
                  </a:schemeClr>
                </a:solidFill>
              </a:rPr>
              <a:t>complexity</a:t>
            </a:r>
            <a:r>
              <a:rPr lang="fi-FI" sz="1300" dirty="0">
                <a:solidFill>
                  <a:schemeClr val="tx1">
                    <a:lumMod val="50000"/>
                    <a:lumOff val="50000"/>
                  </a:schemeClr>
                </a:solidFill>
              </a:rPr>
              <a:t>. </a:t>
            </a:r>
            <a:r>
              <a:rPr lang="fi-FI" sz="1300" dirty="0" err="1">
                <a:solidFill>
                  <a:schemeClr val="tx1">
                    <a:lumMod val="50000"/>
                    <a:lumOff val="50000"/>
                  </a:schemeClr>
                </a:solidFill>
              </a:rPr>
              <a:t>Personality</a:t>
            </a:r>
            <a:r>
              <a:rPr lang="fi-FI" sz="1300" dirty="0">
                <a:solidFill>
                  <a:schemeClr val="tx1">
                    <a:lumMod val="50000"/>
                    <a:lumOff val="50000"/>
                  </a:schemeClr>
                </a:solidFill>
              </a:rPr>
              <a:t> and </a:t>
            </a:r>
            <a:r>
              <a:rPr lang="fi-FI" sz="1300" dirty="0" err="1">
                <a:solidFill>
                  <a:schemeClr val="tx1">
                    <a:lumMod val="50000"/>
                    <a:lumOff val="50000"/>
                  </a:schemeClr>
                </a:solidFill>
              </a:rPr>
              <a:t>Social</a:t>
            </a:r>
            <a:r>
              <a:rPr lang="fi-FI" sz="1300" dirty="0">
                <a:solidFill>
                  <a:schemeClr val="tx1">
                    <a:lumMod val="50000"/>
                    <a:lumOff val="50000"/>
                  </a:schemeClr>
                </a:solidFill>
              </a:rPr>
              <a:t> </a:t>
            </a:r>
            <a:r>
              <a:rPr lang="fi-FI" sz="1300" dirty="0" err="1">
                <a:solidFill>
                  <a:schemeClr val="tx1">
                    <a:lumMod val="50000"/>
                    <a:lumOff val="50000"/>
                  </a:schemeClr>
                </a:solidFill>
              </a:rPr>
              <a:t>Psychology</a:t>
            </a:r>
            <a:r>
              <a:rPr lang="fi-FI" sz="1300" dirty="0">
                <a:solidFill>
                  <a:schemeClr val="tx1">
                    <a:lumMod val="50000"/>
                    <a:lumOff val="50000"/>
                  </a:schemeClr>
                </a:solidFill>
              </a:rPr>
              <a:t> </a:t>
            </a:r>
            <a:r>
              <a:rPr lang="fi-FI" sz="1300" dirty="0" err="1">
                <a:solidFill>
                  <a:schemeClr val="tx1">
                    <a:lumMod val="50000"/>
                    <a:lumOff val="50000"/>
                  </a:schemeClr>
                </a:solidFill>
              </a:rPr>
              <a:t>Review</a:t>
            </a:r>
            <a:r>
              <a:rPr lang="fi-FI" sz="1300" dirty="0">
                <a:solidFill>
                  <a:schemeClr val="tx1">
                    <a:lumMod val="50000"/>
                    <a:lumOff val="50000"/>
                  </a:schemeClr>
                </a:solidFill>
              </a:rPr>
              <a:t>.</a:t>
            </a:r>
            <a:endParaRPr lang="en-US" sz="1300" dirty="0">
              <a:solidFill>
                <a:schemeClr val="tx1">
                  <a:lumMod val="50000"/>
                  <a:lumOff val="50000"/>
                </a:schemeClr>
              </a:solidFill>
            </a:endParaRPr>
          </a:p>
          <a:p>
            <a:pPr marL="252000" lvl="0" indent="-252000">
              <a:lnSpc>
                <a:spcPct val="100000"/>
              </a:lnSpc>
              <a:spcBef>
                <a:spcPts val="1000"/>
              </a:spcBef>
            </a:pPr>
            <a:r>
              <a:rPr lang="en-US" dirty="0">
                <a:solidFill>
                  <a:schemeClr val="accent1"/>
                </a:solidFill>
              </a:rPr>
              <a:t>Group polarization</a:t>
            </a:r>
          </a:p>
          <a:p>
            <a:pPr marL="594900" lvl="1" indent="-252000">
              <a:lnSpc>
                <a:spcPct val="100000"/>
              </a:lnSpc>
              <a:spcBef>
                <a:spcPts val="1000"/>
              </a:spcBef>
            </a:pPr>
            <a:r>
              <a:rPr lang="en-US" dirty="0"/>
              <a:t>T</a:t>
            </a:r>
            <a:r>
              <a:rPr lang="en" dirty="0"/>
              <a:t>he tendency for a group to make decisions that are </a:t>
            </a:r>
            <a:r>
              <a:rPr lang="en" dirty="0">
                <a:solidFill>
                  <a:schemeClr val="accent1"/>
                </a:solidFill>
              </a:rPr>
              <a:t>more extreme than the initial inclination</a:t>
            </a:r>
            <a:r>
              <a:rPr lang="en" dirty="0"/>
              <a:t> of its members</a:t>
            </a:r>
          </a:p>
          <a:p>
            <a:pPr marL="342900" lvl="1" indent="0">
              <a:lnSpc>
                <a:spcPct val="100000"/>
              </a:lnSpc>
              <a:spcBef>
                <a:spcPts val="1000"/>
              </a:spcBef>
              <a:buNone/>
            </a:pPr>
            <a:r>
              <a:rPr lang="fi-FI" sz="1300" dirty="0" err="1">
                <a:solidFill>
                  <a:schemeClr val="tx1">
                    <a:lumMod val="50000"/>
                    <a:lumOff val="50000"/>
                  </a:schemeClr>
                </a:solidFill>
              </a:rPr>
              <a:t>Sunstein</a:t>
            </a:r>
            <a:r>
              <a:rPr lang="fi-FI" sz="1300" dirty="0">
                <a:solidFill>
                  <a:schemeClr val="tx1">
                    <a:lumMod val="50000"/>
                    <a:lumOff val="50000"/>
                  </a:schemeClr>
                </a:solidFill>
              </a:rPr>
              <a:t>, C.R., 2002. </a:t>
            </a:r>
            <a:r>
              <a:rPr lang="fi-FI" sz="1300" dirty="0" err="1">
                <a:solidFill>
                  <a:schemeClr val="tx1">
                    <a:lumMod val="50000"/>
                    <a:lumOff val="50000"/>
                  </a:schemeClr>
                </a:solidFill>
              </a:rPr>
              <a:t>The</a:t>
            </a:r>
            <a:r>
              <a:rPr lang="fi-FI" sz="1300" dirty="0">
                <a:solidFill>
                  <a:schemeClr val="tx1">
                    <a:lumMod val="50000"/>
                    <a:lumOff val="50000"/>
                  </a:schemeClr>
                </a:solidFill>
              </a:rPr>
              <a:t> </a:t>
            </a:r>
            <a:r>
              <a:rPr lang="fi-FI" sz="1300" dirty="0" err="1">
                <a:solidFill>
                  <a:schemeClr val="tx1">
                    <a:lumMod val="50000"/>
                    <a:lumOff val="50000"/>
                  </a:schemeClr>
                </a:solidFill>
              </a:rPr>
              <a:t>law</a:t>
            </a:r>
            <a:r>
              <a:rPr lang="fi-FI" sz="1300" dirty="0">
                <a:solidFill>
                  <a:schemeClr val="tx1">
                    <a:lumMod val="50000"/>
                    <a:lumOff val="50000"/>
                  </a:schemeClr>
                </a:solidFill>
              </a:rPr>
              <a:t> of </a:t>
            </a:r>
            <a:r>
              <a:rPr lang="fi-FI" sz="1300" dirty="0" err="1">
                <a:solidFill>
                  <a:schemeClr val="tx1">
                    <a:lumMod val="50000"/>
                    <a:lumOff val="50000"/>
                  </a:schemeClr>
                </a:solidFill>
              </a:rPr>
              <a:t>group</a:t>
            </a:r>
            <a:r>
              <a:rPr lang="fi-FI" sz="1300" dirty="0">
                <a:solidFill>
                  <a:schemeClr val="tx1">
                    <a:lumMod val="50000"/>
                    <a:lumOff val="50000"/>
                  </a:schemeClr>
                </a:solidFill>
              </a:rPr>
              <a:t> </a:t>
            </a:r>
            <a:r>
              <a:rPr lang="fi-FI" sz="1300" dirty="0" err="1">
                <a:solidFill>
                  <a:schemeClr val="tx1">
                    <a:lumMod val="50000"/>
                    <a:lumOff val="50000"/>
                  </a:schemeClr>
                </a:solidFill>
              </a:rPr>
              <a:t>polarization</a:t>
            </a:r>
            <a:r>
              <a:rPr lang="fi-FI" sz="1300" dirty="0">
                <a:solidFill>
                  <a:schemeClr val="tx1">
                    <a:lumMod val="50000"/>
                    <a:lumOff val="50000"/>
                  </a:schemeClr>
                </a:solidFill>
              </a:rPr>
              <a:t>. Journal of </a:t>
            </a:r>
            <a:r>
              <a:rPr lang="fi-FI" sz="1300" dirty="0" err="1">
                <a:solidFill>
                  <a:schemeClr val="tx1">
                    <a:lumMod val="50000"/>
                    <a:lumOff val="50000"/>
                  </a:schemeClr>
                </a:solidFill>
              </a:rPr>
              <a:t>political</a:t>
            </a:r>
            <a:r>
              <a:rPr lang="fi-FI" sz="1300" dirty="0">
                <a:solidFill>
                  <a:schemeClr val="tx1">
                    <a:lumMod val="50000"/>
                    <a:lumOff val="50000"/>
                  </a:schemeClr>
                </a:solidFill>
              </a:rPr>
              <a:t> </a:t>
            </a:r>
            <a:r>
              <a:rPr lang="fi-FI" sz="1300" dirty="0" err="1">
                <a:solidFill>
                  <a:schemeClr val="tx1">
                    <a:lumMod val="50000"/>
                    <a:lumOff val="50000"/>
                  </a:schemeClr>
                </a:solidFill>
              </a:rPr>
              <a:t>philosophy</a:t>
            </a:r>
            <a:r>
              <a:rPr lang="fi-FI" sz="1300" dirty="0">
                <a:solidFill>
                  <a:schemeClr val="tx1">
                    <a:lumMod val="50000"/>
                    <a:lumOff val="50000"/>
                  </a:schemeClr>
                </a:solidFill>
              </a:rPr>
              <a:t>.</a:t>
            </a:r>
            <a:endParaRPr lang="en" sz="1300" dirty="0">
              <a:solidFill>
                <a:schemeClr val="tx1">
                  <a:lumMod val="50000"/>
                  <a:lumOff val="50000"/>
                </a:schemeClr>
              </a:solidFill>
            </a:endParaRPr>
          </a:p>
          <a:p>
            <a:pPr marL="252000" indent="-252000">
              <a:lnSpc>
                <a:spcPct val="100000"/>
              </a:lnSpc>
              <a:spcBef>
                <a:spcPts val="1000"/>
              </a:spcBef>
            </a:pPr>
            <a:endParaRPr lang="en" dirty="0"/>
          </a:p>
        </p:txBody>
      </p:sp>
    </p:spTree>
    <p:extLst>
      <p:ext uri="{BB962C8B-B14F-4D97-AF65-F5344CB8AC3E}">
        <p14:creationId xmlns:p14="http://schemas.microsoft.com/office/powerpoint/2010/main" val="32209631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70212178de_1_29"/>
          <p:cNvSpPr txBox="1">
            <a:spLocks noGrp="1"/>
          </p:cNvSpPr>
          <p:nvPr>
            <p:ph type="title"/>
          </p:nvPr>
        </p:nvSpPr>
        <p:spPr>
          <a:xfrm>
            <a:off x="75993" y="44624"/>
            <a:ext cx="8901900" cy="1358364"/>
          </a:xfrm>
          <a:prstGeom prst="rect">
            <a:avLst/>
          </a:prstGeom>
        </p:spPr>
        <p:txBody>
          <a:bodyPr spcFirstLastPara="1" vert="horz" wrap="square" lIns="68569" tIns="34275" rIns="68569" bIns="34275" rtlCol="0" anchor="ctr" anchorCtr="0">
            <a:noAutofit/>
          </a:bodyPr>
          <a:lstStyle/>
          <a:p>
            <a:r>
              <a:rPr lang="en-US" dirty="0"/>
              <a:t>In-processing: Regularization</a:t>
            </a:r>
            <a:endParaRPr dirty="0"/>
          </a:p>
        </p:txBody>
      </p:sp>
      <p:sp>
        <p:nvSpPr>
          <p:cNvPr id="3" name="TextBox 2">
            <a:extLst>
              <a:ext uri="{FF2B5EF4-FFF2-40B4-BE49-F238E27FC236}">
                <a16:creationId xmlns:a16="http://schemas.microsoft.com/office/drawing/2014/main" id="{C5A0DC04-79FE-44B0-A74E-6DDC9EE0855A}"/>
              </a:ext>
            </a:extLst>
          </p:cNvPr>
          <p:cNvSpPr txBox="1"/>
          <p:nvPr/>
        </p:nvSpPr>
        <p:spPr>
          <a:xfrm>
            <a:off x="251951" y="1939086"/>
            <a:ext cx="8725941" cy="461665"/>
          </a:xfrm>
          <a:prstGeom prst="rect">
            <a:avLst/>
          </a:prstGeom>
          <a:noFill/>
        </p:spPr>
        <p:txBody>
          <a:bodyPr wrap="square" rtlCol="0">
            <a:spAutoFit/>
          </a:bodyPr>
          <a:lstStyle/>
          <a:p>
            <a:pPr defTabSz="685800">
              <a:buClr>
                <a:srgbClr val="000000"/>
              </a:buClr>
              <a:defRPr/>
            </a:pPr>
            <a:r>
              <a:rPr lang="en-US" sz="2400" kern="0" dirty="0">
                <a:solidFill>
                  <a:srgbClr val="000000"/>
                </a:solidFill>
                <a:latin typeface="Calibri" panose="020F0502020204030204" pitchFamily="34" charset="0"/>
                <a:cs typeface="Calibri" panose="020F0502020204030204" pitchFamily="34" charset="0"/>
                <a:sym typeface="Arial"/>
              </a:rPr>
              <a:t>The </a:t>
            </a:r>
            <a:r>
              <a:rPr lang="en-US" sz="2400" kern="0" dirty="0">
                <a:solidFill>
                  <a:srgbClr val="FF0000"/>
                </a:solidFill>
                <a:latin typeface="Calibri" panose="020F0502020204030204" pitchFamily="34" charset="0"/>
                <a:cs typeface="Calibri" panose="020F0502020204030204" pitchFamily="34" charset="0"/>
                <a:sym typeface="Arial"/>
              </a:rPr>
              <a:t>DELTR</a:t>
            </a:r>
            <a:r>
              <a:rPr lang="en-US" sz="2400" kern="0" dirty="0">
                <a:solidFill>
                  <a:srgbClr val="000000"/>
                </a:solidFill>
                <a:latin typeface="Calibri" panose="020F0502020204030204" pitchFamily="34" charset="0"/>
                <a:cs typeface="Calibri" panose="020F0502020204030204" pitchFamily="34" charset="0"/>
                <a:sym typeface="Arial"/>
              </a:rPr>
              <a:t> approach extends the </a:t>
            </a:r>
            <a:r>
              <a:rPr lang="en-US" sz="2400" kern="0" dirty="0" err="1">
                <a:solidFill>
                  <a:srgbClr val="FF0000"/>
                </a:solidFill>
                <a:latin typeface="Calibri" panose="020F0502020204030204" pitchFamily="34" charset="0"/>
                <a:cs typeface="Calibri" panose="020F0502020204030204" pitchFamily="34" charset="0"/>
                <a:sym typeface="Arial"/>
              </a:rPr>
              <a:t>ListNet</a:t>
            </a:r>
            <a:r>
              <a:rPr lang="en-US" sz="2400" kern="0" dirty="0">
                <a:solidFill>
                  <a:srgbClr val="000000"/>
                </a:solidFill>
                <a:latin typeface="Calibri" panose="020F0502020204030204" pitchFamily="34" charset="0"/>
                <a:cs typeface="Calibri" panose="020F0502020204030204" pitchFamily="34" charset="0"/>
                <a:sym typeface="Arial"/>
              </a:rPr>
              <a:t> learning to rank approach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00F84D-117D-49A4-9D97-9970C7716A3F}"/>
                  </a:ext>
                </a:extLst>
              </p:cNvPr>
              <p:cNvSpPr txBox="1"/>
              <p:nvPr/>
            </p:nvSpPr>
            <p:spPr>
              <a:xfrm>
                <a:off x="958988" y="2861093"/>
                <a:ext cx="6511719" cy="416845"/>
              </a:xfrm>
              <a:prstGeom prst="rect">
                <a:avLst/>
              </a:prstGeom>
              <a:noFill/>
            </p:spPr>
            <p:txBody>
              <a:bodyPr wrap="none" lIns="0" tIns="0" rIns="0" bIns="0" rtlCol="0">
                <a:spAutoFit/>
              </a:bodyPr>
              <a:lstStyle/>
              <a:p>
                <a:pPr defTabSz="685800">
                  <a:buClr>
                    <a:srgbClr val="000000"/>
                  </a:buClr>
                  <a:defRPr/>
                </a:pPr>
                <a14:m>
                  <m:oMath xmlns:m="http://schemas.openxmlformats.org/officeDocument/2006/math">
                    <m:sSub>
                      <m:sSubPr>
                        <m:ctrlPr>
                          <a:rPr lang="en-US" sz="2400" i="1" kern="0">
                            <a:solidFill>
                              <a:srgbClr val="000000"/>
                            </a:solidFill>
                            <a:latin typeface="Cambria Math" panose="02040503050406030204" pitchFamily="18" charset="0"/>
                            <a:sym typeface="Arial"/>
                          </a:rPr>
                        </m:ctrlPr>
                      </m:sSubPr>
                      <m:e>
                        <m:r>
                          <a:rPr lang="en-US" sz="2400" i="1" kern="0">
                            <a:solidFill>
                              <a:srgbClr val="000000"/>
                            </a:solidFill>
                            <a:latin typeface="Cambria Math" panose="02040503050406030204" pitchFamily="18" charset="0"/>
                            <a:sym typeface="Arial"/>
                          </a:rPr>
                          <m:t>𝐿</m:t>
                        </m:r>
                      </m:e>
                      <m:sub>
                        <m:r>
                          <a:rPr lang="en-US" sz="2400" i="1" kern="0">
                            <a:solidFill>
                              <a:srgbClr val="000000"/>
                            </a:solidFill>
                            <a:latin typeface="Cambria Math" panose="02040503050406030204" pitchFamily="18" charset="0"/>
                            <a:sym typeface="Arial"/>
                          </a:rPr>
                          <m:t>𝐷𝐸𝐿𝑇𝑅</m:t>
                        </m:r>
                      </m:sub>
                    </m:sSub>
                    <m:d>
                      <m:dPr>
                        <m:ctrlPr>
                          <a:rPr lang="en-US" sz="2400" i="1" kern="0">
                            <a:solidFill>
                              <a:srgbClr val="000000"/>
                            </a:solidFill>
                            <a:latin typeface="Cambria Math" panose="02040503050406030204" pitchFamily="18" charset="0"/>
                            <a:sym typeface="Arial"/>
                          </a:rPr>
                        </m:ctrlPr>
                      </m:dPr>
                      <m:e>
                        <m:r>
                          <a:rPr lang="en-US" sz="2400" i="1" kern="0">
                            <a:solidFill>
                              <a:srgbClr val="000000"/>
                            </a:solidFill>
                            <a:latin typeface="Cambria Math" panose="02040503050406030204" pitchFamily="18" charset="0"/>
                            <a:sym typeface="Arial"/>
                          </a:rPr>
                          <m:t>𝑟</m:t>
                        </m:r>
                        <m:d>
                          <m:dPr>
                            <m:ctrlPr>
                              <a:rPr lang="en-US" sz="2400" i="1" kern="0">
                                <a:solidFill>
                                  <a:srgbClr val="000000"/>
                                </a:solidFill>
                                <a:latin typeface="Cambria Math" panose="02040503050406030204" pitchFamily="18" charset="0"/>
                                <a:sym typeface="Arial"/>
                              </a:rPr>
                            </m:ctrlPr>
                          </m:dPr>
                          <m:e>
                            <m:r>
                              <a:rPr lang="en-US" sz="2400" i="1" kern="0">
                                <a:solidFill>
                                  <a:srgbClr val="000000"/>
                                </a:solidFill>
                                <a:latin typeface="Cambria Math" panose="02040503050406030204" pitchFamily="18" charset="0"/>
                                <a:sym typeface="Arial"/>
                              </a:rPr>
                              <m:t>𝑞</m:t>
                            </m:r>
                          </m:e>
                        </m:d>
                        <m:r>
                          <a:rPr lang="en-US" sz="2400" i="1" kern="0">
                            <a:solidFill>
                              <a:srgbClr val="000000"/>
                            </a:solidFill>
                            <a:latin typeface="Cambria Math" panose="02040503050406030204" pitchFamily="18" charset="0"/>
                            <a:sym typeface="Arial"/>
                          </a:rPr>
                          <m:t>,</m:t>
                        </m:r>
                        <m:acc>
                          <m:accPr>
                            <m:chr m:val="̂"/>
                            <m:ctrlPr>
                              <a:rPr lang="en-US" sz="2400" i="1" kern="0">
                                <a:solidFill>
                                  <a:srgbClr val="000000"/>
                                </a:solidFill>
                                <a:latin typeface="Cambria Math" panose="02040503050406030204" pitchFamily="18" charset="0"/>
                                <a:sym typeface="Arial"/>
                              </a:rPr>
                            </m:ctrlPr>
                          </m:accPr>
                          <m:e>
                            <m:r>
                              <a:rPr lang="en-US" sz="2400" i="1" kern="0">
                                <a:solidFill>
                                  <a:srgbClr val="000000"/>
                                </a:solidFill>
                                <a:latin typeface="Cambria Math" panose="02040503050406030204" pitchFamily="18" charset="0"/>
                                <a:sym typeface="Arial"/>
                              </a:rPr>
                              <m:t>𝑟</m:t>
                            </m:r>
                          </m:e>
                        </m:acc>
                        <m:d>
                          <m:dPr>
                            <m:ctrlPr>
                              <a:rPr lang="en-US" sz="2400" i="1" kern="0">
                                <a:solidFill>
                                  <a:srgbClr val="000000"/>
                                </a:solidFill>
                                <a:latin typeface="Cambria Math" panose="02040503050406030204" pitchFamily="18" charset="0"/>
                                <a:sym typeface="Arial"/>
                              </a:rPr>
                            </m:ctrlPr>
                          </m:dPr>
                          <m:e>
                            <m:r>
                              <a:rPr lang="en-US" sz="2400" i="1" kern="0">
                                <a:solidFill>
                                  <a:srgbClr val="000000"/>
                                </a:solidFill>
                                <a:latin typeface="Cambria Math" panose="02040503050406030204" pitchFamily="18" charset="0"/>
                                <a:sym typeface="Arial"/>
                              </a:rPr>
                              <m:t>𝑞</m:t>
                            </m:r>
                          </m:e>
                        </m:d>
                      </m:e>
                    </m:d>
                    <m:r>
                      <a:rPr lang="en-US" sz="2400" i="1" kern="0">
                        <a:solidFill>
                          <a:srgbClr val="000000"/>
                        </a:solidFill>
                        <a:latin typeface="Cambria Math" panose="02040503050406030204" pitchFamily="18" charset="0"/>
                        <a:sym typeface="Arial"/>
                      </a:rPr>
                      <m:t>= </m:t>
                    </m:r>
                    <m:sSub>
                      <m:sSubPr>
                        <m:ctrlPr>
                          <a:rPr lang="en-US" sz="2400" i="1" kern="0">
                            <a:solidFill>
                              <a:srgbClr val="70AD47">
                                <a:lumMod val="75000"/>
                              </a:srgbClr>
                            </a:solidFill>
                            <a:latin typeface="Cambria Math" panose="02040503050406030204" pitchFamily="18" charset="0"/>
                            <a:sym typeface="Arial"/>
                          </a:rPr>
                        </m:ctrlPr>
                      </m:sSubPr>
                      <m:e>
                        <m:r>
                          <a:rPr lang="en-US" sz="2400" i="1" kern="0">
                            <a:solidFill>
                              <a:srgbClr val="70AD47">
                                <a:lumMod val="75000"/>
                              </a:srgbClr>
                            </a:solidFill>
                            <a:latin typeface="Cambria Math" panose="02040503050406030204" pitchFamily="18" charset="0"/>
                            <a:sym typeface="Arial"/>
                          </a:rPr>
                          <m:t>𝐿</m:t>
                        </m:r>
                      </m:e>
                      <m:sub>
                        <m:r>
                          <a:rPr lang="en-US" sz="2400" i="1" kern="0">
                            <a:solidFill>
                              <a:srgbClr val="70AD47">
                                <a:lumMod val="75000"/>
                              </a:srgbClr>
                            </a:solidFill>
                            <a:latin typeface="Cambria Math" panose="02040503050406030204" pitchFamily="18" charset="0"/>
                            <a:sym typeface="Arial"/>
                          </a:rPr>
                          <m:t>𝐿𝑁</m:t>
                        </m:r>
                      </m:sub>
                    </m:sSub>
                    <m:d>
                      <m:dPr>
                        <m:ctrlPr>
                          <a:rPr lang="en-US" sz="2400" i="1" kern="0">
                            <a:solidFill>
                              <a:srgbClr val="70AD47">
                                <a:lumMod val="75000"/>
                              </a:srgbClr>
                            </a:solidFill>
                            <a:latin typeface="Cambria Math" panose="02040503050406030204" pitchFamily="18" charset="0"/>
                            <a:sym typeface="Arial"/>
                          </a:rPr>
                        </m:ctrlPr>
                      </m:dPr>
                      <m:e>
                        <m:r>
                          <a:rPr lang="en-US" sz="2400" i="1" kern="0">
                            <a:solidFill>
                              <a:srgbClr val="70AD47">
                                <a:lumMod val="75000"/>
                              </a:srgbClr>
                            </a:solidFill>
                            <a:latin typeface="Cambria Math" panose="02040503050406030204" pitchFamily="18" charset="0"/>
                            <a:sym typeface="Arial"/>
                          </a:rPr>
                          <m:t>𝑟</m:t>
                        </m:r>
                        <m:d>
                          <m:dPr>
                            <m:ctrlPr>
                              <a:rPr lang="en-US" sz="2400" i="1" kern="0">
                                <a:solidFill>
                                  <a:srgbClr val="70AD47">
                                    <a:lumMod val="75000"/>
                                  </a:srgbClr>
                                </a:solidFill>
                                <a:latin typeface="Cambria Math" panose="02040503050406030204" pitchFamily="18" charset="0"/>
                                <a:sym typeface="Arial"/>
                              </a:rPr>
                            </m:ctrlPr>
                          </m:dPr>
                          <m:e>
                            <m:r>
                              <a:rPr lang="en-US" sz="2400" i="1" kern="0">
                                <a:solidFill>
                                  <a:srgbClr val="70AD47">
                                    <a:lumMod val="75000"/>
                                  </a:srgbClr>
                                </a:solidFill>
                                <a:latin typeface="Cambria Math" panose="02040503050406030204" pitchFamily="18" charset="0"/>
                                <a:sym typeface="Arial"/>
                              </a:rPr>
                              <m:t>𝑞</m:t>
                            </m:r>
                          </m:e>
                        </m:d>
                        <m:r>
                          <a:rPr lang="en-US" sz="2400" i="1" kern="0">
                            <a:solidFill>
                              <a:srgbClr val="70AD47">
                                <a:lumMod val="75000"/>
                              </a:srgbClr>
                            </a:solidFill>
                            <a:latin typeface="Cambria Math" panose="02040503050406030204" pitchFamily="18" charset="0"/>
                            <a:sym typeface="Arial"/>
                          </a:rPr>
                          <m:t>,</m:t>
                        </m:r>
                        <m:acc>
                          <m:accPr>
                            <m:chr m:val="̂"/>
                            <m:ctrlPr>
                              <a:rPr lang="en-US" sz="2400" i="1" kern="0">
                                <a:solidFill>
                                  <a:srgbClr val="70AD47">
                                    <a:lumMod val="75000"/>
                                  </a:srgbClr>
                                </a:solidFill>
                                <a:latin typeface="Cambria Math" panose="02040503050406030204" pitchFamily="18" charset="0"/>
                                <a:sym typeface="Arial"/>
                              </a:rPr>
                            </m:ctrlPr>
                          </m:accPr>
                          <m:e>
                            <m:r>
                              <a:rPr lang="en-US" sz="2400" i="1" kern="0">
                                <a:solidFill>
                                  <a:srgbClr val="70AD47">
                                    <a:lumMod val="75000"/>
                                  </a:srgbClr>
                                </a:solidFill>
                                <a:latin typeface="Cambria Math" panose="02040503050406030204" pitchFamily="18" charset="0"/>
                                <a:sym typeface="Arial"/>
                              </a:rPr>
                              <m:t>𝑟</m:t>
                            </m:r>
                          </m:e>
                        </m:acc>
                        <m:d>
                          <m:dPr>
                            <m:ctrlPr>
                              <a:rPr lang="en-US" sz="2400" i="1" kern="0">
                                <a:solidFill>
                                  <a:srgbClr val="70AD47">
                                    <a:lumMod val="75000"/>
                                  </a:srgbClr>
                                </a:solidFill>
                                <a:latin typeface="Cambria Math" panose="02040503050406030204" pitchFamily="18" charset="0"/>
                                <a:sym typeface="Arial"/>
                              </a:rPr>
                            </m:ctrlPr>
                          </m:dPr>
                          <m:e>
                            <m:r>
                              <a:rPr lang="en-US" sz="2400" i="1" kern="0">
                                <a:solidFill>
                                  <a:srgbClr val="70AD47">
                                    <a:lumMod val="75000"/>
                                  </a:srgbClr>
                                </a:solidFill>
                                <a:latin typeface="Cambria Math" panose="02040503050406030204" pitchFamily="18" charset="0"/>
                                <a:sym typeface="Arial"/>
                              </a:rPr>
                              <m:t>𝑞</m:t>
                            </m:r>
                          </m:e>
                        </m:d>
                      </m:e>
                    </m:d>
                    <m:r>
                      <a:rPr lang="en-US" sz="2400" i="1" kern="0">
                        <a:solidFill>
                          <a:srgbClr val="000000"/>
                        </a:solidFill>
                        <a:latin typeface="Cambria Math" panose="02040503050406030204" pitchFamily="18" charset="0"/>
                        <a:sym typeface="Arial"/>
                      </a:rPr>
                      <m:t>+</m:t>
                    </m:r>
                    <m:r>
                      <m:rPr>
                        <m:sty m:val="p"/>
                      </m:rPr>
                      <a:rPr lang="el-GR" sz="2400" kern="0">
                        <a:solidFill>
                          <a:srgbClr val="ED7D31">
                            <a:lumMod val="75000"/>
                          </a:srgbClr>
                        </a:solidFill>
                        <a:latin typeface="Cambria Math" panose="02040503050406030204" pitchFamily="18" charset="0"/>
                        <a:sym typeface="Arial"/>
                      </a:rPr>
                      <m:t>λ</m:t>
                    </m:r>
                    <m:r>
                      <a:rPr lang="el-GR" sz="2400" kern="0">
                        <a:solidFill>
                          <a:srgbClr val="ED7D31">
                            <a:lumMod val="75000"/>
                          </a:srgbClr>
                        </a:solidFill>
                        <a:latin typeface="Cambria Math" panose="02040503050406030204" pitchFamily="18" charset="0"/>
                        <a:sym typeface="Arial"/>
                      </a:rPr>
                      <m:t> </m:t>
                    </m:r>
                    <m:r>
                      <m:rPr>
                        <m:sty m:val="p"/>
                      </m:rPr>
                      <a:rPr lang="en-US" sz="2400" kern="0">
                        <a:solidFill>
                          <a:srgbClr val="ED7D31">
                            <a:lumMod val="75000"/>
                          </a:srgbClr>
                        </a:solidFill>
                        <a:latin typeface="Cambria Math" panose="02040503050406030204" pitchFamily="18" charset="0"/>
                        <a:sym typeface="Arial"/>
                      </a:rPr>
                      <m:t>F</m:t>
                    </m:r>
                    <m:r>
                      <a:rPr lang="en-US" sz="2400" kern="0">
                        <a:solidFill>
                          <a:srgbClr val="ED7D31">
                            <a:lumMod val="75000"/>
                          </a:srgbClr>
                        </a:solidFill>
                        <a:latin typeface="Cambria Math" panose="02040503050406030204" pitchFamily="18" charset="0"/>
                        <a:sym typeface="Arial"/>
                      </a:rPr>
                      <m:t>(</m:t>
                    </m:r>
                    <m:acc>
                      <m:accPr>
                        <m:chr m:val="̂"/>
                        <m:ctrlPr>
                          <a:rPr lang="en-US" sz="2400" i="1" kern="0">
                            <a:solidFill>
                              <a:srgbClr val="ED7D31">
                                <a:lumMod val="75000"/>
                              </a:srgbClr>
                            </a:solidFill>
                            <a:latin typeface="Cambria Math" panose="02040503050406030204" pitchFamily="18" charset="0"/>
                            <a:sym typeface="Arial"/>
                          </a:rPr>
                        </m:ctrlPr>
                      </m:accPr>
                      <m:e>
                        <m:r>
                          <a:rPr lang="en-US" sz="2400" i="1" kern="0">
                            <a:solidFill>
                              <a:srgbClr val="ED7D31">
                                <a:lumMod val="75000"/>
                              </a:srgbClr>
                            </a:solidFill>
                            <a:latin typeface="Cambria Math" panose="02040503050406030204" pitchFamily="18" charset="0"/>
                            <a:sym typeface="Arial"/>
                          </a:rPr>
                          <m:t>𝑟</m:t>
                        </m:r>
                      </m:e>
                    </m:acc>
                    <m:d>
                      <m:dPr>
                        <m:ctrlPr>
                          <a:rPr lang="en-US" sz="2400" i="1" kern="0">
                            <a:solidFill>
                              <a:srgbClr val="ED7D31">
                                <a:lumMod val="75000"/>
                              </a:srgbClr>
                            </a:solidFill>
                            <a:latin typeface="Cambria Math" panose="02040503050406030204" pitchFamily="18" charset="0"/>
                            <a:sym typeface="Arial"/>
                          </a:rPr>
                        </m:ctrlPr>
                      </m:dPr>
                      <m:e>
                        <m:r>
                          <a:rPr lang="en-US" sz="2400" i="1" kern="0">
                            <a:solidFill>
                              <a:srgbClr val="ED7D31">
                                <a:lumMod val="75000"/>
                              </a:srgbClr>
                            </a:solidFill>
                            <a:latin typeface="Cambria Math" panose="02040503050406030204" pitchFamily="18" charset="0"/>
                            <a:sym typeface="Arial"/>
                          </a:rPr>
                          <m:t>𝑞</m:t>
                        </m:r>
                      </m:e>
                    </m:d>
                  </m:oMath>
                </a14:m>
                <a:r>
                  <a:rPr lang="en-US" sz="2400" kern="0" dirty="0">
                    <a:solidFill>
                      <a:srgbClr val="ED7D31">
                        <a:lumMod val="75000"/>
                      </a:srgbClr>
                    </a:solidFill>
                    <a:latin typeface="Arial"/>
                    <a:cs typeface="Arial"/>
                    <a:sym typeface="Arial"/>
                  </a:rPr>
                  <a:t>)</a:t>
                </a:r>
                <a:endParaRPr lang="en-US" sz="2400" kern="0" dirty="0">
                  <a:solidFill>
                    <a:srgbClr val="000000"/>
                  </a:solidFill>
                  <a:latin typeface="Arial"/>
                  <a:cs typeface="Arial"/>
                  <a:sym typeface="Arial"/>
                </a:endParaRPr>
              </a:p>
            </p:txBody>
          </p:sp>
        </mc:Choice>
        <mc:Fallback xmlns="">
          <p:sp>
            <p:nvSpPr>
              <p:cNvPr id="2" name="TextBox 1">
                <a:extLst>
                  <a:ext uri="{FF2B5EF4-FFF2-40B4-BE49-F238E27FC236}">
                    <a16:creationId xmlns:a16="http://schemas.microsoft.com/office/drawing/2014/main" id="{C100F84D-117D-49A4-9D97-9970C7716A3F}"/>
                  </a:ext>
                </a:extLst>
              </p:cNvPr>
              <p:cNvSpPr txBox="1">
                <a:spLocks noRot="1" noChangeAspect="1" noMove="1" noResize="1" noEditPoints="1" noAdjustHandles="1" noChangeArrowheads="1" noChangeShapeType="1" noTextEdit="1"/>
              </p:cNvSpPr>
              <p:nvPr/>
            </p:nvSpPr>
            <p:spPr>
              <a:xfrm>
                <a:off x="958988" y="2861093"/>
                <a:ext cx="6511719" cy="416845"/>
              </a:xfrm>
              <a:prstGeom prst="rect">
                <a:avLst/>
              </a:prstGeom>
              <a:blipFill>
                <a:blip r:embed="rId3"/>
                <a:stretch>
                  <a:fillRect t="-15942" r="-1871" b="-3768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B698D31-ADE7-414C-8A60-774C32CACFE7}"/>
              </a:ext>
            </a:extLst>
          </p:cNvPr>
          <p:cNvSpPr txBox="1"/>
          <p:nvPr/>
        </p:nvSpPr>
        <p:spPr>
          <a:xfrm>
            <a:off x="827584" y="3775664"/>
            <a:ext cx="7859216" cy="400110"/>
          </a:xfrm>
          <a:prstGeom prst="rect">
            <a:avLst/>
          </a:prstGeom>
          <a:noFill/>
        </p:spPr>
        <p:txBody>
          <a:bodyPr wrap="square" rtlCol="0">
            <a:spAutoFit/>
          </a:bodyPr>
          <a:lstStyle/>
          <a:p>
            <a:pPr marL="257175" indent="-257175" defTabSz="685800">
              <a:buClr>
                <a:srgbClr val="000000"/>
              </a:buClr>
              <a:buFont typeface="Wingdings" panose="05000000000000000000" pitchFamily="2" charset="2"/>
              <a:buChar char="§"/>
              <a:defRPr/>
            </a:pPr>
            <a:r>
              <a:rPr lang="el-GR" sz="2000" kern="0" dirty="0">
                <a:solidFill>
                  <a:srgbClr val="ED7D31">
                    <a:lumMod val="75000"/>
                  </a:srgbClr>
                </a:solidFill>
                <a:latin typeface="Calibri" panose="020F0502020204030204" pitchFamily="34" charset="0"/>
                <a:cs typeface="Calibri" panose="020F0502020204030204" pitchFamily="34" charset="0"/>
                <a:sym typeface="Arial"/>
              </a:rPr>
              <a:t>λ</a:t>
            </a:r>
            <a:r>
              <a:rPr lang="en-US" sz="2000" kern="0" dirty="0">
                <a:solidFill>
                  <a:srgbClr val="000000"/>
                </a:solidFill>
                <a:latin typeface="Calibri" panose="020F0502020204030204" pitchFamily="34" charset="0"/>
                <a:cs typeface="Calibri" panose="020F0502020204030204" pitchFamily="34" charset="0"/>
                <a:sym typeface="Arial"/>
              </a:rPr>
              <a:t> specifies the desired trade-offs between ranking utility and fairness</a:t>
            </a:r>
          </a:p>
        </p:txBody>
      </p:sp>
      <p:sp>
        <p:nvSpPr>
          <p:cNvPr id="8" name="TextBox 7">
            <a:extLst>
              <a:ext uri="{FF2B5EF4-FFF2-40B4-BE49-F238E27FC236}">
                <a16:creationId xmlns:a16="http://schemas.microsoft.com/office/drawing/2014/main" id="{204BFBEB-D9EC-4CFF-9AF6-414617CF613F}"/>
              </a:ext>
            </a:extLst>
          </p:cNvPr>
          <p:cNvSpPr txBox="1"/>
          <p:nvPr/>
        </p:nvSpPr>
        <p:spPr>
          <a:xfrm>
            <a:off x="7470707" y="2895992"/>
            <a:ext cx="1487109" cy="369332"/>
          </a:xfrm>
          <a:prstGeom prst="rect">
            <a:avLst/>
          </a:prstGeom>
          <a:noFill/>
        </p:spPr>
        <p:txBody>
          <a:bodyPr wrap="square" rtlCol="0">
            <a:spAutoFit/>
          </a:bodyPr>
          <a:lstStyle/>
          <a:p>
            <a:pPr defTabSz="685800">
              <a:buClr>
                <a:srgbClr val="000000"/>
              </a:buClr>
              <a:defRPr/>
            </a:pPr>
            <a:r>
              <a:rPr lang="en-US" kern="0" dirty="0">
                <a:solidFill>
                  <a:srgbClr val="ED7D31">
                    <a:lumMod val="75000"/>
                  </a:srgbClr>
                </a:solidFill>
                <a:latin typeface="Calibri" panose="020F0502020204030204" pitchFamily="34" charset="0"/>
                <a:cs typeface="Calibri" panose="020F0502020204030204" pitchFamily="34" charset="0"/>
                <a:sym typeface="Arial"/>
              </a:rPr>
              <a:t>Unfairness</a:t>
            </a:r>
          </a:p>
        </p:txBody>
      </p:sp>
      <p:sp>
        <p:nvSpPr>
          <p:cNvPr id="11" name="Slide Number Placeholder 10">
            <a:extLst>
              <a:ext uri="{FF2B5EF4-FFF2-40B4-BE49-F238E27FC236}">
                <a16:creationId xmlns:a16="http://schemas.microsoft.com/office/drawing/2014/main" id="{2AAFACEC-ED5C-427F-9B8B-2E396053EF1F}"/>
              </a:ext>
            </a:extLst>
          </p:cNvPr>
          <p:cNvSpPr>
            <a:spLocks noGrp="1"/>
          </p:cNvSpPr>
          <p:nvPr>
            <p:ph type="sldNum" idx="12"/>
          </p:nvPr>
        </p:nvSpPr>
        <p:spPr/>
        <p:txBody>
          <a:bodyPr/>
          <a:lstStyle/>
          <a:p>
            <a:pPr defTabSz="685800">
              <a:buClr>
                <a:srgbClr val="000000"/>
              </a:buClr>
              <a:defRPr/>
            </a:pPr>
            <a:fld id="{00000000-1234-1234-1234-123412341234}" type="slidenum">
              <a:rPr lang="en-US" sz="900" kern="0">
                <a:solidFill>
                  <a:srgbClr val="888888"/>
                </a:solidFill>
                <a:latin typeface="Calibri"/>
                <a:ea typeface="Calibri"/>
                <a:cs typeface="Calibri"/>
                <a:sym typeface="Calibri"/>
              </a:rPr>
              <a:pPr defTabSz="685800">
                <a:buClr>
                  <a:srgbClr val="000000"/>
                </a:buClr>
                <a:defRPr/>
              </a:pPr>
              <a:t>110</a:t>
            </a:fld>
            <a:endParaRPr lang="en-US" sz="900" kern="0">
              <a:solidFill>
                <a:srgbClr val="888888"/>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35CB2240-4B72-4DBD-9EB5-F3609D83FDB9}"/>
              </a:ext>
            </a:extLst>
          </p:cNvPr>
          <p:cNvSpPr txBox="1"/>
          <p:nvPr/>
        </p:nvSpPr>
        <p:spPr>
          <a:xfrm>
            <a:off x="3774381" y="3229045"/>
            <a:ext cx="1488559" cy="369332"/>
          </a:xfrm>
          <a:prstGeom prst="rect">
            <a:avLst/>
          </a:prstGeom>
          <a:noFill/>
        </p:spPr>
        <p:txBody>
          <a:bodyPr wrap="square" rtlCol="0">
            <a:spAutoFit/>
          </a:bodyPr>
          <a:lstStyle/>
          <a:p>
            <a:pPr defTabSz="685800">
              <a:buClr>
                <a:srgbClr val="000000"/>
              </a:buClr>
              <a:defRPr/>
            </a:pPr>
            <a:r>
              <a:rPr lang="en-US" kern="0" dirty="0">
                <a:solidFill>
                  <a:srgbClr val="70AD47">
                    <a:lumMod val="75000"/>
                  </a:srgbClr>
                </a:solidFill>
                <a:latin typeface="Calibri" panose="020F0502020204030204" pitchFamily="34" charset="0"/>
                <a:cs typeface="Calibri" panose="020F0502020204030204" pitchFamily="34" charset="0"/>
                <a:sym typeface="Arial"/>
              </a:rPr>
              <a:t>Accuracy</a:t>
            </a:r>
          </a:p>
        </p:txBody>
      </p:sp>
      <p:sp>
        <p:nvSpPr>
          <p:cNvPr id="10" name="Rectangle 9">
            <a:extLst>
              <a:ext uri="{FF2B5EF4-FFF2-40B4-BE49-F238E27FC236}">
                <a16:creationId xmlns:a16="http://schemas.microsoft.com/office/drawing/2014/main" id="{23DF231E-687B-401B-B818-FFC564CC935C}"/>
              </a:ext>
            </a:extLst>
          </p:cNvPr>
          <p:cNvSpPr/>
          <p:nvPr/>
        </p:nvSpPr>
        <p:spPr>
          <a:xfrm>
            <a:off x="6178212" y="2742767"/>
            <a:ext cx="1249680" cy="690881"/>
          </a:xfrm>
          <a:custGeom>
            <a:avLst/>
            <a:gdLst>
              <a:gd name="connsiteX0" fmla="*/ 0 w 1249680"/>
              <a:gd name="connsiteY0" fmla="*/ 0 h 690881"/>
              <a:gd name="connsiteX1" fmla="*/ 624840 w 1249680"/>
              <a:gd name="connsiteY1" fmla="*/ 0 h 690881"/>
              <a:gd name="connsiteX2" fmla="*/ 1249680 w 1249680"/>
              <a:gd name="connsiteY2" fmla="*/ 0 h 690881"/>
              <a:gd name="connsiteX3" fmla="*/ 1249680 w 1249680"/>
              <a:gd name="connsiteY3" fmla="*/ 690881 h 690881"/>
              <a:gd name="connsiteX4" fmla="*/ 649834 w 1249680"/>
              <a:gd name="connsiteY4" fmla="*/ 690881 h 690881"/>
              <a:gd name="connsiteX5" fmla="*/ 0 w 1249680"/>
              <a:gd name="connsiteY5" fmla="*/ 690881 h 690881"/>
              <a:gd name="connsiteX6" fmla="*/ 0 w 1249680"/>
              <a:gd name="connsiteY6" fmla="*/ 0 h 69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680" h="690881" extrusionOk="0">
                <a:moveTo>
                  <a:pt x="0" y="0"/>
                </a:moveTo>
                <a:cubicBezTo>
                  <a:pt x="160637" y="16117"/>
                  <a:pt x="478679" y="7877"/>
                  <a:pt x="624840" y="0"/>
                </a:cubicBezTo>
                <a:cubicBezTo>
                  <a:pt x="771001" y="-7877"/>
                  <a:pt x="945759" y="-21490"/>
                  <a:pt x="1249680" y="0"/>
                </a:cubicBezTo>
                <a:cubicBezTo>
                  <a:pt x="1222396" y="289872"/>
                  <a:pt x="1256700" y="487857"/>
                  <a:pt x="1249680" y="690881"/>
                </a:cubicBezTo>
                <a:cubicBezTo>
                  <a:pt x="1128460" y="682512"/>
                  <a:pt x="783058" y="719203"/>
                  <a:pt x="649834" y="690881"/>
                </a:cubicBezTo>
                <a:cubicBezTo>
                  <a:pt x="516610" y="662559"/>
                  <a:pt x="269924" y="698510"/>
                  <a:pt x="0" y="690881"/>
                </a:cubicBezTo>
                <a:cubicBezTo>
                  <a:pt x="-34483" y="378024"/>
                  <a:pt x="19072" y="183534"/>
                  <a:pt x="0" y="0"/>
                </a:cubicBezTo>
                <a:close/>
              </a:path>
            </a:pathLst>
          </a:custGeom>
          <a:noFill/>
          <a:ln>
            <a:solidFill>
              <a:schemeClr val="accent2"/>
            </a:solidFill>
            <a:extLst>
              <a:ext uri="{C807C97D-BFC1-408E-A445-0C87EB9F89A2}">
                <ask:lineSketchStyleProps xmlns:ask="http://schemas.microsoft.com/office/drawing/2018/sketchyshapes" sd="78229488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en-US" sz="1050" kern="0">
              <a:solidFill>
                <a:srgbClr val="ED7D31">
                  <a:lumMod val="75000"/>
                </a:srgbClr>
              </a:solidFill>
              <a:latin typeface="Arial"/>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A35DD8-16FC-C537-2F25-AB9560399E89}"/>
                  </a:ext>
                </a:extLst>
              </p:cNvPr>
              <p:cNvSpPr txBox="1"/>
              <p:nvPr/>
            </p:nvSpPr>
            <p:spPr>
              <a:xfrm>
                <a:off x="75993" y="4387676"/>
                <a:ext cx="8977893" cy="428964"/>
              </a:xfrm>
              <a:prstGeom prst="rect">
                <a:avLst/>
              </a:prstGeom>
              <a:solidFill>
                <a:schemeClr val="accent4">
                  <a:lumMod val="20000"/>
                  <a:lumOff val="80000"/>
                </a:schemeClr>
              </a:solidFill>
              <a:ln>
                <a:noFill/>
              </a:ln>
            </p:spPr>
            <p:txBody>
              <a:bodyPr wrap="square" lIns="0" tIns="0" rIns="0" bIns="0" rtlCol="0">
                <a:spAutoFit/>
              </a:bodyPr>
              <a:lstStyle/>
              <a:p>
                <a:pPr defTabSz="685800">
                  <a:buClr>
                    <a:srgbClr val="000000"/>
                  </a:buClr>
                  <a:defRPr/>
                </a:pPr>
                <a14:m>
                  <m:oMathPara xmlns:m="http://schemas.openxmlformats.org/officeDocument/2006/math">
                    <m:oMathParaPr>
                      <m:jc m:val="centerGroup"/>
                    </m:oMathParaPr>
                    <m:oMath xmlns:m="http://schemas.openxmlformats.org/officeDocument/2006/math">
                      <m:r>
                        <a:rPr lang="en-US" sz="2400" i="1" kern="0">
                          <a:solidFill>
                            <a:srgbClr val="000000"/>
                          </a:solidFill>
                          <a:latin typeface="Cambria Math" panose="02040503050406030204" pitchFamily="18" charset="0"/>
                          <a:sym typeface="Arial"/>
                        </a:rPr>
                        <m:t>𝐹</m:t>
                      </m:r>
                      <m:d>
                        <m:dPr>
                          <m:ctrlPr>
                            <a:rPr lang="en-US" sz="2400" i="1" kern="0">
                              <a:solidFill>
                                <a:srgbClr val="000000"/>
                              </a:solidFill>
                              <a:latin typeface="Cambria Math" panose="02040503050406030204" pitchFamily="18" charset="0"/>
                              <a:sym typeface="Arial"/>
                            </a:rPr>
                          </m:ctrlPr>
                        </m:dPr>
                        <m:e>
                          <m:acc>
                            <m:accPr>
                              <m:chr m:val="̂"/>
                              <m:ctrlPr>
                                <a:rPr lang="en-US" sz="2400" i="1" kern="0">
                                  <a:solidFill>
                                    <a:srgbClr val="000000"/>
                                  </a:solidFill>
                                  <a:latin typeface="Cambria Math" panose="02040503050406030204" pitchFamily="18" charset="0"/>
                                  <a:sym typeface="Arial"/>
                                </a:rPr>
                              </m:ctrlPr>
                            </m:accPr>
                            <m:e>
                              <m:r>
                                <a:rPr lang="en-US" sz="2400" i="1" kern="0">
                                  <a:solidFill>
                                    <a:srgbClr val="000000"/>
                                  </a:solidFill>
                                  <a:latin typeface="Cambria Math" panose="02040503050406030204" pitchFamily="18" charset="0"/>
                                  <a:sym typeface="Arial"/>
                                </a:rPr>
                                <m:t>𝑟</m:t>
                              </m:r>
                            </m:e>
                          </m:acc>
                          <m:d>
                            <m:dPr>
                              <m:ctrlPr>
                                <a:rPr lang="en-US" sz="2400" i="1" kern="0">
                                  <a:solidFill>
                                    <a:srgbClr val="000000"/>
                                  </a:solidFill>
                                  <a:latin typeface="Cambria Math" panose="02040503050406030204" pitchFamily="18" charset="0"/>
                                  <a:sym typeface="Arial"/>
                                </a:rPr>
                              </m:ctrlPr>
                            </m:dPr>
                            <m:e>
                              <m:r>
                                <a:rPr lang="en-US" sz="2400" i="1" kern="0">
                                  <a:solidFill>
                                    <a:srgbClr val="000000"/>
                                  </a:solidFill>
                                  <a:latin typeface="Cambria Math" panose="02040503050406030204" pitchFamily="18" charset="0"/>
                                  <a:sym typeface="Arial"/>
                                </a:rPr>
                                <m:t>𝑞</m:t>
                              </m:r>
                            </m:e>
                          </m:d>
                        </m:e>
                      </m:d>
                      <m:r>
                        <a:rPr lang="en-US" sz="2400" i="1" kern="0">
                          <a:solidFill>
                            <a:srgbClr val="000000"/>
                          </a:solidFill>
                          <a:latin typeface="Cambria Math" panose="02040503050406030204" pitchFamily="18" charset="0"/>
                          <a:sym typeface="Arial"/>
                        </a:rPr>
                        <m:t>=</m:t>
                      </m:r>
                      <m:r>
                        <m:rPr>
                          <m:sty m:val="p"/>
                        </m:rPr>
                        <a:rPr lang="en-US" sz="2400" kern="0">
                          <a:solidFill>
                            <a:srgbClr val="000000"/>
                          </a:solidFill>
                          <a:latin typeface="Cambria Math" panose="02040503050406030204" pitchFamily="18" charset="0"/>
                          <a:sym typeface="Arial"/>
                        </a:rPr>
                        <m:t>max</m:t>
                      </m:r>
                      <m:r>
                        <a:rPr lang="en-US" sz="2400" i="1" kern="0">
                          <a:solidFill>
                            <a:srgbClr val="000000"/>
                          </a:solidFill>
                          <a:latin typeface="Cambria Math" panose="02040503050406030204" pitchFamily="18" charset="0"/>
                          <a:sym typeface="Arial"/>
                        </a:rPr>
                        <m:t>⁡(0, (</m:t>
                      </m:r>
                      <m:r>
                        <a:rPr lang="en-US" sz="2400" b="1" i="1" kern="0">
                          <a:solidFill>
                            <a:srgbClr val="000000"/>
                          </a:solidFill>
                          <a:latin typeface="Cambria Math" panose="02040503050406030204" pitchFamily="18" charset="0"/>
                          <a:sym typeface="Arial"/>
                        </a:rPr>
                        <m:t>𝑬𝒙𝒑𝒐𝒔𝒖𝒓𝒆</m:t>
                      </m:r>
                      <m:d>
                        <m:dPr>
                          <m:ctrlPr>
                            <a:rPr lang="en-US" sz="2400" b="1" i="1" kern="0">
                              <a:solidFill>
                                <a:srgbClr val="000000"/>
                              </a:solidFill>
                              <a:latin typeface="Cambria Math" panose="02040503050406030204" pitchFamily="18" charset="0"/>
                              <a:sym typeface="Arial"/>
                            </a:rPr>
                          </m:ctrlPr>
                        </m:dPr>
                        <m:e>
                          <m:sSup>
                            <m:sSupPr>
                              <m:ctrlPr>
                                <a:rPr lang="en-US" sz="2400" b="1" i="1" kern="0">
                                  <a:solidFill>
                                    <a:srgbClr val="FF0000"/>
                                  </a:solidFill>
                                  <a:latin typeface="Cambria Math" panose="02040503050406030204" pitchFamily="18" charset="0"/>
                                  <a:sym typeface="Arial"/>
                                </a:rPr>
                              </m:ctrlPr>
                            </m:sSupPr>
                            <m:e>
                              <m:r>
                                <a:rPr lang="en-US" sz="2400" b="1" i="1" kern="0">
                                  <a:solidFill>
                                    <a:srgbClr val="FF0000"/>
                                  </a:solidFill>
                                  <a:latin typeface="Cambria Math" panose="02040503050406030204" pitchFamily="18" charset="0"/>
                                  <a:sym typeface="Arial"/>
                                </a:rPr>
                                <m:t>𝑮</m:t>
                              </m:r>
                            </m:e>
                            <m:sup>
                              <m:r>
                                <a:rPr lang="en-US" sz="2400" b="1" i="1" kern="0">
                                  <a:solidFill>
                                    <a:srgbClr val="FF0000"/>
                                  </a:solidFill>
                                  <a:latin typeface="Cambria Math" panose="02040503050406030204" pitchFamily="18" charset="0"/>
                                  <a:sym typeface="Arial"/>
                                </a:rPr>
                                <m:t>+</m:t>
                              </m:r>
                            </m:sup>
                          </m:sSup>
                        </m:e>
                        <m:e>
                          <m:sSub>
                            <m:sSubPr>
                              <m:ctrlPr>
                                <a:rPr lang="en-US" sz="2400" b="1" i="1" kern="0">
                                  <a:solidFill>
                                    <a:srgbClr val="000000"/>
                                  </a:solidFill>
                                  <a:latin typeface="Cambria Math" panose="02040503050406030204" pitchFamily="18" charset="0"/>
                                  <a:sym typeface="Arial"/>
                                </a:rPr>
                              </m:ctrlPr>
                            </m:sSubPr>
                            <m:e>
                              <m:r>
                                <a:rPr lang="en-US" sz="2400" b="1" i="1" kern="0">
                                  <a:solidFill>
                                    <a:srgbClr val="000000"/>
                                  </a:solidFill>
                                  <a:latin typeface="Cambria Math" panose="02040503050406030204" pitchFamily="18" charset="0"/>
                                  <a:sym typeface="Arial"/>
                                </a:rPr>
                                <m:t>𝑷</m:t>
                              </m:r>
                            </m:e>
                            <m:sub>
                              <m:acc>
                                <m:accPr>
                                  <m:chr m:val="̂"/>
                                  <m:ctrlPr>
                                    <a:rPr lang="en-US" sz="2400" b="1" i="1" kern="0">
                                      <a:solidFill>
                                        <a:srgbClr val="000000"/>
                                      </a:solidFill>
                                      <a:latin typeface="Cambria Math" panose="02040503050406030204" pitchFamily="18" charset="0"/>
                                      <a:sym typeface="Arial"/>
                                    </a:rPr>
                                  </m:ctrlPr>
                                </m:accPr>
                                <m:e>
                                  <m:r>
                                    <a:rPr lang="en-US" sz="2400" b="1" i="1" kern="0">
                                      <a:solidFill>
                                        <a:srgbClr val="000000"/>
                                      </a:solidFill>
                                      <a:latin typeface="Cambria Math" panose="02040503050406030204" pitchFamily="18" charset="0"/>
                                      <a:sym typeface="Arial"/>
                                    </a:rPr>
                                    <m:t>𝒓</m:t>
                                  </m:r>
                                </m:e>
                              </m:acc>
                              <m:d>
                                <m:dPr>
                                  <m:ctrlPr>
                                    <a:rPr lang="en-US" sz="2400" b="1" i="1" kern="0">
                                      <a:solidFill>
                                        <a:srgbClr val="000000"/>
                                      </a:solidFill>
                                      <a:latin typeface="Cambria Math" panose="02040503050406030204" pitchFamily="18" charset="0"/>
                                      <a:sym typeface="Arial"/>
                                    </a:rPr>
                                  </m:ctrlPr>
                                </m:dPr>
                                <m:e>
                                  <m:r>
                                    <a:rPr lang="en-US" sz="2400" b="1" i="1" kern="0">
                                      <a:solidFill>
                                        <a:srgbClr val="000000"/>
                                      </a:solidFill>
                                      <a:latin typeface="Cambria Math" panose="02040503050406030204" pitchFamily="18" charset="0"/>
                                      <a:sym typeface="Arial"/>
                                    </a:rPr>
                                    <m:t>𝒒</m:t>
                                  </m:r>
                                </m:e>
                              </m:d>
                            </m:sub>
                          </m:sSub>
                        </m:e>
                      </m:d>
                      <m:r>
                        <a:rPr lang="en-US" sz="2400" b="1" i="1" kern="0">
                          <a:solidFill>
                            <a:srgbClr val="000000"/>
                          </a:solidFill>
                          <a:latin typeface="Cambria Math" panose="02040503050406030204" pitchFamily="18" charset="0"/>
                          <a:sym typeface="Arial"/>
                        </a:rPr>
                        <m:t>−</m:t>
                      </m:r>
                      <m:r>
                        <a:rPr lang="en-US" sz="2400" b="1" i="1" kern="0">
                          <a:solidFill>
                            <a:srgbClr val="000000"/>
                          </a:solidFill>
                          <a:latin typeface="Cambria Math" panose="02040503050406030204" pitchFamily="18" charset="0"/>
                          <a:sym typeface="Arial"/>
                        </a:rPr>
                        <m:t>𝑬𝒙𝒑𝒐𝒔𝒖𝒓𝒆</m:t>
                      </m:r>
                      <m:d>
                        <m:dPr>
                          <m:ctrlPr>
                            <a:rPr lang="en-US" sz="2400" b="1" i="1" kern="0">
                              <a:solidFill>
                                <a:srgbClr val="000000"/>
                              </a:solidFill>
                              <a:latin typeface="Cambria Math" panose="02040503050406030204" pitchFamily="18" charset="0"/>
                              <a:sym typeface="Arial"/>
                            </a:rPr>
                          </m:ctrlPr>
                        </m:dPr>
                        <m:e>
                          <m:sSup>
                            <m:sSupPr>
                              <m:ctrlPr>
                                <a:rPr lang="en-US" sz="2400" b="1" i="1" kern="0">
                                  <a:solidFill>
                                    <a:srgbClr val="0070C0"/>
                                  </a:solidFill>
                                  <a:latin typeface="Cambria Math" panose="02040503050406030204" pitchFamily="18" charset="0"/>
                                  <a:sym typeface="Arial"/>
                                </a:rPr>
                              </m:ctrlPr>
                            </m:sSupPr>
                            <m:e>
                              <m:r>
                                <a:rPr lang="en-US" sz="2400" b="1" i="1" kern="0">
                                  <a:solidFill>
                                    <a:srgbClr val="0070C0"/>
                                  </a:solidFill>
                                  <a:latin typeface="Cambria Math" panose="02040503050406030204" pitchFamily="18" charset="0"/>
                                  <a:sym typeface="Arial"/>
                                </a:rPr>
                                <m:t>𝑮</m:t>
                              </m:r>
                            </m:e>
                            <m:sup>
                              <m:r>
                                <a:rPr lang="en-US" sz="2400" b="1" i="1" kern="0">
                                  <a:solidFill>
                                    <a:srgbClr val="0070C0"/>
                                  </a:solidFill>
                                  <a:latin typeface="Cambria Math" panose="02040503050406030204" pitchFamily="18" charset="0"/>
                                  <a:sym typeface="Arial"/>
                                </a:rPr>
                                <m:t>−</m:t>
                              </m:r>
                            </m:sup>
                          </m:sSup>
                        </m:e>
                        <m:e>
                          <m:sSub>
                            <m:sSubPr>
                              <m:ctrlPr>
                                <a:rPr lang="en-US" sz="2400" b="1" i="1" kern="0">
                                  <a:solidFill>
                                    <a:srgbClr val="000000"/>
                                  </a:solidFill>
                                  <a:latin typeface="Cambria Math" panose="02040503050406030204" pitchFamily="18" charset="0"/>
                                  <a:sym typeface="Arial"/>
                                </a:rPr>
                              </m:ctrlPr>
                            </m:sSubPr>
                            <m:e>
                              <m:r>
                                <a:rPr lang="en-US" sz="2400" b="1" i="1" kern="0">
                                  <a:solidFill>
                                    <a:srgbClr val="000000"/>
                                  </a:solidFill>
                                  <a:latin typeface="Cambria Math" panose="02040503050406030204" pitchFamily="18" charset="0"/>
                                  <a:sym typeface="Arial"/>
                                </a:rPr>
                                <m:t>𝑷</m:t>
                              </m:r>
                            </m:e>
                            <m:sub>
                              <m:acc>
                                <m:accPr>
                                  <m:chr m:val="̂"/>
                                  <m:ctrlPr>
                                    <a:rPr lang="en-US" sz="2400" b="1" i="1" kern="0">
                                      <a:solidFill>
                                        <a:srgbClr val="000000"/>
                                      </a:solidFill>
                                      <a:latin typeface="Cambria Math" panose="02040503050406030204" pitchFamily="18" charset="0"/>
                                      <a:sym typeface="Arial"/>
                                    </a:rPr>
                                  </m:ctrlPr>
                                </m:accPr>
                                <m:e>
                                  <m:r>
                                    <a:rPr lang="en-US" sz="2400" b="1" i="1" kern="0">
                                      <a:solidFill>
                                        <a:srgbClr val="000000"/>
                                      </a:solidFill>
                                      <a:latin typeface="Cambria Math" panose="02040503050406030204" pitchFamily="18" charset="0"/>
                                      <a:sym typeface="Arial"/>
                                    </a:rPr>
                                    <m:t>𝒓</m:t>
                                  </m:r>
                                </m:e>
                              </m:acc>
                              <m:d>
                                <m:dPr>
                                  <m:ctrlPr>
                                    <a:rPr lang="en-US" sz="2400" b="1" i="1" kern="0">
                                      <a:solidFill>
                                        <a:srgbClr val="000000"/>
                                      </a:solidFill>
                                      <a:latin typeface="Cambria Math" panose="02040503050406030204" pitchFamily="18" charset="0"/>
                                      <a:sym typeface="Arial"/>
                                    </a:rPr>
                                  </m:ctrlPr>
                                </m:dPr>
                                <m:e>
                                  <m:r>
                                    <a:rPr lang="en-US" sz="2400" b="1" i="1" kern="0">
                                      <a:solidFill>
                                        <a:srgbClr val="000000"/>
                                      </a:solidFill>
                                      <a:latin typeface="Cambria Math" panose="02040503050406030204" pitchFamily="18" charset="0"/>
                                      <a:sym typeface="Arial"/>
                                    </a:rPr>
                                    <m:t>𝒒</m:t>
                                  </m:r>
                                </m:e>
                              </m:d>
                            </m:sub>
                          </m:sSub>
                        </m:e>
                      </m:d>
                      <m:sSup>
                        <m:sSupPr>
                          <m:ctrlPr>
                            <a:rPr lang="en-US" sz="2400" b="1" i="1" kern="0">
                              <a:solidFill>
                                <a:srgbClr val="000000"/>
                              </a:solidFill>
                              <a:latin typeface="Cambria Math" panose="02040503050406030204" pitchFamily="18" charset="0"/>
                              <a:sym typeface="Arial"/>
                            </a:rPr>
                          </m:ctrlPr>
                        </m:sSupPr>
                        <m:e>
                          <m:r>
                            <a:rPr lang="en-US" sz="2400" b="1" i="1" kern="0">
                              <a:solidFill>
                                <a:srgbClr val="000000"/>
                              </a:solidFill>
                              <a:latin typeface="Cambria Math" panose="02040503050406030204" pitchFamily="18" charset="0"/>
                              <a:sym typeface="Arial"/>
                            </a:rPr>
                            <m:t>)</m:t>
                          </m:r>
                        </m:e>
                        <m:sup>
                          <m:r>
                            <a:rPr lang="en-US" sz="2400" b="1" i="1" kern="0">
                              <a:solidFill>
                                <a:srgbClr val="000000"/>
                              </a:solidFill>
                              <a:latin typeface="Cambria Math" panose="02040503050406030204" pitchFamily="18" charset="0"/>
                              <a:sym typeface="Arial"/>
                            </a:rPr>
                            <m:t>𝟐</m:t>
                          </m:r>
                        </m:sup>
                      </m:sSup>
                      <m:r>
                        <a:rPr lang="en-US" sz="2400" b="1" i="1" kern="0">
                          <a:solidFill>
                            <a:srgbClr val="000000"/>
                          </a:solidFill>
                          <a:latin typeface="Cambria Math" panose="02040503050406030204" pitchFamily="18" charset="0"/>
                          <a:sym typeface="Arial"/>
                        </a:rPr>
                        <m:t>)</m:t>
                      </m:r>
                    </m:oMath>
                  </m:oMathPara>
                </a14:m>
                <a:endParaRPr lang="en-US" sz="2400" kern="0" dirty="0">
                  <a:solidFill>
                    <a:srgbClr val="000000"/>
                  </a:solidFill>
                  <a:latin typeface="Arial"/>
                  <a:cs typeface="Arial"/>
                  <a:sym typeface="Arial"/>
                </a:endParaRPr>
              </a:p>
            </p:txBody>
          </p:sp>
        </mc:Choice>
        <mc:Fallback xmlns="">
          <p:sp>
            <p:nvSpPr>
              <p:cNvPr id="4" name="TextBox 3">
                <a:extLst>
                  <a:ext uri="{FF2B5EF4-FFF2-40B4-BE49-F238E27FC236}">
                    <a16:creationId xmlns:a16="http://schemas.microsoft.com/office/drawing/2014/main" id="{81A35DD8-16FC-C537-2F25-AB9560399E89}"/>
                  </a:ext>
                </a:extLst>
              </p:cNvPr>
              <p:cNvSpPr txBox="1">
                <a:spLocks noRot="1" noChangeAspect="1" noMove="1" noResize="1" noEditPoints="1" noAdjustHandles="1" noChangeArrowheads="1" noChangeShapeType="1" noTextEdit="1"/>
              </p:cNvSpPr>
              <p:nvPr/>
            </p:nvSpPr>
            <p:spPr>
              <a:xfrm>
                <a:off x="75993" y="4387676"/>
                <a:ext cx="8977893" cy="428964"/>
              </a:xfrm>
              <a:prstGeom prst="rect">
                <a:avLst/>
              </a:prstGeom>
              <a:blipFill>
                <a:blip r:embed="rId4"/>
                <a:stretch>
                  <a:fillRect/>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AACE217F-5820-B484-FEF3-7D1A3421A6BD}"/>
              </a:ext>
            </a:extLst>
          </p:cNvPr>
          <p:cNvSpPr txBox="1"/>
          <p:nvPr/>
        </p:nvSpPr>
        <p:spPr>
          <a:xfrm>
            <a:off x="75993" y="4966337"/>
            <a:ext cx="8901900" cy="1323439"/>
          </a:xfrm>
          <a:prstGeom prst="rect">
            <a:avLst/>
          </a:prstGeom>
          <a:noFill/>
        </p:spPr>
        <p:txBody>
          <a:bodyPr wrap="square" rtlCol="0">
            <a:spAutoFit/>
          </a:bodyPr>
          <a:lstStyle/>
          <a:p>
            <a:pPr marL="214313" indent="-214313" defTabSz="685800">
              <a:buClr>
                <a:srgbClr val="000000"/>
              </a:buClr>
              <a:buFont typeface="Courier New" panose="02070309020205020404" pitchFamily="49" charset="0"/>
              <a:buChar char="o"/>
              <a:defRPr/>
            </a:pPr>
            <a:r>
              <a:rPr lang="en-US" sz="2000" kern="0" dirty="0">
                <a:solidFill>
                  <a:srgbClr val="000000"/>
                </a:solidFill>
                <a:latin typeface="Calibri" panose="020F0502020204030204" pitchFamily="34" charset="0"/>
                <a:cs typeface="Calibri" panose="020F0502020204030204" pitchFamily="34" charset="0"/>
                <a:sym typeface="Arial"/>
              </a:rPr>
              <a:t>squared hinge loss: if the protected group already receives as much exposure as the non-protected, just optimize for accuracy </a:t>
            </a:r>
          </a:p>
          <a:p>
            <a:pPr marL="214313" indent="-214313" defTabSz="685800">
              <a:buClr>
                <a:srgbClr val="000000"/>
              </a:buClr>
              <a:buFont typeface="Courier New" panose="02070309020205020404" pitchFamily="49" charset="0"/>
              <a:buChar char="o"/>
              <a:defRPr/>
            </a:pPr>
            <a:r>
              <a:rPr lang="en-US" sz="2000" kern="0" dirty="0">
                <a:solidFill>
                  <a:srgbClr val="000000"/>
                </a:solidFill>
                <a:latin typeface="Calibri" panose="020F0502020204030204" pitchFamily="34" charset="0"/>
                <a:cs typeface="Calibri" panose="020F0502020204030204" pitchFamily="34" charset="0"/>
                <a:sym typeface="Arial"/>
              </a:rPr>
              <a:t>prefers rankings in which the exposure of the protected group is not less than the exposure of the non protected group but not vice versa</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0D3C95-4FE0-B67D-AE53-7ADDC78F45C6}"/>
                  </a:ext>
                </a:extLst>
              </p:cNvPr>
              <p:cNvSpPr txBox="1"/>
              <p:nvPr/>
            </p:nvSpPr>
            <p:spPr>
              <a:xfrm>
                <a:off x="2638822" y="1353515"/>
                <a:ext cx="3518399" cy="3994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r>
                        <a:rPr lang="en-US" sz="2400" i="1">
                          <a:latin typeface="Cambria Math" panose="02040503050406030204" pitchFamily="18" charset="0"/>
                        </a:rPr>
                        <m:t>= </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𝐿</m:t>
                          </m:r>
                        </m:e>
                        <m:sub>
                          <m:r>
                            <a:rPr lang="en-US" sz="2400" i="1">
                              <a:solidFill>
                                <a:srgbClr val="7030A0"/>
                              </a:solidFill>
                              <a:latin typeface="Cambria Math" panose="02040503050406030204" pitchFamily="18" charset="0"/>
                            </a:rPr>
                            <m:t>𝑜𝑟𝑖𝑔𝑖𝑛𝑎𝑙</m:t>
                          </m:r>
                        </m:sub>
                      </m:sSub>
                      <m:r>
                        <a:rPr lang="en-US" sz="2400" i="1">
                          <a:latin typeface="Cambria Math" panose="02040503050406030204" pitchFamily="18" charset="0"/>
                        </a:rPr>
                        <m:t>+</m:t>
                      </m:r>
                      <m:r>
                        <m:rPr>
                          <m:sty m:val="p"/>
                        </m:rPr>
                        <a:rPr lang="el-GR" sz="2400">
                          <a:solidFill>
                            <a:schemeClr val="accent2">
                              <a:lumMod val="75000"/>
                            </a:schemeClr>
                          </a:solidFill>
                          <a:latin typeface="Cambria Math" panose="02040503050406030204" pitchFamily="18" charset="0"/>
                        </a:rPr>
                        <m:t>λ</m:t>
                      </m:r>
                      <m:r>
                        <a:rPr lang="el-GR" sz="2400">
                          <a:latin typeface="Cambria Math" panose="02040503050406030204" pitchFamily="18" charset="0"/>
                        </a:rPr>
                        <m:t> </m:t>
                      </m:r>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rPr>
                            <m:t>𝐿</m:t>
                          </m:r>
                        </m:e>
                        <m:sub>
                          <m:r>
                            <a:rPr lang="en-US" sz="2400" i="1">
                              <a:solidFill>
                                <a:schemeClr val="accent2">
                                  <a:lumMod val="75000"/>
                                </a:schemeClr>
                              </a:solidFill>
                              <a:latin typeface="Cambria Math" panose="02040503050406030204" pitchFamily="18" charset="0"/>
                            </a:rPr>
                            <m:t>𝑓𝑎𝑖𝑟𝑛𝑒𝑠𝑠</m:t>
                          </m:r>
                        </m:sub>
                      </m:sSub>
                    </m:oMath>
                  </m:oMathPara>
                </a14:m>
                <a:endParaRPr lang="en-US" sz="2400" dirty="0"/>
              </a:p>
            </p:txBody>
          </p:sp>
        </mc:Choice>
        <mc:Fallback xmlns="">
          <p:sp>
            <p:nvSpPr>
              <p:cNvPr id="7" name="TextBox 6">
                <a:extLst>
                  <a:ext uri="{FF2B5EF4-FFF2-40B4-BE49-F238E27FC236}">
                    <a16:creationId xmlns:a16="http://schemas.microsoft.com/office/drawing/2014/main" id="{780D3C95-4FE0-B67D-AE53-7ADDC78F45C6}"/>
                  </a:ext>
                </a:extLst>
              </p:cNvPr>
              <p:cNvSpPr txBox="1">
                <a:spLocks noRot="1" noChangeAspect="1" noMove="1" noResize="1" noEditPoints="1" noAdjustHandles="1" noChangeArrowheads="1" noChangeShapeType="1" noTextEdit="1"/>
              </p:cNvSpPr>
              <p:nvPr/>
            </p:nvSpPr>
            <p:spPr>
              <a:xfrm>
                <a:off x="2638822" y="1353515"/>
                <a:ext cx="3518399" cy="399405"/>
              </a:xfrm>
              <a:prstGeom prst="rect">
                <a:avLst/>
              </a:prstGeom>
              <a:blipFill>
                <a:blip r:embed="rId5"/>
                <a:stretch>
                  <a:fillRect l="-1733" r="-1213" b="-25758"/>
                </a:stretch>
              </a:blipFill>
            </p:spPr>
            <p:txBody>
              <a:bodyPr/>
              <a:lstStyle/>
              <a:p>
                <a:r>
                  <a:rPr lang="en-US">
                    <a:noFill/>
                  </a:rPr>
                  <a:t> </a:t>
                </a:r>
              </a:p>
            </p:txBody>
          </p:sp>
        </mc:Fallback>
      </mc:AlternateContent>
    </p:spTree>
    <p:extLst>
      <p:ext uri="{BB962C8B-B14F-4D97-AF65-F5344CB8AC3E}">
        <p14:creationId xmlns:p14="http://schemas.microsoft.com/office/powerpoint/2010/main" val="7495916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6032-193B-4C58-B179-6FD5672CF885}"/>
              </a:ext>
            </a:extLst>
          </p:cNvPr>
          <p:cNvSpPr>
            <a:spLocks noGrp="1"/>
          </p:cNvSpPr>
          <p:nvPr>
            <p:ph type="title"/>
          </p:nvPr>
        </p:nvSpPr>
        <p:spPr>
          <a:xfrm>
            <a:off x="179512" y="428780"/>
            <a:ext cx="8640960" cy="994172"/>
          </a:xfrm>
        </p:spPr>
        <p:txBody>
          <a:bodyPr>
            <a:normAutofit fontScale="90000"/>
          </a:bodyPr>
          <a:lstStyle/>
          <a:p>
            <a:pPr algn="ctr"/>
            <a:r>
              <a:rPr lang="en-US" dirty="0"/>
              <a:t>Post-Processing: Constraint optimization</a:t>
            </a:r>
          </a:p>
        </p:txBody>
      </p:sp>
      <p:sp>
        <p:nvSpPr>
          <p:cNvPr id="3" name="Θέση αριθμού διαφάνειας 2">
            <a:extLst>
              <a:ext uri="{FF2B5EF4-FFF2-40B4-BE49-F238E27FC236}">
                <a16:creationId xmlns:a16="http://schemas.microsoft.com/office/drawing/2014/main" id="{29CA9875-A399-40CF-98D4-2639E92080B9}"/>
              </a:ext>
            </a:extLst>
          </p:cNvPr>
          <p:cNvSpPr>
            <a:spLocks noGrp="1"/>
          </p:cNvSpPr>
          <p:nvPr>
            <p:ph type="sldNum" sz="quarter" idx="12"/>
          </p:nvPr>
        </p:nvSpPr>
        <p:spPr/>
        <p:txBody>
          <a:bodyPr/>
          <a:lstStyle/>
          <a:p>
            <a:fld id="{C2DF9CFF-0025-4A3D-90B2-409C35957192}" type="slidenum">
              <a:rPr lang="en-US" smtClean="0"/>
              <a:t>111</a:t>
            </a:fld>
            <a:endParaRPr lang="en-US" dirty="0"/>
          </a:p>
        </p:txBody>
      </p:sp>
      <p:sp>
        <p:nvSpPr>
          <p:cNvPr id="4" name="TextBox 3">
            <a:extLst>
              <a:ext uri="{FF2B5EF4-FFF2-40B4-BE49-F238E27FC236}">
                <a16:creationId xmlns:a16="http://schemas.microsoft.com/office/drawing/2014/main" id="{2977CD46-020B-4571-8DA0-49A575C5A94F}"/>
              </a:ext>
            </a:extLst>
          </p:cNvPr>
          <p:cNvSpPr txBox="1"/>
          <p:nvPr/>
        </p:nvSpPr>
        <p:spPr>
          <a:xfrm>
            <a:off x="323528" y="1740032"/>
            <a:ext cx="8178284" cy="523220"/>
          </a:xfrm>
          <a:prstGeom prst="rect">
            <a:avLst/>
          </a:prstGeom>
          <a:noFill/>
        </p:spPr>
        <p:txBody>
          <a:bodyPr wrap="square" rtlCol="0">
            <a:spAutoFit/>
          </a:bodyPr>
          <a:lstStyle/>
          <a:p>
            <a:r>
              <a:rPr lang="en-US" sz="2800" dirty="0"/>
              <a:t>As an optimization problem</a:t>
            </a:r>
            <a:endParaRPr lang="el-GR" sz="2800" dirty="0"/>
          </a:p>
        </p:txBody>
      </p:sp>
      <mc:AlternateContent xmlns:mc="http://schemas.openxmlformats.org/markup-compatibility/2006" xmlns:a14="http://schemas.microsoft.com/office/drawing/2010/main">
        <mc:Choice Requires="a14">
          <p:sp>
            <p:nvSpPr>
              <p:cNvPr id="5" name="Ορθογώνιο 4">
                <a:extLst>
                  <a:ext uri="{FF2B5EF4-FFF2-40B4-BE49-F238E27FC236}">
                    <a16:creationId xmlns:a16="http://schemas.microsoft.com/office/drawing/2014/main" id="{0BB78AD3-1D8F-42B5-9510-25632196C941}"/>
                  </a:ext>
                </a:extLst>
              </p:cNvPr>
              <p:cNvSpPr/>
              <p:nvPr/>
            </p:nvSpPr>
            <p:spPr>
              <a:xfrm>
                <a:off x="1192247" y="2701054"/>
                <a:ext cx="6458990" cy="1168590"/>
              </a:xfrm>
              <a:prstGeom prst="rect">
                <a:avLst/>
              </a:prstGeom>
            </p:spPr>
            <p:txBody>
              <a:bodyPr wrap="square">
                <a:spAutoFit/>
              </a:bodyPr>
              <a:lstStyle/>
              <a:p>
                <a:pPr>
                  <a:lnSpc>
                    <a:spcPct val="115000"/>
                  </a:lnSpc>
                  <a:spcBef>
                    <a:spcPts val="900"/>
                  </a:spcBef>
                  <a:buSzPts val="1100"/>
                </a:pPr>
                <a14:m>
                  <m:oMath xmlns:m="http://schemas.openxmlformats.org/officeDocument/2006/math">
                    <m:r>
                      <a:rPr lang="en-US" sz="2800" i="1" dirty="0">
                        <a:solidFill>
                          <a:schemeClr val="dk1"/>
                        </a:solidFill>
                        <a:latin typeface="Cambria Math" panose="02040503050406030204" pitchFamily="18" charset="0"/>
                        <a:ea typeface="Calibri"/>
                        <a:cs typeface="Calibri"/>
                        <a:sym typeface="Calibri"/>
                      </a:rPr>
                      <m:t>𝐹</m:t>
                    </m:r>
                  </m:oMath>
                </a14:m>
                <a:r>
                  <a:rPr lang="en-US" sz="2800" dirty="0">
                    <a:solidFill>
                      <a:schemeClr val="dk1"/>
                    </a:solidFill>
                    <a:ea typeface="Calibri"/>
                    <a:cs typeface="Calibri"/>
                    <a:sym typeface="Calibri"/>
                  </a:rPr>
                  <a:t>: a fairness measure</a:t>
                </a:r>
              </a:p>
              <a:p>
                <a:pPr>
                  <a:lnSpc>
                    <a:spcPct val="115000"/>
                  </a:lnSpc>
                  <a:spcBef>
                    <a:spcPts val="900"/>
                  </a:spcBef>
                  <a:buSzPts val="1100"/>
                </a:pPr>
                <a14:m>
                  <m:oMath xmlns:m="http://schemas.openxmlformats.org/officeDocument/2006/math">
                    <m:r>
                      <a:rPr lang="en-US" sz="2800" i="1" dirty="0">
                        <a:solidFill>
                          <a:schemeClr val="dk1"/>
                        </a:solidFill>
                        <a:latin typeface="Cambria Math" panose="02040503050406030204" pitchFamily="18" charset="0"/>
                        <a:ea typeface="Calibri"/>
                        <a:cs typeface="Calibri"/>
                        <a:sym typeface="Calibri"/>
                      </a:rPr>
                      <m:t>𝑈</m:t>
                    </m:r>
                  </m:oMath>
                </a14:m>
                <a:r>
                  <a:rPr lang="en-US" sz="2800" dirty="0">
                    <a:solidFill>
                      <a:schemeClr val="dk1"/>
                    </a:solidFill>
                    <a:ea typeface="Calibri"/>
                    <a:cs typeface="Calibri"/>
                    <a:sym typeface="Calibri"/>
                  </a:rPr>
                  <a:t>: a measure of the utility  (accuracy)</a:t>
                </a:r>
              </a:p>
            </p:txBody>
          </p:sp>
        </mc:Choice>
        <mc:Fallback xmlns="">
          <p:sp>
            <p:nvSpPr>
              <p:cNvPr id="5" name="Ορθογώνιο 4">
                <a:extLst>
                  <a:ext uri="{FF2B5EF4-FFF2-40B4-BE49-F238E27FC236}">
                    <a16:creationId xmlns:a16="http://schemas.microsoft.com/office/drawing/2014/main" id="{0BB78AD3-1D8F-42B5-9510-25632196C941}"/>
                  </a:ext>
                </a:extLst>
              </p:cNvPr>
              <p:cNvSpPr>
                <a:spLocks noRot="1" noChangeAspect="1" noMove="1" noResize="1" noEditPoints="1" noAdjustHandles="1" noChangeArrowheads="1" noChangeShapeType="1" noTextEdit="1"/>
              </p:cNvSpPr>
              <p:nvPr/>
            </p:nvSpPr>
            <p:spPr>
              <a:xfrm>
                <a:off x="1192247" y="2701054"/>
                <a:ext cx="6458990" cy="1168590"/>
              </a:xfrm>
              <a:prstGeom prst="rect">
                <a:avLst/>
              </a:prstGeom>
              <a:blipFill>
                <a:blip r:embed="rId2"/>
                <a:stretch>
                  <a:fillRect t="-2083" b="-14063"/>
                </a:stretch>
              </a:blipFill>
            </p:spPr>
            <p:txBody>
              <a:bodyPr/>
              <a:lstStyle/>
              <a:p>
                <a:r>
                  <a:rPr lang="en-US">
                    <a:noFill/>
                  </a:rPr>
                  <a:t> </a:t>
                </a:r>
              </a:p>
            </p:txBody>
          </p:sp>
        </mc:Fallback>
      </mc:AlternateContent>
      <p:sp>
        <p:nvSpPr>
          <p:cNvPr id="6" name="Ορθογώνιο 5">
            <a:extLst>
              <a:ext uri="{FF2B5EF4-FFF2-40B4-BE49-F238E27FC236}">
                <a16:creationId xmlns:a16="http://schemas.microsoft.com/office/drawing/2014/main" id="{9CED5EB6-3910-4B8B-B4EA-9CE8C2A3672F}"/>
              </a:ext>
            </a:extLst>
          </p:cNvPr>
          <p:cNvSpPr/>
          <p:nvPr/>
        </p:nvSpPr>
        <p:spPr>
          <a:xfrm>
            <a:off x="209937" y="4268500"/>
            <a:ext cx="8747376" cy="2160720"/>
          </a:xfrm>
          <a:prstGeom prst="rect">
            <a:avLst/>
          </a:prstGeom>
        </p:spPr>
        <p:txBody>
          <a:bodyPr wrap="square">
            <a:spAutoFit/>
          </a:bodyPr>
          <a:lstStyle/>
          <a:p>
            <a:pPr>
              <a:lnSpc>
                <a:spcPct val="115000"/>
              </a:lnSpc>
              <a:spcBef>
                <a:spcPts val="900"/>
              </a:spcBef>
              <a:buClr>
                <a:schemeClr val="dk1"/>
              </a:buClr>
              <a:buSzPts val="1100"/>
            </a:pPr>
            <a:r>
              <a:rPr lang="en-US" sz="2800" dirty="0">
                <a:solidFill>
                  <a:schemeClr val="dk1"/>
                </a:solidFill>
                <a:ea typeface="Calibri"/>
                <a:cs typeface="Calibri"/>
                <a:sym typeface="Calibri"/>
              </a:rPr>
              <a:t>There are two general ways of formulating an optimization problem involving fairness F and utility U namely:</a:t>
            </a:r>
          </a:p>
          <a:p>
            <a:pPr marL="342900" indent="-285750">
              <a:lnSpc>
                <a:spcPct val="115000"/>
              </a:lnSpc>
              <a:spcBef>
                <a:spcPts val="900"/>
              </a:spcBef>
              <a:buClr>
                <a:schemeClr val="dk1"/>
              </a:buClr>
              <a:buSzPts val="2400"/>
              <a:buFont typeface="Calibri"/>
              <a:buChar char="●"/>
            </a:pPr>
            <a:r>
              <a:rPr lang="en-US" sz="2800" dirty="0">
                <a:solidFill>
                  <a:schemeClr val="dk1"/>
                </a:solidFill>
                <a:ea typeface="Calibri"/>
                <a:cs typeface="Calibri"/>
                <a:sym typeface="Calibri"/>
              </a:rPr>
              <a:t>maximizing fairness subject to a constraint in utility </a:t>
            </a:r>
          </a:p>
          <a:p>
            <a:pPr marL="342900" indent="-285750">
              <a:lnSpc>
                <a:spcPct val="115000"/>
              </a:lnSpc>
              <a:buClr>
                <a:schemeClr val="dk1"/>
              </a:buClr>
              <a:buSzPts val="2400"/>
              <a:buFont typeface="Calibri"/>
              <a:buChar char="●"/>
            </a:pPr>
            <a:r>
              <a:rPr lang="en-US" sz="2800" dirty="0">
                <a:solidFill>
                  <a:schemeClr val="dk1"/>
                </a:solidFill>
                <a:ea typeface="Calibri"/>
                <a:cs typeface="Calibri"/>
                <a:sym typeface="Calibri"/>
              </a:rPr>
              <a:t>maximizing utility subject to a constraint in fairness</a:t>
            </a:r>
          </a:p>
        </p:txBody>
      </p:sp>
    </p:spTree>
    <p:extLst>
      <p:ext uri="{BB962C8B-B14F-4D97-AF65-F5344CB8AC3E}">
        <p14:creationId xmlns:p14="http://schemas.microsoft.com/office/powerpoint/2010/main" val="30880642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ED0664-E397-F738-42A9-BB389F511512}"/>
              </a:ext>
            </a:extLst>
          </p:cNvPr>
          <p:cNvSpPr>
            <a:spLocks noGrp="1"/>
          </p:cNvSpPr>
          <p:nvPr>
            <p:ph type="title"/>
          </p:nvPr>
        </p:nvSpPr>
        <p:spPr/>
        <p:txBody>
          <a:bodyPr/>
          <a:lstStyle/>
          <a:p>
            <a:r>
              <a:rPr lang="en-US" dirty="0"/>
              <a:t>FAIRNESS in NETWORKS</a:t>
            </a:r>
          </a:p>
        </p:txBody>
      </p:sp>
      <p:sp>
        <p:nvSpPr>
          <p:cNvPr id="5" name="Text Placeholder 4">
            <a:extLst>
              <a:ext uri="{FF2B5EF4-FFF2-40B4-BE49-F238E27FC236}">
                <a16:creationId xmlns:a16="http://schemas.microsoft.com/office/drawing/2014/main" id="{7B3E2F83-EE9F-291E-0513-696432D6DA94}"/>
              </a:ext>
            </a:extLst>
          </p:cNvPr>
          <p:cNvSpPr>
            <a:spLocks noGrp="1"/>
          </p:cNvSpPr>
          <p:nvPr>
            <p:ph type="body" idx="1"/>
          </p:nvPr>
        </p:nvSpPr>
        <p:spPr/>
        <p:txBody>
          <a:bodyPr/>
          <a:lstStyle/>
          <a:p>
            <a:r>
              <a:rPr lang="en-US" dirty="0"/>
              <a:t>Many thanks to Jian Kang and </a:t>
            </a:r>
            <a:r>
              <a:rPr lang="en-US" dirty="0" err="1"/>
              <a:t>Hanghang</a:t>
            </a:r>
            <a:r>
              <a:rPr lang="en-US" dirty="0"/>
              <a:t> Tong </a:t>
            </a:r>
            <a:r>
              <a:rPr lang="en-US"/>
              <a:t>from UIUC for </a:t>
            </a:r>
            <a:r>
              <a:rPr lang="en-US" dirty="0"/>
              <a:t>generously sharing their tutorial slides </a:t>
            </a:r>
          </a:p>
        </p:txBody>
      </p:sp>
      <p:sp>
        <p:nvSpPr>
          <p:cNvPr id="3" name="Slide Number Placeholder 2">
            <a:extLst>
              <a:ext uri="{FF2B5EF4-FFF2-40B4-BE49-F238E27FC236}">
                <a16:creationId xmlns:a16="http://schemas.microsoft.com/office/drawing/2014/main" id="{76ADF466-4508-D7AF-1C49-87A86249DFA0}"/>
              </a:ext>
            </a:extLst>
          </p:cNvPr>
          <p:cNvSpPr>
            <a:spLocks noGrp="1"/>
          </p:cNvSpPr>
          <p:nvPr>
            <p:ph type="sldNum" sz="quarter" idx="12"/>
          </p:nvPr>
        </p:nvSpPr>
        <p:spPr/>
        <p:txBody>
          <a:bodyPr/>
          <a:lstStyle/>
          <a:p>
            <a:fld id="{878E0B35-C73E-49DE-9EA0-4D9F6C87E107}" type="slidenum">
              <a:rPr lang="el-GR" smtClean="0"/>
              <a:pPr/>
              <a:t>112</a:t>
            </a:fld>
            <a:endParaRPr lang="el-GR"/>
          </a:p>
        </p:txBody>
      </p:sp>
    </p:spTree>
    <p:extLst>
      <p:ext uri="{BB962C8B-B14F-4D97-AF65-F5344CB8AC3E}">
        <p14:creationId xmlns:p14="http://schemas.microsoft.com/office/powerpoint/2010/main" val="16184212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ocial Network Analytics. Social Network Analytics (with a Case… | by  Shreyansh nanawati | Analytics Vidhya | Medium">
            <a:extLst>
              <a:ext uri="{FF2B5EF4-FFF2-40B4-BE49-F238E27FC236}">
                <a16:creationId xmlns:a16="http://schemas.microsoft.com/office/drawing/2014/main" id="{E006C202-A528-560F-204D-F4B9A97AE6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025" y="1303697"/>
            <a:ext cx="3192047" cy="21646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CC21CD-4C79-BF3F-F3C2-B0595FB03F97}"/>
              </a:ext>
            </a:extLst>
          </p:cNvPr>
          <p:cNvSpPr>
            <a:spLocks noGrp="1"/>
          </p:cNvSpPr>
          <p:nvPr>
            <p:ph type="title"/>
          </p:nvPr>
        </p:nvSpPr>
        <p:spPr/>
        <p:txBody>
          <a:bodyPr>
            <a:normAutofit/>
          </a:bodyPr>
          <a:lstStyle/>
          <a:p>
            <a:r>
              <a:rPr lang="en-US" sz="4000" dirty="0"/>
              <a:t>Graph Mining: Applications</a:t>
            </a:r>
          </a:p>
        </p:txBody>
      </p:sp>
      <p:sp>
        <p:nvSpPr>
          <p:cNvPr id="4" name="Slide Number Placeholder 3">
            <a:extLst>
              <a:ext uri="{FF2B5EF4-FFF2-40B4-BE49-F238E27FC236}">
                <a16:creationId xmlns:a16="http://schemas.microsoft.com/office/drawing/2014/main" id="{8F505085-2143-D5AA-8535-318C5D6D69D4}"/>
              </a:ext>
            </a:extLst>
          </p:cNvPr>
          <p:cNvSpPr>
            <a:spLocks noGrp="1"/>
          </p:cNvSpPr>
          <p:nvPr>
            <p:ph type="sldNum" sz="quarter" idx="4294967295"/>
          </p:nvPr>
        </p:nvSpPr>
        <p:spPr>
          <a:xfrm>
            <a:off x="6457950" y="5624516"/>
            <a:ext cx="2057400" cy="273844"/>
          </a:xfrm>
        </p:spPr>
        <p:txBody>
          <a:bodyPr/>
          <a:lstStyle/>
          <a:p>
            <a:fld id="{2376B8A7-413E-D940-9482-08C1992F1508}" type="slidenum">
              <a:rPr lang="en-US" smtClean="0"/>
              <a:pPr/>
              <a:t>113</a:t>
            </a:fld>
            <a:endParaRPr lang="en-US" dirty="0"/>
          </a:p>
        </p:txBody>
      </p:sp>
      <p:sp>
        <p:nvSpPr>
          <p:cNvPr id="11" name="TextBox 10">
            <a:extLst>
              <a:ext uri="{FF2B5EF4-FFF2-40B4-BE49-F238E27FC236}">
                <a16:creationId xmlns:a16="http://schemas.microsoft.com/office/drawing/2014/main" id="{F0C30E20-A006-AB25-B685-2172C4576D2E}"/>
              </a:ext>
            </a:extLst>
          </p:cNvPr>
          <p:cNvSpPr txBox="1"/>
          <p:nvPr/>
        </p:nvSpPr>
        <p:spPr>
          <a:xfrm>
            <a:off x="-162170" y="3312791"/>
            <a:ext cx="2845496" cy="369332"/>
          </a:xfrm>
          <a:prstGeom prst="rect">
            <a:avLst/>
          </a:prstGeom>
          <a:noFill/>
        </p:spPr>
        <p:txBody>
          <a:bodyPr wrap="square" rtlCol="0">
            <a:spAutoFit/>
          </a:bodyPr>
          <a:lstStyle/>
          <a:p>
            <a:pPr algn="ctr"/>
            <a:r>
              <a:rPr lang="en-US" b="1" dirty="0">
                <a:solidFill>
                  <a:srgbClr val="13294B"/>
                </a:solidFill>
              </a:rPr>
              <a:t>Credit scoring</a:t>
            </a:r>
          </a:p>
        </p:txBody>
      </p:sp>
      <p:sp>
        <p:nvSpPr>
          <p:cNvPr id="12" name="TextBox 11">
            <a:extLst>
              <a:ext uri="{FF2B5EF4-FFF2-40B4-BE49-F238E27FC236}">
                <a16:creationId xmlns:a16="http://schemas.microsoft.com/office/drawing/2014/main" id="{5616C904-FD8F-F1BB-38F3-44E86224D0AB}"/>
              </a:ext>
            </a:extLst>
          </p:cNvPr>
          <p:cNvSpPr txBox="1"/>
          <p:nvPr/>
        </p:nvSpPr>
        <p:spPr>
          <a:xfrm>
            <a:off x="4899710" y="3034020"/>
            <a:ext cx="2738843" cy="369332"/>
          </a:xfrm>
          <a:prstGeom prst="rect">
            <a:avLst/>
          </a:prstGeom>
          <a:noFill/>
        </p:spPr>
        <p:txBody>
          <a:bodyPr wrap="square" rtlCol="0">
            <a:spAutoFit/>
          </a:bodyPr>
          <a:lstStyle/>
          <a:p>
            <a:pPr algn="ctr"/>
            <a:r>
              <a:rPr lang="en-US" b="1" dirty="0">
                <a:solidFill>
                  <a:srgbClr val="13294B"/>
                </a:solidFill>
              </a:rPr>
              <a:t>Financial fraud detection</a:t>
            </a:r>
          </a:p>
        </p:txBody>
      </p:sp>
      <p:pic>
        <p:nvPicPr>
          <p:cNvPr id="15" name="Picture 14" descr="Diagram&#10;&#10;Description automatically generated">
            <a:extLst>
              <a:ext uri="{FF2B5EF4-FFF2-40B4-BE49-F238E27FC236}">
                <a16:creationId xmlns:a16="http://schemas.microsoft.com/office/drawing/2014/main" id="{E90BA2C7-1E4D-079C-11EC-1A206FD4DF81}"/>
              </a:ext>
            </a:extLst>
          </p:cNvPr>
          <p:cNvPicPr>
            <a:picLocks noChangeAspect="1"/>
          </p:cNvPicPr>
          <p:nvPr/>
        </p:nvPicPr>
        <p:blipFill>
          <a:blip r:embed="rId4"/>
          <a:stretch>
            <a:fillRect/>
          </a:stretch>
        </p:blipFill>
        <p:spPr>
          <a:xfrm>
            <a:off x="4572000" y="1084944"/>
            <a:ext cx="3394264" cy="1829509"/>
          </a:xfrm>
          <a:prstGeom prst="rect">
            <a:avLst/>
          </a:prstGeom>
        </p:spPr>
      </p:pic>
      <p:pic>
        <p:nvPicPr>
          <p:cNvPr id="3" name="Picture 2">
            <a:extLst>
              <a:ext uri="{FF2B5EF4-FFF2-40B4-BE49-F238E27FC236}">
                <a16:creationId xmlns:a16="http://schemas.microsoft.com/office/drawing/2014/main" id="{BAD0328C-FECF-2689-46FA-8F62C17A66B1}"/>
              </a:ext>
            </a:extLst>
          </p:cNvPr>
          <p:cNvPicPr>
            <a:picLocks noChangeAspect="1"/>
          </p:cNvPicPr>
          <p:nvPr/>
        </p:nvPicPr>
        <p:blipFill>
          <a:blip r:embed="rId5"/>
          <a:stretch>
            <a:fillRect/>
          </a:stretch>
        </p:blipFill>
        <p:spPr>
          <a:xfrm>
            <a:off x="823139" y="3895942"/>
            <a:ext cx="2364131" cy="1658361"/>
          </a:xfrm>
          <a:prstGeom prst="rect">
            <a:avLst/>
          </a:prstGeom>
        </p:spPr>
      </p:pic>
      <p:sp>
        <p:nvSpPr>
          <p:cNvPr id="5" name="TextBox 4">
            <a:extLst>
              <a:ext uri="{FF2B5EF4-FFF2-40B4-BE49-F238E27FC236}">
                <a16:creationId xmlns:a16="http://schemas.microsoft.com/office/drawing/2014/main" id="{5BEDC128-FA3F-FF98-D982-AA4C9E6B8A4F}"/>
              </a:ext>
            </a:extLst>
          </p:cNvPr>
          <p:cNvSpPr txBox="1"/>
          <p:nvPr/>
        </p:nvSpPr>
        <p:spPr>
          <a:xfrm>
            <a:off x="474796" y="5576772"/>
            <a:ext cx="2738843" cy="369332"/>
          </a:xfrm>
          <a:prstGeom prst="rect">
            <a:avLst/>
          </a:prstGeom>
          <a:noFill/>
        </p:spPr>
        <p:txBody>
          <a:bodyPr wrap="square" rtlCol="0">
            <a:spAutoFit/>
          </a:bodyPr>
          <a:lstStyle/>
          <a:p>
            <a:pPr algn="ctr"/>
            <a:r>
              <a:rPr lang="en-US" b="1" dirty="0">
                <a:solidFill>
                  <a:srgbClr val="13294B"/>
                </a:solidFill>
              </a:rPr>
              <a:t>User community detection</a:t>
            </a:r>
          </a:p>
        </p:txBody>
      </p:sp>
      <p:pic>
        <p:nvPicPr>
          <p:cNvPr id="1026" name="Picture 2" descr="Social Media Influencer Identification Using Graphs">
            <a:extLst>
              <a:ext uri="{FF2B5EF4-FFF2-40B4-BE49-F238E27FC236}">
                <a16:creationId xmlns:a16="http://schemas.microsoft.com/office/drawing/2014/main" id="{98C7C7D2-B0BA-74A7-88CF-98BE286D1B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464" y="3639314"/>
            <a:ext cx="3500691" cy="220434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92FD8BC6-55DD-7FF6-5423-5D401648BC40}"/>
              </a:ext>
            </a:extLst>
          </p:cNvPr>
          <p:cNvSpPr/>
          <p:nvPr/>
        </p:nvSpPr>
        <p:spPr>
          <a:xfrm>
            <a:off x="5801024" y="4241697"/>
            <a:ext cx="328697" cy="3000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39DA4EE6-522B-1666-8C58-7C28034C979A}"/>
              </a:ext>
            </a:extLst>
          </p:cNvPr>
          <p:cNvSpPr txBox="1"/>
          <p:nvPr/>
        </p:nvSpPr>
        <p:spPr>
          <a:xfrm>
            <a:off x="4824388" y="5962585"/>
            <a:ext cx="2738843" cy="369332"/>
          </a:xfrm>
          <a:prstGeom prst="rect">
            <a:avLst/>
          </a:prstGeom>
          <a:noFill/>
        </p:spPr>
        <p:txBody>
          <a:bodyPr wrap="square" rtlCol="0">
            <a:spAutoFit/>
          </a:bodyPr>
          <a:lstStyle/>
          <a:p>
            <a:pPr algn="ctr"/>
            <a:r>
              <a:rPr lang="en-US" b="1" dirty="0">
                <a:solidFill>
                  <a:srgbClr val="13294B"/>
                </a:solidFill>
              </a:rPr>
              <a:t>Identifying influencers</a:t>
            </a:r>
          </a:p>
        </p:txBody>
      </p:sp>
      <p:sp>
        <p:nvSpPr>
          <p:cNvPr id="17" name="Oval 16">
            <a:extLst>
              <a:ext uri="{FF2B5EF4-FFF2-40B4-BE49-F238E27FC236}">
                <a16:creationId xmlns:a16="http://schemas.microsoft.com/office/drawing/2014/main" id="{D0E1A977-B08A-1C9D-57BB-0534412E4BE9}"/>
              </a:ext>
            </a:extLst>
          </p:cNvPr>
          <p:cNvSpPr/>
          <p:nvPr/>
        </p:nvSpPr>
        <p:spPr>
          <a:xfrm>
            <a:off x="6860835" y="4920836"/>
            <a:ext cx="328697" cy="3000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47C87F82-2853-AEE0-8E13-9513085236F5}"/>
              </a:ext>
            </a:extLst>
          </p:cNvPr>
          <p:cNvSpPr/>
          <p:nvPr/>
        </p:nvSpPr>
        <p:spPr>
          <a:xfrm>
            <a:off x="5014451" y="4941168"/>
            <a:ext cx="328697" cy="3000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86054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DDBC-9C9C-4BE4-C25E-5CFCF91F25A0}"/>
              </a:ext>
            </a:extLst>
          </p:cNvPr>
          <p:cNvSpPr>
            <a:spLocks noGrp="1"/>
          </p:cNvSpPr>
          <p:nvPr>
            <p:ph type="title"/>
          </p:nvPr>
        </p:nvSpPr>
        <p:spPr>
          <a:xfrm>
            <a:off x="155533" y="83127"/>
            <a:ext cx="8961619" cy="1294712"/>
          </a:xfrm>
        </p:spPr>
        <p:txBody>
          <a:bodyPr>
            <a:normAutofit/>
          </a:bodyPr>
          <a:lstStyle/>
          <a:p>
            <a:r>
              <a:rPr lang="en-US" sz="3200" dirty="0"/>
              <a:t>Algorithmic Fairness on Graphs: Suicide Prevention</a:t>
            </a:r>
          </a:p>
        </p:txBody>
      </p:sp>
      <p:sp>
        <p:nvSpPr>
          <p:cNvPr id="3" name="Content Placeholder 2">
            <a:extLst>
              <a:ext uri="{FF2B5EF4-FFF2-40B4-BE49-F238E27FC236}">
                <a16:creationId xmlns:a16="http://schemas.microsoft.com/office/drawing/2014/main" id="{F13DAC9C-65B6-BD0B-3354-75A0F2D0A37A}"/>
              </a:ext>
            </a:extLst>
          </p:cNvPr>
          <p:cNvSpPr>
            <a:spLocks noGrp="1"/>
          </p:cNvSpPr>
          <p:nvPr>
            <p:ph idx="1"/>
          </p:nvPr>
        </p:nvSpPr>
        <p:spPr>
          <a:xfrm>
            <a:off x="26847" y="1366981"/>
            <a:ext cx="8813104" cy="5230371"/>
          </a:xfrm>
        </p:spPr>
        <p:txBody>
          <a:bodyPr>
            <a:normAutofit fontScale="92500" lnSpcReduction="20000"/>
          </a:bodyPr>
          <a:lstStyle/>
          <a:p>
            <a:r>
              <a:rPr lang="en-US" dirty="0"/>
              <a:t>Suicide is one of the leading causes of death in US</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sz="1500" b="1" dirty="0"/>
          </a:p>
          <a:p>
            <a:r>
              <a:rPr lang="en-US" b="1" dirty="0"/>
              <a:t>Observation: </a:t>
            </a:r>
            <a:r>
              <a:rPr lang="en-US" dirty="0"/>
              <a:t>existing suicide prevention efforts </a:t>
            </a:r>
            <a:r>
              <a:rPr lang="en-US" dirty="0">
                <a:solidFill>
                  <a:srgbClr val="EE5239"/>
                </a:solidFill>
              </a:rPr>
              <a:t>disproportionately</a:t>
            </a:r>
            <a:r>
              <a:rPr lang="en-US" dirty="0"/>
              <a:t> affect individuals of different demographics </a:t>
            </a:r>
          </a:p>
        </p:txBody>
      </p:sp>
      <p:sp>
        <p:nvSpPr>
          <p:cNvPr id="4" name="Slide Number Placeholder 3">
            <a:extLst>
              <a:ext uri="{FF2B5EF4-FFF2-40B4-BE49-F238E27FC236}">
                <a16:creationId xmlns:a16="http://schemas.microsoft.com/office/drawing/2014/main" id="{F09C83C8-4A09-4CE6-FA1C-5AA5416B8D7B}"/>
              </a:ext>
            </a:extLst>
          </p:cNvPr>
          <p:cNvSpPr>
            <a:spLocks noGrp="1"/>
          </p:cNvSpPr>
          <p:nvPr>
            <p:ph type="sldNum" sz="quarter" idx="4294967295"/>
          </p:nvPr>
        </p:nvSpPr>
        <p:spPr>
          <a:xfrm>
            <a:off x="6457950" y="5624516"/>
            <a:ext cx="2057400" cy="273844"/>
          </a:xfrm>
        </p:spPr>
        <p:txBody>
          <a:bodyPr/>
          <a:lstStyle/>
          <a:p>
            <a:fld id="{2376B8A7-413E-D940-9482-08C1992F1508}" type="slidenum">
              <a:rPr lang="en-US" smtClean="0"/>
              <a:pPr/>
              <a:t>114</a:t>
            </a:fld>
            <a:endParaRPr lang="en-US" dirty="0"/>
          </a:p>
        </p:txBody>
      </p:sp>
      <p:pic>
        <p:nvPicPr>
          <p:cNvPr id="6" name="Image" descr="Image">
            <a:extLst>
              <a:ext uri="{FF2B5EF4-FFF2-40B4-BE49-F238E27FC236}">
                <a16:creationId xmlns:a16="http://schemas.microsoft.com/office/drawing/2014/main" id="{C7FCF396-95AD-4273-7077-249B341DB9F8}"/>
              </a:ext>
            </a:extLst>
          </p:cNvPr>
          <p:cNvPicPr>
            <a:picLocks noChangeAspect="1"/>
          </p:cNvPicPr>
          <p:nvPr/>
        </p:nvPicPr>
        <p:blipFill>
          <a:blip r:embed="rId3"/>
          <a:stretch>
            <a:fillRect/>
          </a:stretch>
        </p:blipFill>
        <p:spPr>
          <a:xfrm>
            <a:off x="437755" y="3137351"/>
            <a:ext cx="1567449" cy="1071508"/>
          </a:xfrm>
          <a:prstGeom prst="rect">
            <a:avLst/>
          </a:prstGeom>
          <a:ln>
            <a:noFill/>
          </a:ln>
          <a:effectLst/>
        </p:spPr>
      </p:pic>
      <p:pic>
        <p:nvPicPr>
          <p:cNvPr id="9" name="Image" descr="Image">
            <a:extLst>
              <a:ext uri="{FF2B5EF4-FFF2-40B4-BE49-F238E27FC236}">
                <a16:creationId xmlns:a16="http://schemas.microsoft.com/office/drawing/2014/main" id="{28DE2B0D-4F6C-B648-3A9E-4B4F9C068DD8}"/>
              </a:ext>
            </a:extLst>
          </p:cNvPr>
          <p:cNvPicPr>
            <a:picLocks noChangeAspect="1"/>
          </p:cNvPicPr>
          <p:nvPr/>
        </p:nvPicPr>
        <p:blipFill>
          <a:blip r:embed="rId4"/>
          <a:stretch>
            <a:fillRect/>
          </a:stretch>
        </p:blipFill>
        <p:spPr>
          <a:xfrm>
            <a:off x="439102" y="2003550"/>
            <a:ext cx="1566102" cy="1088432"/>
          </a:xfrm>
          <a:prstGeom prst="rect">
            <a:avLst/>
          </a:prstGeom>
          <a:ln>
            <a:noFill/>
          </a:ln>
          <a:effectLst/>
        </p:spPr>
      </p:pic>
      <p:sp>
        <p:nvSpPr>
          <p:cNvPr id="14" name="TextBox 13">
            <a:extLst>
              <a:ext uri="{FF2B5EF4-FFF2-40B4-BE49-F238E27FC236}">
                <a16:creationId xmlns:a16="http://schemas.microsoft.com/office/drawing/2014/main" id="{166611A1-FDD3-CD68-D9B9-0255932131DC}"/>
              </a:ext>
            </a:extLst>
          </p:cNvPr>
          <p:cNvSpPr txBox="1"/>
          <p:nvPr/>
        </p:nvSpPr>
        <p:spPr>
          <a:xfrm>
            <a:off x="-53786" y="4266751"/>
            <a:ext cx="2738843" cy="553998"/>
          </a:xfrm>
          <a:prstGeom prst="rect">
            <a:avLst/>
          </a:prstGeom>
          <a:noFill/>
        </p:spPr>
        <p:txBody>
          <a:bodyPr wrap="square" rtlCol="0">
            <a:spAutoFit/>
          </a:bodyPr>
          <a:lstStyle/>
          <a:p>
            <a:pPr algn="ctr"/>
            <a:r>
              <a:rPr lang="en-US" sz="1500" b="1" dirty="0">
                <a:solidFill>
                  <a:srgbClr val="13294B"/>
                </a:solidFill>
              </a:rPr>
              <a:t>Gatekeeper training </a:t>
            </a:r>
          </a:p>
          <a:p>
            <a:pPr algn="ctr"/>
            <a:r>
              <a:rPr lang="en-US" sz="1500" b="1" dirty="0">
                <a:solidFill>
                  <a:srgbClr val="13294B"/>
                </a:solidFill>
              </a:rPr>
              <a:t>programs</a:t>
            </a:r>
          </a:p>
        </p:txBody>
      </p:sp>
      <p:sp>
        <p:nvSpPr>
          <p:cNvPr id="16" name="TextBox 15">
            <a:extLst>
              <a:ext uri="{FF2B5EF4-FFF2-40B4-BE49-F238E27FC236}">
                <a16:creationId xmlns:a16="http://schemas.microsoft.com/office/drawing/2014/main" id="{9EB618D1-027B-01A5-8ECE-C56AE21509D3}"/>
              </a:ext>
            </a:extLst>
          </p:cNvPr>
          <p:cNvSpPr txBox="1"/>
          <p:nvPr/>
        </p:nvSpPr>
        <p:spPr>
          <a:xfrm>
            <a:off x="3851920" y="6213821"/>
            <a:ext cx="7493001" cy="473206"/>
          </a:xfrm>
          <a:prstGeom prst="rect">
            <a:avLst/>
          </a:prstGeom>
          <a:noFill/>
        </p:spPr>
        <p:txBody>
          <a:bodyPr wrap="square" rtlCol="0">
            <a:spAutoFit/>
          </a:bodyPr>
          <a:lstStyle/>
          <a:p>
            <a:pPr algn="just">
              <a:defRPr sz="1100">
                <a:solidFill>
                  <a:srgbClr val="222222"/>
                </a:solidFill>
              </a:defRPr>
            </a:pPr>
            <a:r>
              <a:rPr lang="en-US" sz="825" dirty="0"/>
              <a:t>[1] https://www.cdc.gov/nchs/data/vsrr/vsrr024.pdf</a:t>
            </a:r>
          </a:p>
          <a:p>
            <a:pPr algn="just">
              <a:defRPr sz="1100">
                <a:solidFill>
                  <a:srgbClr val="222222"/>
                </a:solidFill>
              </a:defRPr>
            </a:pPr>
            <a:r>
              <a:rPr lang="en-US" sz="825" dirty="0"/>
              <a:t>[2] https://988lifeline.org/</a:t>
            </a:r>
          </a:p>
          <a:p>
            <a:pPr algn="just">
              <a:defRPr sz="1100">
                <a:solidFill>
                  <a:srgbClr val="222222"/>
                </a:solidFill>
              </a:defRPr>
            </a:pPr>
            <a:r>
              <a:rPr lang="en-US" sz="825" dirty="0"/>
              <a:t>[3] https://www.childtrends.org/publications/addressing-discrimination-supports-youth-suicide-prevention-efforts</a:t>
            </a:r>
          </a:p>
        </p:txBody>
      </p:sp>
      <p:pic>
        <p:nvPicPr>
          <p:cNvPr id="18" name="Picture 17">
            <a:extLst>
              <a:ext uri="{FF2B5EF4-FFF2-40B4-BE49-F238E27FC236}">
                <a16:creationId xmlns:a16="http://schemas.microsoft.com/office/drawing/2014/main" id="{D1380B40-3F98-6269-F0BD-6CD2192BE76E}"/>
              </a:ext>
            </a:extLst>
          </p:cNvPr>
          <p:cNvPicPr>
            <a:picLocks noChangeAspect="1"/>
          </p:cNvPicPr>
          <p:nvPr/>
        </p:nvPicPr>
        <p:blipFill>
          <a:blip r:embed="rId5"/>
          <a:stretch>
            <a:fillRect/>
          </a:stretch>
        </p:blipFill>
        <p:spPr>
          <a:xfrm>
            <a:off x="6176871" y="1823065"/>
            <a:ext cx="2950700" cy="2628571"/>
          </a:xfrm>
          <a:prstGeom prst="rect">
            <a:avLst/>
          </a:prstGeom>
        </p:spPr>
      </p:pic>
      <p:sp>
        <p:nvSpPr>
          <p:cNvPr id="19" name="TextBox 18">
            <a:extLst>
              <a:ext uri="{FF2B5EF4-FFF2-40B4-BE49-F238E27FC236}">
                <a16:creationId xmlns:a16="http://schemas.microsoft.com/office/drawing/2014/main" id="{15205580-D78E-57B1-65A3-512BD589341F}"/>
              </a:ext>
            </a:extLst>
          </p:cNvPr>
          <p:cNvSpPr txBox="1"/>
          <p:nvPr/>
        </p:nvSpPr>
        <p:spPr>
          <a:xfrm>
            <a:off x="6285998" y="4444807"/>
            <a:ext cx="2181128" cy="553998"/>
          </a:xfrm>
          <a:prstGeom prst="rect">
            <a:avLst/>
          </a:prstGeom>
          <a:noFill/>
        </p:spPr>
        <p:txBody>
          <a:bodyPr wrap="square" rtlCol="0">
            <a:spAutoFit/>
          </a:bodyPr>
          <a:lstStyle/>
          <a:p>
            <a:pPr algn="ctr"/>
            <a:r>
              <a:rPr lang="en-US" sz="1500" b="1" dirty="0">
                <a:solidFill>
                  <a:srgbClr val="13294B"/>
                </a:solidFill>
              </a:rPr>
              <a:t>Suicide attempts </a:t>
            </a:r>
          </a:p>
          <a:p>
            <a:pPr algn="ctr"/>
            <a:r>
              <a:rPr lang="en-US" sz="1500" b="1" dirty="0">
                <a:solidFill>
                  <a:srgbClr val="13294B"/>
                </a:solidFill>
              </a:rPr>
              <a:t>by race/ethnicity</a:t>
            </a:r>
          </a:p>
        </p:txBody>
      </p:sp>
      <p:sp>
        <p:nvSpPr>
          <p:cNvPr id="8" name="TextBox 7">
            <a:extLst>
              <a:ext uri="{FF2B5EF4-FFF2-40B4-BE49-F238E27FC236}">
                <a16:creationId xmlns:a16="http://schemas.microsoft.com/office/drawing/2014/main" id="{F5AEADCD-9D16-0770-38F2-CDECCEEA0406}"/>
              </a:ext>
            </a:extLst>
          </p:cNvPr>
          <p:cNvSpPr txBox="1"/>
          <p:nvPr/>
        </p:nvSpPr>
        <p:spPr>
          <a:xfrm>
            <a:off x="2005204" y="4253374"/>
            <a:ext cx="4101246" cy="553998"/>
          </a:xfrm>
          <a:prstGeom prst="rect">
            <a:avLst/>
          </a:prstGeom>
          <a:noFill/>
        </p:spPr>
        <p:txBody>
          <a:bodyPr wrap="square" rtlCol="0">
            <a:spAutoFit/>
          </a:bodyPr>
          <a:lstStyle/>
          <a:p>
            <a:pPr algn="ctr"/>
            <a:r>
              <a:rPr lang="en-US" sz="1500" b="1" dirty="0">
                <a:solidFill>
                  <a:srgbClr val="13294B"/>
                </a:solidFill>
              </a:rPr>
              <a:t>Toy example of a gatekeeper</a:t>
            </a:r>
          </a:p>
          <a:p>
            <a:pPr algn="ctr"/>
            <a:r>
              <a:rPr lang="en-US" sz="1500" b="1" dirty="0">
                <a:solidFill>
                  <a:srgbClr val="13294B"/>
                </a:solidFill>
              </a:rPr>
              <a:t>training program</a:t>
            </a:r>
          </a:p>
        </p:txBody>
      </p:sp>
      <p:pic>
        <p:nvPicPr>
          <p:cNvPr id="11" name="Picture 10">
            <a:extLst>
              <a:ext uri="{FF2B5EF4-FFF2-40B4-BE49-F238E27FC236}">
                <a16:creationId xmlns:a16="http://schemas.microsoft.com/office/drawing/2014/main" id="{D7CD880C-E184-2920-FD8C-DFD3226A54D4}"/>
              </a:ext>
            </a:extLst>
          </p:cNvPr>
          <p:cNvPicPr>
            <a:picLocks noChangeAspect="1"/>
          </p:cNvPicPr>
          <p:nvPr/>
        </p:nvPicPr>
        <p:blipFill>
          <a:blip r:embed="rId6"/>
          <a:stretch>
            <a:fillRect/>
          </a:stretch>
        </p:blipFill>
        <p:spPr>
          <a:xfrm>
            <a:off x="2184752" y="2523400"/>
            <a:ext cx="4101246" cy="1520797"/>
          </a:xfrm>
          <a:prstGeom prst="rect">
            <a:avLst/>
          </a:prstGeom>
        </p:spPr>
      </p:pic>
    </p:spTree>
    <p:extLst>
      <p:ext uri="{BB962C8B-B14F-4D97-AF65-F5344CB8AC3E}">
        <p14:creationId xmlns:p14="http://schemas.microsoft.com/office/powerpoint/2010/main" val="8984999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8E17-2455-B1A7-DDEB-6E2305549934}"/>
              </a:ext>
            </a:extLst>
          </p:cNvPr>
          <p:cNvSpPr>
            <a:spLocks noGrp="1"/>
          </p:cNvSpPr>
          <p:nvPr>
            <p:ph type="title"/>
          </p:nvPr>
        </p:nvSpPr>
        <p:spPr/>
        <p:txBody>
          <a:bodyPr>
            <a:normAutofit/>
          </a:bodyPr>
          <a:lstStyle/>
          <a:p>
            <a:r>
              <a:rPr lang="en-US" sz="4400" dirty="0"/>
              <a:t>Challenge</a:t>
            </a:r>
          </a:p>
        </p:txBody>
      </p:sp>
      <p:sp>
        <p:nvSpPr>
          <p:cNvPr id="3" name="Content Placeholder 2">
            <a:extLst>
              <a:ext uri="{FF2B5EF4-FFF2-40B4-BE49-F238E27FC236}">
                <a16:creationId xmlns:a16="http://schemas.microsoft.com/office/drawing/2014/main" id="{85534E37-57E3-B28F-956C-4924FEA47C1B}"/>
              </a:ext>
            </a:extLst>
          </p:cNvPr>
          <p:cNvSpPr>
            <a:spLocks noGrp="1"/>
          </p:cNvSpPr>
          <p:nvPr>
            <p:ph idx="1"/>
          </p:nvPr>
        </p:nvSpPr>
        <p:spPr>
          <a:xfrm>
            <a:off x="155532" y="1196752"/>
            <a:ext cx="8813104" cy="5472608"/>
          </a:xfrm>
        </p:spPr>
        <p:txBody>
          <a:bodyPr>
            <a:normAutofit fontScale="92500" lnSpcReduction="10000"/>
          </a:bodyPr>
          <a:lstStyle/>
          <a:p>
            <a:r>
              <a:rPr lang="en-US" sz="2400" b="1" dirty="0"/>
              <a:t>Assumption</a:t>
            </a:r>
          </a:p>
          <a:p>
            <a:endParaRPr lang="en-US" sz="2400" dirty="0"/>
          </a:p>
          <a:p>
            <a:endParaRPr lang="en-US" sz="2400" dirty="0"/>
          </a:p>
          <a:p>
            <a:pPr lvl="1"/>
            <a:r>
              <a:rPr lang="en-US" sz="1800" b="1" dirty="0"/>
              <a:t>IID: </a:t>
            </a:r>
            <a:r>
              <a:rPr lang="en-US" sz="1800" dirty="0"/>
              <a:t>independent and identically distributed</a:t>
            </a:r>
          </a:p>
          <a:p>
            <a:r>
              <a:rPr lang="en-US" sz="2400" b="1" dirty="0"/>
              <a:t>Example</a:t>
            </a:r>
          </a:p>
          <a:p>
            <a:endParaRPr lang="en-US" sz="2400" dirty="0"/>
          </a:p>
          <a:p>
            <a:endParaRPr lang="en-US" sz="2400" dirty="0"/>
          </a:p>
          <a:p>
            <a:endParaRPr lang="en-US" sz="2400" dirty="0"/>
          </a:p>
          <a:p>
            <a:pPr marL="0" indent="0">
              <a:buNone/>
            </a:pPr>
            <a:endParaRPr lang="en-US" sz="2400" dirty="0"/>
          </a:p>
          <a:p>
            <a:endParaRPr lang="en-US" sz="2400" b="1" dirty="0"/>
          </a:p>
          <a:p>
            <a:r>
              <a:rPr lang="en-US" sz="2400" b="1" dirty="0"/>
              <a:t>Challenges: </a:t>
            </a:r>
            <a:r>
              <a:rPr lang="en-US" sz="2400" dirty="0"/>
              <a:t>implication of non-IID nature on</a:t>
            </a:r>
          </a:p>
          <a:p>
            <a:pPr lvl="1"/>
            <a:r>
              <a:rPr lang="en-US" sz="1800" dirty="0"/>
              <a:t>Measuring bias</a:t>
            </a:r>
          </a:p>
          <a:p>
            <a:pPr lvl="2"/>
            <a:r>
              <a:rPr lang="en-US" sz="1600" dirty="0"/>
              <a:t>Dyadic fairness, degree-related fairness</a:t>
            </a:r>
          </a:p>
          <a:p>
            <a:pPr lvl="1"/>
            <a:r>
              <a:rPr lang="en-US" sz="1800" dirty="0"/>
              <a:t>Mitigating unfairness</a:t>
            </a:r>
          </a:p>
          <a:p>
            <a:pPr lvl="2"/>
            <a:r>
              <a:rPr lang="en-US" sz="1600" dirty="0"/>
              <a:t>Enforce fairness by graph structure imputation</a:t>
            </a:r>
          </a:p>
        </p:txBody>
      </p:sp>
      <p:graphicFrame>
        <p:nvGraphicFramePr>
          <p:cNvPr id="5" name="Table 5">
            <a:extLst>
              <a:ext uri="{FF2B5EF4-FFF2-40B4-BE49-F238E27FC236}">
                <a16:creationId xmlns:a16="http://schemas.microsoft.com/office/drawing/2014/main" id="{935B9DBF-CFE7-8188-8990-91D549904AFD}"/>
              </a:ext>
            </a:extLst>
          </p:cNvPr>
          <p:cNvGraphicFramePr>
            <a:graphicFrameLocks noGrp="1"/>
          </p:cNvGraphicFramePr>
          <p:nvPr>
            <p:extLst>
              <p:ext uri="{D42A27DB-BD31-4B8C-83A1-F6EECF244321}">
                <p14:modId xmlns:p14="http://schemas.microsoft.com/office/powerpoint/2010/main" val="1683275771"/>
              </p:ext>
            </p:extLst>
          </p:nvPr>
        </p:nvGraphicFramePr>
        <p:xfrm>
          <a:off x="1474296" y="1679773"/>
          <a:ext cx="5554980" cy="563880"/>
        </p:xfrm>
        <a:graphic>
          <a:graphicData uri="http://schemas.openxmlformats.org/drawingml/2006/table">
            <a:tbl>
              <a:tblPr firstRow="1" bandRow="1">
                <a:tableStyleId>{5940675A-B579-460E-94D1-54222C63F5DA}</a:tableStyleId>
              </a:tblPr>
              <a:tblGrid>
                <a:gridCol w="1028700">
                  <a:extLst>
                    <a:ext uri="{9D8B030D-6E8A-4147-A177-3AD203B41FA5}">
                      <a16:colId xmlns:a16="http://schemas.microsoft.com/office/drawing/2014/main" val="2441981105"/>
                    </a:ext>
                  </a:extLst>
                </a:gridCol>
                <a:gridCol w="2263140">
                  <a:extLst>
                    <a:ext uri="{9D8B030D-6E8A-4147-A177-3AD203B41FA5}">
                      <a16:colId xmlns:a16="http://schemas.microsoft.com/office/drawing/2014/main" val="2482507132"/>
                    </a:ext>
                  </a:extLst>
                </a:gridCol>
                <a:gridCol w="2263140">
                  <a:extLst>
                    <a:ext uri="{9D8B030D-6E8A-4147-A177-3AD203B41FA5}">
                      <a16:colId xmlns:a16="http://schemas.microsoft.com/office/drawing/2014/main" val="173046568"/>
                    </a:ext>
                  </a:extLst>
                </a:gridCol>
              </a:tblGrid>
              <a:tr h="278130">
                <a:tc>
                  <a:txBody>
                    <a:bodyPr/>
                    <a:lstStyle/>
                    <a:p>
                      <a:endParaRPr lang="en-US" sz="1400">
                        <a:solidFill>
                          <a:srgbClr val="13294B"/>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rgbClr val="13294B"/>
                          </a:solidFill>
                        </a:rPr>
                        <a:t>Classic machine learning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rgbClr val="13294B"/>
                          </a:solidFill>
                        </a:rPr>
                        <a:t>Graph mining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394997"/>
                  </a:ext>
                </a:extLst>
              </a:tr>
              <a:tr h="278130">
                <a:tc>
                  <a:txBody>
                    <a:bodyPr/>
                    <a:lstStyle/>
                    <a:p>
                      <a:r>
                        <a:rPr lang="en-US" sz="1400" b="1" dirty="0">
                          <a:solidFill>
                            <a:srgbClr val="13294B"/>
                          </a:solidFill>
                        </a:rPr>
                        <a:t>Data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rgbClr val="13294B"/>
                          </a:solidFill>
                        </a:rPr>
                        <a:t>IID samples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rgbClr val="FF0000"/>
                          </a:solidFill>
                        </a:rPr>
                        <a:t>Non-</a:t>
                      </a:r>
                      <a:r>
                        <a:rPr lang="en-US" sz="1400" dirty="0">
                          <a:solidFill>
                            <a:srgbClr val="13294B"/>
                          </a:solidFill>
                        </a:rPr>
                        <a:t>IID graph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2990243"/>
                  </a:ext>
                </a:extLst>
              </a:tr>
            </a:tbl>
          </a:graphicData>
        </a:graphic>
      </p:graphicFrame>
      <p:pic>
        <p:nvPicPr>
          <p:cNvPr id="6" name="Picture 5">
            <a:extLst>
              <a:ext uri="{FF2B5EF4-FFF2-40B4-BE49-F238E27FC236}">
                <a16:creationId xmlns:a16="http://schemas.microsoft.com/office/drawing/2014/main" id="{8A72455D-B4E8-3C40-0830-5D256F5D142F}"/>
              </a:ext>
            </a:extLst>
          </p:cNvPr>
          <p:cNvPicPr>
            <a:picLocks noChangeAspect="1"/>
          </p:cNvPicPr>
          <p:nvPr/>
        </p:nvPicPr>
        <p:blipFill>
          <a:blip r:embed="rId3"/>
          <a:stretch>
            <a:fillRect/>
          </a:stretch>
        </p:blipFill>
        <p:spPr>
          <a:xfrm>
            <a:off x="4417452" y="2958806"/>
            <a:ext cx="1331192" cy="1094657"/>
          </a:xfrm>
          <a:prstGeom prst="rect">
            <a:avLst/>
          </a:prstGeom>
        </p:spPr>
      </p:pic>
      <p:pic>
        <p:nvPicPr>
          <p:cNvPr id="7" name="Picture 6">
            <a:extLst>
              <a:ext uri="{FF2B5EF4-FFF2-40B4-BE49-F238E27FC236}">
                <a16:creationId xmlns:a16="http://schemas.microsoft.com/office/drawing/2014/main" id="{0659717C-7EE2-058D-C437-D77C3E42BB33}"/>
              </a:ext>
            </a:extLst>
          </p:cNvPr>
          <p:cNvPicPr>
            <a:picLocks noChangeAspect="1"/>
          </p:cNvPicPr>
          <p:nvPr/>
        </p:nvPicPr>
        <p:blipFill>
          <a:blip r:embed="rId4"/>
          <a:stretch>
            <a:fillRect/>
          </a:stretch>
        </p:blipFill>
        <p:spPr>
          <a:xfrm>
            <a:off x="1197460" y="2986328"/>
            <a:ext cx="1331192" cy="1094657"/>
          </a:xfrm>
          <a:prstGeom prst="rect">
            <a:avLst/>
          </a:prstGeom>
        </p:spPr>
      </p:pic>
      <p:sp>
        <p:nvSpPr>
          <p:cNvPr id="8" name="TextBox 7">
            <a:extLst>
              <a:ext uri="{FF2B5EF4-FFF2-40B4-BE49-F238E27FC236}">
                <a16:creationId xmlns:a16="http://schemas.microsoft.com/office/drawing/2014/main" id="{03B2C0D8-A269-E2BD-F9B0-AA0B46BE6B3A}"/>
              </a:ext>
            </a:extLst>
          </p:cNvPr>
          <p:cNvSpPr txBox="1"/>
          <p:nvPr/>
        </p:nvSpPr>
        <p:spPr>
          <a:xfrm>
            <a:off x="898091" y="4265933"/>
            <a:ext cx="2264211" cy="338554"/>
          </a:xfrm>
          <a:prstGeom prst="rect">
            <a:avLst/>
          </a:prstGeom>
          <a:noFill/>
        </p:spPr>
        <p:txBody>
          <a:bodyPr wrap="square" rtlCol="0">
            <a:spAutoFit/>
          </a:bodyPr>
          <a:lstStyle/>
          <a:p>
            <a:pPr algn="ctr"/>
            <a:r>
              <a:rPr lang="en-US" sz="1600" dirty="0">
                <a:solidFill>
                  <a:srgbClr val="13294B"/>
                </a:solidFill>
              </a:rPr>
              <a:t>Classic machine learning</a:t>
            </a:r>
          </a:p>
        </p:txBody>
      </p:sp>
      <p:sp>
        <p:nvSpPr>
          <p:cNvPr id="9" name="TextBox 8">
            <a:extLst>
              <a:ext uri="{FF2B5EF4-FFF2-40B4-BE49-F238E27FC236}">
                <a16:creationId xmlns:a16="http://schemas.microsoft.com/office/drawing/2014/main" id="{3F6A1DE7-BBFE-499A-3F21-842764CC44C6}"/>
              </a:ext>
            </a:extLst>
          </p:cNvPr>
          <p:cNvSpPr txBox="1"/>
          <p:nvPr/>
        </p:nvSpPr>
        <p:spPr>
          <a:xfrm>
            <a:off x="4627829" y="4299528"/>
            <a:ext cx="1544844" cy="338554"/>
          </a:xfrm>
          <a:prstGeom prst="rect">
            <a:avLst/>
          </a:prstGeom>
          <a:noFill/>
        </p:spPr>
        <p:txBody>
          <a:bodyPr wrap="square" rtlCol="0">
            <a:spAutoFit/>
          </a:bodyPr>
          <a:lstStyle/>
          <a:p>
            <a:pPr algn="ctr"/>
            <a:r>
              <a:rPr lang="en-US" sz="1600" dirty="0">
                <a:solidFill>
                  <a:srgbClr val="13294B"/>
                </a:solidFill>
              </a:rPr>
              <a:t>Graph mining</a:t>
            </a:r>
          </a:p>
        </p:txBody>
      </p:sp>
      <p:sp>
        <p:nvSpPr>
          <p:cNvPr id="10" name="TextBox 9">
            <a:extLst>
              <a:ext uri="{FF2B5EF4-FFF2-40B4-BE49-F238E27FC236}">
                <a16:creationId xmlns:a16="http://schemas.microsoft.com/office/drawing/2014/main" id="{F25BEA06-FA1F-C998-3C7C-32D456CD44C8}"/>
              </a:ext>
            </a:extLst>
          </p:cNvPr>
          <p:cNvSpPr txBox="1"/>
          <p:nvPr/>
        </p:nvSpPr>
        <p:spPr>
          <a:xfrm>
            <a:off x="2573586" y="2986328"/>
            <a:ext cx="2070421" cy="1323439"/>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rgbClr val="13294B"/>
                </a:solidFill>
              </a:rPr>
              <a:t>Individuals are independent</a:t>
            </a:r>
          </a:p>
          <a:p>
            <a:pPr marL="214313" indent="-214313">
              <a:buFont typeface="Arial" panose="020B0604020202020204" pitchFamily="34" charset="0"/>
              <a:buChar char="•"/>
            </a:pPr>
            <a:endParaRPr lang="en-US" sz="1600" dirty="0">
              <a:solidFill>
                <a:srgbClr val="13294B"/>
              </a:solidFill>
            </a:endParaRPr>
          </a:p>
          <a:p>
            <a:pPr marL="214313" indent="-214313">
              <a:buFont typeface="Arial" panose="020B0604020202020204" pitchFamily="34" charset="0"/>
              <a:buChar char="•"/>
            </a:pPr>
            <a:r>
              <a:rPr lang="en-US" sz="1600" dirty="0">
                <a:solidFill>
                  <a:srgbClr val="13294B"/>
                </a:solidFill>
              </a:rPr>
              <a:t>Cannot affect others</a:t>
            </a:r>
          </a:p>
        </p:txBody>
      </p:sp>
      <p:sp>
        <p:nvSpPr>
          <p:cNvPr id="11" name="TextBox 10">
            <a:extLst>
              <a:ext uri="{FF2B5EF4-FFF2-40B4-BE49-F238E27FC236}">
                <a16:creationId xmlns:a16="http://schemas.microsoft.com/office/drawing/2014/main" id="{C4B578C2-8E28-8859-17A7-5C21D404DDD8}"/>
              </a:ext>
            </a:extLst>
          </p:cNvPr>
          <p:cNvSpPr txBox="1"/>
          <p:nvPr/>
        </p:nvSpPr>
        <p:spPr>
          <a:xfrm>
            <a:off x="5748642" y="2986328"/>
            <a:ext cx="2783797" cy="1077218"/>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rgbClr val="13294B"/>
                </a:solidFill>
              </a:rPr>
              <a:t>Individuals are connected</a:t>
            </a:r>
          </a:p>
          <a:p>
            <a:pPr marL="214313" indent="-214313">
              <a:buFont typeface="Arial" panose="020B0604020202020204" pitchFamily="34" charset="0"/>
              <a:buChar char="•"/>
            </a:pPr>
            <a:endParaRPr lang="en-US" sz="1600" dirty="0">
              <a:solidFill>
                <a:srgbClr val="13294B"/>
              </a:solidFill>
            </a:endParaRPr>
          </a:p>
          <a:p>
            <a:pPr marL="214313" indent="-214313">
              <a:buFont typeface="Arial" panose="020B0604020202020204" pitchFamily="34" charset="0"/>
              <a:buChar char="•"/>
            </a:pPr>
            <a:r>
              <a:rPr lang="en-US" sz="1600" dirty="0">
                <a:solidFill>
                  <a:srgbClr val="13294B"/>
                </a:solidFill>
              </a:rPr>
              <a:t>Can affect others through connection(s)</a:t>
            </a:r>
          </a:p>
        </p:txBody>
      </p:sp>
    </p:spTree>
    <p:extLst>
      <p:ext uri="{BB962C8B-B14F-4D97-AF65-F5344CB8AC3E}">
        <p14:creationId xmlns:p14="http://schemas.microsoft.com/office/powerpoint/2010/main" val="24678341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1BF0-678C-3E7E-D178-80A40D535222}"/>
              </a:ext>
            </a:extLst>
          </p:cNvPr>
          <p:cNvSpPr>
            <a:spLocks noGrp="1"/>
          </p:cNvSpPr>
          <p:nvPr>
            <p:ph type="title"/>
          </p:nvPr>
        </p:nvSpPr>
        <p:spPr/>
        <p:txBody>
          <a:bodyPr>
            <a:normAutofit/>
          </a:bodyPr>
          <a:lstStyle/>
          <a:p>
            <a:r>
              <a:rPr lang="en-US" sz="4400" dirty="0"/>
              <a:t>Roadmap</a:t>
            </a:r>
          </a:p>
        </p:txBody>
      </p:sp>
      <p:sp>
        <p:nvSpPr>
          <p:cNvPr id="3" name="Content Placeholder 2">
            <a:extLst>
              <a:ext uri="{FF2B5EF4-FFF2-40B4-BE49-F238E27FC236}">
                <a16:creationId xmlns:a16="http://schemas.microsoft.com/office/drawing/2014/main" id="{1E42B208-372C-D7B6-B343-980D3B3B6F59}"/>
              </a:ext>
            </a:extLst>
          </p:cNvPr>
          <p:cNvSpPr>
            <a:spLocks noGrp="1"/>
          </p:cNvSpPr>
          <p:nvPr>
            <p:ph idx="1"/>
          </p:nvPr>
        </p:nvSpPr>
        <p:spPr/>
        <p:txBody>
          <a:bodyPr/>
          <a:lstStyle/>
          <a:p>
            <a:r>
              <a:rPr lang="en-US" dirty="0">
                <a:solidFill>
                  <a:srgbClr val="FF0000"/>
                </a:solidFill>
              </a:rPr>
              <a:t>Network Centrality Fairness</a:t>
            </a:r>
          </a:p>
          <a:p>
            <a:pPr marL="0" indent="0">
              <a:buNone/>
            </a:pPr>
            <a:endParaRPr lang="en-US" dirty="0"/>
          </a:p>
          <a:p>
            <a:r>
              <a:rPr lang="en-US" dirty="0"/>
              <a:t>Fair Graph Embeddings</a:t>
            </a:r>
          </a:p>
          <a:p>
            <a:endParaRPr lang="en-US" dirty="0"/>
          </a:p>
        </p:txBody>
      </p:sp>
    </p:spTree>
    <p:extLst>
      <p:ext uri="{BB962C8B-B14F-4D97-AF65-F5344CB8AC3E}">
        <p14:creationId xmlns:p14="http://schemas.microsoft.com/office/powerpoint/2010/main" val="13516544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877E-8D2E-D573-1BCF-CA24D5CF815E}"/>
              </a:ext>
            </a:extLst>
          </p:cNvPr>
          <p:cNvSpPr>
            <a:spLocks noGrp="1"/>
          </p:cNvSpPr>
          <p:nvPr>
            <p:ph type="title"/>
          </p:nvPr>
        </p:nvSpPr>
        <p:spPr/>
        <p:txBody>
          <a:bodyPr>
            <a:normAutofit/>
          </a:bodyPr>
          <a:lstStyle/>
          <a:p>
            <a:r>
              <a:rPr lang="en-US" sz="4400" dirty="0"/>
              <a:t>The </a:t>
            </a:r>
            <a:r>
              <a:rPr lang="en-US" sz="4400" dirty="0" err="1"/>
              <a:t>Pagerank</a:t>
            </a:r>
            <a:r>
              <a:rPr lang="en-US" sz="4400" dirty="0"/>
              <a:t>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40A453-17CD-4C20-47C7-37935B98BF2E}"/>
                  </a:ext>
                </a:extLst>
              </p:cNvPr>
              <p:cNvSpPr>
                <a:spLocks noGrp="1"/>
              </p:cNvSpPr>
              <p:nvPr>
                <p:ph idx="1"/>
              </p:nvPr>
            </p:nvSpPr>
            <p:spPr/>
            <p:txBody>
              <a:bodyPr>
                <a:normAutofit fontScale="85000" lnSpcReduction="20000"/>
              </a:bodyPr>
              <a:lstStyle/>
              <a:p>
                <a:r>
                  <a:rPr lang="en-US" dirty="0"/>
                  <a:t>The best-known algorithm for measuring the centrality/importance of nodes in a graph, introduced by Google</a:t>
                </a:r>
              </a:p>
              <a:p>
                <a:r>
                  <a:rPr lang="en-US" b="1" dirty="0"/>
                  <a:t>Assumption: </a:t>
                </a:r>
                <a:r>
                  <a:rPr lang="en-US" dirty="0"/>
                  <a:t>important webpage </a:t>
                </a:r>
                <a:r>
                  <a:rPr lang="en-US" dirty="0">
                    <a:latin typeface="Calibri" panose="020F0502020204030204" pitchFamily="34" charset="0"/>
                    <a:cs typeface="Calibri" panose="020F0502020204030204" pitchFamily="34" charset="0"/>
                  </a:rPr>
                  <a:t>→ linked by many others</a:t>
                </a:r>
              </a:p>
              <a:p>
                <a:endParaRPr lang="en-US" dirty="0"/>
              </a:p>
              <a:p>
                <a:r>
                  <a:rPr lang="en-US" dirty="0"/>
                  <a:t>Pagerank performs a </a:t>
                </a:r>
                <a:r>
                  <a:rPr lang="en-US" dirty="0">
                    <a:solidFill>
                      <a:srgbClr val="FF0000"/>
                    </a:solidFill>
                  </a:rPr>
                  <a:t>random walk with restarts</a:t>
                </a:r>
                <a:r>
                  <a:rPr lang="en-US" dirty="0"/>
                  <a:t>:</a:t>
                </a:r>
              </a:p>
              <a:p>
                <a:r>
                  <a:rPr lang="en-US" dirty="0">
                    <a:cs typeface="Times New Roman" pitchFamily="18" charset="0"/>
                  </a:rPr>
                  <a:t>At each step of the random walk:</a:t>
                </a:r>
              </a:p>
              <a:p>
                <a:pPr lvl="1"/>
                <a:r>
                  <a:rPr lang="en-US" dirty="0">
                    <a:cs typeface="Times New Roman" pitchFamily="18" charset="0"/>
                  </a:rPr>
                  <a:t>With probability </a:t>
                </a:r>
                <a14:m>
                  <m:oMath xmlns:m="http://schemas.openxmlformats.org/officeDocument/2006/math">
                    <m:r>
                      <a:rPr lang="en-US" i="1" dirty="0" smtClean="0">
                        <a:solidFill>
                          <a:srgbClr val="0070C0"/>
                        </a:solidFill>
                        <a:latin typeface="Cambria Math" panose="02040503050406030204" pitchFamily="18" charset="0"/>
                        <a:cs typeface="Times New Roman" pitchFamily="18" charset="0"/>
                      </a:rPr>
                      <m:t>𝑐</m:t>
                    </m:r>
                  </m:oMath>
                </a14:m>
                <a:r>
                  <a:rPr lang="en-US" dirty="0">
                    <a:cs typeface="Times New Roman" pitchFamily="18" charset="0"/>
                  </a:rPr>
                  <a:t> perform a transition according to the </a:t>
                </a:r>
                <a:r>
                  <a:rPr lang="en-US" dirty="0">
                    <a:solidFill>
                      <a:schemeClr val="accent2">
                        <a:lumMod val="75000"/>
                      </a:schemeClr>
                    </a:solidFill>
                    <a:cs typeface="Times New Roman" pitchFamily="18" charset="0"/>
                  </a:rPr>
                  <a:t>transition probability matrix </a:t>
                </a:r>
                <a14:m>
                  <m:oMath xmlns:m="http://schemas.openxmlformats.org/officeDocument/2006/math">
                    <m:r>
                      <a:rPr lang="en-US" b="1" i="1" dirty="0" smtClean="0">
                        <a:solidFill>
                          <a:srgbClr val="0070C0"/>
                        </a:solidFill>
                        <a:latin typeface="Cambria Math" panose="02040503050406030204" pitchFamily="18" charset="0"/>
                        <a:cs typeface="Times New Roman" pitchFamily="18" charset="0"/>
                      </a:rPr>
                      <m:t>𝑨</m:t>
                    </m:r>
                  </m:oMath>
                </a14:m>
                <a:endParaRPr lang="en-US" b="1" dirty="0">
                  <a:cs typeface="Times New Roman" pitchFamily="18" charset="0"/>
                </a:endParaRPr>
              </a:p>
              <a:p>
                <a:pPr lvl="1"/>
                <a:r>
                  <a:rPr lang="en-US" dirty="0">
                    <a:cs typeface="Times New Roman" pitchFamily="18" charset="0"/>
                  </a:rPr>
                  <a:t>With probability </a:t>
                </a:r>
                <a14:m>
                  <m:oMath xmlns:m="http://schemas.openxmlformats.org/officeDocument/2006/math">
                    <m:r>
                      <a:rPr lang="en-US" b="0" i="1" smtClean="0">
                        <a:solidFill>
                          <a:srgbClr val="0070C0"/>
                        </a:solidFill>
                        <a:latin typeface="Cambria Math" panose="02040503050406030204" pitchFamily="18" charset="0"/>
                        <a:cs typeface="Times New Roman" pitchFamily="18" charset="0"/>
                      </a:rPr>
                      <m:t>1</m:t>
                    </m:r>
                    <m:r>
                      <a:rPr lang="en-US" b="0" i="1" smtClean="0">
                        <a:solidFill>
                          <a:srgbClr val="0070C0"/>
                        </a:solidFill>
                        <a:latin typeface="Cambria Math" panose="02040503050406030204" pitchFamily="18" charset="0"/>
                        <a:cs typeface="Times New Roman" pitchFamily="18" charset="0"/>
                      </a:rPr>
                      <m:t>−</m:t>
                    </m:r>
                    <m:r>
                      <a:rPr lang="en-US" b="0" i="1" smtClean="0">
                        <a:solidFill>
                          <a:srgbClr val="0070C0"/>
                        </a:solidFill>
                        <a:latin typeface="Cambria Math" panose="02040503050406030204" pitchFamily="18" charset="0"/>
                        <a:cs typeface="Times New Roman" pitchFamily="18" charset="0"/>
                      </a:rPr>
                      <m:t>𝑐</m:t>
                    </m:r>
                  </m:oMath>
                </a14:m>
                <a:r>
                  <a:rPr lang="en-US" dirty="0">
                    <a:solidFill>
                      <a:srgbClr val="0070C0"/>
                    </a:solidFill>
                    <a:cs typeface="Times New Roman" pitchFamily="18" charset="0"/>
                  </a:rPr>
                  <a:t> </a:t>
                </a:r>
                <a:r>
                  <a:rPr lang="en-US" dirty="0">
                    <a:cs typeface="Times New Roman" pitchFamily="18" charset="0"/>
                  </a:rPr>
                  <a:t>restart to a randomly selected node according to </a:t>
                </a:r>
                <a:r>
                  <a:rPr lang="en-US" dirty="0">
                    <a:solidFill>
                      <a:schemeClr val="accent2">
                        <a:lumMod val="75000"/>
                      </a:schemeClr>
                    </a:solidFill>
                    <a:cs typeface="Times New Roman" pitchFamily="18" charset="0"/>
                  </a:rPr>
                  <a:t>teleportation (jump) vector </a:t>
                </a:r>
                <a14:m>
                  <m:oMath xmlns:m="http://schemas.openxmlformats.org/officeDocument/2006/math">
                    <m:r>
                      <a:rPr lang="en-US" b="1" i="1" smtClean="0">
                        <a:solidFill>
                          <a:srgbClr val="0070C0"/>
                        </a:solidFill>
                        <a:latin typeface="Cambria Math" panose="02040503050406030204" pitchFamily="18" charset="0"/>
                        <a:cs typeface="Times New Roman" pitchFamily="18" charset="0"/>
                      </a:rPr>
                      <m:t>𝒆</m:t>
                    </m:r>
                    <m:r>
                      <a:rPr lang="en-US" b="0" i="1" smtClean="0">
                        <a:latin typeface="Cambria Math" panose="02040503050406030204" pitchFamily="18" charset="0"/>
                        <a:cs typeface="Times New Roman" pitchFamily="18" charset="0"/>
                      </a:rPr>
                      <m:t> </m:t>
                    </m:r>
                  </m:oMath>
                </a14:m>
                <a:endParaRPr lang="en-US" dirty="0">
                  <a:cs typeface="Times New Roman" pitchFamily="18" charset="0"/>
                </a:endParaRPr>
              </a:p>
              <a:p>
                <a:r>
                  <a:rPr lang="en-US" dirty="0">
                    <a:cs typeface="Times New Roman" pitchFamily="18" charset="0"/>
                  </a:rPr>
                  <a:t>The </a:t>
                </a:r>
                <a:r>
                  <a:rPr lang="en-US" dirty="0" err="1">
                    <a:cs typeface="Times New Roman" pitchFamily="18" charset="0"/>
                  </a:rPr>
                  <a:t>Pagerank</a:t>
                </a:r>
                <a:r>
                  <a:rPr lang="en-US" dirty="0">
                    <a:cs typeface="Times New Roman" pitchFamily="18" charset="0"/>
                  </a:rPr>
                  <a:t> vector is the </a:t>
                </a:r>
                <a:r>
                  <a:rPr lang="en-US" dirty="0">
                    <a:solidFill>
                      <a:schemeClr val="accent2">
                        <a:lumMod val="75000"/>
                      </a:schemeClr>
                    </a:solidFill>
                    <a:cs typeface="Times New Roman" pitchFamily="18" charset="0"/>
                  </a:rPr>
                  <a:t>stationary distribution </a:t>
                </a:r>
                <a14:m>
                  <m:oMath xmlns:m="http://schemas.openxmlformats.org/officeDocument/2006/math">
                    <m:r>
                      <a:rPr lang="en-US" b="1" i="1" smtClean="0">
                        <a:solidFill>
                          <a:srgbClr val="0070C0"/>
                        </a:solidFill>
                        <a:latin typeface="Cambria Math" panose="02040503050406030204" pitchFamily="18" charset="0"/>
                        <a:cs typeface="Times New Roman" pitchFamily="18" charset="0"/>
                      </a:rPr>
                      <m:t>𝒓</m:t>
                    </m:r>
                  </m:oMath>
                </a14:m>
                <a:r>
                  <a:rPr lang="en-US" dirty="0">
                    <a:cs typeface="Times New Roman" pitchFamily="18" charset="0"/>
                  </a:rPr>
                  <a:t> of this random walk</a:t>
                </a:r>
              </a:p>
            </p:txBody>
          </p:sp>
        </mc:Choice>
        <mc:Fallback xmlns="">
          <p:sp>
            <p:nvSpPr>
              <p:cNvPr id="3" name="Content Placeholder 2">
                <a:extLst>
                  <a:ext uri="{FF2B5EF4-FFF2-40B4-BE49-F238E27FC236}">
                    <a16:creationId xmlns:a16="http://schemas.microsoft.com/office/drawing/2014/main" id="{7640A453-17CD-4C20-47C7-37935B98BF2E}"/>
                  </a:ext>
                </a:extLst>
              </p:cNvPr>
              <p:cNvSpPr>
                <a:spLocks noGrp="1" noRot="1" noChangeAspect="1" noMove="1" noResize="1" noEditPoints="1" noAdjustHandles="1" noChangeArrowheads="1" noChangeShapeType="1" noTextEdit="1"/>
              </p:cNvSpPr>
              <p:nvPr>
                <p:ph idx="1"/>
              </p:nvPr>
            </p:nvSpPr>
            <p:spPr>
              <a:blipFill>
                <a:blip r:embed="rId2"/>
                <a:stretch>
                  <a:fillRect l="-1176" t="-2524" r="-1867"/>
                </a:stretch>
              </a:blipFill>
            </p:spPr>
            <p:txBody>
              <a:bodyPr/>
              <a:lstStyle/>
              <a:p>
                <a:r>
                  <a:rPr lang="en-US">
                    <a:noFill/>
                  </a:rPr>
                  <a:t> </a:t>
                </a:r>
              </a:p>
            </p:txBody>
          </p:sp>
        </mc:Fallback>
      </mc:AlternateContent>
    </p:spTree>
    <p:extLst>
      <p:ext uri="{BB962C8B-B14F-4D97-AF65-F5344CB8AC3E}">
        <p14:creationId xmlns:p14="http://schemas.microsoft.com/office/powerpoint/2010/main" val="8453069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8C8-9E16-07F8-4963-34257DB2A438}"/>
              </a:ext>
            </a:extLst>
          </p:cNvPr>
          <p:cNvSpPr>
            <a:spLocks noGrp="1"/>
          </p:cNvSpPr>
          <p:nvPr>
            <p:ph type="title"/>
          </p:nvPr>
        </p:nvSpPr>
        <p:spPr/>
        <p:txBody>
          <a:bodyPr>
            <a:normAutofit/>
          </a:bodyPr>
          <a:lstStyle/>
          <a:p>
            <a:r>
              <a:rPr lang="en-US" sz="4400" dirty="0"/>
              <a:t>Preliminary: PageRank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667881-13B3-1B97-A185-7AFA5FD5DB09}"/>
                  </a:ext>
                </a:extLst>
              </p:cNvPr>
              <p:cNvSpPr>
                <a:spLocks noGrp="1"/>
              </p:cNvSpPr>
              <p:nvPr>
                <p:ph idx="1"/>
              </p:nvPr>
            </p:nvSpPr>
            <p:spPr>
              <a:xfrm>
                <a:off x="155532" y="1580628"/>
                <a:ext cx="8808956" cy="4368652"/>
              </a:xfrm>
            </p:spPr>
            <p:txBody>
              <a:bodyPr>
                <a:normAutofit fontScale="92500" lnSpcReduction="20000"/>
              </a:bodyPr>
              <a:lstStyle/>
              <a:p>
                <a:r>
                  <a:rPr lang="en-US" b="1" dirty="0">
                    <a:latin typeface="Calibri" panose="020F0502020204030204" pitchFamily="34" charset="0"/>
                    <a:cs typeface="Calibri" panose="020F0502020204030204" pitchFamily="34" charset="0"/>
                  </a:rPr>
                  <a:t>Formulation</a:t>
                </a:r>
              </a:p>
              <a:p>
                <a:pPr lvl="1"/>
                <a:r>
                  <a:rPr lang="en-US" dirty="0">
                    <a:cs typeface="Calibri" panose="020F0502020204030204" pitchFamily="34" charset="0"/>
                  </a:rPr>
                  <a:t>Iterative method for the following linear system</a:t>
                </a:r>
              </a:p>
              <a:p>
                <a:pPr marL="342900" lvl="1"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𝐫</m:t>
                      </m:r>
                      <m:r>
                        <a:rPr lang="en-US" i="1">
                          <a:latin typeface="Cambria Math" panose="02040503050406030204" pitchFamily="18" charset="0"/>
                        </a:rPr>
                        <m:t>=</m:t>
                      </m:r>
                      <m:r>
                        <a:rPr lang="en-US" i="1">
                          <a:latin typeface="Cambria Math" panose="02040503050406030204" pitchFamily="18" charset="0"/>
                        </a:rPr>
                        <m:t>𝑐</m:t>
                      </m:r>
                      <m:sSup>
                        <m:sSupPr>
                          <m:ctrlPr>
                            <a:rPr lang="en-US" b="1" i="1">
                              <a:latin typeface="Cambria Math" panose="02040503050406030204" pitchFamily="18" charset="0"/>
                            </a:rPr>
                          </m:ctrlPr>
                        </m:sSupPr>
                        <m:e>
                          <m:r>
                            <a:rPr lang="en-US" b="1">
                              <a:latin typeface="Cambria Math" panose="02040503050406030204" pitchFamily="18" charset="0"/>
                            </a:rPr>
                            <m:t>𝐀</m:t>
                          </m:r>
                        </m:e>
                        <m:sup>
                          <m:r>
                            <a:rPr lang="en-US" i="1">
                              <a:latin typeface="Cambria Math" panose="02040503050406030204" pitchFamily="18" charset="0"/>
                            </a:rPr>
                            <m:t>𝑇</m:t>
                          </m:r>
                        </m:sup>
                      </m:sSup>
                      <m:r>
                        <a:rPr lang="en-US" b="1">
                          <a:latin typeface="Cambria Math" panose="02040503050406030204" pitchFamily="18" charset="0"/>
                        </a:rPr>
                        <m:t>𝐫</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𝑐</m:t>
                          </m:r>
                        </m:e>
                      </m:d>
                      <m:r>
                        <a:rPr lang="en-US" b="1">
                          <a:latin typeface="Cambria Math" panose="02040503050406030204" pitchFamily="18" charset="0"/>
                        </a:rPr>
                        <m:t>𝐞</m:t>
                      </m:r>
                    </m:oMath>
                  </m:oMathPara>
                </a14:m>
                <a:endParaRPr lang="en-US" b="1" dirty="0"/>
              </a:p>
              <a:p>
                <a:pPr lvl="2"/>
                <a14:m>
                  <m:oMath xmlns:m="http://schemas.openxmlformats.org/officeDocument/2006/math">
                    <m:r>
                      <a:rPr lang="en-US" b="1">
                        <a:latin typeface="Cambria Math" panose="02040503050406030204" pitchFamily="18" charset="0"/>
                      </a:rPr>
                      <m:t>𝐀</m:t>
                    </m:r>
                  </m:oMath>
                </a14:m>
                <a:r>
                  <a:rPr lang="en-US" dirty="0"/>
                  <a:t>: transition matrix  </a:t>
                </a:r>
              </a:p>
              <a:p>
                <a:pPr lvl="2"/>
                <a14:m>
                  <m:oMath xmlns:m="http://schemas.openxmlformats.org/officeDocument/2006/math">
                    <m:r>
                      <a:rPr lang="en-US" b="1">
                        <a:latin typeface="Cambria Math" panose="02040503050406030204" pitchFamily="18" charset="0"/>
                      </a:rPr>
                      <m:t>𝐫</m:t>
                    </m:r>
                  </m:oMath>
                </a14:m>
                <a:r>
                  <a:rPr lang="en-US" dirty="0"/>
                  <a:t>: PageRank vector</a:t>
                </a:r>
              </a:p>
              <a:p>
                <a:pPr lvl="2"/>
                <a14:m>
                  <m:oMath xmlns:m="http://schemas.openxmlformats.org/officeDocument/2006/math">
                    <m:r>
                      <a:rPr lang="en-US" sz="2600" i="1">
                        <a:latin typeface="Cambria Math" panose="02040503050406030204" pitchFamily="18" charset="0"/>
                      </a:rPr>
                      <m:t>𝑐</m:t>
                    </m:r>
                  </m:oMath>
                </a14:m>
                <a:r>
                  <a:rPr lang="en-US" sz="2600" dirty="0"/>
                  <a:t>: damping factor     </a:t>
                </a:r>
              </a:p>
              <a:p>
                <a:pPr lvl="2"/>
                <a14:m>
                  <m:oMath xmlns:m="http://schemas.openxmlformats.org/officeDocument/2006/math">
                    <m:r>
                      <a:rPr lang="en-US" sz="2600" b="1">
                        <a:latin typeface="Cambria Math" panose="02040503050406030204" pitchFamily="18" charset="0"/>
                      </a:rPr>
                      <m:t>𝐞</m:t>
                    </m:r>
                  </m:oMath>
                </a14:m>
                <a:r>
                  <a:rPr lang="en-US" sz="2600" dirty="0"/>
                  <a:t>: teleportation vector</a:t>
                </a:r>
              </a:p>
              <a:p>
                <a:pPr lvl="1"/>
                <a:r>
                  <a:rPr lang="en-US" dirty="0"/>
                  <a:t>Closed-form solution</a:t>
                </a:r>
              </a:p>
              <a:p>
                <a:pPr marL="342900" lvl="1"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𝐫</m:t>
                      </m:r>
                      <m:r>
                        <a:rPr lang="en-US" b="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𝑐</m:t>
                          </m:r>
                        </m:e>
                      </m:d>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r>
                                <a:rPr lang="en-US" b="1">
                                  <a:latin typeface="Cambria Math" panose="02040503050406030204" pitchFamily="18" charset="0"/>
                                </a:rPr>
                                <m:t>𝐈</m:t>
                              </m:r>
                              <m:r>
                                <a:rPr lang="en-US" b="1">
                                  <a:latin typeface="Cambria Math" panose="02040503050406030204" pitchFamily="18" charset="0"/>
                                </a:rPr>
                                <m:t>−</m:t>
                              </m:r>
                              <m:r>
                                <a:rPr lang="en-US" i="1">
                                  <a:latin typeface="Cambria Math" panose="02040503050406030204" pitchFamily="18" charset="0"/>
                                </a:rPr>
                                <m:t>𝑐</m:t>
                              </m:r>
                              <m:sSup>
                                <m:sSupPr>
                                  <m:ctrlPr>
                                    <a:rPr lang="en-US" b="1" i="1">
                                      <a:latin typeface="Cambria Math" panose="02040503050406030204" pitchFamily="18" charset="0"/>
                                    </a:rPr>
                                  </m:ctrlPr>
                                </m:sSupPr>
                                <m:e>
                                  <m:r>
                                    <a:rPr lang="en-US" b="1">
                                      <a:latin typeface="Cambria Math" panose="02040503050406030204" pitchFamily="18" charset="0"/>
                                    </a:rPr>
                                    <m:t>𝐀</m:t>
                                  </m:r>
                                </m:e>
                                <m:sup>
                                  <m:r>
                                    <a:rPr lang="en-US" i="1">
                                      <a:latin typeface="Cambria Math" panose="02040503050406030204" pitchFamily="18" charset="0"/>
                                    </a:rPr>
                                    <m:t>𝑇</m:t>
                                  </m:r>
                                </m:sup>
                              </m:sSup>
                            </m:e>
                          </m:d>
                        </m:e>
                        <m:sup>
                          <m:r>
                            <a:rPr lang="en-US" b="1" i="1">
                              <a:latin typeface="Cambria Math" panose="02040503050406030204" pitchFamily="18" charset="0"/>
                            </a:rPr>
                            <m:t>−</m:t>
                          </m:r>
                          <m:r>
                            <a:rPr lang="en-US" b="1" i="1">
                              <a:latin typeface="Cambria Math" panose="02040503050406030204" pitchFamily="18" charset="0"/>
                            </a:rPr>
                            <m:t>𝟏</m:t>
                          </m:r>
                        </m:sup>
                      </m:sSup>
                      <m:r>
                        <a:rPr lang="en-US" b="1">
                          <a:latin typeface="Cambria Math" panose="02040503050406030204" pitchFamily="18" charset="0"/>
                        </a:rPr>
                        <m:t>𝐞</m:t>
                      </m:r>
                    </m:oMath>
                  </m:oMathPara>
                </a14:m>
                <a:endParaRPr lang="en-US" dirty="0"/>
              </a:p>
              <a:p>
                <a:r>
                  <a:rPr lang="en-US" b="1" dirty="0"/>
                  <a:t>Variants</a:t>
                </a:r>
              </a:p>
              <a:p>
                <a:pPr lvl="1"/>
                <a:r>
                  <a:rPr lang="en-US" dirty="0"/>
                  <a:t>Personalized PageRank (PPR)</a:t>
                </a:r>
              </a:p>
            </p:txBody>
          </p:sp>
        </mc:Choice>
        <mc:Fallback xmlns="">
          <p:sp>
            <p:nvSpPr>
              <p:cNvPr id="3" name="Content Placeholder 2">
                <a:extLst>
                  <a:ext uri="{FF2B5EF4-FFF2-40B4-BE49-F238E27FC236}">
                    <a16:creationId xmlns:a16="http://schemas.microsoft.com/office/drawing/2014/main" id="{A6667881-13B3-1B97-A185-7AFA5FD5DB09}"/>
                  </a:ext>
                </a:extLst>
              </p:cNvPr>
              <p:cNvSpPr>
                <a:spLocks noGrp="1" noRot="1" noChangeAspect="1" noMove="1" noResize="1" noEditPoints="1" noAdjustHandles="1" noChangeArrowheads="1" noChangeShapeType="1" noTextEdit="1"/>
              </p:cNvSpPr>
              <p:nvPr>
                <p:ph idx="1"/>
              </p:nvPr>
            </p:nvSpPr>
            <p:spPr>
              <a:xfrm>
                <a:off x="155532" y="1580628"/>
                <a:ext cx="8808956" cy="4368652"/>
              </a:xfrm>
              <a:blipFill>
                <a:blip r:embed="rId3"/>
                <a:stretch>
                  <a:fillRect l="-1453" t="-3626" b="-237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EC50011-8C76-7F68-8DBD-49DFF4930113}"/>
              </a:ext>
            </a:extLst>
          </p:cNvPr>
          <p:cNvSpPr txBox="1"/>
          <p:nvPr/>
        </p:nvSpPr>
        <p:spPr>
          <a:xfrm>
            <a:off x="155532" y="6165304"/>
            <a:ext cx="7429271" cy="473206"/>
          </a:xfrm>
          <a:prstGeom prst="rect">
            <a:avLst/>
          </a:prstGeom>
          <a:noFill/>
        </p:spPr>
        <p:txBody>
          <a:bodyPr wrap="square" rtlCol="0">
            <a:spAutoFit/>
          </a:bodyPr>
          <a:lstStyle/>
          <a:p>
            <a:pPr algn="just">
              <a:defRPr sz="1100">
                <a:solidFill>
                  <a:srgbClr val="222222"/>
                </a:solidFill>
              </a:defRPr>
            </a:pPr>
            <a:r>
              <a:rPr lang="en-US" sz="825" dirty="0"/>
              <a:t>[1] Page, L., Brin, S., Motwani, R., &amp; Winograd, T. (1999). The PageRank Citation Ranking: Bringing Order to the Web. Stanford </a:t>
            </a:r>
            <a:r>
              <a:rPr lang="en-US" sz="825" dirty="0" err="1"/>
              <a:t>InfoLab</a:t>
            </a:r>
            <a:r>
              <a:rPr lang="en-US" sz="825" dirty="0"/>
              <a:t> 1999.</a:t>
            </a:r>
          </a:p>
          <a:p>
            <a:pPr algn="just">
              <a:defRPr sz="1100">
                <a:solidFill>
                  <a:srgbClr val="222222"/>
                </a:solidFill>
              </a:defRPr>
            </a:pPr>
            <a:r>
              <a:rPr lang="en-US" sz="825" dirty="0"/>
              <a:t>[2] </a:t>
            </a:r>
            <a:r>
              <a:rPr lang="en-US" sz="825" dirty="0" err="1"/>
              <a:t>Haveliwala</a:t>
            </a:r>
            <a:r>
              <a:rPr lang="en-US" sz="825" dirty="0"/>
              <a:t>, T. H. (2003). Topic-sensitive PageRank: A Context-Sensitive Ranking Algorithm for Web Search. TKDE 2003.</a:t>
            </a:r>
          </a:p>
          <a:p>
            <a:pPr algn="just">
              <a:defRPr sz="1100">
                <a:solidFill>
                  <a:srgbClr val="222222"/>
                </a:solidFill>
              </a:defRPr>
            </a:pPr>
            <a:r>
              <a:rPr lang="en-US" sz="825" dirty="0"/>
              <a:t>[3] Tong, H., </a:t>
            </a:r>
            <a:r>
              <a:rPr lang="en-US" sz="825" dirty="0" err="1"/>
              <a:t>Faloutsos</a:t>
            </a:r>
            <a:r>
              <a:rPr lang="en-US" sz="825" dirty="0"/>
              <a:t>, C., &amp; Pan, J. Y. (2006). Fast Random Walk with Restart and Its Applications. ICDM 2006.</a:t>
            </a:r>
          </a:p>
        </p:txBody>
      </p:sp>
    </p:spTree>
    <p:extLst>
      <p:ext uri="{BB962C8B-B14F-4D97-AF65-F5344CB8AC3E}">
        <p14:creationId xmlns:p14="http://schemas.microsoft.com/office/powerpoint/2010/main" val="12133047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4260-DDD5-E7F1-F302-50DA19C06F08}"/>
              </a:ext>
            </a:extLst>
          </p:cNvPr>
          <p:cNvSpPr>
            <a:spLocks noGrp="1"/>
          </p:cNvSpPr>
          <p:nvPr>
            <p:ph type="title"/>
          </p:nvPr>
        </p:nvSpPr>
        <p:spPr/>
        <p:txBody>
          <a:bodyPr>
            <a:normAutofit/>
          </a:bodyPr>
          <a:lstStyle/>
          <a:p>
            <a:r>
              <a:rPr lang="en-US" sz="4400" dirty="0"/>
              <a:t>Unfairness in PageRank</a:t>
            </a:r>
          </a:p>
        </p:txBody>
      </p:sp>
      <p:sp>
        <p:nvSpPr>
          <p:cNvPr id="3" name="Content Placeholder 2">
            <a:extLst>
              <a:ext uri="{FF2B5EF4-FFF2-40B4-BE49-F238E27FC236}">
                <a16:creationId xmlns:a16="http://schemas.microsoft.com/office/drawing/2014/main" id="{3D14D660-2CF3-2D1D-0B4F-C9C8C639AF63}"/>
              </a:ext>
            </a:extLst>
          </p:cNvPr>
          <p:cNvSpPr>
            <a:spLocks noGrp="1"/>
          </p:cNvSpPr>
          <p:nvPr>
            <p:ph idx="1"/>
          </p:nvPr>
        </p:nvSpPr>
        <p:spPr/>
        <p:txBody>
          <a:bodyPr>
            <a:normAutofit fontScale="92500" lnSpcReduction="10000"/>
          </a:bodyPr>
          <a:lstStyle/>
          <a:p>
            <a:r>
              <a:rPr lang="en-US" sz="2800" dirty="0" err="1"/>
              <a:t>Pagerank</a:t>
            </a:r>
            <a:r>
              <a:rPr lang="en-US" sz="2800" dirty="0"/>
              <a:t> distributes  the importance values to the nodes in the network</a:t>
            </a:r>
          </a:p>
          <a:p>
            <a:pPr lvl="1"/>
            <a:r>
              <a:rPr lang="en-US" sz="2400" dirty="0"/>
              <a:t>But is it </a:t>
            </a:r>
            <a:r>
              <a:rPr lang="en-US" sz="2400" dirty="0">
                <a:solidFill>
                  <a:srgbClr val="EE5239"/>
                </a:solidFill>
              </a:rPr>
              <a:t>fair</a:t>
            </a:r>
            <a:r>
              <a:rPr lang="en-US" sz="2400" dirty="0"/>
              <a:t>?</a:t>
            </a:r>
          </a:p>
          <a:p>
            <a:r>
              <a:rPr lang="en-US" sz="2800" b="1" dirty="0"/>
              <a:t>Example</a:t>
            </a:r>
          </a:p>
          <a:p>
            <a:pPr lvl="1"/>
            <a:r>
              <a:rPr lang="en-US" sz="2400" b="1" dirty="0"/>
              <a:t>Network: </a:t>
            </a:r>
            <a:r>
              <a:rPr lang="en-US" sz="2400" dirty="0"/>
              <a:t>1222 nodes of political blogs</a:t>
            </a:r>
          </a:p>
          <a:p>
            <a:pPr lvl="1"/>
            <a:r>
              <a:rPr lang="en-US" sz="2400" b="1" dirty="0"/>
              <a:t>Groups: </a:t>
            </a:r>
            <a:r>
              <a:rPr lang="en-US" sz="2400" dirty="0"/>
              <a:t>red (left-leaning) and blue (right-leaning)</a:t>
            </a:r>
          </a:p>
          <a:p>
            <a:pPr lvl="1"/>
            <a:endParaRPr lang="en-US" sz="2400" dirty="0"/>
          </a:p>
          <a:p>
            <a:pPr lvl="1"/>
            <a:endParaRPr lang="en-US" sz="2400" dirty="0"/>
          </a:p>
          <a:p>
            <a:pPr lvl="1"/>
            <a:endParaRPr lang="en-US" sz="2400" dirty="0"/>
          </a:p>
          <a:p>
            <a:pPr lvl="1"/>
            <a:endParaRPr lang="en-US" sz="2400" dirty="0"/>
          </a:p>
          <a:p>
            <a:r>
              <a:rPr lang="en-US" sz="2800" dirty="0"/>
              <a:t>How can we define </a:t>
            </a:r>
            <a:r>
              <a:rPr lang="en-US" sz="2800" dirty="0" err="1"/>
              <a:t>Pagerank</a:t>
            </a:r>
            <a:r>
              <a:rPr lang="en-US" sz="2800" dirty="0"/>
              <a:t> fairness?</a:t>
            </a:r>
          </a:p>
          <a:p>
            <a:r>
              <a:rPr lang="en-US" sz="2800" dirty="0"/>
              <a:t>How do we make </a:t>
            </a:r>
            <a:r>
              <a:rPr lang="en-US" sz="2800" dirty="0" err="1"/>
              <a:t>Pagerank</a:t>
            </a:r>
            <a:r>
              <a:rPr lang="en-US" sz="2800" dirty="0"/>
              <a:t> fair?</a:t>
            </a:r>
          </a:p>
        </p:txBody>
      </p:sp>
      <p:sp>
        <p:nvSpPr>
          <p:cNvPr id="4" name="Slide Number Placeholder 3">
            <a:extLst>
              <a:ext uri="{FF2B5EF4-FFF2-40B4-BE49-F238E27FC236}">
                <a16:creationId xmlns:a16="http://schemas.microsoft.com/office/drawing/2014/main" id="{FEF33C2C-B4CD-0755-16CB-07ADAE6B3C04}"/>
              </a:ext>
            </a:extLst>
          </p:cNvPr>
          <p:cNvSpPr>
            <a:spLocks noGrp="1"/>
          </p:cNvSpPr>
          <p:nvPr>
            <p:ph type="sldNum" sz="quarter" idx="4294967295"/>
          </p:nvPr>
        </p:nvSpPr>
        <p:spPr>
          <a:xfrm>
            <a:off x="6921152" y="6417705"/>
            <a:ext cx="2057400" cy="273844"/>
          </a:xfrm>
        </p:spPr>
        <p:txBody>
          <a:bodyPr/>
          <a:lstStyle/>
          <a:p>
            <a:fld id="{2376B8A7-413E-D940-9482-08C1992F1508}" type="slidenum">
              <a:rPr lang="en-US" smtClean="0"/>
              <a:pPr/>
              <a:t>119</a:t>
            </a:fld>
            <a:endParaRPr lang="en-US" dirty="0"/>
          </a:p>
        </p:txBody>
      </p:sp>
      <p:graphicFrame>
        <p:nvGraphicFramePr>
          <p:cNvPr id="5" name="Object 4">
            <a:extLst>
              <a:ext uri="{FF2B5EF4-FFF2-40B4-BE49-F238E27FC236}">
                <a16:creationId xmlns:a16="http://schemas.microsoft.com/office/drawing/2014/main" id="{8F4B7BAE-9370-9E79-2C8E-FEEE9B727452}"/>
              </a:ext>
            </a:extLst>
          </p:cNvPr>
          <p:cNvGraphicFramePr>
            <a:graphicFrameLocks noChangeAspect="1"/>
          </p:cNvGraphicFramePr>
          <p:nvPr>
            <p:extLst>
              <p:ext uri="{D42A27DB-BD31-4B8C-83A1-F6EECF244321}">
                <p14:modId xmlns:p14="http://schemas.microsoft.com/office/powerpoint/2010/main" val="1035146054"/>
              </p:ext>
            </p:extLst>
          </p:nvPr>
        </p:nvGraphicFramePr>
        <p:xfrm>
          <a:off x="6102777" y="3798981"/>
          <a:ext cx="3000408" cy="2109941"/>
        </p:xfrm>
        <a:graphic>
          <a:graphicData uri="http://schemas.openxmlformats.org/presentationml/2006/ole">
            <mc:AlternateContent xmlns:mc="http://schemas.openxmlformats.org/markup-compatibility/2006">
              <mc:Choice xmlns:v="urn:schemas-microsoft-com:vml" Requires="v">
                <p:oleObj name="Acrobat Document" r:id="rId3" imgW="2663696" imgH="1872943" progId="AcroExch.Document.DC">
                  <p:embed/>
                </p:oleObj>
              </mc:Choice>
              <mc:Fallback>
                <p:oleObj name="Acrobat Document" r:id="rId3" imgW="2663696" imgH="1872943" progId="AcroExch.Document.DC">
                  <p:embed/>
                  <p:pic>
                    <p:nvPicPr>
                      <p:cNvPr id="5" name="Object 4">
                        <a:extLst>
                          <a:ext uri="{FF2B5EF4-FFF2-40B4-BE49-F238E27FC236}">
                            <a16:creationId xmlns:a16="http://schemas.microsoft.com/office/drawing/2014/main" id="{8F4B7BAE-9370-9E79-2C8E-FEEE9B727452}"/>
                          </a:ext>
                        </a:extLst>
                      </p:cNvPr>
                      <p:cNvPicPr/>
                      <p:nvPr/>
                    </p:nvPicPr>
                    <p:blipFill>
                      <a:blip r:embed="rId4"/>
                      <a:stretch>
                        <a:fillRect/>
                      </a:stretch>
                    </p:blipFill>
                    <p:spPr>
                      <a:xfrm>
                        <a:off x="6102777" y="3798981"/>
                        <a:ext cx="3000408" cy="2109941"/>
                      </a:xfrm>
                      <a:prstGeom prst="rect">
                        <a:avLst/>
                      </a:prstGeom>
                    </p:spPr>
                  </p:pic>
                </p:oleObj>
              </mc:Fallback>
            </mc:AlternateContent>
          </a:graphicData>
        </a:graphic>
      </p:graphicFrame>
      <p:pic>
        <p:nvPicPr>
          <p:cNvPr id="6" name="Graphic 5" descr="Sad face with solid fill with solid fill">
            <a:extLst>
              <a:ext uri="{FF2B5EF4-FFF2-40B4-BE49-F238E27FC236}">
                <a16:creationId xmlns:a16="http://schemas.microsoft.com/office/drawing/2014/main" id="{5A8695AA-2E78-A294-F993-86A32D1A08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583" y="3624115"/>
            <a:ext cx="702520" cy="702520"/>
          </a:xfrm>
          <a:prstGeom prst="rect">
            <a:avLst/>
          </a:prstGeom>
        </p:spPr>
      </p:pic>
      <p:sp>
        <p:nvSpPr>
          <p:cNvPr id="7" name="TextBox 6">
            <a:extLst>
              <a:ext uri="{FF2B5EF4-FFF2-40B4-BE49-F238E27FC236}">
                <a16:creationId xmlns:a16="http://schemas.microsoft.com/office/drawing/2014/main" id="{0090A9FB-606C-1BC2-2CF9-A84A70A0FCE4}"/>
              </a:ext>
            </a:extLst>
          </p:cNvPr>
          <p:cNvSpPr txBox="1"/>
          <p:nvPr/>
        </p:nvSpPr>
        <p:spPr>
          <a:xfrm>
            <a:off x="1121712" y="3624115"/>
            <a:ext cx="5336238" cy="830997"/>
          </a:xfrm>
          <a:prstGeom prst="rect">
            <a:avLst/>
          </a:prstGeom>
          <a:noFill/>
        </p:spPr>
        <p:txBody>
          <a:bodyPr wrap="square" rtlCol="0">
            <a:spAutoFit/>
          </a:bodyPr>
          <a:lstStyle/>
          <a:p>
            <a:r>
              <a:rPr lang="en-US" b="1" dirty="0">
                <a:solidFill>
                  <a:srgbClr val="13294B"/>
                </a:solidFill>
              </a:rPr>
              <a:t>Unfair ranking</a:t>
            </a:r>
          </a:p>
          <a:p>
            <a:r>
              <a:rPr lang="en-US" sz="1500" dirty="0">
                <a:solidFill>
                  <a:srgbClr val="13294B"/>
                </a:solidFill>
              </a:rPr>
              <a:t>Similar number of red nodes vs. blue nodes (</a:t>
            </a:r>
            <a:r>
              <a:rPr lang="en-US" sz="1500" dirty="0">
                <a:solidFill>
                  <a:srgbClr val="FF0000"/>
                </a:solidFill>
              </a:rPr>
              <a:t>48% red </a:t>
            </a:r>
            <a:r>
              <a:rPr lang="en-US" sz="1500" dirty="0">
                <a:solidFill>
                  <a:srgbClr val="13294B"/>
                </a:solidFill>
              </a:rPr>
              <a:t>vs. </a:t>
            </a:r>
            <a:r>
              <a:rPr lang="en-US" sz="1500" dirty="0">
                <a:solidFill>
                  <a:schemeClr val="accent1"/>
                </a:solidFill>
              </a:rPr>
              <a:t>52% blue</a:t>
            </a:r>
            <a:r>
              <a:rPr lang="en-US" sz="1500" dirty="0">
                <a:solidFill>
                  <a:srgbClr val="13294B"/>
                </a:solidFill>
              </a:rPr>
              <a:t>)</a:t>
            </a:r>
          </a:p>
          <a:p>
            <a:r>
              <a:rPr lang="en-US" sz="1500" dirty="0">
                <a:solidFill>
                  <a:srgbClr val="13294B"/>
                </a:solidFill>
              </a:rPr>
              <a:t>Much less PageRank mass of red nodes (</a:t>
            </a:r>
            <a:r>
              <a:rPr lang="en-US" sz="1500" dirty="0">
                <a:solidFill>
                  <a:srgbClr val="FF0000"/>
                </a:solidFill>
              </a:rPr>
              <a:t>33% red </a:t>
            </a:r>
            <a:r>
              <a:rPr lang="en-US" sz="1500" dirty="0">
                <a:solidFill>
                  <a:srgbClr val="13294B"/>
                </a:solidFill>
              </a:rPr>
              <a:t>vs. </a:t>
            </a:r>
            <a:r>
              <a:rPr lang="en-US" sz="1500" dirty="0">
                <a:solidFill>
                  <a:schemeClr val="accent1"/>
                </a:solidFill>
              </a:rPr>
              <a:t>67% blue</a:t>
            </a:r>
            <a:r>
              <a:rPr lang="en-US" sz="1500" dirty="0">
                <a:solidFill>
                  <a:srgbClr val="13294B"/>
                </a:solidFill>
              </a:rPr>
              <a:t>)</a:t>
            </a:r>
          </a:p>
        </p:txBody>
      </p:sp>
      <p:sp>
        <p:nvSpPr>
          <p:cNvPr id="9" name="TextBox 8">
            <a:extLst>
              <a:ext uri="{FF2B5EF4-FFF2-40B4-BE49-F238E27FC236}">
                <a16:creationId xmlns:a16="http://schemas.microsoft.com/office/drawing/2014/main" id="{6491D7CB-D400-EFD6-216C-706F586DCFAB}"/>
              </a:ext>
            </a:extLst>
          </p:cNvPr>
          <p:cNvSpPr txBox="1"/>
          <p:nvPr/>
        </p:nvSpPr>
        <p:spPr>
          <a:xfrm>
            <a:off x="165448" y="6381503"/>
            <a:ext cx="7437533" cy="346249"/>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Tsaparas</a:t>
            </a:r>
            <a:r>
              <a:rPr lang="en-US" sz="825" dirty="0"/>
              <a:t>, P., </a:t>
            </a:r>
            <a:r>
              <a:rPr lang="en-US" sz="825" dirty="0" err="1"/>
              <a:t>Kleftakis</a:t>
            </a:r>
            <a:r>
              <a:rPr lang="en-US" sz="825" dirty="0"/>
              <a:t>, I., &amp; </a:t>
            </a:r>
            <a:r>
              <a:rPr lang="en-US" sz="825" dirty="0" err="1"/>
              <a:t>Mamoulis</a:t>
            </a:r>
            <a:r>
              <a:rPr lang="en-US" sz="825" dirty="0"/>
              <a:t>, N. (2021). Fairness-Aware PageRank. WWW 2021.</a:t>
            </a:r>
          </a:p>
          <a:p>
            <a:pPr algn="just">
              <a:defRPr sz="1100">
                <a:solidFill>
                  <a:srgbClr val="222222"/>
                </a:solidFill>
              </a:defRPr>
            </a:pPr>
            <a:r>
              <a:rPr lang="en-US" sz="825" dirty="0"/>
              <a:t>[2] </a:t>
            </a:r>
            <a:r>
              <a:rPr lang="en-US" sz="825" dirty="0" err="1"/>
              <a:t>Tsioutsiouliklis</a:t>
            </a:r>
            <a:r>
              <a:rPr lang="en-US" sz="825" dirty="0"/>
              <a:t>, S., </a:t>
            </a:r>
            <a:r>
              <a:rPr lang="en-US" sz="825" dirty="0" err="1"/>
              <a:t>Pitoura</a:t>
            </a:r>
            <a:r>
              <a:rPr lang="en-US" sz="825" dirty="0"/>
              <a:t>, E., </a:t>
            </a:r>
            <a:r>
              <a:rPr lang="en-US" sz="825" dirty="0" err="1"/>
              <a:t>Semertzidis</a:t>
            </a:r>
            <a:r>
              <a:rPr lang="en-US" sz="825" dirty="0"/>
              <a:t>, K., &amp; </a:t>
            </a:r>
            <a:r>
              <a:rPr lang="en-US" sz="825" dirty="0" err="1"/>
              <a:t>Tsaparas</a:t>
            </a:r>
            <a:r>
              <a:rPr lang="en-US" sz="825" dirty="0"/>
              <a:t>, P. (2022). Link Recommendations for PageRank Fairness. WWW 2022.</a:t>
            </a:r>
          </a:p>
        </p:txBody>
      </p:sp>
    </p:spTree>
    <p:extLst>
      <p:ext uri="{BB962C8B-B14F-4D97-AF65-F5344CB8AC3E}">
        <p14:creationId xmlns:p14="http://schemas.microsoft.com/office/powerpoint/2010/main" val="356067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7EDE-7F05-7147-A780-4DEB6F47792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E30101B-16DA-FF45-A649-E1ECB6E0B0A4}"/>
              </a:ext>
            </a:extLst>
          </p:cNvPr>
          <p:cNvSpPr>
            <a:spLocks noGrp="1"/>
          </p:cNvSpPr>
          <p:nvPr>
            <p:ph idx="1"/>
          </p:nvPr>
        </p:nvSpPr>
        <p:spPr>
          <a:xfrm>
            <a:off x="628650" y="1531665"/>
            <a:ext cx="7886700" cy="4645297"/>
          </a:xfrm>
        </p:spPr>
        <p:txBody>
          <a:bodyPr>
            <a:normAutofit fontScale="77500" lnSpcReduction="20000"/>
          </a:bodyPr>
          <a:lstStyle/>
          <a:p>
            <a:pPr>
              <a:buClr>
                <a:schemeClr val="tx1"/>
              </a:buClr>
            </a:pPr>
            <a:r>
              <a:rPr lang="en-US" dirty="0">
                <a:solidFill>
                  <a:schemeClr val="accent1"/>
                </a:solidFill>
              </a:rPr>
              <a:t>Cognitive dissonance</a:t>
            </a:r>
            <a:r>
              <a:rPr lang="en-US" dirty="0"/>
              <a:t> prompts people to expose themselves to confirming information</a:t>
            </a:r>
          </a:p>
          <a:p>
            <a:pPr lvl="1"/>
            <a:r>
              <a:rPr lang="en-US" dirty="0"/>
              <a:t>What is consonant or dissonant might also depend on group participation</a:t>
            </a:r>
            <a:br>
              <a:rPr lang="en-US" dirty="0"/>
            </a:br>
            <a:endParaRPr lang="en-US" dirty="0"/>
          </a:p>
          <a:p>
            <a:r>
              <a:rPr lang="en-US" dirty="0">
                <a:solidFill>
                  <a:schemeClr val="accent6">
                    <a:lumMod val="75000"/>
                  </a:schemeClr>
                </a:solidFill>
              </a:rPr>
              <a:t>What could go wrong?</a:t>
            </a:r>
          </a:p>
          <a:p>
            <a:endParaRPr lang="en-US" dirty="0"/>
          </a:p>
          <a:p>
            <a:r>
              <a:rPr lang="en-US" dirty="0"/>
              <a:t>People </a:t>
            </a:r>
            <a:r>
              <a:rPr lang="en-US" dirty="0">
                <a:solidFill>
                  <a:schemeClr val="accent1"/>
                </a:solidFill>
              </a:rPr>
              <a:t>share their views </a:t>
            </a:r>
            <a:r>
              <a:rPr lang="en-US" dirty="0"/>
              <a:t>on the same </a:t>
            </a:r>
            <a:r>
              <a:rPr lang="en-US" dirty="0">
                <a:solidFill>
                  <a:schemeClr val="accent2"/>
                </a:solidFill>
              </a:rPr>
              <a:t>platforms</a:t>
            </a:r>
            <a:r>
              <a:rPr lang="en-US" dirty="0"/>
              <a:t> they use to </a:t>
            </a:r>
            <a:r>
              <a:rPr lang="en-US" dirty="0">
                <a:solidFill>
                  <a:schemeClr val="accent6">
                    <a:lumMod val="75000"/>
                  </a:schemeClr>
                </a:solidFill>
              </a:rPr>
              <a:t>consume information</a:t>
            </a:r>
          </a:p>
          <a:p>
            <a:pPr lvl="1"/>
            <a:r>
              <a:rPr lang="en-US" dirty="0" err="1"/>
              <a:t>Eg</a:t>
            </a:r>
            <a:r>
              <a:rPr lang="en-US" dirty="0"/>
              <a:t>: Facebook, Twitter</a:t>
            </a:r>
          </a:p>
          <a:p>
            <a:r>
              <a:rPr lang="en-US" dirty="0"/>
              <a:t>If platforms are aware of user views and aim to </a:t>
            </a:r>
            <a:r>
              <a:rPr lang="en-US" dirty="0">
                <a:solidFill>
                  <a:schemeClr val="accent1"/>
                </a:solidFill>
              </a:rPr>
              <a:t>maximize user satisfaction</a:t>
            </a:r>
            <a:r>
              <a:rPr lang="en-US" dirty="0"/>
              <a:t>, what content will they show to users?</a:t>
            </a:r>
          </a:p>
          <a:p>
            <a:pPr lvl="1"/>
            <a:r>
              <a:rPr lang="en-US" dirty="0">
                <a:solidFill>
                  <a:schemeClr val="accent2"/>
                </a:solidFill>
              </a:rPr>
              <a:t>Why show dissonant content?</a:t>
            </a:r>
          </a:p>
        </p:txBody>
      </p:sp>
    </p:spTree>
    <p:extLst>
      <p:ext uri="{BB962C8B-B14F-4D97-AF65-F5344CB8AC3E}">
        <p14:creationId xmlns:p14="http://schemas.microsoft.com/office/powerpoint/2010/main" val="27781482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217B152-1620-F109-94C7-2DFC3F3490F1}"/>
                  </a:ext>
                </a:extLst>
              </p:cNvPr>
              <p:cNvSpPr>
                <a:spLocks noGrp="1"/>
              </p:cNvSpPr>
              <p:nvPr>
                <p:ph type="title"/>
              </p:nvPr>
            </p:nvSpPr>
            <p:spPr/>
            <p:txBody>
              <a:bodyPr>
                <a:normAutofit/>
              </a:bodyPr>
              <a:lstStyle/>
              <a:p>
                <a:r>
                  <a:rPr lang="en-US" sz="4400" dirty="0"/>
                  <a:t>Fairness Measure: </a:t>
                </a:r>
                <a14:m>
                  <m:oMath xmlns:m="http://schemas.openxmlformats.org/officeDocument/2006/math">
                    <m:r>
                      <a:rPr lang="en-US" sz="4400" b="0" i="1">
                        <a:latin typeface="Cambria Math" panose="02040503050406030204" pitchFamily="18" charset="0"/>
                      </a:rPr>
                      <m:t>𝜙</m:t>
                    </m:r>
                  </m:oMath>
                </a14:m>
                <a:r>
                  <a:rPr lang="en-US" sz="4400" dirty="0"/>
                  <a:t>-Fairness</a:t>
                </a:r>
              </a:p>
            </p:txBody>
          </p:sp>
        </mc:Choice>
        <mc:Fallback xmlns="">
          <p:sp>
            <p:nvSpPr>
              <p:cNvPr id="2" name="Title 1">
                <a:extLst>
                  <a:ext uri="{FF2B5EF4-FFF2-40B4-BE49-F238E27FC236}">
                    <a16:creationId xmlns:a16="http://schemas.microsoft.com/office/drawing/2014/main" id="{D217B152-1620-F109-94C7-2DFC3F3490F1}"/>
                  </a:ext>
                </a:extLst>
              </p:cNvPr>
              <p:cNvSpPr>
                <a:spLocks noGrp="1" noRot="1" noChangeAspect="1" noMove="1" noResize="1" noEditPoints="1" noAdjustHandles="1" noChangeArrowheads="1" noChangeShapeType="1" noTextEdit="1"/>
              </p:cNvSpPr>
              <p:nvPr>
                <p:ph type="title"/>
              </p:nvPr>
            </p:nvSpPr>
            <p:spPr>
              <a:blipFill>
                <a:blip r:embed="rId3"/>
                <a:stretch>
                  <a:fillRect t="-3086" b="-21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720810-3103-A7DC-2EC5-68798593F5E0}"/>
                  </a:ext>
                </a:extLst>
              </p:cNvPr>
              <p:cNvSpPr>
                <a:spLocks noGrp="1"/>
              </p:cNvSpPr>
              <p:nvPr>
                <p:ph idx="1"/>
              </p:nvPr>
            </p:nvSpPr>
            <p:spPr>
              <a:xfrm>
                <a:off x="134763" y="1179565"/>
                <a:ext cx="8813104" cy="3805337"/>
              </a:xfrm>
            </p:spPr>
            <p:txBody>
              <a:bodyPr>
                <a:normAutofit/>
              </a:bodyPr>
              <a:lstStyle/>
              <a:p>
                <a:r>
                  <a:rPr lang="en-US" sz="2400" b="1" dirty="0"/>
                  <a:t>Given:</a:t>
                </a:r>
                <a:r>
                  <a:rPr lang="en-US" sz="2400" dirty="0"/>
                  <a:t> (1) a graph </a:t>
                </a:r>
                <a14:m>
                  <m:oMath xmlns:m="http://schemas.openxmlformats.org/officeDocument/2006/math">
                    <m:r>
                      <a:rPr lang="en-US" sz="2400" i="1" dirty="0">
                        <a:latin typeface="Cambria Math" panose="02040503050406030204" pitchFamily="18" charset="0"/>
                      </a:rPr>
                      <m:t>𝐺</m:t>
                    </m:r>
                  </m:oMath>
                </a14:m>
                <a:r>
                  <a:rPr lang="en-US" sz="2400" dirty="0"/>
                  <a:t>; (2) a parameter </a:t>
                </a:r>
                <a14:m>
                  <m:oMath xmlns:m="http://schemas.openxmlformats.org/officeDocument/2006/math">
                    <m:r>
                      <a:rPr lang="en-US" sz="2400" i="1">
                        <a:latin typeface="Cambria Math" panose="02040503050406030204" pitchFamily="18" charset="0"/>
                      </a:rPr>
                      <m:t>𝜙</m:t>
                    </m:r>
                  </m:oMath>
                </a14:m>
                <a:endParaRPr lang="en-US" sz="2400" b="1" dirty="0"/>
              </a:p>
              <a:p>
                <a:r>
                  <a:rPr lang="en-US" sz="2400" b="1" dirty="0"/>
                  <a:t>Definition: </a:t>
                </a:r>
                <a:r>
                  <a:rPr lang="en-US" sz="2400" dirty="0"/>
                  <a:t>a PageRank vector is </a:t>
                </a:r>
                <a14:m>
                  <m:oMath xmlns:m="http://schemas.openxmlformats.org/officeDocument/2006/math">
                    <m:r>
                      <a:rPr lang="en-US" sz="2400" i="1">
                        <a:solidFill>
                          <a:srgbClr val="EE5239"/>
                        </a:solidFill>
                        <a:latin typeface="Cambria Math" panose="02040503050406030204" pitchFamily="18" charset="0"/>
                      </a:rPr>
                      <m:t>𝜙</m:t>
                    </m:r>
                  </m:oMath>
                </a14:m>
                <a:r>
                  <a:rPr lang="en-US" sz="2400" dirty="0">
                    <a:solidFill>
                      <a:srgbClr val="EE5239"/>
                    </a:solidFill>
                  </a:rPr>
                  <a:t>-fair </a:t>
                </a:r>
                <a:r>
                  <a:rPr lang="en-US" sz="2400" dirty="0"/>
                  <a:t>if at least </a:t>
                </a:r>
                <a14:m>
                  <m:oMath xmlns:m="http://schemas.openxmlformats.org/officeDocument/2006/math">
                    <m:r>
                      <a:rPr lang="en-US" sz="2400" i="1">
                        <a:latin typeface="Cambria Math" panose="02040503050406030204" pitchFamily="18" charset="0"/>
                      </a:rPr>
                      <m:t>𝜙</m:t>
                    </m:r>
                  </m:oMath>
                </a14:m>
                <a:r>
                  <a:rPr lang="en-US" sz="2400" dirty="0"/>
                  <a:t> fraction of total PageRank mass is allocated to the protected group</a:t>
                </a:r>
              </a:p>
              <a:p>
                <a:r>
                  <a:rPr lang="en-US" sz="2400" b="1" dirty="0"/>
                  <a:t>Variants and generalizations</a:t>
                </a:r>
              </a:p>
              <a:p>
                <a:pPr lvl="1"/>
                <a:r>
                  <a:rPr lang="en-US" sz="1800" dirty="0"/>
                  <a:t>Statistical parity → </a:t>
                </a:r>
                <a14:m>
                  <m:oMath xmlns:m="http://schemas.openxmlformats.org/officeDocument/2006/math">
                    <m:r>
                      <a:rPr lang="en-US" sz="1800" i="1">
                        <a:latin typeface="Cambria Math" panose="02040503050406030204" pitchFamily="18" charset="0"/>
                      </a:rPr>
                      <m:t>𝜙</m:t>
                    </m:r>
                    <m:r>
                      <a:rPr lang="en-US" sz="1800">
                        <a:latin typeface="Cambria Math" panose="02040503050406030204" pitchFamily="18" charset="0"/>
                      </a:rPr>
                      <m:t>=</m:t>
                    </m:r>
                  </m:oMath>
                </a14:m>
                <a:r>
                  <a:rPr lang="en-US" sz="1800" dirty="0"/>
                  <a:t> fraction of protected group</a:t>
                </a:r>
              </a:p>
              <a:p>
                <a:pPr lvl="1"/>
                <a:r>
                  <a:rPr lang="en-US" sz="1800" dirty="0"/>
                  <a:t>Affirmative action → </a:t>
                </a:r>
                <a14:m>
                  <m:oMath xmlns:m="http://schemas.openxmlformats.org/officeDocument/2006/math">
                    <m:r>
                      <a:rPr lang="en-US" sz="1800" i="1">
                        <a:latin typeface="Cambria Math" panose="02040503050406030204" pitchFamily="18" charset="0"/>
                      </a:rPr>
                      <m:t>𝜙</m:t>
                    </m:r>
                    <m:r>
                      <a:rPr lang="en-US" sz="1800">
                        <a:latin typeface="Cambria Math" panose="02040503050406030204" pitchFamily="18" charset="0"/>
                      </a:rPr>
                      <m:t>=</m:t>
                    </m:r>
                  </m:oMath>
                </a14:m>
                <a:r>
                  <a:rPr lang="en-US" sz="1800" dirty="0"/>
                  <a:t> a desired ratio (e.g., 20%)</a:t>
                </a:r>
              </a:p>
              <a:p>
                <a:r>
                  <a:rPr lang="en-US" sz="2400" b="1" dirty="0"/>
                  <a:t>Example</a:t>
                </a:r>
              </a:p>
              <a:p>
                <a:pPr lvl="1"/>
                <a:r>
                  <a:rPr lang="en-US" sz="1800" dirty="0"/>
                  <a:t>Protected group</a:t>
                </a:r>
                <a:r>
                  <a:rPr lang="en-US" sz="1800" b="1" dirty="0"/>
                  <a:t> </a:t>
                </a:r>
                <a14:m>
                  <m:oMath xmlns:m="http://schemas.openxmlformats.org/officeDocument/2006/math">
                    <m:r>
                      <a:rPr lang="en-US" sz="1800" b="1">
                        <a:latin typeface="Cambria Math" panose="02040503050406030204" pitchFamily="18" charset="0"/>
                      </a:rPr>
                      <m:t>=</m:t>
                    </m:r>
                  </m:oMath>
                </a14:m>
                <a:r>
                  <a:rPr lang="en-US" sz="1800" dirty="0"/>
                  <a:t> </a:t>
                </a:r>
                <a:r>
                  <a:rPr lang="en-US" sz="1800" dirty="0">
                    <a:solidFill>
                      <a:srgbClr val="FF0000"/>
                    </a:solidFill>
                  </a:rPr>
                  <a:t>red nodes</a:t>
                </a:r>
              </a:p>
              <a:p>
                <a:pPr lvl="1"/>
                <a14:m>
                  <m:oMath xmlns:m="http://schemas.openxmlformats.org/officeDocument/2006/math">
                    <m:r>
                      <a:rPr lang="en-US" sz="1800" i="1">
                        <a:latin typeface="Cambria Math" panose="02040503050406030204" pitchFamily="18" charset="0"/>
                      </a:rPr>
                      <m:t>𝜙</m:t>
                    </m:r>
                    <m:r>
                      <a:rPr lang="en-US" sz="1800" b="1">
                        <a:latin typeface="Cambria Math" panose="02040503050406030204" pitchFamily="18" charset="0"/>
                      </a:rPr>
                      <m:t>=</m:t>
                    </m:r>
                    <m:r>
                      <a:rPr lang="en-US" sz="1800">
                        <a:latin typeface="Cambria Math" panose="02040503050406030204" pitchFamily="18" charset="0"/>
                      </a:rPr>
                      <m:t>1/3</m:t>
                    </m:r>
                  </m:oMath>
                </a14:m>
                <a:r>
                  <a:rPr lang="en-US" sz="1800" b="1" dirty="0"/>
                  <a:t> </a:t>
                </a:r>
              </a:p>
              <a:p>
                <a:endParaRPr lang="en-US" sz="2400" dirty="0"/>
              </a:p>
            </p:txBody>
          </p:sp>
        </mc:Choice>
        <mc:Fallback xmlns="">
          <p:sp>
            <p:nvSpPr>
              <p:cNvPr id="3" name="Content Placeholder 2">
                <a:extLst>
                  <a:ext uri="{FF2B5EF4-FFF2-40B4-BE49-F238E27FC236}">
                    <a16:creationId xmlns:a16="http://schemas.microsoft.com/office/drawing/2014/main" id="{1B720810-3103-A7DC-2EC5-68798593F5E0}"/>
                  </a:ext>
                </a:extLst>
              </p:cNvPr>
              <p:cNvSpPr>
                <a:spLocks noGrp="1" noRot="1" noChangeAspect="1" noMove="1" noResize="1" noEditPoints="1" noAdjustHandles="1" noChangeArrowheads="1" noChangeShapeType="1" noTextEdit="1"/>
              </p:cNvSpPr>
              <p:nvPr>
                <p:ph idx="1"/>
              </p:nvPr>
            </p:nvSpPr>
            <p:spPr>
              <a:xfrm>
                <a:off x="134763" y="1179565"/>
                <a:ext cx="8813104" cy="3805337"/>
              </a:xfrm>
              <a:blipFill>
                <a:blip r:embed="rId4"/>
                <a:stretch>
                  <a:fillRect l="-899" t="-12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6FE518A-DA27-2D36-538C-3EF1962A8CDC}"/>
              </a:ext>
            </a:extLst>
          </p:cNvPr>
          <p:cNvSpPr>
            <a:spLocks noGrp="1"/>
          </p:cNvSpPr>
          <p:nvPr>
            <p:ph type="sldNum" sz="quarter" idx="4294967295"/>
          </p:nvPr>
        </p:nvSpPr>
        <p:spPr>
          <a:xfrm>
            <a:off x="6468711" y="6139592"/>
            <a:ext cx="2057400" cy="273844"/>
          </a:xfrm>
        </p:spPr>
        <p:txBody>
          <a:bodyPr/>
          <a:lstStyle/>
          <a:p>
            <a:fld id="{2376B8A7-413E-D940-9482-08C1992F1508}" type="slidenum">
              <a:rPr lang="en-US" sz="1600" smtClean="0"/>
              <a:pPr/>
              <a:t>120</a:t>
            </a:fld>
            <a:endParaRPr lang="en-US" sz="1600" dirty="0"/>
          </a:p>
        </p:txBody>
      </p:sp>
      <p:graphicFrame>
        <p:nvGraphicFramePr>
          <p:cNvPr id="5" name="Table 7">
            <a:extLst>
              <a:ext uri="{FF2B5EF4-FFF2-40B4-BE49-F238E27FC236}">
                <a16:creationId xmlns:a16="http://schemas.microsoft.com/office/drawing/2014/main" id="{8A69F881-FB86-83C0-F525-A8A45FFB013E}"/>
              </a:ext>
            </a:extLst>
          </p:cNvPr>
          <p:cNvGraphicFramePr>
            <a:graphicFrameLocks noGrp="1"/>
          </p:cNvGraphicFramePr>
          <p:nvPr>
            <p:extLst>
              <p:ext uri="{D42A27DB-BD31-4B8C-83A1-F6EECF244321}">
                <p14:modId xmlns:p14="http://schemas.microsoft.com/office/powerpoint/2010/main" val="3442628695"/>
              </p:ext>
            </p:extLst>
          </p:nvPr>
        </p:nvGraphicFramePr>
        <p:xfrm>
          <a:off x="2787710" y="4641075"/>
          <a:ext cx="411480" cy="1234440"/>
        </p:xfrm>
        <a:graphic>
          <a:graphicData uri="http://schemas.openxmlformats.org/drawingml/2006/table">
            <a:tbl>
              <a:tblPr firstRow="1" bandRow="1">
                <a:tableStyleId>{5940675A-B579-460E-94D1-54222C63F5DA}</a:tableStyleId>
              </a:tblPr>
              <a:tblGrid>
                <a:gridCol w="411480">
                  <a:extLst>
                    <a:ext uri="{9D8B030D-6E8A-4147-A177-3AD203B41FA5}">
                      <a16:colId xmlns:a16="http://schemas.microsoft.com/office/drawing/2014/main" val="3538261378"/>
                    </a:ext>
                  </a:extLst>
                </a:gridCol>
              </a:tblGrid>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n>
                            <a:noFill/>
                          </a:ln>
                          <a:solidFill>
                            <a:srgbClr val="13294B"/>
                          </a:solidFill>
                        </a:rPr>
                        <a:t>0.3</a:t>
                      </a:r>
                    </a:p>
                  </a:txBody>
                  <a:tcPr marL="68580" marR="68580" marT="34290" marB="34290" anchor="ctr">
                    <a:solidFill>
                      <a:srgbClr val="00B0F0">
                        <a:alpha val="25000"/>
                      </a:srgbClr>
                    </a:solidFill>
                  </a:tcPr>
                </a:tc>
                <a:extLst>
                  <a:ext uri="{0D108BD9-81ED-4DB2-BD59-A6C34878D82A}">
                    <a16:rowId xmlns:a16="http://schemas.microsoft.com/office/drawing/2014/main" val="3718231561"/>
                  </a:ext>
                </a:extLst>
              </a:tr>
              <a:tr h="411480">
                <a:tc>
                  <a:txBody>
                    <a:bodyPr/>
                    <a:lstStyle/>
                    <a:p>
                      <a:pPr algn="ctr"/>
                      <a:r>
                        <a:rPr lang="en-US" sz="1400" b="0" dirty="0">
                          <a:ln>
                            <a:noFill/>
                          </a:ln>
                          <a:solidFill>
                            <a:srgbClr val="13294B"/>
                          </a:solidFill>
                        </a:rPr>
                        <a:t>0.5</a:t>
                      </a:r>
                      <a:endParaRPr lang="en-US" sz="1400" dirty="0"/>
                    </a:p>
                  </a:txBody>
                  <a:tcPr marL="68580" marR="68580" marT="34290" marB="34290" anchor="ctr">
                    <a:solidFill>
                      <a:srgbClr val="00B0F0">
                        <a:alpha val="25000"/>
                      </a:srgbClr>
                    </a:solidFill>
                  </a:tcPr>
                </a:tc>
                <a:extLst>
                  <a:ext uri="{0D108BD9-81ED-4DB2-BD59-A6C34878D82A}">
                    <a16:rowId xmlns:a16="http://schemas.microsoft.com/office/drawing/2014/main" val="254091872"/>
                  </a:ext>
                </a:extLst>
              </a:tr>
              <a:tr h="411480">
                <a:tc>
                  <a:txBody>
                    <a:bodyPr/>
                    <a:lstStyle/>
                    <a:p>
                      <a:pPr algn="ctr"/>
                      <a:r>
                        <a:rPr lang="en-US" sz="1400" b="0" dirty="0">
                          <a:ln>
                            <a:noFill/>
                          </a:ln>
                          <a:solidFill>
                            <a:srgbClr val="13294B"/>
                          </a:solidFill>
                        </a:rPr>
                        <a:t>0.2</a:t>
                      </a:r>
                      <a:endParaRPr lang="en-US" sz="1400" dirty="0"/>
                    </a:p>
                  </a:txBody>
                  <a:tcPr marL="68580" marR="68580" marT="34290" marB="34290" anchor="ctr">
                    <a:solidFill>
                      <a:srgbClr val="FF0000">
                        <a:alpha val="25000"/>
                      </a:srgbClr>
                    </a:solidFill>
                  </a:tcPr>
                </a:tc>
                <a:extLst>
                  <a:ext uri="{0D108BD9-81ED-4DB2-BD59-A6C34878D82A}">
                    <a16:rowId xmlns:a16="http://schemas.microsoft.com/office/drawing/2014/main" val="3126186533"/>
                  </a:ext>
                </a:extLst>
              </a:tr>
            </a:tbl>
          </a:graphicData>
        </a:graphic>
      </p:graphicFrame>
      <p:graphicFrame>
        <p:nvGraphicFramePr>
          <p:cNvPr id="6" name="Table 7">
            <a:extLst>
              <a:ext uri="{FF2B5EF4-FFF2-40B4-BE49-F238E27FC236}">
                <a16:creationId xmlns:a16="http://schemas.microsoft.com/office/drawing/2014/main" id="{7397ACC2-6821-F89F-7701-BD559CC23ECF}"/>
              </a:ext>
            </a:extLst>
          </p:cNvPr>
          <p:cNvGraphicFramePr>
            <a:graphicFrameLocks noGrp="1"/>
          </p:cNvGraphicFramePr>
          <p:nvPr>
            <p:extLst>
              <p:ext uri="{D42A27DB-BD31-4B8C-83A1-F6EECF244321}">
                <p14:modId xmlns:p14="http://schemas.microsoft.com/office/powerpoint/2010/main" val="720746964"/>
              </p:ext>
            </p:extLst>
          </p:nvPr>
        </p:nvGraphicFramePr>
        <p:xfrm>
          <a:off x="6691559" y="4645499"/>
          <a:ext cx="413354" cy="1234440"/>
        </p:xfrm>
        <a:graphic>
          <a:graphicData uri="http://schemas.openxmlformats.org/drawingml/2006/table">
            <a:tbl>
              <a:tblPr firstRow="1" bandRow="1">
                <a:tableStyleId>{5940675A-B579-460E-94D1-54222C63F5DA}</a:tableStyleId>
              </a:tblPr>
              <a:tblGrid>
                <a:gridCol w="413354">
                  <a:extLst>
                    <a:ext uri="{9D8B030D-6E8A-4147-A177-3AD203B41FA5}">
                      <a16:colId xmlns:a16="http://schemas.microsoft.com/office/drawing/2014/main" val="3538261378"/>
                    </a:ext>
                  </a:extLst>
                </a:gridCol>
              </a:tblGrid>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n>
                            <a:noFill/>
                          </a:ln>
                          <a:solidFill>
                            <a:srgbClr val="13294B"/>
                          </a:solidFill>
                        </a:rPr>
                        <a:t>0.25</a:t>
                      </a:r>
                    </a:p>
                  </a:txBody>
                  <a:tcPr marL="68580" marR="68580" marT="34290" marB="34290" anchor="ctr">
                    <a:solidFill>
                      <a:srgbClr val="00B0F0">
                        <a:alpha val="25000"/>
                      </a:srgbClr>
                    </a:solidFill>
                  </a:tcPr>
                </a:tc>
                <a:extLst>
                  <a:ext uri="{0D108BD9-81ED-4DB2-BD59-A6C34878D82A}">
                    <a16:rowId xmlns:a16="http://schemas.microsoft.com/office/drawing/2014/main" val="3718231561"/>
                  </a:ext>
                </a:extLst>
              </a:tr>
              <a:tr h="411480">
                <a:tc>
                  <a:txBody>
                    <a:bodyPr/>
                    <a:lstStyle/>
                    <a:p>
                      <a:pPr algn="ctr"/>
                      <a:r>
                        <a:rPr lang="en-US" sz="1400" b="0" dirty="0">
                          <a:ln>
                            <a:noFill/>
                          </a:ln>
                          <a:solidFill>
                            <a:srgbClr val="13294B"/>
                          </a:solidFill>
                        </a:rPr>
                        <a:t>0.4</a:t>
                      </a:r>
                      <a:endParaRPr lang="en-US" sz="1400" dirty="0"/>
                    </a:p>
                  </a:txBody>
                  <a:tcPr marL="68580" marR="68580" marT="34290" marB="34290" anchor="ctr">
                    <a:solidFill>
                      <a:srgbClr val="00B0F0">
                        <a:alpha val="25000"/>
                      </a:srgbClr>
                    </a:solidFill>
                  </a:tcPr>
                </a:tc>
                <a:extLst>
                  <a:ext uri="{0D108BD9-81ED-4DB2-BD59-A6C34878D82A}">
                    <a16:rowId xmlns:a16="http://schemas.microsoft.com/office/drawing/2014/main" val="254091872"/>
                  </a:ext>
                </a:extLst>
              </a:tr>
              <a:tr h="411480">
                <a:tc>
                  <a:txBody>
                    <a:bodyPr/>
                    <a:lstStyle/>
                    <a:p>
                      <a:pPr algn="ctr"/>
                      <a:r>
                        <a:rPr lang="en-US" sz="1200" b="0" dirty="0">
                          <a:ln>
                            <a:noFill/>
                          </a:ln>
                          <a:solidFill>
                            <a:srgbClr val="13294B"/>
                          </a:solidFill>
                        </a:rPr>
                        <a:t>0.35</a:t>
                      </a:r>
                      <a:endParaRPr lang="en-US" sz="1200" dirty="0"/>
                    </a:p>
                  </a:txBody>
                  <a:tcPr marL="68580" marR="68580" marT="34290" marB="34290" anchor="ctr">
                    <a:solidFill>
                      <a:srgbClr val="FF0000">
                        <a:alpha val="25000"/>
                      </a:srgbClr>
                    </a:solidFill>
                  </a:tcPr>
                </a:tc>
                <a:extLst>
                  <a:ext uri="{0D108BD9-81ED-4DB2-BD59-A6C34878D82A}">
                    <a16:rowId xmlns:a16="http://schemas.microsoft.com/office/drawing/2014/main" val="3126186533"/>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85A197E-3DCF-B3D8-7CC9-2536763DFDD0}"/>
                  </a:ext>
                </a:extLst>
              </p:cNvPr>
              <p:cNvSpPr txBox="1"/>
              <p:nvPr/>
            </p:nvSpPr>
            <p:spPr>
              <a:xfrm>
                <a:off x="3453744" y="5195802"/>
                <a:ext cx="1735594" cy="5549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a:solidFill>
                            <a:srgbClr val="13294B"/>
                          </a:solidFill>
                          <a:latin typeface="Cambria Math" panose="02040503050406030204" pitchFamily="18" charset="0"/>
                        </a:rPr>
                        <m:t>0.2&lt;</m:t>
                      </m:r>
                      <m:f>
                        <m:fPr>
                          <m:ctrlPr>
                            <a:rPr lang="en-US" sz="1600" i="1">
                              <a:solidFill>
                                <a:srgbClr val="13294B"/>
                              </a:solidFill>
                              <a:latin typeface="Cambria Math" panose="02040503050406030204" pitchFamily="18" charset="0"/>
                            </a:rPr>
                          </m:ctrlPr>
                        </m:fPr>
                        <m:num>
                          <m:r>
                            <a:rPr lang="en-US" sz="1600" i="1">
                              <a:solidFill>
                                <a:srgbClr val="13294B"/>
                              </a:solidFill>
                              <a:latin typeface="Cambria Math" panose="02040503050406030204" pitchFamily="18" charset="0"/>
                            </a:rPr>
                            <m:t>1</m:t>
                          </m:r>
                        </m:num>
                        <m:den>
                          <m:r>
                            <a:rPr lang="en-US" sz="1600" i="1">
                              <a:solidFill>
                                <a:srgbClr val="13294B"/>
                              </a:solidFill>
                              <a:latin typeface="Cambria Math" panose="02040503050406030204" pitchFamily="18" charset="0"/>
                            </a:rPr>
                            <m:t>3</m:t>
                          </m:r>
                        </m:den>
                      </m:f>
                    </m:oMath>
                  </m:oMathPara>
                </a14:m>
                <a:endParaRPr lang="en-US" sz="1600" dirty="0">
                  <a:solidFill>
                    <a:srgbClr val="13294B"/>
                  </a:solidFill>
                </a:endParaRPr>
              </a:p>
            </p:txBody>
          </p:sp>
        </mc:Choice>
        <mc:Fallback xmlns="">
          <p:sp>
            <p:nvSpPr>
              <p:cNvPr id="8" name="TextBox 7">
                <a:extLst>
                  <a:ext uri="{FF2B5EF4-FFF2-40B4-BE49-F238E27FC236}">
                    <a16:creationId xmlns:a16="http://schemas.microsoft.com/office/drawing/2014/main" id="{F85A197E-3DCF-B3D8-7CC9-2536763DFDD0}"/>
                  </a:ext>
                </a:extLst>
              </p:cNvPr>
              <p:cNvSpPr txBox="1">
                <a:spLocks noRot="1" noChangeAspect="1" noMove="1" noResize="1" noEditPoints="1" noAdjustHandles="1" noChangeArrowheads="1" noChangeShapeType="1" noTextEdit="1"/>
              </p:cNvSpPr>
              <p:nvPr/>
            </p:nvSpPr>
            <p:spPr>
              <a:xfrm>
                <a:off x="3453744" y="5195802"/>
                <a:ext cx="1735594" cy="5549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8368FC1-C1EA-0092-E1F6-040E948B73AF}"/>
                  </a:ext>
                </a:extLst>
              </p:cNvPr>
              <p:cNvSpPr txBox="1"/>
              <p:nvPr/>
            </p:nvSpPr>
            <p:spPr>
              <a:xfrm>
                <a:off x="3783078" y="4895720"/>
                <a:ext cx="1310305" cy="369332"/>
              </a:xfrm>
              <a:prstGeom prst="rect">
                <a:avLst/>
              </a:prstGeom>
              <a:noFill/>
            </p:spPr>
            <p:txBody>
              <a:bodyPr wrap="square">
                <a:spAutoFit/>
              </a:bodyPr>
              <a:lstStyle/>
              <a:p>
                <a:r>
                  <a:rPr lang="en-US" dirty="0">
                    <a:solidFill>
                      <a:srgbClr val="13294B"/>
                    </a:solidFill>
                  </a:rPr>
                  <a:t>Not </a:t>
                </a:r>
                <a14:m>
                  <m:oMath xmlns:m="http://schemas.openxmlformats.org/officeDocument/2006/math">
                    <m:r>
                      <a:rPr lang="en-US" i="1">
                        <a:solidFill>
                          <a:srgbClr val="13294B"/>
                        </a:solidFill>
                        <a:latin typeface="Cambria Math" panose="02040503050406030204" pitchFamily="18" charset="0"/>
                      </a:rPr>
                      <m:t>𝜙</m:t>
                    </m:r>
                  </m:oMath>
                </a14:m>
                <a:r>
                  <a:rPr lang="en-US" dirty="0">
                    <a:solidFill>
                      <a:srgbClr val="13294B"/>
                    </a:solidFill>
                  </a:rPr>
                  <a:t>-fair! </a:t>
                </a:r>
              </a:p>
            </p:txBody>
          </p:sp>
        </mc:Choice>
        <mc:Fallback xmlns="">
          <p:sp>
            <p:nvSpPr>
              <p:cNvPr id="9" name="TextBox 8">
                <a:extLst>
                  <a:ext uri="{FF2B5EF4-FFF2-40B4-BE49-F238E27FC236}">
                    <a16:creationId xmlns:a16="http://schemas.microsoft.com/office/drawing/2014/main" id="{18368FC1-C1EA-0092-E1F6-040E948B73AF}"/>
                  </a:ext>
                </a:extLst>
              </p:cNvPr>
              <p:cNvSpPr txBox="1">
                <a:spLocks noRot="1" noChangeAspect="1" noMove="1" noResize="1" noEditPoints="1" noAdjustHandles="1" noChangeArrowheads="1" noChangeShapeType="1" noTextEdit="1"/>
              </p:cNvSpPr>
              <p:nvPr/>
            </p:nvSpPr>
            <p:spPr>
              <a:xfrm>
                <a:off x="3783078" y="4895720"/>
                <a:ext cx="1310305" cy="369332"/>
              </a:xfrm>
              <a:prstGeom prst="rect">
                <a:avLst/>
              </a:prstGeom>
              <a:blipFill>
                <a:blip r:embed="rId6"/>
                <a:stretch>
                  <a:fillRect l="-4186" t="-8197" b="-24590"/>
                </a:stretch>
              </a:blipFill>
            </p:spPr>
            <p:txBody>
              <a:bodyPr/>
              <a:lstStyle/>
              <a:p>
                <a:r>
                  <a:rPr lang="en-US">
                    <a:noFill/>
                  </a:rPr>
                  <a:t> </a:t>
                </a:r>
              </a:p>
            </p:txBody>
          </p:sp>
        </mc:Fallback>
      </mc:AlternateContent>
      <p:pic>
        <p:nvPicPr>
          <p:cNvPr id="10" name="Graphic 9" descr="Grinning face with solid fill with solid fill">
            <a:extLst>
              <a:ext uri="{FF2B5EF4-FFF2-40B4-BE49-F238E27FC236}">
                <a16:creationId xmlns:a16="http://schemas.microsoft.com/office/drawing/2014/main" id="{2EE4DB9B-7450-2774-7124-41E2B83E84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11797" y="4857326"/>
            <a:ext cx="685800" cy="6858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055CAAC-0C36-8146-AF0A-CD63C45F78C4}"/>
                  </a:ext>
                </a:extLst>
              </p:cNvPr>
              <p:cNvSpPr txBox="1"/>
              <p:nvPr/>
            </p:nvSpPr>
            <p:spPr>
              <a:xfrm>
                <a:off x="7696124" y="4900144"/>
                <a:ext cx="1096493" cy="369332"/>
              </a:xfrm>
              <a:prstGeom prst="rect">
                <a:avLst/>
              </a:prstGeom>
              <a:noFill/>
            </p:spPr>
            <p:txBody>
              <a:bodyPr wrap="square">
                <a:spAutoFit/>
              </a:bodyPr>
              <a:lstStyle/>
              <a:p>
                <a14:m>
                  <m:oMath xmlns:m="http://schemas.openxmlformats.org/officeDocument/2006/math">
                    <m:r>
                      <a:rPr lang="en-US" i="1">
                        <a:solidFill>
                          <a:srgbClr val="13294B"/>
                        </a:solidFill>
                        <a:latin typeface="Cambria Math" panose="02040503050406030204" pitchFamily="18" charset="0"/>
                      </a:rPr>
                      <m:t>𝜙</m:t>
                    </m:r>
                  </m:oMath>
                </a14:m>
                <a:r>
                  <a:rPr lang="en-US" dirty="0">
                    <a:solidFill>
                      <a:srgbClr val="13294B"/>
                    </a:solidFill>
                  </a:rPr>
                  <a:t>-fair! </a:t>
                </a:r>
              </a:p>
            </p:txBody>
          </p:sp>
        </mc:Choice>
        <mc:Fallback xmlns="">
          <p:sp>
            <p:nvSpPr>
              <p:cNvPr id="11" name="TextBox 10">
                <a:extLst>
                  <a:ext uri="{FF2B5EF4-FFF2-40B4-BE49-F238E27FC236}">
                    <a16:creationId xmlns:a16="http://schemas.microsoft.com/office/drawing/2014/main" id="{6055CAAC-0C36-8146-AF0A-CD63C45F78C4}"/>
                  </a:ext>
                </a:extLst>
              </p:cNvPr>
              <p:cNvSpPr txBox="1">
                <a:spLocks noRot="1" noChangeAspect="1" noMove="1" noResize="1" noEditPoints="1" noAdjustHandles="1" noChangeArrowheads="1" noChangeShapeType="1" noTextEdit="1"/>
              </p:cNvSpPr>
              <p:nvPr/>
            </p:nvSpPr>
            <p:spPr>
              <a:xfrm>
                <a:off x="7696124" y="4900144"/>
                <a:ext cx="1096493" cy="369332"/>
              </a:xfrm>
              <a:prstGeom prst="rect">
                <a:avLst/>
              </a:prstGeom>
              <a:blipFill>
                <a:blip r:embed="rId9"/>
                <a:stretch>
                  <a:fillRect l="-1111"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A0B1AC-9222-9CDA-F44C-62EDE1506307}"/>
                  </a:ext>
                </a:extLst>
              </p:cNvPr>
              <p:cNvSpPr txBox="1"/>
              <p:nvPr/>
            </p:nvSpPr>
            <p:spPr>
              <a:xfrm>
                <a:off x="7614567" y="5200227"/>
                <a:ext cx="1371714" cy="5549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a:solidFill>
                            <a:srgbClr val="13294B"/>
                          </a:solidFill>
                          <a:latin typeface="Cambria Math" panose="02040503050406030204" pitchFamily="18" charset="0"/>
                        </a:rPr>
                        <m:t>0.35≥</m:t>
                      </m:r>
                      <m:f>
                        <m:fPr>
                          <m:ctrlPr>
                            <a:rPr lang="en-US" sz="1600" i="1">
                              <a:solidFill>
                                <a:srgbClr val="13294B"/>
                              </a:solidFill>
                              <a:latin typeface="Cambria Math" panose="02040503050406030204" pitchFamily="18" charset="0"/>
                            </a:rPr>
                          </m:ctrlPr>
                        </m:fPr>
                        <m:num>
                          <m:r>
                            <a:rPr lang="en-US" sz="1600" i="1">
                              <a:solidFill>
                                <a:srgbClr val="13294B"/>
                              </a:solidFill>
                              <a:latin typeface="Cambria Math" panose="02040503050406030204" pitchFamily="18" charset="0"/>
                            </a:rPr>
                            <m:t>1</m:t>
                          </m:r>
                        </m:num>
                        <m:den>
                          <m:r>
                            <a:rPr lang="en-US" sz="1600" i="1">
                              <a:solidFill>
                                <a:srgbClr val="13294B"/>
                              </a:solidFill>
                              <a:latin typeface="Cambria Math" panose="02040503050406030204" pitchFamily="18" charset="0"/>
                            </a:rPr>
                            <m:t>3</m:t>
                          </m:r>
                        </m:den>
                      </m:f>
                    </m:oMath>
                  </m:oMathPara>
                </a14:m>
                <a:endParaRPr lang="en-US" sz="1600" dirty="0">
                  <a:solidFill>
                    <a:srgbClr val="13294B"/>
                  </a:solidFill>
                </a:endParaRPr>
              </a:p>
            </p:txBody>
          </p:sp>
        </mc:Choice>
        <mc:Fallback xmlns="">
          <p:sp>
            <p:nvSpPr>
              <p:cNvPr id="12" name="TextBox 11">
                <a:extLst>
                  <a:ext uri="{FF2B5EF4-FFF2-40B4-BE49-F238E27FC236}">
                    <a16:creationId xmlns:a16="http://schemas.microsoft.com/office/drawing/2014/main" id="{D2A0B1AC-9222-9CDA-F44C-62EDE1506307}"/>
                  </a:ext>
                </a:extLst>
              </p:cNvPr>
              <p:cNvSpPr txBox="1">
                <a:spLocks noRot="1" noChangeAspect="1" noMove="1" noResize="1" noEditPoints="1" noAdjustHandles="1" noChangeArrowheads="1" noChangeShapeType="1" noTextEdit="1"/>
              </p:cNvSpPr>
              <p:nvPr/>
            </p:nvSpPr>
            <p:spPr>
              <a:xfrm>
                <a:off x="7614567" y="5200227"/>
                <a:ext cx="1371714" cy="554960"/>
              </a:xfrm>
              <a:prstGeom prst="rect">
                <a:avLst/>
              </a:prstGeom>
              <a:blipFill>
                <a:blip r:embed="rId10"/>
                <a:stretch>
                  <a:fillRect/>
                </a:stretch>
              </a:blipFill>
            </p:spPr>
            <p:txBody>
              <a:bodyPr/>
              <a:lstStyle/>
              <a:p>
                <a:r>
                  <a:rPr lang="en-US">
                    <a:noFill/>
                  </a:rPr>
                  <a:t> </a:t>
                </a:r>
              </a:p>
            </p:txBody>
          </p:sp>
        </mc:Fallback>
      </mc:AlternateContent>
      <p:pic>
        <p:nvPicPr>
          <p:cNvPr id="13" name="Graphic 12" descr="Sad face with solid fill with solid fill">
            <a:extLst>
              <a:ext uri="{FF2B5EF4-FFF2-40B4-BE49-F238E27FC236}">
                <a16:creationId xmlns:a16="http://schemas.microsoft.com/office/drawing/2014/main" id="{6B266E87-E586-82BE-C6C6-034EA72BBD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9190" y="4852902"/>
            <a:ext cx="685800" cy="685800"/>
          </a:xfrm>
          <a:prstGeom prst="rect">
            <a:avLst/>
          </a:prstGeom>
        </p:spPr>
      </p:pic>
      <p:sp>
        <p:nvSpPr>
          <p:cNvPr id="21" name="Oval 20">
            <a:extLst>
              <a:ext uri="{FF2B5EF4-FFF2-40B4-BE49-F238E27FC236}">
                <a16:creationId xmlns:a16="http://schemas.microsoft.com/office/drawing/2014/main" id="{3C04737A-C624-5634-106B-99CE7FAB63A1}"/>
              </a:ext>
            </a:extLst>
          </p:cNvPr>
          <p:cNvSpPr/>
          <p:nvPr/>
        </p:nvSpPr>
        <p:spPr>
          <a:xfrm>
            <a:off x="2484041" y="4752684"/>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22" name="Oval 21">
            <a:extLst>
              <a:ext uri="{FF2B5EF4-FFF2-40B4-BE49-F238E27FC236}">
                <a16:creationId xmlns:a16="http://schemas.microsoft.com/office/drawing/2014/main" id="{212B8C9D-4DBE-E8AC-32D6-6747458779D4}"/>
              </a:ext>
            </a:extLst>
          </p:cNvPr>
          <p:cNvSpPr/>
          <p:nvPr/>
        </p:nvSpPr>
        <p:spPr>
          <a:xfrm>
            <a:off x="2484041" y="5534278"/>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23" name="Oval 22">
            <a:extLst>
              <a:ext uri="{FF2B5EF4-FFF2-40B4-BE49-F238E27FC236}">
                <a16:creationId xmlns:a16="http://schemas.microsoft.com/office/drawing/2014/main" id="{7C80BF91-CDD7-9C37-32D0-CD2208BF83E7}"/>
              </a:ext>
            </a:extLst>
          </p:cNvPr>
          <p:cNvSpPr/>
          <p:nvPr/>
        </p:nvSpPr>
        <p:spPr>
          <a:xfrm>
            <a:off x="2484041" y="5143481"/>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24" name="TextBox 23">
            <a:extLst>
              <a:ext uri="{FF2B5EF4-FFF2-40B4-BE49-F238E27FC236}">
                <a16:creationId xmlns:a16="http://schemas.microsoft.com/office/drawing/2014/main" id="{F464394D-08D8-FCD8-C5AE-D2D0EEFC0772}"/>
              </a:ext>
            </a:extLst>
          </p:cNvPr>
          <p:cNvSpPr txBox="1"/>
          <p:nvPr/>
        </p:nvSpPr>
        <p:spPr>
          <a:xfrm>
            <a:off x="1356471" y="4943336"/>
            <a:ext cx="1018224" cy="584775"/>
          </a:xfrm>
          <a:prstGeom prst="rect">
            <a:avLst/>
          </a:prstGeom>
          <a:noFill/>
        </p:spPr>
        <p:txBody>
          <a:bodyPr wrap="square" rtlCol="0">
            <a:spAutoFit/>
          </a:bodyPr>
          <a:lstStyle/>
          <a:p>
            <a:pPr algn="ctr"/>
            <a:r>
              <a:rPr lang="en-US" sz="1600" dirty="0">
                <a:solidFill>
                  <a:srgbClr val="00B0F0"/>
                </a:solidFill>
              </a:rPr>
              <a:t>blue nodes</a:t>
            </a:r>
          </a:p>
        </p:txBody>
      </p:sp>
      <p:sp>
        <p:nvSpPr>
          <p:cNvPr id="25" name="TextBox 24">
            <a:extLst>
              <a:ext uri="{FF2B5EF4-FFF2-40B4-BE49-F238E27FC236}">
                <a16:creationId xmlns:a16="http://schemas.microsoft.com/office/drawing/2014/main" id="{D1EA3645-D93E-2252-F80A-7E79DE2980C0}"/>
              </a:ext>
            </a:extLst>
          </p:cNvPr>
          <p:cNvSpPr txBox="1"/>
          <p:nvPr/>
        </p:nvSpPr>
        <p:spPr>
          <a:xfrm>
            <a:off x="1350673" y="5485402"/>
            <a:ext cx="1003181" cy="584775"/>
          </a:xfrm>
          <a:prstGeom prst="rect">
            <a:avLst/>
          </a:prstGeom>
          <a:noFill/>
        </p:spPr>
        <p:txBody>
          <a:bodyPr wrap="square" rtlCol="0">
            <a:spAutoFit/>
          </a:bodyPr>
          <a:lstStyle/>
          <a:p>
            <a:pPr algn="ctr"/>
            <a:r>
              <a:rPr lang="en-US" sz="1600" dirty="0">
                <a:solidFill>
                  <a:srgbClr val="FF0000"/>
                </a:solidFill>
              </a:rPr>
              <a:t>red nodes</a:t>
            </a:r>
          </a:p>
        </p:txBody>
      </p:sp>
      <p:cxnSp>
        <p:nvCxnSpPr>
          <p:cNvPr id="26" name="Straight Arrow Connector 25">
            <a:extLst>
              <a:ext uri="{FF2B5EF4-FFF2-40B4-BE49-F238E27FC236}">
                <a16:creationId xmlns:a16="http://schemas.microsoft.com/office/drawing/2014/main" id="{15267E11-B67D-BD80-6893-0639B8742B00}"/>
              </a:ext>
            </a:extLst>
          </p:cNvPr>
          <p:cNvCxnSpPr/>
          <p:nvPr/>
        </p:nvCxnSpPr>
        <p:spPr>
          <a:xfrm>
            <a:off x="2239271" y="5639958"/>
            <a:ext cx="18673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Left Brace 26">
            <a:extLst>
              <a:ext uri="{FF2B5EF4-FFF2-40B4-BE49-F238E27FC236}">
                <a16:creationId xmlns:a16="http://schemas.microsoft.com/office/drawing/2014/main" id="{40CF47D7-63DD-3ACD-0D9A-497B0C38F52B}"/>
              </a:ext>
            </a:extLst>
          </p:cNvPr>
          <p:cNvSpPr/>
          <p:nvPr/>
        </p:nvSpPr>
        <p:spPr>
          <a:xfrm>
            <a:off x="2276443" y="4856114"/>
            <a:ext cx="120957" cy="484748"/>
          </a:xfrm>
          <a:prstGeom prst="lef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8" name="Oval 27">
            <a:extLst>
              <a:ext uri="{FF2B5EF4-FFF2-40B4-BE49-F238E27FC236}">
                <a16:creationId xmlns:a16="http://schemas.microsoft.com/office/drawing/2014/main" id="{9B141AD8-D126-02DE-06B9-6211B5DA3D32}"/>
              </a:ext>
            </a:extLst>
          </p:cNvPr>
          <p:cNvSpPr/>
          <p:nvPr/>
        </p:nvSpPr>
        <p:spPr>
          <a:xfrm>
            <a:off x="6382002" y="4757139"/>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29" name="Oval 28">
            <a:extLst>
              <a:ext uri="{FF2B5EF4-FFF2-40B4-BE49-F238E27FC236}">
                <a16:creationId xmlns:a16="http://schemas.microsoft.com/office/drawing/2014/main" id="{8052F808-D50A-3215-1D23-4045267CAA36}"/>
              </a:ext>
            </a:extLst>
          </p:cNvPr>
          <p:cNvSpPr/>
          <p:nvPr/>
        </p:nvSpPr>
        <p:spPr>
          <a:xfrm>
            <a:off x="6382002" y="5538733"/>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30" name="Oval 29">
            <a:extLst>
              <a:ext uri="{FF2B5EF4-FFF2-40B4-BE49-F238E27FC236}">
                <a16:creationId xmlns:a16="http://schemas.microsoft.com/office/drawing/2014/main" id="{8D6E5F72-A5B5-5490-4E9A-2C1B3E922E1B}"/>
              </a:ext>
            </a:extLst>
          </p:cNvPr>
          <p:cNvSpPr/>
          <p:nvPr/>
        </p:nvSpPr>
        <p:spPr>
          <a:xfrm>
            <a:off x="6382002" y="5147936"/>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31" name="TextBox 30">
            <a:extLst>
              <a:ext uri="{FF2B5EF4-FFF2-40B4-BE49-F238E27FC236}">
                <a16:creationId xmlns:a16="http://schemas.microsoft.com/office/drawing/2014/main" id="{4B808A3A-630B-47C6-3586-974E158DCF3C}"/>
              </a:ext>
            </a:extLst>
          </p:cNvPr>
          <p:cNvSpPr txBox="1"/>
          <p:nvPr/>
        </p:nvSpPr>
        <p:spPr>
          <a:xfrm>
            <a:off x="5254432" y="4947791"/>
            <a:ext cx="1018224" cy="584775"/>
          </a:xfrm>
          <a:prstGeom prst="rect">
            <a:avLst/>
          </a:prstGeom>
          <a:noFill/>
        </p:spPr>
        <p:txBody>
          <a:bodyPr wrap="square" rtlCol="0">
            <a:spAutoFit/>
          </a:bodyPr>
          <a:lstStyle/>
          <a:p>
            <a:pPr algn="ctr"/>
            <a:r>
              <a:rPr lang="en-US" sz="1600" dirty="0">
                <a:solidFill>
                  <a:srgbClr val="00B0F0"/>
                </a:solidFill>
              </a:rPr>
              <a:t>blue nodes</a:t>
            </a:r>
          </a:p>
        </p:txBody>
      </p:sp>
      <p:sp>
        <p:nvSpPr>
          <p:cNvPr id="32" name="TextBox 31">
            <a:extLst>
              <a:ext uri="{FF2B5EF4-FFF2-40B4-BE49-F238E27FC236}">
                <a16:creationId xmlns:a16="http://schemas.microsoft.com/office/drawing/2014/main" id="{05DED216-3713-9C91-0F6C-4F1B2623EABD}"/>
              </a:ext>
            </a:extLst>
          </p:cNvPr>
          <p:cNvSpPr txBox="1"/>
          <p:nvPr/>
        </p:nvSpPr>
        <p:spPr>
          <a:xfrm>
            <a:off x="5248633" y="5489857"/>
            <a:ext cx="1003181" cy="584775"/>
          </a:xfrm>
          <a:prstGeom prst="rect">
            <a:avLst/>
          </a:prstGeom>
          <a:noFill/>
        </p:spPr>
        <p:txBody>
          <a:bodyPr wrap="square" rtlCol="0">
            <a:spAutoFit/>
          </a:bodyPr>
          <a:lstStyle/>
          <a:p>
            <a:pPr algn="ctr"/>
            <a:r>
              <a:rPr lang="en-US" sz="1600" dirty="0">
                <a:solidFill>
                  <a:srgbClr val="FF0000"/>
                </a:solidFill>
              </a:rPr>
              <a:t>red nodes</a:t>
            </a:r>
          </a:p>
        </p:txBody>
      </p:sp>
      <p:cxnSp>
        <p:nvCxnSpPr>
          <p:cNvPr id="33" name="Straight Arrow Connector 32">
            <a:extLst>
              <a:ext uri="{FF2B5EF4-FFF2-40B4-BE49-F238E27FC236}">
                <a16:creationId xmlns:a16="http://schemas.microsoft.com/office/drawing/2014/main" id="{A6185233-C86E-DB75-83C9-0FF593DDF042}"/>
              </a:ext>
            </a:extLst>
          </p:cNvPr>
          <p:cNvCxnSpPr/>
          <p:nvPr/>
        </p:nvCxnSpPr>
        <p:spPr>
          <a:xfrm>
            <a:off x="6137232" y="5644413"/>
            <a:ext cx="18673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Left Brace 33">
            <a:extLst>
              <a:ext uri="{FF2B5EF4-FFF2-40B4-BE49-F238E27FC236}">
                <a16:creationId xmlns:a16="http://schemas.microsoft.com/office/drawing/2014/main" id="{67389F28-1C64-D6F8-F61A-1B6F748F6951}"/>
              </a:ext>
            </a:extLst>
          </p:cNvPr>
          <p:cNvSpPr/>
          <p:nvPr/>
        </p:nvSpPr>
        <p:spPr>
          <a:xfrm>
            <a:off x="6174404" y="4860569"/>
            <a:ext cx="120957" cy="484748"/>
          </a:xfrm>
          <a:prstGeom prst="lef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5" name="TextBox 34">
            <a:extLst>
              <a:ext uri="{FF2B5EF4-FFF2-40B4-BE49-F238E27FC236}">
                <a16:creationId xmlns:a16="http://schemas.microsoft.com/office/drawing/2014/main" id="{E159F9F8-272A-FF47-AB49-199C89083F0B}"/>
              </a:ext>
            </a:extLst>
          </p:cNvPr>
          <p:cNvSpPr txBox="1"/>
          <p:nvPr/>
        </p:nvSpPr>
        <p:spPr>
          <a:xfrm>
            <a:off x="349303" y="6237312"/>
            <a:ext cx="7437533" cy="346249"/>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Tsaparas</a:t>
            </a:r>
            <a:r>
              <a:rPr lang="en-US" sz="825" dirty="0"/>
              <a:t>, P., </a:t>
            </a:r>
            <a:r>
              <a:rPr lang="en-US" sz="825" dirty="0" err="1"/>
              <a:t>Kleftakis</a:t>
            </a:r>
            <a:r>
              <a:rPr lang="en-US" sz="825" dirty="0"/>
              <a:t>, I., &amp; </a:t>
            </a:r>
            <a:r>
              <a:rPr lang="en-US" sz="825" dirty="0" err="1"/>
              <a:t>Mamoulis</a:t>
            </a:r>
            <a:r>
              <a:rPr lang="en-US" sz="825" dirty="0"/>
              <a:t>, N. (2021). Fairness-Aware PageRank. WWW 2021.</a:t>
            </a:r>
          </a:p>
          <a:p>
            <a:pPr algn="just">
              <a:defRPr sz="1100">
                <a:solidFill>
                  <a:srgbClr val="222222"/>
                </a:solidFill>
              </a:defRPr>
            </a:pPr>
            <a:r>
              <a:rPr lang="en-US" sz="825" dirty="0"/>
              <a:t>[2] </a:t>
            </a:r>
            <a:r>
              <a:rPr lang="en-US" sz="825" dirty="0" err="1"/>
              <a:t>Tsioutsiouliklis</a:t>
            </a:r>
            <a:r>
              <a:rPr lang="en-US" sz="825" dirty="0"/>
              <a:t>, S., </a:t>
            </a:r>
            <a:r>
              <a:rPr lang="en-US" sz="825" dirty="0" err="1"/>
              <a:t>Pitoura</a:t>
            </a:r>
            <a:r>
              <a:rPr lang="en-US" sz="825" dirty="0"/>
              <a:t>, E., </a:t>
            </a:r>
            <a:r>
              <a:rPr lang="en-US" sz="825" dirty="0" err="1"/>
              <a:t>Semertzidis</a:t>
            </a:r>
            <a:r>
              <a:rPr lang="en-US" sz="825" dirty="0"/>
              <a:t>, K., &amp; </a:t>
            </a:r>
            <a:r>
              <a:rPr lang="en-US" sz="825" dirty="0" err="1"/>
              <a:t>Tsaparas</a:t>
            </a:r>
            <a:r>
              <a:rPr lang="en-US" sz="825" dirty="0"/>
              <a:t>, P. (2022). Link Recommendations for PageRank Fairness. WWW 2022.</a:t>
            </a:r>
          </a:p>
        </p:txBody>
      </p:sp>
    </p:spTree>
    <p:extLst>
      <p:ext uri="{BB962C8B-B14F-4D97-AF65-F5344CB8AC3E}">
        <p14:creationId xmlns:p14="http://schemas.microsoft.com/office/powerpoint/2010/main" val="4659880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7BA8-C9DC-8918-9546-5ECF5BBFFFB7}"/>
              </a:ext>
            </a:extLst>
          </p:cNvPr>
          <p:cNvSpPr>
            <a:spLocks noGrp="1"/>
          </p:cNvSpPr>
          <p:nvPr>
            <p:ph type="title"/>
          </p:nvPr>
        </p:nvSpPr>
        <p:spPr/>
        <p:txBody>
          <a:bodyPr>
            <a:normAutofit/>
          </a:bodyPr>
          <a:lstStyle/>
          <a:p>
            <a:r>
              <a:rPr lang="en-US" sz="4400" dirty="0"/>
              <a:t>Problem Definition: Fair PageRank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B6D23F-46D7-3DFF-CCBB-905398041775}"/>
                  </a:ext>
                </a:extLst>
              </p:cNvPr>
              <p:cNvSpPr>
                <a:spLocks noGrp="1"/>
              </p:cNvSpPr>
              <p:nvPr>
                <p:ph idx="1"/>
              </p:nvPr>
            </p:nvSpPr>
            <p:spPr/>
            <p:txBody>
              <a:bodyPr>
                <a:normAutofit/>
              </a:bodyPr>
              <a:lstStyle/>
              <a:p>
                <a:r>
                  <a:rPr lang="en-US" sz="2800" b="1" dirty="0"/>
                  <a:t>Given</a:t>
                </a:r>
              </a:p>
              <a:p>
                <a:pPr lvl="1"/>
                <a:r>
                  <a:rPr lang="en-US" sz="2400" dirty="0"/>
                  <a:t>A graph with transition matrix </a:t>
                </a:r>
                <a14:m>
                  <m:oMath xmlns:m="http://schemas.openxmlformats.org/officeDocument/2006/math">
                    <m:r>
                      <a:rPr lang="en-US" sz="2400" b="1" dirty="0">
                        <a:latin typeface="Cambria Math" panose="02040503050406030204" pitchFamily="18" charset="0"/>
                      </a:rPr>
                      <m:t>𝐀</m:t>
                    </m:r>
                  </m:oMath>
                </a14:m>
                <a:endParaRPr lang="en-US" sz="2400" b="1" dirty="0"/>
              </a:p>
              <a:p>
                <a:pPr lvl="1"/>
                <a:r>
                  <a:rPr lang="en-US" sz="2400" dirty="0"/>
                  <a:t>Partitions of nodes</a:t>
                </a:r>
              </a:p>
              <a:p>
                <a:pPr lvl="2"/>
                <a:r>
                  <a:rPr lang="en-US" sz="2000" dirty="0">
                    <a:solidFill>
                      <a:srgbClr val="FF0000"/>
                    </a:solidFill>
                  </a:rPr>
                  <a:t>Red nodes (</a:t>
                </a:r>
                <a14:m>
                  <m:oMath xmlns:m="http://schemas.openxmlformats.org/officeDocument/2006/math">
                    <m:r>
                      <a:rPr lang="en-US" sz="2000" i="1">
                        <a:solidFill>
                          <a:srgbClr val="FF0000"/>
                        </a:solidFill>
                        <a:latin typeface="Cambria Math" panose="02040503050406030204" pitchFamily="18" charset="0"/>
                      </a:rPr>
                      <m:t>ℛ</m:t>
                    </m:r>
                  </m:oMath>
                </a14:m>
                <a:r>
                  <a:rPr lang="en-US" sz="2000" dirty="0">
                    <a:solidFill>
                      <a:srgbClr val="FF0000"/>
                    </a:solidFill>
                  </a:rPr>
                  <a:t>): protected group</a:t>
                </a:r>
              </a:p>
              <a:p>
                <a:pPr lvl="2"/>
                <a:r>
                  <a:rPr lang="en-US" sz="2000" dirty="0">
                    <a:solidFill>
                      <a:schemeClr val="accent1"/>
                    </a:solidFill>
                  </a:rPr>
                  <a:t>Blue nodes (</a:t>
                </a:r>
                <a14:m>
                  <m:oMath xmlns:m="http://schemas.openxmlformats.org/officeDocument/2006/math">
                    <m:r>
                      <a:rPr lang="en-US" sz="2000" i="1">
                        <a:solidFill>
                          <a:schemeClr val="accent1"/>
                        </a:solidFill>
                        <a:latin typeface="Cambria Math" panose="02040503050406030204" pitchFamily="18" charset="0"/>
                      </a:rPr>
                      <m:t>ℬ</m:t>
                    </m:r>
                  </m:oMath>
                </a14:m>
                <a:r>
                  <a:rPr lang="en-US" sz="2000" dirty="0">
                    <a:solidFill>
                      <a:schemeClr val="accent1"/>
                    </a:solidFill>
                  </a:rPr>
                  <a:t>): unprotected group</a:t>
                </a:r>
              </a:p>
              <a:p>
                <a:r>
                  <a:rPr lang="en-US" sz="2800" b="1" dirty="0"/>
                  <a:t>Produce:</a:t>
                </a:r>
                <a:r>
                  <a:rPr lang="en-US" sz="2800" dirty="0"/>
                  <a:t> a fair PageRank vector </a:t>
                </a:r>
                <a14:m>
                  <m:oMath xmlns:m="http://schemas.openxmlformats.org/officeDocument/2006/math">
                    <m:acc>
                      <m:accPr>
                        <m:chr m:val="̃"/>
                        <m:ctrlPr>
                          <a:rPr lang="en-US" sz="2800" b="1" i="1">
                            <a:latin typeface="Cambria Math" panose="02040503050406030204" pitchFamily="18" charset="0"/>
                          </a:rPr>
                        </m:ctrlPr>
                      </m:accPr>
                      <m:e>
                        <m:r>
                          <a:rPr lang="en-US" sz="2800" b="1">
                            <a:latin typeface="Cambria Math" panose="02040503050406030204" pitchFamily="18" charset="0"/>
                          </a:rPr>
                          <m:t>𝐫</m:t>
                        </m:r>
                      </m:e>
                    </m:acc>
                  </m:oMath>
                </a14:m>
                <a:r>
                  <a:rPr lang="en-US" sz="2800" dirty="0"/>
                  <a:t> that is </a:t>
                </a:r>
              </a:p>
              <a:p>
                <a:pPr lvl="1"/>
                <a14:m>
                  <m:oMath xmlns:m="http://schemas.openxmlformats.org/officeDocument/2006/math">
                    <m:r>
                      <a:rPr lang="en-US" sz="2400" i="1">
                        <a:latin typeface="Cambria Math" panose="02040503050406030204" pitchFamily="18" charset="0"/>
                      </a:rPr>
                      <m:t>𝜙</m:t>
                    </m:r>
                  </m:oMath>
                </a14:m>
                <a:r>
                  <a:rPr lang="en-US" sz="2400" dirty="0"/>
                  <a:t>-fair</a:t>
                </a:r>
              </a:p>
              <a:p>
                <a:pPr lvl="1"/>
                <a:r>
                  <a:rPr lang="en-US" sz="2400" dirty="0"/>
                  <a:t>Close to the original PageRank vector </a:t>
                </a:r>
                <a14:m>
                  <m:oMath xmlns:m="http://schemas.openxmlformats.org/officeDocument/2006/math">
                    <m:r>
                      <a:rPr lang="en-US" sz="2400" b="1">
                        <a:latin typeface="Cambria Math" panose="02040503050406030204" pitchFamily="18" charset="0"/>
                      </a:rPr>
                      <m:t>𝐫</m:t>
                    </m:r>
                  </m:oMath>
                </a14:m>
                <a:r>
                  <a:rPr lang="en-US" sz="2400" b="1" dirty="0"/>
                  <a:t> </a:t>
                </a:r>
                <a:r>
                  <a:rPr lang="en-US" sz="2400" dirty="0"/>
                  <a:t>(minimizes the </a:t>
                </a:r>
                <a:r>
                  <a:rPr lang="en-US" sz="2400" dirty="0">
                    <a:solidFill>
                      <a:srgbClr val="EE5239"/>
                    </a:solidFill>
                  </a:rPr>
                  <a:t>utility loss</a:t>
                </a:r>
                <a:r>
                  <a:rPr lang="en-US" sz="2400" dirty="0"/>
                  <a:t>)</a:t>
                </a:r>
              </a:p>
              <a:p>
                <a:pPr lvl="1"/>
                <a:endParaRPr lang="en-US" sz="2400" dirty="0"/>
              </a:p>
              <a:p>
                <a:endParaRPr lang="en-US" sz="2800" dirty="0"/>
              </a:p>
            </p:txBody>
          </p:sp>
        </mc:Choice>
        <mc:Fallback xmlns="">
          <p:sp>
            <p:nvSpPr>
              <p:cNvPr id="3" name="Content Placeholder 2">
                <a:extLst>
                  <a:ext uri="{FF2B5EF4-FFF2-40B4-BE49-F238E27FC236}">
                    <a16:creationId xmlns:a16="http://schemas.microsoft.com/office/drawing/2014/main" id="{1EB6D23F-46D7-3DFF-CCBB-905398041775}"/>
                  </a:ext>
                </a:extLst>
              </p:cNvPr>
              <p:cNvSpPr>
                <a:spLocks noGrp="1" noRot="1" noChangeAspect="1" noMove="1" noResize="1" noEditPoints="1" noAdjustHandles="1" noChangeArrowheads="1" noChangeShapeType="1" noTextEdit="1"/>
              </p:cNvSpPr>
              <p:nvPr>
                <p:ph idx="1"/>
              </p:nvPr>
            </p:nvSpPr>
            <p:spPr>
              <a:blipFill>
                <a:blip r:embed="rId3"/>
                <a:stretch>
                  <a:fillRect l="-1245" t="-1082" r="-7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56FDF2B-3312-5E67-08A8-AA771D8B034C}"/>
              </a:ext>
            </a:extLst>
          </p:cNvPr>
          <p:cNvSpPr>
            <a:spLocks noGrp="1"/>
          </p:cNvSpPr>
          <p:nvPr>
            <p:ph type="sldNum" sz="quarter" idx="4294967295"/>
          </p:nvPr>
        </p:nvSpPr>
        <p:spPr>
          <a:xfrm>
            <a:off x="6804369" y="6250787"/>
            <a:ext cx="2057400" cy="273844"/>
          </a:xfrm>
        </p:spPr>
        <p:txBody>
          <a:bodyPr/>
          <a:lstStyle/>
          <a:p>
            <a:fld id="{2376B8A7-413E-D940-9482-08C1992F1508}" type="slidenum">
              <a:rPr lang="en-US" smtClean="0"/>
              <a:pPr/>
              <a:t>121</a:t>
            </a:fld>
            <a:endParaRPr lang="en-US" dirty="0"/>
          </a:p>
        </p:txBody>
      </p:sp>
      <p:sp>
        <p:nvSpPr>
          <p:cNvPr id="5" name="TextBox 4">
            <a:extLst>
              <a:ext uri="{FF2B5EF4-FFF2-40B4-BE49-F238E27FC236}">
                <a16:creationId xmlns:a16="http://schemas.microsoft.com/office/drawing/2014/main" id="{714F629E-4DBC-387C-3462-ED9732947F93}"/>
              </a:ext>
            </a:extLst>
          </p:cNvPr>
          <p:cNvSpPr txBox="1"/>
          <p:nvPr/>
        </p:nvSpPr>
        <p:spPr>
          <a:xfrm>
            <a:off x="395536" y="6093296"/>
            <a:ext cx="7437533" cy="346249"/>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Tsaparas</a:t>
            </a:r>
            <a:r>
              <a:rPr lang="en-US" sz="825" dirty="0"/>
              <a:t>, P., </a:t>
            </a:r>
            <a:r>
              <a:rPr lang="en-US" sz="825" dirty="0" err="1"/>
              <a:t>Kleftakis</a:t>
            </a:r>
            <a:r>
              <a:rPr lang="en-US" sz="825" dirty="0"/>
              <a:t>, I., &amp; </a:t>
            </a:r>
            <a:r>
              <a:rPr lang="en-US" sz="825" dirty="0" err="1"/>
              <a:t>Mamoulis</a:t>
            </a:r>
            <a:r>
              <a:rPr lang="en-US" sz="825" dirty="0"/>
              <a:t>, N. (2021). Fairness-Aware PageRank. WWW 2021.</a:t>
            </a:r>
          </a:p>
          <a:p>
            <a:pPr algn="just">
              <a:defRPr sz="1100">
                <a:solidFill>
                  <a:srgbClr val="222222"/>
                </a:solidFill>
              </a:defRPr>
            </a:pPr>
            <a:r>
              <a:rPr lang="en-US" sz="825" dirty="0"/>
              <a:t>[2] </a:t>
            </a:r>
            <a:r>
              <a:rPr lang="en-US" sz="825" dirty="0" err="1"/>
              <a:t>Tsioutsiouliklis</a:t>
            </a:r>
            <a:r>
              <a:rPr lang="en-US" sz="825" dirty="0"/>
              <a:t>, S., </a:t>
            </a:r>
            <a:r>
              <a:rPr lang="en-US" sz="825" dirty="0" err="1"/>
              <a:t>Pitoura</a:t>
            </a:r>
            <a:r>
              <a:rPr lang="en-US" sz="825" dirty="0"/>
              <a:t>, E., </a:t>
            </a:r>
            <a:r>
              <a:rPr lang="en-US" sz="825" dirty="0" err="1"/>
              <a:t>Semertzidis</a:t>
            </a:r>
            <a:r>
              <a:rPr lang="en-US" sz="825" dirty="0"/>
              <a:t>, K., &amp; </a:t>
            </a:r>
            <a:r>
              <a:rPr lang="en-US" sz="825" dirty="0" err="1"/>
              <a:t>Tsaparas</a:t>
            </a:r>
            <a:r>
              <a:rPr lang="en-US" sz="825" dirty="0"/>
              <a:t>, P. (2022). Link Recommendations for PageRank Fairness. WWW 2022.</a:t>
            </a:r>
          </a:p>
        </p:txBody>
      </p:sp>
    </p:spTree>
    <p:extLst>
      <p:ext uri="{BB962C8B-B14F-4D97-AF65-F5344CB8AC3E}">
        <p14:creationId xmlns:p14="http://schemas.microsoft.com/office/powerpoint/2010/main" val="42106916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57FF-0957-B1AF-1316-965B6A93840D}"/>
              </a:ext>
            </a:extLst>
          </p:cNvPr>
          <p:cNvSpPr>
            <a:spLocks noGrp="1"/>
          </p:cNvSpPr>
          <p:nvPr>
            <p:ph type="title"/>
          </p:nvPr>
        </p:nvSpPr>
        <p:spPr/>
        <p:txBody>
          <a:bodyPr>
            <a:normAutofit/>
          </a:bodyPr>
          <a:lstStyle/>
          <a:p>
            <a:r>
              <a:rPr lang="en-US" sz="4400" dirty="0"/>
              <a:t>Fair PageRank: Solutions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B29793-45CD-95BD-7F05-1EC8719B3C65}"/>
                  </a:ext>
                </a:extLst>
              </p:cNvPr>
              <p:cNvSpPr>
                <a:spLocks noGrp="1"/>
              </p:cNvSpPr>
              <p:nvPr>
                <p:ph idx="1"/>
              </p:nvPr>
            </p:nvSpPr>
            <p:spPr/>
            <p:txBody>
              <a:bodyPr>
                <a:normAutofit/>
              </a:bodyPr>
              <a:lstStyle/>
              <a:p>
                <a:r>
                  <a:rPr lang="en-US" sz="2400" b="1" dirty="0"/>
                  <a:t>Recap: </a:t>
                </a:r>
                <a:r>
                  <a:rPr lang="en-US" sz="2400" dirty="0"/>
                  <a:t>closed-form solution for PageRank</a:t>
                </a:r>
              </a:p>
              <a:p>
                <a:pPr marL="0"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𝐫</m:t>
                      </m:r>
                      <m:r>
                        <a:rPr lang="en-US" b="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solidFill>
                                <a:schemeClr val="accent2"/>
                              </a:solidFill>
                              <a:latin typeface="Cambria Math" panose="02040503050406030204" pitchFamily="18" charset="0"/>
                            </a:rPr>
                            <m:t>𝑐</m:t>
                          </m:r>
                        </m:e>
                      </m:d>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r>
                                <a:rPr lang="en-US" b="1">
                                  <a:latin typeface="Cambria Math" panose="02040503050406030204" pitchFamily="18" charset="0"/>
                                </a:rPr>
                                <m:t>𝐈</m:t>
                              </m:r>
                              <m:r>
                                <a:rPr lang="en-US" b="1">
                                  <a:latin typeface="Cambria Math" panose="02040503050406030204" pitchFamily="18" charset="0"/>
                                </a:rPr>
                                <m:t>−</m:t>
                              </m:r>
                              <m:r>
                                <a:rPr lang="en-US" i="1">
                                  <a:solidFill>
                                    <a:schemeClr val="accent2"/>
                                  </a:solidFill>
                                  <a:latin typeface="Cambria Math" panose="02040503050406030204" pitchFamily="18" charset="0"/>
                                </a:rPr>
                                <m:t>𝑐</m:t>
                              </m:r>
                              <m:sSup>
                                <m:sSupPr>
                                  <m:ctrlPr>
                                    <a:rPr lang="en-US" b="1" i="1">
                                      <a:latin typeface="Cambria Math" panose="02040503050406030204" pitchFamily="18" charset="0"/>
                                    </a:rPr>
                                  </m:ctrlPr>
                                </m:sSupPr>
                                <m:e>
                                  <m:r>
                                    <a:rPr lang="en-US" b="1">
                                      <a:solidFill>
                                        <a:schemeClr val="accent1"/>
                                      </a:solidFill>
                                      <a:latin typeface="Cambria Math" panose="02040503050406030204" pitchFamily="18" charset="0"/>
                                    </a:rPr>
                                    <m:t>𝐀</m:t>
                                  </m:r>
                                </m:e>
                                <m:sup>
                                  <m:r>
                                    <a:rPr lang="en-US" i="1">
                                      <a:latin typeface="Cambria Math" panose="02040503050406030204" pitchFamily="18" charset="0"/>
                                    </a:rPr>
                                    <m:t>𝑇</m:t>
                                  </m:r>
                                </m:sup>
                              </m:sSup>
                            </m:e>
                          </m:d>
                        </m:e>
                        <m:sup>
                          <m:r>
                            <a:rPr lang="en-US" b="1" i="1">
                              <a:latin typeface="Cambria Math" panose="02040503050406030204" pitchFamily="18" charset="0"/>
                            </a:rPr>
                            <m:t>−</m:t>
                          </m:r>
                          <m:r>
                            <a:rPr lang="en-US" b="1" i="1">
                              <a:latin typeface="Cambria Math" panose="02040503050406030204" pitchFamily="18" charset="0"/>
                            </a:rPr>
                            <m:t>𝟏</m:t>
                          </m:r>
                        </m:sup>
                      </m:sSup>
                      <m:r>
                        <a:rPr lang="en-US" b="1">
                          <a:solidFill>
                            <a:schemeClr val="accent6"/>
                          </a:solidFill>
                          <a:latin typeface="Cambria Math" panose="02040503050406030204" pitchFamily="18" charset="0"/>
                        </a:rPr>
                        <m:t>𝐞</m:t>
                      </m:r>
                    </m:oMath>
                  </m:oMathPara>
                </a14:m>
                <a:endParaRPr lang="en-US" b="1" dirty="0"/>
              </a:p>
              <a:p>
                <a:r>
                  <a:rPr lang="en-US" sz="2400" b="1" dirty="0"/>
                  <a:t>Parameters in PageRank</a:t>
                </a:r>
              </a:p>
              <a:p>
                <a:pPr lvl="1"/>
                <a:r>
                  <a:rPr lang="en-US" sz="2100" b="1" dirty="0">
                    <a:solidFill>
                      <a:schemeClr val="accent2"/>
                    </a:solidFill>
                  </a:rPr>
                  <a:t>Damping factor</a:t>
                </a:r>
                <a:r>
                  <a:rPr lang="en-US" sz="2100" dirty="0">
                    <a:solidFill>
                      <a:schemeClr val="accent2"/>
                    </a:solidFill>
                  </a:rPr>
                  <a:t> </a:t>
                </a:r>
                <a14:m>
                  <m:oMath xmlns:m="http://schemas.openxmlformats.org/officeDocument/2006/math">
                    <m:r>
                      <a:rPr lang="en-US" sz="2100" i="1">
                        <a:solidFill>
                          <a:schemeClr val="accent2"/>
                        </a:solidFill>
                        <a:latin typeface="Cambria Math" panose="02040503050406030204" pitchFamily="18" charset="0"/>
                      </a:rPr>
                      <m:t>𝑐</m:t>
                    </m:r>
                  </m:oMath>
                </a14:m>
                <a:r>
                  <a:rPr lang="en-US" sz="2100" dirty="0">
                    <a:solidFill>
                      <a:schemeClr val="accent2"/>
                    </a:solidFill>
                  </a:rPr>
                  <a:t> avoids sinks in the random walk (i.e., nodes without outgoing links)</a:t>
                </a:r>
              </a:p>
              <a:p>
                <a:pPr lvl="1"/>
                <a:r>
                  <a:rPr lang="en-US" sz="2100" b="1" dirty="0">
                    <a:solidFill>
                      <a:schemeClr val="accent6"/>
                    </a:solidFill>
                  </a:rPr>
                  <a:t>Teleportation vector </a:t>
                </a:r>
                <a14:m>
                  <m:oMath xmlns:m="http://schemas.openxmlformats.org/officeDocument/2006/math">
                    <m:r>
                      <a:rPr lang="en-US" sz="2100" b="1">
                        <a:solidFill>
                          <a:schemeClr val="accent6"/>
                        </a:solidFill>
                        <a:latin typeface="Cambria Math" panose="02040503050406030204" pitchFamily="18" charset="0"/>
                      </a:rPr>
                      <m:t>𝐞</m:t>
                    </m:r>
                  </m:oMath>
                </a14:m>
                <a:r>
                  <a:rPr lang="en-US" sz="2100" dirty="0">
                    <a:solidFill>
                      <a:schemeClr val="accent6"/>
                    </a:solidFill>
                  </a:rPr>
                  <a:t> controls the starting node where a random walker restarts</a:t>
                </a:r>
              </a:p>
              <a:p>
                <a:pPr lvl="2"/>
                <a:r>
                  <a:rPr lang="en-US" sz="1800" dirty="0"/>
                  <a:t>Can we control where the walker teleports to?</a:t>
                </a:r>
              </a:p>
              <a:p>
                <a:pPr lvl="1"/>
                <a:r>
                  <a:rPr lang="en-US" sz="2100" b="1" dirty="0">
                    <a:solidFill>
                      <a:schemeClr val="accent1"/>
                    </a:solidFill>
                  </a:rPr>
                  <a:t>Transition matrix </a:t>
                </a:r>
                <a14:m>
                  <m:oMath xmlns:m="http://schemas.openxmlformats.org/officeDocument/2006/math">
                    <m:r>
                      <a:rPr lang="en-US" sz="2100" b="1">
                        <a:solidFill>
                          <a:schemeClr val="accent1"/>
                        </a:solidFill>
                        <a:latin typeface="Cambria Math" panose="02040503050406030204" pitchFamily="18" charset="0"/>
                      </a:rPr>
                      <m:t>𝐀</m:t>
                    </m:r>
                  </m:oMath>
                </a14:m>
                <a:r>
                  <a:rPr lang="en-US" sz="2100" dirty="0">
                    <a:solidFill>
                      <a:schemeClr val="accent1"/>
                    </a:solidFill>
                  </a:rPr>
                  <a:t> controls the next step where the walker goes to</a:t>
                </a:r>
              </a:p>
              <a:p>
                <a:pPr lvl="2"/>
                <a:r>
                  <a:rPr lang="en-US" sz="1800" dirty="0"/>
                  <a:t>Can we modify the transition probabilities?</a:t>
                </a:r>
              </a:p>
              <a:p>
                <a:pPr lvl="2"/>
                <a:r>
                  <a:rPr lang="en-US" sz="1800" dirty="0"/>
                  <a:t>Can we modify the graph structure?</a:t>
                </a:r>
                <a:endParaRPr lang="en-US" dirty="0"/>
              </a:p>
            </p:txBody>
          </p:sp>
        </mc:Choice>
        <mc:Fallback xmlns="">
          <p:sp>
            <p:nvSpPr>
              <p:cNvPr id="3" name="Content Placeholder 2">
                <a:extLst>
                  <a:ext uri="{FF2B5EF4-FFF2-40B4-BE49-F238E27FC236}">
                    <a16:creationId xmlns:a16="http://schemas.microsoft.com/office/drawing/2014/main" id="{29B29793-45CD-95BD-7F05-1EC8719B3C65}"/>
                  </a:ext>
                </a:extLst>
              </p:cNvPr>
              <p:cNvSpPr>
                <a:spLocks noGrp="1" noRot="1" noChangeAspect="1" noMove="1" noResize="1" noEditPoints="1" noAdjustHandles="1" noChangeArrowheads="1" noChangeShapeType="1" noTextEdit="1"/>
              </p:cNvSpPr>
              <p:nvPr>
                <p:ph idx="1"/>
              </p:nvPr>
            </p:nvSpPr>
            <p:spPr>
              <a:blipFill>
                <a:blip r:embed="rId3"/>
                <a:stretch>
                  <a:fillRect l="-1188" t="-25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6E80E84-D613-5541-54F2-0EF2A2170B5F}"/>
              </a:ext>
            </a:extLst>
          </p:cNvPr>
          <p:cNvSpPr txBox="1"/>
          <p:nvPr/>
        </p:nvSpPr>
        <p:spPr>
          <a:xfrm>
            <a:off x="5922708" y="4077072"/>
            <a:ext cx="3055844" cy="300082"/>
          </a:xfrm>
          <a:prstGeom prst="rect">
            <a:avLst/>
          </a:prstGeom>
          <a:noFill/>
        </p:spPr>
        <p:txBody>
          <a:bodyPr wrap="square" rtlCol="0">
            <a:spAutoFit/>
          </a:bodyPr>
          <a:lstStyle/>
          <a:p>
            <a:r>
              <a:rPr lang="en-US" sz="1350" dirty="0">
                <a:solidFill>
                  <a:srgbClr val="FF0000"/>
                </a:solidFill>
              </a:rPr>
              <a:t>Solution #1: fairness-sensitive PageRank</a:t>
            </a:r>
          </a:p>
        </p:txBody>
      </p:sp>
      <p:cxnSp>
        <p:nvCxnSpPr>
          <p:cNvPr id="6" name="Straight Arrow Connector 5">
            <a:extLst>
              <a:ext uri="{FF2B5EF4-FFF2-40B4-BE49-F238E27FC236}">
                <a16:creationId xmlns:a16="http://schemas.microsoft.com/office/drawing/2014/main" id="{E84FFABE-A990-FFB0-4981-4E3447BF95B3}"/>
              </a:ext>
            </a:extLst>
          </p:cNvPr>
          <p:cNvCxnSpPr>
            <a:cxnSpLocks/>
            <a:stCxn id="5" idx="1"/>
          </p:cNvCxnSpPr>
          <p:nvPr/>
        </p:nvCxnSpPr>
        <p:spPr>
          <a:xfrm flipH="1" flipV="1">
            <a:off x="5536104" y="4215572"/>
            <a:ext cx="386604" cy="1154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C2570A-F576-8D30-9451-945A21D8C133}"/>
              </a:ext>
            </a:extLst>
          </p:cNvPr>
          <p:cNvSpPr txBox="1"/>
          <p:nvPr/>
        </p:nvSpPr>
        <p:spPr>
          <a:xfrm>
            <a:off x="143575" y="6105039"/>
            <a:ext cx="8378874" cy="461665"/>
          </a:xfrm>
          <a:prstGeom prst="rect">
            <a:avLst/>
          </a:prstGeom>
          <a:noFill/>
        </p:spPr>
        <p:txBody>
          <a:bodyPr wrap="square" rtlCol="0">
            <a:spAutoFit/>
          </a:bodyPr>
          <a:lstStyle/>
          <a:p>
            <a:pPr algn="just">
              <a:defRPr sz="1100">
                <a:solidFill>
                  <a:srgbClr val="222222"/>
                </a:solidFill>
              </a:defRPr>
            </a:pPr>
            <a:r>
              <a:rPr lang="en-US" sz="1200" dirty="0"/>
              <a:t>[1] </a:t>
            </a:r>
            <a:r>
              <a:rPr lang="en-US" sz="1200" dirty="0" err="1"/>
              <a:t>Tsioutsiouliklis</a:t>
            </a:r>
            <a:r>
              <a:rPr lang="en-US" sz="1200" dirty="0"/>
              <a:t>, S., </a:t>
            </a:r>
            <a:r>
              <a:rPr lang="en-US" sz="1200" dirty="0" err="1"/>
              <a:t>Pitoura</a:t>
            </a:r>
            <a:r>
              <a:rPr lang="en-US" sz="1200" dirty="0"/>
              <a:t>, E., </a:t>
            </a:r>
            <a:r>
              <a:rPr lang="en-US" sz="1200" dirty="0" err="1"/>
              <a:t>Tsaparas</a:t>
            </a:r>
            <a:r>
              <a:rPr lang="en-US" sz="1200" dirty="0"/>
              <a:t>, P., </a:t>
            </a:r>
            <a:r>
              <a:rPr lang="en-US" sz="1200" dirty="0" err="1"/>
              <a:t>Kleftakis</a:t>
            </a:r>
            <a:r>
              <a:rPr lang="en-US" sz="1200" dirty="0"/>
              <a:t>, I., &amp; </a:t>
            </a:r>
            <a:r>
              <a:rPr lang="en-US" sz="1200" dirty="0" err="1"/>
              <a:t>Mamoulis</a:t>
            </a:r>
            <a:r>
              <a:rPr lang="en-US" sz="1200" dirty="0"/>
              <a:t>, N. (2021). Fairness-Aware PageRank. WWW 2021.</a:t>
            </a:r>
          </a:p>
          <a:p>
            <a:pPr algn="just">
              <a:defRPr sz="1100">
                <a:solidFill>
                  <a:srgbClr val="222222"/>
                </a:solidFill>
              </a:defRPr>
            </a:pPr>
            <a:r>
              <a:rPr lang="en-US" sz="1200" dirty="0"/>
              <a:t>[2] </a:t>
            </a:r>
            <a:r>
              <a:rPr lang="en-US" sz="1200" dirty="0" err="1"/>
              <a:t>Tsioutsiouliklis</a:t>
            </a:r>
            <a:r>
              <a:rPr lang="en-US" sz="1200" dirty="0"/>
              <a:t>, S., </a:t>
            </a:r>
            <a:r>
              <a:rPr lang="en-US" sz="1200" dirty="0" err="1"/>
              <a:t>Pitoura</a:t>
            </a:r>
            <a:r>
              <a:rPr lang="en-US" sz="1200" dirty="0"/>
              <a:t>, E., </a:t>
            </a:r>
            <a:r>
              <a:rPr lang="en-US" sz="1200" dirty="0" err="1"/>
              <a:t>Semertzidis</a:t>
            </a:r>
            <a:r>
              <a:rPr lang="en-US" sz="1200" dirty="0"/>
              <a:t>, K., &amp; </a:t>
            </a:r>
            <a:r>
              <a:rPr lang="en-US" sz="1200" dirty="0" err="1"/>
              <a:t>Tsaparas</a:t>
            </a:r>
            <a:r>
              <a:rPr lang="en-US" sz="1200" dirty="0"/>
              <a:t>, P. (2022). Link Recommendations for PageRank Fairness. WWW 2022.</a:t>
            </a:r>
          </a:p>
        </p:txBody>
      </p:sp>
    </p:spTree>
    <p:extLst>
      <p:ext uri="{BB962C8B-B14F-4D97-AF65-F5344CB8AC3E}">
        <p14:creationId xmlns:p14="http://schemas.microsoft.com/office/powerpoint/2010/main" val="4537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05C9-6DD6-E7FB-FE97-D0EE06335EAC}"/>
              </a:ext>
            </a:extLst>
          </p:cNvPr>
          <p:cNvSpPr>
            <a:spLocks noGrp="1"/>
          </p:cNvSpPr>
          <p:nvPr>
            <p:ph type="title"/>
          </p:nvPr>
        </p:nvSpPr>
        <p:spPr>
          <a:xfrm>
            <a:off x="155534" y="83126"/>
            <a:ext cx="8592930" cy="1074137"/>
          </a:xfrm>
        </p:spPr>
        <p:txBody>
          <a:bodyPr>
            <a:normAutofit/>
          </a:bodyPr>
          <a:lstStyle/>
          <a:p>
            <a:r>
              <a:rPr lang="en-US" sz="4000" dirty="0"/>
              <a:t>Solution #1: Fairness-sensitive PageRank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8DF114-F7D2-DE77-B524-88461F25C9ED}"/>
                  </a:ext>
                </a:extLst>
              </p:cNvPr>
              <p:cNvSpPr>
                <a:spLocks noGrp="1"/>
              </p:cNvSpPr>
              <p:nvPr>
                <p:ph idx="1"/>
              </p:nvPr>
            </p:nvSpPr>
            <p:spPr>
              <a:xfrm>
                <a:off x="184202" y="1157264"/>
                <a:ext cx="8813104" cy="5152056"/>
              </a:xfrm>
            </p:spPr>
            <p:txBody>
              <a:bodyPr>
                <a:normAutofit/>
              </a:bodyPr>
              <a:lstStyle/>
              <a:p>
                <a:r>
                  <a:rPr lang="en-US" sz="2400" b="1" dirty="0"/>
                  <a:t>Intuition</a:t>
                </a:r>
              </a:p>
              <a:p>
                <a:pPr lvl="1"/>
                <a:r>
                  <a:rPr lang="en-US" sz="2000" dirty="0"/>
                  <a:t>Find a teleportation vector </a:t>
                </a:r>
                <a14:m>
                  <m:oMath xmlns:m="http://schemas.openxmlformats.org/officeDocument/2006/math">
                    <m:r>
                      <a:rPr lang="en-US" sz="2000" b="1">
                        <a:latin typeface="Cambria Math" panose="02040503050406030204" pitchFamily="18" charset="0"/>
                      </a:rPr>
                      <m:t>𝐞</m:t>
                    </m:r>
                  </m:oMath>
                </a14:m>
                <a:r>
                  <a:rPr lang="en-US" sz="2000" dirty="0"/>
                  <a:t> to make PageRank vector </a:t>
                </a:r>
                <a14:m>
                  <m:oMath xmlns:m="http://schemas.openxmlformats.org/officeDocument/2006/math">
                    <m:r>
                      <a:rPr lang="en-US" sz="2000" i="1">
                        <a:latin typeface="Cambria Math" panose="02040503050406030204" pitchFamily="18" charset="0"/>
                      </a:rPr>
                      <m:t>𝜙</m:t>
                    </m:r>
                  </m:oMath>
                </a14:m>
                <a:r>
                  <a:rPr lang="en-US" sz="2000" dirty="0"/>
                  <a:t>-fair</a:t>
                </a:r>
              </a:p>
              <a:p>
                <a:pPr marL="0" indent="0">
                  <a:buNone/>
                </a:pPr>
                <a14:m>
                  <m:oMathPara xmlns:m="http://schemas.openxmlformats.org/officeDocument/2006/math">
                    <m:oMathParaPr>
                      <m:jc m:val="centerGroup"/>
                    </m:oMathParaPr>
                    <m:oMath xmlns:m="http://schemas.openxmlformats.org/officeDocument/2006/math">
                      <m:r>
                        <a:rPr lang="en-US" sz="2400" b="1" smtClean="0">
                          <a:latin typeface="Cambria Math" panose="02040503050406030204" pitchFamily="18" charset="0"/>
                        </a:rPr>
                        <m:t>𝐫</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b="1">
                              <a:latin typeface="Cambria Math" panose="02040503050406030204" pitchFamily="18" charset="0"/>
                            </a:rPr>
                            <m:t>𝐐</m:t>
                          </m:r>
                        </m:e>
                        <m:sup>
                          <m:r>
                            <a:rPr lang="en-US" sz="2400" i="1">
                              <a:latin typeface="Cambria Math" panose="02040503050406030204" pitchFamily="18" charset="0"/>
                            </a:rPr>
                            <m:t>𝑇</m:t>
                          </m:r>
                        </m:sup>
                      </m:sSup>
                      <m:r>
                        <a:rPr lang="en-US" sz="2400" b="1">
                          <a:latin typeface="Cambria Math" panose="02040503050406030204" pitchFamily="18" charset="0"/>
                        </a:rPr>
                        <m:t>𝐞</m:t>
                      </m:r>
                      <m:r>
                        <a:rPr lang="en-US" sz="2400" b="1" i="1" smtClean="0">
                          <a:latin typeface="Cambria Math" panose="02040503050406030204" pitchFamily="18" charset="0"/>
                        </a:rPr>
                        <m:t>, </m:t>
                      </m:r>
                      <m:sSup>
                        <m:sSupPr>
                          <m:ctrlPr>
                            <a:rPr lang="en-US" sz="2400" b="1" i="1">
                              <a:latin typeface="Cambria Math" panose="02040503050406030204" pitchFamily="18" charset="0"/>
                            </a:rPr>
                          </m:ctrlPr>
                        </m:sSupPr>
                        <m:e>
                          <m:r>
                            <a:rPr lang="en-US" sz="2400" b="1" i="0" smtClean="0">
                              <a:latin typeface="Cambria Math" panose="02040503050406030204" pitchFamily="18" charset="0"/>
                            </a:rPr>
                            <m:t>     </m:t>
                          </m:r>
                          <m:r>
                            <a:rPr lang="en-US" sz="2400" b="1">
                              <a:latin typeface="Cambria Math" panose="02040503050406030204" pitchFamily="18" charset="0"/>
                            </a:rPr>
                            <m:t>𝐐</m:t>
                          </m:r>
                        </m:e>
                        <m:sup>
                          <m:r>
                            <a:rPr lang="en-US" sz="2400" i="1">
                              <a:latin typeface="Cambria Math" panose="02040503050406030204" pitchFamily="18" charset="0"/>
                            </a:rPr>
                            <m:t>𝑇</m:t>
                          </m:r>
                        </m:sup>
                      </m:sSup>
                      <m:r>
                        <a:rPr lang="en-US" sz="2400">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i="1">
                              <a:latin typeface="Cambria Math" panose="02040503050406030204" pitchFamily="18" charset="0"/>
                            </a:rPr>
                            <m:t>𝑐</m:t>
                          </m:r>
                        </m:e>
                      </m:d>
                      <m:sSup>
                        <m:sSupPr>
                          <m:ctrlPr>
                            <a:rPr lang="en-US" sz="2400" b="1" i="1">
                              <a:latin typeface="Cambria Math" panose="02040503050406030204" pitchFamily="18" charset="0"/>
                            </a:rPr>
                          </m:ctrlPr>
                        </m:sSupPr>
                        <m:e>
                          <m:d>
                            <m:dPr>
                              <m:ctrlPr>
                                <a:rPr lang="en-US" sz="2400" b="1" i="1">
                                  <a:latin typeface="Cambria Math" panose="02040503050406030204" pitchFamily="18" charset="0"/>
                                </a:rPr>
                              </m:ctrlPr>
                            </m:dPr>
                            <m:e>
                              <m:r>
                                <a:rPr lang="en-US" sz="2400" b="1">
                                  <a:latin typeface="Cambria Math" panose="02040503050406030204" pitchFamily="18" charset="0"/>
                                </a:rPr>
                                <m:t>𝐈</m:t>
                              </m:r>
                              <m:r>
                                <a:rPr lang="en-US" sz="2400" b="1">
                                  <a:latin typeface="Cambria Math" panose="02040503050406030204" pitchFamily="18" charset="0"/>
                                </a:rPr>
                                <m:t>−</m:t>
                              </m:r>
                              <m:r>
                                <a:rPr lang="en-US" sz="2400" i="1">
                                  <a:latin typeface="Cambria Math" panose="02040503050406030204" pitchFamily="18" charset="0"/>
                                </a:rPr>
                                <m:t>𝑐</m:t>
                              </m:r>
                              <m:sSup>
                                <m:sSupPr>
                                  <m:ctrlPr>
                                    <a:rPr lang="en-US" sz="2400" b="1" i="1">
                                      <a:latin typeface="Cambria Math" panose="02040503050406030204" pitchFamily="18" charset="0"/>
                                    </a:rPr>
                                  </m:ctrlPr>
                                </m:sSupPr>
                                <m:e>
                                  <m:r>
                                    <a:rPr lang="en-US" sz="2400" b="1">
                                      <a:latin typeface="Cambria Math" panose="02040503050406030204" pitchFamily="18" charset="0"/>
                                    </a:rPr>
                                    <m:t>𝐀</m:t>
                                  </m:r>
                                </m:e>
                                <m:sup>
                                  <m:r>
                                    <a:rPr lang="en-US" sz="2400" i="1">
                                      <a:latin typeface="Cambria Math" panose="02040503050406030204" pitchFamily="18" charset="0"/>
                                    </a:rPr>
                                    <m:t>𝑇</m:t>
                                  </m:r>
                                </m:sup>
                              </m:sSup>
                            </m:e>
                          </m:d>
                        </m:e>
                        <m:sup>
                          <m:r>
                            <a:rPr lang="en-US" sz="2400" b="1" i="1">
                              <a:latin typeface="Cambria Math" panose="02040503050406030204" pitchFamily="18" charset="0"/>
                            </a:rPr>
                            <m:t>−</m:t>
                          </m:r>
                          <m:r>
                            <a:rPr lang="en-US" sz="2400" b="1" i="1">
                              <a:latin typeface="Cambria Math" panose="02040503050406030204" pitchFamily="18" charset="0"/>
                            </a:rPr>
                            <m:t>𝟏</m:t>
                          </m:r>
                        </m:sup>
                      </m:sSup>
                    </m:oMath>
                  </m:oMathPara>
                </a14:m>
                <a:endParaRPr lang="en-US" sz="2400" dirty="0"/>
              </a:p>
              <a:p>
                <a:pPr lvl="1"/>
                <a:r>
                  <a:rPr lang="en-US" sz="2000" dirty="0"/>
                  <a:t>Keep transition matrix </a:t>
                </a:r>
                <a14:m>
                  <m:oMath xmlns:m="http://schemas.openxmlformats.org/officeDocument/2006/math">
                    <m:r>
                      <a:rPr lang="en-US" sz="2000" b="1">
                        <a:latin typeface="Cambria Math" panose="02040503050406030204" pitchFamily="18" charset="0"/>
                      </a:rPr>
                      <m:t>𝐀</m:t>
                    </m:r>
                  </m:oMath>
                </a14:m>
                <a:r>
                  <a:rPr lang="en-US" sz="2000" dirty="0"/>
                  <a:t> and </a:t>
                </a:r>
                <a14:m>
                  <m:oMath xmlns:m="http://schemas.openxmlformats.org/officeDocument/2006/math">
                    <m:sSup>
                      <m:sSupPr>
                        <m:ctrlPr>
                          <a:rPr lang="en-US" sz="2000" b="1" i="1">
                            <a:latin typeface="Cambria Math" panose="02040503050406030204" pitchFamily="18" charset="0"/>
                          </a:rPr>
                        </m:ctrlPr>
                      </m:sSupPr>
                      <m:e>
                        <m:r>
                          <a:rPr lang="en-US" sz="2000" b="1">
                            <a:latin typeface="Cambria Math" panose="02040503050406030204" pitchFamily="18" charset="0"/>
                          </a:rPr>
                          <m:t>𝐐</m:t>
                        </m:r>
                      </m:e>
                      <m:sup>
                        <m:r>
                          <a:rPr lang="en-US" sz="2000" i="1">
                            <a:latin typeface="Cambria Math" panose="02040503050406030204" pitchFamily="18" charset="0"/>
                          </a:rPr>
                          <m:t>𝑇</m:t>
                        </m:r>
                      </m:sup>
                    </m:sSup>
                  </m:oMath>
                </a14:m>
                <a:r>
                  <a:rPr lang="en-US" sz="2000" dirty="0"/>
                  <a:t> fixed</a:t>
                </a:r>
              </a:p>
              <a:p>
                <a:r>
                  <a:rPr lang="en-US" sz="2400" b="1" dirty="0"/>
                  <a:t>Observation: </a:t>
                </a:r>
                <a:r>
                  <a:rPr lang="en-US" sz="2400" dirty="0"/>
                  <a:t>mass of PageRank </a:t>
                </a:r>
                <a14:m>
                  <m:oMath xmlns:m="http://schemas.openxmlformats.org/officeDocument/2006/math">
                    <m:r>
                      <a:rPr lang="en-US" sz="2400" b="1">
                        <a:latin typeface="Cambria Math" panose="02040503050406030204" pitchFamily="18" charset="0"/>
                      </a:rPr>
                      <m:t>𝐫</m:t>
                    </m:r>
                  </m:oMath>
                </a14:m>
                <a:r>
                  <a:rPr lang="en-US" sz="2400" dirty="0"/>
                  <a:t> </a:t>
                </a:r>
                <a:r>
                  <a:rPr lang="en-US" sz="2400" dirty="0" err="1"/>
                  <a:t>w.r.t.</a:t>
                </a:r>
                <a:r>
                  <a:rPr lang="en-US" sz="2400" dirty="0"/>
                  <a:t> red nodes </a:t>
                </a:r>
                <a14:m>
                  <m:oMath xmlns:m="http://schemas.openxmlformats.org/officeDocument/2006/math">
                    <m:r>
                      <a:rPr lang="en-US" sz="2400" i="1">
                        <a:latin typeface="Cambria Math" panose="02040503050406030204" pitchFamily="18" charset="0"/>
                      </a:rPr>
                      <m:t>ℛ</m:t>
                    </m:r>
                  </m:oMath>
                </a14:m>
                <a:endParaRPr lang="en-US" sz="2400" dirty="0"/>
              </a:p>
              <a:p>
                <a:pPr marL="0" indent="0">
                  <a:buNone/>
                </a:pPr>
                <a14:m>
                  <m:oMathPara xmlns:m="http://schemas.openxmlformats.org/officeDocument/2006/math">
                    <m:oMathParaPr>
                      <m:jc m:val="centerGroup"/>
                    </m:oMathParaPr>
                    <m:oMath xmlns:m="http://schemas.openxmlformats.org/officeDocument/2006/math">
                      <m:r>
                        <a:rPr lang="en-US" sz="2400" b="1">
                          <a:latin typeface="Cambria Math" panose="02040503050406030204" pitchFamily="18" charset="0"/>
                        </a:rPr>
                        <m:t>𝐫</m:t>
                      </m:r>
                      <m:d>
                        <m:dPr>
                          <m:ctrlPr>
                            <a:rPr lang="en-US" sz="2400" i="1">
                              <a:latin typeface="Cambria Math" panose="02040503050406030204" pitchFamily="18" charset="0"/>
                            </a:rPr>
                          </m:ctrlPr>
                        </m:dPr>
                        <m:e>
                          <m:r>
                            <a:rPr lang="en-US" sz="2400" i="1">
                              <a:latin typeface="Cambria Math" panose="02040503050406030204" pitchFamily="18" charset="0"/>
                            </a:rPr>
                            <m:t>ℛ</m:t>
                          </m:r>
                        </m:e>
                      </m:d>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b="1">
                              <a:latin typeface="Cambria Math" panose="02040503050406030204" pitchFamily="18" charset="0"/>
                            </a:rPr>
                            <m:t>𝐐</m:t>
                          </m:r>
                        </m:e>
                        <m:sup>
                          <m:r>
                            <a:rPr lang="en-US" sz="2400" i="1">
                              <a:latin typeface="Cambria Math" panose="02040503050406030204" pitchFamily="18" charset="0"/>
                            </a:rPr>
                            <m:t>𝑇</m:t>
                          </m:r>
                        </m:sup>
                      </m:sSup>
                      <m:r>
                        <a:rPr lang="en-US" sz="2400" i="1">
                          <a:latin typeface="Cambria Math" panose="02040503050406030204" pitchFamily="18" charset="0"/>
                        </a:rPr>
                        <m:t>[</m:t>
                      </m:r>
                      <m:r>
                        <a:rPr lang="en-US" sz="2400" i="1">
                          <a:latin typeface="Cambria Math" panose="02040503050406030204" pitchFamily="18" charset="0"/>
                        </a:rPr>
                        <m:t>ℛ</m:t>
                      </m:r>
                      <m:r>
                        <a:rPr lang="en-US" sz="2400" i="1">
                          <a:latin typeface="Cambria Math" panose="02040503050406030204" pitchFamily="18" charset="0"/>
                        </a:rPr>
                        <m:t>,:</m:t>
                      </m:r>
                      <m:r>
                        <a:rPr lang="en-US" sz="2400" b="1">
                          <a:latin typeface="Cambria Math" panose="02040503050406030204" pitchFamily="18" charset="0"/>
                        </a:rPr>
                        <m:t>]</m:t>
                      </m:r>
                      <m:r>
                        <a:rPr lang="en-US" sz="2400" b="1">
                          <a:latin typeface="Cambria Math" panose="02040503050406030204" pitchFamily="18" charset="0"/>
                        </a:rPr>
                        <m:t>𝐞</m:t>
                      </m:r>
                    </m:oMath>
                  </m:oMathPara>
                </a14:m>
                <a:endParaRPr lang="en-US" sz="2400" b="1" dirty="0"/>
              </a:p>
              <a:p>
                <a:pPr lvl="1"/>
                <a14:m>
                  <m:oMath xmlns:m="http://schemas.openxmlformats.org/officeDocument/2006/math">
                    <m:sSup>
                      <m:sSupPr>
                        <m:ctrlPr>
                          <a:rPr lang="en-US" sz="2000" i="1">
                            <a:latin typeface="Cambria Math" panose="02040503050406030204" pitchFamily="18" charset="0"/>
                          </a:rPr>
                        </m:ctrlPr>
                      </m:sSupPr>
                      <m:e>
                        <m:r>
                          <a:rPr lang="en-US" sz="2000" b="1">
                            <a:latin typeface="Cambria Math" panose="02040503050406030204" pitchFamily="18" charset="0"/>
                          </a:rPr>
                          <m:t>𝐐</m:t>
                        </m:r>
                      </m:e>
                      <m:sup>
                        <m:r>
                          <a:rPr lang="en-US" sz="2000" i="1">
                            <a:latin typeface="Cambria Math" panose="02040503050406030204" pitchFamily="18" charset="0"/>
                          </a:rPr>
                          <m:t>𝑇</m:t>
                        </m:r>
                      </m:sup>
                    </m:sSup>
                    <m:d>
                      <m:dPr>
                        <m:begChr m:val="["/>
                        <m:endChr m:val="]"/>
                        <m:ctrlPr>
                          <a:rPr lang="en-US" sz="2000" i="1">
                            <a:latin typeface="Cambria Math" panose="02040503050406030204" pitchFamily="18" charset="0"/>
                          </a:rPr>
                        </m:ctrlPr>
                      </m:dPr>
                      <m:e>
                        <m:r>
                          <a:rPr lang="en-US" sz="2000" i="1">
                            <a:latin typeface="Cambria Math" panose="02040503050406030204" pitchFamily="18" charset="0"/>
                          </a:rPr>
                          <m:t>ℛ</m:t>
                        </m:r>
                        <m:r>
                          <a:rPr lang="en-US" sz="2000" i="1">
                            <a:latin typeface="Cambria Math" panose="02040503050406030204" pitchFamily="18" charset="0"/>
                          </a:rPr>
                          <m:t>,:</m:t>
                        </m:r>
                      </m:e>
                    </m:d>
                  </m:oMath>
                </a14:m>
                <a:r>
                  <a:rPr lang="en-US" sz="2000" b="1" dirty="0"/>
                  <a:t>: </a:t>
                </a:r>
                <a:r>
                  <a:rPr lang="en-US" sz="2000" dirty="0"/>
                  <a:t>rows of </a:t>
                </a:r>
                <a14:m>
                  <m:oMath xmlns:m="http://schemas.openxmlformats.org/officeDocument/2006/math">
                    <m:sSup>
                      <m:sSupPr>
                        <m:ctrlPr>
                          <a:rPr lang="en-US" sz="2000" b="1" i="1" dirty="0">
                            <a:latin typeface="Cambria Math" panose="02040503050406030204" pitchFamily="18" charset="0"/>
                          </a:rPr>
                        </m:ctrlPr>
                      </m:sSupPr>
                      <m:e>
                        <m:r>
                          <a:rPr lang="en-US" sz="2000" b="1" dirty="0">
                            <a:latin typeface="Cambria Math" panose="02040503050406030204" pitchFamily="18" charset="0"/>
                          </a:rPr>
                          <m:t>𝐐</m:t>
                        </m:r>
                      </m:e>
                      <m:sup>
                        <m:r>
                          <a:rPr lang="en-US" sz="2000" i="1" dirty="0">
                            <a:latin typeface="Cambria Math" panose="02040503050406030204" pitchFamily="18" charset="0"/>
                          </a:rPr>
                          <m:t>𝑇</m:t>
                        </m:r>
                      </m:sup>
                    </m:sSup>
                  </m:oMath>
                </a14:m>
                <a:r>
                  <a:rPr lang="en-US" sz="2000" b="1" dirty="0"/>
                  <a:t> </a:t>
                </a:r>
                <a:r>
                  <a:rPr lang="en-US" sz="2000" dirty="0" err="1"/>
                  <a:t>w.r.t.</a:t>
                </a:r>
                <a:r>
                  <a:rPr lang="en-US" sz="2000" dirty="0"/>
                  <a:t> nodes in set </a:t>
                </a:r>
                <a14:m>
                  <m:oMath xmlns:m="http://schemas.openxmlformats.org/officeDocument/2006/math">
                    <m:r>
                      <a:rPr lang="en-US" sz="2000" i="1">
                        <a:latin typeface="Cambria Math" panose="02040503050406030204" pitchFamily="18" charset="0"/>
                      </a:rPr>
                      <m:t>ℛ</m:t>
                    </m:r>
                  </m:oMath>
                </a14:m>
                <a:endParaRPr lang="en-US" sz="2000" b="1" dirty="0"/>
              </a:p>
              <a:p>
                <a:r>
                  <a:rPr lang="en-US" sz="2400" b="1" dirty="0"/>
                  <a:t>(Convex) optimization problem</a:t>
                </a:r>
              </a:p>
              <a:p>
                <a:pPr marL="0" indent="0">
                  <a:buNone/>
                </a:pPr>
                <a14:m>
                  <m:oMathPara xmlns:m="http://schemas.openxmlformats.org/officeDocument/2006/math">
                    <m:oMathParaPr>
                      <m:jc m:val="centerGroup"/>
                    </m:oMathParaPr>
                    <m:oMath xmlns:m="http://schemas.openxmlformats.org/officeDocument/2006/math">
                      <m:sSup>
                        <m:sSupPr>
                          <m:ctrlPr>
                            <a:rPr lang="en-US" sz="1800" i="1">
                              <a:latin typeface="Cambria Math" panose="02040503050406030204" pitchFamily="18" charset="0"/>
                            </a:rPr>
                          </m:ctrlPr>
                        </m:sSupPr>
                        <m:e>
                          <m:func>
                            <m:funcPr>
                              <m:ctrlPr>
                                <a:rPr lang="en-US" sz="1800" i="1">
                                  <a:latin typeface="Cambria Math" panose="02040503050406030204" pitchFamily="18" charset="0"/>
                                </a:rPr>
                              </m:ctrlPr>
                            </m:funcPr>
                            <m:fName>
                              <m:limLow>
                                <m:limLowPr>
                                  <m:ctrlPr>
                                    <a:rPr lang="en-US" sz="1800" i="1">
                                      <a:latin typeface="Cambria Math" panose="02040503050406030204" pitchFamily="18" charset="0"/>
                                    </a:rPr>
                                  </m:ctrlPr>
                                </m:limLowPr>
                                <m:e>
                                  <m:r>
                                    <m:rPr>
                                      <m:sty m:val="p"/>
                                    </m:rPr>
                                    <a:rPr lang="en-US" sz="1800">
                                      <a:latin typeface="Cambria Math" panose="02040503050406030204" pitchFamily="18" charset="0"/>
                                    </a:rPr>
                                    <m:t>min</m:t>
                                  </m:r>
                                </m:e>
                                <m:lim>
                                  <m:r>
                                    <a:rPr lang="en-US" sz="1800" b="1">
                                      <a:latin typeface="Cambria Math" panose="02040503050406030204" pitchFamily="18" charset="0"/>
                                    </a:rPr>
                                    <m:t>𝐞</m:t>
                                  </m:r>
                                </m:lim>
                              </m:limLow>
                              <m:r>
                                <a:rPr lang="en-US" sz="1800" i="1">
                                  <a:latin typeface="Cambria Math" panose="02040503050406030204" pitchFamily="18" charset="0"/>
                                </a:rPr>
                                <m:t>    </m:t>
                              </m:r>
                            </m:fName>
                            <m:e>
                              <m:d>
                                <m:dPr>
                                  <m:begChr m:val="‖"/>
                                  <m:endChr m:val="‖"/>
                                  <m:ctrlPr>
                                    <a:rPr lang="en-US" sz="1800" i="1">
                                      <a:latin typeface="Cambria Math" panose="02040503050406030204" pitchFamily="18" charset="0"/>
                                    </a:rPr>
                                  </m:ctrlPr>
                                </m:dPr>
                                <m:e>
                                  <m:sSup>
                                    <m:sSupPr>
                                      <m:ctrlPr>
                                        <a:rPr lang="en-US" sz="1800" b="1" i="1">
                                          <a:latin typeface="Cambria Math" panose="02040503050406030204" pitchFamily="18" charset="0"/>
                                        </a:rPr>
                                      </m:ctrlPr>
                                    </m:sSupPr>
                                    <m:e>
                                      <m:r>
                                        <a:rPr lang="en-US" sz="1800" b="1">
                                          <a:latin typeface="Cambria Math" panose="02040503050406030204" pitchFamily="18" charset="0"/>
                                        </a:rPr>
                                        <m:t>𝐐</m:t>
                                      </m:r>
                                    </m:e>
                                    <m:sup>
                                      <m:r>
                                        <a:rPr lang="en-US" sz="1800" i="1">
                                          <a:latin typeface="Cambria Math" panose="02040503050406030204" pitchFamily="18" charset="0"/>
                                        </a:rPr>
                                        <m:t>𝑇</m:t>
                                      </m:r>
                                    </m:sup>
                                  </m:sSup>
                                  <m:r>
                                    <a:rPr lang="en-US" sz="1800" b="1">
                                      <a:latin typeface="Cambria Math" panose="02040503050406030204" pitchFamily="18" charset="0"/>
                                    </a:rPr>
                                    <m:t>𝐞</m:t>
                                  </m:r>
                                  <m:r>
                                    <a:rPr lang="en-US" sz="1800" i="1">
                                      <a:latin typeface="Cambria Math" panose="02040503050406030204" pitchFamily="18" charset="0"/>
                                    </a:rPr>
                                    <m:t>−</m:t>
                                  </m:r>
                                  <m:r>
                                    <a:rPr lang="en-US" sz="1800" b="1">
                                      <a:latin typeface="Cambria Math" panose="02040503050406030204" pitchFamily="18" charset="0"/>
                                    </a:rPr>
                                    <m:t>𝐫</m:t>
                                  </m:r>
                                </m:e>
                              </m:d>
                            </m:e>
                          </m:func>
                        </m:e>
                        <m:sup>
                          <m:r>
                            <a:rPr lang="en-US" sz="1800" i="1">
                              <a:latin typeface="Cambria Math" panose="02040503050406030204" pitchFamily="18" charset="0"/>
                            </a:rPr>
                            <m:t>2</m:t>
                          </m:r>
                        </m:sup>
                      </m:sSup>
                    </m:oMath>
                  </m:oMathPara>
                </a14:m>
                <a:endParaRPr lang="en-US" sz="1800" dirty="0"/>
              </a:p>
              <a:p>
                <a:pPr marL="0" indent="0">
                  <a:buNone/>
                </a:pPr>
                <a14:m>
                  <m:oMathPara xmlns:m="http://schemas.openxmlformats.org/officeDocument/2006/math">
                    <m:oMathParaPr>
                      <m:jc m:val="centerGroup"/>
                    </m:oMathParaPr>
                    <m:oMath xmlns:m="http://schemas.openxmlformats.org/officeDocument/2006/math">
                      <m:r>
                        <a:rPr lang="en-US" sz="1800">
                          <a:latin typeface="Cambria Math" panose="02040503050406030204" pitchFamily="18" charset="0"/>
                        </a:rPr>
                        <m:t>      </m:t>
                      </m:r>
                      <m:r>
                        <m:rPr>
                          <m:sty m:val="p"/>
                        </m:rPr>
                        <a:rPr lang="en-US" sz="1800">
                          <a:latin typeface="Cambria Math" panose="02040503050406030204" pitchFamily="18" charset="0"/>
                        </a:rPr>
                        <m:t>s</m:t>
                      </m:r>
                      <m:r>
                        <a:rPr lang="en-US" sz="1800">
                          <a:latin typeface="Cambria Math" panose="02040503050406030204" pitchFamily="18" charset="0"/>
                        </a:rPr>
                        <m:t>.</m:t>
                      </m:r>
                      <m:r>
                        <m:rPr>
                          <m:sty m:val="p"/>
                        </m:rPr>
                        <a:rPr lang="en-US" sz="1800">
                          <a:latin typeface="Cambria Math" panose="02040503050406030204" pitchFamily="18" charset="0"/>
                        </a:rPr>
                        <m:t>t</m:t>
                      </m:r>
                      <m:r>
                        <a:rPr lang="en-US" sz="1800">
                          <a:latin typeface="Cambria Math" panose="02040503050406030204" pitchFamily="18" charset="0"/>
                        </a:rPr>
                        <m:t>.</m:t>
                      </m:r>
                      <m:r>
                        <a:rPr lang="en-US" sz="1800" i="1">
                          <a:latin typeface="Cambria Math" panose="02040503050406030204" pitchFamily="18" charset="0"/>
                        </a:rPr>
                        <m:t>  </m:t>
                      </m:r>
                      <m:r>
                        <a:rPr lang="en-US" sz="1800" b="1">
                          <a:latin typeface="Cambria Math" panose="02040503050406030204" pitchFamily="18" charset="0"/>
                        </a:rPr>
                        <m:t>   </m:t>
                      </m:r>
                      <m:r>
                        <a:rPr lang="en-US" sz="1800" b="1">
                          <a:latin typeface="Cambria Math" panose="02040503050406030204" pitchFamily="18" charset="0"/>
                        </a:rPr>
                        <m:t>𝐞</m:t>
                      </m:r>
                      <m:d>
                        <m:dPr>
                          <m:begChr m:val="["/>
                          <m:endChr m:val="]"/>
                          <m:ctrlPr>
                            <a:rPr lang="en-US" sz="1800" i="1">
                              <a:latin typeface="Cambria Math" panose="02040503050406030204" pitchFamily="18" charset="0"/>
                            </a:rPr>
                          </m:ctrlPr>
                        </m:dPr>
                        <m:e>
                          <m:r>
                            <a:rPr lang="en-US" sz="1800" i="1">
                              <a:latin typeface="Cambria Math" panose="02040503050406030204" pitchFamily="18" charset="0"/>
                            </a:rPr>
                            <m:t>𝑖</m:t>
                          </m:r>
                        </m:e>
                      </m:d>
                      <m:r>
                        <a:rPr lang="en-US" sz="1800" i="1">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i="1">
                              <a:latin typeface="Cambria Math" panose="02040503050406030204" pitchFamily="18" charset="0"/>
                            </a:rPr>
                            <m:t>0, 1</m:t>
                          </m:r>
                        </m:e>
                      </m:d>
                      <m:r>
                        <a:rPr lang="en-US" sz="1800" i="1">
                          <a:latin typeface="Cambria Math" panose="02040503050406030204" pitchFamily="18" charset="0"/>
                        </a:rPr>
                        <m:t>,∀</m:t>
                      </m:r>
                      <m:r>
                        <a:rPr lang="en-US" sz="1800" i="1">
                          <a:latin typeface="Cambria Math" panose="02040503050406030204" pitchFamily="18" charset="0"/>
                        </a:rPr>
                        <m:t>𝑖</m:t>
                      </m:r>
                    </m:oMath>
                  </m:oMathPara>
                </a14:m>
                <a:endParaRPr lang="en-US" sz="18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        </m:t>
                          </m:r>
                          <m:d>
                            <m:dPr>
                              <m:begChr m:val="‖"/>
                              <m:endChr m:val="‖"/>
                              <m:ctrlPr>
                                <a:rPr lang="en-US" sz="1800" i="1">
                                  <a:latin typeface="Cambria Math" panose="02040503050406030204" pitchFamily="18" charset="0"/>
                                </a:rPr>
                              </m:ctrlPr>
                            </m:dPr>
                            <m:e>
                              <m:r>
                                <a:rPr lang="en-US" sz="1800" b="1">
                                  <a:latin typeface="Cambria Math" panose="02040503050406030204" pitchFamily="18" charset="0"/>
                                </a:rPr>
                                <m:t>𝐞</m:t>
                              </m:r>
                            </m:e>
                          </m:d>
                        </m:e>
                        <m:sub>
                          <m:r>
                            <a:rPr lang="en-US" sz="1800" i="1">
                              <a:latin typeface="Cambria Math" panose="02040503050406030204" pitchFamily="18" charset="0"/>
                            </a:rPr>
                            <m:t>1</m:t>
                          </m:r>
                        </m:sub>
                      </m:sSub>
                      <m:r>
                        <a:rPr lang="en-US" sz="1800" i="1">
                          <a:latin typeface="Cambria Math" panose="02040503050406030204" pitchFamily="18" charset="0"/>
                        </a:rPr>
                        <m:t>=1   </m:t>
                      </m:r>
                    </m:oMath>
                  </m:oMathPara>
                </a14:m>
                <a:endParaRPr lang="en-US" sz="1800" dirty="0"/>
              </a:p>
              <a:p>
                <a:pPr marL="0" indent="0">
                  <a:buNone/>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                    </m:t>
                          </m:r>
                          <m:d>
                            <m:dPr>
                              <m:begChr m:val="‖"/>
                              <m:endChr m:val="‖"/>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b="1">
                                      <a:latin typeface="Cambria Math" panose="02040503050406030204" pitchFamily="18" charset="0"/>
                                    </a:rPr>
                                    <m:t>𝐐</m:t>
                                  </m:r>
                                </m:e>
                                <m:sup>
                                  <m:r>
                                    <a:rPr lang="en-US" sz="1800" i="1">
                                      <a:latin typeface="Cambria Math" panose="02040503050406030204" pitchFamily="18" charset="0"/>
                                    </a:rPr>
                                    <m:t>𝑇</m:t>
                                  </m:r>
                                </m:sup>
                              </m:sSup>
                              <m:r>
                                <a:rPr lang="en-US" sz="1800" i="1">
                                  <a:latin typeface="Cambria Math" panose="02040503050406030204" pitchFamily="18" charset="0"/>
                                </a:rPr>
                                <m:t>[</m:t>
                              </m:r>
                              <m:r>
                                <a:rPr lang="en-US" sz="1800" i="1">
                                  <a:latin typeface="Cambria Math" panose="02040503050406030204" pitchFamily="18" charset="0"/>
                                </a:rPr>
                                <m:t>ℛ</m:t>
                              </m:r>
                              <m:r>
                                <a:rPr lang="en-US" sz="1800" i="1">
                                  <a:latin typeface="Cambria Math" panose="02040503050406030204" pitchFamily="18" charset="0"/>
                                </a:rPr>
                                <m:t>,:</m:t>
                              </m:r>
                              <m:r>
                                <a:rPr lang="en-US" sz="1800" b="1">
                                  <a:latin typeface="Cambria Math" panose="02040503050406030204" pitchFamily="18" charset="0"/>
                                </a:rPr>
                                <m:t>]</m:t>
                              </m:r>
                              <m:r>
                                <a:rPr lang="en-US" sz="1800" b="1">
                                  <a:latin typeface="Cambria Math" panose="02040503050406030204" pitchFamily="18" charset="0"/>
                                </a:rPr>
                                <m:t>𝐞</m:t>
                              </m:r>
                            </m:e>
                          </m:d>
                        </m:e>
                        <m:sub>
                          <m:r>
                            <a:rPr lang="en-US" sz="1800" i="1">
                              <a:latin typeface="Cambria Math" panose="02040503050406030204" pitchFamily="18" charset="0"/>
                            </a:rPr>
                            <m:t>1</m:t>
                          </m:r>
                        </m:sub>
                      </m:sSub>
                      <m:r>
                        <a:rPr lang="en-US" sz="1800" i="1">
                          <a:latin typeface="Cambria Math" panose="02040503050406030204" pitchFamily="18" charset="0"/>
                        </a:rPr>
                        <m:t>=</m:t>
                      </m:r>
                      <m:r>
                        <a:rPr lang="en-US" sz="1800" i="1">
                          <a:latin typeface="Cambria Math" panose="02040503050406030204" pitchFamily="18" charset="0"/>
                        </a:rPr>
                        <m:t>𝜙</m:t>
                      </m:r>
                    </m:oMath>
                  </m:oMathPara>
                </a14:m>
                <a:endParaRPr lang="en-US" sz="1800" dirty="0"/>
              </a:p>
              <a:p>
                <a:pPr lvl="1"/>
                <a:endParaRPr lang="en-US" sz="1600" dirty="0"/>
              </a:p>
              <a:p>
                <a:pPr lvl="1"/>
                <a:r>
                  <a:rPr lang="en-US" sz="2400" dirty="0"/>
                  <a:t>Can be solved by any convex optimization solvers</a:t>
                </a:r>
              </a:p>
              <a:p>
                <a:endParaRPr lang="en-US" sz="2800" dirty="0"/>
              </a:p>
            </p:txBody>
          </p:sp>
        </mc:Choice>
        <mc:Fallback xmlns="">
          <p:sp>
            <p:nvSpPr>
              <p:cNvPr id="3" name="Content Placeholder 2">
                <a:extLst>
                  <a:ext uri="{FF2B5EF4-FFF2-40B4-BE49-F238E27FC236}">
                    <a16:creationId xmlns:a16="http://schemas.microsoft.com/office/drawing/2014/main" id="{0E8DF114-F7D2-DE77-B524-88461F25C9ED}"/>
                  </a:ext>
                </a:extLst>
              </p:cNvPr>
              <p:cNvSpPr>
                <a:spLocks noGrp="1" noRot="1" noChangeAspect="1" noMove="1" noResize="1" noEditPoints="1" noAdjustHandles="1" noChangeArrowheads="1" noChangeShapeType="1" noTextEdit="1"/>
              </p:cNvSpPr>
              <p:nvPr>
                <p:ph idx="1"/>
              </p:nvPr>
            </p:nvSpPr>
            <p:spPr>
              <a:xfrm>
                <a:off x="184202" y="1157264"/>
                <a:ext cx="8813104" cy="5152056"/>
              </a:xfrm>
              <a:blipFill>
                <a:blip r:embed="rId3"/>
                <a:stretch>
                  <a:fillRect l="-899" t="-947" b="-15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A2E269-1674-CFD2-6161-054051B5E7FC}"/>
              </a:ext>
            </a:extLst>
          </p:cNvPr>
          <p:cNvSpPr>
            <a:spLocks noGrp="1"/>
          </p:cNvSpPr>
          <p:nvPr>
            <p:ph type="sldNum" sz="quarter" idx="4294967295"/>
          </p:nvPr>
        </p:nvSpPr>
        <p:spPr>
          <a:xfrm>
            <a:off x="6457950" y="5624516"/>
            <a:ext cx="2057400" cy="273844"/>
          </a:xfrm>
        </p:spPr>
        <p:txBody>
          <a:bodyPr/>
          <a:lstStyle/>
          <a:p>
            <a:fld id="{2376B8A7-413E-D940-9482-08C1992F1508}" type="slidenum">
              <a:rPr lang="en-US" smtClean="0"/>
              <a:pPr/>
              <a:t>123</a:t>
            </a:fld>
            <a:endParaRPr lang="en-US" dirty="0"/>
          </a:p>
        </p:txBody>
      </p:sp>
      <p:sp>
        <p:nvSpPr>
          <p:cNvPr id="5" name="Rectangle 4">
            <a:extLst>
              <a:ext uri="{FF2B5EF4-FFF2-40B4-BE49-F238E27FC236}">
                <a16:creationId xmlns:a16="http://schemas.microsoft.com/office/drawing/2014/main" id="{AE959CF7-F853-71A8-94E5-D66ADAA49ADE}"/>
              </a:ext>
            </a:extLst>
          </p:cNvPr>
          <p:cNvSpPr/>
          <p:nvPr/>
        </p:nvSpPr>
        <p:spPr>
          <a:xfrm>
            <a:off x="4257221" y="4199636"/>
            <a:ext cx="1285838" cy="409207"/>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AA6F4687-BBFE-0515-A5DA-256116942597}"/>
              </a:ext>
            </a:extLst>
          </p:cNvPr>
          <p:cNvSpPr/>
          <p:nvPr/>
        </p:nvSpPr>
        <p:spPr>
          <a:xfrm>
            <a:off x="4257221" y="5189426"/>
            <a:ext cx="1686601" cy="3849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EF15691-F68D-5943-8328-B7CEAE9A4090}"/>
              </a:ext>
            </a:extLst>
          </p:cNvPr>
          <p:cNvSpPr/>
          <p:nvPr/>
        </p:nvSpPr>
        <p:spPr>
          <a:xfrm>
            <a:off x="4257221" y="4656324"/>
            <a:ext cx="1557574" cy="513923"/>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70C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D6E3A1E-B818-F2EF-023C-03609CAE20F0}"/>
                  </a:ext>
                </a:extLst>
              </p:cNvPr>
              <p:cNvSpPr txBox="1"/>
              <p:nvPr/>
            </p:nvSpPr>
            <p:spPr>
              <a:xfrm>
                <a:off x="5943822" y="4134485"/>
                <a:ext cx="2611740" cy="461665"/>
              </a:xfrm>
              <a:prstGeom prst="rect">
                <a:avLst/>
              </a:prstGeom>
              <a:noFill/>
            </p:spPr>
            <p:txBody>
              <a:bodyPr wrap="square">
                <a:spAutoFit/>
              </a:bodyPr>
              <a:lstStyle/>
              <a:p>
                <a:r>
                  <a:rPr lang="en-US" sz="1200" dirty="0">
                    <a:solidFill>
                      <a:schemeClr val="accent6">
                        <a:lumMod val="75000"/>
                      </a:schemeClr>
                    </a:solidFill>
                  </a:rPr>
                  <a:t>The fair PageRank </a:t>
                </a:r>
                <a14:m>
                  <m:oMath xmlns:m="http://schemas.openxmlformats.org/officeDocument/2006/math">
                    <m:sSup>
                      <m:sSupPr>
                        <m:ctrlPr>
                          <a:rPr lang="en-US" sz="1200" b="1" i="1">
                            <a:solidFill>
                              <a:schemeClr val="accent6">
                                <a:lumMod val="75000"/>
                              </a:schemeClr>
                            </a:solidFill>
                            <a:latin typeface="Cambria Math" panose="02040503050406030204" pitchFamily="18" charset="0"/>
                          </a:rPr>
                        </m:ctrlPr>
                      </m:sSupPr>
                      <m:e>
                        <m:r>
                          <a:rPr lang="en-US" sz="1200" b="1">
                            <a:solidFill>
                              <a:schemeClr val="accent6">
                                <a:lumMod val="75000"/>
                              </a:schemeClr>
                            </a:solidFill>
                            <a:latin typeface="Cambria Math" panose="02040503050406030204" pitchFamily="18" charset="0"/>
                          </a:rPr>
                          <m:t>𝐐</m:t>
                        </m:r>
                      </m:e>
                      <m:sup>
                        <m:r>
                          <a:rPr lang="en-US" sz="1200" i="1">
                            <a:solidFill>
                              <a:schemeClr val="accent6">
                                <a:lumMod val="75000"/>
                              </a:schemeClr>
                            </a:solidFill>
                            <a:latin typeface="Cambria Math" panose="02040503050406030204" pitchFamily="18" charset="0"/>
                          </a:rPr>
                          <m:t>𝑇</m:t>
                        </m:r>
                      </m:sup>
                    </m:sSup>
                    <m:r>
                      <a:rPr lang="en-US" sz="1200" b="1">
                        <a:solidFill>
                          <a:schemeClr val="accent6">
                            <a:lumMod val="75000"/>
                          </a:schemeClr>
                        </a:solidFill>
                        <a:latin typeface="Cambria Math" panose="02040503050406030204" pitchFamily="18" charset="0"/>
                      </a:rPr>
                      <m:t>𝐞</m:t>
                    </m:r>
                  </m:oMath>
                </a14:m>
                <a:r>
                  <a:rPr lang="en-US" sz="1200" dirty="0">
                    <a:solidFill>
                      <a:schemeClr val="accent6">
                        <a:lumMod val="75000"/>
                      </a:schemeClr>
                    </a:solidFill>
                  </a:rPr>
                  <a:t> is as close as possible to the original PageRank </a:t>
                </a:r>
                <a14:m>
                  <m:oMath xmlns:m="http://schemas.openxmlformats.org/officeDocument/2006/math">
                    <m:r>
                      <a:rPr lang="en-US" sz="1200" b="1">
                        <a:solidFill>
                          <a:schemeClr val="accent6">
                            <a:lumMod val="75000"/>
                          </a:schemeClr>
                        </a:solidFill>
                        <a:latin typeface="Cambria Math" panose="02040503050406030204" pitchFamily="18" charset="0"/>
                      </a:rPr>
                      <m:t>𝐫</m:t>
                    </m:r>
                  </m:oMath>
                </a14:m>
                <a:endParaRPr lang="en-US" sz="1200" dirty="0">
                  <a:solidFill>
                    <a:schemeClr val="accent6">
                      <a:lumMod val="75000"/>
                    </a:schemeClr>
                  </a:solidFill>
                </a:endParaRPr>
              </a:p>
            </p:txBody>
          </p:sp>
        </mc:Choice>
        <mc:Fallback xmlns="">
          <p:sp>
            <p:nvSpPr>
              <p:cNvPr id="8" name="TextBox 7">
                <a:extLst>
                  <a:ext uri="{FF2B5EF4-FFF2-40B4-BE49-F238E27FC236}">
                    <a16:creationId xmlns:a16="http://schemas.microsoft.com/office/drawing/2014/main" id="{9D6E3A1E-B818-F2EF-023C-03609CAE20F0}"/>
                  </a:ext>
                </a:extLst>
              </p:cNvPr>
              <p:cNvSpPr txBox="1">
                <a:spLocks noRot="1" noChangeAspect="1" noMove="1" noResize="1" noEditPoints="1" noAdjustHandles="1" noChangeArrowheads="1" noChangeShapeType="1" noTextEdit="1"/>
              </p:cNvSpPr>
              <p:nvPr/>
            </p:nvSpPr>
            <p:spPr>
              <a:xfrm>
                <a:off x="5943822" y="4134485"/>
                <a:ext cx="2611740" cy="461665"/>
              </a:xfrm>
              <a:prstGeom prst="rect">
                <a:avLst/>
              </a:prstGeom>
              <a:blipFill>
                <a:blip r:embed="rId4"/>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8C00D8-070F-AA4B-E54A-49D2C4FCF8A5}"/>
                  </a:ext>
                </a:extLst>
              </p:cNvPr>
              <p:cNvSpPr txBox="1"/>
              <p:nvPr/>
            </p:nvSpPr>
            <p:spPr>
              <a:xfrm>
                <a:off x="5991629" y="4661103"/>
                <a:ext cx="2828843" cy="461665"/>
              </a:xfrm>
              <a:prstGeom prst="rect">
                <a:avLst/>
              </a:prstGeom>
              <a:noFill/>
            </p:spPr>
            <p:txBody>
              <a:bodyPr wrap="square">
                <a:spAutoFit/>
              </a:bodyPr>
              <a:lstStyle/>
              <a:p>
                <a:r>
                  <a:rPr lang="en-US" sz="1200" dirty="0">
                    <a:solidFill>
                      <a:srgbClr val="0070C0"/>
                    </a:solidFill>
                  </a:rPr>
                  <a:t>The teleportation vector </a:t>
                </a:r>
                <a14:m>
                  <m:oMath xmlns:m="http://schemas.openxmlformats.org/officeDocument/2006/math">
                    <m:r>
                      <a:rPr lang="en-US" sz="1200" b="1">
                        <a:solidFill>
                          <a:srgbClr val="0070C0"/>
                        </a:solidFill>
                        <a:latin typeface="Cambria Math" panose="02040503050406030204" pitchFamily="18" charset="0"/>
                      </a:rPr>
                      <m:t>𝐞</m:t>
                    </m:r>
                  </m:oMath>
                </a14:m>
                <a:r>
                  <a:rPr lang="en-US" sz="1200" dirty="0">
                    <a:solidFill>
                      <a:srgbClr val="0070C0"/>
                    </a:solidFill>
                  </a:rPr>
                  <a:t> is a probability distribution</a:t>
                </a:r>
              </a:p>
            </p:txBody>
          </p:sp>
        </mc:Choice>
        <mc:Fallback xmlns="">
          <p:sp>
            <p:nvSpPr>
              <p:cNvPr id="9" name="TextBox 8">
                <a:extLst>
                  <a:ext uri="{FF2B5EF4-FFF2-40B4-BE49-F238E27FC236}">
                    <a16:creationId xmlns:a16="http://schemas.microsoft.com/office/drawing/2014/main" id="{7C8C00D8-070F-AA4B-E54A-49D2C4FCF8A5}"/>
                  </a:ext>
                </a:extLst>
              </p:cNvPr>
              <p:cNvSpPr txBox="1">
                <a:spLocks noRot="1" noChangeAspect="1" noMove="1" noResize="1" noEditPoints="1" noAdjustHandles="1" noChangeArrowheads="1" noChangeShapeType="1" noTextEdit="1"/>
              </p:cNvSpPr>
              <p:nvPr/>
            </p:nvSpPr>
            <p:spPr>
              <a:xfrm>
                <a:off x="5991629" y="4661103"/>
                <a:ext cx="2828843" cy="461665"/>
              </a:xfrm>
              <a:prstGeom prst="rect">
                <a:avLst/>
              </a:prstGeom>
              <a:blipFill>
                <a:blip r:embed="rId5"/>
                <a:stretch>
                  <a:fillRect l="-216" t="-1333" b="-1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5DE9A9-EDFD-8E23-7934-A9BFEB5BB1B0}"/>
                  </a:ext>
                </a:extLst>
              </p:cNvPr>
              <p:cNvSpPr txBox="1"/>
              <p:nvPr/>
            </p:nvSpPr>
            <p:spPr>
              <a:xfrm>
                <a:off x="5991629" y="5231296"/>
                <a:ext cx="3168386" cy="276999"/>
              </a:xfrm>
              <a:prstGeom prst="rect">
                <a:avLst/>
              </a:prstGeom>
              <a:noFill/>
            </p:spPr>
            <p:txBody>
              <a:bodyPr wrap="square">
                <a:spAutoFit/>
              </a:bodyPr>
              <a:lstStyle/>
              <a:p>
                <a:r>
                  <a:rPr lang="en-US" sz="1200" dirty="0">
                    <a:solidFill>
                      <a:srgbClr val="FF0000"/>
                    </a:solidFill>
                  </a:rPr>
                  <a:t>The fair PageRank </a:t>
                </a:r>
                <a14:m>
                  <m:oMath xmlns:m="http://schemas.openxmlformats.org/officeDocument/2006/math">
                    <m:sSup>
                      <m:sSupPr>
                        <m:ctrlPr>
                          <a:rPr lang="en-US" sz="1200" b="1" i="1">
                            <a:solidFill>
                              <a:srgbClr val="FF0000"/>
                            </a:solidFill>
                            <a:latin typeface="Cambria Math" panose="02040503050406030204" pitchFamily="18" charset="0"/>
                          </a:rPr>
                        </m:ctrlPr>
                      </m:sSupPr>
                      <m:e>
                        <m:r>
                          <a:rPr lang="en-US" sz="1200" b="1">
                            <a:solidFill>
                              <a:srgbClr val="FF0000"/>
                            </a:solidFill>
                            <a:latin typeface="Cambria Math" panose="02040503050406030204" pitchFamily="18" charset="0"/>
                          </a:rPr>
                          <m:t>𝐐</m:t>
                        </m:r>
                      </m:e>
                      <m:sup>
                        <m:r>
                          <a:rPr lang="en-US" sz="1200" i="1">
                            <a:solidFill>
                              <a:srgbClr val="FF0000"/>
                            </a:solidFill>
                            <a:latin typeface="Cambria Math" panose="02040503050406030204" pitchFamily="18" charset="0"/>
                          </a:rPr>
                          <m:t>𝑇</m:t>
                        </m:r>
                      </m:sup>
                    </m:sSup>
                    <m:r>
                      <a:rPr lang="en-US" sz="1200" b="1">
                        <a:solidFill>
                          <a:srgbClr val="FF0000"/>
                        </a:solidFill>
                        <a:latin typeface="Cambria Math" panose="02040503050406030204" pitchFamily="18" charset="0"/>
                      </a:rPr>
                      <m:t>𝐞</m:t>
                    </m:r>
                  </m:oMath>
                </a14:m>
                <a:r>
                  <a:rPr lang="en-US" sz="1200" dirty="0">
                    <a:solidFill>
                      <a:srgbClr val="FF0000"/>
                    </a:solidFill>
                  </a:rPr>
                  <a:t> is </a:t>
                </a:r>
                <a14:m>
                  <m:oMath xmlns:m="http://schemas.openxmlformats.org/officeDocument/2006/math">
                    <m:r>
                      <a:rPr lang="en-US" sz="1200" i="1">
                        <a:solidFill>
                          <a:srgbClr val="FF0000"/>
                        </a:solidFill>
                        <a:latin typeface="Cambria Math" panose="02040503050406030204" pitchFamily="18" charset="0"/>
                      </a:rPr>
                      <m:t>𝜙</m:t>
                    </m:r>
                  </m:oMath>
                </a14:m>
                <a:r>
                  <a:rPr lang="en-US" sz="1200" dirty="0">
                    <a:solidFill>
                      <a:srgbClr val="FF0000"/>
                    </a:solidFill>
                  </a:rPr>
                  <a:t>-fair</a:t>
                </a:r>
              </a:p>
            </p:txBody>
          </p:sp>
        </mc:Choice>
        <mc:Fallback xmlns="">
          <p:sp>
            <p:nvSpPr>
              <p:cNvPr id="10" name="TextBox 9">
                <a:extLst>
                  <a:ext uri="{FF2B5EF4-FFF2-40B4-BE49-F238E27FC236}">
                    <a16:creationId xmlns:a16="http://schemas.microsoft.com/office/drawing/2014/main" id="{D05DE9A9-EDFD-8E23-7934-A9BFEB5BB1B0}"/>
                  </a:ext>
                </a:extLst>
              </p:cNvPr>
              <p:cNvSpPr txBox="1">
                <a:spLocks noRot="1" noChangeAspect="1" noMove="1" noResize="1" noEditPoints="1" noAdjustHandles="1" noChangeArrowheads="1" noChangeShapeType="1" noTextEdit="1"/>
              </p:cNvSpPr>
              <p:nvPr/>
            </p:nvSpPr>
            <p:spPr>
              <a:xfrm>
                <a:off x="5991629" y="5231296"/>
                <a:ext cx="3168386" cy="276999"/>
              </a:xfrm>
              <a:prstGeom prst="rect">
                <a:avLst/>
              </a:prstGeom>
              <a:blipFill>
                <a:blip r:embed="rId6"/>
                <a:stretch>
                  <a:fillRect l="-192" b="-1739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49E9E30-27A1-F2EF-C574-4F546E444DC4}"/>
              </a:ext>
            </a:extLst>
          </p:cNvPr>
          <p:cNvSpPr txBox="1"/>
          <p:nvPr/>
        </p:nvSpPr>
        <p:spPr>
          <a:xfrm>
            <a:off x="251520" y="6309320"/>
            <a:ext cx="7437533" cy="219291"/>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Tsaparas</a:t>
            </a:r>
            <a:r>
              <a:rPr lang="en-US" sz="825" dirty="0"/>
              <a:t>, P., </a:t>
            </a:r>
            <a:r>
              <a:rPr lang="en-US" sz="825" dirty="0" err="1"/>
              <a:t>Kleftakis</a:t>
            </a:r>
            <a:r>
              <a:rPr lang="en-US" sz="825" dirty="0"/>
              <a:t>, I., &amp; </a:t>
            </a:r>
            <a:r>
              <a:rPr lang="en-US" sz="825" dirty="0" err="1"/>
              <a:t>Mamoulis</a:t>
            </a:r>
            <a:r>
              <a:rPr lang="en-US" sz="825" dirty="0"/>
              <a:t>, N. (2021). Fairness-Aware PageRank. WWW 2021.</a:t>
            </a:r>
          </a:p>
        </p:txBody>
      </p:sp>
    </p:spTree>
    <p:extLst>
      <p:ext uri="{BB962C8B-B14F-4D97-AF65-F5344CB8AC3E}">
        <p14:creationId xmlns:p14="http://schemas.microsoft.com/office/powerpoint/2010/main" val="194366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p:bldP spid="8" grpId="1"/>
      <p:bldP spid="9" grpId="0"/>
      <p:bldP spid="9" grpId="1"/>
      <p:bldP spid="1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C2EC-EEFA-7B33-DCB6-3A563E2EB4FC}"/>
              </a:ext>
            </a:extLst>
          </p:cNvPr>
          <p:cNvSpPr>
            <a:spLocks noGrp="1"/>
          </p:cNvSpPr>
          <p:nvPr>
            <p:ph type="title"/>
          </p:nvPr>
        </p:nvSpPr>
        <p:spPr>
          <a:xfrm>
            <a:off x="271851" y="156703"/>
            <a:ext cx="8192505" cy="988182"/>
          </a:xfrm>
        </p:spPr>
        <p:txBody>
          <a:bodyPr>
            <a:normAutofit/>
          </a:bodyPr>
          <a:lstStyle/>
          <a:p>
            <a:r>
              <a:rPr lang="en-US" sz="4000" dirty="0"/>
              <a:t>Fairness-sensitive PageRank: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C619AE-72F5-66F8-1667-339B9C079833}"/>
                  </a:ext>
                </a:extLst>
              </p:cNvPr>
              <p:cNvSpPr>
                <a:spLocks noGrp="1"/>
              </p:cNvSpPr>
              <p:nvPr>
                <p:ph idx="1"/>
              </p:nvPr>
            </p:nvSpPr>
            <p:spPr>
              <a:xfrm>
                <a:off x="-4032" y="1431538"/>
                <a:ext cx="8813104" cy="5073782"/>
              </a:xfrm>
            </p:spPr>
            <p:txBody>
              <a:bodyPr>
                <a:normAutofit/>
              </a:bodyPr>
              <a:lstStyle/>
              <a:p>
                <a:r>
                  <a:rPr lang="en-US" sz="2400" b="1" dirty="0"/>
                  <a:t>Settings: </a:t>
                </a:r>
                <a14:m>
                  <m:oMath xmlns:m="http://schemas.openxmlformats.org/officeDocument/2006/math">
                    <m:r>
                      <a:rPr lang="en-US" sz="2400" i="1">
                        <a:latin typeface="Cambria Math" panose="02040503050406030204" pitchFamily="18" charset="0"/>
                      </a:rPr>
                      <m:t>𝜙</m:t>
                    </m:r>
                    <m:r>
                      <a:rPr lang="en-US" sz="2400" i="1">
                        <a:latin typeface="Cambria Math" panose="02040503050406030204" pitchFamily="18" charset="0"/>
                      </a:rPr>
                      <m:t>=</m:t>
                    </m:r>
                    <m:r>
                      <a:rPr lang="en-US" sz="2400" i="1">
                        <a:latin typeface="Cambria Math" panose="02040503050406030204" pitchFamily="18" charset="0"/>
                      </a:rPr>
                      <m:t>1</m:t>
                    </m:r>
                    <m:r>
                      <a:rPr lang="en-US" sz="2400" i="1">
                        <a:latin typeface="Cambria Math" panose="02040503050406030204" pitchFamily="18" charset="0"/>
                      </a:rPr>
                      <m:t>/</m:t>
                    </m:r>
                    <m:r>
                      <a:rPr lang="en-US" sz="2400" i="1">
                        <a:latin typeface="Cambria Math" panose="02040503050406030204" pitchFamily="18" charset="0"/>
                      </a:rPr>
                      <m:t>3</m:t>
                    </m:r>
                  </m:oMath>
                </a14:m>
                <a:r>
                  <a:rPr lang="en-US" sz="2400" dirty="0"/>
                  <a:t> and protected node </a:t>
                </a:r>
                <a14:m>
                  <m:oMath xmlns:m="http://schemas.openxmlformats.org/officeDocument/2006/math">
                    <m:r>
                      <a:rPr lang="en-US" sz="2400" i="1">
                        <a:latin typeface="Cambria Math" panose="02040503050406030204" pitchFamily="18" charset="0"/>
                      </a:rPr>
                      <m:t>=</m:t>
                    </m:r>
                  </m:oMath>
                </a14:m>
                <a:r>
                  <a:rPr lang="en-US" sz="2400" dirty="0"/>
                  <a:t> </a:t>
                </a:r>
                <a:r>
                  <a:rPr lang="en-US" sz="2400" dirty="0">
                    <a:solidFill>
                      <a:srgbClr val="FF0000"/>
                    </a:solidFill>
                  </a:rPr>
                  <a:t>red node</a:t>
                </a:r>
              </a:p>
              <a:p>
                <a:r>
                  <a:rPr lang="en-US" sz="2400" b="1" dirty="0"/>
                  <a:t>Original PageRank</a:t>
                </a:r>
              </a:p>
              <a:p>
                <a:endParaRPr lang="en-US" sz="2400" dirty="0"/>
              </a:p>
              <a:p>
                <a:endParaRPr lang="en-US" sz="2400" dirty="0"/>
              </a:p>
              <a:p>
                <a:endParaRPr lang="en-US" sz="2400" dirty="0"/>
              </a:p>
              <a:p>
                <a:endParaRPr lang="en-US" sz="2400" dirty="0"/>
              </a:p>
              <a:p>
                <a:r>
                  <a:rPr lang="en-US" sz="2400" b="1" dirty="0"/>
                  <a:t>Fairness-sensitive PageRank</a:t>
                </a:r>
              </a:p>
              <a:p>
                <a:endParaRPr lang="en-US" sz="2400" dirty="0"/>
              </a:p>
              <a:p>
                <a:endParaRPr lang="en-US" sz="2400" dirty="0"/>
              </a:p>
              <a:p>
                <a:endParaRPr lang="en-US" sz="2400" dirty="0"/>
              </a:p>
            </p:txBody>
          </p:sp>
        </mc:Choice>
        <mc:Fallback xmlns="">
          <p:sp>
            <p:nvSpPr>
              <p:cNvPr id="3" name="Content Placeholder 2">
                <a:extLst>
                  <a:ext uri="{FF2B5EF4-FFF2-40B4-BE49-F238E27FC236}">
                    <a16:creationId xmlns:a16="http://schemas.microsoft.com/office/drawing/2014/main" id="{74C619AE-72F5-66F8-1667-339B9C079833}"/>
                  </a:ext>
                </a:extLst>
              </p:cNvPr>
              <p:cNvSpPr>
                <a:spLocks noGrp="1" noRot="1" noChangeAspect="1" noMove="1" noResize="1" noEditPoints="1" noAdjustHandles="1" noChangeArrowheads="1" noChangeShapeType="1" noTextEdit="1"/>
              </p:cNvSpPr>
              <p:nvPr>
                <p:ph idx="1"/>
              </p:nvPr>
            </p:nvSpPr>
            <p:spPr>
              <a:xfrm>
                <a:off x="-4032" y="1431538"/>
                <a:ext cx="8813104" cy="5073782"/>
              </a:xfrm>
              <a:blipFill>
                <a:blip r:embed="rId3"/>
                <a:stretch>
                  <a:fillRect l="-899" t="-962"/>
                </a:stretch>
              </a:blipFill>
            </p:spPr>
            <p:txBody>
              <a:bodyPr/>
              <a:lstStyle/>
              <a:p>
                <a:r>
                  <a:rPr lang="en-US">
                    <a:noFill/>
                  </a:rPr>
                  <a:t> </a:t>
                </a:r>
              </a:p>
            </p:txBody>
          </p:sp>
        </mc:Fallback>
      </mc:AlternateContent>
      <p:graphicFrame>
        <p:nvGraphicFramePr>
          <p:cNvPr id="5" name="Table 5">
            <a:extLst>
              <a:ext uri="{FF2B5EF4-FFF2-40B4-BE49-F238E27FC236}">
                <a16:creationId xmlns:a16="http://schemas.microsoft.com/office/drawing/2014/main" id="{BCF7BF64-D038-E71A-82B4-2FC0D918F3F8}"/>
              </a:ext>
            </a:extLst>
          </p:cNvPr>
          <p:cNvGraphicFramePr>
            <a:graphicFrameLocks noGrp="1"/>
          </p:cNvGraphicFramePr>
          <p:nvPr>
            <p:extLst>
              <p:ext uri="{D42A27DB-BD31-4B8C-83A1-F6EECF244321}">
                <p14:modId xmlns:p14="http://schemas.microsoft.com/office/powerpoint/2010/main" val="2130660055"/>
              </p:ext>
            </p:extLst>
          </p:nvPr>
        </p:nvGraphicFramePr>
        <p:xfrm>
          <a:off x="2825750" y="2617730"/>
          <a:ext cx="1234440" cy="1234440"/>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469391218"/>
                    </a:ext>
                  </a:extLst>
                </a:gridCol>
                <a:gridCol w="411480">
                  <a:extLst>
                    <a:ext uri="{9D8B030D-6E8A-4147-A177-3AD203B41FA5}">
                      <a16:colId xmlns:a16="http://schemas.microsoft.com/office/drawing/2014/main" val="3626988246"/>
                    </a:ext>
                  </a:extLst>
                </a:gridCol>
                <a:gridCol w="411480">
                  <a:extLst>
                    <a:ext uri="{9D8B030D-6E8A-4147-A177-3AD203B41FA5}">
                      <a16:colId xmlns:a16="http://schemas.microsoft.com/office/drawing/2014/main" val="1035641556"/>
                    </a:ext>
                  </a:extLst>
                </a:gridCol>
              </a:tblGrid>
              <a:tr h="411480">
                <a:tc>
                  <a:txBody>
                    <a:bodyPr/>
                    <a:lstStyle/>
                    <a:p>
                      <a:pPr algn="ctr"/>
                      <a:r>
                        <a:rPr lang="en-US" sz="1200" b="0" dirty="0">
                          <a:ln>
                            <a:noFill/>
                          </a:ln>
                          <a:solidFill>
                            <a:srgbClr val="13294B"/>
                          </a:solidFill>
                        </a:rPr>
                        <a:t>0.55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tc>
                  <a:txBody>
                    <a:bodyPr/>
                    <a:lstStyle/>
                    <a:p>
                      <a:pPr algn="ctr"/>
                      <a:r>
                        <a:rPr lang="en-US" sz="1400" b="0" dirty="0">
                          <a:ln>
                            <a:noFill/>
                          </a:ln>
                          <a:solidFill>
                            <a:srgbClr val="13294B"/>
                          </a:solidFill>
                        </a:rPr>
                        <a:t>0.3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tc>
                  <a:txBody>
                    <a:bodyPr/>
                    <a:lstStyle/>
                    <a:p>
                      <a:pPr algn="ctr"/>
                      <a:r>
                        <a:rPr lang="en-US" sz="1400" b="0" dirty="0">
                          <a:ln>
                            <a:noFill/>
                          </a:ln>
                          <a:solidFill>
                            <a:srgbClr val="13294B"/>
                          </a:solidFill>
                        </a:rPr>
                        <a:t>0.2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extLst>
                  <a:ext uri="{0D108BD9-81ED-4DB2-BD59-A6C34878D82A}">
                    <a16:rowId xmlns:a16="http://schemas.microsoft.com/office/drawing/2014/main" val="1317849874"/>
                  </a:ext>
                </a:extLst>
              </a:tr>
              <a:tr h="411480">
                <a:tc>
                  <a:txBody>
                    <a:bodyPr/>
                    <a:lstStyle/>
                    <a:p>
                      <a:pPr algn="ctr"/>
                      <a:r>
                        <a:rPr lang="en-US" sz="1400" b="0" dirty="0">
                          <a:ln>
                            <a:noFill/>
                          </a:ln>
                          <a:solidFill>
                            <a:srgbClr val="13294B"/>
                          </a:solidFill>
                        </a:rPr>
                        <a:t>0.4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tc>
                  <a:txBody>
                    <a:bodyPr/>
                    <a:lstStyle/>
                    <a:p>
                      <a:pPr algn="ctr"/>
                      <a:r>
                        <a:rPr lang="en-US" sz="1400" b="0" dirty="0">
                          <a:ln>
                            <a:noFill/>
                          </a:ln>
                          <a:solidFill>
                            <a:srgbClr val="13294B"/>
                          </a:solidFill>
                        </a:rPr>
                        <a:t>0.6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tc>
                  <a:txBody>
                    <a:bodyPr/>
                    <a:lstStyle/>
                    <a:p>
                      <a:pPr algn="ctr"/>
                      <a:r>
                        <a:rPr lang="en-US" sz="1400" b="0" dirty="0">
                          <a:ln>
                            <a:noFill/>
                          </a:ln>
                          <a:solidFill>
                            <a:srgbClr val="13294B"/>
                          </a:solidFill>
                        </a:rPr>
                        <a:t>0.2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extLst>
                  <a:ext uri="{0D108BD9-81ED-4DB2-BD59-A6C34878D82A}">
                    <a16:rowId xmlns:a16="http://schemas.microsoft.com/office/drawing/2014/main" val="644113543"/>
                  </a:ext>
                </a:extLst>
              </a:tr>
              <a:tr h="411480">
                <a:tc>
                  <a:txBody>
                    <a:bodyPr/>
                    <a:lstStyle/>
                    <a:p>
                      <a:pPr algn="ctr"/>
                      <a:r>
                        <a:rPr lang="en-US" sz="1200" b="0" dirty="0">
                          <a:ln>
                            <a:noFill/>
                          </a:ln>
                          <a:solidFill>
                            <a:srgbClr val="13294B"/>
                          </a:solidFill>
                        </a:rPr>
                        <a:t>0.05</a:t>
                      </a:r>
                      <a:endParaRPr lang="en-US" sz="1400" b="0" dirty="0">
                        <a:ln>
                          <a:noFill/>
                        </a:ln>
                        <a:solidFill>
                          <a:srgbClr val="13294B"/>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5000"/>
                      </a:srgbClr>
                    </a:solidFill>
                  </a:tcPr>
                </a:tc>
                <a:tc>
                  <a:txBody>
                    <a:bodyPr/>
                    <a:lstStyle/>
                    <a:p>
                      <a:pPr algn="ctr"/>
                      <a:r>
                        <a:rPr lang="en-US" sz="1400" b="0" dirty="0">
                          <a:ln>
                            <a:noFill/>
                          </a:ln>
                          <a:solidFill>
                            <a:srgbClr val="13294B"/>
                          </a:solidFill>
                        </a:rPr>
                        <a:t>0.1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5000"/>
                      </a:srgbClr>
                    </a:solidFill>
                  </a:tcPr>
                </a:tc>
                <a:tc>
                  <a:txBody>
                    <a:bodyPr/>
                    <a:lstStyle/>
                    <a:p>
                      <a:pPr algn="ctr"/>
                      <a:r>
                        <a:rPr lang="en-US" sz="1400" b="0" dirty="0">
                          <a:ln>
                            <a:noFill/>
                          </a:ln>
                          <a:solidFill>
                            <a:srgbClr val="13294B"/>
                          </a:solidFill>
                        </a:rPr>
                        <a:t>0.6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5000"/>
                      </a:srgbClr>
                    </a:solidFill>
                  </a:tcPr>
                </a:tc>
                <a:extLst>
                  <a:ext uri="{0D108BD9-81ED-4DB2-BD59-A6C34878D82A}">
                    <a16:rowId xmlns:a16="http://schemas.microsoft.com/office/drawing/2014/main" val="494442505"/>
                  </a:ext>
                </a:extLst>
              </a:tr>
            </a:tbl>
          </a:graphicData>
        </a:graphic>
      </p:graphicFrame>
      <p:graphicFrame>
        <p:nvGraphicFramePr>
          <p:cNvPr id="6" name="Table 7">
            <a:extLst>
              <a:ext uri="{FF2B5EF4-FFF2-40B4-BE49-F238E27FC236}">
                <a16:creationId xmlns:a16="http://schemas.microsoft.com/office/drawing/2014/main" id="{2D676606-FFDD-983D-3F6E-FAA4DFE6FDBD}"/>
              </a:ext>
            </a:extLst>
          </p:cNvPr>
          <p:cNvGraphicFramePr>
            <a:graphicFrameLocks noGrp="1"/>
          </p:cNvGraphicFramePr>
          <p:nvPr>
            <p:extLst>
              <p:ext uri="{D42A27DB-BD31-4B8C-83A1-F6EECF244321}">
                <p14:modId xmlns:p14="http://schemas.microsoft.com/office/powerpoint/2010/main" val="680197453"/>
              </p:ext>
            </p:extLst>
          </p:nvPr>
        </p:nvGraphicFramePr>
        <p:xfrm>
          <a:off x="4413553" y="2617730"/>
          <a:ext cx="411480" cy="1234440"/>
        </p:xfrm>
        <a:graphic>
          <a:graphicData uri="http://schemas.openxmlformats.org/drawingml/2006/table">
            <a:tbl>
              <a:tblPr firstRow="1" bandRow="1">
                <a:tableStyleId>{5940675A-B579-460E-94D1-54222C63F5DA}</a:tableStyleId>
              </a:tblPr>
              <a:tblGrid>
                <a:gridCol w="411480">
                  <a:extLst>
                    <a:ext uri="{9D8B030D-6E8A-4147-A177-3AD203B41FA5}">
                      <a16:colId xmlns:a16="http://schemas.microsoft.com/office/drawing/2014/main" val="3538261378"/>
                    </a:ext>
                  </a:extLst>
                </a:gridCol>
              </a:tblGrid>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n>
                            <a:noFill/>
                          </a:ln>
                          <a:solidFill>
                            <a:srgbClr val="13294B"/>
                          </a:solidFill>
                        </a:rPr>
                        <a:t>1/3</a:t>
                      </a:r>
                    </a:p>
                  </a:txBody>
                  <a:tcPr marL="68580" marR="68580" marT="34290" marB="34290" anchor="ctr">
                    <a:solidFill>
                      <a:srgbClr val="00B0F0">
                        <a:alpha val="25000"/>
                      </a:srgbClr>
                    </a:solidFill>
                  </a:tcPr>
                </a:tc>
                <a:extLst>
                  <a:ext uri="{0D108BD9-81ED-4DB2-BD59-A6C34878D82A}">
                    <a16:rowId xmlns:a16="http://schemas.microsoft.com/office/drawing/2014/main" val="3718231561"/>
                  </a:ext>
                </a:extLst>
              </a:tr>
              <a:tr h="411480">
                <a:tc>
                  <a:txBody>
                    <a:bodyPr/>
                    <a:lstStyle/>
                    <a:p>
                      <a:pPr algn="ctr"/>
                      <a:r>
                        <a:rPr lang="en-US" sz="1400" b="0" dirty="0">
                          <a:ln>
                            <a:noFill/>
                          </a:ln>
                          <a:solidFill>
                            <a:srgbClr val="13294B"/>
                          </a:solidFill>
                        </a:rPr>
                        <a:t>1/3</a:t>
                      </a:r>
                      <a:endParaRPr lang="en-US" sz="1400" dirty="0"/>
                    </a:p>
                  </a:txBody>
                  <a:tcPr marL="68580" marR="68580" marT="34290" marB="34290" anchor="ctr">
                    <a:solidFill>
                      <a:srgbClr val="00B0F0">
                        <a:alpha val="25000"/>
                      </a:srgbClr>
                    </a:solidFill>
                  </a:tcPr>
                </a:tc>
                <a:extLst>
                  <a:ext uri="{0D108BD9-81ED-4DB2-BD59-A6C34878D82A}">
                    <a16:rowId xmlns:a16="http://schemas.microsoft.com/office/drawing/2014/main" val="254091872"/>
                  </a:ext>
                </a:extLst>
              </a:tr>
              <a:tr h="411480">
                <a:tc>
                  <a:txBody>
                    <a:bodyPr/>
                    <a:lstStyle/>
                    <a:p>
                      <a:pPr algn="ctr"/>
                      <a:r>
                        <a:rPr lang="en-US" sz="1400" b="0" dirty="0">
                          <a:ln>
                            <a:noFill/>
                          </a:ln>
                          <a:solidFill>
                            <a:srgbClr val="13294B"/>
                          </a:solidFill>
                        </a:rPr>
                        <a:t>1/3</a:t>
                      </a:r>
                      <a:endParaRPr lang="en-US" sz="1400" dirty="0"/>
                    </a:p>
                  </a:txBody>
                  <a:tcPr marL="68580" marR="68580" marT="34290" marB="34290" anchor="ctr">
                    <a:solidFill>
                      <a:srgbClr val="FF0000">
                        <a:alpha val="25000"/>
                      </a:srgbClr>
                    </a:solidFill>
                  </a:tcPr>
                </a:tc>
                <a:extLst>
                  <a:ext uri="{0D108BD9-81ED-4DB2-BD59-A6C34878D82A}">
                    <a16:rowId xmlns:a16="http://schemas.microsoft.com/office/drawing/2014/main" val="312618653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6F7F8B3-94B7-0DA8-EB89-2AD064F5B2C6}"/>
                  </a:ext>
                </a:extLst>
              </p:cNvPr>
              <p:cNvSpPr txBox="1"/>
              <p:nvPr/>
            </p:nvSpPr>
            <p:spPr>
              <a:xfrm>
                <a:off x="2829578" y="2286626"/>
                <a:ext cx="123444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b="1" i="1">
                              <a:solidFill>
                                <a:srgbClr val="13294B"/>
                              </a:solidFill>
                              <a:latin typeface="Cambria Math" panose="02040503050406030204" pitchFamily="18" charset="0"/>
                            </a:rPr>
                          </m:ctrlPr>
                        </m:sSupPr>
                        <m:e>
                          <m:r>
                            <a:rPr lang="en-US" b="1">
                              <a:solidFill>
                                <a:srgbClr val="13294B"/>
                              </a:solidFill>
                              <a:latin typeface="Cambria Math" panose="02040503050406030204" pitchFamily="18" charset="0"/>
                            </a:rPr>
                            <m:t>𝐐</m:t>
                          </m:r>
                        </m:e>
                        <m:sup>
                          <m:r>
                            <a:rPr lang="en-US" i="1">
                              <a:solidFill>
                                <a:srgbClr val="13294B"/>
                              </a:solidFill>
                              <a:latin typeface="Cambria Math" panose="02040503050406030204" pitchFamily="18" charset="0"/>
                            </a:rPr>
                            <m:t>𝑇</m:t>
                          </m:r>
                        </m:sup>
                      </m:sSup>
                    </m:oMath>
                  </m:oMathPara>
                </a14:m>
                <a:endParaRPr lang="en-US" dirty="0">
                  <a:solidFill>
                    <a:srgbClr val="13294B"/>
                  </a:solidFill>
                </a:endParaRPr>
              </a:p>
            </p:txBody>
          </p:sp>
        </mc:Choice>
        <mc:Fallback xmlns="">
          <p:sp>
            <p:nvSpPr>
              <p:cNvPr id="7" name="TextBox 6">
                <a:extLst>
                  <a:ext uri="{FF2B5EF4-FFF2-40B4-BE49-F238E27FC236}">
                    <a16:creationId xmlns:a16="http://schemas.microsoft.com/office/drawing/2014/main" id="{96F7F8B3-94B7-0DA8-EB89-2AD064F5B2C6}"/>
                  </a:ext>
                </a:extLst>
              </p:cNvPr>
              <p:cNvSpPr txBox="1">
                <a:spLocks noRot="1" noChangeAspect="1" noMove="1" noResize="1" noEditPoints="1" noAdjustHandles="1" noChangeArrowheads="1" noChangeShapeType="1" noTextEdit="1"/>
              </p:cNvSpPr>
              <p:nvPr/>
            </p:nvSpPr>
            <p:spPr>
              <a:xfrm>
                <a:off x="2829578" y="2286626"/>
                <a:ext cx="1234440" cy="369332"/>
              </a:xfrm>
              <a:prstGeom prst="rect">
                <a:avLst/>
              </a:prstGeom>
              <a:blipFill>
                <a:blip r:embed="rId4"/>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6ED97-3D94-A378-4A2E-B07F5E7682C3}"/>
                  </a:ext>
                </a:extLst>
              </p:cNvPr>
              <p:cNvSpPr txBox="1"/>
              <p:nvPr/>
            </p:nvSpPr>
            <p:spPr>
              <a:xfrm>
                <a:off x="4413553" y="2344276"/>
                <a:ext cx="41148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1">
                          <a:solidFill>
                            <a:srgbClr val="13294B"/>
                          </a:solidFill>
                          <a:latin typeface="Cambria Math" panose="02040503050406030204" pitchFamily="18" charset="0"/>
                        </a:rPr>
                        <m:t>𝐞</m:t>
                      </m:r>
                    </m:oMath>
                  </m:oMathPara>
                </a14:m>
                <a:endParaRPr lang="en-US" dirty="0">
                  <a:solidFill>
                    <a:srgbClr val="13294B"/>
                  </a:solidFill>
                </a:endParaRPr>
              </a:p>
            </p:txBody>
          </p:sp>
        </mc:Choice>
        <mc:Fallback xmlns="">
          <p:sp>
            <p:nvSpPr>
              <p:cNvPr id="8" name="TextBox 7">
                <a:extLst>
                  <a:ext uri="{FF2B5EF4-FFF2-40B4-BE49-F238E27FC236}">
                    <a16:creationId xmlns:a16="http://schemas.microsoft.com/office/drawing/2014/main" id="{8716ED97-3D94-A378-4A2E-B07F5E7682C3}"/>
                  </a:ext>
                </a:extLst>
              </p:cNvPr>
              <p:cNvSpPr txBox="1">
                <a:spLocks noRot="1" noChangeAspect="1" noMove="1" noResize="1" noEditPoints="1" noAdjustHandles="1" noChangeArrowheads="1" noChangeShapeType="1" noTextEdit="1"/>
              </p:cNvSpPr>
              <p:nvPr/>
            </p:nvSpPr>
            <p:spPr>
              <a:xfrm>
                <a:off x="4413553" y="2344276"/>
                <a:ext cx="41148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CDFADD7-A310-C963-FDBD-1ACA708BF425}"/>
                  </a:ext>
                </a:extLst>
              </p:cNvPr>
              <p:cNvSpPr txBox="1"/>
              <p:nvPr/>
            </p:nvSpPr>
            <p:spPr>
              <a:xfrm>
                <a:off x="4809120" y="3068105"/>
                <a:ext cx="1390279"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1">
                          <a:solidFill>
                            <a:srgbClr val="13294B"/>
                          </a:solidFill>
                          <a:latin typeface="Cambria Math" panose="02040503050406030204" pitchFamily="18" charset="0"/>
                        </a:rPr>
                        <m:t>𝐫</m:t>
                      </m:r>
                      <m:r>
                        <a:rPr lang="en-US" b="1">
                          <a:solidFill>
                            <a:srgbClr val="13294B"/>
                          </a:solidFill>
                          <a:latin typeface="Cambria Math" panose="02040503050406030204" pitchFamily="18" charset="0"/>
                        </a:rPr>
                        <m:t>=</m:t>
                      </m:r>
                      <m:sSup>
                        <m:sSupPr>
                          <m:ctrlPr>
                            <a:rPr lang="en-US" b="1" i="1">
                              <a:solidFill>
                                <a:srgbClr val="13294B"/>
                              </a:solidFill>
                              <a:latin typeface="Cambria Math" panose="02040503050406030204" pitchFamily="18" charset="0"/>
                            </a:rPr>
                          </m:ctrlPr>
                        </m:sSupPr>
                        <m:e>
                          <m:r>
                            <a:rPr lang="en-US" b="1">
                              <a:solidFill>
                                <a:srgbClr val="13294B"/>
                              </a:solidFill>
                              <a:latin typeface="Cambria Math" panose="02040503050406030204" pitchFamily="18" charset="0"/>
                            </a:rPr>
                            <m:t>𝐐</m:t>
                          </m:r>
                        </m:e>
                        <m:sup>
                          <m:r>
                            <a:rPr lang="en-US" i="1">
                              <a:solidFill>
                                <a:srgbClr val="13294B"/>
                              </a:solidFill>
                              <a:latin typeface="Cambria Math" panose="02040503050406030204" pitchFamily="18" charset="0"/>
                            </a:rPr>
                            <m:t>𝑇</m:t>
                          </m:r>
                        </m:sup>
                      </m:sSup>
                      <m:r>
                        <a:rPr lang="en-US" b="1">
                          <a:solidFill>
                            <a:srgbClr val="13294B"/>
                          </a:solidFill>
                          <a:latin typeface="Cambria Math" panose="02040503050406030204" pitchFamily="18" charset="0"/>
                        </a:rPr>
                        <m:t>𝐞</m:t>
                      </m:r>
                      <m:r>
                        <a:rPr lang="en-US">
                          <a:solidFill>
                            <a:srgbClr val="13294B"/>
                          </a:solidFill>
                          <a:latin typeface="Cambria Math" panose="02040503050406030204" pitchFamily="18" charset="0"/>
                        </a:rPr>
                        <m:t>=</m:t>
                      </m:r>
                    </m:oMath>
                  </m:oMathPara>
                </a14:m>
                <a:endParaRPr lang="en-US" dirty="0">
                  <a:solidFill>
                    <a:srgbClr val="13294B"/>
                  </a:solidFill>
                </a:endParaRPr>
              </a:p>
            </p:txBody>
          </p:sp>
        </mc:Choice>
        <mc:Fallback xmlns="">
          <p:sp>
            <p:nvSpPr>
              <p:cNvPr id="9" name="TextBox 8">
                <a:extLst>
                  <a:ext uri="{FF2B5EF4-FFF2-40B4-BE49-F238E27FC236}">
                    <a16:creationId xmlns:a16="http://schemas.microsoft.com/office/drawing/2014/main" id="{6CDFADD7-A310-C963-FDBD-1ACA708BF425}"/>
                  </a:ext>
                </a:extLst>
              </p:cNvPr>
              <p:cNvSpPr txBox="1">
                <a:spLocks noRot="1" noChangeAspect="1" noMove="1" noResize="1" noEditPoints="1" noAdjustHandles="1" noChangeArrowheads="1" noChangeShapeType="1" noTextEdit="1"/>
              </p:cNvSpPr>
              <p:nvPr/>
            </p:nvSpPr>
            <p:spPr>
              <a:xfrm>
                <a:off x="4809120" y="3068105"/>
                <a:ext cx="1390279" cy="369332"/>
              </a:xfrm>
              <a:prstGeom prst="rect">
                <a:avLst/>
              </a:prstGeom>
              <a:blipFill>
                <a:blip r:embed="rId6"/>
                <a:stretch>
                  <a:fillRect b="-9836"/>
                </a:stretch>
              </a:blipFill>
            </p:spPr>
            <p:txBody>
              <a:bodyPr/>
              <a:lstStyle/>
              <a:p>
                <a:r>
                  <a:rPr lang="en-US">
                    <a:noFill/>
                  </a:rPr>
                  <a:t> </a:t>
                </a:r>
              </a:p>
            </p:txBody>
          </p:sp>
        </mc:Fallback>
      </mc:AlternateContent>
      <p:graphicFrame>
        <p:nvGraphicFramePr>
          <p:cNvPr id="10" name="Table 7">
            <a:extLst>
              <a:ext uri="{FF2B5EF4-FFF2-40B4-BE49-F238E27FC236}">
                <a16:creationId xmlns:a16="http://schemas.microsoft.com/office/drawing/2014/main" id="{28C7C713-2145-ACAE-40A7-0D6E042FF8D6}"/>
              </a:ext>
            </a:extLst>
          </p:cNvPr>
          <p:cNvGraphicFramePr>
            <a:graphicFrameLocks noGrp="1"/>
          </p:cNvGraphicFramePr>
          <p:nvPr>
            <p:extLst>
              <p:ext uri="{D42A27DB-BD31-4B8C-83A1-F6EECF244321}">
                <p14:modId xmlns:p14="http://schemas.microsoft.com/office/powerpoint/2010/main" val="629803351"/>
              </p:ext>
            </p:extLst>
          </p:nvPr>
        </p:nvGraphicFramePr>
        <p:xfrm>
          <a:off x="6119391" y="2638008"/>
          <a:ext cx="470509" cy="1234440"/>
        </p:xfrm>
        <a:graphic>
          <a:graphicData uri="http://schemas.openxmlformats.org/drawingml/2006/table">
            <a:tbl>
              <a:tblPr firstRow="1" bandRow="1">
                <a:tableStyleId>{5940675A-B579-460E-94D1-54222C63F5DA}</a:tableStyleId>
              </a:tblPr>
              <a:tblGrid>
                <a:gridCol w="470509">
                  <a:extLst>
                    <a:ext uri="{9D8B030D-6E8A-4147-A177-3AD203B41FA5}">
                      <a16:colId xmlns:a16="http://schemas.microsoft.com/office/drawing/2014/main" val="3538261378"/>
                    </a:ext>
                  </a:extLst>
                </a:gridCol>
              </a:tblGrid>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n>
                            <a:noFill/>
                          </a:ln>
                          <a:solidFill>
                            <a:srgbClr val="13294B"/>
                          </a:solidFill>
                        </a:rPr>
                        <a:t>0.35</a:t>
                      </a:r>
                    </a:p>
                  </a:txBody>
                  <a:tcPr marL="68580" marR="68580" marT="34290" marB="34290" anchor="ctr">
                    <a:solidFill>
                      <a:srgbClr val="00B0F0">
                        <a:alpha val="25000"/>
                      </a:srgbClr>
                    </a:solidFill>
                  </a:tcPr>
                </a:tc>
                <a:extLst>
                  <a:ext uri="{0D108BD9-81ED-4DB2-BD59-A6C34878D82A}">
                    <a16:rowId xmlns:a16="http://schemas.microsoft.com/office/drawing/2014/main" val="3718231561"/>
                  </a:ext>
                </a:extLst>
              </a:tr>
              <a:tr h="411480">
                <a:tc>
                  <a:txBody>
                    <a:bodyPr/>
                    <a:lstStyle/>
                    <a:p>
                      <a:pPr algn="ctr"/>
                      <a:r>
                        <a:rPr lang="en-US" sz="1400" b="0" dirty="0">
                          <a:ln>
                            <a:noFill/>
                          </a:ln>
                          <a:solidFill>
                            <a:srgbClr val="13294B"/>
                          </a:solidFill>
                        </a:rPr>
                        <a:t>0.4</a:t>
                      </a:r>
                      <a:endParaRPr lang="en-US" sz="1400" dirty="0"/>
                    </a:p>
                  </a:txBody>
                  <a:tcPr marL="68580" marR="68580" marT="34290" marB="34290" anchor="ctr">
                    <a:solidFill>
                      <a:srgbClr val="00B0F0">
                        <a:alpha val="25000"/>
                      </a:srgbClr>
                    </a:solidFill>
                  </a:tcPr>
                </a:tc>
                <a:extLst>
                  <a:ext uri="{0D108BD9-81ED-4DB2-BD59-A6C34878D82A}">
                    <a16:rowId xmlns:a16="http://schemas.microsoft.com/office/drawing/2014/main" val="254091872"/>
                  </a:ext>
                </a:extLst>
              </a:tr>
              <a:tr h="411480">
                <a:tc>
                  <a:txBody>
                    <a:bodyPr/>
                    <a:lstStyle/>
                    <a:p>
                      <a:pPr algn="ctr"/>
                      <a:r>
                        <a:rPr lang="en-US" sz="1400" b="0" dirty="0">
                          <a:ln>
                            <a:noFill/>
                          </a:ln>
                          <a:solidFill>
                            <a:srgbClr val="13294B"/>
                          </a:solidFill>
                        </a:rPr>
                        <a:t>0.25</a:t>
                      </a:r>
                      <a:endParaRPr lang="en-US" sz="1400" dirty="0"/>
                    </a:p>
                  </a:txBody>
                  <a:tcPr marL="68580" marR="68580" marT="34290" marB="34290" anchor="ctr">
                    <a:solidFill>
                      <a:srgbClr val="FF0000">
                        <a:alpha val="25000"/>
                      </a:srgbClr>
                    </a:solidFill>
                  </a:tcPr>
                </a:tc>
                <a:extLst>
                  <a:ext uri="{0D108BD9-81ED-4DB2-BD59-A6C34878D82A}">
                    <a16:rowId xmlns:a16="http://schemas.microsoft.com/office/drawing/2014/main" val="3126186533"/>
                  </a:ext>
                </a:extLst>
              </a:tr>
            </a:tbl>
          </a:graphicData>
        </a:graphic>
      </p:graphicFrame>
      <p:sp>
        <p:nvSpPr>
          <p:cNvPr id="11" name="Oval 10">
            <a:extLst>
              <a:ext uri="{FF2B5EF4-FFF2-40B4-BE49-F238E27FC236}">
                <a16:creationId xmlns:a16="http://schemas.microsoft.com/office/drawing/2014/main" id="{31E8D15F-DCC5-4D99-F43D-B1FA3261DA88}"/>
              </a:ext>
            </a:extLst>
          </p:cNvPr>
          <p:cNvSpPr/>
          <p:nvPr/>
        </p:nvSpPr>
        <p:spPr>
          <a:xfrm>
            <a:off x="2530423" y="2733763"/>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E29A8BBB-687D-7E4A-C5C3-ABDF1DA7EFF0}"/>
              </a:ext>
            </a:extLst>
          </p:cNvPr>
          <p:cNvSpPr/>
          <p:nvPr/>
        </p:nvSpPr>
        <p:spPr>
          <a:xfrm>
            <a:off x="2530423" y="3515357"/>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6E1531A-63EC-0AC2-9FE3-01B3B5BF0F28}"/>
              </a:ext>
            </a:extLst>
          </p:cNvPr>
          <p:cNvSpPr/>
          <p:nvPr/>
        </p:nvSpPr>
        <p:spPr>
          <a:xfrm>
            <a:off x="2530423" y="3124561"/>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15" name="Table 7">
            <a:extLst>
              <a:ext uri="{FF2B5EF4-FFF2-40B4-BE49-F238E27FC236}">
                <a16:creationId xmlns:a16="http://schemas.microsoft.com/office/drawing/2014/main" id="{AD5FABE9-7A53-C070-0AAF-179D6A9B6ADC}"/>
              </a:ext>
            </a:extLst>
          </p:cNvPr>
          <p:cNvGraphicFramePr>
            <a:graphicFrameLocks noGrp="1"/>
          </p:cNvGraphicFramePr>
          <p:nvPr>
            <p:extLst>
              <p:ext uri="{D42A27DB-BD31-4B8C-83A1-F6EECF244321}">
                <p14:modId xmlns:p14="http://schemas.microsoft.com/office/powerpoint/2010/main" val="108419463"/>
              </p:ext>
            </p:extLst>
          </p:nvPr>
        </p:nvGraphicFramePr>
        <p:xfrm>
          <a:off x="4429466" y="4852638"/>
          <a:ext cx="411480" cy="1234440"/>
        </p:xfrm>
        <a:graphic>
          <a:graphicData uri="http://schemas.openxmlformats.org/drawingml/2006/table">
            <a:tbl>
              <a:tblPr firstRow="1" bandRow="1">
                <a:tableStyleId>{5940675A-B579-460E-94D1-54222C63F5DA}</a:tableStyleId>
              </a:tblPr>
              <a:tblGrid>
                <a:gridCol w="411480">
                  <a:extLst>
                    <a:ext uri="{9D8B030D-6E8A-4147-A177-3AD203B41FA5}">
                      <a16:colId xmlns:a16="http://schemas.microsoft.com/office/drawing/2014/main" val="3538261378"/>
                    </a:ext>
                  </a:extLst>
                </a:gridCol>
              </a:tblGrid>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n>
                            <a:noFill/>
                          </a:ln>
                          <a:solidFill>
                            <a:srgbClr val="13294B"/>
                          </a:solidFill>
                        </a:rPr>
                        <a:t>1/4</a:t>
                      </a:r>
                    </a:p>
                  </a:txBody>
                  <a:tcPr marL="68580" marR="68580" marT="34290" marB="34290" anchor="ctr">
                    <a:solidFill>
                      <a:srgbClr val="00B0F0">
                        <a:alpha val="25000"/>
                      </a:srgbClr>
                    </a:solidFill>
                  </a:tcPr>
                </a:tc>
                <a:extLst>
                  <a:ext uri="{0D108BD9-81ED-4DB2-BD59-A6C34878D82A}">
                    <a16:rowId xmlns:a16="http://schemas.microsoft.com/office/drawing/2014/main" val="3718231561"/>
                  </a:ext>
                </a:extLst>
              </a:tr>
              <a:tr h="411480">
                <a:tc>
                  <a:txBody>
                    <a:bodyPr/>
                    <a:lstStyle/>
                    <a:p>
                      <a:pPr algn="ctr"/>
                      <a:r>
                        <a:rPr lang="en-US" sz="1400" b="0" dirty="0">
                          <a:ln>
                            <a:noFill/>
                          </a:ln>
                          <a:solidFill>
                            <a:srgbClr val="13294B"/>
                          </a:solidFill>
                        </a:rPr>
                        <a:t>1/4</a:t>
                      </a:r>
                      <a:endParaRPr lang="en-US" sz="1400" dirty="0"/>
                    </a:p>
                  </a:txBody>
                  <a:tcPr marL="68580" marR="68580" marT="34290" marB="34290" anchor="ctr">
                    <a:solidFill>
                      <a:srgbClr val="00B0F0">
                        <a:alpha val="25000"/>
                      </a:srgbClr>
                    </a:solidFill>
                  </a:tcPr>
                </a:tc>
                <a:extLst>
                  <a:ext uri="{0D108BD9-81ED-4DB2-BD59-A6C34878D82A}">
                    <a16:rowId xmlns:a16="http://schemas.microsoft.com/office/drawing/2014/main" val="254091872"/>
                  </a:ext>
                </a:extLst>
              </a:tr>
              <a:tr h="411480">
                <a:tc>
                  <a:txBody>
                    <a:bodyPr/>
                    <a:lstStyle/>
                    <a:p>
                      <a:pPr algn="ctr"/>
                      <a:r>
                        <a:rPr lang="en-US" sz="1400" b="0" dirty="0">
                          <a:ln>
                            <a:noFill/>
                          </a:ln>
                          <a:solidFill>
                            <a:srgbClr val="13294B"/>
                          </a:solidFill>
                        </a:rPr>
                        <a:t>1/2</a:t>
                      </a:r>
                      <a:endParaRPr lang="en-US" sz="1400" dirty="0"/>
                    </a:p>
                  </a:txBody>
                  <a:tcPr marL="68580" marR="68580" marT="34290" marB="34290" anchor="ctr">
                    <a:solidFill>
                      <a:srgbClr val="FF0000">
                        <a:alpha val="25000"/>
                      </a:srgbClr>
                    </a:solidFill>
                  </a:tcPr>
                </a:tc>
                <a:extLst>
                  <a:ext uri="{0D108BD9-81ED-4DB2-BD59-A6C34878D82A}">
                    <a16:rowId xmlns:a16="http://schemas.microsoft.com/office/drawing/2014/main" val="3126186533"/>
                  </a:ext>
                </a:extLst>
              </a:tr>
            </a:tbl>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BA3C38-9E20-E708-D374-0843B3592A12}"/>
                  </a:ext>
                </a:extLst>
              </p:cNvPr>
              <p:cNvSpPr txBox="1"/>
              <p:nvPr/>
            </p:nvSpPr>
            <p:spPr>
              <a:xfrm>
                <a:off x="2906535" y="4528190"/>
                <a:ext cx="123444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b="1" i="1">
                              <a:solidFill>
                                <a:srgbClr val="13294B"/>
                              </a:solidFill>
                              <a:latin typeface="Cambria Math" panose="02040503050406030204" pitchFamily="18" charset="0"/>
                            </a:rPr>
                          </m:ctrlPr>
                        </m:sSupPr>
                        <m:e>
                          <m:r>
                            <a:rPr lang="en-US" b="1">
                              <a:solidFill>
                                <a:srgbClr val="13294B"/>
                              </a:solidFill>
                              <a:latin typeface="Cambria Math" panose="02040503050406030204" pitchFamily="18" charset="0"/>
                            </a:rPr>
                            <m:t>𝐐</m:t>
                          </m:r>
                        </m:e>
                        <m:sup>
                          <m:r>
                            <a:rPr lang="en-US" i="1">
                              <a:solidFill>
                                <a:srgbClr val="13294B"/>
                              </a:solidFill>
                              <a:latin typeface="Cambria Math" panose="02040503050406030204" pitchFamily="18" charset="0"/>
                            </a:rPr>
                            <m:t>𝑇</m:t>
                          </m:r>
                        </m:sup>
                      </m:sSup>
                    </m:oMath>
                  </m:oMathPara>
                </a14:m>
                <a:endParaRPr lang="en-US" dirty="0">
                  <a:solidFill>
                    <a:srgbClr val="13294B"/>
                  </a:solidFill>
                </a:endParaRPr>
              </a:p>
            </p:txBody>
          </p:sp>
        </mc:Choice>
        <mc:Fallback xmlns="">
          <p:sp>
            <p:nvSpPr>
              <p:cNvPr id="16" name="TextBox 15">
                <a:extLst>
                  <a:ext uri="{FF2B5EF4-FFF2-40B4-BE49-F238E27FC236}">
                    <a16:creationId xmlns:a16="http://schemas.microsoft.com/office/drawing/2014/main" id="{F4BA3C38-9E20-E708-D374-0843B3592A12}"/>
                  </a:ext>
                </a:extLst>
              </p:cNvPr>
              <p:cNvSpPr txBox="1">
                <a:spLocks noRot="1" noChangeAspect="1" noMove="1" noResize="1" noEditPoints="1" noAdjustHandles="1" noChangeArrowheads="1" noChangeShapeType="1" noTextEdit="1"/>
              </p:cNvSpPr>
              <p:nvPr/>
            </p:nvSpPr>
            <p:spPr>
              <a:xfrm>
                <a:off x="2906535" y="4528190"/>
                <a:ext cx="1234440" cy="369332"/>
              </a:xfrm>
              <a:prstGeom prst="rect">
                <a:avLst/>
              </a:prstGeom>
              <a:blipFill>
                <a:blip r:embed="rId7"/>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3319B62-7632-2DD4-2D20-E8F88DD046A2}"/>
                  </a:ext>
                </a:extLst>
              </p:cNvPr>
              <p:cNvSpPr txBox="1"/>
              <p:nvPr/>
            </p:nvSpPr>
            <p:spPr>
              <a:xfrm>
                <a:off x="4429466" y="4531830"/>
                <a:ext cx="41148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b="1" i="1">
                              <a:solidFill>
                                <a:srgbClr val="13294B"/>
                              </a:solidFill>
                              <a:latin typeface="Cambria Math" panose="02040503050406030204" pitchFamily="18" charset="0"/>
                            </a:rPr>
                          </m:ctrlPr>
                        </m:accPr>
                        <m:e>
                          <m:r>
                            <a:rPr lang="en-US" b="1">
                              <a:solidFill>
                                <a:srgbClr val="13294B"/>
                              </a:solidFill>
                              <a:latin typeface="Cambria Math" panose="02040503050406030204" pitchFamily="18" charset="0"/>
                            </a:rPr>
                            <m:t>𝐞</m:t>
                          </m:r>
                        </m:e>
                      </m:acc>
                    </m:oMath>
                  </m:oMathPara>
                </a14:m>
                <a:endParaRPr lang="en-US" dirty="0">
                  <a:solidFill>
                    <a:srgbClr val="13294B"/>
                  </a:solidFill>
                </a:endParaRPr>
              </a:p>
            </p:txBody>
          </p:sp>
        </mc:Choice>
        <mc:Fallback xmlns="">
          <p:sp>
            <p:nvSpPr>
              <p:cNvPr id="17" name="TextBox 16">
                <a:extLst>
                  <a:ext uri="{FF2B5EF4-FFF2-40B4-BE49-F238E27FC236}">
                    <a16:creationId xmlns:a16="http://schemas.microsoft.com/office/drawing/2014/main" id="{53319B62-7632-2DD4-2D20-E8F88DD046A2}"/>
                  </a:ext>
                </a:extLst>
              </p:cNvPr>
              <p:cNvSpPr txBox="1">
                <a:spLocks noRot="1" noChangeAspect="1" noMove="1" noResize="1" noEditPoints="1" noAdjustHandles="1" noChangeArrowheads="1" noChangeShapeType="1" noTextEdit="1"/>
              </p:cNvSpPr>
              <p:nvPr/>
            </p:nvSpPr>
            <p:spPr>
              <a:xfrm>
                <a:off x="4429466" y="4531830"/>
                <a:ext cx="411480" cy="369332"/>
              </a:xfrm>
              <a:prstGeom prst="rect">
                <a:avLst/>
              </a:prstGeom>
              <a:blipFill>
                <a:blip r:embed="rId8"/>
                <a:stretch>
                  <a:fillRect r="-5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44BB8F8-6D9E-7248-2B0C-E566A845EC28}"/>
                  </a:ext>
                </a:extLst>
              </p:cNvPr>
              <p:cNvSpPr txBox="1"/>
              <p:nvPr/>
            </p:nvSpPr>
            <p:spPr>
              <a:xfrm>
                <a:off x="4825033" y="5303013"/>
                <a:ext cx="1390279"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b="1" i="1">
                              <a:solidFill>
                                <a:srgbClr val="13294B"/>
                              </a:solidFill>
                              <a:latin typeface="Cambria Math" panose="02040503050406030204" pitchFamily="18" charset="0"/>
                            </a:rPr>
                          </m:ctrlPr>
                        </m:accPr>
                        <m:e>
                          <m:r>
                            <a:rPr lang="en-US" b="1">
                              <a:solidFill>
                                <a:srgbClr val="13294B"/>
                              </a:solidFill>
                              <a:latin typeface="Cambria Math" panose="02040503050406030204" pitchFamily="18" charset="0"/>
                            </a:rPr>
                            <m:t>𝐫</m:t>
                          </m:r>
                        </m:e>
                      </m:acc>
                      <m:r>
                        <a:rPr lang="en-US" b="1">
                          <a:solidFill>
                            <a:srgbClr val="13294B"/>
                          </a:solidFill>
                          <a:latin typeface="Cambria Math" panose="02040503050406030204" pitchFamily="18" charset="0"/>
                        </a:rPr>
                        <m:t>=</m:t>
                      </m:r>
                      <m:sSup>
                        <m:sSupPr>
                          <m:ctrlPr>
                            <a:rPr lang="en-US" b="1" i="1">
                              <a:solidFill>
                                <a:srgbClr val="13294B"/>
                              </a:solidFill>
                              <a:latin typeface="Cambria Math" panose="02040503050406030204" pitchFamily="18" charset="0"/>
                            </a:rPr>
                          </m:ctrlPr>
                        </m:sSupPr>
                        <m:e>
                          <m:r>
                            <a:rPr lang="en-US" b="1">
                              <a:solidFill>
                                <a:srgbClr val="13294B"/>
                              </a:solidFill>
                              <a:latin typeface="Cambria Math" panose="02040503050406030204" pitchFamily="18" charset="0"/>
                            </a:rPr>
                            <m:t>𝐐</m:t>
                          </m:r>
                        </m:e>
                        <m:sup>
                          <m:r>
                            <a:rPr lang="en-US" i="1">
                              <a:solidFill>
                                <a:srgbClr val="13294B"/>
                              </a:solidFill>
                              <a:latin typeface="Cambria Math" panose="02040503050406030204" pitchFamily="18" charset="0"/>
                            </a:rPr>
                            <m:t>𝑇</m:t>
                          </m:r>
                        </m:sup>
                      </m:sSup>
                      <m:acc>
                        <m:accPr>
                          <m:chr m:val="̃"/>
                          <m:ctrlPr>
                            <a:rPr lang="en-US" b="1" i="1">
                              <a:solidFill>
                                <a:srgbClr val="13294B"/>
                              </a:solidFill>
                              <a:latin typeface="Cambria Math" panose="02040503050406030204" pitchFamily="18" charset="0"/>
                            </a:rPr>
                          </m:ctrlPr>
                        </m:accPr>
                        <m:e>
                          <m:r>
                            <a:rPr lang="en-US" b="1">
                              <a:solidFill>
                                <a:srgbClr val="13294B"/>
                              </a:solidFill>
                              <a:latin typeface="Cambria Math" panose="02040503050406030204" pitchFamily="18" charset="0"/>
                            </a:rPr>
                            <m:t>𝐞</m:t>
                          </m:r>
                        </m:e>
                      </m:acc>
                      <m:r>
                        <a:rPr lang="en-US">
                          <a:solidFill>
                            <a:srgbClr val="13294B"/>
                          </a:solidFill>
                          <a:latin typeface="Cambria Math" panose="02040503050406030204" pitchFamily="18" charset="0"/>
                        </a:rPr>
                        <m:t>=</m:t>
                      </m:r>
                    </m:oMath>
                  </m:oMathPara>
                </a14:m>
                <a:endParaRPr lang="en-US" dirty="0">
                  <a:solidFill>
                    <a:srgbClr val="13294B"/>
                  </a:solidFill>
                </a:endParaRPr>
              </a:p>
            </p:txBody>
          </p:sp>
        </mc:Choice>
        <mc:Fallback xmlns="">
          <p:sp>
            <p:nvSpPr>
              <p:cNvPr id="18" name="TextBox 17">
                <a:extLst>
                  <a:ext uri="{FF2B5EF4-FFF2-40B4-BE49-F238E27FC236}">
                    <a16:creationId xmlns:a16="http://schemas.microsoft.com/office/drawing/2014/main" id="{344BB8F8-6D9E-7248-2B0C-E566A845EC28}"/>
                  </a:ext>
                </a:extLst>
              </p:cNvPr>
              <p:cNvSpPr txBox="1">
                <a:spLocks noRot="1" noChangeAspect="1" noMove="1" noResize="1" noEditPoints="1" noAdjustHandles="1" noChangeArrowheads="1" noChangeShapeType="1" noTextEdit="1"/>
              </p:cNvSpPr>
              <p:nvPr/>
            </p:nvSpPr>
            <p:spPr>
              <a:xfrm>
                <a:off x="4825033" y="5303013"/>
                <a:ext cx="1390279" cy="369332"/>
              </a:xfrm>
              <a:prstGeom prst="rect">
                <a:avLst/>
              </a:prstGeom>
              <a:blipFill>
                <a:blip r:embed="rId9"/>
                <a:stretch>
                  <a:fillRect b="-8197"/>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5AC8D5C7-6267-D3EF-C98C-8FCA6A4A24ED}"/>
              </a:ext>
            </a:extLst>
          </p:cNvPr>
          <p:cNvSpPr/>
          <p:nvPr/>
        </p:nvSpPr>
        <p:spPr>
          <a:xfrm>
            <a:off x="2546336" y="4968671"/>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8CCB9305-1C9F-6A44-3B15-0E9D4549AF22}"/>
              </a:ext>
            </a:extLst>
          </p:cNvPr>
          <p:cNvSpPr/>
          <p:nvPr/>
        </p:nvSpPr>
        <p:spPr>
          <a:xfrm>
            <a:off x="2546336" y="5750265"/>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EE59CED0-C0E2-1932-7397-9D782C765A9D}"/>
              </a:ext>
            </a:extLst>
          </p:cNvPr>
          <p:cNvSpPr/>
          <p:nvPr/>
        </p:nvSpPr>
        <p:spPr>
          <a:xfrm>
            <a:off x="2546336" y="5359468"/>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2">
            <a:extLst>
              <a:ext uri="{FF2B5EF4-FFF2-40B4-BE49-F238E27FC236}">
                <a16:creationId xmlns:a16="http://schemas.microsoft.com/office/drawing/2014/main" id="{78AB57EA-9853-4EA8-2E01-4D6817978C2B}"/>
              </a:ext>
            </a:extLst>
          </p:cNvPr>
          <p:cNvSpPr txBox="1"/>
          <p:nvPr/>
        </p:nvSpPr>
        <p:spPr>
          <a:xfrm>
            <a:off x="725703" y="5052644"/>
            <a:ext cx="1711287" cy="646331"/>
          </a:xfrm>
          <a:prstGeom prst="rect">
            <a:avLst/>
          </a:prstGeom>
          <a:noFill/>
        </p:spPr>
        <p:txBody>
          <a:bodyPr wrap="square" rtlCol="0">
            <a:spAutoFit/>
          </a:bodyPr>
          <a:lstStyle/>
          <a:p>
            <a:pPr algn="ctr"/>
            <a:r>
              <a:rPr lang="en-US" dirty="0">
                <a:solidFill>
                  <a:srgbClr val="00B0F0"/>
                </a:solidFill>
              </a:rPr>
              <a:t>rows </a:t>
            </a:r>
            <a:r>
              <a:rPr lang="en-US" dirty="0" err="1">
                <a:solidFill>
                  <a:srgbClr val="00B0F0"/>
                </a:solidFill>
              </a:rPr>
              <a:t>w.r.t.</a:t>
            </a:r>
            <a:r>
              <a:rPr lang="en-US" dirty="0">
                <a:solidFill>
                  <a:srgbClr val="00B0F0"/>
                </a:solidFill>
              </a:rPr>
              <a:t> blue nodes</a:t>
            </a:r>
          </a:p>
        </p:txBody>
      </p:sp>
      <p:sp>
        <p:nvSpPr>
          <p:cNvPr id="24" name="TextBox 23">
            <a:extLst>
              <a:ext uri="{FF2B5EF4-FFF2-40B4-BE49-F238E27FC236}">
                <a16:creationId xmlns:a16="http://schemas.microsoft.com/office/drawing/2014/main" id="{77509BBF-E399-EAB0-8B3A-59759AE6E715}"/>
              </a:ext>
            </a:extLst>
          </p:cNvPr>
          <p:cNvSpPr txBox="1"/>
          <p:nvPr/>
        </p:nvSpPr>
        <p:spPr>
          <a:xfrm>
            <a:off x="746545" y="5602330"/>
            <a:ext cx="1669604" cy="646331"/>
          </a:xfrm>
          <a:prstGeom prst="rect">
            <a:avLst/>
          </a:prstGeom>
          <a:noFill/>
        </p:spPr>
        <p:txBody>
          <a:bodyPr wrap="square" rtlCol="0">
            <a:spAutoFit/>
          </a:bodyPr>
          <a:lstStyle/>
          <a:p>
            <a:pPr algn="ctr"/>
            <a:r>
              <a:rPr lang="en-US" dirty="0">
                <a:solidFill>
                  <a:srgbClr val="FF0000"/>
                </a:solidFill>
              </a:rPr>
              <a:t>row </a:t>
            </a:r>
            <a:r>
              <a:rPr lang="en-US" dirty="0" err="1">
                <a:solidFill>
                  <a:srgbClr val="FF0000"/>
                </a:solidFill>
              </a:rPr>
              <a:t>w.r.t.</a:t>
            </a:r>
            <a:r>
              <a:rPr lang="en-US" dirty="0">
                <a:solidFill>
                  <a:srgbClr val="FF0000"/>
                </a:solidFill>
              </a:rPr>
              <a:t> red nodes</a:t>
            </a:r>
          </a:p>
        </p:txBody>
      </p:sp>
      <p:cxnSp>
        <p:nvCxnSpPr>
          <p:cNvPr id="25" name="Straight Arrow Connector 24">
            <a:extLst>
              <a:ext uri="{FF2B5EF4-FFF2-40B4-BE49-F238E27FC236}">
                <a16:creationId xmlns:a16="http://schemas.microsoft.com/office/drawing/2014/main" id="{FB8A0479-A821-6636-B59D-92C4B151EED7}"/>
              </a:ext>
            </a:extLst>
          </p:cNvPr>
          <p:cNvCxnSpPr/>
          <p:nvPr/>
        </p:nvCxnSpPr>
        <p:spPr>
          <a:xfrm>
            <a:off x="2301565" y="5855945"/>
            <a:ext cx="18673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Left Brace 25">
            <a:extLst>
              <a:ext uri="{FF2B5EF4-FFF2-40B4-BE49-F238E27FC236}">
                <a16:creationId xmlns:a16="http://schemas.microsoft.com/office/drawing/2014/main" id="{B690EAE9-38E9-5DE2-F502-058ACE47870A}"/>
              </a:ext>
            </a:extLst>
          </p:cNvPr>
          <p:cNvSpPr/>
          <p:nvPr/>
        </p:nvSpPr>
        <p:spPr>
          <a:xfrm>
            <a:off x="2338737" y="5072101"/>
            <a:ext cx="120957" cy="484748"/>
          </a:xfrm>
          <a:prstGeom prst="lef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86F3DDD1-B6C4-88F2-1B92-696C4E6B799D}"/>
              </a:ext>
            </a:extLst>
          </p:cNvPr>
          <p:cNvSpPr txBox="1"/>
          <p:nvPr/>
        </p:nvSpPr>
        <p:spPr>
          <a:xfrm>
            <a:off x="730631" y="2811003"/>
            <a:ext cx="1711287" cy="646331"/>
          </a:xfrm>
          <a:prstGeom prst="rect">
            <a:avLst/>
          </a:prstGeom>
          <a:noFill/>
        </p:spPr>
        <p:txBody>
          <a:bodyPr wrap="square" rtlCol="0">
            <a:spAutoFit/>
          </a:bodyPr>
          <a:lstStyle/>
          <a:p>
            <a:pPr algn="ctr"/>
            <a:r>
              <a:rPr lang="en-US" dirty="0">
                <a:solidFill>
                  <a:srgbClr val="00B0F0"/>
                </a:solidFill>
              </a:rPr>
              <a:t>rows </a:t>
            </a:r>
            <a:r>
              <a:rPr lang="en-US" dirty="0" err="1">
                <a:solidFill>
                  <a:srgbClr val="00B0F0"/>
                </a:solidFill>
              </a:rPr>
              <a:t>w.r.t.</a:t>
            </a:r>
            <a:r>
              <a:rPr lang="en-US" dirty="0">
                <a:solidFill>
                  <a:srgbClr val="00B0F0"/>
                </a:solidFill>
              </a:rPr>
              <a:t> blue nodes</a:t>
            </a:r>
          </a:p>
        </p:txBody>
      </p:sp>
      <p:sp>
        <p:nvSpPr>
          <p:cNvPr id="28" name="TextBox 27">
            <a:extLst>
              <a:ext uri="{FF2B5EF4-FFF2-40B4-BE49-F238E27FC236}">
                <a16:creationId xmlns:a16="http://schemas.microsoft.com/office/drawing/2014/main" id="{9669A337-6066-2C91-5DA8-A302CC2AC14E}"/>
              </a:ext>
            </a:extLst>
          </p:cNvPr>
          <p:cNvSpPr txBox="1"/>
          <p:nvPr/>
        </p:nvSpPr>
        <p:spPr>
          <a:xfrm>
            <a:off x="838618" y="3360689"/>
            <a:ext cx="1582460" cy="646331"/>
          </a:xfrm>
          <a:prstGeom prst="rect">
            <a:avLst/>
          </a:prstGeom>
          <a:noFill/>
        </p:spPr>
        <p:txBody>
          <a:bodyPr wrap="square" rtlCol="0">
            <a:spAutoFit/>
          </a:bodyPr>
          <a:lstStyle/>
          <a:p>
            <a:pPr algn="ctr"/>
            <a:r>
              <a:rPr lang="en-US" dirty="0">
                <a:solidFill>
                  <a:srgbClr val="FF0000"/>
                </a:solidFill>
              </a:rPr>
              <a:t>row </a:t>
            </a:r>
            <a:r>
              <a:rPr lang="en-US" dirty="0" err="1">
                <a:solidFill>
                  <a:srgbClr val="FF0000"/>
                </a:solidFill>
              </a:rPr>
              <a:t>w.r.t.</a:t>
            </a:r>
            <a:r>
              <a:rPr lang="en-US" dirty="0">
                <a:solidFill>
                  <a:srgbClr val="FF0000"/>
                </a:solidFill>
              </a:rPr>
              <a:t> red nodes</a:t>
            </a:r>
          </a:p>
        </p:txBody>
      </p:sp>
      <p:cxnSp>
        <p:nvCxnSpPr>
          <p:cNvPr id="29" name="Straight Arrow Connector 28">
            <a:extLst>
              <a:ext uri="{FF2B5EF4-FFF2-40B4-BE49-F238E27FC236}">
                <a16:creationId xmlns:a16="http://schemas.microsoft.com/office/drawing/2014/main" id="{90CB70A2-53BF-8DCB-863B-E826DE858537}"/>
              </a:ext>
            </a:extLst>
          </p:cNvPr>
          <p:cNvCxnSpPr/>
          <p:nvPr/>
        </p:nvCxnSpPr>
        <p:spPr>
          <a:xfrm>
            <a:off x="2306494" y="3614304"/>
            <a:ext cx="18673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Left Brace 29">
            <a:extLst>
              <a:ext uri="{FF2B5EF4-FFF2-40B4-BE49-F238E27FC236}">
                <a16:creationId xmlns:a16="http://schemas.microsoft.com/office/drawing/2014/main" id="{3FE1C4C6-5B42-8489-1B25-0F028A45BC33}"/>
              </a:ext>
            </a:extLst>
          </p:cNvPr>
          <p:cNvSpPr/>
          <p:nvPr/>
        </p:nvSpPr>
        <p:spPr>
          <a:xfrm>
            <a:off x="2343666" y="2830460"/>
            <a:ext cx="120957" cy="484748"/>
          </a:xfrm>
          <a:prstGeom prst="leftBrace">
            <a:avLst/>
          </a:pr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4" name="Graphic 43" descr="Grinning face with solid fill with solid fill">
            <a:extLst>
              <a:ext uri="{FF2B5EF4-FFF2-40B4-BE49-F238E27FC236}">
                <a16:creationId xmlns:a16="http://schemas.microsoft.com/office/drawing/2014/main" id="{4AC8050E-4B66-F117-5D76-FFA5726AA1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1461" y="5175941"/>
            <a:ext cx="685800" cy="685800"/>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7C6C541-237D-F978-D205-2D90C32AB4FD}"/>
                  </a:ext>
                </a:extLst>
              </p:cNvPr>
              <p:cNvSpPr txBox="1"/>
              <p:nvPr/>
            </p:nvSpPr>
            <p:spPr>
              <a:xfrm>
                <a:off x="7245788" y="5218759"/>
                <a:ext cx="1096493" cy="400110"/>
              </a:xfrm>
              <a:prstGeom prst="rect">
                <a:avLst/>
              </a:prstGeom>
              <a:noFill/>
            </p:spPr>
            <p:txBody>
              <a:bodyPr wrap="square">
                <a:spAutoFit/>
              </a:bodyPr>
              <a:lstStyle/>
              <a:p>
                <a14:m>
                  <m:oMath xmlns:m="http://schemas.openxmlformats.org/officeDocument/2006/math">
                    <m:r>
                      <a:rPr lang="en-US" sz="2000" i="1">
                        <a:solidFill>
                          <a:srgbClr val="13294B"/>
                        </a:solidFill>
                        <a:latin typeface="Cambria Math" panose="02040503050406030204" pitchFamily="18" charset="0"/>
                      </a:rPr>
                      <m:t>𝜙</m:t>
                    </m:r>
                  </m:oMath>
                </a14:m>
                <a:r>
                  <a:rPr lang="en-US" sz="2000" dirty="0">
                    <a:solidFill>
                      <a:srgbClr val="13294B"/>
                    </a:solidFill>
                  </a:rPr>
                  <a:t>-fair! </a:t>
                </a:r>
              </a:p>
            </p:txBody>
          </p:sp>
        </mc:Choice>
        <mc:Fallback xmlns="">
          <p:sp>
            <p:nvSpPr>
              <p:cNvPr id="45" name="TextBox 44">
                <a:extLst>
                  <a:ext uri="{FF2B5EF4-FFF2-40B4-BE49-F238E27FC236}">
                    <a16:creationId xmlns:a16="http://schemas.microsoft.com/office/drawing/2014/main" id="{D7C6C541-237D-F978-D205-2D90C32AB4FD}"/>
                  </a:ext>
                </a:extLst>
              </p:cNvPr>
              <p:cNvSpPr txBox="1">
                <a:spLocks noRot="1" noChangeAspect="1" noMove="1" noResize="1" noEditPoints="1" noAdjustHandles="1" noChangeArrowheads="1" noChangeShapeType="1" noTextEdit="1"/>
              </p:cNvSpPr>
              <p:nvPr/>
            </p:nvSpPr>
            <p:spPr>
              <a:xfrm>
                <a:off x="7245788" y="5218759"/>
                <a:ext cx="1096493" cy="400110"/>
              </a:xfrm>
              <a:prstGeom prst="rect">
                <a:avLst/>
              </a:prstGeom>
              <a:blipFill>
                <a:blip r:embed="rId12"/>
                <a:stretch>
                  <a:fillRect l="-2235"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95697FA-28E3-393A-546E-1F00F08AA00A}"/>
                  </a:ext>
                </a:extLst>
              </p:cNvPr>
              <p:cNvSpPr txBox="1"/>
              <p:nvPr/>
            </p:nvSpPr>
            <p:spPr>
              <a:xfrm>
                <a:off x="7233548" y="5490665"/>
                <a:ext cx="1371714"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rgbClr val="13294B"/>
                          </a:solidFill>
                          <a:latin typeface="Cambria Math" panose="02040503050406030204" pitchFamily="18" charset="0"/>
                        </a:rPr>
                        <m:t>0</m:t>
                      </m:r>
                      <m:r>
                        <a:rPr lang="en-US" i="1">
                          <a:solidFill>
                            <a:srgbClr val="13294B"/>
                          </a:solidFill>
                          <a:latin typeface="Cambria Math" panose="02040503050406030204" pitchFamily="18" charset="0"/>
                        </a:rPr>
                        <m:t>.</m:t>
                      </m:r>
                      <m:r>
                        <a:rPr lang="en-US" i="1">
                          <a:solidFill>
                            <a:srgbClr val="13294B"/>
                          </a:solidFill>
                          <a:latin typeface="Cambria Math" panose="02040503050406030204" pitchFamily="18" charset="0"/>
                        </a:rPr>
                        <m:t>34</m:t>
                      </m:r>
                      <m:r>
                        <a:rPr lang="en-US" i="1">
                          <a:solidFill>
                            <a:srgbClr val="13294B"/>
                          </a:solidFill>
                          <a:latin typeface="Cambria Math" panose="02040503050406030204" pitchFamily="18" charset="0"/>
                        </a:rPr>
                        <m:t>≥</m:t>
                      </m:r>
                      <m:f>
                        <m:fPr>
                          <m:ctrlPr>
                            <a:rPr lang="en-US" i="1">
                              <a:solidFill>
                                <a:srgbClr val="13294B"/>
                              </a:solidFill>
                              <a:latin typeface="Cambria Math" panose="02040503050406030204" pitchFamily="18" charset="0"/>
                            </a:rPr>
                          </m:ctrlPr>
                        </m:fPr>
                        <m:num>
                          <m:r>
                            <a:rPr lang="en-US" i="1">
                              <a:solidFill>
                                <a:srgbClr val="13294B"/>
                              </a:solidFill>
                              <a:latin typeface="Cambria Math" panose="02040503050406030204" pitchFamily="18" charset="0"/>
                            </a:rPr>
                            <m:t>1</m:t>
                          </m:r>
                        </m:num>
                        <m:den>
                          <m:r>
                            <a:rPr lang="en-US" i="1">
                              <a:solidFill>
                                <a:srgbClr val="13294B"/>
                              </a:solidFill>
                              <a:latin typeface="Cambria Math" panose="02040503050406030204" pitchFamily="18" charset="0"/>
                            </a:rPr>
                            <m:t>3</m:t>
                          </m:r>
                        </m:den>
                      </m:f>
                    </m:oMath>
                  </m:oMathPara>
                </a14:m>
                <a:endParaRPr lang="en-US" dirty="0">
                  <a:solidFill>
                    <a:srgbClr val="13294B"/>
                  </a:solidFill>
                </a:endParaRPr>
              </a:p>
            </p:txBody>
          </p:sp>
        </mc:Choice>
        <mc:Fallback xmlns="">
          <p:sp>
            <p:nvSpPr>
              <p:cNvPr id="46" name="TextBox 45">
                <a:extLst>
                  <a:ext uri="{FF2B5EF4-FFF2-40B4-BE49-F238E27FC236}">
                    <a16:creationId xmlns:a16="http://schemas.microsoft.com/office/drawing/2014/main" id="{595697FA-28E3-393A-546E-1F00F08AA00A}"/>
                  </a:ext>
                </a:extLst>
              </p:cNvPr>
              <p:cNvSpPr txBox="1">
                <a:spLocks noRot="1" noChangeAspect="1" noMove="1" noResize="1" noEditPoints="1" noAdjustHandles="1" noChangeArrowheads="1" noChangeShapeType="1" noTextEdit="1"/>
              </p:cNvSpPr>
              <p:nvPr/>
            </p:nvSpPr>
            <p:spPr>
              <a:xfrm>
                <a:off x="7233548" y="5490665"/>
                <a:ext cx="1371714" cy="6127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B641C9E-8F38-FC60-7935-1CC20CC0E8C8}"/>
                  </a:ext>
                </a:extLst>
              </p:cNvPr>
              <p:cNvSpPr txBox="1"/>
              <p:nvPr/>
            </p:nvSpPr>
            <p:spPr>
              <a:xfrm>
                <a:off x="7007179" y="3148217"/>
                <a:ext cx="1735594"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rgbClr val="13294B"/>
                          </a:solidFill>
                          <a:latin typeface="Cambria Math" panose="02040503050406030204" pitchFamily="18" charset="0"/>
                        </a:rPr>
                        <m:t>0</m:t>
                      </m:r>
                      <m:r>
                        <a:rPr lang="en-US" i="1">
                          <a:solidFill>
                            <a:srgbClr val="13294B"/>
                          </a:solidFill>
                          <a:latin typeface="Cambria Math" panose="02040503050406030204" pitchFamily="18" charset="0"/>
                        </a:rPr>
                        <m:t>.</m:t>
                      </m:r>
                      <m:r>
                        <a:rPr lang="en-US" i="1">
                          <a:solidFill>
                            <a:srgbClr val="13294B"/>
                          </a:solidFill>
                          <a:latin typeface="Cambria Math" panose="02040503050406030204" pitchFamily="18" charset="0"/>
                        </a:rPr>
                        <m:t>25</m:t>
                      </m:r>
                      <m:r>
                        <a:rPr lang="en-US" i="1">
                          <a:solidFill>
                            <a:srgbClr val="13294B"/>
                          </a:solidFill>
                          <a:latin typeface="Cambria Math" panose="02040503050406030204" pitchFamily="18" charset="0"/>
                        </a:rPr>
                        <m:t>&lt;</m:t>
                      </m:r>
                      <m:f>
                        <m:fPr>
                          <m:ctrlPr>
                            <a:rPr lang="en-US" i="1">
                              <a:solidFill>
                                <a:srgbClr val="13294B"/>
                              </a:solidFill>
                              <a:latin typeface="Cambria Math" panose="02040503050406030204" pitchFamily="18" charset="0"/>
                            </a:rPr>
                          </m:ctrlPr>
                        </m:fPr>
                        <m:num>
                          <m:r>
                            <a:rPr lang="en-US" i="1">
                              <a:solidFill>
                                <a:srgbClr val="13294B"/>
                              </a:solidFill>
                              <a:latin typeface="Cambria Math" panose="02040503050406030204" pitchFamily="18" charset="0"/>
                            </a:rPr>
                            <m:t>1</m:t>
                          </m:r>
                        </m:num>
                        <m:den>
                          <m:r>
                            <a:rPr lang="en-US" i="1">
                              <a:solidFill>
                                <a:srgbClr val="13294B"/>
                              </a:solidFill>
                              <a:latin typeface="Cambria Math" panose="02040503050406030204" pitchFamily="18" charset="0"/>
                            </a:rPr>
                            <m:t>3</m:t>
                          </m:r>
                        </m:den>
                      </m:f>
                    </m:oMath>
                  </m:oMathPara>
                </a14:m>
                <a:endParaRPr lang="en-US" dirty="0">
                  <a:solidFill>
                    <a:srgbClr val="13294B"/>
                  </a:solidFill>
                </a:endParaRPr>
              </a:p>
            </p:txBody>
          </p:sp>
        </mc:Choice>
        <mc:Fallback xmlns="">
          <p:sp>
            <p:nvSpPr>
              <p:cNvPr id="47" name="TextBox 46">
                <a:extLst>
                  <a:ext uri="{FF2B5EF4-FFF2-40B4-BE49-F238E27FC236}">
                    <a16:creationId xmlns:a16="http://schemas.microsoft.com/office/drawing/2014/main" id="{CB641C9E-8F38-FC60-7935-1CC20CC0E8C8}"/>
                  </a:ext>
                </a:extLst>
              </p:cNvPr>
              <p:cNvSpPr txBox="1">
                <a:spLocks noRot="1" noChangeAspect="1" noMove="1" noResize="1" noEditPoints="1" noAdjustHandles="1" noChangeArrowheads="1" noChangeShapeType="1" noTextEdit="1"/>
              </p:cNvSpPr>
              <p:nvPr/>
            </p:nvSpPr>
            <p:spPr>
              <a:xfrm>
                <a:off x="7007179" y="3148217"/>
                <a:ext cx="1735594" cy="6127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903A077-FFC3-AADE-5BE1-D56DD9482E38}"/>
                  </a:ext>
                </a:extLst>
              </p:cNvPr>
              <p:cNvSpPr txBox="1"/>
              <p:nvPr/>
            </p:nvSpPr>
            <p:spPr>
              <a:xfrm>
                <a:off x="7242781" y="2887744"/>
                <a:ext cx="1599608" cy="400110"/>
              </a:xfrm>
              <a:prstGeom prst="rect">
                <a:avLst/>
              </a:prstGeom>
              <a:noFill/>
            </p:spPr>
            <p:txBody>
              <a:bodyPr wrap="square">
                <a:spAutoFit/>
              </a:bodyPr>
              <a:lstStyle/>
              <a:p>
                <a:r>
                  <a:rPr lang="en-US" sz="2000" dirty="0">
                    <a:solidFill>
                      <a:srgbClr val="13294B"/>
                    </a:solidFill>
                  </a:rPr>
                  <a:t>Not </a:t>
                </a:r>
                <a14:m>
                  <m:oMath xmlns:m="http://schemas.openxmlformats.org/officeDocument/2006/math">
                    <m:r>
                      <a:rPr lang="en-US" sz="2000" i="1">
                        <a:solidFill>
                          <a:srgbClr val="13294B"/>
                        </a:solidFill>
                        <a:latin typeface="Cambria Math" panose="02040503050406030204" pitchFamily="18" charset="0"/>
                      </a:rPr>
                      <m:t>𝜙</m:t>
                    </m:r>
                  </m:oMath>
                </a14:m>
                <a:r>
                  <a:rPr lang="en-US" sz="2000" dirty="0">
                    <a:solidFill>
                      <a:srgbClr val="13294B"/>
                    </a:solidFill>
                  </a:rPr>
                  <a:t>-fair! </a:t>
                </a:r>
              </a:p>
            </p:txBody>
          </p:sp>
        </mc:Choice>
        <mc:Fallback xmlns="">
          <p:sp>
            <p:nvSpPr>
              <p:cNvPr id="48" name="TextBox 47">
                <a:extLst>
                  <a:ext uri="{FF2B5EF4-FFF2-40B4-BE49-F238E27FC236}">
                    <a16:creationId xmlns:a16="http://schemas.microsoft.com/office/drawing/2014/main" id="{E903A077-FFC3-AADE-5BE1-D56DD9482E38}"/>
                  </a:ext>
                </a:extLst>
              </p:cNvPr>
              <p:cNvSpPr txBox="1">
                <a:spLocks noRot="1" noChangeAspect="1" noMove="1" noResize="1" noEditPoints="1" noAdjustHandles="1" noChangeArrowheads="1" noChangeShapeType="1" noTextEdit="1"/>
              </p:cNvSpPr>
              <p:nvPr/>
            </p:nvSpPr>
            <p:spPr>
              <a:xfrm>
                <a:off x="7242781" y="2887744"/>
                <a:ext cx="1599608" cy="400110"/>
              </a:xfrm>
              <a:prstGeom prst="rect">
                <a:avLst/>
              </a:prstGeom>
              <a:blipFill>
                <a:blip r:embed="rId15"/>
                <a:stretch>
                  <a:fillRect l="-3802" t="-9231" b="-27692"/>
                </a:stretch>
              </a:blipFill>
            </p:spPr>
            <p:txBody>
              <a:bodyPr/>
              <a:lstStyle/>
              <a:p>
                <a:r>
                  <a:rPr lang="en-US">
                    <a:noFill/>
                  </a:rPr>
                  <a:t> </a:t>
                </a:r>
              </a:p>
            </p:txBody>
          </p:sp>
        </mc:Fallback>
      </mc:AlternateContent>
      <p:pic>
        <p:nvPicPr>
          <p:cNvPr id="49" name="Graphic 48" descr="Sad face with solid fill with solid fill">
            <a:extLst>
              <a:ext uri="{FF2B5EF4-FFF2-40B4-BE49-F238E27FC236}">
                <a16:creationId xmlns:a16="http://schemas.microsoft.com/office/drawing/2014/main" id="{65A0DD60-1275-FB89-3B54-3838CB3A6E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58893" y="2844926"/>
            <a:ext cx="685800" cy="685800"/>
          </a:xfrm>
          <a:prstGeom prst="rect">
            <a:avLst/>
          </a:prstGeom>
        </p:spPr>
      </p:pic>
      <p:sp>
        <p:nvSpPr>
          <p:cNvPr id="31" name="TextBox 30">
            <a:extLst>
              <a:ext uri="{FF2B5EF4-FFF2-40B4-BE49-F238E27FC236}">
                <a16:creationId xmlns:a16="http://schemas.microsoft.com/office/drawing/2014/main" id="{BF964C88-F7A7-8BB3-D006-1C3583745629}"/>
              </a:ext>
            </a:extLst>
          </p:cNvPr>
          <p:cNvSpPr txBox="1"/>
          <p:nvPr/>
        </p:nvSpPr>
        <p:spPr>
          <a:xfrm>
            <a:off x="86340" y="6626336"/>
            <a:ext cx="7437533" cy="219291"/>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Tsaparas</a:t>
            </a:r>
            <a:r>
              <a:rPr lang="en-US" sz="825" dirty="0"/>
              <a:t>, P., </a:t>
            </a:r>
            <a:r>
              <a:rPr lang="en-US" sz="825" dirty="0" err="1"/>
              <a:t>Kleftakis</a:t>
            </a:r>
            <a:r>
              <a:rPr lang="en-US" sz="825" dirty="0"/>
              <a:t>, I., &amp; </a:t>
            </a:r>
            <a:r>
              <a:rPr lang="en-US" sz="825" dirty="0" err="1"/>
              <a:t>Mamoulis</a:t>
            </a:r>
            <a:r>
              <a:rPr lang="en-US" sz="825" dirty="0"/>
              <a:t>, N. (2021). Fairness-Aware PageRank. WWW 2021.</a:t>
            </a:r>
          </a:p>
        </p:txBody>
      </p:sp>
      <p:graphicFrame>
        <p:nvGraphicFramePr>
          <p:cNvPr id="33" name="Table 7">
            <a:extLst>
              <a:ext uri="{FF2B5EF4-FFF2-40B4-BE49-F238E27FC236}">
                <a16:creationId xmlns:a16="http://schemas.microsoft.com/office/drawing/2014/main" id="{AAF079A8-D8ED-6AA8-9456-C01A43A85401}"/>
              </a:ext>
            </a:extLst>
          </p:cNvPr>
          <p:cNvGraphicFramePr>
            <a:graphicFrameLocks noGrp="1"/>
          </p:cNvGraphicFramePr>
          <p:nvPr>
            <p:extLst>
              <p:ext uri="{D42A27DB-BD31-4B8C-83A1-F6EECF244321}">
                <p14:modId xmlns:p14="http://schemas.microsoft.com/office/powerpoint/2010/main" val="3325994750"/>
              </p:ext>
            </p:extLst>
          </p:nvPr>
        </p:nvGraphicFramePr>
        <p:xfrm>
          <a:off x="6119391" y="4879814"/>
          <a:ext cx="470509" cy="1234440"/>
        </p:xfrm>
        <a:graphic>
          <a:graphicData uri="http://schemas.openxmlformats.org/drawingml/2006/table">
            <a:tbl>
              <a:tblPr firstRow="1" bandRow="1">
                <a:tableStyleId>{5940675A-B579-460E-94D1-54222C63F5DA}</a:tableStyleId>
              </a:tblPr>
              <a:tblGrid>
                <a:gridCol w="470509">
                  <a:extLst>
                    <a:ext uri="{9D8B030D-6E8A-4147-A177-3AD203B41FA5}">
                      <a16:colId xmlns:a16="http://schemas.microsoft.com/office/drawing/2014/main" val="3538261378"/>
                    </a:ext>
                  </a:extLst>
                </a:gridCol>
              </a:tblGrid>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n>
                            <a:noFill/>
                          </a:ln>
                          <a:solidFill>
                            <a:srgbClr val="13294B"/>
                          </a:solidFill>
                        </a:rPr>
                        <a:t>0.31</a:t>
                      </a:r>
                    </a:p>
                  </a:txBody>
                  <a:tcPr marL="68580" marR="68580" marT="34290" marB="34290" anchor="ctr">
                    <a:solidFill>
                      <a:srgbClr val="00B0F0">
                        <a:alpha val="25000"/>
                      </a:srgbClr>
                    </a:solidFill>
                  </a:tcPr>
                </a:tc>
                <a:extLst>
                  <a:ext uri="{0D108BD9-81ED-4DB2-BD59-A6C34878D82A}">
                    <a16:rowId xmlns:a16="http://schemas.microsoft.com/office/drawing/2014/main" val="3718231561"/>
                  </a:ext>
                </a:extLst>
              </a:tr>
              <a:tr h="411480">
                <a:tc>
                  <a:txBody>
                    <a:bodyPr/>
                    <a:lstStyle/>
                    <a:p>
                      <a:pPr algn="ctr"/>
                      <a:r>
                        <a:rPr lang="en-US" sz="1400" b="0" dirty="0">
                          <a:ln>
                            <a:noFill/>
                          </a:ln>
                          <a:solidFill>
                            <a:srgbClr val="13294B"/>
                          </a:solidFill>
                        </a:rPr>
                        <a:t>0.35</a:t>
                      </a:r>
                      <a:endParaRPr lang="en-US" sz="1400" dirty="0"/>
                    </a:p>
                  </a:txBody>
                  <a:tcPr marL="68580" marR="68580" marT="34290" marB="34290" anchor="ctr">
                    <a:solidFill>
                      <a:srgbClr val="00B0F0">
                        <a:alpha val="25000"/>
                      </a:srgbClr>
                    </a:solidFill>
                  </a:tcPr>
                </a:tc>
                <a:extLst>
                  <a:ext uri="{0D108BD9-81ED-4DB2-BD59-A6C34878D82A}">
                    <a16:rowId xmlns:a16="http://schemas.microsoft.com/office/drawing/2014/main" val="254091872"/>
                  </a:ext>
                </a:extLst>
              </a:tr>
              <a:tr h="411480">
                <a:tc>
                  <a:txBody>
                    <a:bodyPr/>
                    <a:lstStyle/>
                    <a:p>
                      <a:pPr algn="ctr"/>
                      <a:r>
                        <a:rPr lang="en-US" sz="1400" b="0" dirty="0">
                          <a:ln>
                            <a:noFill/>
                          </a:ln>
                          <a:solidFill>
                            <a:srgbClr val="13294B"/>
                          </a:solidFill>
                        </a:rPr>
                        <a:t>0.34</a:t>
                      </a:r>
                      <a:endParaRPr lang="en-US" sz="1400" dirty="0"/>
                    </a:p>
                  </a:txBody>
                  <a:tcPr marL="68580" marR="68580" marT="34290" marB="34290" anchor="ctr">
                    <a:solidFill>
                      <a:srgbClr val="FF0000">
                        <a:alpha val="25000"/>
                      </a:srgbClr>
                    </a:solidFill>
                  </a:tcPr>
                </a:tc>
                <a:extLst>
                  <a:ext uri="{0D108BD9-81ED-4DB2-BD59-A6C34878D82A}">
                    <a16:rowId xmlns:a16="http://schemas.microsoft.com/office/drawing/2014/main" val="3126186533"/>
                  </a:ext>
                </a:extLst>
              </a:tr>
            </a:tbl>
          </a:graphicData>
        </a:graphic>
      </p:graphicFrame>
      <p:graphicFrame>
        <p:nvGraphicFramePr>
          <p:cNvPr id="34" name="Table 5">
            <a:extLst>
              <a:ext uri="{FF2B5EF4-FFF2-40B4-BE49-F238E27FC236}">
                <a16:creationId xmlns:a16="http://schemas.microsoft.com/office/drawing/2014/main" id="{D677435F-4436-AE73-E520-67F7000D2B55}"/>
              </a:ext>
            </a:extLst>
          </p:cNvPr>
          <p:cNvGraphicFramePr>
            <a:graphicFrameLocks noGrp="1"/>
          </p:cNvGraphicFramePr>
          <p:nvPr>
            <p:extLst>
              <p:ext uri="{D42A27DB-BD31-4B8C-83A1-F6EECF244321}">
                <p14:modId xmlns:p14="http://schemas.microsoft.com/office/powerpoint/2010/main" val="2495541163"/>
              </p:ext>
            </p:extLst>
          </p:nvPr>
        </p:nvGraphicFramePr>
        <p:xfrm>
          <a:off x="2870754" y="4856182"/>
          <a:ext cx="1234440" cy="1234440"/>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469391218"/>
                    </a:ext>
                  </a:extLst>
                </a:gridCol>
                <a:gridCol w="411480">
                  <a:extLst>
                    <a:ext uri="{9D8B030D-6E8A-4147-A177-3AD203B41FA5}">
                      <a16:colId xmlns:a16="http://schemas.microsoft.com/office/drawing/2014/main" val="3626988246"/>
                    </a:ext>
                  </a:extLst>
                </a:gridCol>
                <a:gridCol w="411480">
                  <a:extLst>
                    <a:ext uri="{9D8B030D-6E8A-4147-A177-3AD203B41FA5}">
                      <a16:colId xmlns:a16="http://schemas.microsoft.com/office/drawing/2014/main" val="1035641556"/>
                    </a:ext>
                  </a:extLst>
                </a:gridCol>
              </a:tblGrid>
              <a:tr h="411480">
                <a:tc>
                  <a:txBody>
                    <a:bodyPr/>
                    <a:lstStyle/>
                    <a:p>
                      <a:pPr algn="ctr"/>
                      <a:r>
                        <a:rPr lang="en-US" sz="1200" b="0" dirty="0">
                          <a:ln>
                            <a:noFill/>
                          </a:ln>
                          <a:solidFill>
                            <a:srgbClr val="13294B"/>
                          </a:solidFill>
                        </a:rPr>
                        <a:t>0.55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tc>
                  <a:txBody>
                    <a:bodyPr/>
                    <a:lstStyle/>
                    <a:p>
                      <a:pPr algn="ctr"/>
                      <a:r>
                        <a:rPr lang="en-US" sz="1400" b="0" dirty="0">
                          <a:ln>
                            <a:noFill/>
                          </a:ln>
                          <a:solidFill>
                            <a:srgbClr val="13294B"/>
                          </a:solidFill>
                        </a:rPr>
                        <a:t>0.3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tc>
                  <a:txBody>
                    <a:bodyPr/>
                    <a:lstStyle/>
                    <a:p>
                      <a:pPr algn="ctr"/>
                      <a:r>
                        <a:rPr lang="en-US" sz="1400" b="0" dirty="0">
                          <a:ln>
                            <a:noFill/>
                          </a:ln>
                          <a:solidFill>
                            <a:srgbClr val="13294B"/>
                          </a:solidFill>
                        </a:rPr>
                        <a:t>0.2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extLst>
                  <a:ext uri="{0D108BD9-81ED-4DB2-BD59-A6C34878D82A}">
                    <a16:rowId xmlns:a16="http://schemas.microsoft.com/office/drawing/2014/main" val="1317849874"/>
                  </a:ext>
                </a:extLst>
              </a:tr>
              <a:tr h="411480">
                <a:tc>
                  <a:txBody>
                    <a:bodyPr/>
                    <a:lstStyle/>
                    <a:p>
                      <a:pPr algn="ctr"/>
                      <a:r>
                        <a:rPr lang="en-US" sz="1400" b="0" dirty="0">
                          <a:ln>
                            <a:noFill/>
                          </a:ln>
                          <a:solidFill>
                            <a:srgbClr val="13294B"/>
                          </a:solidFill>
                        </a:rPr>
                        <a:t>0.4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tc>
                  <a:txBody>
                    <a:bodyPr/>
                    <a:lstStyle/>
                    <a:p>
                      <a:pPr algn="ctr"/>
                      <a:r>
                        <a:rPr lang="en-US" sz="1400" b="0" dirty="0">
                          <a:ln>
                            <a:noFill/>
                          </a:ln>
                          <a:solidFill>
                            <a:srgbClr val="13294B"/>
                          </a:solidFill>
                        </a:rPr>
                        <a:t>0.6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tc>
                  <a:txBody>
                    <a:bodyPr/>
                    <a:lstStyle/>
                    <a:p>
                      <a:pPr algn="ctr"/>
                      <a:r>
                        <a:rPr lang="en-US" sz="1400" b="0" dirty="0">
                          <a:ln>
                            <a:noFill/>
                          </a:ln>
                          <a:solidFill>
                            <a:srgbClr val="13294B"/>
                          </a:solidFill>
                        </a:rPr>
                        <a:t>0.2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25000"/>
                      </a:srgbClr>
                    </a:solidFill>
                  </a:tcPr>
                </a:tc>
                <a:extLst>
                  <a:ext uri="{0D108BD9-81ED-4DB2-BD59-A6C34878D82A}">
                    <a16:rowId xmlns:a16="http://schemas.microsoft.com/office/drawing/2014/main" val="644113543"/>
                  </a:ext>
                </a:extLst>
              </a:tr>
              <a:tr h="411480">
                <a:tc>
                  <a:txBody>
                    <a:bodyPr/>
                    <a:lstStyle/>
                    <a:p>
                      <a:pPr algn="ctr"/>
                      <a:r>
                        <a:rPr lang="en-US" sz="1200" b="0" dirty="0">
                          <a:ln>
                            <a:noFill/>
                          </a:ln>
                          <a:solidFill>
                            <a:srgbClr val="13294B"/>
                          </a:solidFill>
                        </a:rPr>
                        <a:t>0.05</a:t>
                      </a:r>
                      <a:endParaRPr lang="en-US" sz="1400" b="0" dirty="0">
                        <a:ln>
                          <a:noFill/>
                        </a:ln>
                        <a:solidFill>
                          <a:srgbClr val="13294B"/>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5000"/>
                      </a:srgbClr>
                    </a:solidFill>
                  </a:tcPr>
                </a:tc>
                <a:tc>
                  <a:txBody>
                    <a:bodyPr/>
                    <a:lstStyle/>
                    <a:p>
                      <a:pPr algn="ctr"/>
                      <a:r>
                        <a:rPr lang="en-US" sz="1400" b="0" dirty="0">
                          <a:ln>
                            <a:noFill/>
                          </a:ln>
                          <a:solidFill>
                            <a:srgbClr val="13294B"/>
                          </a:solidFill>
                        </a:rPr>
                        <a:t>0.1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5000"/>
                      </a:srgbClr>
                    </a:solidFill>
                  </a:tcPr>
                </a:tc>
                <a:tc>
                  <a:txBody>
                    <a:bodyPr/>
                    <a:lstStyle/>
                    <a:p>
                      <a:pPr algn="ctr"/>
                      <a:r>
                        <a:rPr lang="en-US" sz="1400" b="0" dirty="0">
                          <a:ln>
                            <a:noFill/>
                          </a:ln>
                          <a:solidFill>
                            <a:srgbClr val="13294B"/>
                          </a:solidFill>
                        </a:rPr>
                        <a:t>0.6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25000"/>
                      </a:srgbClr>
                    </a:solidFill>
                  </a:tcPr>
                </a:tc>
                <a:extLst>
                  <a:ext uri="{0D108BD9-81ED-4DB2-BD59-A6C34878D82A}">
                    <a16:rowId xmlns:a16="http://schemas.microsoft.com/office/drawing/2014/main" val="494442505"/>
                  </a:ext>
                </a:extLst>
              </a:tr>
            </a:tbl>
          </a:graphicData>
        </a:graphic>
      </p:graphicFrame>
    </p:spTree>
    <p:extLst>
      <p:ext uri="{BB962C8B-B14F-4D97-AF65-F5344CB8AC3E}">
        <p14:creationId xmlns:p14="http://schemas.microsoft.com/office/powerpoint/2010/main" val="7808360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EF37-6D88-8D7E-6507-90A72E67ACF2}"/>
              </a:ext>
            </a:extLst>
          </p:cNvPr>
          <p:cNvSpPr>
            <a:spLocks noGrp="1"/>
          </p:cNvSpPr>
          <p:nvPr>
            <p:ph type="title"/>
          </p:nvPr>
        </p:nvSpPr>
        <p:spPr/>
        <p:txBody>
          <a:bodyPr>
            <a:normAutofit fontScale="90000"/>
          </a:bodyPr>
          <a:lstStyle/>
          <a:p>
            <a:r>
              <a:rPr lang="en-US" sz="4000" dirty="0"/>
              <a:t>Fairness-sensitive PageRank: Experiment</a:t>
            </a:r>
          </a:p>
        </p:txBody>
      </p:sp>
      <p:sp>
        <p:nvSpPr>
          <p:cNvPr id="3" name="Content Placeholder 2">
            <a:extLst>
              <a:ext uri="{FF2B5EF4-FFF2-40B4-BE49-F238E27FC236}">
                <a16:creationId xmlns:a16="http://schemas.microsoft.com/office/drawing/2014/main" id="{935F8FC5-1158-5E42-F803-2DC7C327203F}"/>
              </a:ext>
            </a:extLst>
          </p:cNvPr>
          <p:cNvSpPr>
            <a:spLocks noGrp="1"/>
          </p:cNvSpPr>
          <p:nvPr>
            <p:ph idx="1"/>
          </p:nvPr>
        </p:nvSpPr>
        <p:spPr/>
        <p:txBody>
          <a:bodyPr>
            <a:normAutofit/>
          </a:bodyPr>
          <a:lstStyle/>
          <a:p>
            <a:r>
              <a:rPr lang="en-US" sz="2400" b="1" dirty="0"/>
              <a:t>Observation:</a:t>
            </a:r>
            <a:r>
              <a:rPr lang="en-US" sz="2400" dirty="0"/>
              <a:t> the teleportation vector allocates more weight to the red nodes, especially nodes at the periphery of the network</a:t>
            </a:r>
          </a:p>
          <a:p>
            <a:pPr lvl="1"/>
            <a:r>
              <a:rPr lang="en-US" sz="2000" dirty="0"/>
              <a:t>More likely to (1) restart at red nodes and (2) walk to other red nodes more often</a:t>
            </a:r>
          </a:p>
        </p:txBody>
      </p:sp>
      <p:sp>
        <p:nvSpPr>
          <p:cNvPr id="4" name="Slide Number Placeholder 3">
            <a:extLst>
              <a:ext uri="{FF2B5EF4-FFF2-40B4-BE49-F238E27FC236}">
                <a16:creationId xmlns:a16="http://schemas.microsoft.com/office/drawing/2014/main" id="{880092BA-7577-5FCD-2B64-FF6686EB28AF}"/>
              </a:ext>
            </a:extLst>
          </p:cNvPr>
          <p:cNvSpPr>
            <a:spLocks noGrp="1"/>
          </p:cNvSpPr>
          <p:nvPr>
            <p:ph type="sldNum" sz="quarter" idx="4294967295"/>
          </p:nvPr>
        </p:nvSpPr>
        <p:spPr>
          <a:xfrm>
            <a:off x="6533377" y="6506236"/>
            <a:ext cx="2057400" cy="273844"/>
          </a:xfrm>
        </p:spPr>
        <p:txBody>
          <a:bodyPr/>
          <a:lstStyle/>
          <a:p>
            <a:fld id="{2376B8A7-413E-D940-9482-08C1992F1508}" type="slidenum">
              <a:rPr lang="en-US" smtClean="0"/>
              <a:pPr/>
              <a:t>125</a:t>
            </a:fld>
            <a:endParaRPr lang="en-US" dirty="0"/>
          </a:p>
        </p:txBody>
      </p:sp>
      <p:sp>
        <p:nvSpPr>
          <p:cNvPr id="6" name="TextBox 5">
            <a:extLst>
              <a:ext uri="{FF2B5EF4-FFF2-40B4-BE49-F238E27FC236}">
                <a16:creationId xmlns:a16="http://schemas.microsoft.com/office/drawing/2014/main" id="{17F4067A-D1C3-81C9-E071-B110DC3FE6F2}"/>
              </a:ext>
            </a:extLst>
          </p:cNvPr>
          <p:cNvSpPr txBox="1"/>
          <p:nvPr/>
        </p:nvSpPr>
        <p:spPr>
          <a:xfrm>
            <a:off x="323528" y="6555582"/>
            <a:ext cx="7437533" cy="219291"/>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Tsaparas</a:t>
            </a:r>
            <a:r>
              <a:rPr lang="en-US" sz="825" dirty="0"/>
              <a:t>, P., </a:t>
            </a:r>
            <a:r>
              <a:rPr lang="en-US" sz="825" dirty="0" err="1"/>
              <a:t>Kleftakis</a:t>
            </a:r>
            <a:r>
              <a:rPr lang="en-US" sz="825" dirty="0"/>
              <a:t>, I., &amp; </a:t>
            </a:r>
            <a:r>
              <a:rPr lang="en-US" sz="825" dirty="0" err="1"/>
              <a:t>Mamoulis</a:t>
            </a:r>
            <a:r>
              <a:rPr lang="en-US" sz="825" dirty="0"/>
              <a:t>, N. (2021). Fairness-Aware PageRank. WWW 2021.</a:t>
            </a:r>
          </a:p>
        </p:txBody>
      </p:sp>
      <p:pic>
        <p:nvPicPr>
          <p:cNvPr id="7" name="Picture 6">
            <a:extLst>
              <a:ext uri="{FF2B5EF4-FFF2-40B4-BE49-F238E27FC236}">
                <a16:creationId xmlns:a16="http://schemas.microsoft.com/office/drawing/2014/main" id="{D810DE6D-B61F-90ED-6108-9760565FFB23}"/>
              </a:ext>
            </a:extLst>
          </p:cNvPr>
          <p:cNvPicPr>
            <a:picLocks noChangeAspect="1"/>
          </p:cNvPicPr>
          <p:nvPr/>
        </p:nvPicPr>
        <p:blipFill>
          <a:blip r:embed="rId3"/>
          <a:stretch>
            <a:fillRect/>
          </a:stretch>
        </p:blipFill>
        <p:spPr>
          <a:xfrm>
            <a:off x="432705" y="3586026"/>
            <a:ext cx="6730063" cy="2978880"/>
          </a:xfrm>
          <a:prstGeom prst="rect">
            <a:avLst/>
          </a:prstGeom>
        </p:spPr>
      </p:pic>
      <p:sp>
        <p:nvSpPr>
          <p:cNvPr id="8" name="TextBox 7">
            <a:extLst>
              <a:ext uri="{FF2B5EF4-FFF2-40B4-BE49-F238E27FC236}">
                <a16:creationId xmlns:a16="http://schemas.microsoft.com/office/drawing/2014/main" id="{CAE00B83-AA48-703B-C549-01D8A0ABBA4E}"/>
              </a:ext>
            </a:extLst>
          </p:cNvPr>
          <p:cNvSpPr txBox="1"/>
          <p:nvPr/>
        </p:nvSpPr>
        <p:spPr>
          <a:xfrm>
            <a:off x="5038987" y="3120027"/>
            <a:ext cx="2218766" cy="461665"/>
          </a:xfrm>
          <a:prstGeom prst="rect">
            <a:avLst/>
          </a:prstGeom>
          <a:noFill/>
        </p:spPr>
        <p:txBody>
          <a:bodyPr wrap="square" rtlCol="0">
            <a:spAutoFit/>
          </a:bodyPr>
          <a:lstStyle/>
          <a:p>
            <a:pPr algn="ctr"/>
            <a:r>
              <a:rPr lang="en-US" sz="1200" b="1" dirty="0">
                <a:solidFill>
                  <a:srgbClr val="13294B"/>
                </a:solidFill>
              </a:rPr>
              <a:t>Fairness-sensitive PageRank teleportation vector</a:t>
            </a:r>
          </a:p>
        </p:txBody>
      </p:sp>
      <p:sp>
        <p:nvSpPr>
          <p:cNvPr id="9" name="TextBox 8">
            <a:extLst>
              <a:ext uri="{FF2B5EF4-FFF2-40B4-BE49-F238E27FC236}">
                <a16:creationId xmlns:a16="http://schemas.microsoft.com/office/drawing/2014/main" id="{7ED42401-3100-E50A-1C91-4B79ACD7316F}"/>
              </a:ext>
            </a:extLst>
          </p:cNvPr>
          <p:cNvSpPr txBox="1"/>
          <p:nvPr/>
        </p:nvSpPr>
        <p:spPr>
          <a:xfrm>
            <a:off x="698446" y="3183402"/>
            <a:ext cx="2218766" cy="276999"/>
          </a:xfrm>
          <a:prstGeom prst="rect">
            <a:avLst/>
          </a:prstGeom>
          <a:noFill/>
        </p:spPr>
        <p:txBody>
          <a:bodyPr wrap="square" rtlCol="0">
            <a:spAutoFit/>
          </a:bodyPr>
          <a:lstStyle/>
          <a:p>
            <a:pPr algn="ctr"/>
            <a:r>
              <a:rPr lang="en-US" sz="1200" b="1" dirty="0">
                <a:solidFill>
                  <a:srgbClr val="13294B"/>
                </a:solidFill>
              </a:rPr>
              <a:t>PageRank</a:t>
            </a:r>
          </a:p>
        </p:txBody>
      </p:sp>
      <p:sp>
        <p:nvSpPr>
          <p:cNvPr id="10" name="Rectangle 9">
            <a:extLst>
              <a:ext uri="{FF2B5EF4-FFF2-40B4-BE49-F238E27FC236}">
                <a16:creationId xmlns:a16="http://schemas.microsoft.com/office/drawing/2014/main" id="{82DA0F81-68A9-9C74-13F3-C00CE316BE45}"/>
              </a:ext>
            </a:extLst>
          </p:cNvPr>
          <p:cNvSpPr/>
          <p:nvPr/>
        </p:nvSpPr>
        <p:spPr>
          <a:xfrm>
            <a:off x="3252439" y="2992135"/>
            <a:ext cx="1411382" cy="659534"/>
          </a:xfrm>
          <a:prstGeom prst="rect">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tx1"/>
              </a:solidFill>
            </a:endParaRPr>
          </a:p>
          <a:p>
            <a:endParaRPr lang="en-US" sz="1350" dirty="0">
              <a:solidFill>
                <a:schemeClr val="tx1"/>
              </a:solidFill>
            </a:endParaRPr>
          </a:p>
          <a:p>
            <a:endParaRPr lang="en-US" sz="1350" dirty="0">
              <a:solidFill>
                <a:schemeClr val="tx1"/>
              </a:solidFill>
            </a:endParaRPr>
          </a:p>
          <a:p>
            <a:endParaRPr lang="en-US" sz="1350" dirty="0">
              <a:solidFill>
                <a:schemeClr val="tx1"/>
              </a:solidFill>
            </a:endParaRPr>
          </a:p>
        </p:txBody>
      </p:sp>
      <p:sp>
        <p:nvSpPr>
          <p:cNvPr id="11" name="TextBox 10">
            <a:extLst>
              <a:ext uri="{FF2B5EF4-FFF2-40B4-BE49-F238E27FC236}">
                <a16:creationId xmlns:a16="http://schemas.microsoft.com/office/drawing/2014/main" id="{16657A6A-C380-0C22-4D3A-43ACE95AC596}"/>
              </a:ext>
            </a:extLst>
          </p:cNvPr>
          <p:cNvSpPr txBox="1"/>
          <p:nvPr/>
        </p:nvSpPr>
        <p:spPr>
          <a:xfrm>
            <a:off x="3485792" y="3005302"/>
            <a:ext cx="1075936" cy="253916"/>
          </a:xfrm>
          <a:prstGeom prst="rect">
            <a:avLst/>
          </a:prstGeom>
          <a:noFill/>
        </p:spPr>
        <p:txBody>
          <a:bodyPr wrap="none" rtlCol="0">
            <a:spAutoFit/>
          </a:bodyPr>
          <a:lstStyle/>
          <a:p>
            <a:r>
              <a:rPr lang="en-US" sz="1050" dirty="0">
                <a:solidFill>
                  <a:srgbClr val="13294B"/>
                </a:solidFill>
              </a:rPr>
              <a:t>Protected group</a:t>
            </a:r>
          </a:p>
        </p:txBody>
      </p:sp>
      <p:sp>
        <p:nvSpPr>
          <p:cNvPr id="12" name="TextBox 11">
            <a:extLst>
              <a:ext uri="{FF2B5EF4-FFF2-40B4-BE49-F238E27FC236}">
                <a16:creationId xmlns:a16="http://schemas.microsoft.com/office/drawing/2014/main" id="{DC77DD25-C5D8-2869-078D-0B26A1A292F4}"/>
              </a:ext>
            </a:extLst>
          </p:cNvPr>
          <p:cNvSpPr txBox="1"/>
          <p:nvPr/>
        </p:nvSpPr>
        <p:spPr>
          <a:xfrm>
            <a:off x="3484024" y="3314601"/>
            <a:ext cx="1234633" cy="253916"/>
          </a:xfrm>
          <a:prstGeom prst="rect">
            <a:avLst/>
          </a:prstGeom>
          <a:noFill/>
        </p:spPr>
        <p:txBody>
          <a:bodyPr wrap="none" rtlCol="0">
            <a:spAutoFit/>
          </a:bodyPr>
          <a:lstStyle/>
          <a:p>
            <a:r>
              <a:rPr lang="en-US" sz="1050" dirty="0">
                <a:solidFill>
                  <a:srgbClr val="13294B"/>
                </a:solidFill>
              </a:rPr>
              <a:t>Unprotected group</a:t>
            </a:r>
          </a:p>
        </p:txBody>
      </p:sp>
      <p:sp>
        <p:nvSpPr>
          <p:cNvPr id="13" name="Oval 12">
            <a:extLst>
              <a:ext uri="{FF2B5EF4-FFF2-40B4-BE49-F238E27FC236}">
                <a16:creationId xmlns:a16="http://schemas.microsoft.com/office/drawing/2014/main" id="{F6C58AB1-13BC-8D2A-007D-02BEEF16F5E9}"/>
              </a:ext>
            </a:extLst>
          </p:cNvPr>
          <p:cNvSpPr/>
          <p:nvPr/>
        </p:nvSpPr>
        <p:spPr>
          <a:xfrm>
            <a:off x="3268403" y="3314601"/>
            <a:ext cx="215072" cy="22054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 name="Oval 13">
            <a:extLst>
              <a:ext uri="{FF2B5EF4-FFF2-40B4-BE49-F238E27FC236}">
                <a16:creationId xmlns:a16="http://schemas.microsoft.com/office/drawing/2014/main" id="{63BECF7D-A719-C81E-AB88-2CCD28BC96D0}"/>
              </a:ext>
            </a:extLst>
          </p:cNvPr>
          <p:cNvSpPr/>
          <p:nvPr/>
        </p:nvSpPr>
        <p:spPr>
          <a:xfrm>
            <a:off x="3262103" y="3020391"/>
            <a:ext cx="215072" cy="2205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 name="TextBox 16">
            <a:extLst>
              <a:ext uri="{FF2B5EF4-FFF2-40B4-BE49-F238E27FC236}">
                <a16:creationId xmlns:a16="http://schemas.microsoft.com/office/drawing/2014/main" id="{1E2DF291-B35E-A7B6-2C13-583A00982AED}"/>
              </a:ext>
            </a:extLst>
          </p:cNvPr>
          <p:cNvSpPr txBox="1"/>
          <p:nvPr/>
        </p:nvSpPr>
        <p:spPr>
          <a:xfrm>
            <a:off x="7020272" y="5437853"/>
            <a:ext cx="2154974" cy="715581"/>
          </a:xfrm>
          <a:prstGeom prst="rect">
            <a:avLst/>
          </a:prstGeom>
          <a:noFill/>
        </p:spPr>
        <p:txBody>
          <a:bodyPr wrap="square">
            <a:spAutoFit/>
          </a:bodyPr>
          <a:lstStyle/>
          <a:p>
            <a:r>
              <a:rPr lang="en-US" sz="1350" b="1" dirty="0">
                <a:solidFill>
                  <a:schemeClr val="bg1">
                    <a:lumMod val="50000"/>
                  </a:schemeClr>
                </a:solidFill>
              </a:rPr>
              <a:t>NOTE: </a:t>
            </a:r>
            <a:r>
              <a:rPr lang="en-US" sz="1350" dirty="0">
                <a:solidFill>
                  <a:schemeClr val="bg1">
                    <a:lumMod val="50000"/>
                  </a:schemeClr>
                </a:solidFill>
              </a:rPr>
              <a:t>size is proportional to score in the teleportation vector</a:t>
            </a:r>
            <a:endParaRPr lang="en-US" sz="1350" dirty="0"/>
          </a:p>
        </p:txBody>
      </p:sp>
    </p:spTree>
    <p:extLst>
      <p:ext uri="{BB962C8B-B14F-4D97-AF65-F5344CB8AC3E}">
        <p14:creationId xmlns:p14="http://schemas.microsoft.com/office/powerpoint/2010/main" val="24938686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57FF-0957-B1AF-1316-965B6A93840D}"/>
              </a:ext>
            </a:extLst>
          </p:cNvPr>
          <p:cNvSpPr>
            <a:spLocks noGrp="1"/>
          </p:cNvSpPr>
          <p:nvPr>
            <p:ph type="title"/>
          </p:nvPr>
        </p:nvSpPr>
        <p:spPr/>
        <p:txBody>
          <a:bodyPr>
            <a:normAutofit/>
          </a:bodyPr>
          <a:lstStyle/>
          <a:p>
            <a:r>
              <a:rPr lang="en-US" sz="4000" dirty="0"/>
              <a:t>Fair PageRank: Solutions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B29793-45CD-95BD-7F05-1EC8719B3C65}"/>
                  </a:ext>
                </a:extLst>
              </p:cNvPr>
              <p:cNvSpPr>
                <a:spLocks noGrp="1"/>
              </p:cNvSpPr>
              <p:nvPr>
                <p:ph idx="1"/>
              </p:nvPr>
            </p:nvSpPr>
            <p:spPr/>
            <p:txBody>
              <a:bodyPr>
                <a:normAutofit/>
              </a:bodyPr>
              <a:lstStyle/>
              <a:p>
                <a:r>
                  <a:rPr lang="en-US" sz="2400" b="1" dirty="0"/>
                  <a:t>Recap: </a:t>
                </a:r>
                <a:r>
                  <a:rPr lang="en-US" sz="2400" dirty="0"/>
                  <a:t>closed-form solution for PageRank</a:t>
                </a:r>
              </a:p>
              <a:p>
                <a:pPr marL="0"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𝐫</m:t>
                      </m:r>
                      <m:r>
                        <a:rPr lang="en-US" b="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solidFill>
                                <a:schemeClr val="accent2"/>
                              </a:solidFill>
                              <a:latin typeface="Cambria Math" panose="02040503050406030204" pitchFamily="18" charset="0"/>
                            </a:rPr>
                            <m:t>𝑐</m:t>
                          </m:r>
                        </m:e>
                      </m:d>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r>
                                <a:rPr lang="en-US" b="1">
                                  <a:latin typeface="Cambria Math" panose="02040503050406030204" pitchFamily="18" charset="0"/>
                                </a:rPr>
                                <m:t>𝐈</m:t>
                              </m:r>
                              <m:r>
                                <a:rPr lang="en-US" b="1">
                                  <a:latin typeface="Cambria Math" panose="02040503050406030204" pitchFamily="18" charset="0"/>
                                </a:rPr>
                                <m:t>−</m:t>
                              </m:r>
                              <m:r>
                                <a:rPr lang="en-US" i="1">
                                  <a:solidFill>
                                    <a:schemeClr val="accent2"/>
                                  </a:solidFill>
                                  <a:latin typeface="Cambria Math" panose="02040503050406030204" pitchFamily="18" charset="0"/>
                                </a:rPr>
                                <m:t>𝑐</m:t>
                              </m:r>
                              <m:sSup>
                                <m:sSupPr>
                                  <m:ctrlPr>
                                    <a:rPr lang="en-US" b="1" i="1">
                                      <a:latin typeface="Cambria Math" panose="02040503050406030204" pitchFamily="18" charset="0"/>
                                    </a:rPr>
                                  </m:ctrlPr>
                                </m:sSupPr>
                                <m:e>
                                  <m:r>
                                    <a:rPr lang="en-US" b="1">
                                      <a:solidFill>
                                        <a:schemeClr val="accent1"/>
                                      </a:solidFill>
                                      <a:latin typeface="Cambria Math" panose="02040503050406030204" pitchFamily="18" charset="0"/>
                                    </a:rPr>
                                    <m:t>𝐀</m:t>
                                  </m:r>
                                </m:e>
                                <m:sup>
                                  <m:r>
                                    <a:rPr lang="en-US" i="1">
                                      <a:latin typeface="Cambria Math" panose="02040503050406030204" pitchFamily="18" charset="0"/>
                                    </a:rPr>
                                    <m:t>𝑇</m:t>
                                  </m:r>
                                </m:sup>
                              </m:sSup>
                            </m:e>
                          </m:d>
                        </m:e>
                        <m:sup>
                          <m:r>
                            <a:rPr lang="en-US" b="1" i="1">
                              <a:latin typeface="Cambria Math" panose="02040503050406030204" pitchFamily="18" charset="0"/>
                            </a:rPr>
                            <m:t>−</m:t>
                          </m:r>
                          <m:r>
                            <a:rPr lang="en-US" b="1" i="1">
                              <a:latin typeface="Cambria Math" panose="02040503050406030204" pitchFamily="18" charset="0"/>
                            </a:rPr>
                            <m:t>𝟏</m:t>
                          </m:r>
                        </m:sup>
                      </m:sSup>
                      <m:r>
                        <a:rPr lang="en-US" b="1">
                          <a:solidFill>
                            <a:schemeClr val="accent6"/>
                          </a:solidFill>
                          <a:latin typeface="Cambria Math" panose="02040503050406030204" pitchFamily="18" charset="0"/>
                        </a:rPr>
                        <m:t>𝐞</m:t>
                      </m:r>
                    </m:oMath>
                  </m:oMathPara>
                </a14:m>
                <a:endParaRPr lang="en-US" b="1" dirty="0"/>
              </a:p>
              <a:p>
                <a:r>
                  <a:rPr lang="en-US" sz="2400" b="1" dirty="0"/>
                  <a:t>Parameters in PageRank</a:t>
                </a:r>
              </a:p>
              <a:p>
                <a:pPr lvl="1"/>
                <a:r>
                  <a:rPr lang="en-US" sz="2100" b="1" dirty="0">
                    <a:solidFill>
                      <a:schemeClr val="accent2"/>
                    </a:solidFill>
                  </a:rPr>
                  <a:t>Damping factor</a:t>
                </a:r>
                <a:r>
                  <a:rPr lang="en-US" sz="2100" dirty="0">
                    <a:solidFill>
                      <a:schemeClr val="accent2"/>
                    </a:solidFill>
                  </a:rPr>
                  <a:t> </a:t>
                </a:r>
                <a14:m>
                  <m:oMath xmlns:m="http://schemas.openxmlformats.org/officeDocument/2006/math">
                    <m:r>
                      <a:rPr lang="en-US" sz="2100" i="1">
                        <a:solidFill>
                          <a:schemeClr val="accent2"/>
                        </a:solidFill>
                        <a:latin typeface="Cambria Math" panose="02040503050406030204" pitchFamily="18" charset="0"/>
                      </a:rPr>
                      <m:t>𝑐</m:t>
                    </m:r>
                  </m:oMath>
                </a14:m>
                <a:r>
                  <a:rPr lang="en-US" sz="2100" dirty="0">
                    <a:solidFill>
                      <a:schemeClr val="accent2"/>
                    </a:solidFill>
                  </a:rPr>
                  <a:t> avoids sinks in the random walk (i.e., nodes without outgoing links)</a:t>
                </a:r>
              </a:p>
              <a:p>
                <a:pPr lvl="1"/>
                <a:r>
                  <a:rPr lang="en-US" sz="2100" b="1" dirty="0">
                    <a:solidFill>
                      <a:schemeClr val="accent6"/>
                    </a:solidFill>
                  </a:rPr>
                  <a:t>Teleportation vector </a:t>
                </a:r>
                <a14:m>
                  <m:oMath xmlns:m="http://schemas.openxmlformats.org/officeDocument/2006/math">
                    <m:r>
                      <a:rPr lang="en-US" sz="2100" b="1">
                        <a:solidFill>
                          <a:schemeClr val="accent6"/>
                        </a:solidFill>
                        <a:latin typeface="Cambria Math" panose="02040503050406030204" pitchFamily="18" charset="0"/>
                      </a:rPr>
                      <m:t>𝐞</m:t>
                    </m:r>
                  </m:oMath>
                </a14:m>
                <a:r>
                  <a:rPr lang="en-US" sz="2100" dirty="0">
                    <a:solidFill>
                      <a:schemeClr val="accent6"/>
                    </a:solidFill>
                  </a:rPr>
                  <a:t> controls the starting node where a random walker restarts</a:t>
                </a:r>
              </a:p>
              <a:p>
                <a:pPr lvl="2"/>
                <a:r>
                  <a:rPr lang="en-US" sz="1800" dirty="0"/>
                  <a:t>Can we control where the walker teleports to?</a:t>
                </a:r>
              </a:p>
              <a:p>
                <a:pPr lvl="1"/>
                <a:r>
                  <a:rPr lang="en-US" sz="2100" b="1" dirty="0">
                    <a:solidFill>
                      <a:schemeClr val="accent1"/>
                    </a:solidFill>
                  </a:rPr>
                  <a:t>Transition matrix </a:t>
                </a:r>
                <a14:m>
                  <m:oMath xmlns:m="http://schemas.openxmlformats.org/officeDocument/2006/math">
                    <m:r>
                      <a:rPr lang="en-US" sz="2100" b="1">
                        <a:solidFill>
                          <a:schemeClr val="accent1"/>
                        </a:solidFill>
                        <a:latin typeface="Cambria Math" panose="02040503050406030204" pitchFamily="18" charset="0"/>
                      </a:rPr>
                      <m:t>𝐀</m:t>
                    </m:r>
                  </m:oMath>
                </a14:m>
                <a:r>
                  <a:rPr lang="en-US" sz="2100" dirty="0">
                    <a:solidFill>
                      <a:schemeClr val="accent1"/>
                    </a:solidFill>
                  </a:rPr>
                  <a:t> controls the next step where the walker goes to</a:t>
                </a:r>
              </a:p>
              <a:p>
                <a:pPr lvl="2"/>
                <a:r>
                  <a:rPr lang="en-US" sz="1800" dirty="0"/>
                  <a:t>Can we modify the transition probabilities?</a:t>
                </a:r>
              </a:p>
              <a:p>
                <a:pPr lvl="2"/>
                <a:r>
                  <a:rPr lang="en-US" sz="1800" dirty="0"/>
                  <a:t>Can we modify the graph structure?</a:t>
                </a:r>
                <a:endParaRPr lang="en-US" dirty="0"/>
              </a:p>
            </p:txBody>
          </p:sp>
        </mc:Choice>
        <mc:Fallback xmlns="">
          <p:sp>
            <p:nvSpPr>
              <p:cNvPr id="3" name="Content Placeholder 2">
                <a:extLst>
                  <a:ext uri="{FF2B5EF4-FFF2-40B4-BE49-F238E27FC236}">
                    <a16:creationId xmlns:a16="http://schemas.microsoft.com/office/drawing/2014/main" id="{29B29793-45CD-95BD-7F05-1EC8719B3C65}"/>
                  </a:ext>
                </a:extLst>
              </p:cNvPr>
              <p:cNvSpPr>
                <a:spLocks noGrp="1" noRot="1" noChangeAspect="1" noMove="1" noResize="1" noEditPoints="1" noAdjustHandles="1" noChangeArrowheads="1" noChangeShapeType="1" noTextEdit="1"/>
              </p:cNvSpPr>
              <p:nvPr>
                <p:ph idx="1"/>
              </p:nvPr>
            </p:nvSpPr>
            <p:spPr>
              <a:blipFill>
                <a:blip r:embed="rId3"/>
                <a:stretch>
                  <a:fillRect l="-1188" t="-252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9C78714-1DAF-9E84-D00E-3DF9002AA981}"/>
              </a:ext>
            </a:extLst>
          </p:cNvPr>
          <p:cNvSpPr>
            <a:spLocks noGrp="1"/>
          </p:cNvSpPr>
          <p:nvPr>
            <p:ph type="sldNum" sz="quarter" idx="4294967295"/>
          </p:nvPr>
        </p:nvSpPr>
        <p:spPr>
          <a:xfrm>
            <a:off x="6457950" y="5624516"/>
            <a:ext cx="2057400" cy="273844"/>
          </a:xfrm>
        </p:spPr>
        <p:txBody>
          <a:bodyPr/>
          <a:lstStyle/>
          <a:p>
            <a:fld id="{2376B8A7-413E-D940-9482-08C1992F1508}" type="slidenum">
              <a:rPr lang="en-US" smtClean="0"/>
              <a:pPr/>
              <a:t>126</a:t>
            </a:fld>
            <a:endParaRPr lang="en-US" dirty="0"/>
          </a:p>
        </p:txBody>
      </p:sp>
      <p:sp>
        <p:nvSpPr>
          <p:cNvPr id="5" name="TextBox 4">
            <a:extLst>
              <a:ext uri="{FF2B5EF4-FFF2-40B4-BE49-F238E27FC236}">
                <a16:creationId xmlns:a16="http://schemas.microsoft.com/office/drawing/2014/main" id="{76E80E84-D613-5541-54F2-0EF2A2170B5F}"/>
              </a:ext>
            </a:extLst>
          </p:cNvPr>
          <p:cNvSpPr txBox="1"/>
          <p:nvPr/>
        </p:nvSpPr>
        <p:spPr>
          <a:xfrm>
            <a:off x="5724128" y="4797152"/>
            <a:ext cx="3055844" cy="300082"/>
          </a:xfrm>
          <a:prstGeom prst="rect">
            <a:avLst/>
          </a:prstGeom>
          <a:noFill/>
        </p:spPr>
        <p:txBody>
          <a:bodyPr wrap="square" rtlCol="0">
            <a:spAutoFit/>
          </a:bodyPr>
          <a:lstStyle/>
          <a:p>
            <a:r>
              <a:rPr lang="en-US" sz="1350" dirty="0">
                <a:solidFill>
                  <a:srgbClr val="FF0000"/>
                </a:solidFill>
              </a:rPr>
              <a:t>Solution #2: locally fair PageRank</a:t>
            </a:r>
          </a:p>
        </p:txBody>
      </p:sp>
      <p:cxnSp>
        <p:nvCxnSpPr>
          <p:cNvPr id="6" name="Straight Arrow Connector 5">
            <a:extLst>
              <a:ext uri="{FF2B5EF4-FFF2-40B4-BE49-F238E27FC236}">
                <a16:creationId xmlns:a16="http://schemas.microsoft.com/office/drawing/2014/main" id="{E84FFABE-A990-FFB0-4981-4E3447BF95B3}"/>
              </a:ext>
            </a:extLst>
          </p:cNvPr>
          <p:cNvCxnSpPr>
            <a:cxnSpLocks/>
            <a:stCxn id="5" idx="1"/>
          </p:cNvCxnSpPr>
          <p:nvPr/>
        </p:nvCxnSpPr>
        <p:spPr>
          <a:xfrm flipH="1" flipV="1">
            <a:off x="5337524" y="4935652"/>
            <a:ext cx="386604" cy="1154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65B1F4-4CB8-7466-5A1A-68E3B7FAC67E}"/>
              </a:ext>
            </a:extLst>
          </p:cNvPr>
          <p:cNvSpPr txBox="1"/>
          <p:nvPr/>
        </p:nvSpPr>
        <p:spPr>
          <a:xfrm>
            <a:off x="395536" y="6100074"/>
            <a:ext cx="7437533" cy="346249"/>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Tsaparas</a:t>
            </a:r>
            <a:r>
              <a:rPr lang="en-US" sz="825" dirty="0"/>
              <a:t>, P., </a:t>
            </a:r>
            <a:r>
              <a:rPr lang="en-US" sz="825" dirty="0" err="1"/>
              <a:t>Kleftakis</a:t>
            </a:r>
            <a:r>
              <a:rPr lang="en-US" sz="825" dirty="0"/>
              <a:t>, I., &amp; </a:t>
            </a:r>
            <a:r>
              <a:rPr lang="en-US" sz="825" dirty="0" err="1"/>
              <a:t>Mamoulis</a:t>
            </a:r>
            <a:r>
              <a:rPr lang="en-US" sz="825" dirty="0"/>
              <a:t>, N. (2021). Fairness-Aware PageRank. WWW 2021.</a:t>
            </a:r>
          </a:p>
          <a:p>
            <a:pPr algn="just">
              <a:defRPr sz="1100">
                <a:solidFill>
                  <a:srgbClr val="222222"/>
                </a:solidFill>
              </a:defRPr>
            </a:pPr>
            <a:r>
              <a:rPr lang="en-US" sz="825" dirty="0"/>
              <a:t>[2] </a:t>
            </a:r>
            <a:r>
              <a:rPr lang="en-US" sz="825" dirty="0" err="1"/>
              <a:t>Tsioutsiouliklis</a:t>
            </a:r>
            <a:r>
              <a:rPr lang="en-US" sz="825" dirty="0"/>
              <a:t>, S., </a:t>
            </a:r>
            <a:r>
              <a:rPr lang="en-US" sz="825" dirty="0" err="1"/>
              <a:t>Pitoura</a:t>
            </a:r>
            <a:r>
              <a:rPr lang="en-US" sz="825" dirty="0"/>
              <a:t>, E., </a:t>
            </a:r>
            <a:r>
              <a:rPr lang="en-US" sz="825" dirty="0" err="1"/>
              <a:t>Semertzidis</a:t>
            </a:r>
            <a:r>
              <a:rPr lang="en-US" sz="825" dirty="0"/>
              <a:t>, K., &amp; </a:t>
            </a:r>
            <a:r>
              <a:rPr lang="en-US" sz="825" dirty="0" err="1"/>
              <a:t>Tsaparas</a:t>
            </a:r>
            <a:r>
              <a:rPr lang="en-US" sz="825" dirty="0"/>
              <a:t>, P. (2022). Link Recommendations for PageRank Fairness. WWW 2022.</a:t>
            </a:r>
          </a:p>
        </p:txBody>
      </p:sp>
    </p:spTree>
    <p:extLst>
      <p:ext uri="{BB962C8B-B14F-4D97-AF65-F5344CB8AC3E}">
        <p14:creationId xmlns:p14="http://schemas.microsoft.com/office/powerpoint/2010/main" val="86632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B0A7-0260-6192-BB26-9BE087C08CE8}"/>
              </a:ext>
            </a:extLst>
          </p:cNvPr>
          <p:cNvSpPr>
            <a:spLocks noGrp="1"/>
          </p:cNvSpPr>
          <p:nvPr>
            <p:ph type="title"/>
          </p:nvPr>
        </p:nvSpPr>
        <p:spPr/>
        <p:txBody>
          <a:bodyPr>
            <a:normAutofit/>
          </a:bodyPr>
          <a:lstStyle/>
          <a:p>
            <a:r>
              <a:rPr lang="en-US" sz="4000" dirty="0"/>
              <a:t>Solution #2: Locally Fair PageRank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5100F2-4685-D11E-8347-0DE2502A82D8}"/>
                  </a:ext>
                </a:extLst>
              </p:cNvPr>
              <p:cNvSpPr>
                <a:spLocks noGrp="1"/>
              </p:cNvSpPr>
              <p:nvPr>
                <p:ph idx="1"/>
              </p:nvPr>
            </p:nvSpPr>
            <p:spPr/>
            <p:txBody>
              <a:bodyPr/>
              <a:lstStyle/>
              <a:p>
                <a:r>
                  <a:rPr lang="en-US" sz="2400" b="1" dirty="0"/>
                  <a:t>Intuition: </a:t>
                </a:r>
                <a:r>
                  <a:rPr lang="en-US" sz="2400" dirty="0"/>
                  <a:t>adjust the transition matrix A to obtain a fair random walk</a:t>
                </a:r>
              </a:p>
              <a:p>
                <a:r>
                  <a:rPr lang="en-US" sz="2400" b="1" dirty="0"/>
                  <a:t>Neighborhood locally fair PageRank</a:t>
                </a:r>
              </a:p>
              <a:p>
                <a:pPr lvl="1"/>
                <a:r>
                  <a:rPr lang="en-US" sz="2100" b="1" dirty="0"/>
                  <a:t>Key idea: </a:t>
                </a:r>
                <a:r>
                  <a:rPr lang="en-US" sz="2100" dirty="0"/>
                  <a:t>jump with probability </a:t>
                </a:r>
                <a14:m>
                  <m:oMath xmlns:m="http://schemas.openxmlformats.org/officeDocument/2006/math">
                    <m:r>
                      <a:rPr lang="en-US" sz="2100" i="1">
                        <a:latin typeface="Cambria Math" panose="02040503050406030204" pitchFamily="18" charset="0"/>
                      </a:rPr>
                      <m:t>𝜙</m:t>
                    </m:r>
                  </m:oMath>
                </a14:m>
                <a:r>
                  <a:rPr lang="en-US" sz="2100" dirty="0"/>
                  <a:t> to red nodes and (1- </a:t>
                </a:r>
                <a14:m>
                  <m:oMath xmlns:m="http://schemas.openxmlformats.org/officeDocument/2006/math">
                    <m:r>
                      <a:rPr lang="en-US" sz="2100" i="1">
                        <a:latin typeface="Cambria Math" panose="02040503050406030204" pitchFamily="18" charset="0"/>
                      </a:rPr>
                      <m:t>𝜙</m:t>
                    </m:r>
                  </m:oMath>
                </a14:m>
                <a:r>
                  <a:rPr lang="en-US" sz="2100" dirty="0"/>
                  <a:t>) to blue nodes</a:t>
                </a:r>
              </a:p>
              <a:p>
                <a:pPr lvl="1"/>
                <a:r>
                  <a:rPr lang="en-US" sz="2100" b="1" dirty="0"/>
                  <a:t>Example</a:t>
                </a:r>
              </a:p>
              <a:p>
                <a:endParaRPr lang="en-US" dirty="0"/>
              </a:p>
            </p:txBody>
          </p:sp>
        </mc:Choice>
        <mc:Fallback xmlns="">
          <p:sp>
            <p:nvSpPr>
              <p:cNvPr id="3" name="Content Placeholder 2">
                <a:extLst>
                  <a:ext uri="{FF2B5EF4-FFF2-40B4-BE49-F238E27FC236}">
                    <a16:creationId xmlns:a16="http://schemas.microsoft.com/office/drawing/2014/main" id="{965100F2-4685-D11E-8347-0DE2502A82D8}"/>
                  </a:ext>
                </a:extLst>
              </p:cNvPr>
              <p:cNvSpPr>
                <a:spLocks noGrp="1" noRot="1" noChangeAspect="1" noMove="1" noResize="1" noEditPoints="1" noAdjustHandles="1" noChangeArrowheads="1" noChangeShapeType="1" noTextEdit="1"/>
              </p:cNvSpPr>
              <p:nvPr>
                <p:ph idx="1"/>
              </p:nvPr>
            </p:nvSpPr>
            <p:spPr>
              <a:blipFill>
                <a:blip r:embed="rId3"/>
                <a:stretch>
                  <a:fillRect l="-1188" t="-2525" r="-54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5B040BF-13CD-F496-AD84-84F3F9FEFB6C}"/>
              </a:ext>
            </a:extLst>
          </p:cNvPr>
          <p:cNvSpPr>
            <a:spLocks noGrp="1"/>
          </p:cNvSpPr>
          <p:nvPr>
            <p:ph type="sldNum" sz="quarter" idx="4294967295"/>
          </p:nvPr>
        </p:nvSpPr>
        <p:spPr>
          <a:xfrm>
            <a:off x="6778236" y="6259722"/>
            <a:ext cx="2057400" cy="273844"/>
          </a:xfrm>
        </p:spPr>
        <p:txBody>
          <a:bodyPr/>
          <a:lstStyle/>
          <a:p>
            <a:fld id="{2376B8A7-413E-D940-9482-08C1992F1508}" type="slidenum">
              <a:rPr lang="en-US" smtClean="0"/>
              <a:pPr/>
              <a:t>127</a:t>
            </a:fld>
            <a:endParaRPr lang="en-US" dirty="0"/>
          </a:p>
        </p:txBody>
      </p:sp>
      <p:grpSp>
        <p:nvGrpSpPr>
          <p:cNvPr id="5" name="Group 4">
            <a:extLst>
              <a:ext uri="{FF2B5EF4-FFF2-40B4-BE49-F238E27FC236}">
                <a16:creationId xmlns:a16="http://schemas.microsoft.com/office/drawing/2014/main" id="{4AFD622D-CE1E-9633-9BF1-EF0E0F7551EA}"/>
              </a:ext>
            </a:extLst>
          </p:cNvPr>
          <p:cNvGrpSpPr/>
          <p:nvPr/>
        </p:nvGrpSpPr>
        <p:grpSpPr>
          <a:xfrm>
            <a:off x="5733197" y="3343709"/>
            <a:ext cx="1569320" cy="1827025"/>
            <a:chOff x="905211" y="3519308"/>
            <a:chExt cx="2235939" cy="2763214"/>
          </a:xfrm>
        </p:grpSpPr>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C9B6D0E-E6A0-4D1A-B25F-1A0A284B4DED}"/>
                    </a:ext>
                  </a:extLst>
                </p:cNvPr>
                <p:cNvSpPr/>
                <p:nvPr/>
              </p:nvSpPr>
              <p:spPr>
                <a:xfrm>
                  <a:off x="905211" y="4574162"/>
                  <a:ext cx="491017" cy="5035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Para xmlns:m="http://schemas.openxmlformats.org/officeDocument/2006/math">
                      <m:oMathParaPr>
                        <m:jc m:val="center"/>
                      </m:oMathParaPr>
                      <m:oMath xmlns:m="http://schemas.openxmlformats.org/officeDocument/2006/math">
                        <m:r>
                          <a:rPr lang="en-US" sz="1350" i="1" dirty="0">
                            <a:solidFill>
                              <a:schemeClr val="tx1"/>
                            </a:solidFill>
                            <a:latin typeface="Cambria Math" panose="02040503050406030204" pitchFamily="18" charset="0"/>
                          </a:rPr>
                          <m:t>𝑥</m:t>
                        </m:r>
                      </m:oMath>
                    </m:oMathPara>
                  </a14:m>
                  <a:endParaRPr lang="en-US" sz="1350" dirty="0"/>
                </a:p>
              </p:txBody>
            </p:sp>
          </mc:Choice>
          <mc:Fallback xmlns="">
            <p:sp>
              <p:nvSpPr>
                <p:cNvPr id="21" name="Oval 20">
                  <a:extLst>
                    <a:ext uri="{FF2B5EF4-FFF2-40B4-BE49-F238E27FC236}">
                      <a16:creationId xmlns:a16="http://schemas.microsoft.com/office/drawing/2014/main" id="{A035E61A-1A85-495B-86E0-A0849FB6BDED}"/>
                    </a:ext>
                  </a:extLst>
                </p:cNvPr>
                <p:cNvSpPr>
                  <a:spLocks noRot="1" noChangeAspect="1" noMove="1" noResize="1" noEditPoints="1" noAdjustHandles="1" noChangeArrowheads="1" noChangeShapeType="1" noTextEdit="1"/>
                </p:cNvSpPr>
                <p:nvPr/>
              </p:nvSpPr>
              <p:spPr>
                <a:xfrm>
                  <a:off x="905211" y="4574162"/>
                  <a:ext cx="491017" cy="503511"/>
                </a:xfrm>
                <a:prstGeom prst="ellipse">
                  <a:avLst/>
                </a:prstGeom>
                <a:blipFill>
                  <a:blip r:embed="rId6"/>
                  <a:stretch>
                    <a:fillRect/>
                  </a:stretch>
                </a:blipFill>
                <a:ln>
                  <a:solidFill>
                    <a:schemeClr val="tx1"/>
                  </a:solidFill>
                </a:ln>
              </p:spPr>
              <p:txBody>
                <a:bodyPr/>
                <a:lstStyle/>
                <a:p>
                  <a:r>
                    <a:rPr lang="en-US">
                      <a:noFill/>
                    </a:rPr>
                    <a:t> </a:t>
                  </a:r>
                </a:p>
              </p:txBody>
            </p:sp>
          </mc:Fallback>
        </mc:AlternateContent>
        <p:sp>
          <p:nvSpPr>
            <p:cNvPr id="7" name="TextBox 36">
              <a:extLst>
                <a:ext uri="{FF2B5EF4-FFF2-40B4-BE49-F238E27FC236}">
                  <a16:creationId xmlns:a16="http://schemas.microsoft.com/office/drawing/2014/main" id="{A5324874-903B-2C3B-BD82-C8F4F8133E03}"/>
                </a:ext>
              </a:extLst>
            </p:cNvPr>
            <p:cNvSpPr txBox="1"/>
            <p:nvPr/>
          </p:nvSpPr>
          <p:spPr>
            <a:xfrm flipH="1">
              <a:off x="2078274" y="4015659"/>
              <a:ext cx="593294" cy="27929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1/4</a:t>
              </a:r>
            </a:p>
          </p:txBody>
        </p:sp>
        <p:sp>
          <p:nvSpPr>
            <p:cNvPr id="8" name="Oval 7">
              <a:extLst>
                <a:ext uri="{FF2B5EF4-FFF2-40B4-BE49-F238E27FC236}">
                  <a16:creationId xmlns:a16="http://schemas.microsoft.com/office/drawing/2014/main" id="{F9775859-01B1-DA88-CD7A-AB33FC41D37F}"/>
                </a:ext>
              </a:extLst>
            </p:cNvPr>
            <p:cNvSpPr/>
            <p:nvPr/>
          </p:nvSpPr>
          <p:spPr>
            <a:xfrm>
              <a:off x="2164354" y="5779011"/>
              <a:ext cx="491017" cy="50351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 name="Oval 8">
              <a:extLst>
                <a:ext uri="{FF2B5EF4-FFF2-40B4-BE49-F238E27FC236}">
                  <a16:creationId xmlns:a16="http://schemas.microsoft.com/office/drawing/2014/main" id="{0C6AFFD0-BBD4-51E7-0BD0-BBE7CD82FD4B}"/>
                </a:ext>
              </a:extLst>
            </p:cNvPr>
            <p:cNvSpPr/>
            <p:nvPr/>
          </p:nvSpPr>
          <p:spPr>
            <a:xfrm>
              <a:off x="2164354" y="3519308"/>
              <a:ext cx="491017" cy="50351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 name="Oval 9">
              <a:extLst>
                <a:ext uri="{FF2B5EF4-FFF2-40B4-BE49-F238E27FC236}">
                  <a16:creationId xmlns:a16="http://schemas.microsoft.com/office/drawing/2014/main" id="{98A7BEC1-1522-9001-4C32-8A940E53F050}"/>
                </a:ext>
              </a:extLst>
            </p:cNvPr>
            <p:cNvSpPr/>
            <p:nvPr/>
          </p:nvSpPr>
          <p:spPr>
            <a:xfrm>
              <a:off x="2650133" y="4574162"/>
              <a:ext cx="491017" cy="50351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11" name="Straight Arrow Connector 10">
              <a:extLst>
                <a:ext uri="{FF2B5EF4-FFF2-40B4-BE49-F238E27FC236}">
                  <a16:creationId xmlns:a16="http://schemas.microsoft.com/office/drawing/2014/main" id="{4E26BCD1-1551-1A8F-5173-D6D41E686AFF}"/>
                </a:ext>
              </a:extLst>
            </p:cNvPr>
            <p:cNvCxnSpPr>
              <a:cxnSpLocks/>
              <a:stCxn id="6" idx="7"/>
              <a:endCxn id="9" idx="3"/>
            </p:cNvCxnSpPr>
            <p:nvPr/>
          </p:nvCxnSpPr>
          <p:spPr>
            <a:xfrm flipV="1">
              <a:off x="1324320" y="3949082"/>
              <a:ext cx="911942" cy="6988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8E5EC3-CBD8-6010-6237-B7037CDB79A4}"/>
                </a:ext>
              </a:extLst>
            </p:cNvPr>
            <p:cNvCxnSpPr>
              <a:cxnSpLocks/>
              <a:stCxn id="6" idx="6"/>
              <a:endCxn id="10" idx="2"/>
            </p:cNvCxnSpPr>
            <p:nvPr/>
          </p:nvCxnSpPr>
          <p:spPr>
            <a:xfrm>
              <a:off x="1396228" y="4825918"/>
              <a:ext cx="125390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1C5FE0-00B8-23CD-47E4-FAE437787035}"/>
                </a:ext>
              </a:extLst>
            </p:cNvPr>
            <p:cNvCxnSpPr>
              <a:cxnSpLocks/>
              <a:stCxn id="6" idx="5"/>
              <a:endCxn id="8" idx="1"/>
            </p:cNvCxnSpPr>
            <p:nvPr/>
          </p:nvCxnSpPr>
          <p:spPr>
            <a:xfrm>
              <a:off x="1324320" y="5003936"/>
              <a:ext cx="911942" cy="8488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Arc 13">
            <a:extLst>
              <a:ext uri="{FF2B5EF4-FFF2-40B4-BE49-F238E27FC236}">
                <a16:creationId xmlns:a16="http://schemas.microsoft.com/office/drawing/2014/main" id="{59C8DF26-A564-AC38-2ABE-26BC0AF64E4B}"/>
              </a:ext>
            </a:extLst>
          </p:cNvPr>
          <p:cNvSpPr/>
          <p:nvPr/>
        </p:nvSpPr>
        <p:spPr>
          <a:xfrm rot="1776027">
            <a:off x="5789023" y="3796096"/>
            <a:ext cx="596393" cy="634493"/>
          </a:xfrm>
          <a:prstGeom prst="arc">
            <a:avLst>
              <a:gd name="adj1" fmla="val 16444211"/>
              <a:gd name="adj2" fmla="val 64986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a:p>
        </p:txBody>
      </p:sp>
      <p:sp>
        <p:nvSpPr>
          <p:cNvPr id="15" name="TextBox 36">
            <a:extLst>
              <a:ext uri="{FF2B5EF4-FFF2-40B4-BE49-F238E27FC236}">
                <a16:creationId xmlns:a16="http://schemas.microsoft.com/office/drawing/2014/main" id="{182430B6-637D-A35B-99DB-56519460DF3C}"/>
              </a:ext>
            </a:extLst>
          </p:cNvPr>
          <p:cNvSpPr txBox="1"/>
          <p:nvPr/>
        </p:nvSpPr>
        <p:spPr>
          <a:xfrm flipH="1">
            <a:off x="6112242" y="4012730"/>
            <a:ext cx="290112"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1/2</a:t>
            </a:r>
          </a:p>
        </p:txBody>
      </p:sp>
      <p:sp>
        <p:nvSpPr>
          <p:cNvPr id="16" name="TextBox 36">
            <a:extLst>
              <a:ext uri="{FF2B5EF4-FFF2-40B4-BE49-F238E27FC236}">
                <a16:creationId xmlns:a16="http://schemas.microsoft.com/office/drawing/2014/main" id="{A373AA1A-E3FE-570F-47F3-4332A9FCD694}"/>
              </a:ext>
            </a:extLst>
          </p:cNvPr>
          <p:cNvSpPr txBox="1"/>
          <p:nvPr/>
        </p:nvSpPr>
        <p:spPr>
          <a:xfrm flipH="1">
            <a:off x="6707314" y="4257761"/>
            <a:ext cx="275024"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1/4</a:t>
            </a:r>
          </a:p>
        </p:txBody>
      </p:sp>
      <p:grpSp>
        <p:nvGrpSpPr>
          <p:cNvPr id="17" name="Group 16">
            <a:extLst>
              <a:ext uri="{FF2B5EF4-FFF2-40B4-BE49-F238E27FC236}">
                <a16:creationId xmlns:a16="http://schemas.microsoft.com/office/drawing/2014/main" id="{3CFB9AF7-C67D-0CCD-CEEA-4F07C986C59D}"/>
              </a:ext>
            </a:extLst>
          </p:cNvPr>
          <p:cNvGrpSpPr/>
          <p:nvPr/>
        </p:nvGrpSpPr>
        <p:grpSpPr>
          <a:xfrm>
            <a:off x="2765892" y="3343709"/>
            <a:ext cx="1492606" cy="1844589"/>
            <a:chOff x="905211" y="3519308"/>
            <a:chExt cx="2235939" cy="2763214"/>
          </a:xfrm>
        </p:grpSpPr>
        <mc:AlternateContent xmlns:mc="http://schemas.openxmlformats.org/markup-compatibility/2006" xmlns:a14="http://schemas.microsoft.com/office/drawing/2010/main">
          <mc:Choice Requires="a14">
            <p:sp>
              <p:nvSpPr>
                <p:cNvPr id="18" name="Oval 17">
                  <a:extLst>
                    <a:ext uri="{FF2B5EF4-FFF2-40B4-BE49-F238E27FC236}">
                      <a16:creationId xmlns:a16="http://schemas.microsoft.com/office/drawing/2014/main" id="{90F8A60C-4D5E-7264-62AC-58B81FED9532}"/>
                    </a:ext>
                  </a:extLst>
                </p:cNvPr>
                <p:cNvSpPr/>
                <p:nvPr/>
              </p:nvSpPr>
              <p:spPr>
                <a:xfrm>
                  <a:off x="905211" y="4574162"/>
                  <a:ext cx="491017" cy="5035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350" i="1" dirty="0">
                            <a:solidFill>
                              <a:schemeClr val="tx1"/>
                            </a:solidFill>
                            <a:latin typeface="Cambria Math" panose="02040503050406030204" pitchFamily="18" charset="0"/>
                          </a:rPr>
                          <m:t>𝑥</m:t>
                        </m:r>
                      </m:oMath>
                    </m:oMathPara>
                  </a14:m>
                  <a:endParaRPr lang="en-US" sz="1350" dirty="0"/>
                </a:p>
              </p:txBody>
            </p:sp>
          </mc:Choice>
          <mc:Fallback xmlns="">
            <p:sp>
              <p:nvSpPr>
                <p:cNvPr id="34" name="Oval 33">
                  <a:extLst>
                    <a:ext uri="{FF2B5EF4-FFF2-40B4-BE49-F238E27FC236}">
                      <a16:creationId xmlns:a16="http://schemas.microsoft.com/office/drawing/2014/main" id="{F1E59134-DF57-4624-8788-BA0307EC9BD9}"/>
                    </a:ext>
                  </a:extLst>
                </p:cNvPr>
                <p:cNvSpPr>
                  <a:spLocks noRot="1" noChangeAspect="1" noMove="1" noResize="1" noEditPoints="1" noAdjustHandles="1" noChangeArrowheads="1" noChangeShapeType="1" noTextEdit="1"/>
                </p:cNvSpPr>
                <p:nvPr/>
              </p:nvSpPr>
              <p:spPr>
                <a:xfrm>
                  <a:off x="905211" y="4574162"/>
                  <a:ext cx="491017" cy="503511"/>
                </a:xfrm>
                <a:prstGeom prst="ellipse">
                  <a:avLst/>
                </a:prstGeom>
                <a:blipFill>
                  <a:blip r:embed="rId7"/>
                  <a:stretch>
                    <a:fillRect/>
                  </a:stretch>
                </a:blipFill>
                <a:ln>
                  <a:solidFill>
                    <a:schemeClr val="tx1"/>
                  </a:solidFill>
                </a:ln>
              </p:spPr>
              <p:txBody>
                <a:bodyPr/>
                <a:lstStyle/>
                <a:p>
                  <a:r>
                    <a:rPr lang="en-US">
                      <a:noFill/>
                    </a:rPr>
                    <a:t> </a:t>
                  </a:r>
                </a:p>
              </p:txBody>
            </p:sp>
          </mc:Fallback>
        </mc:AlternateContent>
        <p:sp>
          <p:nvSpPr>
            <p:cNvPr id="19" name="Oval 18">
              <a:extLst>
                <a:ext uri="{FF2B5EF4-FFF2-40B4-BE49-F238E27FC236}">
                  <a16:creationId xmlns:a16="http://schemas.microsoft.com/office/drawing/2014/main" id="{2C408E87-A230-77DD-828E-3BC0D53C112A}"/>
                </a:ext>
              </a:extLst>
            </p:cNvPr>
            <p:cNvSpPr/>
            <p:nvPr/>
          </p:nvSpPr>
          <p:spPr>
            <a:xfrm>
              <a:off x="2164354" y="5779011"/>
              <a:ext cx="491017" cy="50351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Oval 19">
              <a:extLst>
                <a:ext uri="{FF2B5EF4-FFF2-40B4-BE49-F238E27FC236}">
                  <a16:creationId xmlns:a16="http://schemas.microsoft.com/office/drawing/2014/main" id="{BAF6FCC8-B32B-0171-F626-581A29CC8159}"/>
                </a:ext>
              </a:extLst>
            </p:cNvPr>
            <p:cNvSpPr/>
            <p:nvPr/>
          </p:nvSpPr>
          <p:spPr>
            <a:xfrm>
              <a:off x="2164354" y="3519308"/>
              <a:ext cx="491017" cy="50351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Oval 20">
              <a:extLst>
                <a:ext uri="{FF2B5EF4-FFF2-40B4-BE49-F238E27FC236}">
                  <a16:creationId xmlns:a16="http://schemas.microsoft.com/office/drawing/2014/main" id="{B42852D8-3ED6-6B6A-8F3C-F638CBBD32DD}"/>
                </a:ext>
              </a:extLst>
            </p:cNvPr>
            <p:cNvSpPr/>
            <p:nvPr/>
          </p:nvSpPr>
          <p:spPr>
            <a:xfrm>
              <a:off x="2650133" y="4574162"/>
              <a:ext cx="491017" cy="50351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22" name="Straight Arrow Connector 21">
              <a:extLst>
                <a:ext uri="{FF2B5EF4-FFF2-40B4-BE49-F238E27FC236}">
                  <a16:creationId xmlns:a16="http://schemas.microsoft.com/office/drawing/2014/main" id="{8378F381-1DCD-C2F1-3093-604E86EBF776}"/>
                </a:ext>
              </a:extLst>
            </p:cNvPr>
            <p:cNvCxnSpPr>
              <a:cxnSpLocks/>
              <a:stCxn id="18" idx="7"/>
              <a:endCxn id="20" idx="3"/>
            </p:cNvCxnSpPr>
            <p:nvPr/>
          </p:nvCxnSpPr>
          <p:spPr>
            <a:xfrm flipV="1">
              <a:off x="1324320" y="3949082"/>
              <a:ext cx="911942" cy="6988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21B9FFC-715A-6553-F0C3-49A80C91517D}"/>
                </a:ext>
              </a:extLst>
            </p:cNvPr>
            <p:cNvCxnSpPr>
              <a:cxnSpLocks/>
              <a:stCxn id="18" idx="6"/>
              <a:endCxn id="21" idx="2"/>
            </p:cNvCxnSpPr>
            <p:nvPr/>
          </p:nvCxnSpPr>
          <p:spPr>
            <a:xfrm>
              <a:off x="1396228" y="4825918"/>
              <a:ext cx="125390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3FFB7AF-A52A-1C3C-6116-138CF7F9A5E4}"/>
                </a:ext>
              </a:extLst>
            </p:cNvPr>
            <p:cNvCxnSpPr>
              <a:cxnSpLocks/>
              <a:stCxn id="18" idx="5"/>
              <a:endCxn id="19" idx="1"/>
            </p:cNvCxnSpPr>
            <p:nvPr/>
          </p:nvCxnSpPr>
          <p:spPr>
            <a:xfrm>
              <a:off x="1324320" y="5003936"/>
              <a:ext cx="911942" cy="8488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TextBox 3">
                <a:extLst>
                  <a:ext uri="{FF2B5EF4-FFF2-40B4-BE49-F238E27FC236}">
                    <a16:creationId xmlns:a16="http://schemas.microsoft.com/office/drawing/2014/main" id="{0E483BDF-9140-F6B2-C44C-F3EDC4E1E701}"/>
                  </a:ext>
                </a:extLst>
              </p:cNvPr>
              <p:cNvSpPr txBox="1"/>
              <p:nvPr/>
            </p:nvSpPr>
            <p:spPr>
              <a:xfrm>
                <a:off x="4388999" y="4045166"/>
                <a:ext cx="1031914"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latin typeface="Calibri" panose="020F0502020204030204" pitchFamily="34" charset="0"/>
                    <a:cs typeface="Calibri" panose="020F0502020204030204" pitchFamily="34" charset="0"/>
                  </a:rPr>
                  <a:t>Locally Fair </a:t>
                </a:r>
              </a:p>
              <a:p>
                <a:r>
                  <a:rPr lang="en-US" sz="1350" dirty="0">
                    <a:latin typeface="Calibri" panose="020F0502020204030204" pitchFamily="34" charset="0"/>
                    <a:cs typeface="Calibri" panose="020F0502020204030204" pitchFamily="34" charset="0"/>
                  </a:rPr>
                  <a:t>(</a:t>
                </a:r>
                <a14:m>
                  <m:oMath xmlns:m="http://schemas.openxmlformats.org/officeDocument/2006/math">
                    <m:r>
                      <a:rPr lang="en-US" sz="1350" i="1">
                        <a:latin typeface="Cambria Math" panose="02040503050406030204" pitchFamily="18" charset="0"/>
                      </a:rPr>
                      <m:t>𝜙</m:t>
                    </m:r>
                    <m:r>
                      <a:rPr lang="en-US" sz="1350" i="1">
                        <a:latin typeface="Cambria Math" panose="02040503050406030204" pitchFamily="18" charset="0"/>
                      </a:rPr>
                      <m:t> </m:t>
                    </m:r>
                  </m:oMath>
                </a14:m>
                <a:r>
                  <a:rPr lang="el-GR" sz="1350" dirty="0">
                    <a:latin typeface="Calibri" panose="020F0502020204030204" pitchFamily="34" charset="0"/>
                    <a:cs typeface="Calibri" panose="020F0502020204030204" pitchFamily="34" charset="0"/>
                  </a:rPr>
                  <a:t>= 0.5</a:t>
                </a:r>
                <a:r>
                  <a:rPr lang="en-US" sz="1350" dirty="0">
                    <a:latin typeface="Calibri" panose="020F0502020204030204" pitchFamily="34" charset="0"/>
                    <a:cs typeface="Calibri" panose="020F0502020204030204" pitchFamily="34" charset="0"/>
                  </a:rPr>
                  <a:t>)</a:t>
                </a:r>
              </a:p>
            </p:txBody>
          </p:sp>
        </mc:Choice>
        <mc:Fallback xmlns="">
          <p:sp>
            <p:nvSpPr>
              <p:cNvPr id="25" name="TextBox 3">
                <a:extLst>
                  <a:ext uri="{FF2B5EF4-FFF2-40B4-BE49-F238E27FC236}">
                    <a16:creationId xmlns:a16="http://schemas.microsoft.com/office/drawing/2014/main" id="{0E483BDF-9140-F6B2-C44C-F3EDC4E1E701}"/>
                  </a:ext>
                </a:extLst>
              </p:cNvPr>
              <p:cNvSpPr txBox="1">
                <a:spLocks noRot="1" noChangeAspect="1" noMove="1" noResize="1" noEditPoints="1" noAdjustHandles="1" noChangeArrowheads="1" noChangeShapeType="1" noTextEdit="1"/>
              </p:cNvSpPr>
              <p:nvPr/>
            </p:nvSpPr>
            <p:spPr>
              <a:xfrm>
                <a:off x="4388999" y="4045166"/>
                <a:ext cx="1031914" cy="507831"/>
              </a:xfrm>
              <a:prstGeom prst="rect">
                <a:avLst/>
              </a:prstGeom>
              <a:blipFill>
                <a:blip r:embed="rId8"/>
                <a:stretch>
                  <a:fillRect l="-1775" t="-2410" b="-12048"/>
                </a:stretch>
              </a:blipFill>
            </p:spPr>
            <p:txBody>
              <a:bodyPr/>
              <a:lstStyle/>
              <a:p>
                <a:r>
                  <a:rPr lang="en-US">
                    <a:noFill/>
                  </a:rPr>
                  <a:t> </a:t>
                </a:r>
              </a:p>
            </p:txBody>
          </p:sp>
        </mc:Fallback>
      </mc:AlternateContent>
      <p:sp>
        <p:nvSpPr>
          <p:cNvPr id="26" name="Arrow: Right 47">
            <a:extLst>
              <a:ext uri="{FF2B5EF4-FFF2-40B4-BE49-F238E27FC236}">
                <a16:creationId xmlns:a16="http://schemas.microsoft.com/office/drawing/2014/main" id="{4E91C22C-9CA2-7DF0-1DF1-91E1BC5E314D}"/>
              </a:ext>
            </a:extLst>
          </p:cNvPr>
          <p:cNvSpPr/>
          <p:nvPr/>
        </p:nvSpPr>
        <p:spPr>
          <a:xfrm>
            <a:off x="4359346" y="3713165"/>
            <a:ext cx="1344199" cy="1148751"/>
          </a:xfrm>
          <a:prstGeom prst="rightArrow">
            <a:avLst/>
          </a:prstGeom>
          <a:noFill/>
          <a:ln w="31750">
            <a:solidFill>
              <a:srgbClr val="1329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36">
            <a:extLst>
              <a:ext uri="{FF2B5EF4-FFF2-40B4-BE49-F238E27FC236}">
                <a16:creationId xmlns:a16="http://schemas.microsoft.com/office/drawing/2014/main" id="{FC3FE6C7-DBE7-037C-A7C1-55E95D04B041}"/>
              </a:ext>
            </a:extLst>
          </p:cNvPr>
          <p:cNvSpPr txBox="1"/>
          <p:nvPr/>
        </p:nvSpPr>
        <p:spPr>
          <a:xfrm flipH="1">
            <a:off x="6345256" y="4886569"/>
            <a:ext cx="290112"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1/2</a:t>
            </a:r>
          </a:p>
        </p:txBody>
      </p:sp>
      <p:sp>
        <p:nvSpPr>
          <p:cNvPr id="28" name="TextBox 36">
            <a:extLst>
              <a:ext uri="{FF2B5EF4-FFF2-40B4-BE49-F238E27FC236}">
                <a16:creationId xmlns:a16="http://schemas.microsoft.com/office/drawing/2014/main" id="{5451E928-8DA4-9C59-750F-9828BF1E0C18}"/>
              </a:ext>
            </a:extLst>
          </p:cNvPr>
          <p:cNvSpPr txBox="1"/>
          <p:nvPr/>
        </p:nvSpPr>
        <p:spPr>
          <a:xfrm flipH="1">
            <a:off x="3468718" y="3773587"/>
            <a:ext cx="416411"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1/3</a:t>
            </a:r>
          </a:p>
        </p:txBody>
      </p:sp>
      <p:sp>
        <p:nvSpPr>
          <p:cNvPr id="29" name="TextBox 36">
            <a:extLst>
              <a:ext uri="{FF2B5EF4-FFF2-40B4-BE49-F238E27FC236}">
                <a16:creationId xmlns:a16="http://schemas.microsoft.com/office/drawing/2014/main" id="{9E4CAF48-D31F-1843-99A0-750BD2B5C006}"/>
              </a:ext>
            </a:extLst>
          </p:cNvPr>
          <p:cNvSpPr txBox="1"/>
          <p:nvPr/>
        </p:nvSpPr>
        <p:spPr>
          <a:xfrm flipH="1">
            <a:off x="3461059" y="4242442"/>
            <a:ext cx="416411"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1/3</a:t>
            </a:r>
          </a:p>
        </p:txBody>
      </p:sp>
      <p:sp>
        <p:nvSpPr>
          <p:cNvPr id="30" name="TextBox 36">
            <a:extLst>
              <a:ext uri="{FF2B5EF4-FFF2-40B4-BE49-F238E27FC236}">
                <a16:creationId xmlns:a16="http://schemas.microsoft.com/office/drawing/2014/main" id="{79E70844-0F65-2DEC-391A-B4FCF2A5C17F}"/>
              </a:ext>
            </a:extLst>
          </p:cNvPr>
          <p:cNvSpPr txBox="1"/>
          <p:nvPr/>
        </p:nvSpPr>
        <p:spPr>
          <a:xfrm flipH="1">
            <a:off x="3169711" y="4678611"/>
            <a:ext cx="416411"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1/3</a:t>
            </a:r>
          </a:p>
        </p:txBody>
      </p:sp>
      <p:sp>
        <p:nvSpPr>
          <p:cNvPr id="31" name="Rectangle 30">
            <a:extLst>
              <a:ext uri="{FF2B5EF4-FFF2-40B4-BE49-F238E27FC236}">
                <a16:creationId xmlns:a16="http://schemas.microsoft.com/office/drawing/2014/main" id="{36655CE4-DA1E-9DE3-3EB6-C73DEFC9F185}"/>
              </a:ext>
            </a:extLst>
          </p:cNvPr>
          <p:cNvSpPr/>
          <p:nvPr/>
        </p:nvSpPr>
        <p:spPr>
          <a:xfrm>
            <a:off x="1037220" y="3863853"/>
            <a:ext cx="1411382" cy="659534"/>
          </a:xfrm>
          <a:prstGeom prst="rect">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tx1"/>
              </a:solidFill>
            </a:endParaRPr>
          </a:p>
          <a:p>
            <a:endParaRPr lang="en-US" sz="1350" dirty="0">
              <a:solidFill>
                <a:schemeClr val="tx1"/>
              </a:solidFill>
            </a:endParaRPr>
          </a:p>
          <a:p>
            <a:endParaRPr lang="en-US" sz="1350" dirty="0">
              <a:solidFill>
                <a:schemeClr val="tx1"/>
              </a:solidFill>
            </a:endParaRPr>
          </a:p>
          <a:p>
            <a:endParaRPr lang="en-US" sz="1350" dirty="0">
              <a:solidFill>
                <a:schemeClr val="tx1"/>
              </a:solidFill>
            </a:endParaRPr>
          </a:p>
        </p:txBody>
      </p:sp>
      <p:sp>
        <p:nvSpPr>
          <p:cNvPr id="32" name="TextBox 31">
            <a:extLst>
              <a:ext uri="{FF2B5EF4-FFF2-40B4-BE49-F238E27FC236}">
                <a16:creationId xmlns:a16="http://schemas.microsoft.com/office/drawing/2014/main" id="{E7B054C2-4692-C6BB-A9DA-1CFEE595BE7B}"/>
              </a:ext>
            </a:extLst>
          </p:cNvPr>
          <p:cNvSpPr txBox="1"/>
          <p:nvPr/>
        </p:nvSpPr>
        <p:spPr>
          <a:xfrm>
            <a:off x="1300099" y="3910622"/>
            <a:ext cx="1075936" cy="253916"/>
          </a:xfrm>
          <a:prstGeom prst="rect">
            <a:avLst/>
          </a:prstGeom>
          <a:noFill/>
        </p:spPr>
        <p:txBody>
          <a:bodyPr wrap="none" rtlCol="0">
            <a:spAutoFit/>
          </a:bodyPr>
          <a:lstStyle/>
          <a:p>
            <a:r>
              <a:rPr lang="en-US" sz="1050" dirty="0"/>
              <a:t>Protected group</a:t>
            </a:r>
          </a:p>
        </p:txBody>
      </p:sp>
      <p:sp>
        <p:nvSpPr>
          <p:cNvPr id="33" name="TextBox 32">
            <a:extLst>
              <a:ext uri="{FF2B5EF4-FFF2-40B4-BE49-F238E27FC236}">
                <a16:creationId xmlns:a16="http://schemas.microsoft.com/office/drawing/2014/main" id="{23B5D3DE-E0F9-7AC7-EDCA-0D695D89D5BD}"/>
              </a:ext>
            </a:extLst>
          </p:cNvPr>
          <p:cNvSpPr txBox="1"/>
          <p:nvPr/>
        </p:nvSpPr>
        <p:spPr>
          <a:xfrm>
            <a:off x="1298330" y="4219922"/>
            <a:ext cx="1234633" cy="253916"/>
          </a:xfrm>
          <a:prstGeom prst="rect">
            <a:avLst/>
          </a:prstGeom>
          <a:noFill/>
        </p:spPr>
        <p:txBody>
          <a:bodyPr wrap="none" rtlCol="0">
            <a:spAutoFit/>
          </a:bodyPr>
          <a:lstStyle/>
          <a:p>
            <a:r>
              <a:rPr lang="en-US" sz="1050" dirty="0"/>
              <a:t>Unprotected group</a:t>
            </a:r>
          </a:p>
        </p:txBody>
      </p:sp>
      <p:sp>
        <p:nvSpPr>
          <p:cNvPr id="34" name="Oval 33">
            <a:extLst>
              <a:ext uri="{FF2B5EF4-FFF2-40B4-BE49-F238E27FC236}">
                <a16:creationId xmlns:a16="http://schemas.microsoft.com/office/drawing/2014/main" id="{61578892-E016-6D16-B9FD-E59C0DCDF283}"/>
              </a:ext>
            </a:extLst>
          </p:cNvPr>
          <p:cNvSpPr/>
          <p:nvPr/>
        </p:nvSpPr>
        <p:spPr>
          <a:xfrm>
            <a:off x="1082709" y="4219922"/>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5" name="Oval 34">
            <a:extLst>
              <a:ext uri="{FF2B5EF4-FFF2-40B4-BE49-F238E27FC236}">
                <a16:creationId xmlns:a16="http://schemas.microsoft.com/office/drawing/2014/main" id="{CF98A26C-8E89-9C6C-D49D-576B3441D835}"/>
              </a:ext>
            </a:extLst>
          </p:cNvPr>
          <p:cNvSpPr/>
          <p:nvPr/>
        </p:nvSpPr>
        <p:spPr>
          <a:xfrm>
            <a:off x="1076410" y="3925712"/>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 name="TextBox 35">
            <a:extLst>
              <a:ext uri="{FF2B5EF4-FFF2-40B4-BE49-F238E27FC236}">
                <a16:creationId xmlns:a16="http://schemas.microsoft.com/office/drawing/2014/main" id="{00973976-FB09-CDB0-F899-2D9073B3BB38}"/>
              </a:ext>
            </a:extLst>
          </p:cNvPr>
          <p:cNvSpPr txBox="1"/>
          <p:nvPr/>
        </p:nvSpPr>
        <p:spPr>
          <a:xfrm>
            <a:off x="211951" y="6309410"/>
            <a:ext cx="7888441" cy="276999"/>
          </a:xfrm>
          <a:prstGeom prst="rect">
            <a:avLst/>
          </a:prstGeom>
          <a:noFill/>
        </p:spPr>
        <p:txBody>
          <a:bodyPr wrap="square" rtlCol="0">
            <a:spAutoFit/>
          </a:bodyPr>
          <a:lstStyle/>
          <a:p>
            <a:pPr algn="just">
              <a:defRPr sz="1100">
                <a:solidFill>
                  <a:srgbClr val="222222"/>
                </a:solidFill>
              </a:defRPr>
            </a:pPr>
            <a:r>
              <a:rPr lang="en-US" sz="1200" dirty="0"/>
              <a:t>[1] </a:t>
            </a:r>
            <a:r>
              <a:rPr lang="en-US" sz="1200" dirty="0" err="1"/>
              <a:t>Tsioutsiouliklis</a:t>
            </a:r>
            <a:r>
              <a:rPr lang="en-US" sz="1200" dirty="0"/>
              <a:t>, S., </a:t>
            </a:r>
            <a:r>
              <a:rPr lang="en-US" sz="1200" dirty="0" err="1"/>
              <a:t>Pitoura</a:t>
            </a:r>
            <a:r>
              <a:rPr lang="en-US" sz="1200" dirty="0"/>
              <a:t>, E., </a:t>
            </a:r>
            <a:r>
              <a:rPr lang="en-US" sz="1200" dirty="0" err="1"/>
              <a:t>Tsaparas</a:t>
            </a:r>
            <a:r>
              <a:rPr lang="en-US" sz="1200" dirty="0"/>
              <a:t>, P., </a:t>
            </a:r>
            <a:r>
              <a:rPr lang="en-US" sz="1200" dirty="0" err="1"/>
              <a:t>Kleftakis</a:t>
            </a:r>
            <a:r>
              <a:rPr lang="en-US" sz="1200" dirty="0"/>
              <a:t>, I., &amp; </a:t>
            </a:r>
            <a:r>
              <a:rPr lang="en-US" sz="1200" dirty="0" err="1"/>
              <a:t>Mamoulis</a:t>
            </a:r>
            <a:r>
              <a:rPr lang="en-US" sz="1200" dirty="0"/>
              <a:t>, N. (2021). Fairness-Aware PageRank. WWW 2021.</a:t>
            </a:r>
          </a:p>
        </p:txBody>
      </p:sp>
    </p:spTree>
    <p:extLst>
      <p:ext uri="{BB962C8B-B14F-4D97-AF65-F5344CB8AC3E}">
        <p14:creationId xmlns:p14="http://schemas.microsoft.com/office/powerpoint/2010/main" val="218781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B515-FFDE-C224-D709-026E7FB6D0AD}"/>
              </a:ext>
            </a:extLst>
          </p:cNvPr>
          <p:cNvSpPr>
            <a:spLocks noGrp="1"/>
          </p:cNvSpPr>
          <p:nvPr>
            <p:ph type="title"/>
          </p:nvPr>
        </p:nvSpPr>
        <p:spPr/>
        <p:txBody>
          <a:bodyPr>
            <a:normAutofit/>
          </a:bodyPr>
          <a:lstStyle/>
          <a:p>
            <a:r>
              <a:rPr lang="en-US" sz="4000" dirty="0"/>
              <a:t>Solution #2: Locally Fair PageRank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C1D901-EC52-8B18-8F7F-03B426C5BF76}"/>
                  </a:ext>
                </a:extLst>
              </p:cNvPr>
              <p:cNvSpPr>
                <a:spLocks noGrp="1"/>
              </p:cNvSpPr>
              <p:nvPr>
                <p:ph idx="1"/>
              </p:nvPr>
            </p:nvSpPr>
            <p:spPr>
              <a:xfrm>
                <a:off x="185823" y="1195277"/>
                <a:ext cx="8813104" cy="3887181"/>
              </a:xfrm>
            </p:spPr>
            <p:txBody>
              <a:bodyPr>
                <a:normAutofit fontScale="92500" lnSpcReduction="10000"/>
              </a:bodyPr>
              <a:lstStyle/>
              <a:p>
                <a:r>
                  <a:rPr lang="en-US" sz="2400" b="1" dirty="0"/>
                  <a:t>Residual locally fair PageRank</a:t>
                </a:r>
              </a:p>
              <a:p>
                <a:pPr lvl="1"/>
                <a:r>
                  <a:rPr lang="en-US" sz="2100" b="1" dirty="0"/>
                  <a:t>Key idea: </a:t>
                </a:r>
                <a:r>
                  <a:rPr lang="en-US" sz="2100" dirty="0"/>
                  <a:t>jump with </a:t>
                </a:r>
              </a:p>
              <a:p>
                <a:pPr lvl="2"/>
                <a:r>
                  <a:rPr lang="en-US" sz="1800" dirty="0"/>
                  <a:t>Equal probability to 1-hop neighbors</a:t>
                </a:r>
              </a:p>
              <a:p>
                <a:pPr lvl="2"/>
                <a:r>
                  <a:rPr lang="en-US" sz="1800" dirty="0"/>
                  <a:t>A residual probability </a:t>
                </a:r>
                <a14:m>
                  <m:oMath xmlns:m="http://schemas.openxmlformats.org/officeDocument/2006/math">
                    <m:r>
                      <a:rPr lang="el-GR" sz="1800" i="1" dirty="0">
                        <a:latin typeface="Cambria Math" panose="02040503050406030204" pitchFamily="18" charset="0"/>
                      </a:rPr>
                      <m:t>𝛿</m:t>
                    </m:r>
                  </m:oMath>
                </a14:m>
                <a:r>
                  <a:rPr lang="en-US" sz="1800" dirty="0"/>
                  <a:t> to the other red nodes </a:t>
                </a:r>
              </a:p>
              <a:p>
                <a:pPr lvl="1"/>
                <a:r>
                  <a:rPr lang="en-US" sz="2100" b="1" dirty="0"/>
                  <a:t>Example</a:t>
                </a:r>
              </a:p>
              <a:p>
                <a:pPr lvl="1"/>
                <a:endParaRPr lang="en-US" sz="2100" b="1" dirty="0"/>
              </a:p>
              <a:p>
                <a:pPr lvl="1"/>
                <a:endParaRPr lang="en-US" sz="2100" b="1" dirty="0"/>
              </a:p>
              <a:p>
                <a:pPr lvl="1"/>
                <a:endParaRPr lang="en-US" sz="2100" b="1" dirty="0"/>
              </a:p>
              <a:p>
                <a:pPr lvl="1"/>
                <a:endParaRPr lang="en-US" sz="2100" b="1" dirty="0"/>
              </a:p>
              <a:p>
                <a:pPr lvl="1"/>
                <a:endParaRPr lang="en-US" sz="2100" b="1" dirty="0"/>
              </a:p>
              <a:p>
                <a:r>
                  <a:rPr lang="en-US" sz="2400" b="1" dirty="0"/>
                  <a:t>Residual allocation policies: </a:t>
                </a:r>
                <a:r>
                  <a:rPr lang="en-US" sz="2400" dirty="0"/>
                  <a:t>neighborhood allocation, uniform allocation, proportional allocation, optimized allocation</a:t>
                </a:r>
                <a:endParaRPr lang="en-US" dirty="0"/>
              </a:p>
            </p:txBody>
          </p:sp>
        </mc:Choice>
        <mc:Fallback xmlns="">
          <p:sp>
            <p:nvSpPr>
              <p:cNvPr id="3" name="Content Placeholder 2">
                <a:extLst>
                  <a:ext uri="{FF2B5EF4-FFF2-40B4-BE49-F238E27FC236}">
                    <a16:creationId xmlns:a16="http://schemas.microsoft.com/office/drawing/2014/main" id="{BAC1D901-EC52-8B18-8F7F-03B426C5BF76}"/>
                  </a:ext>
                </a:extLst>
              </p:cNvPr>
              <p:cNvSpPr>
                <a:spLocks noGrp="1" noRot="1" noChangeAspect="1" noMove="1" noResize="1" noEditPoints="1" noAdjustHandles="1" noChangeArrowheads="1" noChangeShapeType="1" noTextEdit="1"/>
              </p:cNvSpPr>
              <p:nvPr>
                <p:ph idx="1"/>
              </p:nvPr>
            </p:nvSpPr>
            <p:spPr>
              <a:xfrm>
                <a:off x="185823" y="1195277"/>
                <a:ext cx="8813104" cy="3887181"/>
              </a:xfrm>
              <a:blipFill>
                <a:blip r:embed="rId3"/>
                <a:stretch>
                  <a:fillRect l="-761" t="-2038" b="-2665"/>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DF92409-72E6-55BA-2E86-1E8445C96CF3}"/>
              </a:ext>
            </a:extLst>
          </p:cNvPr>
          <p:cNvGrpSpPr/>
          <p:nvPr/>
        </p:nvGrpSpPr>
        <p:grpSpPr>
          <a:xfrm>
            <a:off x="4933696" y="2541723"/>
            <a:ext cx="1256499" cy="1634156"/>
            <a:chOff x="905211" y="3519308"/>
            <a:chExt cx="2259638" cy="2938802"/>
          </a:xfrm>
        </p:grpSpPr>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908E0A03-10FB-ACE5-C7A0-7E8F17E6EAE5}"/>
                    </a:ext>
                  </a:extLst>
                </p:cNvPr>
                <p:cNvSpPr/>
                <p:nvPr/>
              </p:nvSpPr>
              <p:spPr>
                <a:xfrm>
                  <a:off x="905211" y="4574162"/>
                  <a:ext cx="491017" cy="5035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350" i="1" dirty="0">
                            <a:solidFill>
                              <a:schemeClr val="tx1"/>
                            </a:solidFill>
                            <a:latin typeface="Cambria Math" panose="02040503050406030204" pitchFamily="18" charset="0"/>
                          </a:rPr>
                          <m:t>𝑥</m:t>
                        </m:r>
                      </m:oMath>
                    </m:oMathPara>
                  </a14:m>
                  <a:endParaRPr lang="en-US" sz="1350">
                    <a:solidFill>
                      <a:schemeClr val="tx1"/>
                    </a:solidFill>
                  </a:endParaRPr>
                </a:p>
              </p:txBody>
            </p:sp>
          </mc:Choice>
          <mc:Fallback xmlns="">
            <p:sp>
              <p:nvSpPr>
                <p:cNvPr id="38" name="Oval 37">
                  <a:extLst>
                    <a:ext uri="{FF2B5EF4-FFF2-40B4-BE49-F238E27FC236}">
                      <a16:creationId xmlns:a16="http://schemas.microsoft.com/office/drawing/2014/main" id="{A035E61A-1A85-495B-86E0-A0849FB6BDED}"/>
                    </a:ext>
                  </a:extLst>
                </p:cNvPr>
                <p:cNvSpPr>
                  <a:spLocks noRot="1" noChangeAspect="1" noMove="1" noResize="1" noEditPoints="1" noAdjustHandles="1" noChangeArrowheads="1" noChangeShapeType="1" noTextEdit="1"/>
                </p:cNvSpPr>
                <p:nvPr/>
              </p:nvSpPr>
              <p:spPr>
                <a:xfrm>
                  <a:off x="905211" y="4574162"/>
                  <a:ext cx="491017" cy="503511"/>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36">
                  <a:extLst>
                    <a:ext uri="{FF2B5EF4-FFF2-40B4-BE49-F238E27FC236}">
                      <a16:creationId xmlns:a16="http://schemas.microsoft.com/office/drawing/2014/main" id="{DF853906-4CA2-4E95-E43F-48D35041C06C}"/>
                    </a:ext>
                  </a:extLst>
                </p:cNvPr>
                <p:cNvSpPr txBox="1"/>
                <p:nvPr/>
              </p:nvSpPr>
              <p:spPr>
                <a:xfrm flipH="1">
                  <a:off x="1423712" y="3571059"/>
                  <a:ext cx="413758" cy="63132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200" b="1" i="1">
                                <a:latin typeface="Cambria Math" panose="02040503050406030204" pitchFamily="18" charset="0"/>
                              </a:rPr>
                            </m:ctrlPr>
                          </m:fPr>
                          <m:num>
                            <m:r>
                              <a:rPr lang="en-US" sz="1200" b="1" i="1">
                                <a:latin typeface="Cambria Math" panose="02040503050406030204" pitchFamily="18" charset="0"/>
                              </a:rPr>
                              <m:t>𝟏</m:t>
                            </m:r>
                            <m:r>
                              <a:rPr lang="en-US" sz="1200" b="1" i="1">
                                <a:latin typeface="Cambria Math" panose="02040503050406030204" pitchFamily="18" charset="0"/>
                              </a:rPr>
                              <m:t>−</m:t>
                            </m:r>
                            <m:r>
                              <a:rPr lang="el-GR" sz="1200" b="1" i="1">
                                <a:latin typeface="Cambria Math" panose="02040503050406030204" pitchFamily="18" charset="0"/>
                              </a:rPr>
                              <m:t>𝜹</m:t>
                            </m:r>
                          </m:num>
                          <m:den>
                            <m:r>
                              <a:rPr lang="en-US" sz="1200" b="1" i="1">
                                <a:latin typeface="Cambria Math" panose="02040503050406030204" pitchFamily="18" charset="0"/>
                              </a:rPr>
                              <m:t>𝟑</m:t>
                            </m:r>
                          </m:den>
                        </m:f>
                      </m:oMath>
                    </m:oMathPara>
                  </a14:m>
                  <a:endParaRPr lang="en-US" sz="1200" b="1" dirty="0"/>
                </a:p>
              </p:txBody>
            </p:sp>
          </mc:Choice>
          <mc:Fallback xmlns="">
            <p:sp>
              <p:nvSpPr>
                <p:cNvPr id="7" name="TextBox 36">
                  <a:extLst>
                    <a:ext uri="{FF2B5EF4-FFF2-40B4-BE49-F238E27FC236}">
                      <a16:creationId xmlns:a16="http://schemas.microsoft.com/office/drawing/2014/main" id="{DF853906-4CA2-4E95-E43F-48D35041C06C}"/>
                    </a:ext>
                  </a:extLst>
                </p:cNvPr>
                <p:cNvSpPr txBox="1">
                  <a:spLocks noRot="1" noChangeAspect="1" noMove="1" noResize="1" noEditPoints="1" noAdjustHandles="1" noChangeArrowheads="1" noChangeShapeType="1" noTextEdit="1"/>
                </p:cNvSpPr>
                <p:nvPr/>
              </p:nvSpPr>
              <p:spPr>
                <a:xfrm flipH="1">
                  <a:off x="1423712" y="3571059"/>
                  <a:ext cx="413758" cy="631329"/>
                </a:xfrm>
                <a:prstGeom prst="rect">
                  <a:avLst/>
                </a:prstGeom>
                <a:blipFill>
                  <a:blip r:embed="rId7"/>
                  <a:stretch>
                    <a:fillRect l="-24324" t="-3509" r="-86486" b="-15789"/>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A3F325CC-4360-7127-4012-F26B3910211B}"/>
                </a:ext>
              </a:extLst>
            </p:cNvPr>
            <p:cNvSpPr/>
            <p:nvPr/>
          </p:nvSpPr>
          <p:spPr>
            <a:xfrm>
              <a:off x="2164354" y="5779011"/>
              <a:ext cx="491017" cy="50351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 name="Oval 8">
              <a:extLst>
                <a:ext uri="{FF2B5EF4-FFF2-40B4-BE49-F238E27FC236}">
                  <a16:creationId xmlns:a16="http://schemas.microsoft.com/office/drawing/2014/main" id="{B871D732-16A1-05E5-8DD4-869E59B5643B}"/>
                </a:ext>
              </a:extLst>
            </p:cNvPr>
            <p:cNvSpPr/>
            <p:nvPr/>
          </p:nvSpPr>
          <p:spPr>
            <a:xfrm>
              <a:off x="2164354" y="3519308"/>
              <a:ext cx="491017" cy="50351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 name="Oval 9">
              <a:extLst>
                <a:ext uri="{FF2B5EF4-FFF2-40B4-BE49-F238E27FC236}">
                  <a16:creationId xmlns:a16="http://schemas.microsoft.com/office/drawing/2014/main" id="{2BA520C5-844B-499D-FC1D-EC7C5E91BFBD}"/>
                </a:ext>
              </a:extLst>
            </p:cNvPr>
            <p:cNvSpPr/>
            <p:nvPr/>
          </p:nvSpPr>
          <p:spPr>
            <a:xfrm>
              <a:off x="2673832" y="4553190"/>
              <a:ext cx="491017" cy="50351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11" name="Straight Arrow Connector 10">
              <a:extLst>
                <a:ext uri="{FF2B5EF4-FFF2-40B4-BE49-F238E27FC236}">
                  <a16:creationId xmlns:a16="http://schemas.microsoft.com/office/drawing/2014/main" id="{BFC3589A-0CFB-3014-5A44-11AA1E2CF2D7}"/>
                </a:ext>
              </a:extLst>
            </p:cNvPr>
            <p:cNvCxnSpPr>
              <a:cxnSpLocks/>
              <a:stCxn id="6" idx="7"/>
              <a:endCxn id="9" idx="3"/>
            </p:cNvCxnSpPr>
            <p:nvPr/>
          </p:nvCxnSpPr>
          <p:spPr>
            <a:xfrm flipV="1">
              <a:off x="1324320" y="3949082"/>
              <a:ext cx="911942" cy="6988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2E311E-53E3-DE11-99EF-669AE31B14CC}"/>
                </a:ext>
              </a:extLst>
            </p:cNvPr>
            <p:cNvCxnSpPr>
              <a:cxnSpLocks/>
              <a:stCxn id="6" idx="6"/>
              <a:endCxn id="10" idx="2"/>
            </p:cNvCxnSpPr>
            <p:nvPr/>
          </p:nvCxnSpPr>
          <p:spPr>
            <a:xfrm flipV="1">
              <a:off x="1396228" y="4804946"/>
              <a:ext cx="1277604" cy="209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F0E80F6-C346-E9F3-C9E8-17C6C545F57E}"/>
                </a:ext>
              </a:extLst>
            </p:cNvPr>
            <p:cNvCxnSpPr>
              <a:cxnSpLocks/>
              <a:stCxn id="6" idx="5"/>
              <a:endCxn id="8" idx="1"/>
            </p:cNvCxnSpPr>
            <p:nvPr/>
          </p:nvCxnSpPr>
          <p:spPr>
            <a:xfrm>
              <a:off x="1324320" y="5003936"/>
              <a:ext cx="911942" cy="8488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36">
                  <a:extLst>
                    <a:ext uri="{FF2B5EF4-FFF2-40B4-BE49-F238E27FC236}">
                      <a16:creationId xmlns:a16="http://schemas.microsoft.com/office/drawing/2014/main" id="{15167B20-2DF0-A1E2-F6F3-C285F3718ED6}"/>
                    </a:ext>
                  </a:extLst>
                </p:cNvPr>
                <p:cNvSpPr txBox="1"/>
                <p:nvPr/>
              </p:nvSpPr>
              <p:spPr>
                <a:xfrm flipH="1">
                  <a:off x="2025856" y="4869026"/>
                  <a:ext cx="413758" cy="63132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200" b="1" i="1">
                                <a:latin typeface="Cambria Math" panose="02040503050406030204" pitchFamily="18" charset="0"/>
                              </a:rPr>
                            </m:ctrlPr>
                          </m:fPr>
                          <m:num>
                            <m:r>
                              <a:rPr lang="en-US" sz="1200" b="1" i="1">
                                <a:latin typeface="Cambria Math" panose="02040503050406030204" pitchFamily="18" charset="0"/>
                              </a:rPr>
                              <m:t>𝟏</m:t>
                            </m:r>
                            <m:r>
                              <a:rPr lang="el-GR" sz="1200" b="1" i="1">
                                <a:latin typeface="Cambria Math" panose="02040503050406030204" pitchFamily="18" charset="0"/>
                              </a:rPr>
                              <m:t>−</m:t>
                            </m:r>
                            <m:r>
                              <a:rPr lang="el-GR" sz="1200" b="1" i="1">
                                <a:latin typeface="Cambria Math" panose="02040503050406030204" pitchFamily="18" charset="0"/>
                              </a:rPr>
                              <m:t>𝜹</m:t>
                            </m:r>
                          </m:num>
                          <m:den>
                            <m:r>
                              <a:rPr lang="en-US" sz="1200" b="1" i="1">
                                <a:latin typeface="Cambria Math" panose="02040503050406030204" pitchFamily="18" charset="0"/>
                              </a:rPr>
                              <m:t>𝟑</m:t>
                            </m:r>
                          </m:den>
                        </m:f>
                      </m:oMath>
                    </m:oMathPara>
                  </a14:m>
                  <a:endParaRPr lang="en-US" sz="1200" b="1" dirty="0"/>
                </a:p>
              </p:txBody>
            </p:sp>
          </mc:Choice>
          <mc:Fallback xmlns="">
            <p:sp>
              <p:nvSpPr>
                <p:cNvPr id="14" name="TextBox 36">
                  <a:extLst>
                    <a:ext uri="{FF2B5EF4-FFF2-40B4-BE49-F238E27FC236}">
                      <a16:creationId xmlns:a16="http://schemas.microsoft.com/office/drawing/2014/main" id="{15167B20-2DF0-A1E2-F6F3-C285F3718ED6}"/>
                    </a:ext>
                  </a:extLst>
                </p:cNvPr>
                <p:cNvSpPr txBox="1">
                  <a:spLocks noRot="1" noChangeAspect="1" noMove="1" noResize="1" noEditPoints="1" noAdjustHandles="1" noChangeArrowheads="1" noChangeShapeType="1" noTextEdit="1"/>
                </p:cNvSpPr>
                <p:nvPr/>
              </p:nvSpPr>
              <p:spPr>
                <a:xfrm flipH="1">
                  <a:off x="2025856" y="4869026"/>
                  <a:ext cx="413758" cy="631329"/>
                </a:xfrm>
                <a:prstGeom prst="rect">
                  <a:avLst/>
                </a:prstGeom>
                <a:blipFill>
                  <a:blip r:embed="rId7"/>
                  <a:stretch>
                    <a:fillRect l="-24324" t="-3448" r="-86486"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36">
                  <a:extLst>
                    <a:ext uri="{FF2B5EF4-FFF2-40B4-BE49-F238E27FC236}">
                      <a16:creationId xmlns:a16="http://schemas.microsoft.com/office/drawing/2014/main" id="{594C3312-2519-7EA2-1DC1-8CF73AE4272D}"/>
                    </a:ext>
                  </a:extLst>
                </p:cNvPr>
                <p:cNvSpPr txBox="1"/>
                <p:nvPr/>
              </p:nvSpPr>
              <p:spPr>
                <a:xfrm flipH="1">
                  <a:off x="1444877" y="5826781"/>
                  <a:ext cx="413758" cy="63132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200" b="1" i="1">
                                <a:latin typeface="Cambria Math" panose="02040503050406030204" pitchFamily="18" charset="0"/>
                              </a:rPr>
                            </m:ctrlPr>
                          </m:fPr>
                          <m:num>
                            <m:r>
                              <a:rPr lang="en-US" sz="1200" b="1" i="1">
                                <a:latin typeface="Cambria Math" panose="02040503050406030204" pitchFamily="18" charset="0"/>
                              </a:rPr>
                              <m:t>𝟏</m:t>
                            </m:r>
                            <m:r>
                              <a:rPr lang="el-GR" sz="1200" b="1" i="1">
                                <a:latin typeface="Cambria Math" panose="02040503050406030204" pitchFamily="18" charset="0"/>
                              </a:rPr>
                              <m:t>−</m:t>
                            </m:r>
                            <m:r>
                              <a:rPr lang="el-GR" sz="1200" b="1" i="1">
                                <a:latin typeface="Cambria Math" panose="02040503050406030204" pitchFamily="18" charset="0"/>
                              </a:rPr>
                              <m:t>𝜹</m:t>
                            </m:r>
                          </m:num>
                          <m:den>
                            <m:r>
                              <a:rPr lang="en-US" sz="1200" b="1" i="1">
                                <a:latin typeface="Cambria Math" panose="02040503050406030204" pitchFamily="18" charset="0"/>
                              </a:rPr>
                              <m:t>𝟑</m:t>
                            </m:r>
                          </m:den>
                        </m:f>
                      </m:oMath>
                    </m:oMathPara>
                  </a14:m>
                  <a:endParaRPr lang="en-US" sz="1200" b="1" dirty="0"/>
                </a:p>
              </p:txBody>
            </p:sp>
          </mc:Choice>
          <mc:Fallback xmlns="">
            <p:sp>
              <p:nvSpPr>
                <p:cNvPr id="15" name="TextBox 36">
                  <a:extLst>
                    <a:ext uri="{FF2B5EF4-FFF2-40B4-BE49-F238E27FC236}">
                      <a16:creationId xmlns:a16="http://schemas.microsoft.com/office/drawing/2014/main" id="{594C3312-2519-7EA2-1DC1-8CF73AE4272D}"/>
                    </a:ext>
                  </a:extLst>
                </p:cNvPr>
                <p:cNvSpPr txBox="1">
                  <a:spLocks noRot="1" noChangeAspect="1" noMove="1" noResize="1" noEditPoints="1" noAdjustHandles="1" noChangeArrowheads="1" noChangeShapeType="1" noTextEdit="1"/>
                </p:cNvSpPr>
                <p:nvPr/>
              </p:nvSpPr>
              <p:spPr>
                <a:xfrm flipH="1">
                  <a:off x="1444877" y="5826781"/>
                  <a:ext cx="413758" cy="631329"/>
                </a:xfrm>
                <a:prstGeom prst="rect">
                  <a:avLst/>
                </a:prstGeom>
                <a:blipFill>
                  <a:blip r:embed="rId7"/>
                  <a:stretch>
                    <a:fillRect l="-24324" t="-3509" r="-86486" b="-15789"/>
                  </a:stretch>
                </a:blipFill>
              </p:spPr>
              <p:txBody>
                <a:bodyPr/>
                <a:lstStyle/>
                <a:p>
                  <a:r>
                    <a:rPr lang="en-US">
                      <a:noFill/>
                    </a:rPr>
                    <a:t> </a:t>
                  </a:r>
                </a:p>
              </p:txBody>
            </p:sp>
          </mc:Fallback>
        </mc:AlternateContent>
      </p:grpSp>
      <p:sp>
        <p:nvSpPr>
          <p:cNvPr id="16" name="Arc 15">
            <a:extLst>
              <a:ext uri="{FF2B5EF4-FFF2-40B4-BE49-F238E27FC236}">
                <a16:creationId xmlns:a16="http://schemas.microsoft.com/office/drawing/2014/main" id="{8A0D1796-8DFC-6B41-67C2-D4BF1133D07B}"/>
              </a:ext>
            </a:extLst>
          </p:cNvPr>
          <p:cNvSpPr/>
          <p:nvPr/>
        </p:nvSpPr>
        <p:spPr>
          <a:xfrm rot="2576805">
            <a:off x="4539578" y="2859085"/>
            <a:ext cx="814747" cy="818390"/>
          </a:xfrm>
          <a:prstGeom prst="arc">
            <a:avLst>
              <a:gd name="adj1" fmla="val 16444211"/>
              <a:gd name="adj2" fmla="val 33531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a:p>
        </p:txBody>
      </p:sp>
      <p:sp>
        <p:nvSpPr>
          <p:cNvPr id="17" name="Oval 16">
            <a:extLst>
              <a:ext uri="{FF2B5EF4-FFF2-40B4-BE49-F238E27FC236}">
                <a16:creationId xmlns:a16="http://schemas.microsoft.com/office/drawing/2014/main" id="{4A31D68D-1A10-0DFD-6CE9-633112E15C56}"/>
              </a:ext>
            </a:extLst>
          </p:cNvPr>
          <p:cNvSpPr/>
          <p:nvPr/>
        </p:nvSpPr>
        <p:spPr>
          <a:xfrm>
            <a:off x="2932183" y="2768042"/>
            <a:ext cx="860786" cy="11626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t>Red Nodes</a:t>
            </a:r>
          </a:p>
        </p:txBody>
      </p:sp>
      <p:sp>
        <p:nvSpPr>
          <p:cNvPr id="18" name="Arrow: Right 33">
            <a:extLst>
              <a:ext uri="{FF2B5EF4-FFF2-40B4-BE49-F238E27FC236}">
                <a16:creationId xmlns:a16="http://schemas.microsoft.com/office/drawing/2014/main" id="{71D51B46-A651-8FE5-D426-B6EAB1431D08}"/>
              </a:ext>
            </a:extLst>
          </p:cNvPr>
          <p:cNvSpPr/>
          <p:nvPr/>
        </p:nvSpPr>
        <p:spPr>
          <a:xfrm rot="10800000">
            <a:off x="3938362" y="2992729"/>
            <a:ext cx="886931" cy="497718"/>
          </a:xfrm>
          <a:prstGeom prst="rightArrow">
            <a:avLst>
              <a:gd name="adj1" fmla="val 50000"/>
              <a:gd name="adj2" fmla="val 54575"/>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mc:AlternateContent xmlns:mc="http://schemas.openxmlformats.org/markup-compatibility/2006" xmlns:a14="http://schemas.microsoft.com/office/drawing/2010/main">
        <mc:Choice Requires="a14">
          <p:sp>
            <p:nvSpPr>
              <p:cNvPr id="19" name="TextBox 43">
                <a:extLst>
                  <a:ext uri="{FF2B5EF4-FFF2-40B4-BE49-F238E27FC236}">
                    <a16:creationId xmlns:a16="http://schemas.microsoft.com/office/drawing/2014/main" id="{F9AB79D4-5D27-79D8-3EC3-A82C78950D5F}"/>
                  </a:ext>
                </a:extLst>
              </p:cNvPr>
              <p:cNvSpPr txBox="1"/>
              <p:nvPr/>
            </p:nvSpPr>
            <p:spPr>
              <a:xfrm>
                <a:off x="6502698" y="3068464"/>
                <a:ext cx="1182598" cy="443391"/>
              </a:xfrm>
              <a:prstGeom prst="rect">
                <a:avLst/>
              </a:prstGeom>
              <a:noFill/>
              <a:ln w="25400">
                <a:solidFill>
                  <a:srgbClr val="0070C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𝛿</m:t>
                      </m:r>
                      <m:r>
                        <a:rPr lang="en-US" sz="1200" i="1">
                          <a:latin typeface="Cambria Math" panose="02040503050406030204" pitchFamily="18" charset="0"/>
                        </a:rPr>
                        <m:t>+</m:t>
                      </m:r>
                      <m:f>
                        <m:fPr>
                          <m:ctrlPr>
                            <a:rPr lang="en-US" sz="1200" i="1">
                              <a:latin typeface="Cambria Math" panose="02040503050406030204" pitchFamily="18" charset="0"/>
                            </a:rPr>
                          </m:ctrlPr>
                        </m:fPr>
                        <m:num>
                          <m:r>
                            <a:rPr lang="en-US" sz="1200" i="1">
                              <a:latin typeface="Cambria Math" panose="02040503050406030204" pitchFamily="18" charset="0"/>
                            </a:rPr>
                            <m:t>1−</m:t>
                          </m:r>
                          <m:r>
                            <a:rPr lang="en-US" sz="1200" i="1">
                              <a:latin typeface="Cambria Math" panose="02040503050406030204" pitchFamily="18" charset="0"/>
                            </a:rPr>
                            <m:t>𝛿</m:t>
                          </m:r>
                        </m:num>
                        <m:den>
                          <m:r>
                            <a:rPr lang="en-US" sz="1200" i="1">
                              <a:latin typeface="Cambria Math" panose="02040503050406030204" pitchFamily="18" charset="0"/>
                            </a:rPr>
                            <m:t>3</m:t>
                          </m:r>
                        </m:den>
                      </m:f>
                      <m:r>
                        <a:rPr lang="en-US" sz="1200" i="1">
                          <a:latin typeface="Cambria Math" panose="02040503050406030204" pitchFamily="18" charset="0"/>
                        </a:rPr>
                        <m:t>=</m:t>
                      </m:r>
                      <m:r>
                        <a:rPr lang="en-US" sz="1200" i="1">
                          <a:latin typeface="Cambria Math" panose="02040503050406030204" pitchFamily="18" charset="0"/>
                        </a:rPr>
                        <m:t>𝜙</m:t>
                      </m:r>
                    </m:oMath>
                  </m:oMathPara>
                </a14:m>
                <a:endParaRPr lang="en-US" sz="1200" dirty="0"/>
              </a:p>
            </p:txBody>
          </p:sp>
        </mc:Choice>
        <mc:Fallback xmlns="">
          <p:sp>
            <p:nvSpPr>
              <p:cNvPr id="19" name="TextBox 43">
                <a:extLst>
                  <a:ext uri="{FF2B5EF4-FFF2-40B4-BE49-F238E27FC236}">
                    <a16:creationId xmlns:a16="http://schemas.microsoft.com/office/drawing/2014/main" id="{F9AB79D4-5D27-79D8-3EC3-A82C78950D5F}"/>
                  </a:ext>
                </a:extLst>
              </p:cNvPr>
              <p:cNvSpPr txBox="1">
                <a:spLocks noRot="1" noChangeAspect="1" noMove="1" noResize="1" noEditPoints="1" noAdjustHandles="1" noChangeArrowheads="1" noChangeShapeType="1" noTextEdit="1"/>
              </p:cNvSpPr>
              <p:nvPr/>
            </p:nvSpPr>
            <p:spPr>
              <a:xfrm>
                <a:off x="6502698" y="3068464"/>
                <a:ext cx="1182598" cy="443391"/>
              </a:xfrm>
              <a:prstGeom prst="rect">
                <a:avLst/>
              </a:prstGeom>
              <a:blipFill>
                <a:blip r:embed="rId8"/>
                <a:stretch>
                  <a:fillRect/>
                </a:stretch>
              </a:blipFill>
              <a:ln w="2540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45">
                <a:extLst>
                  <a:ext uri="{FF2B5EF4-FFF2-40B4-BE49-F238E27FC236}">
                    <a16:creationId xmlns:a16="http://schemas.microsoft.com/office/drawing/2014/main" id="{14BDDEA8-4D64-46CF-9EFD-01BA1D938532}"/>
                  </a:ext>
                </a:extLst>
              </p:cNvPr>
              <p:cNvSpPr txBox="1"/>
              <p:nvPr/>
            </p:nvSpPr>
            <p:spPr>
              <a:xfrm>
                <a:off x="4257071" y="3068464"/>
                <a:ext cx="40587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l-GR" i="1">
                          <a:latin typeface="Cambria Math" panose="02040503050406030204" pitchFamily="18" charset="0"/>
                        </a:rPr>
                        <m:t>𝛿</m:t>
                      </m:r>
                    </m:oMath>
                  </m:oMathPara>
                </a14:m>
                <a:endParaRPr lang="en-US" dirty="0"/>
              </a:p>
            </p:txBody>
          </p:sp>
        </mc:Choice>
        <mc:Fallback xmlns="">
          <p:sp>
            <p:nvSpPr>
              <p:cNvPr id="20" name="TextBox 45">
                <a:extLst>
                  <a:ext uri="{FF2B5EF4-FFF2-40B4-BE49-F238E27FC236}">
                    <a16:creationId xmlns:a16="http://schemas.microsoft.com/office/drawing/2014/main" id="{14BDDEA8-4D64-46CF-9EFD-01BA1D938532}"/>
                  </a:ext>
                </a:extLst>
              </p:cNvPr>
              <p:cNvSpPr txBox="1">
                <a:spLocks noRot="1" noChangeAspect="1" noMove="1" noResize="1" noEditPoints="1" noAdjustHandles="1" noChangeArrowheads="1" noChangeShapeType="1" noTextEdit="1"/>
              </p:cNvSpPr>
              <p:nvPr/>
            </p:nvSpPr>
            <p:spPr>
              <a:xfrm>
                <a:off x="4257071" y="3068464"/>
                <a:ext cx="40587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47">
                <a:extLst>
                  <a:ext uri="{FF2B5EF4-FFF2-40B4-BE49-F238E27FC236}">
                    <a16:creationId xmlns:a16="http://schemas.microsoft.com/office/drawing/2014/main" id="{45F8211E-1EE6-8DC1-70CF-42E10C477832}"/>
                  </a:ext>
                </a:extLst>
              </p:cNvPr>
              <p:cNvSpPr txBox="1"/>
              <p:nvPr/>
            </p:nvSpPr>
            <p:spPr>
              <a:xfrm>
                <a:off x="4583728" y="3466773"/>
                <a:ext cx="763484"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1−</m:t>
                      </m:r>
                      <m:r>
                        <a:rPr lang="el-GR" sz="1350" i="1">
                          <a:latin typeface="Cambria Math" panose="02040503050406030204" pitchFamily="18" charset="0"/>
                        </a:rPr>
                        <m:t>𝛿</m:t>
                      </m:r>
                    </m:oMath>
                  </m:oMathPara>
                </a14:m>
                <a:endParaRPr lang="en-US" sz="1350" dirty="0"/>
              </a:p>
            </p:txBody>
          </p:sp>
        </mc:Choice>
        <mc:Fallback xmlns="">
          <p:sp>
            <p:nvSpPr>
              <p:cNvPr id="21" name="TextBox 47">
                <a:extLst>
                  <a:ext uri="{FF2B5EF4-FFF2-40B4-BE49-F238E27FC236}">
                    <a16:creationId xmlns:a16="http://schemas.microsoft.com/office/drawing/2014/main" id="{45F8211E-1EE6-8DC1-70CF-42E10C477832}"/>
                  </a:ext>
                </a:extLst>
              </p:cNvPr>
              <p:cNvSpPr txBox="1">
                <a:spLocks noRot="1" noChangeAspect="1" noMove="1" noResize="1" noEditPoints="1" noAdjustHandles="1" noChangeArrowheads="1" noChangeShapeType="1" noTextEdit="1"/>
              </p:cNvSpPr>
              <p:nvPr/>
            </p:nvSpPr>
            <p:spPr>
              <a:xfrm>
                <a:off x="4583728" y="3466773"/>
                <a:ext cx="763484" cy="300082"/>
              </a:xfrm>
              <a:prstGeom prst="rect">
                <a:avLst/>
              </a:prstGeom>
              <a:blipFill>
                <a:blip r:embed="rId10"/>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B4B80C7B-909C-9104-4917-D02B43910678}"/>
              </a:ext>
            </a:extLst>
          </p:cNvPr>
          <p:cNvSpPr/>
          <p:nvPr/>
        </p:nvSpPr>
        <p:spPr>
          <a:xfrm>
            <a:off x="1412398" y="2839522"/>
            <a:ext cx="1411382" cy="659534"/>
          </a:xfrm>
          <a:prstGeom prst="rect">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tx1"/>
              </a:solidFill>
            </a:endParaRPr>
          </a:p>
          <a:p>
            <a:endParaRPr lang="en-US" sz="1350" dirty="0">
              <a:solidFill>
                <a:schemeClr val="tx1"/>
              </a:solidFill>
            </a:endParaRPr>
          </a:p>
          <a:p>
            <a:endParaRPr lang="en-US" sz="1350" dirty="0">
              <a:solidFill>
                <a:schemeClr val="tx1"/>
              </a:solidFill>
            </a:endParaRPr>
          </a:p>
          <a:p>
            <a:endParaRPr lang="en-US" sz="1350" dirty="0">
              <a:solidFill>
                <a:schemeClr val="tx1"/>
              </a:solidFill>
            </a:endParaRPr>
          </a:p>
        </p:txBody>
      </p:sp>
      <p:sp>
        <p:nvSpPr>
          <p:cNvPr id="23" name="TextBox 22">
            <a:extLst>
              <a:ext uri="{FF2B5EF4-FFF2-40B4-BE49-F238E27FC236}">
                <a16:creationId xmlns:a16="http://schemas.microsoft.com/office/drawing/2014/main" id="{5D498416-B17E-7808-C9F0-C8D58FA09B99}"/>
              </a:ext>
            </a:extLst>
          </p:cNvPr>
          <p:cNvSpPr txBox="1"/>
          <p:nvPr/>
        </p:nvSpPr>
        <p:spPr>
          <a:xfrm>
            <a:off x="1675091" y="2901490"/>
            <a:ext cx="1075936" cy="253916"/>
          </a:xfrm>
          <a:prstGeom prst="rect">
            <a:avLst/>
          </a:prstGeom>
          <a:noFill/>
        </p:spPr>
        <p:txBody>
          <a:bodyPr wrap="none" rtlCol="0">
            <a:spAutoFit/>
          </a:bodyPr>
          <a:lstStyle/>
          <a:p>
            <a:r>
              <a:rPr lang="en-US" sz="1050" dirty="0"/>
              <a:t>Protected group</a:t>
            </a:r>
          </a:p>
        </p:txBody>
      </p:sp>
      <p:sp>
        <p:nvSpPr>
          <p:cNvPr id="24" name="TextBox 23">
            <a:extLst>
              <a:ext uri="{FF2B5EF4-FFF2-40B4-BE49-F238E27FC236}">
                <a16:creationId xmlns:a16="http://schemas.microsoft.com/office/drawing/2014/main" id="{2723C56F-CD3F-CC9F-9874-AC1D4E77CDD3}"/>
              </a:ext>
            </a:extLst>
          </p:cNvPr>
          <p:cNvSpPr txBox="1"/>
          <p:nvPr/>
        </p:nvSpPr>
        <p:spPr>
          <a:xfrm>
            <a:off x="1673323" y="3210790"/>
            <a:ext cx="1234633" cy="253916"/>
          </a:xfrm>
          <a:prstGeom prst="rect">
            <a:avLst/>
          </a:prstGeom>
          <a:noFill/>
        </p:spPr>
        <p:txBody>
          <a:bodyPr wrap="none" rtlCol="0">
            <a:spAutoFit/>
          </a:bodyPr>
          <a:lstStyle/>
          <a:p>
            <a:r>
              <a:rPr lang="en-US" sz="1050" dirty="0"/>
              <a:t>Unprotected group</a:t>
            </a:r>
          </a:p>
        </p:txBody>
      </p:sp>
      <p:sp>
        <p:nvSpPr>
          <p:cNvPr id="25" name="Oval 24">
            <a:extLst>
              <a:ext uri="{FF2B5EF4-FFF2-40B4-BE49-F238E27FC236}">
                <a16:creationId xmlns:a16="http://schemas.microsoft.com/office/drawing/2014/main" id="{CDF7B9BD-04F4-1BA1-CC79-82FFC2545988}"/>
              </a:ext>
            </a:extLst>
          </p:cNvPr>
          <p:cNvSpPr/>
          <p:nvPr/>
        </p:nvSpPr>
        <p:spPr>
          <a:xfrm>
            <a:off x="1457702" y="3210790"/>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Oval 25">
            <a:extLst>
              <a:ext uri="{FF2B5EF4-FFF2-40B4-BE49-F238E27FC236}">
                <a16:creationId xmlns:a16="http://schemas.microsoft.com/office/drawing/2014/main" id="{23B223AD-889A-BA32-98DA-7F7E4CA1EC4F}"/>
              </a:ext>
            </a:extLst>
          </p:cNvPr>
          <p:cNvSpPr/>
          <p:nvPr/>
        </p:nvSpPr>
        <p:spPr>
          <a:xfrm>
            <a:off x="1451403" y="2916580"/>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7" name="TextBox 26">
            <a:extLst>
              <a:ext uri="{FF2B5EF4-FFF2-40B4-BE49-F238E27FC236}">
                <a16:creationId xmlns:a16="http://schemas.microsoft.com/office/drawing/2014/main" id="{29BBE0EA-A610-2DBB-EC97-3D03F04F9DAA}"/>
              </a:ext>
            </a:extLst>
          </p:cNvPr>
          <p:cNvSpPr txBox="1"/>
          <p:nvPr/>
        </p:nvSpPr>
        <p:spPr>
          <a:xfrm>
            <a:off x="217472" y="6506158"/>
            <a:ext cx="8170952" cy="276999"/>
          </a:xfrm>
          <a:prstGeom prst="rect">
            <a:avLst/>
          </a:prstGeom>
          <a:noFill/>
        </p:spPr>
        <p:txBody>
          <a:bodyPr wrap="square" rtlCol="0">
            <a:spAutoFit/>
          </a:bodyPr>
          <a:lstStyle/>
          <a:p>
            <a:pPr algn="just">
              <a:defRPr sz="1100">
                <a:solidFill>
                  <a:srgbClr val="222222"/>
                </a:solidFill>
              </a:defRPr>
            </a:pPr>
            <a:r>
              <a:rPr lang="en-US" sz="1200" dirty="0"/>
              <a:t>[1] </a:t>
            </a:r>
            <a:r>
              <a:rPr lang="en-US" sz="1200" dirty="0" err="1"/>
              <a:t>Tsioutsiouliklis</a:t>
            </a:r>
            <a:r>
              <a:rPr lang="en-US" sz="1200" dirty="0"/>
              <a:t>, S., </a:t>
            </a:r>
            <a:r>
              <a:rPr lang="en-US" sz="1200" dirty="0" err="1"/>
              <a:t>Pitoura</a:t>
            </a:r>
            <a:r>
              <a:rPr lang="en-US" sz="1200" dirty="0"/>
              <a:t>, E., </a:t>
            </a:r>
            <a:r>
              <a:rPr lang="en-US" sz="1200" dirty="0" err="1"/>
              <a:t>Tsaparas</a:t>
            </a:r>
            <a:r>
              <a:rPr lang="en-US" sz="1200" dirty="0"/>
              <a:t>, P., </a:t>
            </a:r>
            <a:r>
              <a:rPr lang="en-US" sz="1200" dirty="0" err="1"/>
              <a:t>Kleftakis</a:t>
            </a:r>
            <a:r>
              <a:rPr lang="en-US" sz="1200" dirty="0"/>
              <a:t>, I., &amp; </a:t>
            </a:r>
            <a:r>
              <a:rPr lang="en-US" sz="1200" dirty="0" err="1"/>
              <a:t>Mamoulis</a:t>
            </a:r>
            <a:r>
              <a:rPr lang="en-US" sz="1200" dirty="0"/>
              <a:t>, N. (2021). Fairness-Aware PageRank. WWW 2021.</a:t>
            </a:r>
          </a:p>
        </p:txBody>
      </p:sp>
      <p:sp>
        <p:nvSpPr>
          <p:cNvPr id="28" name="TextBox 27">
            <a:extLst>
              <a:ext uri="{FF2B5EF4-FFF2-40B4-BE49-F238E27FC236}">
                <a16:creationId xmlns:a16="http://schemas.microsoft.com/office/drawing/2014/main" id="{D07010E6-5E31-5004-5A7E-60E12E971C06}"/>
              </a:ext>
            </a:extLst>
          </p:cNvPr>
          <p:cNvSpPr txBox="1"/>
          <p:nvPr/>
        </p:nvSpPr>
        <p:spPr>
          <a:xfrm>
            <a:off x="221364" y="5087985"/>
            <a:ext cx="8815132" cy="1384995"/>
          </a:xfrm>
          <a:prstGeom prst="rect">
            <a:avLst/>
          </a:prstGeom>
          <a:noFill/>
        </p:spPr>
        <p:txBody>
          <a:bodyPr wrap="square" rtlCol="0">
            <a:spAutoFit/>
          </a:bodyPr>
          <a:lstStyle/>
          <a:p>
            <a:pPr marL="128588" indent="-128588" algn="just">
              <a:buFont typeface="Arial" panose="020B0604020202020204" pitchFamily="34" charset="0"/>
              <a:buChar char="•"/>
              <a:defRPr sz="1100">
                <a:solidFill>
                  <a:srgbClr val="222222"/>
                </a:solidFill>
              </a:defRPr>
            </a:pPr>
            <a:r>
              <a:rPr lang="en-US" sz="1400" b="1" dirty="0"/>
              <a:t>Neighborhood allocation: </a:t>
            </a:r>
            <a:r>
              <a:rPr lang="en-US" sz="1400" dirty="0"/>
              <a:t>allocate the residual to protected neighbors, equivalent to neighborhood locally fair PageRank  </a:t>
            </a:r>
          </a:p>
          <a:p>
            <a:pPr marL="128588" indent="-128588" algn="just">
              <a:buFont typeface="Arial" panose="020B0604020202020204" pitchFamily="34" charset="0"/>
              <a:buChar char="•"/>
              <a:defRPr sz="1100">
                <a:solidFill>
                  <a:srgbClr val="222222"/>
                </a:solidFill>
              </a:defRPr>
            </a:pPr>
            <a:r>
              <a:rPr lang="en-US" sz="1400" b="1" dirty="0"/>
              <a:t>Uniform allocation: </a:t>
            </a:r>
            <a:r>
              <a:rPr lang="en-US" sz="1400" dirty="0"/>
              <a:t>uniformly allocate the residual to all protected nodes</a:t>
            </a:r>
          </a:p>
          <a:p>
            <a:pPr marL="128588" indent="-128588" algn="just">
              <a:buFont typeface="Arial" panose="020B0604020202020204" pitchFamily="34" charset="0"/>
              <a:buChar char="•"/>
              <a:defRPr sz="1100">
                <a:solidFill>
                  <a:srgbClr val="222222"/>
                </a:solidFill>
              </a:defRPr>
            </a:pPr>
            <a:r>
              <a:rPr lang="en-US" sz="1400" b="1" dirty="0"/>
              <a:t>Proportional allocation: </a:t>
            </a:r>
            <a:r>
              <a:rPr lang="en-US" sz="1400" dirty="0"/>
              <a:t>allocated the residual to all protected nodes proportionally to their PageRank score</a:t>
            </a:r>
          </a:p>
          <a:p>
            <a:pPr marL="128588" indent="-128588" algn="just">
              <a:buFont typeface="Arial" panose="020B0604020202020204" pitchFamily="34" charset="0"/>
              <a:buChar char="•"/>
              <a:defRPr sz="1100">
                <a:solidFill>
                  <a:srgbClr val="222222"/>
                </a:solidFill>
              </a:defRPr>
            </a:pPr>
            <a:r>
              <a:rPr lang="en-US" sz="1400" b="1" dirty="0"/>
              <a:t>Optimized allocation: </a:t>
            </a:r>
            <a:r>
              <a:rPr lang="en-US" sz="1400" dirty="0"/>
              <a:t>allocate the residual to all protected nodes while minimizing the difference with original PageRank score</a:t>
            </a:r>
          </a:p>
        </p:txBody>
      </p:sp>
    </p:spTree>
    <p:extLst>
      <p:ext uri="{BB962C8B-B14F-4D97-AF65-F5344CB8AC3E}">
        <p14:creationId xmlns:p14="http://schemas.microsoft.com/office/powerpoint/2010/main" val="16817529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24EF-8394-AB3F-932D-77399355D288}"/>
              </a:ext>
            </a:extLst>
          </p:cNvPr>
          <p:cNvSpPr>
            <a:spLocks noGrp="1"/>
          </p:cNvSpPr>
          <p:nvPr>
            <p:ph type="title"/>
          </p:nvPr>
        </p:nvSpPr>
        <p:spPr/>
        <p:txBody>
          <a:bodyPr>
            <a:normAutofit/>
          </a:bodyPr>
          <a:lstStyle/>
          <a:p>
            <a:r>
              <a:rPr lang="en-US" sz="4000" dirty="0"/>
              <a:t>Locally Fair PageRank: Experiment</a:t>
            </a:r>
          </a:p>
        </p:txBody>
      </p:sp>
      <p:sp>
        <p:nvSpPr>
          <p:cNvPr id="3" name="Content Placeholder 2">
            <a:extLst>
              <a:ext uri="{FF2B5EF4-FFF2-40B4-BE49-F238E27FC236}">
                <a16:creationId xmlns:a16="http://schemas.microsoft.com/office/drawing/2014/main" id="{89C14FB2-42C0-C78F-F90B-3ACE73FBCC65}"/>
              </a:ext>
            </a:extLst>
          </p:cNvPr>
          <p:cNvSpPr>
            <a:spLocks noGrp="1"/>
          </p:cNvSpPr>
          <p:nvPr>
            <p:ph idx="1"/>
          </p:nvPr>
        </p:nvSpPr>
        <p:spPr>
          <a:xfrm>
            <a:off x="381447" y="1226144"/>
            <a:ext cx="8813104" cy="3805337"/>
          </a:xfrm>
        </p:spPr>
        <p:txBody>
          <a:bodyPr>
            <a:normAutofit/>
          </a:bodyPr>
          <a:lstStyle/>
          <a:p>
            <a:r>
              <a:rPr lang="en-US" sz="2400" b="1" dirty="0"/>
              <a:t>Observation: </a:t>
            </a:r>
            <a:r>
              <a:rPr lang="en-US" sz="2400" dirty="0"/>
              <a:t>PageRank weight is shifted to the blue nodes at boundary</a:t>
            </a:r>
          </a:p>
          <a:p>
            <a:endParaRPr lang="en-US" sz="2400" dirty="0"/>
          </a:p>
        </p:txBody>
      </p:sp>
      <p:sp>
        <p:nvSpPr>
          <p:cNvPr id="4" name="Slide Number Placeholder 3">
            <a:extLst>
              <a:ext uri="{FF2B5EF4-FFF2-40B4-BE49-F238E27FC236}">
                <a16:creationId xmlns:a16="http://schemas.microsoft.com/office/drawing/2014/main" id="{B3396523-8790-80C0-5CA8-8D67875D9769}"/>
              </a:ext>
            </a:extLst>
          </p:cNvPr>
          <p:cNvSpPr>
            <a:spLocks noGrp="1"/>
          </p:cNvSpPr>
          <p:nvPr>
            <p:ph type="sldNum" sz="quarter" idx="4294967295"/>
          </p:nvPr>
        </p:nvSpPr>
        <p:spPr>
          <a:xfrm>
            <a:off x="6790280" y="6404859"/>
            <a:ext cx="2057400" cy="273844"/>
          </a:xfrm>
        </p:spPr>
        <p:txBody>
          <a:bodyPr/>
          <a:lstStyle/>
          <a:p>
            <a:fld id="{2376B8A7-413E-D940-9482-08C1992F1508}" type="slidenum">
              <a:rPr lang="en-US" smtClean="0"/>
              <a:pPr/>
              <a:t>129</a:t>
            </a:fld>
            <a:endParaRPr lang="en-US" dirty="0"/>
          </a:p>
        </p:txBody>
      </p:sp>
      <p:sp>
        <p:nvSpPr>
          <p:cNvPr id="6" name="TextBox 5">
            <a:extLst>
              <a:ext uri="{FF2B5EF4-FFF2-40B4-BE49-F238E27FC236}">
                <a16:creationId xmlns:a16="http://schemas.microsoft.com/office/drawing/2014/main" id="{FFBADBF5-DBBB-B33A-E6B0-56B4245707D0}"/>
              </a:ext>
            </a:extLst>
          </p:cNvPr>
          <p:cNvSpPr txBox="1"/>
          <p:nvPr/>
        </p:nvSpPr>
        <p:spPr>
          <a:xfrm>
            <a:off x="155534" y="6404859"/>
            <a:ext cx="7437533" cy="253916"/>
          </a:xfrm>
          <a:prstGeom prst="rect">
            <a:avLst/>
          </a:prstGeom>
          <a:noFill/>
        </p:spPr>
        <p:txBody>
          <a:bodyPr wrap="square" rtlCol="0">
            <a:spAutoFit/>
          </a:bodyPr>
          <a:lstStyle/>
          <a:p>
            <a:pPr algn="just">
              <a:defRPr sz="1100">
                <a:solidFill>
                  <a:srgbClr val="222222"/>
                </a:solidFill>
              </a:defRPr>
            </a:pPr>
            <a:r>
              <a:rPr lang="en-US" sz="1050" dirty="0"/>
              <a:t>[1] </a:t>
            </a:r>
            <a:r>
              <a:rPr lang="en-US" sz="1050" dirty="0" err="1"/>
              <a:t>Tsioutsiouliklis</a:t>
            </a:r>
            <a:r>
              <a:rPr lang="en-US" sz="1050" dirty="0"/>
              <a:t>, S., </a:t>
            </a:r>
            <a:r>
              <a:rPr lang="en-US" sz="1050" dirty="0" err="1"/>
              <a:t>Pitoura</a:t>
            </a:r>
            <a:r>
              <a:rPr lang="en-US" sz="1050" dirty="0"/>
              <a:t>, E., </a:t>
            </a:r>
            <a:r>
              <a:rPr lang="en-US" sz="1050" dirty="0" err="1"/>
              <a:t>Tsaparas</a:t>
            </a:r>
            <a:r>
              <a:rPr lang="en-US" sz="1050" dirty="0"/>
              <a:t>, P., </a:t>
            </a:r>
            <a:r>
              <a:rPr lang="en-US" sz="1050" dirty="0" err="1"/>
              <a:t>Kleftakis</a:t>
            </a:r>
            <a:r>
              <a:rPr lang="en-US" sz="1050" dirty="0"/>
              <a:t>, I., &amp; </a:t>
            </a:r>
            <a:r>
              <a:rPr lang="en-US" sz="1050" dirty="0" err="1"/>
              <a:t>Mamoulis</a:t>
            </a:r>
            <a:r>
              <a:rPr lang="en-US" sz="1050" dirty="0"/>
              <a:t>, N. (2021). Fairness-Aware PageRank. WWW 2021.</a:t>
            </a:r>
          </a:p>
        </p:txBody>
      </p:sp>
      <p:pic>
        <p:nvPicPr>
          <p:cNvPr id="9" name="Content Placeholder 6" descr="Diagram&#10;&#10;Description automatically generated">
            <a:extLst>
              <a:ext uri="{FF2B5EF4-FFF2-40B4-BE49-F238E27FC236}">
                <a16:creationId xmlns:a16="http://schemas.microsoft.com/office/drawing/2014/main" id="{FF291DAA-A6CF-6AD3-B277-641A443CF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799" y="2464035"/>
            <a:ext cx="3136514" cy="3030035"/>
          </a:xfrm>
          <a:prstGeom prst="rect">
            <a:avLst/>
          </a:prstGeom>
        </p:spPr>
      </p:pic>
      <p:pic>
        <p:nvPicPr>
          <p:cNvPr id="10" name="Content Placeholder 5" descr="A picture containing sky, wire, plant&#10;&#10;Description automatically generated">
            <a:extLst>
              <a:ext uri="{FF2B5EF4-FFF2-40B4-BE49-F238E27FC236}">
                <a16:creationId xmlns:a16="http://schemas.microsoft.com/office/drawing/2014/main" id="{98807D82-AAE7-3512-8C5B-47FE8BA08F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85" y="2464035"/>
            <a:ext cx="3131729" cy="303003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E9D833-D950-E71E-AA37-6D72E9ECD774}"/>
                  </a:ext>
                </a:extLst>
              </p:cNvPr>
              <p:cNvSpPr txBox="1"/>
              <p:nvPr/>
            </p:nvSpPr>
            <p:spPr>
              <a:xfrm>
                <a:off x="3733545" y="2891664"/>
                <a:ext cx="1074925" cy="369332"/>
              </a:xfrm>
              <a:prstGeom prst="rect">
                <a:avLst/>
              </a:prstGeom>
              <a:noFill/>
            </p:spPr>
            <p:txBody>
              <a:bodyPr wrap="square">
                <a:spAutoFit/>
              </a:bodyPr>
              <a:lstStyle/>
              <a:p>
                <a:pPr algn="ctr"/>
                <a14:m>
                  <m:oMath xmlns:m="http://schemas.openxmlformats.org/officeDocument/2006/math">
                    <m:r>
                      <a:rPr lang="en-US" i="1">
                        <a:solidFill>
                          <a:srgbClr val="13294B"/>
                        </a:solidFill>
                        <a:latin typeface="Cambria Math" panose="02040503050406030204" pitchFamily="18" charset="0"/>
                      </a:rPr>
                      <m:t>𝜙</m:t>
                    </m:r>
                    <m:r>
                      <a:rPr lang="en-US" i="1">
                        <a:solidFill>
                          <a:srgbClr val="13294B"/>
                        </a:solidFill>
                        <a:latin typeface="Cambria Math" panose="02040503050406030204" pitchFamily="18" charset="0"/>
                      </a:rPr>
                      <m:t> </m:t>
                    </m:r>
                  </m:oMath>
                </a14:m>
                <a:r>
                  <a:rPr lang="el-GR" dirty="0">
                    <a:solidFill>
                      <a:srgbClr val="13294B"/>
                    </a:solidFill>
                    <a:latin typeface="Calibri" panose="020F0502020204030204" pitchFamily="34" charset="0"/>
                    <a:cs typeface="Calibri" panose="020F0502020204030204" pitchFamily="34" charset="0"/>
                  </a:rPr>
                  <a:t>= 0.5</a:t>
                </a:r>
                <a:endParaRPr lang="en-US" dirty="0">
                  <a:solidFill>
                    <a:srgbClr val="13294B"/>
                  </a:solidFill>
                </a:endParaRPr>
              </a:p>
            </p:txBody>
          </p:sp>
        </mc:Choice>
        <mc:Fallback xmlns="">
          <p:sp>
            <p:nvSpPr>
              <p:cNvPr id="11" name="TextBox 10">
                <a:extLst>
                  <a:ext uri="{FF2B5EF4-FFF2-40B4-BE49-F238E27FC236}">
                    <a16:creationId xmlns:a16="http://schemas.microsoft.com/office/drawing/2014/main" id="{9AE9D833-D950-E71E-AA37-6D72E9ECD774}"/>
                  </a:ext>
                </a:extLst>
              </p:cNvPr>
              <p:cNvSpPr txBox="1">
                <a:spLocks noRot="1" noChangeAspect="1" noMove="1" noResize="1" noEditPoints="1" noAdjustHandles="1" noChangeArrowheads="1" noChangeShapeType="1" noTextEdit="1"/>
              </p:cNvSpPr>
              <p:nvPr/>
            </p:nvSpPr>
            <p:spPr>
              <a:xfrm>
                <a:off x="3733545" y="2891664"/>
                <a:ext cx="1074925" cy="369332"/>
              </a:xfrm>
              <a:prstGeom prst="rect">
                <a:avLst/>
              </a:prstGeom>
              <a:blipFill>
                <a:blip r:embed="rId5"/>
                <a:stretch>
                  <a:fillRect t="-8197" b="-2459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FBC3F91A-3A21-A955-5EA5-EBDF0E2C9962}"/>
              </a:ext>
            </a:extLst>
          </p:cNvPr>
          <p:cNvSpPr txBox="1"/>
          <p:nvPr/>
        </p:nvSpPr>
        <p:spPr>
          <a:xfrm>
            <a:off x="4851437" y="2239221"/>
            <a:ext cx="2541494" cy="276999"/>
          </a:xfrm>
          <a:prstGeom prst="rect">
            <a:avLst/>
          </a:prstGeom>
          <a:noFill/>
        </p:spPr>
        <p:txBody>
          <a:bodyPr wrap="square" rtlCol="0">
            <a:spAutoFit/>
          </a:bodyPr>
          <a:lstStyle/>
          <a:p>
            <a:pPr algn="ctr"/>
            <a:r>
              <a:rPr lang="en-US" sz="1200" b="1" dirty="0">
                <a:solidFill>
                  <a:srgbClr val="13294B"/>
                </a:solidFill>
              </a:rPr>
              <a:t>Neighborhood Locally Fair PageRank</a:t>
            </a:r>
          </a:p>
        </p:txBody>
      </p:sp>
      <p:sp>
        <p:nvSpPr>
          <p:cNvPr id="13" name="TextBox 12">
            <a:extLst>
              <a:ext uri="{FF2B5EF4-FFF2-40B4-BE49-F238E27FC236}">
                <a16:creationId xmlns:a16="http://schemas.microsoft.com/office/drawing/2014/main" id="{23A20D48-BC1E-81A9-C7F5-02AC2495DB6A}"/>
              </a:ext>
            </a:extLst>
          </p:cNvPr>
          <p:cNvSpPr txBox="1"/>
          <p:nvPr/>
        </p:nvSpPr>
        <p:spPr>
          <a:xfrm>
            <a:off x="1396441" y="2240298"/>
            <a:ext cx="2218766" cy="276999"/>
          </a:xfrm>
          <a:prstGeom prst="rect">
            <a:avLst/>
          </a:prstGeom>
          <a:noFill/>
        </p:spPr>
        <p:txBody>
          <a:bodyPr wrap="square" rtlCol="0">
            <a:spAutoFit/>
          </a:bodyPr>
          <a:lstStyle/>
          <a:p>
            <a:pPr algn="ctr"/>
            <a:r>
              <a:rPr lang="en-US" sz="1200" b="1" dirty="0">
                <a:solidFill>
                  <a:srgbClr val="13294B"/>
                </a:solidFill>
              </a:rPr>
              <a:t>PageRank</a:t>
            </a:r>
          </a:p>
        </p:txBody>
      </p:sp>
      <p:sp>
        <p:nvSpPr>
          <p:cNvPr id="14" name="Rectangle 13">
            <a:extLst>
              <a:ext uri="{FF2B5EF4-FFF2-40B4-BE49-F238E27FC236}">
                <a16:creationId xmlns:a16="http://schemas.microsoft.com/office/drawing/2014/main" id="{94D7A615-C768-49CE-AEDB-3569E9289D30}"/>
              </a:ext>
            </a:extLst>
          </p:cNvPr>
          <p:cNvSpPr/>
          <p:nvPr/>
        </p:nvSpPr>
        <p:spPr>
          <a:xfrm>
            <a:off x="3470213" y="2134268"/>
            <a:ext cx="1411382" cy="659534"/>
          </a:xfrm>
          <a:prstGeom prst="rect">
            <a:avLst/>
          </a:prstGeom>
          <a:no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chemeClr val="tx1"/>
              </a:solidFill>
            </a:endParaRPr>
          </a:p>
          <a:p>
            <a:endParaRPr lang="en-US" sz="1350" dirty="0">
              <a:solidFill>
                <a:schemeClr val="tx1"/>
              </a:solidFill>
            </a:endParaRPr>
          </a:p>
          <a:p>
            <a:endParaRPr lang="en-US" sz="1350" dirty="0">
              <a:solidFill>
                <a:schemeClr val="tx1"/>
              </a:solidFill>
            </a:endParaRPr>
          </a:p>
          <a:p>
            <a:endParaRPr lang="en-US" sz="1350" dirty="0">
              <a:solidFill>
                <a:schemeClr val="tx1"/>
              </a:solidFill>
            </a:endParaRPr>
          </a:p>
        </p:txBody>
      </p:sp>
      <p:sp>
        <p:nvSpPr>
          <p:cNvPr id="15" name="TextBox 14">
            <a:extLst>
              <a:ext uri="{FF2B5EF4-FFF2-40B4-BE49-F238E27FC236}">
                <a16:creationId xmlns:a16="http://schemas.microsoft.com/office/drawing/2014/main" id="{AA5AE7CE-7FF1-1C54-4C95-2E33D70514B8}"/>
              </a:ext>
            </a:extLst>
          </p:cNvPr>
          <p:cNvSpPr txBox="1"/>
          <p:nvPr/>
        </p:nvSpPr>
        <p:spPr>
          <a:xfrm>
            <a:off x="3732906" y="2196236"/>
            <a:ext cx="1075936" cy="253916"/>
          </a:xfrm>
          <a:prstGeom prst="rect">
            <a:avLst/>
          </a:prstGeom>
          <a:noFill/>
        </p:spPr>
        <p:txBody>
          <a:bodyPr wrap="none" rtlCol="0">
            <a:spAutoFit/>
          </a:bodyPr>
          <a:lstStyle/>
          <a:p>
            <a:r>
              <a:rPr lang="en-US" sz="1050" dirty="0">
                <a:solidFill>
                  <a:srgbClr val="13294B"/>
                </a:solidFill>
              </a:rPr>
              <a:t>Protected group</a:t>
            </a:r>
          </a:p>
        </p:txBody>
      </p:sp>
      <p:sp>
        <p:nvSpPr>
          <p:cNvPr id="16" name="TextBox 15">
            <a:extLst>
              <a:ext uri="{FF2B5EF4-FFF2-40B4-BE49-F238E27FC236}">
                <a16:creationId xmlns:a16="http://schemas.microsoft.com/office/drawing/2014/main" id="{B48687D2-3E9D-77E3-DE76-597CF2CDB2F8}"/>
              </a:ext>
            </a:extLst>
          </p:cNvPr>
          <p:cNvSpPr txBox="1"/>
          <p:nvPr/>
        </p:nvSpPr>
        <p:spPr>
          <a:xfrm>
            <a:off x="3731138" y="2505536"/>
            <a:ext cx="1234633" cy="253916"/>
          </a:xfrm>
          <a:prstGeom prst="rect">
            <a:avLst/>
          </a:prstGeom>
          <a:noFill/>
        </p:spPr>
        <p:txBody>
          <a:bodyPr wrap="none" rtlCol="0">
            <a:spAutoFit/>
          </a:bodyPr>
          <a:lstStyle/>
          <a:p>
            <a:r>
              <a:rPr lang="en-US" sz="1050" dirty="0">
                <a:solidFill>
                  <a:srgbClr val="13294B"/>
                </a:solidFill>
              </a:rPr>
              <a:t>Unprotected group</a:t>
            </a:r>
          </a:p>
        </p:txBody>
      </p:sp>
      <p:sp>
        <p:nvSpPr>
          <p:cNvPr id="17" name="Oval 16">
            <a:extLst>
              <a:ext uri="{FF2B5EF4-FFF2-40B4-BE49-F238E27FC236}">
                <a16:creationId xmlns:a16="http://schemas.microsoft.com/office/drawing/2014/main" id="{8B727CED-22E4-6645-6F6C-1D5EDFFF8F45}"/>
              </a:ext>
            </a:extLst>
          </p:cNvPr>
          <p:cNvSpPr/>
          <p:nvPr/>
        </p:nvSpPr>
        <p:spPr>
          <a:xfrm>
            <a:off x="3515517" y="2505536"/>
            <a:ext cx="215072" cy="22054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Oval 17">
            <a:extLst>
              <a:ext uri="{FF2B5EF4-FFF2-40B4-BE49-F238E27FC236}">
                <a16:creationId xmlns:a16="http://schemas.microsoft.com/office/drawing/2014/main" id="{4320F9A2-6713-B1B1-3F6A-55F1A1CE41AC}"/>
              </a:ext>
            </a:extLst>
          </p:cNvPr>
          <p:cNvSpPr/>
          <p:nvPr/>
        </p:nvSpPr>
        <p:spPr>
          <a:xfrm>
            <a:off x="3509218" y="2211326"/>
            <a:ext cx="215072" cy="2205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 name="TextBox 4">
            <a:extLst>
              <a:ext uri="{FF2B5EF4-FFF2-40B4-BE49-F238E27FC236}">
                <a16:creationId xmlns:a16="http://schemas.microsoft.com/office/drawing/2014/main" id="{9CAD56DF-5A9A-6022-00BD-A58D7ABCC4EB}"/>
              </a:ext>
            </a:extLst>
          </p:cNvPr>
          <p:cNvSpPr txBox="1"/>
          <p:nvPr/>
        </p:nvSpPr>
        <p:spPr>
          <a:xfrm>
            <a:off x="6989026" y="5038423"/>
            <a:ext cx="2154974" cy="715581"/>
          </a:xfrm>
          <a:prstGeom prst="rect">
            <a:avLst/>
          </a:prstGeom>
          <a:noFill/>
        </p:spPr>
        <p:txBody>
          <a:bodyPr wrap="square">
            <a:spAutoFit/>
          </a:bodyPr>
          <a:lstStyle/>
          <a:p>
            <a:r>
              <a:rPr lang="en-US" sz="1350" b="1" dirty="0">
                <a:solidFill>
                  <a:schemeClr val="bg1">
                    <a:lumMod val="50000"/>
                  </a:schemeClr>
                </a:solidFill>
              </a:rPr>
              <a:t>NOTE: </a:t>
            </a:r>
            <a:r>
              <a:rPr lang="en-US" sz="1350" dirty="0">
                <a:solidFill>
                  <a:schemeClr val="bg1">
                    <a:lumMod val="50000"/>
                  </a:schemeClr>
                </a:solidFill>
              </a:rPr>
              <a:t>size is proportional to score in the PageRank vector</a:t>
            </a:r>
            <a:endParaRPr lang="en-US" sz="1350" dirty="0"/>
          </a:p>
        </p:txBody>
      </p:sp>
    </p:spTree>
    <p:extLst>
      <p:ext uri="{BB962C8B-B14F-4D97-AF65-F5344CB8AC3E}">
        <p14:creationId xmlns:p14="http://schemas.microsoft.com/office/powerpoint/2010/main" val="2581511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p:txBody>
          <a:bodyPr/>
          <a:lstStyle/>
          <a:p>
            <a:pPr lvl="0"/>
            <a:r>
              <a:rPr lang="en"/>
              <a:t>Media bias</a:t>
            </a:r>
          </a:p>
        </p:txBody>
      </p:sp>
      <p:pic>
        <p:nvPicPr>
          <p:cNvPr id="253" name="Shape 253"/>
          <p:cNvPicPr preferRelativeResize="0"/>
          <p:nvPr/>
        </p:nvPicPr>
        <p:blipFill rotWithShape="1">
          <a:blip r:embed="rId3">
            <a:alphaModFix/>
          </a:blip>
          <a:srcRect t="7870" b="7591"/>
          <a:stretch/>
        </p:blipFill>
        <p:spPr>
          <a:xfrm>
            <a:off x="1463447" y="2439983"/>
            <a:ext cx="6217105" cy="4098930"/>
          </a:xfrm>
          <a:prstGeom prst="rect">
            <a:avLst/>
          </a:prstGeom>
          <a:noFill/>
          <a:ln>
            <a:noFill/>
          </a:ln>
        </p:spPr>
      </p:pic>
      <p:sp>
        <p:nvSpPr>
          <p:cNvPr id="5" name="TextBox 4">
            <a:extLst>
              <a:ext uri="{FF2B5EF4-FFF2-40B4-BE49-F238E27FC236}">
                <a16:creationId xmlns:a16="http://schemas.microsoft.com/office/drawing/2014/main" id="{031D3AC9-ACA9-4141-90DF-2EB18813F4E3}"/>
              </a:ext>
            </a:extLst>
          </p:cNvPr>
          <p:cNvSpPr txBox="1"/>
          <p:nvPr/>
        </p:nvSpPr>
        <p:spPr>
          <a:xfrm>
            <a:off x="628650" y="1425678"/>
            <a:ext cx="7886700"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prstClr val="black"/>
                </a:solidFill>
                <a:latin typeface="Calibri"/>
              </a:rPr>
              <a:t>Media present information differently based on their audience</a:t>
            </a:r>
          </a:p>
        </p:txBody>
      </p:sp>
    </p:spTree>
    <p:extLst>
      <p:ext uri="{BB962C8B-B14F-4D97-AF65-F5344CB8AC3E}">
        <p14:creationId xmlns:p14="http://schemas.microsoft.com/office/powerpoint/2010/main" val="33640836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57FF-0957-B1AF-1316-965B6A93840D}"/>
              </a:ext>
            </a:extLst>
          </p:cNvPr>
          <p:cNvSpPr>
            <a:spLocks noGrp="1"/>
          </p:cNvSpPr>
          <p:nvPr>
            <p:ph type="title"/>
          </p:nvPr>
        </p:nvSpPr>
        <p:spPr/>
        <p:txBody>
          <a:bodyPr>
            <a:normAutofit/>
          </a:bodyPr>
          <a:lstStyle/>
          <a:p>
            <a:r>
              <a:rPr lang="en-US" sz="4000" dirty="0"/>
              <a:t>Fair PageRank: Solutions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B29793-45CD-95BD-7F05-1EC8719B3C65}"/>
                  </a:ext>
                </a:extLst>
              </p:cNvPr>
              <p:cNvSpPr>
                <a:spLocks noGrp="1"/>
              </p:cNvSpPr>
              <p:nvPr>
                <p:ph idx="1"/>
              </p:nvPr>
            </p:nvSpPr>
            <p:spPr/>
            <p:txBody>
              <a:bodyPr>
                <a:normAutofit/>
              </a:bodyPr>
              <a:lstStyle/>
              <a:p>
                <a:r>
                  <a:rPr lang="en-US" sz="2400" b="1" dirty="0"/>
                  <a:t>Recap: </a:t>
                </a:r>
                <a:r>
                  <a:rPr lang="en-US" sz="2400" dirty="0"/>
                  <a:t>closed-form solution for PageRank</a:t>
                </a:r>
              </a:p>
              <a:p>
                <a:pPr marL="0" indent="0">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𝐫</m:t>
                      </m:r>
                      <m:r>
                        <a:rPr lang="en-US" b="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m:t>
                          </m:r>
                          <m:r>
                            <a:rPr lang="en-US" i="1">
                              <a:solidFill>
                                <a:schemeClr val="accent2"/>
                              </a:solidFill>
                              <a:latin typeface="Cambria Math" panose="02040503050406030204" pitchFamily="18" charset="0"/>
                            </a:rPr>
                            <m:t>𝑐</m:t>
                          </m:r>
                        </m:e>
                      </m:d>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r>
                                <a:rPr lang="en-US" b="1">
                                  <a:latin typeface="Cambria Math" panose="02040503050406030204" pitchFamily="18" charset="0"/>
                                </a:rPr>
                                <m:t>𝐈</m:t>
                              </m:r>
                              <m:r>
                                <a:rPr lang="en-US" b="1">
                                  <a:latin typeface="Cambria Math" panose="02040503050406030204" pitchFamily="18" charset="0"/>
                                </a:rPr>
                                <m:t>−</m:t>
                              </m:r>
                              <m:r>
                                <a:rPr lang="en-US" i="1">
                                  <a:solidFill>
                                    <a:schemeClr val="accent2"/>
                                  </a:solidFill>
                                  <a:latin typeface="Cambria Math" panose="02040503050406030204" pitchFamily="18" charset="0"/>
                                </a:rPr>
                                <m:t>𝑐</m:t>
                              </m:r>
                              <m:sSup>
                                <m:sSupPr>
                                  <m:ctrlPr>
                                    <a:rPr lang="en-US" b="1" i="1">
                                      <a:latin typeface="Cambria Math" panose="02040503050406030204" pitchFamily="18" charset="0"/>
                                    </a:rPr>
                                  </m:ctrlPr>
                                </m:sSupPr>
                                <m:e>
                                  <m:r>
                                    <a:rPr lang="en-US" b="1">
                                      <a:solidFill>
                                        <a:schemeClr val="accent1"/>
                                      </a:solidFill>
                                      <a:latin typeface="Cambria Math" panose="02040503050406030204" pitchFamily="18" charset="0"/>
                                    </a:rPr>
                                    <m:t>𝐀</m:t>
                                  </m:r>
                                </m:e>
                                <m:sup>
                                  <m:r>
                                    <a:rPr lang="en-US" i="1">
                                      <a:latin typeface="Cambria Math" panose="02040503050406030204" pitchFamily="18" charset="0"/>
                                    </a:rPr>
                                    <m:t>𝑇</m:t>
                                  </m:r>
                                </m:sup>
                              </m:sSup>
                            </m:e>
                          </m:d>
                        </m:e>
                        <m:sup>
                          <m:r>
                            <a:rPr lang="en-US" b="1" i="1">
                              <a:latin typeface="Cambria Math" panose="02040503050406030204" pitchFamily="18" charset="0"/>
                            </a:rPr>
                            <m:t>−</m:t>
                          </m:r>
                          <m:r>
                            <a:rPr lang="en-US" b="1" i="1">
                              <a:latin typeface="Cambria Math" panose="02040503050406030204" pitchFamily="18" charset="0"/>
                            </a:rPr>
                            <m:t>𝟏</m:t>
                          </m:r>
                        </m:sup>
                      </m:sSup>
                      <m:r>
                        <a:rPr lang="en-US" b="1">
                          <a:solidFill>
                            <a:schemeClr val="accent6"/>
                          </a:solidFill>
                          <a:latin typeface="Cambria Math" panose="02040503050406030204" pitchFamily="18" charset="0"/>
                        </a:rPr>
                        <m:t>𝐞</m:t>
                      </m:r>
                    </m:oMath>
                  </m:oMathPara>
                </a14:m>
                <a:endParaRPr lang="en-US" b="1" dirty="0"/>
              </a:p>
              <a:p>
                <a:r>
                  <a:rPr lang="en-US" sz="2400" b="1" dirty="0"/>
                  <a:t>Parameters in PageRank</a:t>
                </a:r>
              </a:p>
              <a:p>
                <a:pPr lvl="1"/>
                <a:r>
                  <a:rPr lang="en-US" sz="2100" b="1" dirty="0">
                    <a:solidFill>
                      <a:schemeClr val="accent2"/>
                    </a:solidFill>
                  </a:rPr>
                  <a:t>Damping factor</a:t>
                </a:r>
                <a:r>
                  <a:rPr lang="en-US" sz="2100" dirty="0">
                    <a:solidFill>
                      <a:schemeClr val="accent2"/>
                    </a:solidFill>
                  </a:rPr>
                  <a:t> </a:t>
                </a:r>
                <a14:m>
                  <m:oMath xmlns:m="http://schemas.openxmlformats.org/officeDocument/2006/math">
                    <m:r>
                      <a:rPr lang="en-US" sz="2100" i="1">
                        <a:solidFill>
                          <a:schemeClr val="accent2"/>
                        </a:solidFill>
                        <a:latin typeface="Cambria Math" panose="02040503050406030204" pitchFamily="18" charset="0"/>
                      </a:rPr>
                      <m:t>𝑐</m:t>
                    </m:r>
                  </m:oMath>
                </a14:m>
                <a:r>
                  <a:rPr lang="en-US" sz="2100" dirty="0">
                    <a:solidFill>
                      <a:schemeClr val="accent2"/>
                    </a:solidFill>
                  </a:rPr>
                  <a:t> avoids sinks in the random walk (i.e., nodes without outgoing links)</a:t>
                </a:r>
              </a:p>
              <a:p>
                <a:pPr lvl="1"/>
                <a:r>
                  <a:rPr lang="en-US" sz="2100" b="1" dirty="0">
                    <a:solidFill>
                      <a:schemeClr val="accent6"/>
                    </a:solidFill>
                  </a:rPr>
                  <a:t>Teleportation vector </a:t>
                </a:r>
                <a14:m>
                  <m:oMath xmlns:m="http://schemas.openxmlformats.org/officeDocument/2006/math">
                    <m:r>
                      <a:rPr lang="en-US" sz="2100" b="1">
                        <a:solidFill>
                          <a:schemeClr val="accent6"/>
                        </a:solidFill>
                        <a:latin typeface="Cambria Math" panose="02040503050406030204" pitchFamily="18" charset="0"/>
                      </a:rPr>
                      <m:t>𝐞</m:t>
                    </m:r>
                  </m:oMath>
                </a14:m>
                <a:r>
                  <a:rPr lang="en-US" sz="2100" dirty="0">
                    <a:solidFill>
                      <a:schemeClr val="accent6"/>
                    </a:solidFill>
                  </a:rPr>
                  <a:t> controls the starting node where a random walker restarts</a:t>
                </a:r>
              </a:p>
              <a:p>
                <a:pPr lvl="2"/>
                <a:r>
                  <a:rPr lang="en-US" sz="1800" dirty="0"/>
                  <a:t>Can we control where the walker teleports to?</a:t>
                </a:r>
              </a:p>
              <a:p>
                <a:pPr lvl="1"/>
                <a:r>
                  <a:rPr lang="en-US" sz="2100" b="1" dirty="0">
                    <a:solidFill>
                      <a:schemeClr val="accent1"/>
                    </a:solidFill>
                  </a:rPr>
                  <a:t>Transition matrix </a:t>
                </a:r>
                <a14:m>
                  <m:oMath xmlns:m="http://schemas.openxmlformats.org/officeDocument/2006/math">
                    <m:r>
                      <a:rPr lang="en-US" sz="2100" b="1">
                        <a:solidFill>
                          <a:schemeClr val="accent1"/>
                        </a:solidFill>
                        <a:latin typeface="Cambria Math" panose="02040503050406030204" pitchFamily="18" charset="0"/>
                      </a:rPr>
                      <m:t>𝐀</m:t>
                    </m:r>
                  </m:oMath>
                </a14:m>
                <a:r>
                  <a:rPr lang="en-US" sz="2100" dirty="0">
                    <a:solidFill>
                      <a:schemeClr val="accent1"/>
                    </a:solidFill>
                  </a:rPr>
                  <a:t> controls the next step where the walker goes to</a:t>
                </a:r>
              </a:p>
              <a:p>
                <a:pPr lvl="2"/>
                <a:r>
                  <a:rPr lang="en-US" sz="1800" dirty="0"/>
                  <a:t>Can we modify the transition probabilities?</a:t>
                </a:r>
              </a:p>
              <a:p>
                <a:pPr lvl="2"/>
                <a:r>
                  <a:rPr lang="en-US" sz="1800" dirty="0"/>
                  <a:t>Can we modify the graph structure?</a:t>
                </a:r>
                <a:endParaRPr lang="en-US" dirty="0"/>
              </a:p>
            </p:txBody>
          </p:sp>
        </mc:Choice>
        <mc:Fallback xmlns="">
          <p:sp>
            <p:nvSpPr>
              <p:cNvPr id="3" name="Content Placeholder 2">
                <a:extLst>
                  <a:ext uri="{FF2B5EF4-FFF2-40B4-BE49-F238E27FC236}">
                    <a16:creationId xmlns:a16="http://schemas.microsoft.com/office/drawing/2014/main" id="{29B29793-45CD-95BD-7F05-1EC8719B3C65}"/>
                  </a:ext>
                </a:extLst>
              </p:cNvPr>
              <p:cNvSpPr>
                <a:spLocks noGrp="1" noRot="1" noChangeAspect="1" noMove="1" noResize="1" noEditPoints="1" noAdjustHandles="1" noChangeArrowheads="1" noChangeShapeType="1" noTextEdit="1"/>
              </p:cNvSpPr>
              <p:nvPr>
                <p:ph idx="1"/>
              </p:nvPr>
            </p:nvSpPr>
            <p:spPr>
              <a:blipFill>
                <a:blip r:embed="rId3"/>
                <a:stretch>
                  <a:fillRect l="-1188" t="-252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9C78714-1DAF-9E84-D00E-3DF9002AA981}"/>
              </a:ext>
            </a:extLst>
          </p:cNvPr>
          <p:cNvSpPr>
            <a:spLocks noGrp="1"/>
          </p:cNvSpPr>
          <p:nvPr>
            <p:ph type="sldNum" sz="quarter" idx="4294967295"/>
          </p:nvPr>
        </p:nvSpPr>
        <p:spPr>
          <a:xfrm>
            <a:off x="6457950" y="5624516"/>
            <a:ext cx="2057400" cy="273844"/>
          </a:xfrm>
        </p:spPr>
        <p:txBody>
          <a:bodyPr/>
          <a:lstStyle/>
          <a:p>
            <a:fld id="{2376B8A7-413E-D940-9482-08C1992F1508}" type="slidenum">
              <a:rPr lang="en-US" smtClean="0"/>
              <a:pPr/>
              <a:t>130</a:t>
            </a:fld>
            <a:endParaRPr lang="en-US" dirty="0"/>
          </a:p>
        </p:txBody>
      </p:sp>
      <p:sp>
        <p:nvSpPr>
          <p:cNvPr id="5" name="TextBox 4">
            <a:extLst>
              <a:ext uri="{FF2B5EF4-FFF2-40B4-BE49-F238E27FC236}">
                <a16:creationId xmlns:a16="http://schemas.microsoft.com/office/drawing/2014/main" id="{76E80E84-D613-5541-54F2-0EF2A2170B5F}"/>
              </a:ext>
            </a:extLst>
          </p:cNvPr>
          <p:cNvSpPr txBox="1"/>
          <p:nvPr/>
        </p:nvSpPr>
        <p:spPr>
          <a:xfrm>
            <a:off x="5076056" y="5281570"/>
            <a:ext cx="3055844" cy="300082"/>
          </a:xfrm>
          <a:prstGeom prst="rect">
            <a:avLst/>
          </a:prstGeom>
          <a:noFill/>
        </p:spPr>
        <p:txBody>
          <a:bodyPr wrap="square" rtlCol="0">
            <a:spAutoFit/>
          </a:bodyPr>
          <a:lstStyle/>
          <a:p>
            <a:r>
              <a:rPr lang="en-US" sz="1350" dirty="0">
                <a:solidFill>
                  <a:srgbClr val="FF0000"/>
                </a:solidFill>
              </a:rPr>
              <a:t>Solution #3: best fair edge identification</a:t>
            </a:r>
          </a:p>
        </p:txBody>
      </p:sp>
      <p:cxnSp>
        <p:nvCxnSpPr>
          <p:cNvPr id="6" name="Straight Arrow Connector 5">
            <a:extLst>
              <a:ext uri="{FF2B5EF4-FFF2-40B4-BE49-F238E27FC236}">
                <a16:creationId xmlns:a16="http://schemas.microsoft.com/office/drawing/2014/main" id="{E84FFABE-A990-FFB0-4981-4E3447BF95B3}"/>
              </a:ext>
            </a:extLst>
          </p:cNvPr>
          <p:cNvCxnSpPr>
            <a:cxnSpLocks/>
            <a:stCxn id="5" idx="1"/>
          </p:cNvCxnSpPr>
          <p:nvPr/>
        </p:nvCxnSpPr>
        <p:spPr>
          <a:xfrm flipH="1" flipV="1">
            <a:off x="4689453" y="5420070"/>
            <a:ext cx="386603" cy="1154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A64CC1F-17C4-9AAD-B3C8-BEE68CF647B7}"/>
              </a:ext>
            </a:extLst>
          </p:cNvPr>
          <p:cNvSpPr txBox="1"/>
          <p:nvPr/>
        </p:nvSpPr>
        <p:spPr>
          <a:xfrm>
            <a:off x="251520" y="5916016"/>
            <a:ext cx="7437533" cy="346249"/>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Tsaparas</a:t>
            </a:r>
            <a:r>
              <a:rPr lang="en-US" sz="825" dirty="0"/>
              <a:t>, P., </a:t>
            </a:r>
            <a:r>
              <a:rPr lang="en-US" sz="825" dirty="0" err="1"/>
              <a:t>Kleftakis</a:t>
            </a:r>
            <a:r>
              <a:rPr lang="en-US" sz="825" dirty="0"/>
              <a:t>, I., &amp; </a:t>
            </a:r>
            <a:r>
              <a:rPr lang="en-US" sz="825" dirty="0" err="1"/>
              <a:t>Mamoulis</a:t>
            </a:r>
            <a:r>
              <a:rPr lang="en-US" sz="825" dirty="0"/>
              <a:t>, N. (2021). Fairness-Aware PageRank. WWW 2021.</a:t>
            </a:r>
          </a:p>
          <a:p>
            <a:pPr algn="just">
              <a:defRPr sz="1100">
                <a:solidFill>
                  <a:srgbClr val="222222"/>
                </a:solidFill>
              </a:defRPr>
            </a:pPr>
            <a:r>
              <a:rPr lang="en-US" sz="825" dirty="0"/>
              <a:t>[2] </a:t>
            </a:r>
            <a:r>
              <a:rPr lang="en-US" sz="825" dirty="0" err="1"/>
              <a:t>Tsioutsiouliklis</a:t>
            </a:r>
            <a:r>
              <a:rPr lang="en-US" sz="825" dirty="0"/>
              <a:t>, S., </a:t>
            </a:r>
            <a:r>
              <a:rPr lang="en-US" sz="825" dirty="0" err="1"/>
              <a:t>Pitoura</a:t>
            </a:r>
            <a:r>
              <a:rPr lang="en-US" sz="825" dirty="0"/>
              <a:t>, E., </a:t>
            </a:r>
            <a:r>
              <a:rPr lang="en-US" sz="825" dirty="0" err="1"/>
              <a:t>Semertzidis</a:t>
            </a:r>
            <a:r>
              <a:rPr lang="en-US" sz="825" dirty="0"/>
              <a:t>, K., &amp; </a:t>
            </a:r>
            <a:r>
              <a:rPr lang="en-US" sz="825" dirty="0" err="1"/>
              <a:t>Tsaparas</a:t>
            </a:r>
            <a:r>
              <a:rPr lang="en-US" sz="825" dirty="0"/>
              <a:t>, P. (2022). Link Recommendations for PageRank Fairness. WWW 2022.</a:t>
            </a:r>
          </a:p>
        </p:txBody>
      </p:sp>
    </p:spTree>
    <p:extLst>
      <p:ext uri="{BB962C8B-B14F-4D97-AF65-F5344CB8AC3E}">
        <p14:creationId xmlns:p14="http://schemas.microsoft.com/office/powerpoint/2010/main" val="89777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2AF9-0417-6589-5FC9-0237C3144D05}"/>
              </a:ext>
            </a:extLst>
          </p:cNvPr>
          <p:cNvSpPr>
            <a:spLocks noGrp="1"/>
          </p:cNvSpPr>
          <p:nvPr>
            <p:ph type="title"/>
          </p:nvPr>
        </p:nvSpPr>
        <p:spPr/>
        <p:txBody>
          <a:bodyPr>
            <a:normAutofit fontScale="90000"/>
          </a:bodyPr>
          <a:lstStyle/>
          <a:p>
            <a:r>
              <a:rPr lang="en-US" sz="4000" dirty="0"/>
              <a:t>Solution #3: Best Fair Edge Identification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A5D69B-014B-0E8D-AA2D-1CB94738D5D5}"/>
                  </a:ext>
                </a:extLst>
              </p:cNvPr>
              <p:cNvSpPr>
                <a:spLocks noGrp="1"/>
              </p:cNvSpPr>
              <p:nvPr>
                <p:ph idx="1"/>
              </p:nvPr>
            </p:nvSpPr>
            <p:spPr>
              <a:xfrm>
                <a:off x="107504" y="1196752"/>
                <a:ext cx="8813104" cy="4752528"/>
              </a:xfrm>
            </p:spPr>
            <p:txBody>
              <a:bodyPr>
                <a:normAutofit fontScale="77500" lnSpcReduction="20000"/>
              </a:bodyPr>
              <a:lstStyle/>
              <a:p>
                <a:r>
                  <a:rPr lang="en-US" b="1" dirty="0"/>
                  <a:t>Intuition: </a:t>
                </a:r>
                <a:r>
                  <a:rPr lang="en-US" dirty="0"/>
                  <a:t>add edges that can improve the PageRank fairness to the graph</a:t>
                </a:r>
              </a:p>
              <a:p>
                <a:r>
                  <a:rPr lang="en-US" b="1" dirty="0"/>
                  <a:t>Example</a:t>
                </a:r>
              </a:p>
              <a:p>
                <a:pPr lvl="1"/>
                <a:r>
                  <a:rPr lang="en-US" b="1" dirty="0"/>
                  <a:t>      </a:t>
                </a:r>
                <a:r>
                  <a:rPr lang="en-US" dirty="0"/>
                  <a:t>= protected node</a:t>
                </a:r>
              </a:p>
              <a:p>
                <a:pPr lvl="1"/>
                <a14:m>
                  <m:oMath xmlns:m="http://schemas.openxmlformats.org/officeDocument/2006/math">
                    <m:r>
                      <a:rPr lang="en-US" i="1">
                        <a:latin typeface="Cambria Math" panose="02040503050406030204" pitchFamily="18" charset="0"/>
                      </a:rPr>
                      <m:t>𝜙</m:t>
                    </m:r>
                    <m:r>
                      <a:rPr lang="en-US" b="1">
                        <a:latin typeface="Cambria Math" panose="02040503050406030204" pitchFamily="18" charset="0"/>
                      </a:rPr>
                      <m:t>=</m:t>
                    </m:r>
                    <m:r>
                      <a:rPr lang="en-US">
                        <a:latin typeface="Cambria Math" panose="02040503050406030204" pitchFamily="18" charset="0"/>
                      </a:rPr>
                      <m:t>1/3</m:t>
                    </m:r>
                  </m:oMath>
                </a14:m>
                <a:r>
                  <a:rPr lang="en-US" b="1" dirty="0"/>
                  <a:t> </a:t>
                </a:r>
              </a:p>
              <a:p>
                <a:pPr lvl="1"/>
                <a:endParaRPr lang="en-US" b="1" dirty="0"/>
              </a:p>
              <a:p>
                <a:pPr lvl="1"/>
                <a:endParaRPr lang="en-US" b="1" dirty="0"/>
              </a:p>
              <a:p>
                <a:pPr lvl="1"/>
                <a:endParaRPr lang="en-US" b="1" dirty="0"/>
              </a:p>
              <a:p>
                <a:pPr lvl="1"/>
                <a:endParaRPr lang="en-US" b="1" dirty="0"/>
              </a:p>
              <a:p>
                <a:pPr lvl="1"/>
                <a:endParaRPr lang="en-US" b="1" dirty="0"/>
              </a:p>
              <a:p>
                <a:pPr lvl="1"/>
                <a:endParaRPr lang="en-US" b="1" dirty="0"/>
              </a:p>
              <a:p>
                <a:pPr lvl="1"/>
                <a:endParaRPr lang="en-US" b="1" dirty="0"/>
              </a:p>
              <a:p>
                <a:r>
                  <a:rPr lang="en-US" b="1" dirty="0"/>
                  <a:t>Question:</a:t>
                </a:r>
                <a:r>
                  <a:rPr lang="zh-CN" altLang="en-US" b="1" dirty="0"/>
                  <a:t> </a:t>
                </a:r>
                <a:r>
                  <a:rPr lang="en-US" altLang="zh-CN" dirty="0"/>
                  <a:t>how to find the edges with the highest improvement?</a:t>
                </a:r>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7A5D69B-014B-0E8D-AA2D-1CB94738D5D5}"/>
                  </a:ext>
                </a:extLst>
              </p:cNvPr>
              <p:cNvSpPr>
                <a:spLocks noGrp="1" noRot="1" noChangeAspect="1" noMove="1" noResize="1" noEditPoints="1" noAdjustHandles="1" noChangeArrowheads="1" noChangeShapeType="1" noTextEdit="1"/>
              </p:cNvSpPr>
              <p:nvPr>
                <p:ph idx="1"/>
              </p:nvPr>
            </p:nvSpPr>
            <p:spPr>
              <a:xfrm>
                <a:off x="107504" y="1196752"/>
                <a:ext cx="8813104" cy="4752528"/>
              </a:xfrm>
              <a:blipFill>
                <a:blip r:embed="rId3"/>
                <a:stretch>
                  <a:fillRect l="-1038" t="-230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6B2F063-DFBB-C519-28BF-C15F1D661203}"/>
              </a:ext>
            </a:extLst>
          </p:cNvPr>
          <p:cNvSpPr txBox="1"/>
          <p:nvPr/>
        </p:nvSpPr>
        <p:spPr>
          <a:xfrm>
            <a:off x="323528" y="6175203"/>
            <a:ext cx="7437533" cy="219291"/>
          </a:xfrm>
          <a:prstGeom prst="rect">
            <a:avLst/>
          </a:prstGeom>
          <a:noFill/>
        </p:spPr>
        <p:txBody>
          <a:bodyPr wrap="square" rtlCol="0">
            <a:spAutoFit/>
          </a:bodyPr>
          <a:lstStyle/>
          <a:p>
            <a:pPr algn="just">
              <a:defRPr sz="1100">
                <a:solidFill>
                  <a:srgbClr val="222222"/>
                </a:solidFill>
              </a:defRPr>
            </a:pPr>
            <a:r>
              <a:rPr lang="en-US" sz="825" dirty="0"/>
              <a:t>[1] </a:t>
            </a:r>
            <a:r>
              <a:rPr lang="en-US" sz="825" dirty="0" err="1"/>
              <a:t>Tsioutsiouliklis</a:t>
            </a:r>
            <a:r>
              <a:rPr lang="en-US" sz="825" dirty="0"/>
              <a:t>, S., </a:t>
            </a:r>
            <a:r>
              <a:rPr lang="en-US" sz="825" dirty="0" err="1"/>
              <a:t>Pitoura</a:t>
            </a:r>
            <a:r>
              <a:rPr lang="en-US" sz="825" dirty="0"/>
              <a:t>, E., </a:t>
            </a:r>
            <a:r>
              <a:rPr lang="en-US" sz="825" dirty="0" err="1"/>
              <a:t>Semertzidis</a:t>
            </a:r>
            <a:r>
              <a:rPr lang="en-US" sz="825" dirty="0"/>
              <a:t>, K., &amp; </a:t>
            </a:r>
            <a:r>
              <a:rPr lang="en-US" sz="825" dirty="0" err="1"/>
              <a:t>Tsaparas</a:t>
            </a:r>
            <a:r>
              <a:rPr lang="en-US" sz="825" dirty="0"/>
              <a:t>, P. (2022). Link Recommendations for PageRank Fairness. WWW 2022.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4A524ED-1273-D959-08F5-13D185DB7F50}"/>
                  </a:ext>
                </a:extLst>
              </p:cNvPr>
              <p:cNvSpPr txBox="1"/>
              <p:nvPr/>
            </p:nvSpPr>
            <p:spPr>
              <a:xfrm>
                <a:off x="3930003" y="2573371"/>
                <a:ext cx="1390279" cy="30008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350" b="1">
                          <a:solidFill>
                            <a:srgbClr val="13294B"/>
                          </a:solidFill>
                          <a:latin typeface="Cambria Math" panose="02040503050406030204" pitchFamily="18" charset="0"/>
                        </a:rPr>
                        <m:t>𝐫</m:t>
                      </m:r>
                      <m:r>
                        <a:rPr lang="en-US" sz="1350" b="1">
                          <a:solidFill>
                            <a:srgbClr val="13294B"/>
                          </a:solidFill>
                          <a:latin typeface="Cambria Math" panose="02040503050406030204" pitchFamily="18" charset="0"/>
                        </a:rPr>
                        <m:t>=</m:t>
                      </m:r>
                      <m:sSup>
                        <m:sSupPr>
                          <m:ctrlPr>
                            <a:rPr lang="en-US" sz="1350" b="1" i="1">
                              <a:solidFill>
                                <a:srgbClr val="13294B"/>
                              </a:solidFill>
                              <a:latin typeface="Cambria Math" panose="02040503050406030204" pitchFamily="18" charset="0"/>
                            </a:rPr>
                          </m:ctrlPr>
                        </m:sSupPr>
                        <m:e>
                          <m:r>
                            <a:rPr lang="en-US" sz="1350" b="1">
                              <a:solidFill>
                                <a:srgbClr val="13294B"/>
                              </a:solidFill>
                              <a:latin typeface="Cambria Math" panose="02040503050406030204" pitchFamily="18" charset="0"/>
                            </a:rPr>
                            <m:t>𝐐</m:t>
                          </m:r>
                        </m:e>
                        <m:sup>
                          <m:r>
                            <a:rPr lang="en-US" sz="1350" i="1">
                              <a:solidFill>
                                <a:srgbClr val="13294B"/>
                              </a:solidFill>
                              <a:latin typeface="Cambria Math" panose="02040503050406030204" pitchFamily="18" charset="0"/>
                            </a:rPr>
                            <m:t>𝑇</m:t>
                          </m:r>
                        </m:sup>
                      </m:sSup>
                      <m:r>
                        <a:rPr lang="en-US" sz="1350" b="1">
                          <a:solidFill>
                            <a:srgbClr val="13294B"/>
                          </a:solidFill>
                          <a:latin typeface="Cambria Math" panose="02040503050406030204" pitchFamily="18" charset="0"/>
                        </a:rPr>
                        <m:t>𝐞</m:t>
                      </m:r>
                      <m:r>
                        <a:rPr lang="en-US" sz="1350">
                          <a:solidFill>
                            <a:srgbClr val="13294B"/>
                          </a:solidFill>
                          <a:latin typeface="Cambria Math" panose="02040503050406030204" pitchFamily="18" charset="0"/>
                        </a:rPr>
                        <m:t>=</m:t>
                      </m:r>
                    </m:oMath>
                  </m:oMathPara>
                </a14:m>
                <a:endParaRPr lang="en-US" sz="1350" dirty="0">
                  <a:solidFill>
                    <a:srgbClr val="13294B"/>
                  </a:solidFill>
                </a:endParaRPr>
              </a:p>
            </p:txBody>
          </p:sp>
        </mc:Choice>
        <mc:Fallback xmlns="">
          <p:sp>
            <p:nvSpPr>
              <p:cNvPr id="10" name="TextBox 9">
                <a:extLst>
                  <a:ext uri="{FF2B5EF4-FFF2-40B4-BE49-F238E27FC236}">
                    <a16:creationId xmlns:a16="http://schemas.microsoft.com/office/drawing/2014/main" id="{34A524ED-1273-D959-08F5-13D185DB7F50}"/>
                  </a:ext>
                </a:extLst>
              </p:cNvPr>
              <p:cNvSpPr txBox="1">
                <a:spLocks noRot="1" noChangeAspect="1" noMove="1" noResize="1" noEditPoints="1" noAdjustHandles="1" noChangeArrowheads="1" noChangeShapeType="1" noTextEdit="1"/>
              </p:cNvSpPr>
              <p:nvPr/>
            </p:nvSpPr>
            <p:spPr>
              <a:xfrm>
                <a:off x="3930003" y="2573371"/>
                <a:ext cx="1390279" cy="300082"/>
              </a:xfrm>
              <a:prstGeom prst="rect">
                <a:avLst/>
              </a:prstGeom>
              <a:blipFill>
                <a:blip r:embed="rId4"/>
                <a:stretch>
                  <a:fillRect b="-6122"/>
                </a:stretch>
              </a:blipFill>
            </p:spPr>
            <p:txBody>
              <a:bodyPr/>
              <a:lstStyle/>
              <a:p>
                <a:r>
                  <a:rPr lang="en-US">
                    <a:noFill/>
                  </a:rPr>
                  <a:t> </a:t>
                </a:r>
              </a:p>
            </p:txBody>
          </p:sp>
        </mc:Fallback>
      </mc:AlternateContent>
      <p:graphicFrame>
        <p:nvGraphicFramePr>
          <p:cNvPr id="11" name="Table 7">
            <a:extLst>
              <a:ext uri="{FF2B5EF4-FFF2-40B4-BE49-F238E27FC236}">
                <a16:creationId xmlns:a16="http://schemas.microsoft.com/office/drawing/2014/main" id="{4D52F442-81F2-EE22-1D82-6C26761C1DD9}"/>
              </a:ext>
            </a:extLst>
          </p:cNvPr>
          <p:cNvGraphicFramePr>
            <a:graphicFrameLocks noGrp="1"/>
          </p:cNvGraphicFramePr>
          <p:nvPr/>
        </p:nvGraphicFramePr>
        <p:xfrm>
          <a:off x="5085373" y="2122997"/>
          <a:ext cx="685799" cy="1234440"/>
        </p:xfrm>
        <a:graphic>
          <a:graphicData uri="http://schemas.openxmlformats.org/drawingml/2006/table">
            <a:tbl>
              <a:tblPr firstRow="1" bandRow="1">
                <a:tableStyleId>{5940675A-B579-460E-94D1-54222C63F5DA}</a:tableStyleId>
              </a:tblPr>
              <a:tblGrid>
                <a:gridCol w="685799">
                  <a:extLst>
                    <a:ext uri="{9D8B030D-6E8A-4147-A177-3AD203B41FA5}">
                      <a16:colId xmlns:a16="http://schemas.microsoft.com/office/drawing/2014/main" val="3538261378"/>
                    </a:ext>
                  </a:extLst>
                </a:gridCol>
              </a:tblGrid>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n>
                            <a:noFill/>
                          </a:ln>
                          <a:solidFill>
                            <a:srgbClr val="13294B"/>
                          </a:solidFill>
                        </a:rPr>
                        <a:t>0.257</a:t>
                      </a:r>
                    </a:p>
                  </a:txBody>
                  <a:tcPr marL="68580" marR="68580" marT="34290" marB="34290" anchor="ctr">
                    <a:solidFill>
                      <a:srgbClr val="00B0F0">
                        <a:alpha val="25000"/>
                      </a:srgbClr>
                    </a:solidFill>
                  </a:tcPr>
                </a:tc>
                <a:extLst>
                  <a:ext uri="{0D108BD9-81ED-4DB2-BD59-A6C34878D82A}">
                    <a16:rowId xmlns:a16="http://schemas.microsoft.com/office/drawing/2014/main" val="3718231561"/>
                  </a:ext>
                </a:extLst>
              </a:tr>
              <a:tr h="411480">
                <a:tc>
                  <a:txBody>
                    <a:bodyPr/>
                    <a:lstStyle/>
                    <a:p>
                      <a:pPr algn="ctr"/>
                      <a:r>
                        <a:rPr lang="en-US" sz="1400" b="0" dirty="0">
                          <a:ln>
                            <a:noFill/>
                          </a:ln>
                          <a:solidFill>
                            <a:srgbClr val="13294B"/>
                          </a:solidFill>
                        </a:rPr>
                        <a:t>0.486</a:t>
                      </a:r>
                      <a:endParaRPr lang="en-US" sz="1400" dirty="0"/>
                    </a:p>
                  </a:txBody>
                  <a:tcPr marL="68580" marR="68580" marT="34290" marB="34290" anchor="ctr">
                    <a:solidFill>
                      <a:srgbClr val="00B0F0">
                        <a:alpha val="25000"/>
                      </a:srgbClr>
                    </a:solidFill>
                  </a:tcPr>
                </a:tc>
                <a:extLst>
                  <a:ext uri="{0D108BD9-81ED-4DB2-BD59-A6C34878D82A}">
                    <a16:rowId xmlns:a16="http://schemas.microsoft.com/office/drawing/2014/main" val="254091872"/>
                  </a:ext>
                </a:extLst>
              </a:tr>
              <a:tr h="411480">
                <a:tc>
                  <a:txBody>
                    <a:bodyPr/>
                    <a:lstStyle/>
                    <a:p>
                      <a:pPr algn="ctr"/>
                      <a:r>
                        <a:rPr lang="en-US" sz="1400" b="0" dirty="0">
                          <a:ln>
                            <a:noFill/>
                          </a:ln>
                          <a:solidFill>
                            <a:srgbClr val="13294B"/>
                          </a:solidFill>
                        </a:rPr>
                        <a:t>0.257</a:t>
                      </a:r>
                      <a:endParaRPr lang="en-US" sz="1400" dirty="0"/>
                    </a:p>
                  </a:txBody>
                  <a:tcPr marL="68580" marR="68580" marT="34290" marB="34290" anchor="ctr">
                    <a:solidFill>
                      <a:srgbClr val="FF0000">
                        <a:alpha val="25000"/>
                      </a:srgbClr>
                    </a:solidFill>
                  </a:tcPr>
                </a:tc>
                <a:extLst>
                  <a:ext uri="{0D108BD9-81ED-4DB2-BD59-A6C34878D82A}">
                    <a16:rowId xmlns:a16="http://schemas.microsoft.com/office/drawing/2014/main" val="3126186533"/>
                  </a:ext>
                </a:extLst>
              </a:tr>
            </a:tbl>
          </a:graphicData>
        </a:graphic>
      </p:graphicFrame>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BA54D2E-CED0-2B1E-D678-5C7A0DF7741D}"/>
                  </a:ext>
                </a:extLst>
              </p:cNvPr>
              <p:cNvSpPr txBox="1"/>
              <p:nvPr/>
            </p:nvSpPr>
            <p:spPr>
              <a:xfrm>
                <a:off x="3930003" y="3926225"/>
                <a:ext cx="1390279" cy="3066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1350" b="1" i="1">
                              <a:solidFill>
                                <a:srgbClr val="13294B"/>
                              </a:solidFill>
                              <a:latin typeface="Cambria Math" panose="02040503050406030204" pitchFamily="18" charset="0"/>
                            </a:rPr>
                          </m:ctrlPr>
                        </m:accPr>
                        <m:e>
                          <m:r>
                            <a:rPr lang="en-US" sz="1350" b="1">
                              <a:solidFill>
                                <a:srgbClr val="13294B"/>
                              </a:solidFill>
                              <a:latin typeface="Cambria Math" panose="02040503050406030204" pitchFamily="18" charset="0"/>
                            </a:rPr>
                            <m:t>𝐫</m:t>
                          </m:r>
                        </m:e>
                      </m:acc>
                      <m:r>
                        <a:rPr lang="en-US" sz="1350" b="1">
                          <a:solidFill>
                            <a:srgbClr val="13294B"/>
                          </a:solidFill>
                          <a:latin typeface="Cambria Math" panose="02040503050406030204" pitchFamily="18" charset="0"/>
                        </a:rPr>
                        <m:t>=</m:t>
                      </m:r>
                      <m:sSup>
                        <m:sSupPr>
                          <m:ctrlPr>
                            <a:rPr lang="en-US" sz="1350" b="1" i="1">
                              <a:solidFill>
                                <a:srgbClr val="13294B"/>
                              </a:solidFill>
                              <a:latin typeface="Cambria Math" panose="02040503050406030204" pitchFamily="18" charset="0"/>
                            </a:rPr>
                          </m:ctrlPr>
                        </m:sSupPr>
                        <m:e>
                          <m:acc>
                            <m:accPr>
                              <m:chr m:val="̃"/>
                              <m:ctrlPr>
                                <a:rPr lang="en-US" sz="1350" b="1" i="1">
                                  <a:solidFill>
                                    <a:srgbClr val="13294B"/>
                                  </a:solidFill>
                                  <a:latin typeface="Cambria Math" panose="02040503050406030204" pitchFamily="18" charset="0"/>
                                </a:rPr>
                              </m:ctrlPr>
                            </m:accPr>
                            <m:e>
                              <m:r>
                                <a:rPr lang="en-US" sz="1350" b="1">
                                  <a:solidFill>
                                    <a:srgbClr val="13294B"/>
                                  </a:solidFill>
                                  <a:latin typeface="Cambria Math" panose="02040503050406030204" pitchFamily="18" charset="0"/>
                                </a:rPr>
                                <m:t>𝐐</m:t>
                              </m:r>
                            </m:e>
                          </m:acc>
                        </m:e>
                        <m:sup>
                          <m:r>
                            <a:rPr lang="en-US" sz="1350" i="1">
                              <a:solidFill>
                                <a:srgbClr val="13294B"/>
                              </a:solidFill>
                              <a:latin typeface="Cambria Math" panose="02040503050406030204" pitchFamily="18" charset="0"/>
                            </a:rPr>
                            <m:t>𝑇</m:t>
                          </m:r>
                        </m:sup>
                      </m:sSup>
                      <m:r>
                        <a:rPr lang="en-US" sz="1350" b="1">
                          <a:solidFill>
                            <a:srgbClr val="13294B"/>
                          </a:solidFill>
                          <a:latin typeface="Cambria Math" panose="02040503050406030204" pitchFamily="18" charset="0"/>
                        </a:rPr>
                        <m:t>𝐞</m:t>
                      </m:r>
                      <m:r>
                        <a:rPr lang="en-US" sz="1350">
                          <a:solidFill>
                            <a:srgbClr val="13294B"/>
                          </a:solidFill>
                          <a:latin typeface="Cambria Math" panose="02040503050406030204" pitchFamily="18" charset="0"/>
                        </a:rPr>
                        <m:t>=</m:t>
                      </m:r>
                    </m:oMath>
                  </m:oMathPara>
                </a14:m>
                <a:endParaRPr lang="en-US" sz="1350" dirty="0">
                  <a:solidFill>
                    <a:srgbClr val="13294B"/>
                  </a:solidFill>
                </a:endParaRPr>
              </a:p>
            </p:txBody>
          </p:sp>
        </mc:Choice>
        <mc:Fallback xmlns="">
          <p:sp>
            <p:nvSpPr>
              <p:cNvPr id="19" name="TextBox 18">
                <a:extLst>
                  <a:ext uri="{FF2B5EF4-FFF2-40B4-BE49-F238E27FC236}">
                    <a16:creationId xmlns:a16="http://schemas.microsoft.com/office/drawing/2014/main" id="{0BA54D2E-CED0-2B1E-D678-5C7A0DF7741D}"/>
                  </a:ext>
                </a:extLst>
              </p:cNvPr>
              <p:cNvSpPr txBox="1">
                <a:spLocks noRot="1" noChangeAspect="1" noMove="1" noResize="1" noEditPoints="1" noAdjustHandles="1" noChangeArrowheads="1" noChangeShapeType="1" noTextEdit="1"/>
              </p:cNvSpPr>
              <p:nvPr/>
            </p:nvSpPr>
            <p:spPr>
              <a:xfrm>
                <a:off x="3930003" y="3926225"/>
                <a:ext cx="1390279" cy="306687"/>
              </a:xfrm>
              <a:prstGeom prst="rect">
                <a:avLst/>
              </a:prstGeom>
              <a:blipFill>
                <a:blip r:embed="rId5"/>
                <a:stretch>
                  <a:fillRect b="-6000"/>
                </a:stretch>
              </a:blipFill>
            </p:spPr>
            <p:txBody>
              <a:bodyPr/>
              <a:lstStyle/>
              <a:p>
                <a:r>
                  <a:rPr lang="en-US">
                    <a:noFill/>
                  </a:rPr>
                  <a:t> </a:t>
                </a:r>
              </a:p>
            </p:txBody>
          </p:sp>
        </mc:Fallback>
      </mc:AlternateContent>
      <p:graphicFrame>
        <p:nvGraphicFramePr>
          <p:cNvPr id="20" name="Table 7">
            <a:extLst>
              <a:ext uri="{FF2B5EF4-FFF2-40B4-BE49-F238E27FC236}">
                <a16:creationId xmlns:a16="http://schemas.microsoft.com/office/drawing/2014/main" id="{20DD6755-49F4-2084-006D-1DA630366E83}"/>
              </a:ext>
            </a:extLst>
          </p:cNvPr>
          <p:cNvGraphicFramePr>
            <a:graphicFrameLocks noGrp="1"/>
          </p:cNvGraphicFramePr>
          <p:nvPr/>
        </p:nvGraphicFramePr>
        <p:xfrm>
          <a:off x="5085374" y="3475850"/>
          <a:ext cx="685800" cy="1234440"/>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3538261378"/>
                    </a:ext>
                  </a:extLst>
                </a:gridCol>
              </a:tblGrid>
              <a:tr h="4114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n>
                            <a:noFill/>
                          </a:ln>
                          <a:solidFill>
                            <a:srgbClr val="13294B"/>
                          </a:solidFill>
                        </a:rPr>
                        <a:t>0.333</a:t>
                      </a:r>
                    </a:p>
                  </a:txBody>
                  <a:tcPr marL="68580" marR="68580" marT="34290" marB="34290" anchor="ctr">
                    <a:solidFill>
                      <a:srgbClr val="00B0F0">
                        <a:alpha val="25000"/>
                      </a:srgbClr>
                    </a:solidFill>
                  </a:tcPr>
                </a:tc>
                <a:extLst>
                  <a:ext uri="{0D108BD9-81ED-4DB2-BD59-A6C34878D82A}">
                    <a16:rowId xmlns:a16="http://schemas.microsoft.com/office/drawing/2014/main" val="3718231561"/>
                  </a:ext>
                </a:extLst>
              </a:tr>
              <a:tr h="411480">
                <a:tc>
                  <a:txBody>
                    <a:bodyPr/>
                    <a:lstStyle/>
                    <a:p>
                      <a:pPr algn="ctr"/>
                      <a:r>
                        <a:rPr lang="en-US" sz="1400" b="0" dirty="0">
                          <a:ln>
                            <a:noFill/>
                          </a:ln>
                          <a:solidFill>
                            <a:srgbClr val="13294B"/>
                          </a:solidFill>
                        </a:rPr>
                        <a:t>0.333</a:t>
                      </a:r>
                      <a:endParaRPr lang="en-US" sz="1400" dirty="0"/>
                    </a:p>
                  </a:txBody>
                  <a:tcPr marL="68580" marR="68580" marT="34290" marB="34290" anchor="ctr">
                    <a:solidFill>
                      <a:srgbClr val="00B0F0">
                        <a:alpha val="25000"/>
                      </a:srgbClr>
                    </a:solidFill>
                  </a:tcPr>
                </a:tc>
                <a:extLst>
                  <a:ext uri="{0D108BD9-81ED-4DB2-BD59-A6C34878D82A}">
                    <a16:rowId xmlns:a16="http://schemas.microsoft.com/office/drawing/2014/main" val="254091872"/>
                  </a:ext>
                </a:extLst>
              </a:tr>
              <a:tr h="411480">
                <a:tc>
                  <a:txBody>
                    <a:bodyPr/>
                    <a:lstStyle/>
                    <a:p>
                      <a:pPr algn="ctr"/>
                      <a:r>
                        <a:rPr lang="en-US" sz="1400" b="0" dirty="0">
                          <a:ln>
                            <a:noFill/>
                          </a:ln>
                          <a:solidFill>
                            <a:srgbClr val="13294B"/>
                          </a:solidFill>
                        </a:rPr>
                        <a:t>0.333</a:t>
                      </a:r>
                      <a:endParaRPr lang="en-US" sz="1400" dirty="0"/>
                    </a:p>
                  </a:txBody>
                  <a:tcPr marL="68580" marR="68580" marT="34290" marB="34290" anchor="ctr">
                    <a:solidFill>
                      <a:srgbClr val="FF0000">
                        <a:alpha val="25000"/>
                      </a:srgbClr>
                    </a:solidFill>
                  </a:tcPr>
                </a:tc>
                <a:extLst>
                  <a:ext uri="{0D108BD9-81ED-4DB2-BD59-A6C34878D82A}">
                    <a16:rowId xmlns:a16="http://schemas.microsoft.com/office/drawing/2014/main" val="3126186533"/>
                  </a:ext>
                </a:extLst>
              </a:tr>
            </a:tbl>
          </a:graphicData>
        </a:graphic>
      </p:graphicFrame>
      <p:pic>
        <p:nvPicPr>
          <p:cNvPr id="32" name="Graphic 31" descr="Grinning face with solid fill with solid fill">
            <a:extLst>
              <a:ext uri="{FF2B5EF4-FFF2-40B4-BE49-F238E27FC236}">
                <a16:creationId xmlns:a16="http://schemas.microsoft.com/office/drawing/2014/main" id="{8B3ECC94-BBC9-5A81-0CE0-BAC971B957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0388" y="3823168"/>
            <a:ext cx="685800" cy="685800"/>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44BBFA-7BB7-FCE7-E6FB-B8B418038B58}"/>
                  </a:ext>
                </a:extLst>
              </p:cNvPr>
              <p:cNvSpPr txBox="1"/>
              <p:nvPr/>
            </p:nvSpPr>
            <p:spPr>
              <a:xfrm>
                <a:off x="6824649" y="3876666"/>
                <a:ext cx="1096493" cy="323165"/>
              </a:xfrm>
              <a:prstGeom prst="rect">
                <a:avLst/>
              </a:prstGeom>
              <a:noFill/>
            </p:spPr>
            <p:txBody>
              <a:bodyPr wrap="square">
                <a:spAutoFit/>
              </a:bodyPr>
              <a:lstStyle/>
              <a:p>
                <a14:m>
                  <m:oMath xmlns:m="http://schemas.openxmlformats.org/officeDocument/2006/math">
                    <m:r>
                      <a:rPr lang="en-US" sz="1500" i="1">
                        <a:solidFill>
                          <a:srgbClr val="13294B"/>
                        </a:solidFill>
                        <a:latin typeface="Cambria Math" panose="02040503050406030204" pitchFamily="18" charset="0"/>
                      </a:rPr>
                      <m:t>𝜙</m:t>
                    </m:r>
                  </m:oMath>
                </a14:m>
                <a:r>
                  <a:rPr lang="en-US" sz="1500" dirty="0">
                    <a:solidFill>
                      <a:srgbClr val="13294B"/>
                    </a:solidFill>
                  </a:rPr>
                  <a:t>-fair! </a:t>
                </a:r>
              </a:p>
            </p:txBody>
          </p:sp>
        </mc:Choice>
        <mc:Fallback xmlns="">
          <p:sp>
            <p:nvSpPr>
              <p:cNvPr id="33" name="TextBox 32">
                <a:extLst>
                  <a:ext uri="{FF2B5EF4-FFF2-40B4-BE49-F238E27FC236}">
                    <a16:creationId xmlns:a16="http://schemas.microsoft.com/office/drawing/2014/main" id="{F944BBFA-7BB7-FCE7-E6FB-B8B418038B58}"/>
                  </a:ext>
                </a:extLst>
              </p:cNvPr>
              <p:cNvSpPr txBox="1">
                <a:spLocks noRot="1" noChangeAspect="1" noMove="1" noResize="1" noEditPoints="1" noAdjustHandles="1" noChangeArrowheads="1" noChangeShapeType="1" noTextEdit="1"/>
              </p:cNvSpPr>
              <p:nvPr/>
            </p:nvSpPr>
            <p:spPr>
              <a:xfrm>
                <a:off x="6824649" y="3876666"/>
                <a:ext cx="1096493" cy="323165"/>
              </a:xfrm>
              <a:prstGeom prst="rect">
                <a:avLst/>
              </a:prstGeom>
              <a:blipFill>
                <a:blip r:embed="rId8"/>
                <a:stretch>
                  <a:fillRect t="-3774"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343C5D3-0070-26AA-01EB-7A04D16AF824}"/>
                  </a:ext>
                </a:extLst>
              </p:cNvPr>
              <p:cNvSpPr txBox="1"/>
              <p:nvPr/>
            </p:nvSpPr>
            <p:spPr>
              <a:xfrm>
                <a:off x="6605891" y="4128574"/>
                <a:ext cx="1761978" cy="3986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050" i="1">
                              <a:solidFill>
                                <a:srgbClr val="13294B"/>
                              </a:solidFill>
                              <a:latin typeface="Cambria Math" panose="02040503050406030204" pitchFamily="18" charset="0"/>
                            </a:rPr>
                          </m:ctrlPr>
                        </m:fPr>
                        <m:num>
                          <m:r>
                            <a:rPr lang="en-US" sz="1050" i="1">
                              <a:solidFill>
                                <a:srgbClr val="13294B"/>
                              </a:solidFill>
                              <a:latin typeface="Cambria Math" panose="02040503050406030204" pitchFamily="18" charset="0"/>
                            </a:rPr>
                            <m:t>0.333</m:t>
                          </m:r>
                        </m:num>
                        <m:den>
                          <m:r>
                            <a:rPr lang="en-US" sz="1050" i="1">
                              <a:solidFill>
                                <a:srgbClr val="13294B"/>
                              </a:solidFill>
                              <a:latin typeface="Cambria Math" panose="02040503050406030204" pitchFamily="18" charset="0"/>
                            </a:rPr>
                            <m:t>0.333+0.333+0.333</m:t>
                          </m:r>
                        </m:den>
                      </m:f>
                      <m:r>
                        <a:rPr lang="en-US" sz="1050" i="1">
                          <a:solidFill>
                            <a:srgbClr val="13294B"/>
                          </a:solidFill>
                          <a:latin typeface="Cambria Math" panose="02040503050406030204" pitchFamily="18" charset="0"/>
                        </a:rPr>
                        <m:t>=</m:t>
                      </m:r>
                      <m:f>
                        <m:fPr>
                          <m:ctrlPr>
                            <a:rPr lang="en-US" sz="1050" i="1">
                              <a:solidFill>
                                <a:srgbClr val="13294B"/>
                              </a:solidFill>
                              <a:latin typeface="Cambria Math" panose="02040503050406030204" pitchFamily="18" charset="0"/>
                            </a:rPr>
                          </m:ctrlPr>
                        </m:fPr>
                        <m:num>
                          <m:r>
                            <a:rPr lang="en-US" sz="1050" i="1">
                              <a:solidFill>
                                <a:srgbClr val="13294B"/>
                              </a:solidFill>
                              <a:latin typeface="Cambria Math" panose="02040503050406030204" pitchFamily="18" charset="0"/>
                            </a:rPr>
                            <m:t>1</m:t>
                          </m:r>
                        </m:num>
                        <m:den>
                          <m:r>
                            <a:rPr lang="en-US" sz="1050" i="1">
                              <a:solidFill>
                                <a:srgbClr val="13294B"/>
                              </a:solidFill>
                              <a:latin typeface="Cambria Math" panose="02040503050406030204" pitchFamily="18" charset="0"/>
                            </a:rPr>
                            <m:t>3</m:t>
                          </m:r>
                        </m:den>
                      </m:f>
                    </m:oMath>
                  </m:oMathPara>
                </a14:m>
                <a:endParaRPr lang="en-US" sz="1050" dirty="0">
                  <a:solidFill>
                    <a:srgbClr val="13294B"/>
                  </a:solidFill>
                </a:endParaRPr>
              </a:p>
            </p:txBody>
          </p:sp>
        </mc:Choice>
        <mc:Fallback xmlns="">
          <p:sp>
            <p:nvSpPr>
              <p:cNvPr id="34" name="TextBox 33">
                <a:extLst>
                  <a:ext uri="{FF2B5EF4-FFF2-40B4-BE49-F238E27FC236}">
                    <a16:creationId xmlns:a16="http://schemas.microsoft.com/office/drawing/2014/main" id="{B343C5D3-0070-26AA-01EB-7A04D16AF824}"/>
                  </a:ext>
                </a:extLst>
              </p:cNvPr>
              <p:cNvSpPr txBox="1">
                <a:spLocks noRot="1" noChangeAspect="1" noMove="1" noResize="1" noEditPoints="1" noAdjustHandles="1" noChangeArrowheads="1" noChangeShapeType="1" noTextEdit="1"/>
              </p:cNvSpPr>
              <p:nvPr/>
            </p:nvSpPr>
            <p:spPr>
              <a:xfrm>
                <a:off x="6605891" y="4128574"/>
                <a:ext cx="1761978" cy="39863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3A8E4D0-F662-6ED0-C454-8E46B86B19C5}"/>
                  </a:ext>
                </a:extLst>
              </p:cNvPr>
              <p:cNvSpPr txBox="1"/>
              <p:nvPr/>
            </p:nvSpPr>
            <p:spPr>
              <a:xfrm>
                <a:off x="6587958" y="2735100"/>
                <a:ext cx="1735594" cy="4019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050" i="1">
                              <a:solidFill>
                                <a:srgbClr val="13294B"/>
                              </a:solidFill>
                              <a:latin typeface="Cambria Math" panose="02040503050406030204" pitchFamily="18" charset="0"/>
                            </a:rPr>
                          </m:ctrlPr>
                        </m:fPr>
                        <m:num>
                          <m:r>
                            <a:rPr lang="en-US" sz="1050" i="1">
                              <a:solidFill>
                                <a:srgbClr val="13294B"/>
                              </a:solidFill>
                              <a:latin typeface="Cambria Math" panose="02040503050406030204" pitchFamily="18" charset="0"/>
                            </a:rPr>
                            <m:t>0.257</m:t>
                          </m:r>
                        </m:num>
                        <m:den>
                          <m:r>
                            <a:rPr lang="en-US" sz="1050" i="1">
                              <a:solidFill>
                                <a:srgbClr val="13294B"/>
                              </a:solidFill>
                              <a:latin typeface="Cambria Math" panose="02040503050406030204" pitchFamily="18" charset="0"/>
                            </a:rPr>
                            <m:t>0.257+0.486+0.257</m:t>
                          </m:r>
                        </m:den>
                      </m:f>
                      <m:r>
                        <a:rPr lang="en-US" sz="1050" i="1">
                          <a:solidFill>
                            <a:srgbClr val="13294B"/>
                          </a:solidFill>
                          <a:latin typeface="Cambria Math" panose="02040503050406030204" pitchFamily="18" charset="0"/>
                        </a:rPr>
                        <m:t>&lt;</m:t>
                      </m:r>
                      <m:f>
                        <m:fPr>
                          <m:ctrlPr>
                            <a:rPr lang="en-US" sz="1050" i="1">
                              <a:solidFill>
                                <a:srgbClr val="13294B"/>
                              </a:solidFill>
                              <a:latin typeface="Cambria Math" panose="02040503050406030204" pitchFamily="18" charset="0"/>
                            </a:rPr>
                          </m:ctrlPr>
                        </m:fPr>
                        <m:num>
                          <m:r>
                            <a:rPr lang="en-US" sz="1050" i="1">
                              <a:solidFill>
                                <a:srgbClr val="13294B"/>
                              </a:solidFill>
                              <a:latin typeface="Cambria Math" panose="02040503050406030204" pitchFamily="18" charset="0"/>
                            </a:rPr>
                            <m:t>1</m:t>
                          </m:r>
                        </m:num>
                        <m:den>
                          <m:r>
                            <a:rPr lang="en-US" sz="1050" i="1">
                              <a:solidFill>
                                <a:srgbClr val="13294B"/>
                              </a:solidFill>
                              <a:latin typeface="Cambria Math" panose="02040503050406030204" pitchFamily="18" charset="0"/>
                            </a:rPr>
                            <m:t>3</m:t>
                          </m:r>
                        </m:den>
                      </m:f>
                    </m:oMath>
                  </m:oMathPara>
                </a14:m>
                <a:endParaRPr lang="en-US" sz="1050" dirty="0">
                  <a:solidFill>
                    <a:srgbClr val="13294B"/>
                  </a:solidFill>
                </a:endParaRPr>
              </a:p>
            </p:txBody>
          </p:sp>
        </mc:Choice>
        <mc:Fallback xmlns="">
          <p:sp>
            <p:nvSpPr>
              <p:cNvPr id="35" name="TextBox 34">
                <a:extLst>
                  <a:ext uri="{FF2B5EF4-FFF2-40B4-BE49-F238E27FC236}">
                    <a16:creationId xmlns:a16="http://schemas.microsoft.com/office/drawing/2014/main" id="{43A8E4D0-F662-6ED0-C454-8E46B86B19C5}"/>
                  </a:ext>
                </a:extLst>
              </p:cNvPr>
              <p:cNvSpPr txBox="1">
                <a:spLocks noRot="1" noChangeAspect="1" noMove="1" noResize="1" noEditPoints="1" noAdjustHandles="1" noChangeArrowheads="1" noChangeShapeType="1" noTextEdit="1"/>
              </p:cNvSpPr>
              <p:nvPr/>
            </p:nvSpPr>
            <p:spPr>
              <a:xfrm>
                <a:off x="6587958" y="2735100"/>
                <a:ext cx="1735594" cy="40190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F9BB4CC-E4A8-7EF3-581B-8CB7B71B3FAC}"/>
                  </a:ext>
                </a:extLst>
              </p:cNvPr>
              <p:cNvSpPr txBox="1"/>
              <p:nvPr/>
            </p:nvSpPr>
            <p:spPr>
              <a:xfrm>
                <a:off x="6823560" y="2474628"/>
                <a:ext cx="1096493" cy="323165"/>
              </a:xfrm>
              <a:prstGeom prst="rect">
                <a:avLst/>
              </a:prstGeom>
              <a:noFill/>
            </p:spPr>
            <p:txBody>
              <a:bodyPr wrap="square">
                <a:spAutoFit/>
              </a:bodyPr>
              <a:lstStyle/>
              <a:p>
                <a:r>
                  <a:rPr lang="en-US" sz="1500" dirty="0">
                    <a:solidFill>
                      <a:srgbClr val="13294B"/>
                    </a:solidFill>
                  </a:rPr>
                  <a:t>Not </a:t>
                </a:r>
                <a14:m>
                  <m:oMath xmlns:m="http://schemas.openxmlformats.org/officeDocument/2006/math">
                    <m:r>
                      <a:rPr lang="en-US" sz="1500" i="1">
                        <a:solidFill>
                          <a:srgbClr val="13294B"/>
                        </a:solidFill>
                        <a:latin typeface="Cambria Math" panose="02040503050406030204" pitchFamily="18" charset="0"/>
                      </a:rPr>
                      <m:t>𝜙</m:t>
                    </m:r>
                  </m:oMath>
                </a14:m>
                <a:r>
                  <a:rPr lang="en-US" sz="1500" dirty="0">
                    <a:solidFill>
                      <a:srgbClr val="13294B"/>
                    </a:solidFill>
                  </a:rPr>
                  <a:t>-fair! </a:t>
                </a:r>
              </a:p>
            </p:txBody>
          </p:sp>
        </mc:Choice>
        <mc:Fallback xmlns="">
          <p:sp>
            <p:nvSpPr>
              <p:cNvPr id="36" name="TextBox 35">
                <a:extLst>
                  <a:ext uri="{FF2B5EF4-FFF2-40B4-BE49-F238E27FC236}">
                    <a16:creationId xmlns:a16="http://schemas.microsoft.com/office/drawing/2014/main" id="{EF9BB4CC-E4A8-7EF3-581B-8CB7B71B3FAC}"/>
                  </a:ext>
                </a:extLst>
              </p:cNvPr>
              <p:cNvSpPr txBox="1">
                <a:spLocks noRot="1" noChangeAspect="1" noMove="1" noResize="1" noEditPoints="1" noAdjustHandles="1" noChangeArrowheads="1" noChangeShapeType="1" noTextEdit="1"/>
              </p:cNvSpPr>
              <p:nvPr/>
            </p:nvSpPr>
            <p:spPr>
              <a:xfrm>
                <a:off x="6823560" y="2474628"/>
                <a:ext cx="1096493" cy="323165"/>
              </a:xfrm>
              <a:prstGeom prst="rect">
                <a:avLst/>
              </a:prstGeom>
              <a:blipFill>
                <a:blip r:embed="rId11"/>
                <a:stretch>
                  <a:fillRect l="-2222" t="-3774" b="-18868"/>
                </a:stretch>
              </a:blipFill>
            </p:spPr>
            <p:txBody>
              <a:bodyPr/>
              <a:lstStyle/>
              <a:p>
                <a:r>
                  <a:rPr lang="en-US">
                    <a:noFill/>
                  </a:rPr>
                  <a:t> </a:t>
                </a:r>
              </a:p>
            </p:txBody>
          </p:sp>
        </mc:Fallback>
      </mc:AlternateContent>
      <p:pic>
        <p:nvPicPr>
          <p:cNvPr id="37" name="Graphic 36" descr="Sad face with solid fill with solid fill">
            <a:extLst>
              <a:ext uri="{FF2B5EF4-FFF2-40B4-BE49-F238E27FC236}">
                <a16:creationId xmlns:a16="http://schemas.microsoft.com/office/drawing/2014/main" id="{E86BFEB1-876B-B4EE-E678-C5B6B53642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59738" y="2421129"/>
            <a:ext cx="685800" cy="685800"/>
          </a:xfrm>
          <a:prstGeom prst="rect">
            <a:avLst/>
          </a:prstGeom>
        </p:spPr>
      </p:pic>
      <p:sp>
        <p:nvSpPr>
          <p:cNvPr id="38" name="Oval 37">
            <a:extLst>
              <a:ext uri="{FF2B5EF4-FFF2-40B4-BE49-F238E27FC236}">
                <a16:creationId xmlns:a16="http://schemas.microsoft.com/office/drawing/2014/main" id="{9722BB14-36D2-947B-A36E-70A71C746EB3}"/>
              </a:ext>
            </a:extLst>
          </p:cNvPr>
          <p:cNvSpPr/>
          <p:nvPr/>
        </p:nvSpPr>
        <p:spPr>
          <a:xfrm>
            <a:off x="2992789" y="2243163"/>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9" name="Oval 38">
            <a:extLst>
              <a:ext uri="{FF2B5EF4-FFF2-40B4-BE49-F238E27FC236}">
                <a16:creationId xmlns:a16="http://schemas.microsoft.com/office/drawing/2014/main" id="{0004E395-5CF3-E691-A6F5-1ED019457FB4}"/>
              </a:ext>
            </a:extLst>
          </p:cNvPr>
          <p:cNvSpPr/>
          <p:nvPr/>
        </p:nvSpPr>
        <p:spPr>
          <a:xfrm>
            <a:off x="2992790" y="2978679"/>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0" name="Oval 39">
            <a:extLst>
              <a:ext uri="{FF2B5EF4-FFF2-40B4-BE49-F238E27FC236}">
                <a16:creationId xmlns:a16="http://schemas.microsoft.com/office/drawing/2014/main" id="{220C7273-7139-D395-3982-293AB62650D4}"/>
              </a:ext>
            </a:extLst>
          </p:cNvPr>
          <p:cNvSpPr/>
          <p:nvPr/>
        </p:nvSpPr>
        <p:spPr>
          <a:xfrm>
            <a:off x="3627140" y="2607934"/>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42" name="Straight Connector 41">
            <a:extLst>
              <a:ext uri="{FF2B5EF4-FFF2-40B4-BE49-F238E27FC236}">
                <a16:creationId xmlns:a16="http://schemas.microsoft.com/office/drawing/2014/main" id="{78BCD608-F936-1B34-E249-354738A24966}"/>
              </a:ext>
            </a:extLst>
          </p:cNvPr>
          <p:cNvCxnSpPr>
            <a:stCxn id="38" idx="6"/>
            <a:endCxn id="40" idx="1"/>
          </p:cNvCxnSpPr>
          <p:nvPr/>
        </p:nvCxnSpPr>
        <p:spPr>
          <a:xfrm>
            <a:off x="3207861" y="2353435"/>
            <a:ext cx="450776" cy="286797"/>
          </a:xfrm>
          <a:prstGeom prst="line">
            <a:avLst/>
          </a:prstGeom>
          <a:ln w="254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3A493F8-2ECB-C1E6-062C-A24BD6D667F1}"/>
              </a:ext>
            </a:extLst>
          </p:cNvPr>
          <p:cNvCxnSpPr>
            <a:cxnSpLocks/>
            <a:stCxn id="39" idx="7"/>
            <a:endCxn id="40" idx="3"/>
          </p:cNvCxnSpPr>
          <p:nvPr/>
        </p:nvCxnSpPr>
        <p:spPr>
          <a:xfrm flipV="1">
            <a:off x="3176366" y="2796180"/>
            <a:ext cx="482271" cy="214797"/>
          </a:xfrm>
          <a:prstGeom prst="line">
            <a:avLst/>
          </a:prstGeom>
          <a:ln w="25400"/>
        </p:spPr>
        <p:style>
          <a:lnRef idx="1">
            <a:schemeClr val="dk1"/>
          </a:lnRef>
          <a:fillRef idx="0">
            <a:schemeClr val="dk1"/>
          </a:fillRef>
          <a:effectRef idx="0">
            <a:schemeClr val="dk1"/>
          </a:effectRef>
          <a:fontRef idx="minor">
            <a:schemeClr val="tx1"/>
          </a:fontRef>
        </p:style>
      </p:cxnSp>
      <p:sp>
        <p:nvSpPr>
          <p:cNvPr id="49" name="Oval 48">
            <a:extLst>
              <a:ext uri="{FF2B5EF4-FFF2-40B4-BE49-F238E27FC236}">
                <a16:creationId xmlns:a16="http://schemas.microsoft.com/office/drawing/2014/main" id="{A05958E1-23D0-C811-EA80-78D10F14E4D7}"/>
              </a:ext>
            </a:extLst>
          </p:cNvPr>
          <p:cNvSpPr/>
          <p:nvPr/>
        </p:nvSpPr>
        <p:spPr>
          <a:xfrm>
            <a:off x="2992789" y="3860332"/>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0" name="Oval 49">
            <a:extLst>
              <a:ext uri="{FF2B5EF4-FFF2-40B4-BE49-F238E27FC236}">
                <a16:creationId xmlns:a16="http://schemas.microsoft.com/office/drawing/2014/main" id="{5BDAE604-270E-4529-53A2-803C34F7C440}"/>
              </a:ext>
            </a:extLst>
          </p:cNvPr>
          <p:cNvSpPr/>
          <p:nvPr/>
        </p:nvSpPr>
        <p:spPr>
          <a:xfrm>
            <a:off x="2992790" y="4595848"/>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1" name="Oval 50">
            <a:extLst>
              <a:ext uri="{FF2B5EF4-FFF2-40B4-BE49-F238E27FC236}">
                <a16:creationId xmlns:a16="http://schemas.microsoft.com/office/drawing/2014/main" id="{0E1DD5BC-4E56-D81D-D222-F58FB99BA57A}"/>
              </a:ext>
            </a:extLst>
          </p:cNvPr>
          <p:cNvSpPr/>
          <p:nvPr/>
        </p:nvSpPr>
        <p:spPr>
          <a:xfrm>
            <a:off x="3627140" y="4225103"/>
            <a:ext cx="215072" cy="2205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52" name="Straight Connector 51">
            <a:extLst>
              <a:ext uri="{FF2B5EF4-FFF2-40B4-BE49-F238E27FC236}">
                <a16:creationId xmlns:a16="http://schemas.microsoft.com/office/drawing/2014/main" id="{28D559FB-5F39-0D06-0E21-5D2C03FFFF25}"/>
              </a:ext>
            </a:extLst>
          </p:cNvPr>
          <p:cNvCxnSpPr>
            <a:stCxn id="49" idx="6"/>
            <a:endCxn id="51" idx="1"/>
          </p:cNvCxnSpPr>
          <p:nvPr/>
        </p:nvCxnSpPr>
        <p:spPr>
          <a:xfrm>
            <a:off x="3207861" y="3970604"/>
            <a:ext cx="450776" cy="286797"/>
          </a:xfrm>
          <a:prstGeom prst="line">
            <a:avLst/>
          </a:prstGeom>
          <a:ln w="2540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AEFBB74A-961B-B7A7-F2A5-107ABCDC6007}"/>
              </a:ext>
            </a:extLst>
          </p:cNvPr>
          <p:cNvCxnSpPr>
            <a:cxnSpLocks/>
            <a:stCxn id="50" idx="7"/>
            <a:endCxn id="51" idx="3"/>
          </p:cNvCxnSpPr>
          <p:nvPr/>
        </p:nvCxnSpPr>
        <p:spPr>
          <a:xfrm flipV="1">
            <a:off x="3176366" y="4413349"/>
            <a:ext cx="482271" cy="214797"/>
          </a:xfrm>
          <a:prstGeom prst="line">
            <a:avLst/>
          </a:prstGeom>
          <a:ln w="254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8978133-DD80-9676-03AE-76F0C5ED3A55}"/>
              </a:ext>
            </a:extLst>
          </p:cNvPr>
          <p:cNvCxnSpPr>
            <a:cxnSpLocks/>
            <a:stCxn id="49" idx="4"/>
            <a:endCxn id="50" idx="0"/>
          </p:cNvCxnSpPr>
          <p:nvPr/>
        </p:nvCxnSpPr>
        <p:spPr>
          <a:xfrm>
            <a:off x="3100326" y="4080875"/>
            <a:ext cx="1" cy="514973"/>
          </a:xfrm>
          <a:prstGeom prst="line">
            <a:avLst/>
          </a:prstGeom>
          <a:ln w="25400">
            <a:solidFill>
              <a:srgbClr val="EE5239"/>
            </a:solidFill>
          </a:ln>
        </p:spPr>
        <p:style>
          <a:lnRef idx="1">
            <a:schemeClr val="dk1"/>
          </a:lnRef>
          <a:fillRef idx="0">
            <a:schemeClr val="dk1"/>
          </a:fillRef>
          <a:effectRef idx="0">
            <a:schemeClr val="dk1"/>
          </a:effectRef>
          <a:fontRef idx="minor">
            <a:schemeClr val="tx1"/>
          </a:fontRef>
        </p:style>
      </p:cxnSp>
      <p:sp>
        <p:nvSpPr>
          <p:cNvPr id="55" name="Oval 54">
            <a:extLst>
              <a:ext uri="{FF2B5EF4-FFF2-40B4-BE49-F238E27FC236}">
                <a16:creationId xmlns:a16="http://schemas.microsoft.com/office/drawing/2014/main" id="{95952B64-DB80-CC6C-34F1-0F14915A1A86}"/>
              </a:ext>
            </a:extLst>
          </p:cNvPr>
          <p:cNvSpPr/>
          <p:nvPr/>
        </p:nvSpPr>
        <p:spPr>
          <a:xfrm>
            <a:off x="771835" y="2312030"/>
            <a:ext cx="215072" cy="22054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6" name="TextBox 55">
            <a:extLst>
              <a:ext uri="{FF2B5EF4-FFF2-40B4-BE49-F238E27FC236}">
                <a16:creationId xmlns:a16="http://schemas.microsoft.com/office/drawing/2014/main" id="{CA230636-40D8-ACD0-2A42-A212F8D5DAD2}"/>
              </a:ext>
            </a:extLst>
          </p:cNvPr>
          <p:cNvSpPr txBox="1"/>
          <p:nvPr/>
        </p:nvSpPr>
        <p:spPr>
          <a:xfrm>
            <a:off x="1262521" y="4086603"/>
            <a:ext cx="1342775" cy="507831"/>
          </a:xfrm>
          <a:prstGeom prst="rect">
            <a:avLst/>
          </a:prstGeom>
          <a:noFill/>
        </p:spPr>
        <p:txBody>
          <a:bodyPr wrap="square" rtlCol="0">
            <a:spAutoFit/>
          </a:bodyPr>
          <a:lstStyle/>
          <a:p>
            <a:r>
              <a:rPr lang="en-US" sz="1350" dirty="0">
                <a:solidFill>
                  <a:srgbClr val="FF0000"/>
                </a:solidFill>
              </a:rPr>
              <a:t>New edge to add</a:t>
            </a:r>
          </a:p>
        </p:txBody>
      </p:sp>
      <p:cxnSp>
        <p:nvCxnSpPr>
          <p:cNvPr id="57" name="Straight Arrow Connector 56">
            <a:extLst>
              <a:ext uri="{FF2B5EF4-FFF2-40B4-BE49-F238E27FC236}">
                <a16:creationId xmlns:a16="http://schemas.microsoft.com/office/drawing/2014/main" id="{FD0D016A-17A9-34F6-1894-842E9DE1E65B}"/>
              </a:ext>
            </a:extLst>
          </p:cNvPr>
          <p:cNvCxnSpPr>
            <a:cxnSpLocks/>
          </p:cNvCxnSpPr>
          <p:nvPr/>
        </p:nvCxnSpPr>
        <p:spPr>
          <a:xfrm>
            <a:off x="2587264" y="4225103"/>
            <a:ext cx="513062" cy="1132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510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9BE2-A562-56AF-8D82-94B5C58CA980}"/>
              </a:ext>
            </a:extLst>
          </p:cNvPr>
          <p:cNvSpPr>
            <a:spLocks noGrp="1"/>
          </p:cNvSpPr>
          <p:nvPr>
            <p:ph type="title"/>
          </p:nvPr>
        </p:nvSpPr>
        <p:spPr>
          <a:xfrm>
            <a:off x="155534" y="83126"/>
            <a:ext cx="8592930" cy="1196395"/>
          </a:xfrm>
        </p:spPr>
        <p:txBody>
          <a:bodyPr>
            <a:normAutofit/>
          </a:bodyPr>
          <a:lstStyle/>
          <a:p>
            <a:r>
              <a:rPr lang="en-US" sz="3600" dirty="0"/>
              <a:t>Best Fair Edge Identification: Problem Definition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CC0A61-E780-701E-588A-7953E3D460CB}"/>
                  </a:ext>
                </a:extLst>
              </p:cNvPr>
              <p:cNvSpPr>
                <a:spLocks noGrp="1"/>
              </p:cNvSpPr>
              <p:nvPr>
                <p:ph idx="1"/>
              </p:nvPr>
            </p:nvSpPr>
            <p:spPr>
              <a:xfrm>
                <a:off x="165448" y="1412776"/>
                <a:ext cx="8813104" cy="4680520"/>
              </a:xfrm>
            </p:spPr>
            <p:txBody>
              <a:bodyPr>
                <a:normAutofit fontScale="85000" lnSpcReduction="20000"/>
              </a:bodyPr>
              <a:lstStyle/>
              <a:p>
                <a:r>
                  <a:rPr lang="en-US" b="1" dirty="0"/>
                  <a:t>Given</a:t>
                </a:r>
              </a:p>
              <a:p>
                <a:pPr lvl="1"/>
                <a14:m>
                  <m:oMath xmlns:m="http://schemas.openxmlformats.org/officeDocument/2006/math">
                    <m:r>
                      <a:rPr lang="en-US" i="1" dirty="0" smtClean="0">
                        <a:latin typeface="Cambria Math" panose="02040503050406030204" pitchFamily="18" charset="0"/>
                      </a:rPr>
                      <m:t>𝐺</m:t>
                    </m:r>
                    <m:r>
                      <a:rPr lang="en-US" i="1" dirty="0" smtClean="0">
                        <a:latin typeface="Cambria Math" panose="02040503050406030204" pitchFamily="18" charset="0"/>
                      </a:rPr>
                      <m:t>=(</m:t>
                    </m:r>
                    <m:r>
                      <a:rPr lang="en-US" b="0" i="1" dirty="0" smtClean="0">
                        <a:latin typeface="Cambria Math" panose="02040503050406030204" pitchFamily="18" charset="0"/>
                      </a:rPr>
                      <m:t>𝒱</m:t>
                    </m:r>
                    <m:r>
                      <a:rPr lang="en-US" i="1" dirty="0" smtClean="0">
                        <a:latin typeface="Cambria Math" panose="02040503050406030204" pitchFamily="18" charset="0"/>
                      </a:rPr>
                      <m:t>,</m:t>
                    </m:r>
                    <m:r>
                      <a:rPr lang="en-US" b="0" i="1" dirty="0" smtClean="0">
                        <a:latin typeface="Cambria Math" panose="02040503050406030204" pitchFamily="18" charset="0"/>
                      </a:rPr>
                      <m:t>ℰ</m:t>
                    </m:r>
                    <m:r>
                      <a:rPr lang="en-US" i="1" dirty="0" smtClean="0">
                        <a:latin typeface="Cambria Math" panose="02040503050406030204" pitchFamily="18" charset="0"/>
                      </a:rPr>
                      <m:t>)</m:t>
                    </m:r>
                  </m:oMath>
                </a14:m>
                <a:endParaRPr lang="en-US" dirty="0"/>
              </a:p>
              <a:p>
                <a:pPr lvl="1"/>
                <a14:m>
                  <m:oMath xmlns:m="http://schemas.openxmlformats.org/officeDocument/2006/math">
                    <m:r>
                      <a:rPr lang="en-US" b="0" i="1" dirty="0" smtClean="0">
                        <a:latin typeface="Cambria Math" panose="02040503050406030204" pitchFamily="18" charset="0"/>
                      </a:rPr>
                      <m:t>𝒮</m:t>
                    </m:r>
                    <m:r>
                      <a:rPr lang="en-US" b="0" i="1" dirty="0" smtClean="0">
                        <a:latin typeface="Cambria Math" panose="02040503050406030204" pitchFamily="18" charset="0"/>
                      </a:rPr>
                      <m:t>⊆</m:t>
                    </m:r>
                    <m:r>
                      <a:rPr lang="en-US" b="0" i="1" dirty="0" smtClean="0">
                        <a:latin typeface="Cambria Math" panose="02040503050406030204" pitchFamily="18" charset="0"/>
                      </a:rPr>
                      <m:t>𝒱</m:t>
                    </m:r>
                  </m:oMath>
                </a14:m>
                <a:r>
                  <a:rPr lang="en-US" dirty="0"/>
                  <a:t>: protected node set</a:t>
                </a:r>
              </a:p>
              <a:p>
                <a:pPr lvl="1"/>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𝑟</m:t>
                        </m:r>
                      </m:e>
                      <m:sub>
                        <m:r>
                          <a:rPr lang="en-US" b="0" i="1" dirty="0" smtClean="0">
                            <a:latin typeface="Cambria Math" panose="02040503050406030204" pitchFamily="18" charset="0"/>
                          </a:rPr>
                          <m:t>ℰ</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𝒮</m:t>
                        </m:r>
                      </m:e>
                    </m:d>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r>
                          <a:rPr lang="en-US" b="0" i="1" dirty="0" smtClean="0">
                            <a:latin typeface="Cambria Math" panose="02040503050406030204" pitchFamily="18" charset="0"/>
                          </a:rPr>
                          <m:t>𝑖</m:t>
                        </m:r>
                        <m:r>
                          <a:rPr lang="en-US" b="0" i="1" dirty="0" smtClean="0">
                            <a:latin typeface="Cambria Math" panose="02040503050406030204" pitchFamily="18" charset="0"/>
                          </a:rPr>
                          <m:t>∈</m:t>
                        </m:r>
                        <m:r>
                          <a:rPr lang="en-US" b="0" i="1" dirty="0" smtClean="0">
                            <a:latin typeface="Cambria Math" panose="02040503050406030204" pitchFamily="18" charset="0"/>
                          </a:rPr>
                          <m:t>𝒱</m:t>
                        </m:r>
                      </m:sub>
                      <m:sup/>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𝑟</m:t>
                            </m:r>
                          </m:e>
                          <m:sub>
                            <m:r>
                              <a:rPr lang="en-US" b="0" i="1" dirty="0" smtClean="0">
                                <a:latin typeface="Cambria Math" panose="02040503050406030204" pitchFamily="18" charset="0"/>
                              </a:rPr>
                              <m:t>ℰ</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𝑖</m:t>
                            </m:r>
                          </m:e>
                        </m:d>
                      </m:e>
                    </m:nary>
                  </m:oMath>
                </a14:m>
                <a:r>
                  <a:rPr lang="en-US" dirty="0"/>
                  <a:t>: total PageRank mass of nodes in </a:t>
                </a:r>
                <a14:m>
                  <m:oMath xmlns:m="http://schemas.openxmlformats.org/officeDocument/2006/math">
                    <m:r>
                      <a:rPr lang="en-US" i="1" dirty="0">
                        <a:latin typeface="Cambria Math" panose="02040503050406030204" pitchFamily="18" charset="0"/>
                      </a:rPr>
                      <m:t>𝒮</m:t>
                    </m:r>
                  </m:oMath>
                </a14:m>
                <a:r>
                  <a:rPr lang="en-US" dirty="0"/>
                  <a:t> on graph with edge set </a:t>
                </a:r>
                <a14:m>
                  <m:oMath xmlns:m="http://schemas.openxmlformats.org/officeDocument/2006/math">
                    <m:r>
                      <a:rPr lang="en-US" i="1" dirty="0">
                        <a:latin typeface="Cambria Math" panose="02040503050406030204" pitchFamily="18" charset="0"/>
                      </a:rPr>
                      <m:t>ℰ</m:t>
                    </m:r>
                  </m:oMath>
                </a14:m>
                <a:endParaRPr lang="en-US" dirty="0"/>
              </a:p>
              <a:p>
                <a:r>
                  <a:rPr lang="en-US" b="1" dirty="0"/>
                  <a:t>Fairness gain of edge addition</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gain</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ℰ</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sub>
                      </m:sSub>
                      <m:d>
                        <m:dPr>
                          <m:ctrlPr>
                            <a:rPr lang="en-US" b="0" i="1" smtClean="0">
                              <a:latin typeface="Cambria Math" panose="02040503050406030204" pitchFamily="18" charset="0"/>
                            </a:rPr>
                          </m:ctrlPr>
                        </m:dPr>
                        <m:e>
                          <m:r>
                            <a:rPr lang="en-US" b="0" i="1" smtClean="0">
                              <a:latin typeface="Cambria Math" panose="02040503050406030204" pitchFamily="18" charset="0"/>
                            </a:rPr>
                            <m:t>𝒮</m:t>
                          </m:r>
                        </m:e>
                      </m:d>
                      <m:r>
                        <a:rPr lang="en-US" b="0" i="1" smtClean="0">
                          <a:latin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𝑟</m:t>
                          </m:r>
                        </m:e>
                        <m:sub>
                          <m:r>
                            <a:rPr lang="en-US" i="1" dirty="0">
                              <a:latin typeface="Cambria Math" panose="02040503050406030204" pitchFamily="18" charset="0"/>
                            </a:rPr>
                            <m:t>ℰ</m:t>
                          </m:r>
                        </m:sub>
                      </m:sSub>
                      <m:d>
                        <m:dPr>
                          <m:ctrlPr>
                            <a:rPr lang="en-US" i="1" dirty="0">
                              <a:latin typeface="Cambria Math" panose="02040503050406030204" pitchFamily="18" charset="0"/>
                            </a:rPr>
                          </m:ctrlPr>
                        </m:dPr>
                        <m:e>
                          <m:r>
                            <a:rPr lang="en-US" i="1" dirty="0">
                              <a:latin typeface="Cambria Math" panose="02040503050406030204" pitchFamily="18" charset="0"/>
                            </a:rPr>
                            <m:t>𝒮</m:t>
                          </m:r>
                        </m:e>
                      </m:d>
                    </m:oMath>
                  </m:oMathPara>
                </a14:m>
                <a:endParaRPr lang="en-US" dirty="0"/>
              </a:p>
              <a:p>
                <a:endParaRPr lang="en-US" b="1" dirty="0"/>
              </a:p>
              <a:p>
                <a:r>
                  <a:rPr lang="en-US" b="1" dirty="0"/>
                  <a:t>Goal: </a:t>
                </a:r>
                <a:r>
                  <a:rPr lang="en-US" dirty="0"/>
                  <a:t>find the edge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𝒱</m:t>
                    </m:r>
                  </m:oMath>
                </a14:m>
                <a:r>
                  <a:rPr lang="en-US" dirty="0"/>
                  <a:t>, such that</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argmax</m:t>
                              </m:r>
                            </m:e>
                            <m:lim>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lim>
                          </m:limLow>
                        </m:fName>
                        <m:e>
                          <m:r>
                            <a:rPr lang="en-US" b="0" i="0" smtClean="0">
                              <a:latin typeface="Cambria Math" panose="02040503050406030204" pitchFamily="18" charset="0"/>
                            </a:rPr>
                            <m:t>       </m:t>
                          </m:r>
                          <m:r>
                            <m:rPr>
                              <m:sty m:val="p"/>
                            </m:rPr>
                            <a:rPr lang="en-US">
                              <a:latin typeface="Cambria Math" panose="02040503050406030204" pitchFamily="18" charset="0"/>
                            </a:rPr>
                            <m:t>gain</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e>
                      </m:func>
                    </m:oMath>
                  </m:oMathPara>
                </a14:m>
                <a:endParaRPr lang="en-US" dirty="0"/>
              </a:p>
              <a:p>
                <a:r>
                  <a:rPr lang="en-US" b="1" dirty="0"/>
                  <a:t>Question: </a:t>
                </a:r>
                <a:r>
                  <a:rPr lang="en-US" dirty="0"/>
                  <a:t>how to </a:t>
                </a:r>
                <a:r>
                  <a:rPr lang="en-US" dirty="0">
                    <a:solidFill>
                      <a:srgbClr val="EE5239"/>
                    </a:solidFill>
                  </a:rPr>
                  <a:t>efficiently</a:t>
                </a:r>
                <a:r>
                  <a:rPr lang="en-US" dirty="0"/>
                  <a:t> compute the gain?</a:t>
                </a:r>
              </a:p>
            </p:txBody>
          </p:sp>
        </mc:Choice>
        <mc:Fallback xmlns="">
          <p:sp>
            <p:nvSpPr>
              <p:cNvPr id="3" name="Content Placeholder 2">
                <a:extLst>
                  <a:ext uri="{FF2B5EF4-FFF2-40B4-BE49-F238E27FC236}">
                    <a16:creationId xmlns:a16="http://schemas.microsoft.com/office/drawing/2014/main" id="{8ACC0A61-E780-701E-588A-7953E3D460CB}"/>
                  </a:ext>
                </a:extLst>
              </p:cNvPr>
              <p:cNvSpPr>
                <a:spLocks noGrp="1" noRot="1" noChangeAspect="1" noMove="1" noResize="1" noEditPoints="1" noAdjustHandles="1" noChangeArrowheads="1" noChangeShapeType="1" noTextEdit="1"/>
              </p:cNvSpPr>
              <p:nvPr>
                <p:ph idx="1"/>
              </p:nvPr>
            </p:nvSpPr>
            <p:spPr>
              <a:xfrm>
                <a:off x="165448" y="1412776"/>
                <a:ext cx="8813104" cy="4680520"/>
              </a:xfrm>
              <a:blipFill>
                <a:blip r:embed="rId3"/>
                <a:stretch>
                  <a:fillRect l="-1176" t="-2734" b="-2474"/>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0BD1EC41-E998-B9B3-9ADD-F56A212A3316}"/>
              </a:ext>
            </a:extLst>
          </p:cNvPr>
          <p:cNvSpPr/>
          <p:nvPr/>
        </p:nvSpPr>
        <p:spPr>
          <a:xfrm>
            <a:off x="4046512" y="3611487"/>
            <a:ext cx="2880320" cy="576064"/>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6" name="TextBox 5">
            <a:extLst>
              <a:ext uri="{FF2B5EF4-FFF2-40B4-BE49-F238E27FC236}">
                <a16:creationId xmlns:a16="http://schemas.microsoft.com/office/drawing/2014/main" id="{94BB3B42-8ED8-5EE9-5892-159B31EBBA5B}"/>
              </a:ext>
            </a:extLst>
          </p:cNvPr>
          <p:cNvSpPr txBox="1"/>
          <p:nvPr/>
        </p:nvSpPr>
        <p:spPr>
          <a:xfrm>
            <a:off x="7092281" y="3525832"/>
            <a:ext cx="2051720" cy="1323439"/>
          </a:xfrm>
          <a:prstGeom prst="rect">
            <a:avLst/>
          </a:prstGeom>
          <a:noFill/>
        </p:spPr>
        <p:txBody>
          <a:bodyPr wrap="square" rtlCol="0">
            <a:spAutoFit/>
          </a:bodyPr>
          <a:lstStyle/>
          <a:p>
            <a:r>
              <a:rPr lang="en-US" sz="1600" b="1" dirty="0">
                <a:solidFill>
                  <a:schemeClr val="accent6"/>
                </a:solidFill>
              </a:rPr>
              <a:t>Naive method</a:t>
            </a:r>
          </a:p>
          <a:p>
            <a:r>
              <a:rPr lang="en-US" sz="1600" dirty="0">
                <a:solidFill>
                  <a:schemeClr val="accent6"/>
                </a:solidFill>
              </a:rPr>
              <a:t>Exhaustively recompute PageRank with the addition of </a:t>
            </a:r>
            <a:r>
              <a:rPr lang="en-US" sz="1600" b="1" dirty="0">
                <a:solidFill>
                  <a:srgbClr val="EE5239"/>
                </a:solidFill>
              </a:rPr>
              <a:t>each</a:t>
            </a:r>
            <a:r>
              <a:rPr lang="en-US" sz="1600" dirty="0">
                <a:solidFill>
                  <a:schemeClr val="accent6"/>
                </a:solidFill>
              </a:rPr>
              <a:t> node pair</a:t>
            </a:r>
          </a:p>
        </p:txBody>
      </p:sp>
      <p:cxnSp>
        <p:nvCxnSpPr>
          <p:cNvPr id="7" name="Straight Arrow Connector 6">
            <a:extLst>
              <a:ext uri="{FF2B5EF4-FFF2-40B4-BE49-F238E27FC236}">
                <a16:creationId xmlns:a16="http://schemas.microsoft.com/office/drawing/2014/main" id="{1BB261E8-17C4-E9D5-488B-BBED1A9FD4A6}"/>
              </a:ext>
            </a:extLst>
          </p:cNvPr>
          <p:cNvCxnSpPr>
            <a:cxnSpLocks/>
            <a:stCxn id="6" idx="1"/>
            <a:endCxn id="5" idx="3"/>
          </p:cNvCxnSpPr>
          <p:nvPr/>
        </p:nvCxnSpPr>
        <p:spPr>
          <a:xfrm flipH="1" flipV="1">
            <a:off x="6926832" y="3899519"/>
            <a:ext cx="165449" cy="28803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E85FA3-BA1D-A13F-A688-48B57739BC56}"/>
              </a:ext>
            </a:extLst>
          </p:cNvPr>
          <p:cNvSpPr txBox="1"/>
          <p:nvPr/>
        </p:nvSpPr>
        <p:spPr>
          <a:xfrm>
            <a:off x="395536" y="6331913"/>
            <a:ext cx="7560840" cy="461665"/>
          </a:xfrm>
          <a:prstGeom prst="rect">
            <a:avLst/>
          </a:prstGeom>
          <a:noFill/>
        </p:spPr>
        <p:txBody>
          <a:bodyPr wrap="square" rtlCol="0">
            <a:spAutoFit/>
          </a:bodyPr>
          <a:lstStyle/>
          <a:p>
            <a:pPr algn="just">
              <a:defRPr sz="1100">
                <a:solidFill>
                  <a:srgbClr val="222222"/>
                </a:solidFill>
              </a:defRPr>
            </a:pPr>
            <a:r>
              <a:rPr lang="en-US" sz="1200" dirty="0"/>
              <a:t>[1] </a:t>
            </a:r>
            <a:r>
              <a:rPr lang="en-US" sz="1200" dirty="0" err="1"/>
              <a:t>Tsioutsiouliklis</a:t>
            </a:r>
            <a:r>
              <a:rPr lang="en-US" sz="1200" dirty="0"/>
              <a:t>, S., </a:t>
            </a:r>
            <a:r>
              <a:rPr lang="en-US" sz="1200" dirty="0" err="1"/>
              <a:t>Pitoura</a:t>
            </a:r>
            <a:r>
              <a:rPr lang="en-US" sz="1200" dirty="0"/>
              <a:t>, E., </a:t>
            </a:r>
            <a:r>
              <a:rPr lang="en-US" sz="1200" dirty="0" err="1"/>
              <a:t>Semertzidis</a:t>
            </a:r>
            <a:r>
              <a:rPr lang="en-US" sz="1200" dirty="0"/>
              <a:t>, K., &amp; </a:t>
            </a:r>
            <a:r>
              <a:rPr lang="en-US" sz="1200" dirty="0" err="1"/>
              <a:t>Tsaparas</a:t>
            </a:r>
            <a:r>
              <a:rPr lang="en-US" sz="1200" dirty="0"/>
              <a:t>, P. (2022). Link Recommendations for PageRank Fairness. WWW 2022.</a:t>
            </a:r>
          </a:p>
        </p:txBody>
      </p:sp>
    </p:spTree>
    <p:extLst>
      <p:ext uri="{BB962C8B-B14F-4D97-AF65-F5344CB8AC3E}">
        <p14:creationId xmlns:p14="http://schemas.microsoft.com/office/powerpoint/2010/main" val="20134244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66FA-59F4-286F-37E7-AB154A871B0E}"/>
              </a:ext>
            </a:extLst>
          </p:cNvPr>
          <p:cNvSpPr>
            <a:spLocks noGrp="1"/>
          </p:cNvSpPr>
          <p:nvPr>
            <p:ph type="title"/>
          </p:nvPr>
        </p:nvSpPr>
        <p:spPr>
          <a:xfrm>
            <a:off x="155534" y="83126"/>
            <a:ext cx="8736946" cy="1211691"/>
          </a:xfrm>
        </p:spPr>
        <p:txBody>
          <a:bodyPr>
            <a:normAutofit fontScale="90000"/>
          </a:bodyPr>
          <a:lstStyle/>
          <a:p>
            <a:r>
              <a:rPr lang="en-US" sz="4000" dirty="0"/>
              <a:t>Best Fair Edge Identification: Fairness Gain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C29816-C8C5-92E8-AF4F-A3E5D2156DA2}"/>
                  </a:ext>
                </a:extLst>
              </p:cNvPr>
              <p:cNvSpPr>
                <a:spLocks noGrp="1"/>
              </p:cNvSpPr>
              <p:nvPr>
                <p:ph idx="1"/>
              </p:nvPr>
            </p:nvSpPr>
            <p:spPr>
              <a:xfrm>
                <a:off x="155534" y="1294816"/>
                <a:ext cx="8813104" cy="5014503"/>
              </a:xfrm>
            </p:spPr>
            <p:txBody>
              <a:bodyPr>
                <a:normAutofit/>
              </a:bodyPr>
              <a:lstStyle/>
              <a:p>
                <a:r>
                  <a:rPr lang="en-US" sz="1800" b="1" dirty="0"/>
                  <a:t>Main result: </a:t>
                </a:r>
                <a:r>
                  <a:rPr lang="en-US" sz="1800" dirty="0"/>
                  <a:t>Adding an edge to the graph is a </a:t>
                </a:r>
                <a:r>
                  <a:rPr lang="en-US" sz="1800" b="1" dirty="0">
                    <a:solidFill>
                      <a:srgbClr val="EE5239"/>
                    </a:solidFill>
                  </a:rPr>
                  <a:t>rank-1 perturbation </a:t>
                </a:r>
                <a:r>
                  <a:rPr lang="en-US" sz="1800" dirty="0"/>
                  <a:t>of the transition matrix</a:t>
                </a:r>
              </a:p>
              <a:p>
                <a:r>
                  <a:rPr lang="en-US" sz="1800" dirty="0"/>
                  <a:t>We can estimate the gain as:</a:t>
                </a:r>
              </a:p>
              <a:p>
                <a:pPr marL="0" indent="0">
                  <a:buNone/>
                </a:pPr>
                <a:endParaRPr lang="en-US" sz="180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sz="1800">
                          <a:latin typeface="Cambria Math" panose="02040503050406030204" pitchFamily="18" charset="0"/>
                        </a:rPr>
                        <m:t>gain</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𝑦</m:t>
                          </m:r>
                        </m:e>
                      </m:d>
                      <m:r>
                        <a:rPr lang="en-US" sz="1800" i="1">
                          <a:latin typeface="Cambria Math" panose="02040503050406030204" pitchFamily="18" charset="0"/>
                        </a:rPr>
                        <m:t> =</m:t>
                      </m:r>
                      <m:sSub>
                        <m:sSubPr>
                          <m:ctrlPr>
                            <a:rPr lang="en-US" sz="1800" i="1" dirty="0">
                              <a:latin typeface="Cambria Math" panose="02040503050406030204" pitchFamily="18" charset="0"/>
                            </a:rPr>
                          </m:ctrlPr>
                        </m:sSubPr>
                        <m:e>
                          <m:r>
                            <a:rPr lang="en-US" sz="1800" i="1" dirty="0">
                              <a:latin typeface="Cambria Math" panose="02040503050406030204" pitchFamily="18" charset="0"/>
                            </a:rPr>
                            <m:t>𝑟</m:t>
                          </m:r>
                        </m:e>
                        <m:sub>
                          <m:r>
                            <a:rPr lang="en-US" sz="1800" i="1" dirty="0">
                              <a:latin typeface="Cambria Math" panose="02040503050406030204" pitchFamily="18" charset="0"/>
                            </a:rPr>
                            <m:t>ℰ</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f>
                        <m:fPr>
                          <m:ctrlPr>
                            <a:rPr lang="en-US" sz="1800" i="1">
                              <a:latin typeface="Cambria Math" panose="02040503050406030204" pitchFamily="18" charset="0"/>
                            </a:rPr>
                          </m:ctrlPr>
                        </m:fPr>
                        <m:num>
                          <m:f>
                            <m:fPr>
                              <m:ctrlPr>
                                <a:rPr lang="en-US" sz="1800" i="1">
                                  <a:latin typeface="Cambria Math" panose="02040503050406030204" pitchFamily="18" charset="0"/>
                                </a:rPr>
                              </m:ctrlPr>
                            </m:fPr>
                            <m:num>
                              <m:r>
                                <a:rPr lang="en-US" sz="1800" i="1">
                                  <a:latin typeface="Cambria Math" panose="02040503050406030204" pitchFamily="18" charset="0"/>
                                </a:rPr>
                                <m:t>𝑐</m:t>
                              </m:r>
                            </m:num>
                            <m:den>
                              <m:r>
                                <a:rPr lang="en-US" sz="1800" i="1">
                                  <a:latin typeface="Cambria Math" panose="02040503050406030204" pitchFamily="18" charset="0"/>
                                </a:rPr>
                                <m:t>1</m:t>
                              </m:r>
                              <m:r>
                                <a:rPr lang="en-US" sz="1800" i="1">
                                  <a:latin typeface="Cambria Math" panose="02040503050406030204" pitchFamily="18" charset="0"/>
                                </a:rPr>
                                <m:t>−</m:t>
                              </m:r>
                              <m:r>
                                <a:rPr lang="en-US" sz="1800" i="1">
                                  <a:latin typeface="Cambria Math" panose="02040503050406030204" pitchFamily="18" charset="0"/>
                                </a:rPr>
                                <m:t>𝑐</m:t>
                              </m:r>
                            </m:den>
                          </m:f>
                          <m:r>
                            <a:rPr lang="el-GR" sz="1800" i="1">
                              <a:latin typeface="Cambria Math" panose="02040503050406030204" pitchFamily="18" charset="0"/>
                            </a:rPr>
                            <m:t> </m:t>
                          </m:r>
                          <m:d>
                            <m:dPr>
                              <m:ctrlPr>
                                <a:rPr lang="el-GR" sz="1800" i="1">
                                  <a:solidFill>
                                    <a:srgbClr val="FF0000"/>
                                  </a:solidFill>
                                  <a:latin typeface="Cambria Math" panose="02040503050406030204" pitchFamily="18" charset="0"/>
                                </a:rPr>
                              </m:ctrlPr>
                            </m:dPr>
                            <m:e>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𝑟</m:t>
                                  </m:r>
                                </m:e>
                                <m:sub>
                                  <m:r>
                                    <a:rPr lang="en-US" sz="1800" i="1">
                                      <a:solidFill>
                                        <a:srgbClr val="FF0000"/>
                                      </a:solidFill>
                                      <a:latin typeface="Cambria Math" panose="02040503050406030204" pitchFamily="18" charset="0"/>
                                    </a:rPr>
                                    <m:t>ℰ</m:t>
                                  </m:r>
                                </m:sub>
                              </m:sSub>
                              <m:d>
                                <m:dPr>
                                  <m:ctrlPr>
                                    <a:rPr lang="en-US" sz="1800" i="1">
                                      <a:solidFill>
                                        <a:srgbClr val="FF0000"/>
                                      </a:solidFill>
                                      <a:latin typeface="Cambria Math" panose="02040503050406030204" pitchFamily="18" charset="0"/>
                                    </a:rPr>
                                  </m:ctrlPr>
                                </m:dPr>
                                <m:e>
                                  <m:r>
                                    <a:rPr lang="en-US" sz="1800" i="1">
                                      <a:solidFill>
                                        <a:srgbClr val="FF0000"/>
                                      </a:solidFill>
                                      <a:latin typeface="Cambria Math" panose="02040503050406030204" pitchFamily="18" charset="0"/>
                                    </a:rPr>
                                    <m:t>𝒮</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𝑦</m:t>
                                  </m:r>
                                </m:e>
                              </m:d>
                              <m:r>
                                <a:rPr lang="en-US" sz="1800" i="1">
                                  <a:solidFill>
                                    <a:srgbClr val="FF0000"/>
                                  </a:solidFill>
                                  <a:latin typeface="Cambria Math" panose="02040503050406030204" pitchFamily="18" charset="0"/>
                                </a:rPr>
                                <m:t>− </m:t>
                              </m:r>
                              <m:f>
                                <m:fPr>
                                  <m:ctrlPr>
                                    <a:rPr lang="en-US" sz="1800" i="1">
                                      <a:solidFill>
                                        <a:srgbClr val="FF0000"/>
                                      </a:solidFill>
                                      <a:latin typeface="Cambria Math" panose="02040503050406030204" pitchFamily="18" charset="0"/>
                                    </a:rPr>
                                  </m:ctrlPr>
                                </m:fPr>
                                <m:num>
                                  <m:r>
                                    <a:rPr lang="en-US" sz="1800" i="1">
                                      <a:solidFill>
                                        <a:srgbClr val="FF0000"/>
                                      </a:solidFill>
                                      <a:latin typeface="Cambria Math" panose="02040503050406030204" pitchFamily="18" charset="0"/>
                                    </a:rPr>
                                    <m:t>1</m:t>
                                  </m:r>
                                </m:num>
                                <m:den>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𝑑</m:t>
                                      </m:r>
                                    </m:e>
                                    <m:sub>
                                      <m:r>
                                        <a:rPr lang="en-US" sz="1800" i="1">
                                          <a:solidFill>
                                            <a:srgbClr val="FF0000"/>
                                          </a:solidFill>
                                          <a:latin typeface="Cambria Math" panose="02040503050406030204" pitchFamily="18" charset="0"/>
                                        </a:rPr>
                                        <m:t>𝑥</m:t>
                                      </m:r>
                                    </m:sub>
                                  </m:sSub>
                                </m:den>
                              </m:f>
                              <m:r>
                                <a:rPr lang="en-US" sz="1800" i="1">
                                  <a:solidFill>
                                    <a:srgbClr val="FF0000"/>
                                  </a:solidFill>
                                  <a:latin typeface="Cambria Math" panose="02040503050406030204" pitchFamily="18" charset="0"/>
                                </a:rPr>
                                <m:t> </m:t>
                              </m:r>
                              <m:nary>
                                <m:naryPr>
                                  <m:chr m:val="∑"/>
                                  <m:supHide m:val="on"/>
                                  <m:ctrlPr>
                                    <a:rPr lang="en-US" sz="1800" i="1">
                                      <a:solidFill>
                                        <a:srgbClr val="FF0000"/>
                                      </a:solidFill>
                                      <a:latin typeface="Cambria Math" panose="02040503050406030204" pitchFamily="18" charset="0"/>
                                    </a:rPr>
                                  </m:ctrlPr>
                                </m:naryPr>
                                <m:sub>
                                  <m:r>
                                    <a:rPr lang="en-US" sz="1800" i="1">
                                      <a:solidFill>
                                        <a:srgbClr val="FF0000"/>
                                      </a:solidFill>
                                      <a:latin typeface="Cambria Math" panose="02040503050406030204" pitchFamily="18" charset="0"/>
                                    </a:rPr>
                                    <m:t>𝑢</m:t>
                                  </m:r>
                                  <m:r>
                                    <a:rPr lang="en-US" sz="1800" i="1">
                                      <a:solidFill>
                                        <a:srgbClr val="FF0000"/>
                                      </a:solidFill>
                                      <a:latin typeface="Cambria Math" panose="02040503050406030204" pitchFamily="18" charset="0"/>
                                    </a:rPr>
                                    <m:t> ∈</m:t>
                                  </m:r>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𝒩</m:t>
                                      </m:r>
                                    </m:e>
                                    <m:sub>
                                      <m:r>
                                        <a:rPr lang="en-US" sz="1800" i="1">
                                          <a:solidFill>
                                            <a:srgbClr val="FF0000"/>
                                          </a:solidFill>
                                          <a:latin typeface="Cambria Math" panose="02040503050406030204" pitchFamily="18" charset="0"/>
                                        </a:rPr>
                                        <m:t>𝑥</m:t>
                                      </m:r>
                                    </m:sub>
                                  </m:sSub>
                                </m:sub>
                                <m:sup/>
                                <m:e>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𝑟</m:t>
                                      </m:r>
                                    </m:e>
                                    <m:sub>
                                      <m:r>
                                        <a:rPr lang="en-US" sz="1800" i="1">
                                          <a:solidFill>
                                            <a:srgbClr val="FF0000"/>
                                          </a:solidFill>
                                          <a:latin typeface="Cambria Math" panose="02040503050406030204" pitchFamily="18" charset="0"/>
                                        </a:rPr>
                                        <m:t>ℰ</m:t>
                                      </m:r>
                                    </m:sub>
                                  </m:sSub>
                                  <m:d>
                                    <m:dPr>
                                      <m:ctrlPr>
                                        <a:rPr lang="en-US" sz="1800" i="1">
                                          <a:solidFill>
                                            <a:srgbClr val="FF0000"/>
                                          </a:solidFill>
                                          <a:latin typeface="Cambria Math" panose="02040503050406030204" pitchFamily="18" charset="0"/>
                                        </a:rPr>
                                      </m:ctrlPr>
                                    </m:dPr>
                                    <m:e>
                                      <m:r>
                                        <a:rPr lang="en-US" sz="1800" i="1">
                                          <a:solidFill>
                                            <a:srgbClr val="FF0000"/>
                                          </a:solidFill>
                                          <a:latin typeface="Cambria Math" panose="02040503050406030204" pitchFamily="18" charset="0"/>
                                        </a:rPr>
                                        <m:t>𝒮</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𝑢</m:t>
                                      </m:r>
                                    </m:e>
                                  </m:d>
                                </m:e>
                              </m:nary>
                            </m:e>
                          </m:d>
                        </m:num>
                        <m:den>
                          <m:sSub>
                            <m:sSubPr>
                              <m:ctrlPr>
                                <a:rPr lang="en-US" sz="1800" i="1">
                                  <a:solidFill>
                                    <a:schemeClr val="accent6"/>
                                  </a:solidFill>
                                  <a:latin typeface="Cambria Math" panose="02040503050406030204" pitchFamily="18" charset="0"/>
                                </a:rPr>
                              </m:ctrlPr>
                            </m:sSubPr>
                            <m:e>
                              <m:r>
                                <a:rPr lang="en-US" sz="1800" i="1">
                                  <a:solidFill>
                                    <a:schemeClr val="accent6"/>
                                  </a:solidFill>
                                  <a:latin typeface="Cambria Math" panose="02040503050406030204" pitchFamily="18" charset="0"/>
                                </a:rPr>
                                <m:t>𝑑</m:t>
                              </m:r>
                            </m:e>
                            <m:sub>
                              <m:r>
                                <a:rPr lang="en-US" sz="1800" i="1">
                                  <a:solidFill>
                                    <a:schemeClr val="accent6"/>
                                  </a:solidFill>
                                  <a:latin typeface="Cambria Math" panose="02040503050406030204" pitchFamily="18" charset="0"/>
                                </a:rPr>
                                <m:t>𝑥</m:t>
                              </m:r>
                            </m:sub>
                          </m:sSub>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𝑐</m:t>
                              </m:r>
                            </m:num>
                            <m:den>
                              <m:r>
                                <a:rPr lang="en-US" sz="1800" i="1">
                                  <a:latin typeface="Cambria Math" panose="02040503050406030204" pitchFamily="18" charset="0"/>
                                </a:rPr>
                                <m:t>1</m:t>
                              </m:r>
                              <m:r>
                                <a:rPr lang="en-US" sz="1800" i="1">
                                  <a:latin typeface="Cambria Math" panose="02040503050406030204" pitchFamily="18" charset="0"/>
                                </a:rPr>
                                <m:t>−</m:t>
                              </m:r>
                              <m:r>
                                <a:rPr lang="en-US" sz="1800" i="1">
                                  <a:latin typeface="Cambria Math" panose="02040503050406030204" pitchFamily="18" charset="0"/>
                                </a:rPr>
                                <m:t>𝑐</m:t>
                              </m:r>
                            </m:den>
                          </m:f>
                          <m:r>
                            <a:rPr lang="el-GR" sz="1800" i="1">
                              <a:latin typeface="Cambria Math" panose="02040503050406030204" pitchFamily="18" charset="0"/>
                            </a:rPr>
                            <m:t> </m:t>
                          </m:r>
                          <m:d>
                            <m:dPr>
                              <m:ctrlPr>
                                <a:rPr lang="el-GR" sz="1800" i="1">
                                  <a:solidFill>
                                    <a:srgbClr val="7030A0"/>
                                  </a:solidFill>
                                  <a:latin typeface="Cambria Math" panose="02040503050406030204" pitchFamily="18" charset="0"/>
                                </a:rPr>
                              </m:ctrlPr>
                            </m:dPr>
                            <m:e>
                              <m:r>
                                <a:rPr lang="en-US" sz="1800" i="1">
                                  <a:solidFill>
                                    <a:srgbClr val="7030A0"/>
                                  </a:solidFill>
                                  <a:latin typeface="Cambria Math" panose="02040503050406030204" pitchFamily="18" charset="0"/>
                                </a:rPr>
                                <m:t> </m:t>
                              </m:r>
                              <m:f>
                                <m:fPr>
                                  <m:ctrlPr>
                                    <a:rPr lang="en-US" sz="1800" i="1">
                                      <a:solidFill>
                                        <a:srgbClr val="7030A0"/>
                                      </a:solidFill>
                                      <a:latin typeface="Cambria Math" panose="02040503050406030204" pitchFamily="18" charset="0"/>
                                    </a:rPr>
                                  </m:ctrlPr>
                                </m:fPr>
                                <m:num>
                                  <m:r>
                                    <a:rPr lang="en-US" sz="1800" i="1">
                                      <a:solidFill>
                                        <a:srgbClr val="7030A0"/>
                                      </a:solidFill>
                                      <a:latin typeface="Cambria Math" panose="02040503050406030204" pitchFamily="18" charset="0"/>
                                    </a:rPr>
                                    <m:t>1</m:t>
                                  </m:r>
                                </m:num>
                                <m:den>
                                  <m:sSub>
                                    <m:sSubPr>
                                      <m:ctrlPr>
                                        <a:rPr lang="en-US" sz="1800" i="1">
                                          <a:solidFill>
                                            <a:srgbClr val="7030A0"/>
                                          </a:solidFill>
                                          <a:latin typeface="Cambria Math" panose="02040503050406030204" pitchFamily="18" charset="0"/>
                                        </a:rPr>
                                      </m:ctrlPr>
                                    </m:sSubPr>
                                    <m:e>
                                      <m:r>
                                        <a:rPr lang="en-US" sz="1800" i="1">
                                          <a:solidFill>
                                            <a:srgbClr val="7030A0"/>
                                          </a:solidFill>
                                          <a:latin typeface="Cambria Math" panose="02040503050406030204" pitchFamily="18" charset="0"/>
                                        </a:rPr>
                                        <m:t>𝑑</m:t>
                                      </m:r>
                                    </m:e>
                                    <m:sub>
                                      <m:r>
                                        <a:rPr lang="en-US" sz="1800" i="1">
                                          <a:solidFill>
                                            <a:srgbClr val="7030A0"/>
                                          </a:solidFill>
                                          <a:latin typeface="Cambria Math" panose="02040503050406030204" pitchFamily="18" charset="0"/>
                                        </a:rPr>
                                        <m:t>𝑥</m:t>
                                      </m:r>
                                    </m:sub>
                                  </m:sSub>
                                </m:den>
                              </m:f>
                              <m:r>
                                <a:rPr lang="en-US" sz="1800" i="1">
                                  <a:solidFill>
                                    <a:srgbClr val="7030A0"/>
                                  </a:solidFill>
                                  <a:latin typeface="Cambria Math" panose="02040503050406030204" pitchFamily="18" charset="0"/>
                                </a:rPr>
                                <m:t> </m:t>
                              </m:r>
                              <m:nary>
                                <m:naryPr>
                                  <m:chr m:val="∑"/>
                                  <m:supHide m:val="on"/>
                                  <m:ctrlPr>
                                    <a:rPr lang="en-US" sz="1800" i="1">
                                      <a:solidFill>
                                        <a:srgbClr val="7030A0"/>
                                      </a:solidFill>
                                      <a:latin typeface="Cambria Math" panose="02040503050406030204" pitchFamily="18" charset="0"/>
                                    </a:rPr>
                                  </m:ctrlPr>
                                </m:naryPr>
                                <m:sub>
                                  <m:r>
                                    <a:rPr lang="en-US" sz="1800" i="1">
                                      <a:solidFill>
                                        <a:srgbClr val="7030A0"/>
                                      </a:solidFill>
                                      <a:latin typeface="Cambria Math" panose="02040503050406030204" pitchFamily="18" charset="0"/>
                                    </a:rPr>
                                    <m:t>𝑢</m:t>
                                  </m:r>
                                  <m:r>
                                    <a:rPr lang="en-US" sz="1800" i="1">
                                      <a:solidFill>
                                        <a:srgbClr val="7030A0"/>
                                      </a:solidFill>
                                      <a:latin typeface="Cambria Math" panose="02040503050406030204" pitchFamily="18" charset="0"/>
                                    </a:rPr>
                                    <m:t> ∈</m:t>
                                  </m:r>
                                  <m:sSub>
                                    <m:sSubPr>
                                      <m:ctrlPr>
                                        <a:rPr lang="en-US" sz="1800" i="1">
                                          <a:solidFill>
                                            <a:srgbClr val="7030A0"/>
                                          </a:solidFill>
                                          <a:latin typeface="Cambria Math" panose="02040503050406030204" pitchFamily="18" charset="0"/>
                                        </a:rPr>
                                      </m:ctrlPr>
                                    </m:sSubPr>
                                    <m:e>
                                      <m:r>
                                        <a:rPr lang="en-US" sz="1800" i="1">
                                          <a:solidFill>
                                            <a:srgbClr val="7030A0"/>
                                          </a:solidFill>
                                          <a:latin typeface="Cambria Math" panose="02040503050406030204" pitchFamily="18" charset="0"/>
                                        </a:rPr>
                                        <m:t>𝒩</m:t>
                                      </m:r>
                                    </m:e>
                                    <m:sub>
                                      <m:r>
                                        <a:rPr lang="en-US" sz="1800" i="1">
                                          <a:solidFill>
                                            <a:srgbClr val="7030A0"/>
                                          </a:solidFill>
                                          <a:latin typeface="Cambria Math" panose="02040503050406030204" pitchFamily="18" charset="0"/>
                                        </a:rPr>
                                        <m:t>𝑥</m:t>
                                      </m:r>
                                    </m:sub>
                                  </m:sSub>
                                </m:sub>
                                <m:sup/>
                                <m:e>
                                  <m:sSub>
                                    <m:sSubPr>
                                      <m:ctrlPr>
                                        <a:rPr lang="en-US" sz="1800" i="1">
                                          <a:solidFill>
                                            <a:srgbClr val="7030A0"/>
                                          </a:solidFill>
                                          <a:latin typeface="Cambria Math" panose="02040503050406030204" pitchFamily="18" charset="0"/>
                                        </a:rPr>
                                      </m:ctrlPr>
                                    </m:sSubPr>
                                    <m:e>
                                      <m:r>
                                        <a:rPr lang="en-US" sz="1800" i="1">
                                          <a:solidFill>
                                            <a:srgbClr val="7030A0"/>
                                          </a:solidFill>
                                          <a:latin typeface="Cambria Math" panose="02040503050406030204" pitchFamily="18" charset="0"/>
                                        </a:rPr>
                                        <m:t>𝑟</m:t>
                                      </m:r>
                                    </m:e>
                                    <m:sub>
                                      <m:r>
                                        <a:rPr lang="en-US" sz="1800" i="1">
                                          <a:solidFill>
                                            <a:srgbClr val="7030A0"/>
                                          </a:solidFill>
                                          <a:latin typeface="Cambria Math" panose="02040503050406030204" pitchFamily="18" charset="0"/>
                                        </a:rPr>
                                        <m:t>ℰ</m:t>
                                      </m:r>
                                    </m:sub>
                                  </m:sSub>
                                  <m:d>
                                    <m:dPr>
                                      <m:ctrlPr>
                                        <a:rPr lang="en-US" sz="1800" i="1">
                                          <a:solidFill>
                                            <a:srgbClr val="7030A0"/>
                                          </a:solidFill>
                                          <a:latin typeface="Cambria Math" panose="02040503050406030204" pitchFamily="18" charset="0"/>
                                        </a:rPr>
                                      </m:ctrlPr>
                                    </m:dPr>
                                    <m:e>
                                      <m:r>
                                        <a:rPr lang="en-US" sz="1800" i="1">
                                          <a:solidFill>
                                            <a:srgbClr val="7030A0"/>
                                          </a:solidFill>
                                          <a:latin typeface="Cambria Math" panose="02040503050406030204" pitchFamily="18" charset="0"/>
                                        </a:rPr>
                                        <m:t>𝑥</m:t>
                                      </m:r>
                                      <m:r>
                                        <a:rPr lang="en-US" sz="1800" i="1">
                                          <a:solidFill>
                                            <a:srgbClr val="7030A0"/>
                                          </a:solidFill>
                                          <a:latin typeface="Cambria Math" panose="02040503050406030204" pitchFamily="18" charset="0"/>
                                        </a:rPr>
                                        <m:t>|</m:t>
                                      </m:r>
                                      <m:r>
                                        <a:rPr lang="en-US" sz="1800" i="1">
                                          <a:solidFill>
                                            <a:srgbClr val="7030A0"/>
                                          </a:solidFill>
                                          <a:latin typeface="Cambria Math" panose="02040503050406030204" pitchFamily="18" charset="0"/>
                                        </a:rPr>
                                        <m:t>𝑢</m:t>
                                      </m:r>
                                    </m:e>
                                  </m:d>
                                </m:e>
                              </m:nary>
                              <m:r>
                                <a:rPr lang="en-US" sz="1800" i="1">
                                  <a:solidFill>
                                    <a:srgbClr val="7030A0"/>
                                  </a:solidFill>
                                  <a:latin typeface="Cambria Math" panose="02040503050406030204" pitchFamily="18" charset="0"/>
                                </a:rPr>
                                <m:t>−</m:t>
                              </m:r>
                              <m:sSub>
                                <m:sSubPr>
                                  <m:ctrlPr>
                                    <a:rPr lang="en-US" sz="1800" i="1">
                                      <a:solidFill>
                                        <a:srgbClr val="7030A0"/>
                                      </a:solidFill>
                                      <a:latin typeface="Cambria Math" panose="02040503050406030204" pitchFamily="18" charset="0"/>
                                    </a:rPr>
                                  </m:ctrlPr>
                                </m:sSubPr>
                                <m:e>
                                  <m:r>
                                    <a:rPr lang="en-US" sz="1800" i="1">
                                      <a:solidFill>
                                        <a:srgbClr val="7030A0"/>
                                      </a:solidFill>
                                      <a:latin typeface="Cambria Math" panose="02040503050406030204" pitchFamily="18" charset="0"/>
                                    </a:rPr>
                                    <m:t>𝑟</m:t>
                                  </m:r>
                                </m:e>
                                <m:sub>
                                  <m:r>
                                    <a:rPr lang="en-US" sz="1800" i="1">
                                      <a:solidFill>
                                        <a:srgbClr val="7030A0"/>
                                      </a:solidFill>
                                      <a:latin typeface="Cambria Math" panose="02040503050406030204" pitchFamily="18" charset="0"/>
                                    </a:rPr>
                                    <m:t>ℰ</m:t>
                                  </m:r>
                                </m:sub>
                              </m:sSub>
                              <m:d>
                                <m:dPr>
                                  <m:ctrlPr>
                                    <a:rPr lang="en-US" sz="1800" i="1">
                                      <a:solidFill>
                                        <a:srgbClr val="7030A0"/>
                                      </a:solidFill>
                                      <a:latin typeface="Cambria Math" panose="02040503050406030204" pitchFamily="18" charset="0"/>
                                    </a:rPr>
                                  </m:ctrlPr>
                                </m:dPr>
                                <m:e>
                                  <m:r>
                                    <a:rPr lang="en-US" sz="1800" i="1">
                                      <a:solidFill>
                                        <a:srgbClr val="7030A0"/>
                                      </a:solidFill>
                                      <a:latin typeface="Cambria Math" panose="02040503050406030204" pitchFamily="18" charset="0"/>
                                    </a:rPr>
                                    <m:t>𝑥</m:t>
                                  </m:r>
                                  <m:r>
                                    <a:rPr lang="en-US" sz="1800" i="1">
                                      <a:solidFill>
                                        <a:srgbClr val="7030A0"/>
                                      </a:solidFill>
                                      <a:latin typeface="Cambria Math" panose="02040503050406030204" pitchFamily="18" charset="0"/>
                                    </a:rPr>
                                    <m:t>|</m:t>
                                  </m:r>
                                  <m:r>
                                    <a:rPr lang="en-US" sz="1800" i="1">
                                      <a:solidFill>
                                        <a:srgbClr val="7030A0"/>
                                      </a:solidFill>
                                      <a:latin typeface="Cambria Math" panose="02040503050406030204" pitchFamily="18" charset="0"/>
                                    </a:rPr>
                                    <m:t>𝑦</m:t>
                                  </m:r>
                                </m:e>
                              </m:d>
                            </m:e>
                          </m:d>
                          <m:r>
                            <a:rPr lang="en-US" sz="1800" i="1">
                              <a:solidFill>
                                <a:srgbClr val="7030A0"/>
                              </a:solidFill>
                              <a:latin typeface="Cambria Math" panose="02040503050406030204" pitchFamily="18" charset="0"/>
                            </a:rPr>
                            <m:t>+</m:t>
                          </m:r>
                          <m:r>
                            <a:rPr lang="en-US" sz="1800" i="1">
                              <a:solidFill>
                                <a:srgbClr val="7030A0"/>
                              </a:solidFill>
                              <a:latin typeface="Cambria Math" panose="02040503050406030204" pitchFamily="18" charset="0"/>
                            </a:rPr>
                            <m:t>1</m:t>
                          </m:r>
                        </m:den>
                      </m:f>
                    </m:oMath>
                  </m:oMathPara>
                </a14:m>
                <a:endParaRPr lang="en-US" sz="1800" dirty="0"/>
              </a:p>
              <a:p>
                <a:pPr lvl="1"/>
                <a:endParaRPr lang="en-US" sz="1600" i="1" dirty="0">
                  <a:latin typeface="Cambria Math" panose="02040503050406030204" pitchFamily="18" charset="0"/>
                </a:endParaRPr>
              </a:p>
              <a:p>
                <a:pPr lvl="1"/>
                <a:endParaRPr lang="el-GR" sz="1600" i="1" dirty="0">
                  <a:latin typeface="Cambria Math" panose="02040503050406030204" pitchFamily="18" charset="0"/>
                </a:endParaRPr>
              </a:p>
              <a:p>
                <a:pPr lvl="1"/>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𝑟</m:t>
                        </m:r>
                      </m:e>
                      <m:sub>
                        <m:r>
                          <a:rPr lang="en-US" sz="1600" i="1" dirty="0">
                            <a:latin typeface="Cambria Math" panose="02040503050406030204" pitchFamily="18" charset="0"/>
                          </a:rPr>
                          <m:t>ℰ</m:t>
                        </m:r>
                      </m:sub>
                    </m:sSub>
                    <m:d>
                      <m:dPr>
                        <m:ctrlPr>
                          <a:rPr lang="en-US" sz="1600" i="1" dirty="0">
                            <a:latin typeface="Cambria Math" panose="02040503050406030204" pitchFamily="18" charset="0"/>
                          </a:rPr>
                        </m:ctrlPr>
                      </m:dPr>
                      <m:e>
                        <m:r>
                          <a:rPr lang="en-US" sz="1600" i="1" dirty="0">
                            <a:latin typeface="Cambria Math" panose="02040503050406030204" pitchFamily="18" charset="0"/>
                          </a:rPr>
                          <m:t>𝑥</m:t>
                        </m:r>
                        <m:r>
                          <a:rPr lang="en-US" sz="1600" i="1" dirty="0">
                            <a:latin typeface="Cambria Math" panose="02040503050406030204" pitchFamily="18" charset="0"/>
                          </a:rPr>
                          <m:t>|</m:t>
                        </m:r>
                        <m:r>
                          <a:rPr lang="en-US" sz="1600" i="1" dirty="0">
                            <a:latin typeface="Cambria Math" panose="02040503050406030204" pitchFamily="18" charset="0"/>
                          </a:rPr>
                          <m:t>𝑦</m:t>
                        </m:r>
                      </m:e>
                    </m:d>
                  </m:oMath>
                </a14:m>
                <a:r>
                  <a:rPr lang="en-US" sz="1600" dirty="0"/>
                  <a:t>: personalized PageRank (PPR) score of node </a:t>
                </a:r>
                <a14:m>
                  <m:oMath xmlns:m="http://schemas.openxmlformats.org/officeDocument/2006/math">
                    <m:r>
                      <a:rPr lang="en-US" sz="1600" i="1" dirty="0">
                        <a:latin typeface="Cambria Math" panose="02040503050406030204" pitchFamily="18" charset="0"/>
                      </a:rPr>
                      <m:t>𝑥</m:t>
                    </m:r>
                  </m:oMath>
                </a14:m>
                <a:r>
                  <a:rPr lang="en-US" sz="1600" dirty="0"/>
                  <a:t>, with query node </a:t>
                </a:r>
                <a14:m>
                  <m:oMath xmlns:m="http://schemas.openxmlformats.org/officeDocument/2006/math">
                    <m:r>
                      <a:rPr lang="en-US" sz="1600" i="1" dirty="0">
                        <a:latin typeface="Cambria Math" panose="02040503050406030204" pitchFamily="18" charset="0"/>
                      </a:rPr>
                      <m:t>𝑦</m:t>
                    </m:r>
                  </m:oMath>
                </a14:m>
                <a:r>
                  <a:rPr lang="en-US" sz="1600" dirty="0"/>
                  <a:t>, based on edge set </a:t>
                </a:r>
                <a14:m>
                  <m:oMath xmlns:m="http://schemas.openxmlformats.org/officeDocument/2006/math">
                    <m:r>
                      <a:rPr lang="en-US" sz="1600" i="1" dirty="0">
                        <a:latin typeface="Cambria Math" panose="02040503050406030204" pitchFamily="18" charset="0"/>
                      </a:rPr>
                      <m:t>ℰ</m:t>
                    </m:r>
                  </m:oMath>
                </a14:m>
                <a:r>
                  <a:rPr lang="en-US" sz="1600" dirty="0"/>
                  <a:t> </a:t>
                </a:r>
              </a:p>
              <a:p>
                <a:pPr lvl="1"/>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𝑟</m:t>
                        </m:r>
                      </m:e>
                      <m:sub>
                        <m:r>
                          <a:rPr lang="en-US" sz="1600" i="1" dirty="0">
                            <a:latin typeface="Cambria Math" panose="02040503050406030204" pitchFamily="18" charset="0"/>
                          </a:rPr>
                          <m:t>ℰ</m:t>
                        </m:r>
                      </m:sub>
                    </m:sSub>
                    <m:d>
                      <m:dPr>
                        <m:ctrlPr>
                          <a:rPr lang="en-US" sz="1600" i="1" dirty="0">
                            <a:latin typeface="Cambria Math" panose="02040503050406030204" pitchFamily="18" charset="0"/>
                          </a:rPr>
                        </m:ctrlPr>
                      </m:dPr>
                      <m:e>
                        <m:r>
                          <a:rPr lang="en-US" sz="1600" i="1" dirty="0">
                            <a:latin typeface="Cambria Math" panose="02040503050406030204" pitchFamily="18" charset="0"/>
                          </a:rPr>
                          <m:t>𝒮</m:t>
                        </m:r>
                        <m:r>
                          <a:rPr lang="en-US" sz="1600" i="1" dirty="0">
                            <a:latin typeface="Cambria Math" panose="02040503050406030204" pitchFamily="18" charset="0"/>
                          </a:rPr>
                          <m:t>|</m:t>
                        </m:r>
                        <m:r>
                          <a:rPr lang="en-US" sz="1600" i="1" dirty="0">
                            <a:latin typeface="Cambria Math" panose="02040503050406030204" pitchFamily="18" charset="0"/>
                          </a:rPr>
                          <m:t>𝑦</m:t>
                        </m:r>
                      </m:e>
                    </m:d>
                    <m:r>
                      <a:rPr lang="en-US" sz="1600" i="1" dirty="0">
                        <a:latin typeface="Cambria Math" panose="02040503050406030204" pitchFamily="18" charset="0"/>
                      </a:rPr>
                      <m:t>=</m:t>
                    </m:r>
                    <m:nary>
                      <m:naryPr>
                        <m:chr m:val="∑"/>
                        <m:supHide m:val="on"/>
                        <m:ctrlPr>
                          <a:rPr lang="en-US" sz="1600" i="1" dirty="0">
                            <a:latin typeface="Cambria Math" panose="02040503050406030204" pitchFamily="18" charset="0"/>
                          </a:rPr>
                        </m:ctrlPr>
                      </m:naryPr>
                      <m:sub>
                        <m:r>
                          <a:rPr lang="en-US" sz="1600" i="1" dirty="0">
                            <a:latin typeface="Cambria Math" panose="02040503050406030204" pitchFamily="18" charset="0"/>
                          </a:rPr>
                          <m:t>𝑖</m:t>
                        </m:r>
                        <m:r>
                          <a:rPr lang="en-US" sz="1600" i="1" dirty="0">
                            <a:latin typeface="Cambria Math" panose="02040503050406030204" pitchFamily="18" charset="0"/>
                          </a:rPr>
                          <m:t>∈</m:t>
                        </m:r>
                        <m:r>
                          <a:rPr lang="en-US" sz="1600" i="1" dirty="0">
                            <a:latin typeface="Cambria Math" panose="02040503050406030204" pitchFamily="18" charset="0"/>
                          </a:rPr>
                          <m:t>𝒮</m:t>
                        </m:r>
                      </m:sub>
                      <m:sup/>
                      <m:e>
                        <m:sSub>
                          <m:sSubPr>
                            <m:ctrlPr>
                              <a:rPr lang="en-US" sz="1600" i="1" dirty="0">
                                <a:latin typeface="Cambria Math" panose="02040503050406030204" pitchFamily="18" charset="0"/>
                              </a:rPr>
                            </m:ctrlPr>
                          </m:sSubPr>
                          <m:e>
                            <m:r>
                              <a:rPr lang="en-US" sz="1600" i="1" dirty="0">
                                <a:latin typeface="Cambria Math" panose="02040503050406030204" pitchFamily="18" charset="0"/>
                              </a:rPr>
                              <m:t>𝑟</m:t>
                            </m:r>
                          </m:e>
                          <m:sub>
                            <m:r>
                              <a:rPr lang="en-US" sz="1600" i="1" dirty="0">
                                <a:latin typeface="Cambria Math" panose="02040503050406030204" pitchFamily="18" charset="0"/>
                              </a:rPr>
                              <m:t>ℰ</m:t>
                            </m:r>
                          </m:sub>
                        </m:sSub>
                        <m:d>
                          <m:dPr>
                            <m:ctrlPr>
                              <a:rPr lang="en-US" sz="1600" i="1" dirty="0">
                                <a:latin typeface="Cambria Math" panose="02040503050406030204" pitchFamily="18" charset="0"/>
                              </a:rPr>
                            </m:ctrlPr>
                          </m:dPr>
                          <m:e>
                            <m:r>
                              <a:rPr lang="en-US" sz="1600" i="1" dirty="0">
                                <a:latin typeface="Cambria Math" panose="02040503050406030204" pitchFamily="18" charset="0"/>
                              </a:rPr>
                              <m:t>𝑖</m:t>
                            </m:r>
                            <m:r>
                              <a:rPr lang="en-US" sz="1600" i="1" dirty="0">
                                <a:latin typeface="Cambria Math" panose="02040503050406030204" pitchFamily="18" charset="0"/>
                              </a:rPr>
                              <m:t>|</m:t>
                            </m:r>
                            <m:r>
                              <a:rPr lang="en-US" sz="1600" i="1" dirty="0">
                                <a:latin typeface="Cambria Math" panose="02040503050406030204" pitchFamily="18" charset="0"/>
                              </a:rPr>
                              <m:t>𝑦</m:t>
                            </m:r>
                          </m:e>
                        </m:d>
                      </m:e>
                    </m:nary>
                  </m:oMath>
                </a14:m>
                <a:r>
                  <a:rPr lang="en-US" sz="1600" dirty="0"/>
                  <a:t>: total PPR mass of nodes in </a:t>
                </a:r>
                <a14:m>
                  <m:oMath xmlns:m="http://schemas.openxmlformats.org/officeDocument/2006/math">
                    <m:r>
                      <a:rPr lang="en-US" sz="1600" i="1" dirty="0">
                        <a:latin typeface="Cambria Math" panose="02040503050406030204" pitchFamily="18" charset="0"/>
                      </a:rPr>
                      <m:t>𝒮</m:t>
                    </m:r>
                  </m:oMath>
                </a14:m>
                <a:r>
                  <a:rPr lang="en-US" sz="1600" dirty="0"/>
                  <a:t>, with query node </a:t>
                </a:r>
                <a14:m>
                  <m:oMath xmlns:m="http://schemas.openxmlformats.org/officeDocument/2006/math">
                    <m:r>
                      <a:rPr lang="en-US" sz="1600" i="1" dirty="0">
                        <a:latin typeface="Cambria Math" panose="02040503050406030204" pitchFamily="18" charset="0"/>
                      </a:rPr>
                      <m:t>𝑦</m:t>
                    </m:r>
                  </m:oMath>
                </a14:m>
                <a:r>
                  <a:rPr lang="en-US" sz="1600" dirty="0"/>
                  <a:t>, based on edge set </a:t>
                </a:r>
                <a14:m>
                  <m:oMath xmlns:m="http://schemas.openxmlformats.org/officeDocument/2006/math">
                    <m:r>
                      <a:rPr lang="en-US" sz="1600" i="1" dirty="0">
                        <a:latin typeface="Cambria Math" panose="02040503050406030204" pitchFamily="18" charset="0"/>
                      </a:rPr>
                      <m:t>ℰ</m:t>
                    </m:r>
                  </m:oMath>
                </a14:m>
                <a:endParaRPr lang="en-US" sz="1600" dirty="0"/>
              </a:p>
              <a:p>
                <a14:m>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𝑟</m:t>
                        </m:r>
                      </m:e>
                      <m:sub>
                        <m:r>
                          <a:rPr lang="en-US" sz="1800" i="1" dirty="0">
                            <a:latin typeface="Cambria Math" panose="02040503050406030204" pitchFamily="18" charset="0"/>
                          </a:rPr>
                          <m:t>ℰ</m:t>
                        </m:r>
                      </m:sub>
                    </m:sSub>
                    <m:d>
                      <m:dPr>
                        <m:ctrlPr>
                          <a:rPr lang="en-US" sz="1800" i="1" dirty="0">
                            <a:latin typeface="Cambria Math" panose="02040503050406030204" pitchFamily="18" charset="0"/>
                          </a:rPr>
                        </m:ctrlPr>
                      </m:dPr>
                      <m:e>
                        <m:r>
                          <a:rPr lang="en-US" sz="1800" i="1" dirty="0">
                            <a:latin typeface="Cambria Math" panose="02040503050406030204" pitchFamily="18" charset="0"/>
                          </a:rPr>
                          <m:t>𝑥</m:t>
                        </m:r>
                      </m:e>
                    </m:d>
                  </m:oMath>
                </a14:m>
                <a:r>
                  <a:rPr lang="en-US" sz="1800" dirty="0"/>
                  <a:t> : node x should have high PageRank score</a:t>
                </a:r>
                <a:endParaRPr lang="en-US" sz="1800" i="1" dirty="0">
                  <a:solidFill>
                    <a:srgbClr val="7030A0"/>
                  </a:solidFill>
                  <a:latin typeface="Cambria Math" panose="02040503050406030204" pitchFamily="18" charset="0"/>
                </a:endParaRPr>
              </a:p>
              <a:p>
                <a14:m>
                  <m:oMath xmlns:m="http://schemas.openxmlformats.org/officeDocument/2006/math">
                    <m:sSub>
                      <m:sSubPr>
                        <m:ctrlPr>
                          <a:rPr lang="en-US" sz="1800" i="1">
                            <a:solidFill>
                              <a:schemeClr val="accent6"/>
                            </a:solidFill>
                            <a:latin typeface="Cambria Math" panose="02040503050406030204" pitchFamily="18" charset="0"/>
                          </a:rPr>
                        </m:ctrlPr>
                      </m:sSubPr>
                      <m:e>
                        <m:r>
                          <a:rPr lang="en-US" sz="1800" i="1">
                            <a:solidFill>
                              <a:schemeClr val="accent6"/>
                            </a:solidFill>
                            <a:latin typeface="Cambria Math" panose="02040503050406030204" pitchFamily="18" charset="0"/>
                          </a:rPr>
                          <m:t>𝑑</m:t>
                        </m:r>
                      </m:e>
                      <m:sub>
                        <m:r>
                          <a:rPr lang="en-US" sz="1800" i="1">
                            <a:solidFill>
                              <a:schemeClr val="accent6"/>
                            </a:solidFill>
                            <a:latin typeface="Cambria Math" panose="02040503050406030204" pitchFamily="18" charset="0"/>
                          </a:rPr>
                          <m:t>𝑥</m:t>
                        </m:r>
                      </m:sub>
                    </m:sSub>
                  </m:oMath>
                </a14:m>
                <a:r>
                  <a:rPr lang="en-US" sz="1800" dirty="0">
                    <a:solidFill>
                      <a:schemeClr val="accent6"/>
                    </a:solidFill>
                  </a:rPr>
                  <a:t>: node </a:t>
                </a:r>
                <a14:m>
                  <m:oMath xmlns:m="http://schemas.openxmlformats.org/officeDocument/2006/math">
                    <m:r>
                      <a:rPr lang="en-US" sz="1800" i="1" dirty="0">
                        <a:solidFill>
                          <a:schemeClr val="accent6"/>
                        </a:solidFill>
                        <a:latin typeface="Cambria Math" panose="02040503050406030204" pitchFamily="18" charset="0"/>
                      </a:rPr>
                      <m:t>𝑥</m:t>
                    </m:r>
                  </m:oMath>
                </a14:m>
                <a:r>
                  <a:rPr lang="en-US" sz="1800" dirty="0">
                    <a:solidFill>
                      <a:schemeClr val="accent6"/>
                    </a:solidFill>
                  </a:rPr>
                  <a:t> should have small degree</a:t>
                </a:r>
                <a:endParaRPr lang="en-US" sz="1800" i="1" dirty="0">
                  <a:solidFill>
                    <a:schemeClr val="accent6"/>
                  </a:solidFill>
                  <a:latin typeface="Cambria Math" panose="02040503050406030204" pitchFamily="18" charset="0"/>
                </a:endParaRPr>
              </a:p>
              <a:p>
                <a14:m>
                  <m:oMath xmlns:m="http://schemas.openxmlformats.org/officeDocument/2006/math">
                    <m:sSub>
                      <m:sSubPr>
                        <m:ctrlPr>
                          <a:rPr lang="en-US" sz="1800" i="1">
                            <a:solidFill>
                              <a:srgbClr val="7030A0"/>
                            </a:solidFill>
                            <a:latin typeface="Cambria Math" panose="02040503050406030204" pitchFamily="18" charset="0"/>
                          </a:rPr>
                        </m:ctrlPr>
                      </m:sSubPr>
                      <m:e>
                        <m:r>
                          <a:rPr lang="en-US" sz="1800" i="1">
                            <a:solidFill>
                              <a:srgbClr val="7030A0"/>
                            </a:solidFill>
                            <a:latin typeface="Cambria Math" panose="02040503050406030204" pitchFamily="18" charset="0"/>
                          </a:rPr>
                          <m:t>𝑟</m:t>
                        </m:r>
                      </m:e>
                      <m:sub>
                        <m:r>
                          <a:rPr lang="en-US" sz="1800" i="1">
                            <a:solidFill>
                              <a:srgbClr val="7030A0"/>
                            </a:solidFill>
                            <a:latin typeface="Cambria Math" panose="02040503050406030204" pitchFamily="18" charset="0"/>
                          </a:rPr>
                          <m:t>ℰ</m:t>
                        </m:r>
                      </m:sub>
                    </m:sSub>
                    <m:d>
                      <m:dPr>
                        <m:ctrlPr>
                          <a:rPr lang="en-US" sz="1800" i="1">
                            <a:solidFill>
                              <a:srgbClr val="7030A0"/>
                            </a:solidFill>
                            <a:latin typeface="Cambria Math" panose="02040503050406030204" pitchFamily="18" charset="0"/>
                          </a:rPr>
                        </m:ctrlPr>
                      </m:dPr>
                      <m:e>
                        <m:r>
                          <a:rPr lang="en-US" sz="1800" i="1">
                            <a:solidFill>
                              <a:srgbClr val="7030A0"/>
                            </a:solidFill>
                            <a:latin typeface="Cambria Math" panose="02040503050406030204" pitchFamily="18" charset="0"/>
                          </a:rPr>
                          <m:t>𝑥</m:t>
                        </m:r>
                        <m:r>
                          <a:rPr lang="en-US" sz="1800" i="1">
                            <a:solidFill>
                              <a:srgbClr val="7030A0"/>
                            </a:solidFill>
                            <a:latin typeface="Cambria Math" panose="02040503050406030204" pitchFamily="18" charset="0"/>
                          </a:rPr>
                          <m:t>|</m:t>
                        </m:r>
                        <m:r>
                          <a:rPr lang="en-US" sz="1800" i="1">
                            <a:solidFill>
                              <a:srgbClr val="7030A0"/>
                            </a:solidFill>
                            <a:latin typeface="Cambria Math" panose="02040503050406030204" pitchFamily="18" charset="0"/>
                          </a:rPr>
                          <m:t>𝑦</m:t>
                        </m:r>
                      </m:e>
                    </m:d>
                    <m:r>
                      <a:rPr lang="en-US" sz="1800" i="1">
                        <a:solidFill>
                          <a:srgbClr val="7030A0"/>
                        </a:solidFill>
                        <a:latin typeface="Cambria Math" panose="02040503050406030204" pitchFamily="18" charset="0"/>
                      </a:rPr>
                      <m:t>− </m:t>
                    </m:r>
                    <m:f>
                      <m:fPr>
                        <m:ctrlPr>
                          <a:rPr lang="en-US" sz="1800" i="1">
                            <a:solidFill>
                              <a:srgbClr val="7030A0"/>
                            </a:solidFill>
                            <a:latin typeface="Cambria Math" panose="02040503050406030204" pitchFamily="18" charset="0"/>
                          </a:rPr>
                        </m:ctrlPr>
                      </m:fPr>
                      <m:num>
                        <m:r>
                          <a:rPr lang="en-US" sz="1800" i="1">
                            <a:solidFill>
                              <a:srgbClr val="7030A0"/>
                            </a:solidFill>
                            <a:latin typeface="Cambria Math" panose="02040503050406030204" pitchFamily="18" charset="0"/>
                          </a:rPr>
                          <m:t>1</m:t>
                        </m:r>
                      </m:num>
                      <m:den>
                        <m:sSub>
                          <m:sSubPr>
                            <m:ctrlPr>
                              <a:rPr lang="en-US" sz="1800" i="1">
                                <a:solidFill>
                                  <a:srgbClr val="7030A0"/>
                                </a:solidFill>
                                <a:latin typeface="Cambria Math" panose="02040503050406030204" pitchFamily="18" charset="0"/>
                              </a:rPr>
                            </m:ctrlPr>
                          </m:sSubPr>
                          <m:e>
                            <m:r>
                              <a:rPr lang="en-US" sz="1800" i="1">
                                <a:solidFill>
                                  <a:srgbClr val="7030A0"/>
                                </a:solidFill>
                                <a:latin typeface="Cambria Math" panose="02040503050406030204" pitchFamily="18" charset="0"/>
                              </a:rPr>
                              <m:t>𝑑</m:t>
                            </m:r>
                          </m:e>
                          <m:sub>
                            <m:r>
                              <a:rPr lang="en-US" sz="1800" i="1">
                                <a:solidFill>
                                  <a:srgbClr val="7030A0"/>
                                </a:solidFill>
                                <a:latin typeface="Cambria Math" panose="02040503050406030204" pitchFamily="18" charset="0"/>
                              </a:rPr>
                              <m:t>𝑥</m:t>
                            </m:r>
                          </m:sub>
                        </m:sSub>
                      </m:den>
                    </m:f>
                    <m:r>
                      <a:rPr lang="en-US" sz="1800" i="1">
                        <a:solidFill>
                          <a:srgbClr val="7030A0"/>
                        </a:solidFill>
                        <a:latin typeface="Cambria Math" panose="02040503050406030204" pitchFamily="18" charset="0"/>
                      </a:rPr>
                      <m:t> </m:t>
                    </m:r>
                    <m:nary>
                      <m:naryPr>
                        <m:chr m:val="∑"/>
                        <m:supHide m:val="on"/>
                        <m:ctrlPr>
                          <a:rPr lang="en-US" sz="1800" i="1">
                            <a:solidFill>
                              <a:srgbClr val="7030A0"/>
                            </a:solidFill>
                            <a:latin typeface="Cambria Math" panose="02040503050406030204" pitchFamily="18" charset="0"/>
                          </a:rPr>
                        </m:ctrlPr>
                      </m:naryPr>
                      <m:sub>
                        <m:r>
                          <a:rPr lang="en-US" sz="1800" i="1">
                            <a:solidFill>
                              <a:srgbClr val="7030A0"/>
                            </a:solidFill>
                            <a:latin typeface="Cambria Math" panose="02040503050406030204" pitchFamily="18" charset="0"/>
                          </a:rPr>
                          <m:t>𝑢</m:t>
                        </m:r>
                        <m:r>
                          <a:rPr lang="en-US" sz="1800" i="1">
                            <a:solidFill>
                              <a:srgbClr val="7030A0"/>
                            </a:solidFill>
                            <a:latin typeface="Cambria Math" panose="02040503050406030204" pitchFamily="18" charset="0"/>
                          </a:rPr>
                          <m:t> ∈</m:t>
                        </m:r>
                        <m:sSub>
                          <m:sSubPr>
                            <m:ctrlPr>
                              <a:rPr lang="en-US" sz="1800" i="1">
                                <a:solidFill>
                                  <a:srgbClr val="7030A0"/>
                                </a:solidFill>
                                <a:latin typeface="Cambria Math" panose="02040503050406030204" pitchFamily="18" charset="0"/>
                              </a:rPr>
                            </m:ctrlPr>
                          </m:sSubPr>
                          <m:e>
                            <m:r>
                              <a:rPr lang="en-US" sz="1800" i="1">
                                <a:solidFill>
                                  <a:srgbClr val="7030A0"/>
                                </a:solidFill>
                                <a:latin typeface="Cambria Math" panose="02040503050406030204" pitchFamily="18" charset="0"/>
                              </a:rPr>
                              <m:t>𝒩</m:t>
                            </m:r>
                          </m:e>
                          <m:sub>
                            <m:r>
                              <a:rPr lang="en-US" sz="1800" i="1">
                                <a:solidFill>
                                  <a:srgbClr val="7030A0"/>
                                </a:solidFill>
                                <a:latin typeface="Cambria Math" panose="02040503050406030204" pitchFamily="18" charset="0"/>
                              </a:rPr>
                              <m:t>𝑥</m:t>
                            </m:r>
                          </m:sub>
                        </m:sSub>
                      </m:sub>
                      <m:sup/>
                      <m:e>
                        <m:sSub>
                          <m:sSubPr>
                            <m:ctrlPr>
                              <a:rPr lang="en-US" sz="1800" i="1">
                                <a:solidFill>
                                  <a:srgbClr val="7030A0"/>
                                </a:solidFill>
                                <a:latin typeface="Cambria Math" panose="02040503050406030204" pitchFamily="18" charset="0"/>
                              </a:rPr>
                            </m:ctrlPr>
                          </m:sSubPr>
                          <m:e>
                            <m:r>
                              <a:rPr lang="en-US" sz="1800" i="1">
                                <a:solidFill>
                                  <a:srgbClr val="7030A0"/>
                                </a:solidFill>
                                <a:latin typeface="Cambria Math" panose="02040503050406030204" pitchFamily="18" charset="0"/>
                              </a:rPr>
                              <m:t>𝑟</m:t>
                            </m:r>
                          </m:e>
                          <m:sub>
                            <m:r>
                              <a:rPr lang="en-US" sz="1800" i="1">
                                <a:solidFill>
                                  <a:srgbClr val="7030A0"/>
                                </a:solidFill>
                                <a:latin typeface="Cambria Math" panose="02040503050406030204" pitchFamily="18" charset="0"/>
                              </a:rPr>
                              <m:t>ℰ</m:t>
                            </m:r>
                          </m:sub>
                        </m:sSub>
                        <m:d>
                          <m:dPr>
                            <m:ctrlPr>
                              <a:rPr lang="en-US" sz="1800" i="1">
                                <a:solidFill>
                                  <a:srgbClr val="7030A0"/>
                                </a:solidFill>
                                <a:latin typeface="Cambria Math" panose="02040503050406030204" pitchFamily="18" charset="0"/>
                              </a:rPr>
                            </m:ctrlPr>
                          </m:dPr>
                          <m:e>
                            <m:r>
                              <a:rPr lang="en-US" sz="1800" i="1">
                                <a:solidFill>
                                  <a:srgbClr val="7030A0"/>
                                </a:solidFill>
                                <a:latin typeface="Cambria Math" panose="02040503050406030204" pitchFamily="18" charset="0"/>
                              </a:rPr>
                              <m:t>𝑥</m:t>
                            </m:r>
                            <m:r>
                              <a:rPr lang="en-US" sz="1800" i="1">
                                <a:solidFill>
                                  <a:srgbClr val="7030A0"/>
                                </a:solidFill>
                                <a:latin typeface="Cambria Math" panose="02040503050406030204" pitchFamily="18" charset="0"/>
                              </a:rPr>
                              <m:t>|</m:t>
                            </m:r>
                            <m:r>
                              <a:rPr lang="en-US" sz="1800" i="1">
                                <a:solidFill>
                                  <a:srgbClr val="7030A0"/>
                                </a:solidFill>
                                <a:latin typeface="Cambria Math" panose="02040503050406030204" pitchFamily="18" charset="0"/>
                              </a:rPr>
                              <m:t>𝑢</m:t>
                            </m:r>
                          </m:e>
                        </m:d>
                      </m:e>
                    </m:nary>
                  </m:oMath>
                </a14:m>
                <a:r>
                  <a:rPr lang="en-US" sz="1800" dirty="0">
                    <a:solidFill>
                      <a:srgbClr val="7030A0"/>
                    </a:solidFill>
                  </a:rPr>
                  <a:t>: node </a:t>
                </a:r>
                <a14:m>
                  <m:oMath xmlns:m="http://schemas.openxmlformats.org/officeDocument/2006/math">
                    <m:r>
                      <a:rPr lang="en-US" sz="1800" i="1" dirty="0">
                        <a:solidFill>
                          <a:srgbClr val="7030A0"/>
                        </a:solidFill>
                        <a:latin typeface="Cambria Math" panose="02040503050406030204" pitchFamily="18" charset="0"/>
                      </a:rPr>
                      <m:t>𝑦</m:t>
                    </m:r>
                  </m:oMath>
                </a14:m>
                <a:r>
                  <a:rPr lang="en-US" sz="1800" dirty="0">
                    <a:solidFill>
                      <a:srgbClr val="7030A0"/>
                    </a:solidFill>
                  </a:rPr>
                  <a:t> is close to node </a:t>
                </a:r>
                <a14:m>
                  <m:oMath xmlns:m="http://schemas.openxmlformats.org/officeDocument/2006/math">
                    <m:r>
                      <a:rPr lang="en-US" sz="1800" i="1" dirty="0">
                        <a:solidFill>
                          <a:srgbClr val="7030A0"/>
                        </a:solidFill>
                        <a:latin typeface="Cambria Math" panose="02040503050406030204" pitchFamily="18" charset="0"/>
                      </a:rPr>
                      <m:t>𝑥</m:t>
                    </m:r>
                  </m:oMath>
                </a14:m>
                <a:endParaRPr lang="en-US" sz="1800" dirty="0">
                  <a:solidFill>
                    <a:srgbClr val="7030A0"/>
                  </a:solidFill>
                </a:endParaRPr>
              </a:p>
              <a:p>
                <a14:m>
                  <m:oMath xmlns:m="http://schemas.openxmlformats.org/officeDocument/2006/math">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𝑟</m:t>
                        </m:r>
                      </m:e>
                      <m:sub>
                        <m:r>
                          <a:rPr lang="en-US" sz="1800" i="1">
                            <a:solidFill>
                              <a:srgbClr val="FF0000"/>
                            </a:solidFill>
                            <a:latin typeface="Cambria Math" panose="02040503050406030204" pitchFamily="18" charset="0"/>
                          </a:rPr>
                          <m:t>ℰ</m:t>
                        </m:r>
                      </m:sub>
                    </m:sSub>
                    <m:d>
                      <m:dPr>
                        <m:ctrlPr>
                          <a:rPr lang="en-US" sz="1800" i="1">
                            <a:solidFill>
                              <a:srgbClr val="FF0000"/>
                            </a:solidFill>
                            <a:latin typeface="Cambria Math" panose="02040503050406030204" pitchFamily="18" charset="0"/>
                          </a:rPr>
                        </m:ctrlPr>
                      </m:dPr>
                      <m:e>
                        <m:r>
                          <a:rPr lang="en-US" sz="1800" i="1">
                            <a:solidFill>
                              <a:srgbClr val="FF0000"/>
                            </a:solidFill>
                            <a:latin typeface="Cambria Math" panose="02040503050406030204" pitchFamily="18" charset="0"/>
                          </a:rPr>
                          <m:t>𝒮</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𝑦</m:t>
                        </m:r>
                      </m:e>
                    </m:d>
                    <m:r>
                      <a:rPr lang="en-US" sz="1800" i="1">
                        <a:solidFill>
                          <a:srgbClr val="FF0000"/>
                        </a:solidFill>
                        <a:latin typeface="Cambria Math" panose="02040503050406030204" pitchFamily="18" charset="0"/>
                      </a:rPr>
                      <m:t>− </m:t>
                    </m:r>
                    <m:f>
                      <m:fPr>
                        <m:ctrlPr>
                          <a:rPr lang="en-US" sz="1800" i="1">
                            <a:solidFill>
                              <a:srgbClr val="FF0000"/>
                            </a:solidFill>
                            <a:latin typeface="Cambria Math" panose="02040503050406030204" pitchFamily="18" charset="0"/>
                          </a:rPr>
                        </m:ctrlPr>
                      </m:fPr>
                      <m:num>
                        <m:r>
                          <a:rPr lang="en-US" sz="1800" i="1">
                            <a:solidFill>
                              <a:srgbClr val="FF0000"/>
                            </a:solidFill>
                            <a:latin typeface="Cambria Math" panose="02040503050406030204" pitchFamily="18" charset="0"/>
                          </a:rPr>
                          <m:t>1</m:t>
                        </m:r>
                      </m:num>
                      <m:den>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𝑑</m:t>
                            </m:r>
                          </m:e>
                          <m:sub>
                            <m:r>
                              <a:rPr lang="en-US" sz="1800" i="1">
                                <a:solidFill>
                                  <a:srgbClr val="FF0000"/>
                                </a:solidFill>
                                <a:latin typeface="Cambria Math" panose="02040503050406030204" pitchFamily="18" charset="0"/>
                              </a:rPr>
                              <m:t>𝑥</m:t>
                            </m:r>
                          </m:sub>
                        </m:sSub>
                      </m:den>
                    </m:f>
                    <m:r>
                      <a:rPr lang="en-US" sz="1800" i="1">
                        <a:solidFill>
                          <a:srgbClr val="FF0000"/>
                        </a:solidFill>
                        <a:latin typeface="Cambria Math" panose="02040503050406030204" pitchFamily="18" charset="0"/>
                      </a:rPr>
                      <m:t> </m:t>
                    </m:r>
                    <m:nary>
                      <m:naryPr>
                        <m:chr m:val="∑"/>
                        <m:supHide m:val="on"/>
                        <m:ctrlPr>
                          <a:rPr lang="en-US" sz="1800" i="1">
                            <a:solidFill>
                              <a:srgbClr val="FF0000"/>
                            </a:solidFill>
                            <a:latin typeface="Cambria Math" panose="02040503050406030204" pitchFamily="18" charset="0"/>
                          </a:rPr>
                        </m:ctrlPr>
                      </m:naryPr>
                      <m:sub>
                        <m:r>
                          <a:rPr lang="en-US" sz="1800" i="1">
                            <a:solidFill>
                              <a:srgbClr val="FF0000"/>
                            </a:solidFill>
                            <a:latin typeface="Cambria Math" panose="02040503050406030204" pitchFamily="18" charset="0"/>
                          </a:rPr>
                          <m:t>𝑢</m:t>
                        </m:r>
                        <m:r>
                          <a:rPr lang="en-US" sz="1800" i="1">
                            <a:solidFill>
                              <a:srgbClr val="FF0000"/>
                            </a:solidFill>
                            <a:latin typeface="Cambria Math" panose="02040503050406030204" pitchFamily="18" charset="0"/>
                          </a:rPr>
                          <m:t> ∈</m:t>
                        </m:r>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𝒩</m:t>
                            </m:r>
                          </m:e>
                          <m:sub>
                            <m:r>
                              <a:rPr lang="en-US" sz="1800" i="1">
                                <a:solidFill>
                                  <a:srgbClr val="FF0000"/>
                                </a:solidFill>
                                <a:latin typeface="Cambria Math" panose="02040503050406030204" pitchFamily="18" charset="0"/>
                              </a:rPr>
                              <m:t>𝑥</m:t>
                            </m:r>
                          </m:sub>
                        </m:sSub>
                      </m:sub>
                      <m:sup/>
                      <m:e>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𝑟</m:t>
                            </m:r>
                          </m:e>
                          <m:sub>
                            <m:r>
                              <a:rPr lang="en-US" sz="1800" i="1">
                                <a:solidFill>
                                  <a:srgbClr val="FF0000"/>
                                </a:solidFill>
                                <a:latin typeface="Cambria Math" panose="02040503050406030204" pitchFamily="18" charset="0"/>
                              </a:rPr>
                              <m:t>ℰ</m:t>
                            </m:r>
                          </m:sub>
                        </m:sSub>
                        <m:d>
                          <m:dPr>
                            <m:ctrlPr>
                              <a:rPr lang="en-US" sz="1800" i="1">
                                <a:solidFill>
                                  <a:srgbClr val="FF0000"/>
                                </a:solidFill>
                                <a:latin typeface="Cambria Math" panose="02040503050406030204" pitchFamily="18" charset="0"/>
                              </a:rPr>
                            </m:ctrlPr>
                          </m:dPr>
                          <m:e>
                            <m:r>
                              <a:rPr lang="en-US" sz="1800" i="1">
                                <a:solidFill>
                                  <a:srgbClr val="FF0000"/>
                                </a:solidFill>
                                <a:latin typeface="Cambria Math" panose="02040503050406030204" pitchFamily="18" charset="0"/>
                              </a:rPr>
                              <m:t>𝒮</m:t>
                            </m:r>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𝑢</m:t>
                            </m:r>
                          </m:e>
                        </m:d>
                      </m:e>
                    </m:nary>
                  </m:oMath>
                </a14:m>
                <a:r>
                  <a:rPr lang="en-US" sz="1800" dirty="0">
                    <a:solidFill>
                      <a:srgbClr val="FF0000"/>
                    </a:solidFill>
                  </a:rPr>
                  <a:t>: node </a:t>
                </a:r>
                <a14:m>
                  <m:oMath xmlns:m="http://schemas.openxmlformats.org/officeDocument/2006/math">
                    <m:r>
                      <a:rPr lang="en-US" sz="1800" i="1" dirty="0">
                        <a:solidFill>
                          <a:srgbClr val="FF0000"/>
                        </a:solidFill>
                        <a:latin typeface="Cambria Math" panose="02040503050406030204" pitchFamily="18" charset="0"/>
                      </a:rPr>
                      <m:t>𝑦</m:t>
                    </m:r>
                  </m:oMath>
                </a14:m>
                <a:r>
                  <a:rPr lang="en-US" sz="1800" dirty="0">
                    <a:solidFill>
                      <a:srgbClr val="FF0000"/>
                    </a:solidFill>
                  </a:rPr>
                  <a:t> is closer to </a:t>
                </a:r>
                <a14:m>
                  <m:oMath xmlns:m="http://schemas.openxmlformats.org/officeDocument/2006/math">
                    <m:r>
                      <a:rPr lang="en-US" sz="1800" i="1">
                        <a:solidFill>
                          <a:srgbClr val="FF0000"/>
                        </a:solidFill>
                        <a:latin typeface="Cambria Math" panose="02040503050406030204" pitchFamily="18" charset="0"/>
                      </a:rPr>
                      <m:t>𝒮</m:t>
                    </m:r>
                    <m:r>
                      <a:rPr lang="en-US" sz="1800" i="1">
                        <a:solidFill>
                          <a:srgbClr val="FF0000"/>
                        </a:solidFill>
                        <a:latin typeface="Cambria Math" panose="02040503050406030204" pitchFamily="18" charset="0"/>
                      </a:rPr>
                      <m:t> </m:t>
                    </m:r>
                  </m:oMath>
                </a14:m>
                <a:r>
                  <a:rPr lang="en-US" sz="1800" dirty="0">
                    <a:solidFill>
                      <a:srgbClr val="FF0000"/>
                    </a:solidFill>
                  </a:rPr>
                  <a:t>than the neighborhood of </a:t>
                </a:r>
                <a14:m>
                  <m:oMath xmlns:m="http://schemas.openxmlformats.org/officeDocument/2006/math">
                    <m:r>
                      <a:rPr lang="en-US" sz="1800" i="1" dirty="0">
                        <a:solidFill>
                          <a:srgbClr val="FF0000"/>
                        </a:solidFill>
                        <a:latin typeface="Cambria Math" panose="02040503050406030204" pitchFamily="18" charset="0"/>
                      </a:rPr>
                      <m:t>𝑥</m:t>
                    </m:r>
                  </m:oMath>
                </a14:m>
                <a:endParaRPr lang="en-US" sz="1800" dirty="0">
                  <a:solidFill>
                    <a:srgbClr val="FF0000"/>
                  </a:solidFill>
                </a:endParaRPr>
              </a:p>
              <a:p>
                <a:endParaRPr lang="en-US" sz="1800" dirty="0"/>
              </a:p>
            </p:txBody>
          </p:sp>
        </mc:Choice>
        <mc:Fallback xmlns="">
          <p:sp>
            <p:nvSpPr>
              <p:cNvPr id="3" name="Content Placeholder 2">
                <a:extLst>
                  <a:ext uri="{FF2B5EF4-FFF2-40B4-BE49-F238E27FC236}">
                    <a16:creationId xmlns:a16="http://schemas.microsoft.com/office/drawing/2014/main" id="{E0C29816-C8C5-92E8-AF4F-A3E5D2156DA2}"/>
                  </a:ext>
                </a:extLst>
              </p:cNvPr>
              <p:cNvSpPr>
                <a:spLocks noGrp="1" noRot="1" noChangeAspect="1" noMove="1" noResize="1" noEditPoints="1" noAdjustHandles="1" noChangeArrowheads="1" noChangeShapeType="1" noTextEdit="1"/>
              </p:cNvSpPr>
              <p:nvPr>
                <p:ph idx="1"/>
              </p:nvPr>
            </p:nvSpPr>
            <p:spPr>
              <a:xfrm>
                <a:off x="155534" y="1294816"/>
                <a:ext cx="8813104" cy="5014503"/>
              </a:xfrm>
              <a:blipFill>
                <a:blip r:embed="rId3"/>
                <a:stretch>
                  <a:fillRect l="-484" t="-608" b="-1190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7A465CE-8BD6-AE68-17CD-7BFF54799933}"/>
              </a:ext>
            </a:extLst>
          </p:cNvPr>
          <p:cNvSpPr txBox="1"/>
          <p:nvPr/>
        </p:nvSpPr>
        <p:spPr>
          <a:xfrm>
            <a:off x="160741" y="6476539"/>
            <a:ext cx="8083667" cy="261610"/>
          </a:xfrm>
          <a:prstGeom prst="rect">
            <a:avLst/>
          </a:prstGeom>
          <a:noFill/>
        </p:spPr>
        <p:txBody>
          <a:bodyPr wrap="square" rtlCol="0">
            <a:spAutoFit/>
          </a:bodyPr>
          <a:lstStyle/>
          <a:p>
            <a:pPr algn="just">
              <a:defRPr sz="1100">
                <a:solidFill>
                  <a:srgbClr val="222222"/>
                </a:solidFill>
              </a:defRPr>
            </a:pPr>
            <a:r>
              <a:rPr lang="en-US" sz="1100" dirty="0"/>
              <a:t>[1] </a:t>
            </a:r>
            <a:r>
              <a:rPr lang="en-US" sz="1100" dirty="0" err="1"/>
              <a:t>Tsioutsiouliklis</a:t>
            </a:r>
            <a:r>
              <a:rPr lang="en-US" sz="1100" dirty="0"/>
              <a:t>, S., </a:t>
            </a:r>
            <a:r>
              <a:rPr lang="en-US" sz="1100" dirty="0" err="1"/>
              <a:t>Pitoura</a:t>
            </a:r>
            <a:r>
              <a:rPr lang="en-US" sz="1100" dirty="0"/>
              <a:t>, E., </a:t>
            </a:r>
            <a:r>
              <a:rPr lang="en-US" sz="1100" dirty="0" err="1"/>
              <a:t>Semertzidis</a:t>
            </a:r>
            <a:r>
              <a:rPr lang="en-US" sz="1100" dirty="0"/>
              <a:t>, K., &amp; </a:t>
            </a:r>
            <a:r>
              <a:rPr lang="en-US" sz="1100" dirty="0" err="1"/>
              <a:t>Tsaparas</a:t>
            </a:r>
            <a:r>
              <a:rPr lang="en-US" sz="1100" dirty="0"/>
              <a:t>, P. (2022). Link Recommendations for PageRank Fairness. WWW 2022.</a:t>
            </a:r>
          </a:p>
        </p:txBody>
      </p:sp>
      <p:sp>
        <p:nvSpPr>
          <p:cNvPr id="7" name="TextBox 6">
            <a:extLst>
              <a:ext uri="{FF2B5EF4-FFF2-40B4-BE49-F238E27FC236}">
                <a16:creationId xmlns:a16="http://schemas.microsoft.com/office/drawing/2014/main" id="{B59038F6-80BC-06D9-D92E-2FDFCA70452D}"/>
              </a:ext>
            </a:extLst>
          </p:cNvPr>
          <p:cNvSpPr txBox="1"/>
          <p:nvPr/>
        </p:nvSpPr>
        <p:spPr>
          <a:xfrm>
            <a:off x="2267744" y="3403912"/>
            <a:ext cx="1314938" cy="523220"/>
          </a:xfrm>
          <a:prstGeom prst="rect">
            <a:avLst/>
          </a:prstGeom>
          <a:noFill/>
        </p:spPr>
        <p:txBody>
          <a:bodyPr wrap="square">
            <a:spAutoFit/>
          </a:bodyPr>
          <a:lstStyle/>
          <a:p>
            <a:r>
              <a:rPr lang="en-US" sz="1400" dirty="0">
                <a:solidFill>
                  <a:schemeClr val="accent6"/>
                </a:solidFill>
              </a:rPr>
              <a:t>degree of source node </a:t>
            </a:r>
          </a:p>
        </p:txBody>
      </p:sp>
      <p:cxnSp>
        <p:nvCxnSpPr>
          <p:cNvPr id="9" name="Straight Arrow Connector 8">
            <a:extLst>
              <a:ext uri="{FF2B5EF4-FFF2-40B4-BE49-F238E27FC236}">
                <a16:creationId xmlns:a16="http://schemas.microsoft.com/office/drawing/2014/main" id="{19DAF091-4ACA-D1A8-D49B-B1F5BDC9DFEE}"/>
              </a:ext>
            </a:extLst>
          </p:cNvPr>
          <p:cNvCxnSpPr>
            <a:cxnSpLocks/>
            <a:stCxn id="7" idx="0"/>
          </p:cNvCxnSpPr>
          <p:nvPr/>
        </p:nvCxnSpPr>
        <p:spPr>
          <a:xfrm flipV="1">
            <a:off x="2925213" y="3328047"/>
            <a:ext cx="426648" cy="7586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E780A52-D79C-2B24-4280-3109598538A8}"/>
                  </a:ext>
                </a:extLst>
              </p:cNvPr>
              <p:cNvSpPr txBox="1"/>
              <p:nvPr/>
            </p:nvSpPr>
            <p:spPr>
              <a:xfrm>
                <a:off x="3396272" y="1683872"/>
                <a:ext cx="1831334" cy="523220"/>
              </a:xfrm>
              <a:prstGeom prst="rect">
                <a:avLst/>
              </a:prstGeom>
              <a:noFill/>
            </p:spPr>
            <p:txBody>
              <a:bodyPr wrap="square">
                <a:spAutoFit/>
              </a:bodyPr>
              <a:lstStyle/>
              <a:p>
                <a:r>
                  <a:rPr lang="en-US" sz="1400" dirty="0">
                    <a:solidFill>
                      <a:srgbClr val="FF0000"/>
                    </a:solidFill>
                  </a:rPr>
                  <a:t>Closeness of target node </a:t>
                </a:r>
                <a14:m>
                  <m:oMath xmlns:m="http://schemas.openxmlformats.org/officeDocument/2006/math">
                    <m:r>
                      <a:rPr lang="en-US" sz="1400" i="1" dirty="0">
                        <a:solidFill>
                          <a:srgbClr val="FF0000"/>
                        </a:solidFill>
                        <a:latin typeface="Cambria Math" panose="02040503050406030204" pitchFamily="18" charset="0"/>
                      </a:rPr>
                      <m:t>𝑦</m:t>
                    </m:r>
                  </m:oMath>
                </a14:m>
                <a:r>
                  <a:rPr lang="en-US" sz="1400" dirty="0">
                    <a:solidFill>
                      <a:srgbClr val="FF0000"/>
                    </a:solidFill>
                  </a:rPr>
                  <a:t> to </a:t>
                </a:r>
                <a14:m>
                  <m:oMath xmlns:m="http://schemas.openxmlformats.org/officeDocument/2006/math">
                    <m:r>
                      <a:rPr lang="en-US" sz="1400" i="1" dirty="0">
                        <a:solidFill>
                          <a:srgbClr val="EE5239"/>
                        </a:solidFill>
                        <a:latin typeface="Cambria Math" panose="02040503050406030204" pitchFamily="18" charset="0"/>
                      </a:rPr>
                      <m:t>𝒮</m:t>
                    </m:r>
                  </m:oMath>
                </a14:m>
                <a:endParaRPr lang="en-US" sz="1400" dirty="0">
                  <a:solidFill>
                    <a:srgbClr val="FF0000"/>
                  </a:solidFill>
                </a:endParaRPr>
              </a:p>
            </p:txBody>
          </p:sp>
        </mc:Choice>
        <mc:Fallback xmlns="">
          <p:sp>
            <p:nvSpPr>
              <p:cNvPr id="13" name="TextBox 12">
                <a:extLst>
                  <a:ext uri="{FF2B5EF4-FFF2-40B4-BE49-F238E27FC236}">
                    <a16:creationId xmlns:a16="http://schemas.microsoft.com/office/drawing/2014/main" id="{2E780A52-D79C-2B24-4280-3109598538A8}"/>
                  </a:ext>
                </a:extLst>
              </p:cNvPr>
              <p:cNvSpPr txBox="1">
                <a:spLocks noRot="1" noChangeAspect="1" noMove="1" noResize="1" noEditPoints="1" noAdjustHandles="1" noChangeArrowheads="1" noChangeShapeType="1" noTextEdit="1"/>
              </p:cNvSpPr>
              <p:nvPr/>
            </p:nvSpPr>
            <p:spPr>
              <a:xfrm>
                <a:off x="3396272" y="1683872"/>
                <a:ext cx="1831334" cy="523220"/>
              </a:xfrm>
              <a:prstGeom prst="rect">
                <a:avLst/>
              </a:prstGeom>
              <a:blipFill>
                <a:blip r:embed="rId4"/>
                <a:stretch>
                  <a:fillRect l="-997" t="-2326" b="-11628"/>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668A89C9-CB94-4217-7BCE-4F30B60A93B0}"/>
              </a:ext>
            </a:extLst>
          </p:cNvPr>
          <p:cNvCxnSpPr>
            <a:cxnSpLocks/>
            <a:stCxn id="13" idx="2"/>
          </p:cNvCxnSpPr>
          <p:nvPr/>
        </p:nvCxnSpPr>
        <p:spPr>
          <a:xfrm>
            <a:off x="4311939" y="2207092"/>
            <a:ext cx="451008" cy="16927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540E52-C595-4378-D940-7CFDBB057A92}"/>
                  </a:ext>
                </a:extLst>
              </p:cNvPr>
              <p:cNvSpPr txBox="1"/>
              <p:nvPr/>
            </p:nvSpPr>
            <p:spPr>
              <a:xfrm>
                <a:off x="5868144" y="1734350"/>
                <a:ext cx="2224482" cy="523220"/>
              </a:xfrm>
              <a:prstGeom prst="rect">
                <a:avLst/>
              </a:prstGeom>
              <a:noFill/>
            </p:spPr>
            <p:txBody>
              <a:bodyPr wrap="square">
                <a:spAutoFit/>
              </a:bodyPr>
              <a:lstStyle/>
              <a:p>
                <a:r>
                  <a:rPr lang="en-US" sz="1400" dirty="0">
                    <a:solidFill>
                      <a:srgbClr val="FF0000"/>
                    </a:solidFill>
                  </a:rPr>
                  <a:t>The average ‘closeness’ of neighbors of </a:t>
                </a:r>
                <a14:m>
                  <m:oMath xmlns:m="http://schemas.openxmlformats.org/officeDocument/2006/math">
                    <m:r>
                      <a:rPr lang="en-US" sz="1400" i="1" dirty="0">
                        <a:solidFill>
                          <a:srgbClr val="FF0000"/>
                        </a:solidFill>
                        <a:latin typeface="Cambria Math" panose="02040503050406030204" pitchFamily="18" charset="0"/>
                      </a:rPr>
                      <m:t>𝑥</m:t>
                    </m:r>
                    <m:r>
                      <a:rPr lang="en-US" sz="1400" dirty="0">
                        <a:solidFill>
                          <a:srgbClr val="FF0000"/>
                        </a:solidFill>
                        <a:latin typeface="Cambria Math" panose="02040503050406030204" pitchFamily="18" charset="0"/>
                      </a:rPr>
                      <m:t> </m:t>
                    </m:r>
                  </m:oMath>
                </a14:m>
                <a:r>
                  <a:rPr lang="en-US" sz="1400" dirty="0">
                    <a:solidFill>
                      <a:srgbClr val="FF0000"/>
                    </a:solidFill>
                  </a:rPr>
                  <a:t>to </a:t>
                </a:r>
                <a14:m>
                  <m:oMath xmlns:m="http://schemas.openxmlformats.org/officeDocument/2006/math">
                    <m:r>
                      <a:rPr lang="en-US" sz="1400" i="1" dirty="0">
                        <a:solidFill>
                          <a:srgbClr val="EE5239"/>
                        </a:solidFill>
                        <a:latin typeface="Cambria Math" panose="02040503050406030204" pitchFamily="18" charset="0"/>
                      </a:rPr>
                      <m:t>𝒮</m:t>
                    </m:r>
                  </m:oMath>
                </a14:m>
                <a:endParaRPr lang="en-US" sz="1400" dirty="0">
                  <a:solidFill>
                    <a:srgbClr val="FF0000"/>
                  </a:solidFill>
                </a:endParaRPr>
              </a:p>
            </p:txBody>
          </p:sp>
        </mc:Choice>
        <mc:Fallback xmlns="">
          <p:sp>
            <p:nvSpPr>
              <p:cNvPr id="18" name="TextBox 17">
                <a:extLst>
                  <a:ext uri="{FF2B5EF4-FFF2-40B4-BE49-F238E27FC236}">
                    <a16:creationId xmlns:a16="http://schemas.microsoft.com/office/drawing/2014/main" id="{9A540E52-C595-4378-D940-7CFDBB057A92}"/>
                  </a:ext>
                </a:extLst>
              </p:cNvPr>
              <p:cNvSpPr txBox="1">
                <a:spLocks noRot="1" noChangeAspect="1" noMove="1" noResize="1" noEditPoints="1" noAdjustHandles="1" noChangeArrowheads="1" noChangeShapeType="1" noTextEdit="1"/>
              </p:cNvSpPr>
              <p:nvPr/>
            </p:nvSpPr>
            <p:spPr>
              <a:xfrm>
                <a:off x="5868144" y="1734350"/>
                <a:ext cx="2224482" cy="523220"/>
              </a:xfrm>
              <a:prstGeom prst="rect">
                <a:avLst/>
              </a:prstGeom>
              <a:blipFill>
                <a:blip r:embed="rId5"/>
                <a:stretch>
                  <a:fillRect l="-822" t="-2353" b="-11765"/>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9C59C5D6-CEFE-B6DB-CD13-E24242D0F65C}"/>
              </a:ext>
            </a:extLst>
          </p:cNvPr>
          <p:cNvCxnSpPr>
            <a:cxnSpLocks/>
            <a:stCxn id="18" idx="2"/>
          </p:cNvCxnSpPr>
          <p:nvPr/>
        </p:nvCxnSpPr>
        <p:spPr>
          <a:xfrm flipH="1">
            <a:off x="6300192" y="2257570"/>
            <a:ext cx="680193" cy="1056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D21BE80-3818-35E3-59F1-ACB6728E549A}"/>
                  </a:ext>
                </a:extLst>
              </p:cNvPr>
              <p:cNvSpPr txBox="1"/>
              <p:nvPr/>
            </p:nvSpPr>
            <p:spPr>
              <a:xfrm>
                <a:off x="6156176" y="3438972"/>
                <a:ext cx="2812462" cy="523220"/>
              </a:xfrm>
              <a:prstGeom prst="rect">
                <a:avLst/>
              </a:prstGeom>
              <a:noFill/>
            </p:spPr>
            <p:txBody>
              <a:bodyPr wrap="square">
                <a:spAutoFit/>
              </a:bodyPr>
              <a:lstStyle/>
              <a:p>
                <a:r>
                  <a:rPr lang="en-US" sz="1400" dirty="0">
                    <a:solidFill>
                      <a:srgbClr val="7030A0"/>
                    </a:solidFill>
                  </a:rPr>
                  <a:t>Average proximity of node </a:t>
                </a:r>
                <a14:m>
                  <m:oMath xmlns:m="http://schemas.openxmlformats.org/officeDocument/2006/math">
                    <m:r>
                      <a:rPr lang="en-US" sz="1400" i="1" dirty="0">
                        <a:solidFill>
                          <a:srgbClr val="7030A0"/>
                        </a:solidFill>
                        <a:latin typeface="Cambria Math" panose="02040503050406030204" pitchFamily="18" charset="0"/>
                      </a:rPr>
                      <m:t>𝑥</m:t>
                    </m:r>
                  </m:oMath>
                </a14:m>
                <a:r>
                  <a:rPr lang="en-US" sz="1400" dirty="0">
                    <a:solidFill>
                      <a:srgbClr val="7030A0"/>
                    </a:solidFill>
                  </a:rPr>
                  <a:t>’s neighbors to </a:t>
                </a:r>
                <a14:m>
                  <m:oMath xmlns:m="http://schemas.openxmlformats.org/officeDocument/2006/math">
                    <m:r>
                      <a:rPr lang="en-US" sz="1400" i="1" dirty="0">
                        <a:solidFill>
                          <a:srgbClr val="7030A0"/>
                        </a:solidFill>
                        <a:latin typeface="Cambria Math" panose="02040503050406030204" pitchFamily="18" charset="0"/>
                      </a:rPr>
                      <m:t>𝑥</m:t>
                    </m:r>
                  </m:oMath>
                </a14:m>
                <a:r>
                  <a:rPr lang="en-US" sz="1400" dirty="0">
                    <a:solidFill>
                      <a:srgbClr val="7030A0"/>
                    </a:solidFill>
                  </a:rPr>
                  <a:t> </a:t>
                </a:r>
              </a:p>
            </p:txBody>
          </p:sp>
        </mc:Choice>
        <mc:Fallback xmlns="">
          <p:sp>
            <p:nvSpPr>
              <p:cNvPr id="31" name="TextBox 30">
                <a:extLst>
                  <a:ext uri="{FF2B5EF4-FFF2-40B4-BE49-F238E27FC236}">
                    <a16:creationId xmlns:a16="http://schemas.microsoft.com/office/drawing/2014/main" id="{8D21BE80-3818-35E3-59F1-ACB6728E549A}"/>
                  </a:ext>
                </a:extLst>
              </p:cNvPr>
              <p:cNvSpPr txBox="1">
                <a:spLocks noRot="1" noChangeAspect="1" noMove="1" noResize="1" noEditPoints="1" noAdjustHandles="1" noChangeArrowheads="1" noChangeShapeType="1" noTextEdit="1"/>
              </p:cNvSpPr>
              <p:nvPr/>
            </p:nvSpPr>
            <p:spPr>
              <a:xfrm>
                <a:off x="6156176" y="3438972"/>
                <a:ext cx="2812462" cy="523220"/>
              </a:xfrm>
              <a:prstGeom prst="rect">
                <a:avLst/>
              </a:prstGeom>
              <a:blipFill>
                <a:blip r:embed="rId6"/>
                <a:stretch>
                  <a:fillRect l="-651" t="-2326" b="-11628"/>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FAEB5A12-0D60-ACA2-E571-39D093F89D4C}"/>
              </a:ext>
            </a:extLst>
          </p:cNvPr>
          <p:cNvCxnSpPr>
            <a:cxnSpLocks/>
            <a:stCxn id="31" idx="1"/>
          </p:cNvCxnSpPr>
          <p:nvPr/>
        </p:nvCxnSpPr>
        <p:spPr>
          <a:xfrm flipH="1" flipV="1">
            <a:off x="5483771" y="3425352"/>
            <a:ext cx="672405" cy="27523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8030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1A8C-EA56-DE06-47BA-F5F9C061355E}"/>
              </a:ext>
            </a:extLst>
          </p:cNvPr>
          <p:cNvSpPr>
            <a:spLocks noGrp="1"/>
          </p:cNvSpPr>
          <p:nvPr>
            <p:ph type="title"/>
          </p:nvPr>
        </p:nvSpPr>
        <p:spPr>
          <a:xfrm>
            <a:off x="156280" y="3091"/>
            <a:ext cx="8192505" cy="988182"/>
          </a:xfrm>
        </p:spPr>
        <p:txBody>
          <a:bodyPr>
            <a:normAutofit/>
          </a:bodyPr>
          <a:lstStyle/>
          <a:p>
            <a:r>
              <a:rPr lang="en-US" sz="3600" dirty="0"/>
              <a:t>Best Fair Edge Identification: Experiment</a:t>
            </a:r>
          </a:p>
        </p:txBody>
      </p:sp>
      <p:sp>
        <p:nvSpPr>
          <p:cNvPr id="3" name="Content Placeholder 2">
            <a:extLst>
              <a:ext uri="{FF2B5EF4-FFF2-40B4-BE49-F238E27FC236}">
                <a16:creationId xmlns:a16="http://schemas.microsoft.com/office/drawing/2014/main" id="{4B3FF70A-6F47-A32C-4185-0E98F7F4F612}"/>
              </a:ext>
            </a:extLst>
          </p:cNvPr>
          <p:cNvSpPr>
            <a:spLocks noGrp="1"/>
          </p:cNvSpPr>
          <p:nvPr>
            <p:ph idx="1"/>
          </p:nvPr>
        </p:nvSpPr>
        <p:spPr>
          <a:xfrm>
            <a:off x="219139" y="1087015"/>
            <a:ext cx="8813104" cy="3805337"/>
          </a:xfrm>
        </p:spPr>
        <p:txBody>
          <a:bodyPr>
            <a:normAutofit/>
          </a:bodyPr>
          <a:lstStyle/>
          <a:p>
            <a:r>
              <a:rPr lang="en-US" sz="2400" b="1" dirty="0"/>
              <a:t>Observation: </a:t>
            </a:r>
            <a:r>
              <a:rPr lang="en-US" sz="2400" dirty="0"/>
              <a:t>the proposed method find the best edges to improve PageRank fairness </a:t>
            </a:r>
          </a:p>
        </p:txBody>
      </p:sp>
      <p:sp>
        <p:nvSpPr>
          <p:cNvPr id="4" name="Slide Number Placeholder 3">
            <a:extLst>
              <a:ext uri="{FF2B5EF4-FFF2-40B4-BE49-F238E27FC236}">
                <a16:creationId xmlns:a16="http://schemas.microsoft.com/office/drawing/2014/main" id="{41204C05-8D50-4345-E507-97DE578123C5}"/>
              </a:ext>
            </a:extLst>
          </p:cNvPr>
          <p:cNvSpPr>
            <a:spLocks noGrp="1"/>
          </p:cNvSpPr>
          <p:nvPr>
            <p:ph type="sldNum" sz="quarter" idx="4294967295"/>
          </p:nvPr>
        </p:nvSpPr>
        <p:spPr>
          <a:xfrm>
            <a:off x="6583005" y="5933350"/>
            <a:ext cx="2057400" cy="273844"/>
          </a:xfrm>
        </p:spPr>
        <p:txBody>
          <a:bodyPr/>
          <a:lstStyle/>
          <a:p>
            <a:fld id="{2376B8A7-413E-D940-9482-08C1992F1508}" type="slidenum">
              <a:rPr lang="en-US" smtClean="0"/>
              <a:pPr/>
              <a:t>134</a:t>
            </a:fld>
            <a:endParaRPr lang="en-US" dirty="0"/>
          </a:p>
        </p:txBody>
      </p:sp>
      <p:sp>
        <p:nvSpPr>
          <p:cNvPr id="5" name="TextBox 4">
            <a:extLst>
              <a:ext uri="{FF2B5EF4-FFF2-40B4-BE49-F238E27FC236}">
                <a16:creationId xmlns:a16="http://schemas.microsoft.com/office/drawing/2014/main" id="{2A2A17B4-969F-D9A6-569F-616A02FB49D2}"/>
              </a:ext>
            </a:extLst>
          </p:cNvPr>
          <p:cNvSpPr txBox="1"/>
          <p:nvPr/>
        </p:nvSpPr>
        <p:spPr>
          <a:xfrm>
            <a:off x="165418" y="6405378"/>
            <a:ext cx="7437533" cy="246221"/>
          </a:xfrm>
          <a:prstGeom prst="rect">
            <a:avLst/>
          </a:prstGeom>
          <a:noFill/>
        </p:spPr>
        <p:txBody>
          <a:bodyPr wrap="square" rtlCol="0">
            <a:spAutoFit/>
          </a:bodyPr>
          <a:lstStyle/>
          <a:p>
            <a:pPr algn="just">
              <a:defRPr sz="1100">
                <a:solidFill>
                  <a:srgbClr val="222222"/>
                </a:solidFill>
              </a:defRPr>
            </a:pPr>
            <a:r>
              <a:rPr lang="en-US" sz="1000" dirty="0"/>
              <a:t>[1] </a:t>
            </a:r>
            <a:r>
              <a:rPr lang="en-US" sz="1000" dirty="0" err="1"/>
              <a:t>Tsioutsiouliklis</a:t>
            </a:r>
            <a:r>
              <a:rPr lang="en-US" sz="1000" dirty="0"/>
              <a:t>, S., </a:t>
            </a:r>
            <a:r>
              <a:rPr lang="en-US" sz="1000" dirty="0" err="1"/>
              <a:t>Pitoura</a:t>
            </a:r>
            <a:r>
              <a:rPr lang="en-US" sz="1000" dirty="0"/>
              <a:t>, E., </a:t>
            </a:r>
            <a:r>
              <a:rPr lang="en-US" sz="1000" dirty="0" err="1"/>
              <a:t>Semertzidis</a:t>
            </a:r>
            <a:r>
              <a:rPr lang="en-US" sz="1000" dirty="0"/>
              <a:t>, K., &amp; </a:t>
            </a:r>
            <a:r>
              <a:rPr lang="en-US" sz="1000" dirty="0" err="1"/>
              <a:t>Tsaparas</a:t>
            </a:r>
            <a:r>
              <a:rPr lang="en-US" sz="1000" dirty="0"/>
              <a:t>, P. (2022). Link Recommendations for PageRank Fairness. WWW 2022.</a:t>
            </a:r>
          </a:p>
        </p:txBody>
      </p:sp>
      <p:pic>
        <p:nvPicPr>
          <p:cNvPr id="6" name="Picture 5" descr="Chart, line chart&#10;&#10;Description automatically generated">
            <a:extLst>
              <a:ext uri="{FF2B5EF4-FFF2-40B4-BE49-F238E27FC236}">
                <a16:creationId xmlns:a16="http://schemas.microsoft.com/office/drawing/2014/main" id="{C25FC09D-5293-D325-272F-83BA15CEB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298" y="2379682"/>
            <a:ext cx="1987464" cy="1293029"/>
          </a:xfrm>
          <a:prstGeom prst="rect">
            <a:avLst/>
          </a:prstGeom>
        </p:spPr>
      </p:pic>
      <p:pic>
        <p:nvPicPr>
          <p:cNvPr id="7" name="Picture 6" descr="Chart, line chart&#10;&#10;Description automatically generated">
            <a:extLst>
              <a:ext uri="{FF2B5EF4-FFF2-40B4-BE49-F238E27FC236}">
                <a16:creationId xmlns:a16="http://schemas.microsoft.com/office/drawing/2014/main" id="{715BCB2C-AAB3-D12D-67C6-669EC593F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669" y="2383773"/>
            <a:ext cx="1987464" cy="1293029"/>
          </a:xfrm>
          <a:prstGeom prst="rect">
            <a:avLst/>
          </a:prstGeom>
        </p:spPr>
      </p:pic>
      <p:pic>
        <p:nvPicPr>
          <p:cNvPr id="10" name="Picture 9" descr="Chart, line chart&#10;&#10;Description automatically generated">
            <a:extLst>
              <a:ext uri="{FF2B5EF4-FFF2-40B4-BE49-F238E27FC236}">
                <a16:creationId xmlns:a16="http://schemas.microsoft.com/office/drawing/2014/main" id="{AD63DB0E-B31A-8896-1AE1-9C82C7B18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0193" y="3668045"/>
            <a:ext cx="1935339" cy="1293029"/>
          </a:xfrm>
          <a:prstGeom prst="rect">
            <a:avLst/>
          </a:prstGeom>
        </p:spPr>
      </p:pic>
      <p:pic>
        <p:nvPicPr>
          <p:cNvPr id="11" name="Picture 10" descr="Chart, line chart&#10;&#10;Description automatically generated">
            <a:extLst>
              <a:ext uri="{FF2B5EF4-FFF2-40B4-BE49-F238E27FC236}">
                <a16:creationId xmlns:a16="http://schemas.microsoft.com/office/drawing/2014/main" id="{F64F5830-B1C4-0F5F-3206-A5A153A5A1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423" y="3676801"/>
            <a:ext cx="1935339" cy="1293029"/>
          </a:xfrm>
          <a:prstGeom prst="rect">
            <a:avLst/>
          </a:prstGeom>
        </p:spPr>
      </p:pic>
      <p:pic>
        <p:nvPicPr>
          <p:cNvPr id="14" name="Picture 13">
            <a:extLst>
              <a:ext uri="{FF2B5EF4-FFF2-40B4-BE49-F238E27FC236}">
                <a16:creationId xmlns:a16="http://schemas.microsoft.com/office/drawing/2014/main" id="{58E94196-2881-A086-1FCD-C55924795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1379" y="2174677"/>
            <a:ext cx="5976945" cy="207617"/>
          </a:xfrm>
          <a:prstGeom prst="rect">
            <a:avLst/>
          </a:prstGeom>
        </p:spPr>
      </p:pic>
      <p:sp>
        <p:nvSpPr>
          <p:cNvPr id="18" name="TextBox 17">
            <a:extLst>
              <a:ext uri="{FF2B5EF4-FFF2-40B4-BE49-F238E27FC236}">
                <a16:creationId xmlns:a16="http://schemas.microsoft.com/office/drawing/2014/main" id="{A8FD70CA-3C19-ED0D-9DD9-8FE052E8B9C4}"/>
              </a:ext>
            </a:extLst>
          </p:cNvPr>
          <p:cNvSpPr txBox="1"/>
          <p:nvPr/>
        </p:nvSpPr>
        <p:spPr>
          <a:xfrm>
            <a:off x="3104114" y="4834117"/>
            <a:ext cx="597930" cy="276999"/>
          </a:xfrm>
          <a:prstGeom prst="rect">
            <a:avLst/>
          </a:prstGeom>
          <a:solidFill>
            <a:schemeClr val="bg1"/>
          </a:solidFill>
        </p:spPr>
        <p:txBody>
          <a:bodyPr wrap="square" rtlCol="0">
            <a:spAutoFit/>
          </a:bodyPr>
          <a:lstStyle/>
          <a:p>
            <a:pPr algn="ctr"/>
            <a:endParaRPr lang="en-US" sz="1200" dirty="0"/>
          </a:p>
        </p:txBody>
      </p:sp>
      <p:sp>
        <p:nvSpPr>
          <p:cNvPr id="16" name="TextBox 15">
            <a:extLst>
              <a:ext uri="{FF2B5EF4-FFF2-40B4-BE49-F238E27FC236}">
                <a16:creationId xmlns:a16="http://schemas.microsoft.com/office/drawing/2014/main" id="{2DF9ADB3-19CF-2ECF-C874-6E35FD15E13A}"/>
              </a:ext>
            </a:extLst>
          </p:cNvPr>
          <p:cNvSpPr txBox="1"/>
          <p:nvPr/>
        </p:nvSpPr>
        <p:spPr>
          <a:xfrm>
            <a:off x="2689024" y="5162153"/>
            <a:ext cx="1312606" cy="553998"/>
          </a:xfrm>
          <a:prstGeom prst="rect">
            <a:avLst/>
          </a:prstGeom>
          <a:noFill/>
        </p:spPr>
        <p:txBody>
          <a:bodyPr wrap="square" rtlCol="0">
            <a:spAutoFit/>
          </a:bodyPr>
          <a:lstStyle/>
          <a:p>
            <a:pPr algn="ctr"/>
            <a:r>
              <a:rPr lang="en-US" sz="1500" b="1" dirty="0">
                <a:solidFill>
                  <a:srgbClr val="13294B"/>
                </a:solidFill>
              </a:rPr>
              <a:t>Books Dataset</a:t>
            </a:r>
          </a:p>
        </p:txBody>
      </p:sp>
      <p:sp>
        <p:nvSpPr>
          <p:cNvPr id="17" name="TextBox 16">
            <a:extLst>
              <a:ext uri="{FF2B5EF4-FFF2-40B4-BE49-F238E27FC236}">
                <a16:creationId xmlns:a16="http://schemas.microsoft.com/office/drawing/2014/main" id="{D78576CA-7597-6D60-2494-E48A4D0CBB98}"/>
              </a:ext>
            </a:extLst>
          </p:cNvPr>
          <p:cNvSpPr txBox="1"/>
          <p:nvPr/>
        </p:nvSpPr>
        <p:spPr>
          <a:xfrm>
            <a:off x="3101956" y="4742563"/>
            <a:ext cx="597930" cy="507831"/>
          </a:xfrm>
          <a:prstGeom prst="rect">
            <a:avLst/>
          </a:prstGeom>
          <a:noFill/>
        </p:spPr>
        <p:txBody>
          <a:bodyPr wrap="square" rtlCol="0">
            <a:spAutoFit/>
          </a:bodyPr>
          <a:lstStyle/>
          <a:p>
            <a:pPr algn="ctr"/>
            <a:r>
              <a:rPr lang="en-US" sz="1350" dirty="0"/>
              <a:t>round</a:t>
            </a:r>
            <a:endParaRPr lang="en-US" sz="1200" dirty="0"/>
          </a:p>
        </p:txBody>
      </p:sp>
      <p:sp>
        <p:nvSpPr>
          <p:cNvPr id="19" name="TextBox 18">
            <a:extLst>
              <a:ext uri="{FF2B5EF4-FFF2-40B4-BE49-F238E27FC236}">
                <a16:creationId xmlns:a16="http://schemas.microsoft.com/office/drawing/2014/main" id="{68CEFEE8-DD74-B9FC-5C51-21B111B21E7D}"/>
              </a:ext>
            </a:extLst>
          </p:cNvPr>
          <p:cNvSpPr txBox="1"/>
          <p:nvPr/>
        </p:nvSpPr>
        <p:spPr>
          <a:xfrm>
            <a:off x="3118685" y="3535309"/>
            <a:ext cx="597930" cy="138499"/>
          </a:xfrm>
          <a:prstGeom prst="rect">
            <a:avLst/>
          </a:prstGeom>
          <a:solidFill>
            <a:schemeClr val="bg1"/>
          </a:solidFill>
        </p:spPr>
        <p:txBody>
          <a:bodyPr wrap="square" rtlCol="0">
            <a:spAutoFit/>
          </a:bodyPr>
          <a:lstStyle/>
          <a:p>
            <a:pPr algn="ctr"/>
            <a:endParaRPr lang="en-US" sz="300" dirty="0"/>
          </a:p>
        </p:txBody>
      </p:sp>
      <p:sp>
        <p:nvSpPr>
          <p:cNvPr id="20" name="TextBox 19">
            <a:extLst>
              <a:ext uri="{FF2B5EF4-FFF2-40B4-BE49-F238E27FC236}">
                <a16:creationId xmlns:a16="http://schemas.microsoft.com/office/drawing/2014/main" id="{F46AD488-58B2-AA81-ACBD-1D07C5F5C53F}"/>
              </a:ext>
            </a:extLst>
          </p:cNvPr>
          <p:cNvSpPr txBox="1"/>
          <p:nvPr/>
        </p:nvSpPr>
        <p:spPr>
          <a:xfrm>
            <a:off x="3101956" y="3445750"/>
            <a:ext cx="597930" cy="507831"/>
          </a:xfrm>
          <a:prstGeom prst="rect">
            <a:avLst/>
          </a:prstGeom>
          <a:noFill/>
        </p:spPr>
        <p:txBody>
          <a:bodyPr wrap="square" rtlCol="0">
            <a:spAutoFit/>
          </a:bodyPr>
          <a:lstStyle/>
          <a:p>
            <a:pPr algn="ctr"/>
            <a:r>
              <a:rPr lang="en-US" sz="1350" dirty="0"/>
              <a:t>round</a:t>
            </a:r>
            <a:endParaRPr lang="en-US" sz="1200" dirty="0"/>
          </a:p>
        </p:txBody>
      </p:sp>
      <p:sp>
        <p:nvSpPr>
          <p:cNvPr id="22" name="TextBox 21">
            <a:extLst>
              <a:ext uri="{FF2B5EF4-FFF2-40B4-BE49-F238E27FC236}">
                <a16:creationId xmlns:a16="http://schemas.microsoft.com/office/drawing/2014/main" id="{5C08592F-FA55-F712-3620-6B231B107F2B}"/>
              </a:ext>
            </a:extLst>
          </p:cNvPr>
          <p:cNvSpPr txBox="1"/>
          <p:nvPr/>
        </p:nvSpPr>
        <p:spPr>
          <a:xfrm>
            <a:off x="5818994" y="3534862"/>
            <a:ext cx="597930" cy="138499"/>
          </a:xfrm>
          <a:prstGeom prst="rect">
            <a:avLst/>
          </a:prstGeom>
          <a:solidFill>
            <a:schemeClr val="bg1"/>
          </a:solidFill>
        </p:spPr>
        <p:txBody>
          <a:bodyPr wrap="square" rtlCol="0">
            <a:spAutoFit/>
          </a:bodyPr>
          <a:lstStyle/>
          <a:p>
            <a:pPr algn="ctr"/>
            <a:endParaRPr lang="en-US" sz="300" dirty="0"/>
          </a:p>
        </p:txBody>
      </p:sp>
      <p:sp>
        <p:nvSpPr>
          <p:cNvPr id="23" name="TextBox 22">
            <a:extLst>
              <a:ext uri="{FF2B5EF4-FFF2-40B4-BE49-F238E27FC236}">
                <a16:creationId xmlns:a16="http://schemas.microsoft.com/office/drawing/2014/main" id="{91C879A6-BD13-790F-B368-3ABC981A13C4}"/>
              </a:ext>
            </a:extLst>
          </p:cNvPr>
          <p:cNvSpPr txBox="1"/>
          <p:nvPr/>
        </p:nvSpPr>
        <p:spPr>
          <a:xfrm>
            <a:off x="5730970" y="4827477"/>
            <a:ext cx="597930" cy="138499"/>
          </a:xfrm>
          <a:prstGeom prst="rect">
            <a:avLst/>
          </a:prstGeom>
          <a:solidFill>
            <a:schemeClr val="bg1"/>
          </a:solidFill>
        </p:spPr>
        <p:txBody>
          <a:bodyPr wrap="square" rtlCol="0">
            <a:spAutoFit/>
          </a:bodyPr>
          <a:lstStyle/>
          <a:p>
            <a:pPr algn="ctr"/>
            <a:endParaRPr lang="en-US" sz="300" dirty="0"/>
          </a:p>
        </p:txBody>
      </p:sp>
      <p:sp>
        <p:nvSpPr>
          <p:cNvPr id="21" name="TextBox 20">
            <a:extLst>
              <a:ext uri="{FF2B5EF4-FFF2-40B4-BE49-F238E27FC236}">
                <a16:creationId xmlns:a16="http://schemas.microsoft.com/office/drawing/2014/main" id="{407B46AD-9721-7A7A-DBB6-66855344E730}"/>
              </a:ext>
            </a:extLst>
          </p:cNvPr>
          <p:cNvSpPr txBox="1"/>
          <p:nvPr/>
        </p:nvSpPr>
        <p:spPr>
          <a:xfrm>
            <a:off x="5818994" y="4742563"/>
            <a:ext cx="597930" cy="507831"/>
          </a:xfrm>
          <a:prstGeom prst="rect">
            <a:avLst/>
          </a:prstGeom>
          <a:noFill/>
        </p:spPr>
        <p:txBody>
          <a:bodyPr wrap="square" rtlCol="0">
            <a:spAutoFit/>
          </a:bodyPr>
          <a:lstStyle/>
          <a:p>
            <a:pPr algn="ctr"/>
            <a:r>
              <a:rPr lang="en-US" sz="1350" dirty="0"/>
              <a:t>round</a:t>
            </a:r>
            <a:endParaRPr lang="en-US" sz="1200" dirty="0"/>
          </a:p>
        </p:txBody>
      </p:sp>
      <p:sp>
        <p:nvSpPr>
          <p:cNvPr id="24" name="TextBox 23">
            <a:extLst>
              <a:ext uri="{FF2B5EF4-FFF2-40B4-BE49-F238E27FC236}">
                <a16:creationId xmlns:a16="http://schemas.microsoft.com/office/drawing/2014/main" id="{62E49D06-58D2-A395-77CC-E6FE07AF3776}"/>
              </a:ext>
            </a:extLst>
          </p:cNvPr>
          <p:cNvSpPr txBox="1"/>
          <p:nvPr/>
        </p:nvSpPr>
        <p:spPr>
          <a:xfrm>
            <a:off x="5818994" y="3442165"/>
            <a:ext cx="597930" cy="507831"/>
          </a:xfrm>
          <a:prstGeom prst="rect">
            <a:avLst/>
          </a:prstGeom>
          <a:noFill/>
        </p:spPr>
        <p:txBody>
          <a:bodyPr wrap="square" rtlCol="0">
            <a:spAutoFit/>
          </a:bodyPr>
          <a:lstStyle/>
          <a:p>
            <a:pPr algn="ctr"/>
            <a:r>
              <a:rPr lang="en-US" sz="1350" dirty="0"/>
              <a:t>round</a:t>
            </a:r>
            <a:endParaRPr lang="en-US" sz="1200" dirty="0"/>
          </a:p>
        </p:txBody>
      </p:sp>
      <p:sp>
        <p:nvSpPr>
          <p:cNvPr id="25" name="TextBox 24">
            <a:extLst>
              <a:ext uri="{FF2B5EF4-FFF2-40B4-BE49-F238E27FC236}">
                <a16:creationId xmlns:a16="http://schemas.microsoft.com/office/drawing/2014/main" id="{1590D30E-A669-474E-C246-B3CE579E88B7}"/>
              </a:ext>
            </a:extLst>
          </p:cNvPr>
          <p:cNvSpPr txBox="1"/>
          <p:nvPr/>
        </p:nvSpPr>
        <p:spPr>
          <a:xfrm>
            <a:off x="5408105" y="5159277"/>
            <a:ext cx="1312606" cy="323165"/>
          </a:xfrm>
          <a:prstGeom prst="rect">
            <a:avLst/>
          </a:prstGeom>
          <a:noFill/>
        </p:spPr>
        <p:txBody>
          <a:bodyPr wrap="square" rtlCol="0">
            <a:spAutoFit/>
          </a:bodyPr>
          <a:lstStyle/>
          <a:p>
            <a:pPr algn="ctr"/>
            <a:r>
              <a:rPr lang="en-US" sz="1500" b="1" dirty="0">
                <a:solidFill>
                  <a:srgbClr val="13294B"/>
                </a:solidFill>
              </a:rPr>
              <a:t>Blogs Dataset</a:t>
            </a:r>
          </a:p>
        </p:txBody>
      </p:sp>
      <p:sp>
        <p:nvSpPr>
          <p:cNvPr id="27" name="TextBox 26">
            <a:extLst>
              <a:ext uri="{FF2B5EF4-FFF2-40B4-BE49-F238E27FC236}">
                <a16:creationId xmlns:a16="http://schemas.microsoft.com/office/drawing/2014/main" id="{2B1EF465-13D6-5A21-E592-334495333EA9}"/>
              </a:ext>
            </a:extLst>
          </p:cNvPr>
          <p:cNvSpPr txBox="1"/>
          <p:nvPr/>
        </p:nvSpPr>
        <p:spPr>
          <a:xfrm rot="16200000">
            <a:off x="1562818" y="2881074"/>
            <a:ext cx="958653" cy="138499"/>
          </a:xfrm>
          <a:prstGeom prst="rect">
            <a:avLst/>
          </a:prstGeom>
          <a:solidFill>
            <a:schemeClr val="bg1"/>
          </a:solidFill>
        </p:spPr>
        <p:txBody>
          <a:bodyPr wrap="square" rtlCol="0">
            <a:spAutoFit/>
          </a:bodyPr>
          <a:lstStyle/>
          <a:p>
            <a:pPr algn="ctr"/>
            <a:endParaRPr lang="en-US" sz="300" dirty="0"/>
          </a:p>
        </p:txBody>
      </p:sp>
      <p:sp>
        <p:nvSpPr>
          <p:cNvPr id="28" name="TextBox 27">
            <a:extLst>
              <a:ext uri="{FF2B5EF4-FFF2-40B4-BE49-F238E27FC236}">
                <a16:creationId xmlns:a16="http://schemas.microsoft.com/office/drawing/2014/main" id="{F5F82984-6978-7DD6-03E3-FAADC2EC44D7}"/>
              </a:ext>
            </a:extLst>
          </p:cNvPr>
          <p:cNvSpPr txBox="1"/>
          <p:nvPr/>
        </p:nvSpPr>
        <p:spPr>
          <a:xfrm rot="16200000">
            <a:off x="1611208" y="4158587"/>
            <a:ext cx="958653" cy="138499"/>
          </a:xfrm>
          <a:prstGeom prst="rect">
            <a:avLst/>
          </a:prstGeom>
          <a:solidFill>
            <a:schemeClr val="bg1"/>
          </a:solidFill>
        </p:spPr>
        <p:txBody>
          <a:bodyPr wrap="square" rtlCol="0">
            <a:spAutoFit/>
          </a:bodyPr>
          <a:lstStyle/>
          <a:p>
            <a:pPr algn="ctr"/>
            <a:endParaRPr lang="en-US" sz="300" dirty="0"/>
          </a:p>
        </p:txBody>
      </p:sp>
      <p:sp>
        <p:nvSpPr>
          <p:cNvPr id="26" name="TextBox 25">
            <a:extLst>
              <a:ext uri="{FF2B5EF4-FFF2-40B4-BE49-F238E27FC236}">
                <a16:creationId xmlns:a16="http://schemas.microsoft.com/office/drawing/2014/main" id="{278BF2D8-DF4E-1676-C173-B36B9CF6922E}"/>
              </a:ext>
            </a:extLst>
          </p:cNvPr>
          <p:cNvSpPr txBox="1"/>
          <p:nvPr/>
        </p:nvSpPr>
        <p:spPr>
          <a:xfrm rot="16200000">
            <a:off x="1426450" y="4036674"/>
            <a:ext cx="1294406" cy="461665"/>
          </a:xfrm>
          <a:prstGeom prst="rect">
            <a:avLst/>
          </a:prstGeom>
          <a:noFill/>
        </p:spPr>
        <p:txBody>
          <a:bodyPr wrap="square" rtlCol="0">
            <a:spAutoFit/>
          </a:bodyPr>
          <a:lstStyle/>
          <a:p>
            <a:pPr algn="ctr"/>
            <a:r>
              <a:rPr lang="en-US" sz="1200" dirty="0"/>
              <a:t>PageRank fairness</a:t>
            </a:r>
            <a:endParaRPr lang="en-US" sz="1050" dirty="0"/>
          </a:p>
        </p:txBody>
      </p:sp>
      <p:sp>
        <p:nvSpPr>
          <p:cNvPr id="29" name="TextBox 28">
            <a:extLst>
              <a:ext uri="{FF2B5EF4-FFF2-40B4-BE49-F238E27FC236}">
                <a16:creationId xmlns:a16="http://schemas.microsoft.com/office/drawing/2014/main" id="{1029E9EB-68CF-6E02-080F-77F7B9312B75}"/>
              </a:ext>
            </a:extLst>
          </p:cNvPr>
          <p:cNvSpPr txBox="1"/>
          <p:nvPr/>
        </p:nvSpPr>
        <p:spPr>
          <a:xfrm rot="16200000">
            <a:off x="4513705" y="2838704"/>
            <a:ext cx="958653" cy="138499"/>
          </a:xfrm>
          <a:prstGeom prst="rect">
            <a:avLst/>
          </a:prstGeom>
          <a:solidFill>
            <a:schemeClr val="bg1"/>
          </a:solidFill>
        </p:spPr>
        <p:txBody>
          <a:bodyPr wrap="square" rtlCol="0">
            <a:spAutoFit/>
          </a:bodyPr>
          <a:lstStyle/>
          <a:p>
            <a:pPr algn="ctr"/>
            <a:endParaRPr lang="en-US" sz="300" dirty="0"/>
          </a:p>
        </p:txBody>
      </p:sp>
      <p:sp>
        <p:nvSpPr>
          <p:cNvPr id="30" name="TextBox 29">
            <a:extLst>
              <a:ext uri="{FF2B5EF4-FFF2-40B4-BE49-F238E27FC236}">
                <a16:creationId xmlns:a16="http://schemas.microsoft.com/office/drawing/2014/main" id="{AB59F6DF-53F4-AC04-C502-0EBD9F7D354F}"/>
              </a:ext>
            </a:extLst>
          </p:cNvPr>
          <p:cNvSpPr txBox="1"/>
          <p:nvPr/>
        </p:nvSpPr>
        <p:spPr>
          <a:xfrm rot="16200000">
            <a:off x="4568323" y="4088744"/>
            <a:ext cx="958653" cy="138499"/>
          </a:xfrm>
          <a:prstGeom prst="rect">
            <a:avLst/>
          </a:prstGeom>
          <a:solidFill>
            <a:schemeClr val="bg1"/>
          </a:solidFill>
        </p:spPr>
        <p:txBody>
          <a:bodyPr wrap="square" rtlCol="0">
            <a:spAutoFit/>
          </a:bodyPr>
          <a:lstStyle/>
          <a:p>
            <a:pPr algn="ctr"/>
            <a:endParaRPr lang="en-US" sz="300" dirty="0"/>
          </a:p>
        </p:txBody>
      </p:sp>
      <p:sp>
        <p:nvSpPr>
          <p:cNvPr id="31" name="TextBox 30">
            <a:extLst>
              <a:ext uri="{FF2B5EF4-FFF2-40B4-BE49-F238E27FC236}">
                <a16:creationId xmlns:a16="http://schemas.microsoft.com/office/drawing/2014/main" id="{5DB16284-0C5D-D6D9-E713-033878F6588C}"/>
              </a:ext>
            </a:extLst>
          </p:cNvPr>
          <p:cNvSpPr txBox="1"/>
          <p:nvPr/>
        </p:nvSpPr>
        <p:spPr>
          <a:xfrm rot="16200000">
            <a:off x="1388000" y="2712558"/>
            <a:ext cx="1294406" cy="461665"/>
          </a:xfrm>
          <a:prstGeom prst="rect">
            <a:avLst/>
          </a:prstGeom>
          <a:noFill/>
        </p:spPr>
        <p:txBody>
          <a:bodyPr wrap="square" rtlCol="0">
            <a:spAutoFit/>
          </a:bodyPr>
          <a:lstStyle/>
          <a:p>
            <a:pPr algn="ctr"/>
            <a:r>
              <a:rPr lang="en-US" sz="1200" dirty="0"/>
              <a:t>PageRank fairness</a:t>
            </a:r>
            <a:endParaRPr lang="en-US" sz="1050" dirty="0"/>
          </a:p>
        </p:txBody>
      </p:sp>
      <p:sp>
        <p:nvSpPr>
          <p:cNvPr id="32" name="TextBox 31">
            <a:extLst>
              <a:ext uri="{FF2B5EF4-FFF2-40B4-BE49-F238E27FC236}">
                <a16:creationId xmlns:a16="http://schemas.microsoft.com/office/drawing/2014/main" id="{1A9CF036-62F4-A332-A386-EECD58AACEFE}"/>
              </a:ext>
            </a:extLst>
          </p:cNvPr>
          <p:cNvSpPr txBox="1"/>
          <p:nvPr/>
        </p:nvSpPr>
        <p:spPr>
          <a:xfrm rot="16200000">
            <a:off x="4179255" y="4009989"/>
            <a:ext cx="1294406" cy="461665"/>
          </a:xfrm>
          <a:prstGeom prst="rect">
            <a:avLst/>
          </a:prstGeom>
          <a:noFill/>
        </p:spPr>
        <p:txBody>
          <a:bodyPr wrap="square" rtlCol="0">
            <a:spAutoFit/>
          </a:bodyPr>
          <a:lstStyle/>
          <a:p>
            <a:pPr algn="ctr"/>
            <a:r>
              <a:rPr lang="en-US" sz="1200" dirty="0"/>
              <a:t>PageRank fairness</a:t>
            </a:r>
            <a:endParaRPr lang="en-US" sz="1050" dirty="0"/>
          </a:p>
        </p:txBody>
      </p:sp>
      <p:sp>
        <p:nvSpPr>
          <p:cNvPr id="33" name="TextBox 32">
            <a:extLst>
              <a:ext uri="{FF2B5EF4-FFF2-40B4-BE49-F238E27FC236}">
                <a16:creationId xmlns:a16="http://schemas.microsoft.com/office/drawing/2014/main" id="{563F58E3-9115-9539-3F44-FA61AC7977B5}"/>
              </a:ext>
            </a:extLst>
          </p:cNvPr>
          <p:cNvSpPr txBox="1"/>
          <p:nvPr/>
        </p:nvSpPr>
        <p:spPr>
          <a:xfrm rot="16200000">
            <a:off x="4179839" y="2722428"/>
            <a:ext cx="1294406" cy="461665"/>
          </a:xfrm>
          <a:prstGeom prst="rect">
            <a:avLst/>
          </a:prstGeom>
          <a:noFill/>
        </p:spPr>
        <p:txBody>
          <a:bodyPr wrap="square" rtlCol="0">
            <a:spAutoFit/>
          </a:bodyPr>
          <a:lstStyle/>
          <a:p>
            <a:pPr algn="ctr"/>
            <a:r>
              <a:rPr lang="en-US" sz="1200" dirty="0"/>
              <a:t>PageRank fairness</a:t>
            </a:r>
            <a:endParaRPr lang="en-US" sz="1050" dirty="0"/>
          </a:p>
        </p:txBody>
      </p:sp>
      <p:sp>
        <p:nvSpPr>
          <p:cNvPr id="34" name="TextBox 33">
            <a:extLst>
              <a:ext uri="{FF2B5EF4-FFF2-40B4-BE49-F238E27FC236}">
                <a16:creationId xmlns:a16="http://schemas.microsoft.com/office/drawing/2014/main" id="{5E721D23-E8BD-F0C7-3555-E06D36FF732D}"/>
              </a:ext>
            </a:extLst>
          </p:cNvPr>
          <p:cNvSpPr txBox="1"/>
          <p:nvPr/>
        </p:nvSpPr>
        <p:spPr>
          <a:xfrm>
            <a:off x="999497" y="2744627"/>
            <a:ext cx="907201" cy="553998"/>
          </a:xfrm>
          <a:prstGeom prst="rect">
            <a:avLst/>
          </a:prstGeom>
          <a:noFill/>
        </p:spPr>
        <p:txBody>
          <a:bodyPr wrap="square">
            <a:spAutoFit/>
          </a:bodyPr>
          <a:lstStyle/>
          <a:p>
            <a:r>
              <a:rPr lang="en-US" sz="1500" b="1" dirty="0">
                <a:solidFill>
                  <a:srgbClr val="EE5239"/>
                </a:solidFill>
              </a:rPr>
              <a:t>Baseline Methods</a:t>
            </a:r>
          </a:p>
        </p:txBody>
      </p:sp>
      <p:sp>
        <p:nvSpPr>
          <p:cNvPr id="35" name="TextBox 34">
            <a:extLst>
              <a:ext uri="{FF2B5EF4-FFF2-40B4-BE49-F238E27FC236}">
                <a16:creationId xmlns:a16="http://schemas.microsoft.com/office/drawing/2014/main" id="{4FD3C24D-B141-4036-AC26-B75AA5458E2A}"/>
              </a:ext>
            </a:extLst>
          </p:cNvPr>
          <p:cNvSpPr txBox="1"/>
          <p:nvPr/>
        </p:nvSpPr>
        <p:spPr>
          <a:xfrm>
            <a:off x="997506" y="4037808"/>
            <a:ext cx="907201" cy="507831"/>
          </a:xfrm>
          <a:prstGeom prst="rect">
            <a:avLst/>
          </a:prstGeom>
          <a:noFill/>
        </p:spPr>
        <p:txBody>
          <a:bodyPr wrap="square">
            <a:spAutoFit/>
          </a:bodyPr>
          <a:lstStyle/>
          <a:p>
            <a:r>
              <a:rPr lang="en-US" sz="1350" b="1" dirty="0">
                <a:solidFill>
                  <a:srgbClr val="EE5239"/>
                </a:solidFill>
              </a:rPr>
              <a:t>Proposed Methods</a:t>
            </a:r>
          </a:p>
        </p:txBody>
      </p:sp>
      <p:pic>
        <p:nvPicPr>
          <p:cNvPr id="9" name="Picture 8">
            <a:extLst>
              <a:ext uri="{FF2B5EF4-FFF2-40B4-BE49-F238E27FC236}">
                <a16:creationId xmlns:a16="http://schemas.microsoft.com/office/drawing/2014/main" id="{3BEBCE48-CB34-B024-8BD1-4488126EA360}"/>
              </a:ext>
            </a:extLst>
          </p:cNvPr>
          <p:cNvPicPr>
            <a:picLocks noChangeAspect="1"/>
          </p:cNvPicPr>
          <p:nvPr/>
        </p:nvPicPr>
        <p:blipFill>
          <a:blip r:embed="rId8"/>
          <a:stretch>
            <a:fillRect/>
          </a:stretch>
        </p:blipFill>
        <p:spPr>
          <a:xfrm>
            <a:off x="1870076" y="4982286"/>
            <a:ext cx="5511230" cy="238355"/>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52230F3-9D20-E5EE-B6BB-040002A7A72F}"/>
                  </a:ext>
                </a:extLst>
              </p:cNvPr>
              <p:cNvSpPr txBox="1"/>
              <p:nvPr/>
            </p:nvSpPr>
            <p:spPr>
              <a:xfrm>
                <a:off x="230404" y="5715469"/>
                <a:ext cx="3469482" cy="346249"/>
              </a:xfrm>
              <a:prstGeom prst="rect">
                <a:avLst/>
              </a:prstGeom>
              <a:noFill/>
            </p:spPr>
            <p:txBody>
              <a:bodyPr wrap="square" rtlCol="0">
                <a:spAutoFit/>
              </a:bodyPr>
              <a:lstStyle/>
              <a:p>
                <a:pPr marL="128588" indent="-128588" algn="just">
                  <a:buFont typeface="Arial" panose="020B0604020202020204" pitchFamily="34" charset="0"/>
                  <a:buChar char="•"/>
                  <a:defRPr sz="1100">
                    <a:solidFill>
                      <a:srgbClr val="222222"/>
                    </a:solidFill>
                  </a:defRPr>
                </a:pPr>
                <a:r>
                  <a:rPr lang="en-US" sz="825" dirty="0"/>
                  <a:t>FREC: select edge </a:t>
                </a:r>
                <a14:m>
                  <m:oMath xmlns:m="http://schemas.openxmlformats.org/officeDocument/2006/math">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oMath>
                </a14:m>
                <a:r>
                  <a:rPr lang="en-US" sz="825" dirty="0"/>
                  <a:t> with highest </a:t>
                </a:r>
                <a14:m>
                  <m:oMath xmlns:m="http://schemas.openxmlformats.org/officeDocument/2006/math">
                    <m:r>
                      <m:rPr>
                        <m:sty m:val="p"/>
                      </m:rPr>
                      <a:rPr lang="en-US" sz="825">
                        <a:latin typeface="Cambria Math" panose="02040503050406030204" pitchFamily="18" charset="0"/>
                      </a:rPr>
                      <m:t>gain</m:t>
                    </m:r>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r>
                      <a:rPr lang="en-US" sz="825" i="1">
                        <a:latin typeface="Cambria Math" panose="02040503050406030204" pitchFamily="18" charset="0"/>
                      </a:rPr>
                      <m:t>=</m:t>
                    </m:r>
                    <m:r>
                      <m:rPr>
                        <m:sty m:val="p"/>
                      </m:rPr>
                      <a:rPr lang="en-US" sz="825">
                        <a:latin typeface="Cambria Math" panose="02040503050406030204" pitchFamily="18" charset="0"/>
                      </a:rPr>
                      <m:t>Λ</m:t>
                    </m:r>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sSub>
                      <m:sSubPr>
                        <m:ctrlPr>
                          <a:rPr lang="en-US" sz="825" i="1" dirty="0">
                            <a:latin typeface="Cambria Math" panose="02040503050406030204" pitchFamily="18" charset="0"/>
                          </a:rPr>
                        </m:ctrlPr>
                      </m:sSubPr>
                      <m:e>
                        <m:r>
                          <a:rPr lang="en-US" sz="825" i="1" dirty="0">
                            <a:latin typeface="Cambria Math" panose="02040503050406030204" pitchFamily="18" charset="0"/>
                          </a:rPr>
                          <m:t>𝑝</m:t>
                        </m:r>
                      </m:e>
                      <m:sub>
                        <m:r>
                          <a:rPr lang="en-US" sz="825" i="1" dirty="0">
                            <a:latin typeface="Cambria Math" panose="02040503050406030204" pitchFamily="18" charset="0"/>
                          </a:rPr>
                          <m:t>ℰ</m:t>
                        </m:r>
                      </m:sub>
                    </m:sSub>
                    <m:d>
                      <m:dPr>
                        <m:ctrlPr>
                          <a:rPr lang="en-US" sz="825" i="1" dirty="0">
                            <a:latin typeface="Cambria Math" panose="02040503050406030204" pitchFamily="18" charset="0"/>
                          </a:rPr>
                        </m:ctrlPr>
                      </m:dPr>
                      <m:e>
                        <m:r>
                          <a:rPr lang="en-US" sz="825" i="1" dirty="0">
                            <a:latin typeface="Cambria Math" panose="02040503050406030204" pitchFamily="18" charset="0"/>
                          </a:rPr>
                          <m:t>𝑥</m:t>
                        </m:r>
                      </m:e>
                    </m:d>
                  </m:oMath>
                </a14:m>
                <a:endParaRPr lang="en-US" sz="825" dirty="0"/>
              </a:p>
              <a:p>
                <a:pPr marL="128588" indent="-128588" algn="just">
                  <a:buFont typeface="Arial" panose="020B0604020202020204" pitchFamily="34" charset="0"/>
                  <a:buChar char="•"/>
                  <a:defRPr sz="1100">
                    <a:solidFill>
                      <a:srgbClr val="222222"/>
                    </a:solidFill>
                  </a:defRPr>
                </a:pPr>
                <a:r>
                  <a:rPr lang="en-US" sz="825" dirty="0"/>
                  <a:t>PREC: select edge </a:t>
                </a:r>
                <a14:m>
                  <m:oMath xmlns:m="http://schemas.openxmlformats.org/officeDocument/2006/math">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oMath>
                </a14:m>
                <a:r>
                  <a:rPr lang="en-US" sz="825" dirty="0"/>
                  <a:t> with highest </a:t>
                </a:r>
                <a14:m>
                  <m:oMath xmlns:m="http://schemas.openxmlformats.org/officeDocument/2006/math">
                    <m:r>
                      <m:rPr>
                        <m:sty m:val="p"/>
                      </m:rPr>
                      <a:rPr lang="en-US" sz="825">
                        <a:latin typeface="Cambria Math" panose="02040503050406030204" pitchFamily="18" charset="0"/>
                      </a:rPr>
                      <m:t>gain</m:t>
                    </m:r>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r>
                          <a:rPr lang="en-US" sz="825" i="1">
                            <a:latin typeface="Cambria Math" panose="02040503050406030204" pitchFamily="18" charset="0"/>
                          </a:rPr>
                          <m:t> | </m:t>
                        </m:r>
                        <m:r>
                          <a:rPr lang="en-US" sz="825" i="1">
                            <a:latin typeface="Cambria Math" panose="02040503050406030204" pitchFamily="18" charset="0"/>
                          </a:rPr>
                          <m:t>𝑥</m:t>
                        </m:r>
                      </m:e>
                    </m:d>
                    <m:r>
                      <a:rPr lang="en-US" sz="825" i="1">
                        <a:latin typeface="Cambria Math" panose="02040503050406030204" pitchFamily="18" charset="0"/>
                      </a:rPr>
                      <m:t>=</m:t>
                    </m:r>
                    <m:r>
                      <m:rPr>
                        <m:sty m:val="p"/>
                      </m:rPr>
                      <a:rPr lang="en-US" sz="825">
                        <a:latin typeface="Cambria Math" panose="02040503050406030204" pitchFamily="18" charset="0"/>
                      </a:rPr>
                      <m:t>Λ</m:t>
                    </m:r>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sSub>
                      <m:sSubPr>
                        <m:ctrlPr>
                          <a:rPr lang="en-US" sz="825" i="1" dirty="0">
                            <a:latin typeface="Cambria Math" panose="02040503050406030204" pitchFamily="18" charset="0"/>
                          </a:rPr>
                        </m:ctrlPr>
                      </m:sSubPr>
                      <m:e>
                        <m:r>
                          <a:rPr lang="en-US" sz="825" i="1" dirty="0">
                            <a:latin typeface="Cambria Math" panose="02040503050406030204" pitchFamily="18" charset="0"/>
                          </a:rPr>
                          <m:t>𝑝</m:t>
                        </m:r>
                      </m:e>
                      <m:sub>
                        <m:r>
                          <a:rPr lang="en-US" sz="825" i="1" dirty="0">
                            <a:latin typeface="Cambria Math" panose="02040503050406030204" pitchFamily="18" charset="0"/>
                          </a:rPr>
                          <m:t>ℰ</m:t>
                        </m:r>
                      </m:sub>
                    </m:sSub>
                    <m:d>
                      <m:dPr>
                        <m:ctrlPr>
                          <a:rPr lang="en-US" sz="825" i="1" dirty="0">
                            <a:latin typeface="Cambria Math" panose="02040503050406030204" pitchFamily="18" charset="0"/>
                          </a:rPr>
                        </m:ctrlPr>
                      </m:dPr>
                      <m:e>
                        <m:r>
                          <a:rPr lang="en-US" sz="825" i="1" dirty="0">
                            <a:latin typeface="Cambria Math" panose="02040503050406030204" pitchFamily="18" charset="0"/>
                          </a:rPr>
                          <m:t>𝑥</m:t>
                        </m:r>
                        <m:r>
                          <a:rPr lang="en-US" sz="825" i="1" dirty="0">
                            <a:latin typeface="Cambria Math" panose="02040503050406030204" pitchFamily="18" charset="0"/>
                          </a:rPr>
                          <m:t>|</m:t>
                        </m:r>
                        <m:r>
                          <a:rPr lang="en-US" sz="825" i="1" dirty="0">
                            <a:latin typeface="Cambria Math" panose="02040503050406030204" pitchFamily="18" charset="0"/>
                          </a:rPr>
                          <m:t>𝑥</m:t>
                        </m:r>
                      </m:e>
                    </m:d>
                  </m:oMath>
                </a14:m>
                <a:endParaRPr lang="en-US" sz="825" dirty="0"/>
              </a:p>
            </p:txBody>
          </p:sp>
        </mc:Choice>
        <mc:Fallback xmlns="">
          <p:sp>
            <p:nvSpPr>
              <p:cNvPr id="12" name="TextBox 11">
                <a:extLst>
                  <a:ext uri="{FF2B5EF4-FFF2-40B4-BE49-F238E27FC236}">
                    <a16:creationId xmlns:a16="http://schemas.microsoft.com/office/drawing/2014/main" id="{952230F3-9D20-E5EE-B6BB-040002A7A72F}"/>
                  </a:ext>
                </a:extLst>
              </p:cNvPr>
              <p:cNvSpPr txBox="1">
                <a:spLocks noRot="1" noChangeAspect="1" noMove="1" noResize="1" noEditPoints="1" noAdjustHandles="1" noChangeArrowheads="1" noChangeShapeType="1" noTextEdit="1"/>
              </p:cNvSpPr>
              <p:nvPr/>
            </p:nvSpPr>
            <p:spPr>
              <a:xfrm>
                <a:off x="230404" y="5715469"/>
                <a:ext cx="3469482" cy="346249"/>
              </a:xfrm>
              <a:prstGeom prst="rect">
                <a:avLst/>
              </a:prstGeom>
              <a:blipFill>
                <a:blip r:embed="rId9"/>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671C29A-40A9-57C8-CD0A-09A0EC0BF97D}"/>
                  </a:ext>
                </a:extLst>
              </p:cNvPr>
              <p:cNvSpPr txBox="1"/>
              <p:nvPr/>
            </p:nvSpPr>
            <p:spPr>
              <a:xfrm>
                <a:off x="3933208" y="5719641"/>
                <a:ext cx="4193454" cy="346249"/>
              </a:xfrm>
              <a:prstGeom prst="rect">
                <a:avLst/>
              </a:prstGeom>
              <a:noFill/>
            </p:spPr>
            <p:txBody>
              <a:bodyPr wrap="square" rtlCol="0">
                <a:spAutoFit/>
              </a:bodyPr>
              <a:lstStyle/>
              <a:p>
                <a:pPr marL="128588" indent="-128588" algn="just">
                  <a:buFont typeface="Arial" panose="020B0604020202020204" pitchFamily="34" charset="0"/>
                  <a:buChar char="•"/>
                  <a:defRPr sz="1100">
                    <a:solidFill>
                      <a:srgbClr val="222222"/>
                    </a:solidFill>
                  </a:defRPr>
                </a:pPr>
                <a:r>
                  <a:rPr lang="en-US" sz="825" dirty="0"/>
                  <a:t>E_FREC: select edge </a:t>
                </a:r>
                <a14:m>
                  <m:oMath xmlns:m="http://schemas.openxmlformats.org/officeDocument/2006/math">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oMath>
                </a14:m>
                <a:r>
                  <a:rPr lang="en-US" sz="825" dirty="0"/>
                  <a:t> with highest </a:t>
                </a:r>
                <a14:m>
                  <m:oMath xmlns:m="http://schemas.openxmlformats.org/officeDocument/2006/math">
                    <m:r>
                      <m:rPr>
                        <m:sty m:val="p"/>
                      </m:rPr>
                      <a:rPr lang="en-US" sz="825">
                        <a:latin typeface="Cambria Math" panose="02040503050406030204" pitchFamily="18" charset="0"/>
                      </a:rPr>
                      <m:t>gain</m:t>
                    </m:r>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sSub>
                      <m:sSubPr>
                        <m:ctrlPr>
                          <a:rPr lang="en-US" sz="825" i="1">
                            <a:latin typeface="Cambria Math" panose="02040503050406030204" pitchFamily="18" charset="0"/>
                          </a:rPr>
                        </m:ctrlPr>
                      </m:sSubPr>
                      <m:e>
                        <m:r>
                          <a:rPr lang="en-US" sz="825" i="1">
                            <a:latin typeface="Cambria Math" panose="02040503050406030204" pitchFamily="18" charset="0"/>
                          </a:rPr>
                          <m:t>𝑝</m:t>
                        </m:r>
                      </m:e>
                      <m:sub>
                        <m:r>
                          <m:rPr>
                            <m:sty m:val="p"/>
                          </m:rPr>
                          <a:rPr lang="en-US" sz="825">
                            <a:latin typeface="Cambria Math" panose="02040503050406030204" pitchFamily="18" charset="0"/>
                          </a:rPr>
                          <m:t>acc</m:t>
                        </m:r>
                      </m:sub>
                    </m:sSub>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oMath>
                </a14:m>
                <a:endParaRPr lang="en-US" sz="825" dirty="0"/>
              </a:p>
              <a:p>
                <a:pPr marL="128588" indent="-128588" algn="just">
                  <a:buFont typeface="Arial" panose="020B0604020202020204" pitchFamily="34" charset="0"/>
                  <a:buChar char="•"/>
                  <a:defRPr sz="1100">
                    <a:solidFill>
                      <a:srgbClr val="222222"/>
                    </a:solidFill>
                  </a:defRPr>
                </a:pPr>
                <a:r>
                  <a:rPr lang="en-US" sz="825" dirty="0"/>
                  <a:t>E_PREC: select edge </a:t>
                </a:r>
                <a14:m>
                  <m:oMath xmlns:m="http://schemas.openxmlformats.org/officeDocument/2006/math">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oMath>
                </a14:m>
                <a:r>
                  <a:rPr lang="en-US" sz="825" dirty="0"/>
                  <a:t> with highest </a:t>
                </a:r>
                <a14:m>
                  <m:oMath xmlns:m="http://schemas.openxmlformats.org/officeDocument/2006/math">
                    <m:r>
                      <m:rPr>
                        <m:sty m:val="p"/>
                      </m:rPr>
                      <a:rPr lang="en-US" sz="825">
                        <a:latin typeface="Cambria Math" panose="02040503050406030204" pitchFamily="18" charset="0"/>
                      </a:rPr>
                      <m:t>gain</m:t>
                    </m:r>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r>
                          <a:rPr lang="en-US" sz="825" i="1">
                            <a:latin typeface="Cambria Math" panose="02040503050406030204" pitchFamily="18" charset="0"/>
                          </a:rPr>
                          <m:t> | </m:t>
                        </m:r>
                        <m:r>
                          <a:rPr lang="en-US" sz="825" i="1">
                            <a:latin typeface="Cambria Math" panose="02040503050406030204" pitchFamily="18" charset="0"/>
                          </a:rPr>
                          <m:t>𝑥</m:t>
                        </m:r>
                      </m:e>
                    </m:d>
                    <m:sSub>
                      <m:sSubPr>
                        <m:ctrlPr>
                          <a:rPr lang="en-US" sz="825" i="1">
                            <a:latin typeface="Cambria Math" panose="02040503050406030204" pitchFamily="18" charset="0"/>
                          </a:rPr>
                        </m:ctrlPr>
                      </m:sSubPr>
                      <m:e>
                        <m:r>
                          <a:rPr lang="en-US" sz="825" i="1">
                            <a:latin typeface="Cambria Math" panose="02040503050406030204" pitchFamily="18" charset="0"/>
                          </a:rPr>
                          <m:t>𝑝</m:t>
                        </m:r>
                      </m:e>
                      <m:sub>
                        <m:r>
                          <m:rPr>
                            <m:sty m:val="p"/>
                          </m:rPr>
                          <a:rPr lang="en-US" sz="825">
                            <a:latin typeface="Cambria Math" panose="02040503050406030204" pitchFamily="18" charset="0"/>
                          </a:rPr>
                          <m:t>acc</m:t>
                        </m:r>
                      </m:sub>
                    </m:sSub>
                    <m:d>
                      <m:dPr>
                        <m:ctrlPr>
                          <a:rPr lang="en-US" sz="825" i="1">
                            <a:latin typeface="Cambria Math" panose="02040503050406030204" pitchFamily="18" charset="0"/>
                          </a:rPr>
                        </m:ctrlPr>
                      </m:dPr>
                      <m:e>
                        <m:r>
                          <a:rPr lang="en-US" sz="825" i="1">
                            <a:latin typeface="Cambria Math" panose="02040503050406030204" pitchFamily="18" charset="0"/>
                          </a:rPr>
                          <m:t>𝑥</m:t>
                        </m:r>
                        <m:r>
                          <a:rPr lang="en-US" sz="825" i="1">
                            <a:latin typeface="Cambria Math" panose="02040503050406030204" pitchFamily="18" charset="0"/>
                          </a:rPr>
                          <m:t>,</m:t>
                        </m:r>
                        <m:r>
                          <a:rPr lang="en-US" sz="825" i="1">
                            <a:latin typeface="Cambria Math" panose="02040503050406030204" pitchFamily="18" charset="0"/>
                          </a:rPr>
                          <m:t>𝑦</m:t>
                        </m:r>
                      </m:e>
                    </m:d>
                  </m:oMath>
                </a14:m>
                <a:endParaRPr lang="en-US" sz="825" dirty="0"/>
              </a:p>
            </p:txBody>
          </p:sp>
        </mc:Choice>
        <mc:Fallback xmlns="">
          <p:sp>
            <p:nvSpPr>
              <p:cNvPr id="36" name="TextBox 35">
                <a:extLst>
                  <a:ext uri="{FF2B5EF4-FFF2-40B4-BE49-F238E27FC236}">
                    <a16:creationId xmlns:a16="http://schemas.microsoft.com/office/drawing/2014/main" id="{3671C29A-40A9-57C8-CD0A-09A0EC0BF97D}"/>
                  </a:ext>
                </a:extLst>
              </p:cNvPr>
              <p:cNvSpPr txBox="1">
                <a:spLocks noRot="1" noChangeAspect="1" noMove="1" noResize="1" noEditPoints="1" noAdjustHandles="1" noChangeArrowheads="1" noChangeShapeType="1" noTextEdit="1"/>
              </p:cNvSpPr>
              <p:nvPr/>
            </p:nvSpPr>
            <p:spPr>
              <a:xfrm>
                <a:off x="3933208" y="5719641"/>
                <a:ext cx="4193454" cy="346249"/>
              </a:xfrm>
              <a:prstGeom prst="rect">
                <a:avLst/>
              </a:prstGeom>
              <a:blipFill>
                <a:blip r:embed="rId10"/>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8F6B9C6-DD2F-5404-03BB-E820B87FEC80}"/>
                  </a:ext>
                </a:extLst>
              </p:cNvPr>
              <p:cNvSpPr txBox="1"/>
              <p:nvPr/>
            </p:nvSpPr>
            <p:spPr>
              <a:xfrm>
                <a:off x="677504" y="6936043"/>
                <a:ext cx="5548313" cy="207749"/>
              </a:xfrm>
              <a:prstGeom prst="rect">
                <a:avLst/>
              </a:prstGeom>
              <a:noFill/>
            </p:spPr>
            <p:txBody>
              <a:bodyPr wrap="square">
                <a:spAutoFit/>
              </a:bodyPr>
              <a:lstStyle/>
              <a:p>
                <a:pPr algn="just">
                  <a:defRPr sz="1100">
                    <a:solidFill>
                      <a:srgbClr val="222222"/>
                    </a:solidFill>
                  </a:defRPr>
                </a:pPr>
                <a:r>
                  <a:rPr lang="en-US" sz="750" dirty="0">
                    <a:solidFill>
                      <a:schemeClr val="bg1"/>
                    </a:solidFill>
                  </a:rPr>
                  <a:t>* </a:t>
                </a:r>
                <a14:m>
                  <m:oMath xmlns:m="http://schemas.openxmlformats.org/officeDocument/2006/math">
                    <m:sSub>
                      <m:sSubPr>
                        <m:ctrlPr>
                          <a:rPr lang="en-US" sz="750" i="1">
                            <a:solidFill>
                              <a:schemeClr val="bg1"/>
                            </a:solidFill>
                            <a:latin typeface="Cambria Math" panose="02040503050406030204" pitchFamily="18" charset="0"/>
                          </a:rPr>
                        </m:ctrlPr>
                      </m:sSubPr>
                      <m:e>
                        <m:r>
                          <a:rPr lang="en-US" sz="750" i="1">
                            <a:solidFill>
                              <a:schemeClr val="bg1"/>
                            </a:solidFill>
                            <a:latin typeface="Cambria Math" panose="02040503050406030204" pitchFamily="18" charset="0"/>
                          </a:rPr>
                          <m:t>𝑝</m:t>
                        </m:r>
                      </m:e>
                      <m:sub>
                        <m:r>
                          <m:rPr>
                            <m:sty m:val="p"/>
                          </m:rPr>
                          <a:rPr lang="en-US" sz="750">
                            <a:solidFill>
                              <a:schemeClr val="bg1"/>
                            </a:solidFill>
                            <a:latin typeface="Cambria Math" panose="02040503050406030204" pitchFamily="18" charset="0"/>
                          </a:rPr>
                          <m:t>acc</m:t>
                        </m:r>
                      </m:sub>
                    </m:sSub>
                    <m:d>
                      <m:dPr>
                        <m:ctrlPr>
                          <a:rPr lang="en-US" sz="750" i="1">
                            <a:solidFill>
                              <a:schemeClr val="bg1"/>
                            </a:solidFill>
                            <a:latin typeface="Cambria Math" panose="02040503050406030204" pitchFamily="18" charset="0"/>
                          </a:rPr>
                        </m:ctrlPr>
                      </m:dPr>
                      <m:e>
                        <m:r>
                          <a:rPr lang="en-US" sz="750" i="1">
                            <a:solidFill>
                              <a:schemeClr val="bg1"/>
                            </a:solidFill>
                            <a:latin typeface="Cambria Math" panose="02040503050406030204" pitchFamily="18" charset="0"/>
                          </a:rPr>
                          <m:t>𝑥</m:t>
                        </m:r>
                        <m:r>
                          <a:rPr lang="en-US" sz="750" i="1">
                            <a:solidFill>
                              <a:schemeClr val="bg1"/>
                            </a:solidFill>
                            <a:latin typeface="Cambria Math" panose="02040503050406030204" pitchFamily="18" charset="0"/>
                          </a:rPr>
                          <m:t>,</m:t>
                        </m:r>
                        <m:r>
                          <a:rPr lang="en-US" sz="750" i="1">
                            <a:solidFill>
                              <a:schemeClr val="bg1"/>
                            </a:solidFill>
                            <a:latin typeface="Cambria Math" panose="02040503050406030204" pitchFamily="18" charset="0"/>
                          </a:rPr>
                          <m:t>𝑦</m:t>
                        </m:r>
                      </m:e>
                    </m:d>
                  </m:oMath>
                </a14:m>
                <a:r>
                  <a:rPr lang="en-US" sz="750" dirty="0">
                    <a:solidFill>
                      <a:schemeClr val="bg1"/>
                    </a:solidFill>
                  </a:rPr>
                  <a:t>: prediction probability by a logistic regression classifier on the existence of </a:t>
                </a:r>
                <a14:m>
                  <m:oMath xmlns:m="http://schemas.openxmlformats.org/officeDocument/2006/math">
                    <m:d>
                      <m:dPr>
                        <m:ctrlPr>
                          <a:rPr lang="en-US" sz="750" i="1">
                            <a:solidFill>
                              <a:schemeClr val="bg1"/>
                            </a:solidFill>
                            <a:latin typeface="Cambria Math" panose="02040503050406030204" pitchFamily="18" charset="0"/>
                          </a:rPr>
                        </m:ctrlPr>
                      </m:dPr>
                      <m:e>
                        <m:r>
                          <a:rPr lang="en-US" sz="750" i="1">
                            <a:solidFill>
                              <a:schemeClr val="bg1"/>
                            </a:solidFill>
                            <a:latin typeface="Cambria Math" panose="02040503050406030204" pitchFamily="18" charset="0"/>
                          </a:rPr>
                          <m:t>𝑥</m:t>
                        </m:r>
                        <m:r>
                          <a:rPr lang="en-US" sz="750" i="1">
                            <a:solidFill>
                              <a:schemeClr val="bg1"/>
                            </a:solidFill>
                            <a:latin typeface="Cambria Math" panose="02040503050406030204" pitchFamily="18" charset="0"/>
                          </a:rPr>
                          <m:t>,</m:t>
                        </m:r>
                        <m:r>
                          <a:rPr lang="en-US" sz="750" i="1">
                            <a:solidFill>
                              <a:schemeClr val="bg1"/>
                            </a:solidFill>
                            <a:latin typeface="Cambria Math" panose="02040503050406030204" pitchFamily="18" charset="0"/>
                          </a:rPr>
                          <m:t>𝑦</m:t>
                        </m:r>
                      </m:e>
                    </m:d>
                  </m:oMath>
                </a14:m>
                <a:r>
                  <a:rPr lang="en-US" sz="750" dirty="0">
                    <a:solidFill>
                      <a:schemeClr val="bg1"/>
                    </a:solidFill>
                  </a:rPr>
                  <a:t> using node2vec embeddings</a:t>
                </a:r>
              </a:p>
            </p:txBody>
          </p:sp>
        </mc:Choice>
        <mc:Fallback xmlns="">
          <p:sp>
            <p:nvSpPr>
              <p:cNvPr id="38" name="TextBox 37">
                <a:extLst>
                  <a:ext uri="{FF2B5EF4-FFF2-40B4-BE49-F238E27FC236}">
                    <a16:creationId xmlns:a16="http://schemas.microsoft.com/office/drawing/2014/main" id="{F8F6B9C6-DD2F-5404-03BB-E820B87FEC80}"/>
                  </a:ext>
                </a:extLst>
              </p:cNvPr>
              <p:cNvSpPr txBox="1">
                <a:spLocks noRot="1" noChangeAspect="1" noMove="1" noResize="1" noEditPoints="1" noAdjustHandles="1" noChangeArrowheads="1" noChangeShapeType="1" noTextEdit="1"/>
              </p:cNvSpPr>
              <p:nvPr/>
            </p:nvSpPr>
            <p:spPr>
              <a:xfrm>
                <a:off x="677504" y="6936043"/>
                <a:ext cx="5548313" cy="207749"/>
              </a:xfrm>
              <a:prstGeom prst="rect">
                <a:avLst/>
              </a:prstGeom>
              <a:blipFill>
                <a:blip r:embed="rId11"/>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37915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1BF0-678C-3E7E-D178-80A40D535222}"/>
              </a:ext>
            </a:extLst>
          </p:cNvPr>
          <p:cNvSpPr>
            <a:spLocks noGrp="1"/>
          </p:cNvSpPr>
          <p:nvPr>
            <p:ph type="title"/>
          </p:nvPr>
        </p:nvSpPr>
        <p:spPr/>
        <p:txBody>
          <a:bodyPr>
            <a:normAutofit/>
          </a:bodyPr>
          <a:lstStyle/>
          <a:p>
            <a:r>
              <a:rPr lang="en-US" sz="4400" dirty="0"/>
              <a:t>Roadmap</a:t>
            </a:r>
          </a:p>
        </p:txBody>
      </p:sp>
      <p:sp>
        <p:nvSpPr>
          <p:cNvPr id="3" name="Content Placeholder 2">
            <a:extLst>
              <a:ext uri="{FF2B5EF4-FFF2-40B4-BE49-F238E27FC236}">
                <a16:creationId xmlns:a16="http://schemas.microsoft.com/office/drawing/2014/main" id="{1E42B208-372C-D7B6-B343-980D3B3B6F59}"/>
              </a:ext>
            </a:extLst>
          </p:cNvPr>
          <p:cNvSpPr>
            <a:spLocks noGrp="1"/>
          </p:cNvSpPr>
          <p:nvPr>
            <p:ph idx="1"/>
          </p:nvPr>
        </p:nvSpPr>
        <p:spPr/>
        <p:txBody>
          <a:bodyPr/>
          <a:lstStyle/>
          <a:p>
            <a:r>
              <a:rPr lang="en-US" dirty="0"/>
              <a:t>Network Centrality Fairness</a:t>
            </a:r>
          </a:p>
          <a:p>
            <a:endParaRPr lang="en-US" dirty="0"/>
          </a:p>
          <a:p>
            <a:r>
              <a:rPr lang="en-US" dirty="0">
                <a:solidFill>
                  <a:srgbClr val="FF0000"/>
                </a:solidFill>
              </a:rPr>
              <a:t>Fair Graph Embeddings</a:t>
            </a:r>
          </a:p>
          <a:p>
            <a:endParaRPr lang="en-US" dirty="0"/>
          </a:p>
        </p:txBody>
      </p:sp>
    </p:spTree>
    <p:extLst>
      <p:ext uri="{BB962C8B-B14F-4D97-AF65-F5344CB8AC3E}">
        <p14:creationId xmlns:p14="http://schemas.microsoft.com/office/powerpoint/2010/main" val="16956688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0F94CC-ECF5-6F98-D19F-8B8DB21D51D1}"/>
              </a:ext>
            </a:extLst>
          </p:cNvPr>
          <p:cNvPicPr>
            <a:picLocks noChangeAspect="1"/>
          </p:cNvPicPr>
          <p:nvPr/>
        </p:nvPicPr>
        <p:blipFill>
          <a:blip r:embed="rId3"/>
          <a:stretch>
            <a:fillRect/>
          </a:stretch>
        </p:blipFill>
        <p:spPr>
          <a:xfrm>
            <a:off x="3074313" y="3168486"/>
            <a:ext cx="5904239" cy="2271719"/>
          </a:xfrm>
          <a:prstGeom prst="rect">
            <a:avLst/>
          </a:prstGeom>
        </p:spPr>
      </p:pic>
      <p:sp>
        <p:nvSpPr>
          <p:cNvPr id="2" name="Title 1">
            <a:extLst>
              <a:ext uri="{FF2B5EF4-FFF2-40B4-BE49-F238E27FC236}">
                <a16:creationId xmlns:a16="http://schemas.microsoft.com/office/drawing/2014/main" id="{2F4B8846-04A7-BD85-1987-73B866CD4DA3}"/>
              </a:ext>
            </a:extLst>
          </p:cNvPr>
          <p:cNvSpPr>
            <a:spLocks noGrp="1"/>
          </p:cNvSpPr>
          <p:nvPr>
            <p:ph type="title"/>
          </p:nvPr>
        </p:nvSpPr>
        <p:spPr/>
        <p:txBody>
          <a:bodyPr>
            <a:normAutofit/>
          </a:bodyPr>
          <a:lstStyle/>
          <a:p>
            <a:r>
              <a:rPr lang="en-US" sz="4400" dirty="0"/>
              <a:t>Preliminary: Node Embedding</a:t>
            </a:r>
          </a:p>
        </p:txBody>
      </p:sp>
      <p:sp>
        <p:nvSpPr>
          <p:cNvPr id="3" name="Content Placeholder 2">
            <a:extLst>
              <a:ext uri="{FF2B5EF4-FFF2-40B4-BE49-F238E27FC236}">
                <a16:creationId xmlns:a16="http://schemas.microsoft.com/office/drawing/2014/main" id="{A16D2CB1-3E6F-D5E6-9E0B-1577EFF5533A}"/>
              </a:ext>
            </a:extLst>
          </p:cNvPr>
          <p:cNvSpPr>
            <a:spLocks noGrp="1"/>
          </p:cNvSpPr>
          <p:nvPr>
            <p:ph idx="1"/>
          </p:nvPr>
        </p:nvSpPr>
        <p:spPr>
          <a:xfrm>
            <a:off x="55138" y="1323431"/>
            <a:ext cx="8813104" cy="3420232"/>
          </a:xfrm>
        </p:spPr>
        <p:txBody>
          <a:bodyPr>
            <a:normAutofit/>
          </a:bodyPr>
          <a:lstStyle/>
          <a:p>
            <a:r>
              <a:rPr lang="en-US" sz="2800" b="1" dirty="0"/>
              <a:t>Motivation:</a:t>
            </a:r>
            <a:r>
              <a:rPr lang="en-US" sz="2800" dirty="0"/>
              <a:t> learn low-dimensional node representations that preserve structural/attributive information</a:t>
            </a:r>
          </a:p>
          <a:p>
            <a:r>
              <a:rPr lang="en-US" sz="2800" b="1" dirty="0"/>
              <a:t>Applications</a:t>
            </a:r>
          </a:p>
          <a:p>
            <a:pPr lvl="1"/>
            <a:r>
              <a:rPr lang="en-US" sz="2400" dirty="0"/>
              <a:t>Node classification</a:t>
            </a:r>
          </a:p>
          <a:p>
            <a:pPr lvl="1"/>
            <a:r>
              <a:rPr lang="en-US" sz="2400" dirty="0"/>
              <a:t>Link prediction</a:t>
            </a:r>
          </a:p>
          <a:p>
            <a:pPr lvl="1"/>
            <a:r>
              <a:rPr lang="en-US" sz="2400" dirty="0"/>
              <a:t>Node visualization</a:t>
            </a:r>
          </a:p>
          <a:p>
            <a:endParaRPr lang="en-US" sz="2800" dirty="0"/>
          </a:p>
        </p:txBody>
      </p:sp>
      <p:sp>
        <p:nvSpPr>
          <p:cNvPr id="4" name="Slide Number Placeholder 3">
            <a:extLst>
              <a:ext uri="{FF2B5EF4-FFF2-40B4-BE49-F238E27FC236}">
                <a16:creationId xmlns:a16="http://schemas.microsoft.com/office/drawing/2014/main" id="{40FF4D51-EFC6-3918-933C-47C89DDC3E82}"/>
              </a:ext>
            </a:extLst>
          </p:cNvPr>
          <p:cNvSpPr>
            <a:spLocks noGrp="1"/>
          </p:cNvSpPr>
          <p:nvPr>
            <p:ph type="sldNum" sz="quarter" idx="4294967295"/>
          </p:nvPr>
        </p:nvSpPr>
        <p:spPr>
          <a:xfrm>
            <a:off x="6956465" y="6254964"/>
            <a:ext cx="2057400" cy="273844"/>
          </a:xfrm>
        </p:spPr>
        <p:txBody>
          <a:bodyPr/>
          <a:lstStyle/>
          <a:p>
            <a:fld id="{2376B8A7-413E-D940-9482-08C1992F1508}" type="slidenum">
              <a:rPr lang="en-US" smtClean="0"/>
              <a:pPr/>
              <a:t>136</a:t>
            </a:fld>
            <a:endParaRPr lang="en-US" dirty="0"/>
          </a:p>
        </p:txBody>
      </p:sp>
      <p:sp>
        <p:nvSpPr>
          <p:cNvPr id="6" name="TextBox 5">
            <a:extLst>
              <a:ext uri="{FF2B5EF4-FFF2-40B4-BE49-F238E27FC236}">
                <a16:creationId xmlns:a16="http://schemas.microsoft.com/office/drawing/2014/main" id="{41AE023D-722E-D873-0562-3F0471008148}"/>
              </a:ext>
            </a:extLst>
          </p:cNvPr>
          <p:cNvSpPr txBox="1"/>
          <p:nvPr/>
        </p:nvSpPr>
        <p:spPr>
          <a:xfrm>
            <a:off x="4593024" y="5426221"/>
            <a:ext cx="2866817" cy="300082"/>
          </a:xfrm>
          <a:prstGeom prst="rect">
            <a:avLst/>
          </a:prstGeom>
          <a:noFill/>
        </p:spPr>
        <p:txBody>
          <a:bodyPr wrap="square" rtlCol="0">
            <a:spAutoFit/>
          </a:bodyPr>
          <a:lstStyle/>
          <a:p>
            <a:pPr algn="ctr"/>
            <a:r>
              <a:rPr lang="en-US" sz="1350" b="1" dirty="0">
                <a:solidFill>
                  <a:srgbClr val="13294B"/>
                </a:solidFill>
              </a:rPr>
              <a:t>Visualization of Node Embedding</a:t>
            </a:r>
          </a:p>
        </p:txBody>
      </p:sp>
      <p:sp>
        <p:nvSpPr>
          <p:cNvPr id="7" name="Oval 6">
            <a:extLst>
              <a:ext uri="{FF2B5EF4-FFF2-40B4-BE49-F238E27FC236}">
                <a16:creationId xmlns:a16="http://schemas.microsoft.com/office/drawing/2014/main" id="{714A6435-55F5-92EE-AF60-98951E7EC74F}"/>
              </a:ext>
            </a:extLst>
          </p:cNvPr>
          <p:cNvSpPr/>
          <p:nvPr/>
        </p:nvSpPr>
        <p:spPr>
          <a:xfrm>
            <a:off x="3890289" y="4867529"/>
            <a:ext cx="443148" cy="27071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99D4B313-1C99-E1A6-4519-7BB37F43EF72}"/>
              </a:ext>
            </a:extLst>
          </p:cNvPr>
          <p:cNvSpPr/>
          <p:nvPr/>
        </p:nvSpPr>
        <p:spPr>
          <a:xfrm>
            <a:off x="6920628" y="4631173"/>
            <a:ext cx="271534" cy="194024"/>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2CBD3AD5-1F35-DBCF-2A74-AB8E0274DC17}"/>
              </a:ext>
            </a:extLst>
          </p:cNvPr>
          <p:cNvSpPr/>
          <p:nvPr/>
        </p:nvSpPr>
        <p:spPr>
          <a:xfrm>
            <a:off x="5422610" y="3327163"/>
            <a:ext cx="1027893" cy="711996"/>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93C18ECD-AB78-37B9-EAEE-03605BB0AD88}"/>
              </a:ext>
            </a:extLst>
          </p:cNvPr>
          <p:cNvSpPr/>
          <p:nvPr/>
        </p:nvSpPr>
        <p:spPr>
          <a:xfrm>
            <a:off x="8239515" y="3309801"/>
            <a:ext cx="849347" cy="711996"/>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D5DC87BF-A89E-54FD-3CDF-2F10E25230A1}"/>
              </a:ext>
            </a:extLst>
          </p:cNvPr>
          <p:cNvSpPr txBox="1"/>
          <p:nvPr/>
        </p:nvSpPr>
        <p:spPr>
          <a:xfrm>
            <a:off x="6718113" y="2966577"/>
            <a:ext cx="1411093" cy="300082"/>
          </a:xfrm>
          <a:prstGeom prst="rect">
            <a:avLst/>
          </a:prstGeom>
          <a:noFill/>
        </p:spPr>
        <p:txBody>
          <a:bodyPr wrap="square" rtlCol="0">
            <a:spAutoFit/>
          </a:bodyPr>
          <a:lstStyle/>
          <a:p>
            <a:r>
              <a:rPr lang="en-US" sz="1350" b="1" dirty="0">
                <a:solidFill>
                  <a:srgbClr val="13294B"/>
                </a:solidFill>
              </a:rPr>
              <a:t>Node clustering</a:t>
            </a:r>
          </a:p>
        </p:txBody>
      </p:sp>
      <p:sp>
        <p:nvSpPr>
          <p:cNvPr id="12" name="TextBox 11">
            <a:extLst>
              <a:ext uri="{FF2B5EF4-FFF2-40B4-BE49-F238E27FC236}">
                <a16:creationId xmlns:a16="http://schemas.microsoft.com/office/drawing/2014/main" id="{F916267C-D1D7-6D3C-74EC-9A2881C7A4D2}"/>
              </a:ext>
            </a:extLst>
          </p:cNvPr>
          <p:cNvSpPr txBox="1"/>
          <p:nvPr/>
        </p:nvSpPr>
        <p:spPr>
          <a:xfrm>
            <a:off x="5109531" y="4923045"/>
            <a:ext cx="1247215" cy="300082"/>
          </a:xfrm>
          <a:prstGeom prst="rect">
            <a:avLst/>
          </a:prstGeom>
          <a:noFill/>
        </p:spPr>
        <p:txBody>
          <a:bodyPr wrap="square" rtlCol="0">
            <a:spAutoFit/>
          </a:bodyPr>
          <a:lstStyle/>
          <a:p>
            <a:r>
              <a:rPr lang="en-US" sz="1350" b="1" dirty="0">
                <a:solidFill>
                  <a:srgbClr val="13294B"/>
                </a:solidFill>
              </a:rPr>
              <a:t>Link prediction</a:t>
            </a:r>
          </a:p>
        </p:txBody>
      </p:sp>
      <p:cxnSp>
        <p:nvCxnSpPr>
          <p:cNvPr id="13" name="Straight Arrow Connector 12">
            <a:extLst>
              <a:ext uri="{FF2B5EF4-FFF2-40B4-BE49-F238E27FC236}">
                <a16:creationId xmlns:a16="http://schemas.microsoft.com/office/drawing/2014/main" id="{35E29BC7-1A81-8F57-24C0-9E12CCFE73EC}"/>
              </a:ext>
            </a:extLst>
          </p:cNvPr>
          <p:cNvCxnSpPr>
            <a:cxnSpLocks/>
            <a:stCxn id="7" idx="6"/>
            <a:endCxn id="12" idx="1"/>
          </p:cNvCxnSpPr>
          <p:nvPr/>
        </p:nvCxnSpPr>
        <p:spPr>
          <a:xfrm>
            <a:off x="4333437" y="5002885"/>
            <a:ext cx="776094" cy="702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54AF451-7713-6316-38EC-2470EF8387E4}"/>
              </a:ext>
            </a:extLst>
          </p:cNvPr>
          <p:cNvCxnSpPr>
            <a:cxnSpLocks/>
            <a:stCxn id="8" idx="2"/>
          </p:cNvCxnSpPr>
          <p:nvPr/>
        </p:nvCxnSpPr>
        <p:spPr>
          <a:xfrm flipH="1">
            <a:off x="6221872" y="4728185"/>
            <a:ext cx="698756" cy="29892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9066877-D0C3-773F-CC0A-41D69A0212E5}"/>
              </a:ext>
            </a:extLst>
          </p:cNvPr>
          <p:cNvCxnSpPr>
            <a:cxnSpLocks/>
            <a:stCxn id="9" idx="7"/>
          </p:cNvCxnSpPr>
          <p:nvPr/>
        </p:nvCxnSpPr>
        <p:spPr>
          <a:xfrm flipV="1">
            <a:off x="6299971" y="3207172"/>
            <a:ext cx="498496" cy="22426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0C41EB0-B5BD-D007-3462-755A4ABA2D4E}"/>
              </a:ext>
            </a:extLst>
          </p:cNvPr>
          <p:cNvCxnSpPr>
            <a:cxnSpLocks/>
            <a:stCxn id="10" idx="1"/>
          </p:cNvCxnSpPr>
          <p:nvPr/>
        </p:nvCxnSpPr>
        <p:spPr>
          <a:xfrm flipH="1" flipV="1">
            <a:off x="7891551" y="3207172"/>
            <a:ext cx="472348" cy="20689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5F5C0A3-7322-5A8C-3D1D-B5A628AC2210}"/>
              </a:ext>
            </a:extLst>
          </p:cNvPr>
          <p:cNvSpPr txBox="1"/>
          <p:nvPr/>
        </p:nvSpPr>
        <p:spPr>
          <a:xfrm>
            <a:off x="251520" y="6168983"/>
            <a:ext cx="8352928" cy="553998"/>
          </a:xfrm>
          <a:prstGeom prst="rect">
            <a:avLst/>
          </a:prstGeom>
          <a:noFill/>
        </p:spPr>
        <p:txBody>
          <a:bodyPr wrap="square" rtlCol="0">
            <a:spAutoFit/>
          </a:bodyPr>
          <a:lstStyle/>
          <a:p>
            <a:pPr algn="just">
              <a:defRPr sz="1100">
                <a:solidFill>
                  <a:srgbClr val="222222"/>
                </a:solidFill>
              </a:defRPr>
            </a:pPr>
            <a:r>
              <a:rPr lang="en-US" sz="1000" dirty="0"/>
              <a:t>[1] </a:t>
            </a:r>
            <a:r>
              <a:rPr lang="en-US" sz="1000" dirty="0" err="1"/>
              <a:t>Perozzi</a:t>
            </a:r>
            <a:r>
              <a:rPr lang="en-US" sz="1000" dirty="0"/>
              <a:t>, B., Al-</a:t>
            </a:r>
            <a:r>
              <a:rPr lang="en-US" sz="1000" dirty="0" err="1"/>
              <a:t>Rfou</a:t>
            </a:r>
            <a:r>
              <a:rPr lang="en-US" sz="1000" dirty="0"/>
              <a:t>, R., &amp; </a:t>
            </a:r>
            <a:r>
              <a:rPr lang="en-US" sz="1000" dirty="0" err="1"/>
              <a:t>Skiena</a:t>
            </a:r>
            <a:r>
              <a:rPr lang="en-US" sz="1000" dirty="0"/>
              <a:t>, S. (2014). </a:t>
            </a:r>
            <a:r>
              <a:rPr lang="en-US" sz="1000" dirty="0" err="1"/>
              <a:t>Deepwalk</a:t>
            </a:r>
            <a:r>
              <a:rPr lang="en-US" sz="1000" dirty="0"/>
              <a:t>: Online Learning of Social Representations. KDD 2014.</a:t>
            </a:r>
          </a:p>
          <a:p>
            <a:pPr algn="just">
              <a:defRPr sz="1100">
                <a:solidFill>
                  <a:srgbClr val="222222"/>
                </a:solidFill>
              </a:defRPr>
            </a:pPr>
            <a:r>
              <a:rPr lang="en-US" sz="1000" dirty="0"/>
              <a:t>[2] Grover, A., &amp; </a:t>
            </a:r>
            <a:r>
              <a:rPr lang="en-US" sz="1000" dirty="0" err="1"/>
              <a:t>Leskovec</a:t>
            </a:r>
            <a:r>
              <a:rPr lang="en-US" sz="1000" dirty="0"/>
              <a:t>, J. (2016). node2vec: Scalable Feature Learning for Networks. KDD 2016.</a:t>
            </a:r>
          </a:p>
          <a:p>
            <a:pPr algn="just">
              <a:defRPr sz="1100">
                <a:solidFill>
                  <a:srgbClr val="222222"/>
                </a:solidFill>
              </a:defRPr>
            </a:pPr>
            <a:r>
              <a:rPr lang="en-US" sz="1000" dirty="0"/>
              <a:t>[3] </a:t>
            </a:r>
            <a:r>
              <a:rPr lang="en-US" sz="1000" dirty="0" err="1"/>
              <a:t>Bordes</a:t>
            </a:r>
            <a:r>
              <a:rPr lang="en-US" sz="1000" dirty="0"/>
              <a:t>, A., </a:t>
            </a:r>
            <a:r>
              <a:rPr lang="en-US" sz="1000" dirty="0" err="1"/>
              <a:t>Usunier</a:t>
            </a:r>
            <a:r>
              <a:rPr lang="en-US" sz="1000" dirty="0"/>
              <a:t>, N., Garcia-Duran, A., Weston, J., &amp; </a:t>
            </a:r>
            <a:r>
              <a:rPr lang="en-US" sz="1000" dirty="0" err="1"/>
              <a:t>Yakhnenko</a:t>
            </a:r>
            <a:r>
              <a:rPr lang="en-US" sz="1000" dirty="0"/>
              <a:t>, O. (2013). Translating Embeddings for Modeling Multi-relational Data. </a:t>
            </a:r>
            <a:r>
              <a:rPr lang="en-US" sz="1000" dirty="0" err="1"/>
              <a:t>NeurIPS</a:t>
            </a:r>
            <a:r>
              <a:rPr lang="en-US" sz="1000" dirty="0"/>
              <a:t> 2013.</a:t>
            </a:r>
          </a:p>
        </p:txBody>
      </p:sp>
    </p:spTree>
    <p:extLst>
      <p:ext uri="{BB962C8B-B14F-4D97-AF65-F5344CB8AC3E}">
        <p14:creationId xmlns:p14="http://schemas.microsoft.com/office/powerpoint/2010/main" val="32562779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4DDB-EF28-8B94-59FC-2CA6726E1EF3}"/>
              </a:ext>
            </a:extLst>
          </p:cNvPr>
          <p:cNvSpPr>
            <a:spLocks noGrp="1"/>
          </p:cNvSpPr>
          <p:nvPr>
            <p:ph type="title"/>
          </p:nvPr>
        </p:nvSpPr>
        <p:spPr/>
        <p:txBody>
          <a:bodyPr>
            <a:normAutofit/>
          </a:bodyPr>
          <a:lstStyle/>
          <a:p>
            <a:r>
              <a:rPr lang="en-US" sz="4400" dirty="0"/>
              <a:t>Graph embeddings</a:t>
            </a:r>
          </a:p>
        </p:txBody>
      </p:sp>
      <p:sp>
        <p:nvSpPr>
          <p:cNvPr id="3" name="Content Placeholder 2">
            <a:extLst>
              <a:ext uri="{FF2B5EF4-FFF2-40B4-BE49-F238E27FC236}">
                <a16:creationId xmlns:a16="http://schemas.microsoft.com/office/drawing/2014/main" id="{06A5E44A-7F1E-41DB-8816-6DB49232A27F}"/>
              </a:ext>
            </a:extLst>
          </p:cNvPr>
          <p:cNvSpPr>
            <a:spLocks noGrp="1"/>
          </p:cNvSpPr>
          <p:nvPr>
            <p:ph idx="1"/>
          </p:nvPr>
        </p:nvSpPr>
        <p:spPr/>
        <p:txBody>
          <a:bodyPr>
            <a:normAutofit fontScale="92500" lnSpcReduction="10000"/>
          </a:bodyPr>
          <a:lstStyle/>
          <a:p>
            <a:r>
              <a:rPr lang="en-US" dirty="0"/>
              <a:t>Graph embeddings utilize only the graph structure to derive the node representation</a:t>
            </a:r>
          </a:p>
          <a:p>
            <a:r>
              <a:rPr lang="en-US" dirty="0"/>
              <a:t>In broad terms, the embedding of a node depends on the embeddings of the k-hop neighborhood of the node</a:t>
            </a:r>
          </a:p>
          <a:p>
            <a:r>
              <a:rPr lang="en-US" dirty="0"/>
              <a:t>Since neighboring nodes tend to have similar (sensitive) attributes, the embeddings are likely to encode information about the sensitive attributes</a:t>
            </a:r>
          </a:p>
          <a:p>
            <a:pPr lvl="1"/>
            <a:r>
              <a:rPr lang="en-US" dirty="0"/>
              <a:t>Therefore, they are </a:t>
            </a:r>
            <a:r>
              <a:rPr lang="en-US" b="1" dirty="0">
                <a:solidFill>
                  <a:schemeClr val="tx1"/>
                </a:solidFill>
              </a:rPr>
              <a:t>biased</a:t>
            </a:r>
            <a:r>
              <a:rPr lang="en-US" dirty="0"/>
              <a:t> </a:t>
            </a:r>
          </a:p>
          <a:p>
            <a:pPr lvl="1"/>
            <a:endParaRPr lang="en-US" dirty="0"/>
          </a:p>
          <a:p>
            <a:r>
              <a:rPr lang="en-US" dirty="0"/>
              <a:t>How can we remove these biases?</a:t>
            </a:r>
          </a:p>
        </p:txBody>
      </p:sp>
    </p:spTree>
    <p:extLst>
      <p:ext uri="{BB962C8B-B14F-4D97-AF65-F5344CB8AC3E}">
        <p14:creationId xmlns:p14="http://schemas.microsoft.com/office/powerpoint/2010/main" val="28052704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7263-9D47-D18B-07F2-50888ADA62F8}"/>
              </a:ext>
            </a:extLst>
          </p:cNvPr>
          <p:cNvSpPr>
            <a:spLocks noGrp="1"/>
          </p:cNvSpPr>
          <p:nvPr>
            <p:ph type="title"/>
          </p:nvPr>
        </p:nvSpPr>
        <p:spPr/>
        <p:txBody>
          <a:bodyPr>
            <a:normAutofit/>
          </a:bodyPr>
          <a:lstStyle/>
          <a:p>
            <a:r>
              <a:rPr lang="en-US" sz="4400" dirty="0"/>
              <a:t>Graph unfairness</a:t>
            </a:r>
          </a:p>
        </p:txBody>
      </p:sp>
      <p:sp>
        <p:nvSpPr>
          <p:cNvPr id="3" name="Content Placeholder 2">
            <a:extLst>
              <a:ext uri="{FF2B5EF4-FFF2-40B4-BE49-F238E27FC236}">
                <a16:creationId xmlns:a16="http://schemas.microsoft.com/office/drawing/2014/main" id="{328492E4-D419-3FE1-D1C9-2CCBB44CCF76}"/>
              </a:ext>
            </a:extLst>
          </p:cNvPr>
          <p:cNvSpPr>
            <a:spLocks noGrp="1"/>
          </p:cNvSpPr>
          <p:nvPr>
            <p:ph idx="1"/>
          </p:nvPr>
        </p:nvSpPr>
        <p:spPr/>
        <p:txBody>
          <a:bodyPr>
            <a:normAutofit fontScale="92500" lnSpcReduction="10000"/>
          </a:bodyPr>
          <a:lstStyle/>
          <a:p>
            <a:r>
              <a:rPr lang="en-US" dirty="0">
                <a:solidFill>
                  <a:srgbClr val="FF0000"/>
                </a:solidFill>
              </a:rPr>
              <a:t>Homophily</a:t>
            </a:r>
            <a:r>
              <a:rPr lang="en-US" dirty="0"/>
              <a:t>-based metrics:</a:t>
            </a:r>
          </a:p>
          <a:p>
            <a:pPr lvl="1"/>
            <a:r>
              <a:rPr lang="en-US" dirty="0"/>
              <a:t>E.g., the fraction of edges that link nodes with the same sensitive attribute value</a:t>
            </a:r>
          </a:p>
          <a:p>
            <a:pPr lvl="1"/>
            <a:endParaRPr lang="en-US" dirty="0"/>
          </a:p>
          <a:p>
            <a:r>
              <a:rPr lang="en-US" dirty="0">
                <a:solidFill>
                  <a:srgbClr val="FF0000"/>
                </a:solidFill>
              </a:rPr>
              <a:t>Neighborhood</a:t>
            </a:r>
            <a:r>
              <a:rPr lang="en-US" dirty="0"/>
              <a:t> metrics:</a:t>
            </a:r>
          </a:p>
          <a:p>
            <a:pPr lvl="1"/>
            <a:r>
              <a:rPr lang="en-US" dirty="0"/>
              <a:t>The entropy of the label distribution of the neighborhood of a node.</a:t>
            </a:r>
          </a:p>
          <a:p>
            <a:pPr lvl="1"/>
            <a:endParaRPr lang="en-US" dirty="0"/>
          </a:p>
          <a:p>
            <a:r>
              <a:rPr lang="en-US" dirty="0"/>
              <a:t>Preprocessing approach:</a:t>
            </a:r>
          </a:p>
          <a:p>
            <a:pPr lvl="1"/>
            <a:r>
              <a:rPr lang="en-US" dirty="0"/>
              <a:t>Change the graph (e.g., via edge rewiring or edge additions) to improve fairness</a:t>
            </a:r>
          </a:p>
        </p:txBody>
      </p:sp>
    </p:spTree>
    <p:extLst>
      <p:ext uri="{BB962C8B-B14F-4D97-AF65-F5344CB8AC3E}">
        <p14:creationId xmlns:p14="http://schemas.microsoft.com/office/powerpoint/2010/main" val="15081975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620E-AB9E-9D1D-18F6-D9F642CD9741}"/>
              </a:ext>
            </a:extLst>
          </p:cNvPr>
          <p:cNvSpPr>
            <a:spLocks noGrp="1"/>
          </p:cNvSpPr>
          <p:nvPr>
            <p:ph type="title"/>
          </p:nvPr>
        </p:nvSpPr>
        <p:spPr>
          <a:xfrm>
            <a:off x="155534" y="83126"/>
            <a:ext cx="8592930" cy="1150357"/>
          </a:xfrm>
        </p:spPr>
        <p:txBody>
          <a:bodyPr>
            <a:normAutofit fontScale="90000"/>
          </a:bodyPr>
          <a:lstStyle/>
          <a:p>
            <a:r>
              <a:rPr lang="en-US" sz="3600" dirty="0"/>
              <a:t>Preliminary: Random Walk-based Node Embedding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A3FF249-D045-A54D-0E17-3A100255FF12}"/>
                  </a:ext>
                </a:extLst>
              </p:cNvPr>
              <p:cNvSpPr>
                <a:spLocks noGrp="1"/>
              </p:cNvSpPr>
              <p:nvPr>
                <p:ph idx="1"/>
              </p:nvPr>
            </p:nvSpPr>
            <p:spPr>
              <a:xfrm>
                <a:off x="155534" y="1312964"/>
                <a:ext cx="8813104" cy="4362426"/>
              </a:xfrm>
            </p:spPr>
            <p:txBody>
              <a:bodyPr>
                <a:normAutofit lnSpcReduction="10000"/>
              </a:bodyPr>
              <a:lstStyle/>
              <a:p>
                <a:r>
                  <a:rPr lang="en-US" sz="2400" b="1" dirty="0"/>
                  <a:t>Goal: </a:t>
                </a:r>
                <a:r>
                  <a:rPr lang="en-US" sz="2400" dirty="0"/>
                  <a:t>learn node embeddings that are predictive of nodes in its neighborhood</a:t>
                </a:r>
              </a:p>
              <a:p>
                <a:r>
                  <a:rPr lang="en-US" sz="2400" b="1" dirty="0"/>
                  <a:t>Key idea</a:t>
                </a:r>
              </a:p>
              <a:p>
                <a:pPr lvl="1"/>
                <a:r>
                  <a:rPr lang="en-US" sz="2000" dirty="0"/>
                  <a:t>Simulate random walk as a sequence of nodes</a:t>
                </a:r>
              </a:p>
              <a:p>
                <a:pPr lvl="1"/>
                <a:r>
                  <a:rPr lang="en-US" sz="2000" dirty="0"/>
                  <a:t>Apply skip-gram technique to predict the context node</a:t>
                </a:r>
              </a:p>
              <a:p>
                <a:r>
                  <a:rPr lang="en-US" sz="2400" b="1" dirty="0"/>
                  <a:t>Example</a:t>
                </a:r>
              </a:p>
              <a:p>
                <a:pPr lvl="1"/>
                <a:r>
                  <a:rPr lang="en-US" sz="2000" b="1" dirty="0" err="1"/>
                  <a:t>DeepWalk</a:t>
                </a:r>
                <a:r>
                  <a:rPr lang="en-US" sz="2000" b="1" dirty="0"/>
                  <a:t>: </a:t>
                </a:r>
                <a:r>
                  <a:rPr lang="en-US" sz="2000" dirty="0"/>
                  <a:t>random walk for sequence generation</a:t>
                </a:r>
              </a:p>
              <a:p>
                <a:pPr lvl="1"/>
                <a:r>
                  <a:rPr lang="en-US" sz="2000" b="1" dirty="0"/>
                  <a:t>Node2vec: </a:t>
                </a:r>
                <a:r>
                  <a:rPr lang="en-US" sz="2000" dirty="0"/>
                  <a:t>biased random walk for sequence generation</a:t>
                </a:r>
              </a:p>
              <a:p>
                <a:pPr marL="900113" lvl="2" indent="-214313"/>
                <a:r>
                  <a:rPr lang="en-US" sz="1800" b="1" dirty="0"/>
                  <a:t>Return parameter </a:t>
                </a:r>
                <a14:m>
                  <m:oMath xmlns:m="http://schemas.openxmlformats.org/officeDocument/2006/math">
                    <m:r>
                      <a:rPr lang="en-US" sz="1800" i="1" dirty="0">
                        <a:latin typeface="Cambria Math" panose="02040503050406030204" pitchFamily="18" charset="0"/>
                      </a:rPr>
                      <m:t>𝑝</m:t>
                    </m:r>
                  </m:oMath>
                </a14:m>
                <a:r>
                  <a:rPr lang="en-US" sz="1800" dirty="0"/>
                  <a:t>: how fast the walk </a:t>
                </a:r>
                <a:r>
                  <a:rPr lang="en-US" sz="1800" b="1" dirty="0">
                    <a:solidFill>
                      <a:srgbClr val="EE5239"/>
                    </a:solidFill>
                  </a:rPr>
                  <a:t>explores</a:t>
                </a:r>
                <a:r>
                  <a:rPr lang="en-US" sz="1800" dirty="0"/>
                  <a:t> the neighborhood </a:t>
                </a:r>
              </a:p>
              <a:p>
                <a:pPr marL="685800" lvl="2" indent="0">
                  <a:buNone/>
                </a:pPr>
                <a:r>
                  <a:rPr lang="en-US" sz="1800" dirty="0"/>
                  <a:t>     of the starting node</a:t>
                </a:r>
              </a:p>
              <a:p>
                <a:pPr marL="900113" lvl="2" indent="-214313"/>
                <a:r>
                  <a:rPr lang="en-US" sz="1800" b="1" dirty="0"/>
                  <a:t>In-out parameter </a:t>
                </a:r>
                <a14:m>
                  <m:oMath xmlns:m="http://schemas.openxmlformats.org/officeDocument/2006/math">
                    <m:r>
                      <a:rPr lang="en-US" sz="1800" i="1" dirty="0">
                        <a:latin typeface="Cambria Math" panose="02040503050406030204" pitchFamily="18" charset="0"/>
                      </a:rPr>
                      <m:t>𝑞</m:t>
                    </m:r>
                  </m:oMath>
                </a14:m>
                <a:r>
                  <a:rPr lang="en-US" sz="1800" dirty="0"/>
                  <a:t>: how fast the walk </a:t>
                </a:r>
                <a:r>
                  <a:rPr lang="en-US" sz="1800" b="1" dirty="0">
                    <a:solidFill>
                      <a:srgbClr val="EE5239"/>
                    </a:solidFill>
                  </a:rPr>
                  <a:t>leaves</a:t>
                </a:r>
                <a:r>
                  <a:rPr lang="en-US" sz="1800" dirty="0"/>
                  <a:t> the neighborhood </a:t>
                </a:r>
              </a:p>
              <a:p>
                <a:pPr marL="685800" lvl="2" indent="0">
                  <a:buNone/>
                </a:pPr>
                <a:r>
                  <a:rPr lang="en-US" sz="1800" dirty="0"/>
                  <a:t>     of the starting node</a:t>
                </a:r>
              </a:p>
              <a:p>
                <a:pPr lvl="2"/>
                <a:endParaRPr lang="en-US" sz="1800" dirty="0"/>
              </a:p>
            </p:txBody>
          </p:sp>
        </mc:Choice>
        <mc:Fallback xmlns="">
          <p:sp>
            <p:nvSpPr>
              <p:cNvPr id="3" name="Content Placeholder 2">
                <a:extLst>
                  <a:ext uri="{FF2B5EF4-FFF2-40B4-BE49-F238E27FC236}">
                    <a16:creationId xmlns:a16="http://schemas.microsoft.com/office/drawing/2014/main" id="{3A3FF249-D045-A54D-0E17-3A100255FF12}"/>
                  </a:ext>
                </a:extLst>
              </p:cNvPr>
              <p:cNvSpPr>
                <a:spLocks noGrp="1" noRot="1" noChangeAspect="1" noMove="1" noResize="1" noEditPoints="1" noAdjustHandles="1" noChangeArrowheads="1" noChangeShapeType="1" noTextEdit="1"/>
              </p:cNvSpPr>
              <p:nvPr>
                <p:ph idx="1"/>
              </p:nvPr>
            </p:nvSpPr>
            <p:spPr>
              <a:xfrm>
                <a:off x="155534" y="1312964"/>
                <a:ext cx="8813104" cy="4362426"/>
              </a:xfrm>
              <a:blipFill>
                <a:blip r:embed="rId3"/>
                <a:stretch>
                  <a:fillRect l="-969" t="-195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90BFC6F-27B5-1629-3232-7A83B501ECBA}"/>
              </a:ext>
            </a:extLst>
          </p:cNvPr>
          <p:cNvSpPr>
            <a:spLocks noGrp="1"/>
          </p:cNvSpPr>
          <p:nvPr>
            <p:ph type="sldNum" sz="quarter" idx="4294967295"/>
          </p:nvPr>
        </p:nvSpPr>
        <p:spPr>
          <a:xfrm>
            <a:off x="6952550" y="6440788"/>
            <a:ext cx="2057400" cy="273844"/>
          </a:xfrm>
        </p:spPr>
        <p:txBody>
          <a:bodyPr/>
          <a:lstStyle/>
          <a:p>
            <a:fld id="{2376B8A7-413E-D940-9482-08C1992F1508}" type="slidenum">
              <a:rPr lang="en-US" smtClean="0"/>
              <a:pPr/>
              <a:t>139</a:t>
            </a:fld>
            <a:endParaRPr lang="en-US" dirty="0"/>
          </a:p>
        </p:txBody>
      </p:sp>
      <p:pic>
        <p:nvPicPr>
          <p:cNvPr id="5" name="Picture 4">
            <a:extLst>
              <a:ext uri="{FF2B5EF4-FFF2-40B4-BE49-F238E27FC236}">
                <a16:creationId xmlns:a16="http://schemas.microsoft.com/office/drawing/2014/main" id="{C891A2E3-29BC-274C-8489-F0D87A7A6B83}"/>
              </a:ext>
            </a:extLst>
          </p:cNvPr>
          <p:cNvPicPr>
            <a:picLocks noChangeAspect="1"/>
          </p:cNvPicPr>
          <p:nvPr/>
        </p:nvPicPr>
        <p:blipFill>
          <a:blip r:embed="rId4"/>
          <a:stretch>
            <a:fillRect/>
          </a:stretch>
        </p:blipFill>
        <p:spPr>
          <a:xfrm>
            <a:off x="6084168" y="5179137"/>
            <a:ext cx="2578894" cy="1457325"/>
          </a:xfrm>
          <a:prstGeom prst="rect">
            <a:avLst/>
          </a:prstGeom>
        </p:spPr>
      </p:pic>
      <p:sp>
        <p:nvSpPr>
          <p:cNvPr id="6" name="TextBox 5">
            <a:extLst>
              <a:ext uri="{FF2B5EF4-FFF2-40B4-BE49-F238E27FC236}">
                <a16:creationId xmlns:a16="http://schemas.microsoft.com/office/drawing/2014/main" id="{B69CFEB1-206C-ADD4-9B56-706E517C959E}"/>
              </a:ext>
            </a:extLst>
          </p:cNvPr>
          <p:cNvSpPr txBox="1"/>
          <p:nvPr/>
        </p:nvSpPr>
        <p:spPr>
          <a:xfrm>
            <a:off x="241656" y="6208378"/>
            <a:ext cx="7437533" cy="369332"/>
          </a:xfrm>
          <a:prstGeom prst="rect">
            <a:avLst/>
          </a:prstGeom>
          <a:noFill/>
        </p:spPr>
        <p:txBody>
          <a:bodyPr wrap="square" rtlCol="0">
            <a:spAutoFit/>
          </a:bodyPr>
          <a:lstStyle/>
          <a:p>
            <a:pPr algn="just">
              <a:defRPr sz="1100">
                <a:solidFill>
                  <a:srgbClr val="222222"/>
                </a:solidFill>
              </a:defRPr>
            </a:pPr>
            <a:r>
              <a:rPr lang="en-US" sz="900" dirty="0"/>
              <a:t>[1] </a:t>
            </a:r>
            <a:r>
              <a:rPr lang="en-US" sz="900" dirty="0" err="1"/>
              <a:t>Perozzi</a:t>
            </a:r>
            <a:r>
              <a:rPr lang="en-US" sz="900" dirty="0"/>
              <a:t>, B., Al-</a:t>
            </a:r>
            <a:r>
              <a:rPr lang="en-US" sz="900" dirty="0" err="1"/>
              <a:t>Rfou</a:t>
            </a:r>
            <a:r>
              <a:rPr lang="en-US" sz="900" dirty="0"/>
              <a:t>, R., &amp; </a:t>
            </a:r>
            <a:r>
              <a:rPr lang="en-US" sz="900" dirty="0" err="1"/>
              <a:t>Skiena</a:t>
            </a:r>
            <a:r>
              <a:rPr lang="en-US" sz="900" dirty="0"/>
              <a:t>, S. (2014). </a:t>
            </a:r>
            <a:r>
              <a:rPr lang="en-US" sz="900" dirty="0" err="1"/>
              <a:t>Deepwalk</a:t>
            </a:r>
            <a:r>
              <a:rPr lang="en-US" sz="900" dirty="0"/>
              <a:t>: Online Learning of Social Representations. KDD 2014.</a:t>
            </a:r>
          </a:p>
          <a:p>
            <a:pPr algn="just">
              <a:defRPr sz="1100">
                <a:solidFill>
                  <a:srgbClr val="222222"/>
                </a:solidFill>
              </a:defRPr>
            </a:pPr>
            <a:r>
              <a:rPr lang="en-US" sz="900" dirty="0"/>
              <a:t>[2] Grover, A., &amp; </a:t>
            </a:r>
            <a:r>
              <a:rPr lang="en-US" sz="900" dirty="0" err="1"/>
              <a:t>Leskovec</a:t>
            </a:r>
            <a:r>
              <a:rPr lang="en-US" sz="900" dirty="0"/>
              <a:t>, J. (2016). node2vec: Scalable Feature Learning for Networks. KDD 2016.</a:t>
            </a:r>
          </a:p>
        </p:txBody>
      </p:sp>
    </p:spTree>
    <p:extLst>
      <p:ext uri="{BB962C8B-B14F-4D97-AF65-F5344CB8AC3E}">
        <p14:creationId xmlns:p14="http://schemas.microsoft.com/office/powerpoint/2010/main" val="808748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p:txBody>
          <a:bodyPr/>
          <a:lstStyle/>
          <a:p>
            <a:pPr lvl="0"/>
            <a:r>
              <a:rPr lang="en" dirty="0"/>
              <a:t>Algorithmic bias</a:t>
            </a:r>
          </a:p>
        </p:txBody>
      </p:sp>
      <p:sp>
        <p:nvSpPr>
          <p:cNvPr id="259" name="Shape 259"/>
          <p:cNvSpPr txBox="1">
            <a:spLocks noGrp="1"/>
          </p:cNvSpPr>
          <p:nvPr>
            <p:ph idx="1"/>
          </p:nvPr>
        </p:nvSpPr>
        <p:spPr>
          <a:xfrm>
            <a:off x="628650" y="1828799"/>
            <a:ext cx="4544483" cy="4348163"/>
          </a:xfrm>
        </p:spPr>
        <p:txBody>
          <a:bodyPr>
            <a:normAutofit fontScale="77500" lnSpcReduction="20000"/>
          </a:bodyPr>
          <a:lstStyle/>
          <a:p>
            <a:pPr marL="252000" lvl="0" indent="-252000">
              <a:lnSpc>
                <a:spcPct val="100000"/>
              </a:lnSpc>
              <a:spcBef>
                <a:spcPts val="1500"/>
              </a:spcBef>
            </a:pPr>
            <a:r>
              <a:rPr lang="en" dirty="0"/>
              <a:t>Online content platforms present information to match </a:t>
            </a:r>
            <a:r>
              <a:rPr lang="en" dirty="0">
                <a:solidFill>
                  <a:schemeClr val="accent1"/>
                </a:solidFill>
              </a:rPr>
              <a:t>individual users</a:t>
            </a:r>
          </a:p>
          <a:p>
            <a:pPr marL="252000" lvl="0" indent="-252000">
              <a:lnSpc>
                <a:spcPct val="100000"/>
              </a:lnSpc>
              <a:spcBef>
                <a:spcPts val="1500"/>
              </a:spcBef>
            </a:pPr>
            <a:r>
              <a:rPr lang="en" dirty="0"/>
              <a:t>Algorithmic personalization</a:t>
            </a:r>
            <a:endParaRPr lang="en-US" dirty="0"/>
          </a:p>
          <a:p>
            <a:pPr marL="594900" lvl="1" indent="-252000">
              <a:lnSpc>
                <a:spcPct val="100000"/>
              </a:lnSpc>
              <a:spcBef>
                <a:spcPts val="1500"/>
              </a:spcBef>
            </a:pPr>
            <a:r>
              <a:rPr lang="en-US" dirty="0"/>
              <a:t>News</a:t>
            </a:r>
          </a:p>
          <a:p>
            <a:pPr marL="594900" lvl="1" indent="-252000">
              <a:lnSpc>
                <a:spcPct val="100000"/>
              </a:lnSpc>
              <a:spcBef>
                <a:spcPts val="1500"/>
              </a:spcBef>
            </a:pPr>
            <a:r>
              <a:rPr lang="en-US" dirty="0"/>
              <a:t>Search engines</a:t>
            </a:r>
          </a:p>
          <a:p>
            <a:pPr marL="594900" lvl="1" indent="-252000">
              <a:lnSpc>
                <a:spcPct val="100000"/>
              </a:lnSpc>
              <a:spcBef>
                <a:spcPts val="1500"/>
              </a:spcBef>
            </a:pPr>
            <a:r>
              <a:rPr lang="en-US" dirty="0"/>
              <a:t>Social media</a:t>
            </a:r>
            <a:endParaRPr lang="en" dirty="0"/>
          </a:p>
          <a:p>
            <a:pPr marL="252000" lvl="0" indent="-252000">
              <a:lnSpc>
                <a:spcPct val="100000"/>
              </a:lnSpc>
              <a:spcBef>
                <a:spcPts val="1500"/>
              </a:spcBef>
            </a:pPr>
            <a:r>
              <a:rPr lang="en" dirty="0"/>
              <a:t>Filter bubble</a:t>
            </a:r>
          </a:p>
          <a:p>
            <a:pPr marL="594900" lvl="1" indent="-252000">
              <a:lnSpc>
                <a:spcPct val="100000"/>
              </a:lnSpc>
              <a:spcBef>
                <a:spcPts val="1500"/>
              </a:spcBef>
            </a:pPr>
            <a:r>
              <a:rPr lang="en" dirty="0"/>
              <a:t>We do not see the same content</a:t>
            </a:r>
          </a:p>
        </p:txBody>
      </p:sp>
      <p:pic>
        <p:nvPicPr>
          <p:cNvPr id="5" name="Picture 4">
            <a:extLst>
              <a:ext uri="{FF2B5EF4-FFF2-40B4-BE49-F238E27FC236}">
                <a16:creationId xmlns:a16="http://schemas.microsoft.com/office/drawing/2014/main" id="{8EA67305-D971-4E45-8C53-6DAE5C4251D6}"/>
              </a:ext>
            </a:extLst>
          </p:cNvPr>
          <p:cNvPicPr>
            <a:picLocks noChangeAspect="1"/>
          </p:cNvPicPr>
          <p:nvPr/>
        </p:nvPicPr>
        <p:blipFill>
          <a:blip r:embed="rId3"/>
          <a:stretch>
            <a:fillRect/>
          </a:stretch>
        </p:blipFill>
        <p:spPr>
          <a:xfrm>
            <a:off x="5544108" y="1828799"/>
            <a:ext cx="2262157" cy="3566668"/>
          </a:xfrm>
          <a:prstGeom prst="rect">
            <a:avLst/>
          </a:prstGeom>
        </p:spPr>
      </p:pic>
    </p:spTree>
    <p:extLst>
      <p:ext uri="{BB962C8B-B14F-4D97-AF65-F5344CB8AC3E}">
        <p14:creationId xmlns:p14="http://schemas.microsoft.com/office/powerpoint/2010/main" val="6630973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4DA2-1B71-2313-F5B5-270FBF23C86F}"/>
              </a:ext>
            </a:extLst>
          </p:cNvPr>
          <p:cNvSpPr>
            <a:spLocks noGrp="1"/>
          </p:cNvSpPr>
          <p:nvPr>
            <p:ph type="title"/>
          </p:nvPr>
        </p:nvSpPr>
        <p:spPr/>
        <p:txBody>
          <a:bodyPr>
            <a:normAutofit/>
          </a:bodyPr>
          <a:lstStyle/>
          <a:p>
            <a:r>
              <a:rPr lang="en-US" sz="4400" dirty="0" err="1"/>
              <a:t>Fairwalk</a:t>
            </a:r>
            <a:r>
              <a:rPr lang="en-US" sz="4400" dirty="0"/>
              <a:t>: Solution</a:t>
            </a:r>
          </a:p>
        </p:txBody>
      </p:sp>
      <p:sp>
        <p:nvSpPr>
          <p:cNvPr id="3" name="Content Placeholder 2">
            <a:extLst>
              <a:ext uri="{FF2B5EF4-FFF2-40B4-BE49-F238E27FC236}">
                <a16:creationId xmlns:a16="http://schemas.microsoft.com/office/drawing/2014/main" id="{3079013F-F329-1547-E71E-9CAB2D697FC9}"/>
              </a:ext>
            </a:extLst>
          </p:cNvPr>
          <p:cNvSpPr>
            <a:spLocks noGrp="1"/>
          </p:cNvSpPr>
          <p:nvPr>
            <p:ph idx="1"/>
          </p:nvPr>
        </p:nvSpPr>
        <p:spPr/>
        <p:txBody>
          <a:bodyPr>
            <a:normAutofit/>
          </a:bodyPr>
          <a:lstStyle/>
          <a:p>
            <a:r>
              <a:rPr lang="en-US" sz="2800" b="1" dirty="0"/>
              <a:t>Key idea: </a:t>
            </a:r>
            <a:r>
              <a:rPr lang="en-US" sz="2800" dirty="0"/>
              <a:t>modify the random walk procedure in node2vec</a:t>
            </a:r>
          </a:p>
          <a:p>
            <a:r>
              <a:rPr lang="en-US" sz="2800" b="1" dirty="0"/>
              <a:t>Steps of </a:t>
            </a:r>
            <a:r>
              <a:rPr lang="en-US" sz="2800" b="1" dirty="0" err="1"/>
              <a:t>Fairwalk</a:t>
            </a:r>
            <a:endParaRPr lang="en-US" sz="2800" b="1" dirty="0"/>
          </a:p>
          <a:p>
            <a:pPr lvl="1"/>
            <a:r>
              <a:rPr lang="en-US" sz="2400" dirty="0"/>
              <a:t>Partition neighbors into demographic groups</a:t>
            </a:r>
          </a:p>
          <a:p>
            <a:pPr lvl="1"/>
            <a:r>
              <a:rPr lang="en-US" sz="2400" dirty="0"/>
              <a:t>Uniformly sample a demographic group to walk to</a:t>
            </a:r>
          </a:p>
          <a:p>
            <a:pPr lvl="1"/>
            <a:r>
              <a:rPr lang="en-US" sz="2400" dirty="0"/>
              <a:t>Randomly select a neighboring node within the chosen demographic group</a:t>
            </a:r>
          </a:p>
          <a:p>
            <a:r>
              <a:rPr lang="en-US" sz="2800" b="1" dirty="0"/>
              <a:t>Example: </a:t>
            </a:r>
            <a:r>
              <a:rPr lang="en-US" sz="2800" dirty="0"/>
              <a:t>ratio of each demographic group</a:t>
            </a:r>
          </a:p>
          <a:p>
            <a:pPr lvl="1"/>
            <a:r>
              <a:rPr lang="en-US" sz="2400" dirty="0"/>
              <a:t>Original network vs. regular random walk vs. fair random walk</a:t>
            </a:r>
          </a:p>
          <a:p>
            <a:endParaRPr lang="en-US" sz="2800" dirty="0"/>
          </a:p>
          <a:p>
            <a:endParaRPr lang="en-US" sz="2800" dirty="0"/>
          </a:p>
          <a:p>
            <a:endParaRPr lang="en-US" sz="2800" dirty="0"/>
          </a:p>
        </p:txBody>
      </p:sp>
      <p:sp>
        <p:nvSpPr>
          <p:cNvPr id="4" name="Slide Number Placeholder 3">
            <a:extLst>
              <a:ext uri="{FF2B5EF4-FFF2-40B4-BE49-F238E27FC236}">
                <a16:creationId xmlns:a16="http://schemas.microsoft.com/office/drawing/2014/main" id="{C08F3968-6D42-E3D4-978D-EF3255314175}"/>
              </a:ext>
            </a:extLst>
          </p:cNvPr>
          <p:cNvSpPr>
            <a:spLocks noGrp="1"/>
          </p:cNvSpPr>
          <p:nvPr>
            <p:ph type="sldNum" sz="quarter" idx="4294967295"/>
          </p:nvPr>
        </p:nvSpPr>
        <p:spPr>
          <a:xfrm>
            <a:off x="6508545" y="6441300"/>
            <a:ext cx="2057400" cy="273844"/>
          </a:xfrm>
        </p:spPr>
        <p:txBody>
          <a:bodyPr/>
          <a:lstStyle/>
          <a:p>
            <a:fld id="{2376B8A7-413E-D940-9482-08C1992F1508}" type="slidenum">
              <a:rPr lang="en-US" smtClean="0"/>
              <a:pPr/>
              <a:t>140</a:t>
            </a:fld>
            <a:endParaRPr lang="en-US" dirty="0"/>
          </a:p>
        </p:txBody>
      </p:sp>
      <p:pic>
        <p:nvPicPr>
          <p:cNvPr id="5" name="Picture 4">
            <a:extLst>
              <a:ext uri="{FF2B5EF4-FFF2-40B4-BE49-F238E27FC236}">
                <a16:creationId xmlns:a16="http://schemas.microsoft.com/office/drawing/2014/main" id="{BD7229E4-8025-0F2A-977A-13A456F6D676}"/>
              </a:ext>
            </a:extLst>
          </p:cNvPr>
          <p:cNvPicPr>
            <a:picLocks noChangeAspect="1"/>
          </p:cNvPicPr>
          <p:nvPr/>
        </p:nvPicPr>
        <p:blipFill>
          <a:blip r:embed="rId3"/>
          <a:stretch>
            <a:fillRect/>
          </a:stretch>
        </p:blipFill>
        <p:spPr>
          <a:xfrm>
            <a:off x="2123728" y="4943899"/>
            <a:ext cx="4357307" cy="1466086"/>
          </a:xfrm>
          <a:prstGeom prst="rect">
            <a:avLst/>
          </a:prstGeom>
        </p:spPr>
      </p:pic>
      <p:sp>
        <p:nvSpPr>
          <p:cNvPr id="6" name="TextBox 5">
            <a:extLst>
              <a:ext uri="{FF2B5EF4-FFF2-40B4-BE49-F238E27FC236}">
                <a16:creationId xmlns:a16="http://schemas.microsoft.com/office/drawing/2014/main" id="{639829B1-A867-564E-BD76-F82DCE819154}"/>
              </a:ext>
            </a:extLst>
          </p:cNvPr>
          <p:cNvSpPr txBox="1"/>
          <p:nvPr/>
        </p:nvSpPr>
        <p:spPr>
          <a:xfrm>
            <a:off x="251520" y="6417007"/>
            <a:ext cx="7437533" cy="246221"/>
          </a:xfrm>
          <a:prstGeom prst="rect">
            <a:avLst/>
          </a:prstGeom>
          <a:noFill/>
        </p:spPr>
        <p:txBody>
          <a:bodyPr wrap="square" rtlCol="0">
            <a:spAutoFit/>
          </a:bodyPr>
          <a:lstStyle/>
          <a:p>
            <a:pPr algn="just">
              <a:defRPr sz="1100">
                <a:solidFill>
                  <a:srgbClr val="222222"/>
                </a:solidFill>
              </a:defRPr>
            </a:pPr>
            <a:r>
              <a:rPr lang="en-US" sz="1000" dirty="0"/>
              <a:t>[1] Rahman, T., Surma, B., Backes, M., &amp; Zhang, Y. (2019). </a:t>
            </a:r>
            <a:r>
              <a:rPr lang="en-US" sz="1000" dirty="0" err="1"/>
              <a:t>Fairwalk</a:t>
            </a:r>
            <a:r>
              <a:rPr lang="en-US" sz="1000" dirty="0"/>
              <a:t>: Towards Fair Graph Embedding. IJCAI 2019.</a:t>
            </a:r>
          </a:p>
        </p:txBody>
      </p:sp>
    </p:spTree>
    <p:extLst>
      <p:ext uri="{BB962C8B-B14F-4D97-AF65-F5344CB8AC3E}">
        <p14:creationId xmlns:p14="http://schemas.microsoft.com/office/powerpoint/2010/main" val="25417130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7432E-213F-D2AF-7242-A38BC77C8CF3}"/>
              </a:ext>
            </a:extLst>
          </p:cNvPr>
          <p:cNvSpPr>
            <a:spLocks noGrp="1"/>
          </p:cNvSpPr>
          <p:nvPr>
            <p:ph type="title"/>
          </p:nvPr>
        </p:nvSpPr>
        <p:spPr/>
        <p:txBody>
          <a:bodyPr>
            <a:normAutofit/>
          </a:bodyPr>
          <a:lstStyle/>
          <a:p>
            <a:r>
              <a:rPr lang="en-US" sz="4400" dirty="0" err="1"/>
              <a:t>Fairwalk</a:t>
            </a:r>
            <a:r>
              <a:rPr lang="en-US" sz="4400" dirty="0"/>
              <a:t> vs. Existing Works</a:t>
            </a:r>
          </a:p>
        </p:txBody>
      </p:sp>
      <p:sp>
        <p:nvSpPr>
          <p:cNvPr id="3" name="Content Placeholder 2">
            <a:extLst>
              <a:ext uri="{FF2B5EF4-FFF2-40B4-BE49-F238E27FC236}">
                <a16:creationId xmlns:a16="http://schemas.microsoft.com/office/drawing/2014/main" id="{EF1E0C48-C5EE-B78A-DFF7-F90E07AB595B}"/>
              </a:ext>
            </a:extLst>
          </p:cNvPr>
          <p:cNvSpPr>
            <a:spLocks noGrp="1"/>
          </p:cNvSpPr>
          <p:nvPr>
            <p:ph idx="1"/>
          </p:nvPr>
        </p:nvSpPr>
        <p:spPr>
          <a:xfrm>
            <a:off x="174583" y="1533852"/>
            <a:ext cx="8813104" cy="4072068"/>
          </a:xfrm>
        </p:spPr>
        <p:txBody>
          <a:bodyPr>
            <a:normAutofit/>
          </a:bodyPr>
          <a:lstStyle/>
          <a:p>
            <a:r>
              <a:rPr lang="en-US" sz="2800" b="1" dirty="0" err="1"/>
              <a:t>Fairwalk</a:t>
            </a:r>
            <a:r>
              <a:rPr lang="en-US" sz="2800" b="1" dirty="0"/>
              <a:t> vs. node2vec</a:t>
            </a:r>
          </a:p>
          <a:p>
            <a:pPr lvl="1"/>
            <a:r>
              <a:rPr lang="en-US" sz="2400" b="1" dirty="0"/>
              <a:t>Node2vec: </a:t>
            </a:r>
            <a:r>
              <a:rPr lang="en-US" sz="2400" dirty="0"/>
              <a:t>skip-gram model + walk sequences by </a:t>
            </a:r>
            <a:r>
              <a:rPr lang="en-US" sz="2400" dirty="0">
                <a:solidFill>
                  <a:srgbClr val="EE5239"/>
                </a:solidFill>
              </a:rPr>
              <a:t>original random walk</a:t>
            </a:r>
          </a:p>
          <a:p>
            <a:pPr lvl="1"/>
            <a:r>
              <a:rPr lang="en-US" sz="2400" b="1" dirty="0" err="1"/>
              <a:t>Fairwalk</a:t>
            </a:r>
            <a:r>
              <a:rPr lang="en-US" sz="2400" b="1" dirty="0"/>
              <a:t>: </a:t>
            </a:r>
            <a:r>
              <a:rPr lang="en-US" sz="2400" dirty="0"/>
              <a:t>skip-gram model + walk sequences by </a:t>
            </a:r>
            <a:r>
              <a:rPr lang="en-US" sz="2400" dirty="0">
                <a:solidFill>
                  <a:srgbClr val="EE5239"/>
                </a:solidFill>
              </a:rPr>
              <a:t>fair random walk</a:t>
            </a:r>
          </a:p>
          <a:p>
            <a:r>
              <a:rPr lang="en-US" sz="2800" b="1" dirty="0" err="1"/>
              <a:t>Fairwalk</a:t>
            </a:r>
            <a:r>
              <a:rPr lang="en-US" sz="2800" b="1" dirty="0"/>
              <a:t> vs. fairness-aware PageRank</a:t>
            </a:r>
          </a:p>
          <a:p>
            <a:pPr lvl="1"/>
            <a:r>
              <a:rPr lang="en-US" sz="2400" b="1" dirty="0"/>
              <a:t>Fairness-aware PageRank: </a:t>
            </a:r>
            <a:r>
              <a:rPr lang="en-US" sz="2400" dirty="0"/>
              <a:t>the minority group should have </a:t>
            </a:r>
            <a:r>
              <a:rPr lang="en-US" sz="2400" dirty="0">
                <a:solidFill>
                  <a:srgbClr val="EE5239"/>
                </a:solidFill>
              </a:rPr>
              <a:t>a certain proportion </a:t>
            </a:r>
            <a:r>
              <a:rPr lang="en-US" sz="2400" dirty="0"/>
              <a:t>of PageRank probability mass</a:t>
            </a:r>
          </a:p>
          <a:p>
            <a:pPr lvl="1"/>
            <a:r>
              <a:rPr lang="en-US" sz="2400" b="1" dirty="0" err="1"/>
              <a:t>Fairwalk</a:t>
            </a:r>
            <a:r>
              <a:rPr lang="en-US" sz="2400" b="1" dirty="0"/>
              <a:t>: </a:t>
            </a:r>
            <a:r>
              <a:rPr lang="en-US" sz="2400" dirty="0"/>
              <a:t>all demographic group have </a:t>
            </a:r>
            <a:r>
              <a:rPr lang="en-US" sz="2400" dirty="0">
                <a:solidFill>
                  <a:srgbClr val="EE5239"/>
                </a:solidFill>
              </a:rPr>
              <a:t>the same </a:t>
            </a:r>
            <a:r>
              <a:rPr lang="en-US" sz="2400" dirty="0"/>
              <a:t>random walk transition probability mass</a:t>
            </a:r>
          </a:p>
          <a:p>
            <a:endParaRPr lang="en-US" sz="2800" dirty="0"/>
          </a:p>
        </p:txBody>
      </p:sp>
      <p:sp>
        <p:nvSpPr>
          <p:cNvPr id="4" name="Slide Number Placeholder 3">
            <a:extLst>
              <a:ext uri="{FF2B5EF4-FFF2-40B4-BE49-F238E27FC236}">
                <a16:creationId xmlns:a16="http://schemas.microsoft.com/office/drawing/2014/main" id="{5C2867A9-E5E2-EB58-1EDF-6E06D64C11FA}"/>
              </a:ext>
            </a:extLst>
          </p:cNvPr>
          <p:cNvSpPr>
            <a:spLocks noGrp="1"/>
          </p:cNvSpPr>
          <p:nvPr>
            <p:ph type="sldNum" sz="quarter" idx="4294967295"/>
          </p:nvPr>
        </p:nvSpPr>
        <p:spPr>
          <a:xfrm>
            <a:off x="6804248" y="6348617"/>
            <a:ext cx="2057400" cy="273844"/>
          </a:xfrm>
        </p:spPr>
        <p:txBody>
          <a:bodyPr/>
          <a:lstStyle/>
          <a:p>
            <a:fld id="{2376B8A7-413E-D940-9482-08C1992F1508}" type="slidenum">
              <a:rPr lang="en-US" smtClean="0"/>
              <a:pPr/>
              <a:t>141</a:t>
            </a:fld>
            <a:endParaRPr lang="en-US" dirty="0"/>
          </a:p>
        </p:txBody>
      </p:sp>
      <p:sp>
        <p:nvSpPr>
          <p:cNvPr id="5" name="TextBox 4">
            <a:extLst>
              <a:ext uri="{FF2B5EF4-FFF2-40B4-BE49-F238E27FC236}">
                <a16:creationId xmlns:a16="http://schemas.microsoft.com/office/drawing/2014/main" id="{7DCB3983-EAE5-B7AC-F376-B3403A3114DA}"/>
              </a:ext>
            </a:extLst>
          </p:cNvPr>
          <p:cNvSpPr txBox="1"/>
          <p:nvPr/>
        </p:nvSpPr>
        <p:spPr>
          <a:xfrm>
            <a:off x="174583" y="5794619"/>
            <a:ext cx="7437533" cy="600164"/>
          </a:xfrm>
          <a:prstGeom prst="rect">
            <a:avLst/>
          </a:prstGeom>
          <a:noFill/>
        </p:spPr>
        <p:txBody>
          <a:bodyPr wrap="square" rtlCol="0">
            <a:spAutoFit/>
          </a:bodyPr>
          <a:lstStyle/>
          <a:p>
            <a:pPr algn="just">
              <a:defRPr sz="1100">
                <a:solidFill>
                  <a:srgbClr val="222222"/>
                </a:solidFill>
              </a:defRPr>
            </a:pPr>
            <a:r>
              <a:rPr lang="en-US" sz="1100" dirty="0"/>
              <a:t>[1] Rahman, T., Surma, B., Backes, M., &amp; Zhang, Y. (2019). </a:t>
            </a:r>
            <a:r>
              <a:rPr lang="en-US" sz="1100" dirty="0" err="1"/>
              <a:t>Fairwalk</a:t>
            </a:r>
            <a:r>
              <a:rPr lang="en-US" sz="1100" dirty="0"/>
              <a:t>: Towards Fair Graph Embedding. IJCAI 2019.</a:t>
            </a:r>
          </a:p>
          <a:p>
            <a:pPr algn="just">
              <a:defRPr sz="1100">
                <a:solidFill>
                  <a:srgbClr val="222222"/>
                </a:solidFill>
              </a:defRPr>
            </a:pPr>
            <a:r>
              <a:rPr lang="en-US" sz="1100" dirty="0"/>
              <a:t>[2] Grover, A., &amp; </a:t>
            </a:r>
            <a:r>
              <a:rPr lang="en-US" sz="1100" dirty="0" err="1"/>
              <a:t>Leskovec</a:t>
            </a:r>
            <a:r>
              <a:rPr lang="en-US" sz="1100" dirty="0"/>
              <a:t>, J. (2016). node2vec: Scalable Feature Learning for Networks. KDD 2016.</a:t>
            </a:r>
          </a:p>
          <a:p>
            <a:pPr algn="just">
              <a:defRPr sz="1100">
                <a:solidFill>
                  <a:srgbClr val="222222"/>
                </a:solidFill>
              </a:defRPr>
            </a:pPr>
            <a:r>
              <a:rPr lang="en-US" sz="1100" dirty="0"/>
              <a:t>[3] </a:t>
            </a:r>
            <a:r>
              <a:rPr lang="en-US" sz="1100" dirty="0" err="1"/>
              <a:t>Tsioutsiouliklis</a:t>
            </a:r>
            <a:r>
              <a:rPr lang="en-US" sz="1100" dirty="0"/>
              <a:t>, S., </a:t>
            </a:r>
            <a:r>
              <a:rPr lang="en-US" sz="1100" dirty="0" err="1"/>
              <a:t>Pitoura</a:t>
            </a:r>
            <a:r>
              <a:rPr lang="en-US" sz="1100" dirty="0"/>
              <a:t>, E., </a:t>
            </a:r>
            <a:r>
              <a:rPr lang="en-US" sz="1100" dirty="0" err="1"/>
              <a:t>Tsaparas</a:t>
            </a:r>
            <a:r>
              <a:rPr lang="en-US" sz="1100" dirty="0"/>
              <a:t>, P., </a:t>
            </a:r>
            <a:r>
              <a:rPr lang="en-US" sz="1100" dirty="0" err="1"/>
              <a:t>Kleftakis</a:t>
            </a:r>
            <a:r>
              <a:rPr lang="en-US" sz="1100" dirty="0"/>
              <a:t>, I., &amp; </a:t>
            </a:r>
            <a:r>
              <a:rPr lang="en-US" sz="1100" dirty="0" err="1"/>
              <a:t>Mamoulis</a:t>
            </a:r>
            <a:r>
              <a:rPr lang="en-US" sz="1100" dirty="0"/>
              <a:t>, N. (2021). Fairness-Aware PageRank. WWW 2021.</a:t>
            </a:r>
          </a:p>
        </p:txBody>
      </p:sp>
    </p:spTree>
    <p:extLst>
      <p:ext uri="{BB962C8B-B14F-4D97-AF65-F5344CB8AC3E}">
        <p14:creationId xmlns:p14="http://schemas.microsoft.com/office/powerpoint/2010/main" val="22958838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C291-6EC2-3E88-A230-E2F07E676C9D}"/>
              </a:ext>
            </a:extLst>
          </p:cNvPr>
          <p:cNvSpPr>
            <a:spLocks noGrp="1"/>
          </p:cNvSpPr>
          <p:nvPr>
            <p:ph type="title"/>
          </p:nvPr>
        </p:nvSpPr>
        <p:spPr/>
        <p:txBody>
          <a:bodyPr>
            <a:normAutofit fontScale="90000"/>
          </a:bodyPr>
          <a:lstStyle/>
          <a:p>
            <a:r>
              <a:rPr lang="en-US" sz="4400" dirty="0" err="1"/>
              <a:t>Fairwalk</a:t>
            </a:r>
            <a:r>
              <a:rPr lang="en-US" sz="4400" dirty="0"/>
              <a:t>: Results on Statistical Parity</a:t>
            </a:r>
          </a:p>
        </p:txBody>
      </p:sp>
      <p:sp>
        <p:nvSpPr>
          <p:cNvPr id="3" name="Content Placeholder 2">
            <a:extLst>
              <a:ext uri="{FF2B5EF4-FFF2-40B4-BE49-F238E27FC236}">
                <a16:creationId xmlns:a16="http://schemas.microsoft.com/office/drawing/2014/main" id="{025E30FF-9321-762E-0A71-EB55731D75DD}"/>
              </a:ext>
            </a:extLst>
          </p:cNvPr>
          <p:cNvSpPr>
            <a:spLocks noGrp="1"/>
          </p:cNvSpPr>
          <p:nvPr>
            <p:ph idx="1"/>
          </p:nvPr>
        </p:nvSpPr>
        <p:spPr/>
        <p:txBody>
          <a:bodyPr>
            <a:normAutofit/>
          </a:bodyPr>
          <a:lstStyle/>
          <a:p>
            <a:r>
              <a:rPr lang="en-US" sz="2800" b="1" dirty="0"/>
              <a:t>Observations</a:t>
            </a:r>
          </a:p>
          <a:p>
            <a:pPr lvl="1"/>
            <a:r>
              <a:rPr lang="en-US" sz="2400" dirty="0" err="1"/>
              <a:t>Fairwalk</a:t>
            </a:r>
            <a:r>
              <a:rPr lang="en-US" sz="2400" dirty="0"/>
              <a:t> achieves a more balanced acceptance rates among groups</a:t>
            </a:r>
          </a:p>
          <a:p>
            <a:pPr lvl="1"/>
            <a:r>
              <a:rPr lang="en-US" sz="2400" dirty="0" err="1"/>
              <a:t>Fairwalk</a:t>
            </a:r>
            <a:r>
              <a:rPr lang="en-US" sz="2400" dirty="0"/>
              <a:t> increases the fraction of cross-group recommendations</a:t>
            </a:r>
          </a:p>
          <a:p>
            <a:endParaRPr lang="en-US" sz="2400" dirty="0"/>
          </a:p>
        </p:txBody>
      </p:sp>
      <p:sp>
        <p:nvSpPr>
          <p:cNvPr id="4" name="Slide Number Placeholder 3">
            <a:extLst>
              <a:ext uri="{FF2B5EF4-FFF2-40B4-BE49-F238E27FC236}">
                <a16:creationId xmlns:a16="http://schemas.microsoft.com/office/drawing/2014/main" id="{C635403D-60F5-5A77-708E-B9870562D27A}"/>
              </a:ext>
            </a:extLst>
          </p:cNvPr>
          <p:cNvSpPr>
            <a:spLocks noGrp="1"/>
          </p:cNvSpPr>
          <p:nvPr>
            <p:ph type="sldNum" sz="quarter" idx="4294967295"/>
          </p:nvPr>
        </p:nvSpPr>
        <p:spPr>
          <a:xfrm>
            <a:off x="6457950" y="5624516"/>
            <a:ext cx="2057400" cy="273844"/>
          </a:xfrm>
        </p:spPr>
        <p:txBody>
          <a:bodyPr/>
          <a:lstStyle/>
          <a:p>
            <a:fld id="{2376B8A7-413E-D940-9482-08C1992F1508}" type="slidenum">
              <a:rPr lang="en-US" smtClean="0"/>
              <a:pPr/>
              <a:t>142</a:t>
            </a:fld>
            <a:endParaRPr lang="en-US" dirty="0"/>
          </a:p>
        </p:txBody>
      </p:sp>
      <p:pic>
        <p:nvPicPr>
          <p:cNvPr id="5" name="Picture 4">
            <a:extLst>
              <a:ext uri="{FF2B5EF4-FFF2-40B4-BE49-F238E27FC236}">
                <a16:creationId xmlns:a16="http://schemas.microsoft.com/office/drawing/2014/main" id="{9FD98963-DB5F-40FB-FA2A-D389CAE1A0F8}"/>
              </a:ext>
            </a:extLst>
          </p:cNvPr>
          <p:cNvPicPr>
            <a:picLocks noChangeAspect="1"/>
          </p:cNvPicPr>
          <p:nvPr/>
        </p:nvPicPr>
        <p:blipFill>
          <a:blip r:embed="rId2"/>
          <a:stretch>
            <a:fillRect/>
          </a:stretch>
        </p:blipFill>
        <p:spPr>
          <a:xfrm>
            <a:off x="2987824" y="3429000"/>
            <a:ext cx="3549004" cy="2802355"/>
          </a:xfrm>
          <a:prstGeom prst="rect">
            <a:avLst/>
          </a:prstGeom>
        </p:spPr>
      </p:pic>
      <p:sp>
        <p:nvSpPr>
          <p:cNvPr id="6" name="TextBox 5">
            <a:extLst>
              <a:ext uri="{FF2B5EF4-FFF2-40B4-BE49-F238E27FC236}">
                <a16:creationId xmlns:a16="http://schemas.microsoft.com/office/drawing/2014/main" id="{6EADDFE6-AFFD-0EE0-1371-8931A11F1B19}"/>
              </a:ext>
            </a:extLst>
          </p:cNvPr>
          <p:cNvSpPr txBox="1"/>
          <p:nvPr/>
        </p:nvSpPr>
        <p:spPr>
          <a:xfrm>
            <a:off x="323528" y="6361664"/>
            <a:ext cx="7437533" cy="219291"/>
          </a:xfrm>
          <a:prstGeom prst="rect">
            <a:avLst/>
          </a:prstGeom>
          <a:noFill/>
        </p:spPr>
        <p:txBody>
          <a:bodyPr wrap="square" rtlCol="0">
            <a:spAutoFit/>
          </a:bodyPr>
          <a:lstStyle/>
          <a:p>
            <a:pPr algn="just">
              <a:defRPr sz="1100">
                <a:solidFill>
                  <a:srgbClr val="222222"/>
                </a:solidFill>
              </a:defRPr>
            </a:pPr>
            <a:r>
              <a:rPr lang="en-US" sz="825" dirty="0"/>
              <a:t>[1] Rahman, T., Surma, B., Backes, M., &amp; Zhang, Y. (2019). </a:t>
            </a:r>
            <a:r>
              <a:rPr lang="en-US" sz="825" dirty="0" err="1"/>
              <a:t>Fairwalk</a:t>
            </a:r>
            <a:r>
              <a:rPr lang="en-US" sz="825" dirty="0"/>
              <a:t>: Towards Fair Graph Embedding. IJCAI 2019.</a:t>
            </a:r>
          </a:p>
        </p:txBody>
      </p:sp>
    </p:spTree>
    <p:extLst>
      <p:ext uri="{BB962C8B-B14F-4D97-AF65-F5344CB8AC3E}">
        <p14:creationId xmlns:p14="http://schemas.microsoft.com/office/powerpoint/2010/main" val="3721066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p:nvPr/>
        </p:nvSpPr>
        <p:spPr>
          <a:xfrm>
            <a:off x="285750" y="797295"/>
            <a:ext cx="4429200" cy="508799"/>
          </a:xfrm>
          <a:prstGeom prst="rect">
            <a:avLst/>
          </a:prstGeom>
          <a:noFill/>
          <a:ln>
            <a:noFill/>
          </a:ln>
        </p:spPr>
        <p:txBody>
          <a:bodyPr lIns="58925" tIns="29450" rIns="58925" bIns="29450" anchor="t" anchorCtr="0">
            <a:noAutofit/>
          </a:bodyPr>
          <a:lstStyle/>
          <a:p>
            <a:pPr defTabSz="914400">
              <a:lnSpc>
                <a:spcPct val="80000"/>
              </a:lnSpc>
              <a:buClr>
                <a:srgbClr val="FFAB40"/>
              </a:buClr>
              <a:buFont typeface="Arial"/>
              <a:buNone/>
            </a:pPr>
            <a:endParaRPr sz="5200" kern="0">
              <a:solidFill>
                <a:srgbClr val="000000"/>
              </a:solidFill>
              <a:latin typeface="Arial"/>
              <a:ea typeface="Arial"/>
              <a:cs typeface="Arial"/>
              <a:sym typeface="Arial"/>
            </a:endParaRPr>
          </a:p>
        </p:txBody>
      </p:sp>
      <p:pic>
        <p:nvPicPr>
          <p:cNvPr id="265" name="Shape 265"/>
          <p:cNvPicPr preferRelativeResize="0"/>
          <p:nvPr/>
        </p:nvPicPr>
        <p:blipFill rotWithShape="1">
          <a:blip r:embed="rId3">
            <a:alphaModFix/>
          </a:blip>
          <a:srcRect/>
          <a:stretch/>
        </p:blipFill>
        <p:spPr>
          <a:xfrm>
            <a:off x="0" y="1732359"/>
            <a:ext cx="9144000" cy="3379200"/>
          </a:xfrm>
          <a:prstGeom prst="rect">
            <a:avLst/>
          </a:prstGeom>
          <a:noFill/>
          <a:ln>
            <a:noFill/>
          </a:ln>
        </p:spPr>
      </p:pic>
      <p:sp>
        <p:nvSpPr>
          <p:cNvPr id="269" name="Shape 269"/>
          <p:cNvSpPr txBox="1">
            <a:spLocks noGrp="1"/>
          </p:cNvSpPr>
          <p:nvPr>
            <p:ph type="title"/>
          </p:nvPr>
        </p:nvSpPr>
        <p:spPr/>
        <p:txBody>
          <a:bodyPr/>
          <a:lstStyle/>
          <a:p>
            <a:pPr lvl="0"/>
            <a:r>
              <a:rPr lang="fi-FI" dirty="0" err="1"/>
              <a:t>Filter</a:t>
            </a:r>
            <a:r>
              <a:rPr lang="fi-FI" dirty="0"/>
              <a:t> </a:t>
            </a:r>
            <a:r>
              <a:rPr lang="fi-FI" dirty="0" err="1"/>
              <a:t>bubble</a:t>
            </a:r>
            <a:endParaRPr lang="en" dirty="0"/>
          </a:p>
        </p:txBody>
      </p:sp>
    </p:spTree>
    <p:extLst>
      <p:ext uri="{BB962C8B-B14F-4D97-AF65-F5344CB8AC3E}">
        <p14:creationId xmlns:p14="http://schemas.microsoft.com/office/powerpoint/2010/main" val="521861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p:nvPr/>
        </p:nvSpPr>
        <p:spPr>
          <a:xfrm>
            <a:off x="285750" y="797295"/>
            <a:ext cx="4429200" cy="508799"/>
          </a:xfrm>
          <a:prstGeom prst="rect">
            <a:avLst/>
          </a:prstGeom>
          <a:noFill/>
          <a:ln>
            <a:noFill/>
          </a:ln>
        </p:spPr>
        <p:txBody>
          <a:bodyPr lIns="58925" tIns="29450" rIns="58925" bIns="29450" anchor="t" anchorCtr="0">
            <a:noAutofit/>
          </a:bodyPr>
          <a:lstStyle/>
          <a:p>
            <a:pPr defTabSz="914400">
              <a:lnSpc>
                <a:spcPct val="80000"/>
              </a:lnSpc>
              <a:buClr>
                <a:srgbClr val="FFAB40"/>
              </a:buClr>
              <a:buFont typeface="Arial"/>
              <a:buNone/>
            </a:pPr>
            <a:endParaRPr sz="5200" kern="0">
              <a:solidFill>
                <a:srgbClr val="000000"/>
              </a:solidFill>
              <a:latin typeface="Arial"/>
              <a:ea typeface="Arial"/>
              <a:cs typeface="Arial"/>
              <a:sym typeface="Arial"/>
            </a:endParaRPr>
          </a:p>
        </p:txBody>
      </p:sp>
      <p:pic>
        <p:nvPicPr>
          <p:cNvPr id="266" name="Shape 266"/>
          <p:cNvPicPr preferRelativeResize="0"/>
          <p:nvPr/>
        </p:nvPicPr>
        <p:blipFill rotWithShape="1">
          <a:blip r:embed="rId3">
            <a:alphaModFix/>
          </a:blip>
          <a:srcRect/>
          <a:stretch/>
        </p:blipFill>
        <p:spPr>
          <a:xfrm>
            <a:off x="17048" y="1861035"/>
            <a:ext cx="9108300" cy="4063200"/>
          </a:xfrm>
          <a:prstGeom prst="rect">
            <a:avLst/>
          </a:prstGeom>
          <a:noFill/>
          <a:ln>
            <a:noFill/>
          </a:ln>
        </p:spPr>
      </p:pic>
      <p:sp>
        <p:nvSpPr>
          <p:cNvPr id="269" name="Shape 269"/>
          <p:cNvSpPr txBox="1">
            <a:spLocks noGrp="1"/>
          </p:cNvSpPr>
          <p:nvPr>
            <p:ph type="title"/>
          </p:nvPr>
        </p:nvSpPr>
        <p:spPr/>
        <p:txBody>
          <a:bodyPr/>
          <a:lstStyle/>
          <a:p>
            <a:pPr lvl="0"/>
            <a:r>
              <a:rPr lang="fi-FI" dirty="0" err="1"/>
              <a:t>Filter</a:t>
            </a:r>
            <a:r>
              <a:rPr lang="fi-FI" dirty="0"/>
              <a:t> </a:t>
            </a:r>
            <a:r>
              <a:rPr lang="fi-FI" dirty="0" err="1"/>
              <a:t>bubble</a:t>
            </a:r>
            <a:endParaRPr lang="en" dirty="0"/>
          </a:p>
        </p:txBody>
      </p:sp>
    </p:spTree>
    <p:extLst>
      <p:ext uri="{BB962C8B-B14F-4D97-AF65-F5344CB8AC3E}">
        <p14:creationId xmlns:p14="http://schemas.microsoft.com/office/powerpoint/2010/main" val="3812819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Shape 303"/>
          <p:cNvSpPr txBox="1">
            <a:spLocks noGrp="1"/>
          </p:cNvSpPr>
          <p:nvPr>
            <p:ph type="title"/>
          </p:nvPr>
        </p:nvSpPr>
        <p:spPr>
          <a:xfrm>
            <a:off x="174340" y="-23320"/>
            <a:ext cx="8795320" cy="1143000"/>
          </a:xfrm>
        </p:spPr>
        <p:txBody>
          <a:bodyPr>
            <a:normAutofit fontScale="90000"/>
          </a:bodyPr>
          <a:lstStyle/>
          <a:p>
            <a:pPr lvl="0"/>
            <a:r>
              <a:rPr lang="en" dirty="0"/>
              <a:t>Why the Web</a:t>
            </a:r>
            <a:r>
              <a:rPr lang="en-US" dirty="0"/>
              <a:t> </a:t>
            </a:r>
            <a:r>
              <a:rPr lang="en" dirty="0"/>
              <a:t>might increase polarization</a:t>
            </a:r>
          </a:p>
        </p:txBody>
      </p:sp>
      <p:sp>
        <p:nvSpPr>
          <p:cNvPr id="302" name="Shape 302"/>
          <p:cNvSpPr txBox="1">
            <a:spLocks noGrp="1"/>
          </p:cNvSpPr>
          <p:nvPr>
            <p:ph idx="1"/>
          </p:nvPr>
        </p:nvSpPr>
        <p:spPr>
          <a:xfrm>
            <a:off x="628650" y="1196897"/>
            <a:ext cx="7886700" cy="2653991"/>
          </a:xfrm>
        </p:spPr>
        <p:txBody>
          <a:bodyPr>
            <a:normAutofit fontScale="92500" lnSpcReduction="10000"/>
          </a:bodyPr>
          <a:lstStyle/>
          <a:p>
            <a:pPr marL="252000" lvl="0" indent="-252000">
              <a:lnSpc>
                <a:spcPct val="110000"/>
              </a:lnSpc>
              <a:spcBef>
                <a:spcPts val="1000"/>
              </a:spcBef>
            </a:pPr>
            <a:r>
              <a:rPr lang="en" dirty="0"/>
              <a:t>Increase in </a:t>
            </a:r>
            <a:r>
              <a:rPr lang="en" dirty="0">
                <a:solidFill>
                  <a:schemeClr val="accent1"/>
                </a:solidFill>
              </a:rPr>
              <a:t>available information</a:t>
            </a:r>
          </a:p>
          <a:p>
            <a:pPr marL="252000" lvl="0" indent="-252000">
              <a:lnSpc>
                <a:spcPct val="110000"/>
              </a:lnSpc>
              <a:spcBef>
                <a:spcPts val="1000"/>
              </a:spcBef>
            </a:pPr>
            <a:r>
              <a:rPr lang="en" dirty="0"/>
              <a:t>Increase in </a:t>
            </a:r>
            <a:r>
              <a:rPr lang="en" dirty="0">
                <a:solidFill>
                  <a:schemeClr val="accent2"/>
                </a:solidFill>
              </a:rPr>
              <a:t>filtering power</a:t>
            </a:r>
          </a:p>
          <a:p>
            <a:pPr marL="573750" lvl="1" indent="-285750">
              <a:lnSpc>
                <a:spcPct val="110000"/>
              </a:lnSpc>
              <a:spcBef>
                <a:spcPts val="500"/>
              </a:spcBef>
              <a:buFont typeface="Lucida Grande"/>
              <a:buChar char="-"/>
            </a:pPr>
            <a:r>
              <a:rPr lang="en" dirty="0"/>
              <a:t>People tend to avoid reading conflicting information</a:t>
            </a:r>
          </a:p>
          <a:p>
            <a:pPr marL="252000" lvl="0" indent="-252000">
              <a:lnSpc>
                <a:spcPct val="110000"/>
              </a:lnSpc>
              <a:spcBef>
                <a:spcPts val="1000"/>
              </a:spcBef>
            </a:pPr>
            <a:r>
              <a:rPr lang="en" dirty="0"/>
              <a:t>Increase in </a:t>
            </a:r>
            <a:r>
              <a:rPr lang="en" dirty="0">
                <a:solidFill>
                  <a:schemeClr val="accent6">
                    <a:lumMod val="75000"/>
                  </a:schemeClr>
                </a:solidFill>
              </a:rPr>
              <a:t>social feedback</a:t>
            </a:r>
            <a:r>
              <a:rPr lang="en" dirty="0"/>
              <a:t> (with social media)</a:t>
            </a:r>
          </a:p>
          <a:p>
            <a:pPr marL="573750" lvl="1" indent="-285750">
              <a:lnSpc>
                <a:spcPct val="110000"/>
              </a:lnSpc>
              <a:spcBef>
                <a:spcPts val="500"/>
              </a:spcBef>
              <a:buFont typeface="Lucida Grande"/>
              <a:buChar char="-"/>
            </a:pPr>
            <a:r>
              <a:rPr lang="en" dirty="0"/>
              <a:t>Homogeneity and group-think reinforced</a:t>
            </a:r>
          </a:p>
        </p:txBody>
      </p:sp>
      <p:sp>
        <p:nvSpPr>
          <p:cNvPr id="5" name="Shape 197">
            <a:extLst>
              <a:ext uri="{FF2B5EF4-FFF2-40B4-BE49-F238E27FC236}">
                <a16:creationId xmlns:a16="http://schemas.microsoft.com/office/drawing/2014/main" id="{1D85E093-74BC-C843-B0DF-41F9FDDE515C}"/>
              </a:ext>
            </a:extLst>
          </p:cNvPr>
          <p:cNvSpPr txBox="1">
            <a:spLocks/>
          </p:cNvSpPr>
          <p:nvPr/>
        </p:nvSpPr>
        <p:spPr>
          <a:xfrm>
            <a:off x="628650" y="369643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2060"/>
                </a:solidFill>
                <a:latin typeface="+mj-lt"/>
                <a:ea typeface="+mj-ea"/>
                <a:cs typeface="+mj-cs"/>
              </a:defRPr>
            </a:lvl1pPr>
          </a:lstStyle>
          <a:p>
            <a:r>
              <a:rPr lang="en-US" dirty="0">
                <a:latin typeface="Calibri Light"/>
              </a:rPr>
              <a:t>Echo chambers</a:t>
            </a:r>
            <a:endParaRPr lang="en" dirty="0">
              <a:latin typeface="Calibri Light"/>
            </a:endParaRPr>
          </a:p>
        </p:txBody>
      </p:sp>
      <p:sp>
        <p:nvSpPr>
          <p:cNvPr id="3" name="TextBox 2">
            <a:extLst>
              <a:ext uri="{FF2B5EF4-FFF2-40B4-BE49-F238E27FC236}">
                <a16:creationId xmlns:a16="http://schemas.microsoft.com/office/drawing/2014/main" id="{F76C7059-1D41-9544-A4AD-CE3CCDBBBB98}"/>
              </a:ext>
            </a:extLst>
          </p:cNvPr>
          <p:cNvSpPr txBox="1"/>
          <p:nvPr/>
        </p:nvSpPr>
        <p:spPr>
          <a:xfrm>
            <a:off x="628651" y="4815910"/>
            <a:ext cx="5245236" cy="646331"/>
          </a:xfrm>
          <a:prstGeom prst="rect">
            <a:avLst/>
          </a:prstGeom>
          <a:noFill/>
        </p:spPr>
        <p:txBody>
          <a:bodyPr wrap="square" rtlCol="0">
            <a:spAutoFit/>
          </a:bodyPr>
          <a:lstStyle/>
          <a:p>
            <a:r>
              <a:rPr lang="en-US" dirty="0">
                <a:solidFill>
                  <a:prstClr val="black"/>
                </a:solidFill>
                <a:latin typeface="Calibri"/>
              </a:rPr>
              <a:t>‘</a:t>
            </a:r>
            <a:r>
              <a:rPr lang="en-US" dirty="0">
                <a:solidFill>
                  <a:srgbClr val="4472C4"/>
                </a:solidFill>
                <a:latin typeface="Calibri"/>
              </a:rPr>
              <a:t>Tribal enclaves</a:t>
            </a:r>
            <a:r>
              <a:rPr lang="en-US" dirty="0">
                <a:solidFill>
                  <a:prstClr val="black"/>
                </a:solidFill>
                <a:latin typeface="Calibri"/>
              </a:rPr>
              <a:t>’ in which people hear and reinforce their own opinions</a:t>
            </a:r>
          </a:p>
        </p:txBody>
      </p:sp>
      <p:pic>
        <p:nvPicPr>
          <p:cNvPr id="7" name="Shape 194">
            <a:extLst>
              <a:ext uri="{FF2B5EF4-FFF2-40B4-BE49-F238E27FC236}">
                <a16:creationId xmlns:a16="http://schemas.microsoft.com/office/drawing/2014/main" id="{248CD623-C69F-8F45-A594-1F69F0370F17}"/>
              </a:ext>
            </a:extLst>
          </p:cNvPr>
          <p:cNvPicPr preferRelativeResize="0"/>
          <p:nvPr/>
        </p:nvPicPr>
        <p:blipFill rotWithShape="1">
          <a:blip r:embed="rId3">
            <a:alphaModFix/>
          </a:blip>
          <a:srcRect l="10654" t="36451" r="10654" b="30353"/>
          <a:stretch/>
        </p:blipFill>
        <p:spPr>
          <a:xfrm>
            <a:off x="6457950" y="4120179"/>
            <a:ext cx="2641464" cy="2189641"/>
          </a:xfrm>
          <a:prstGeom prst="rect">
            <a:avLst/>
          </a:prstGeom>
          <a:noFill/>
          <a:ln>
            <a:noFill/>
          </a:ln>
        </p:spPr>
      </p:pic>
    </p:spTree>
    <p:extLst>
      <p:ext uri="{BB962C8B-B14F-4D97-AF65-F5344CB8AC3E}">
        <p14:creationId xmlns:p14="http://schemas.microsoft.com/office/powerpoint/2010/main" val="3602523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Shape 276"/>
          <p:cNvSpPr/>
          <p:nvPr/>
        </p:nvSpPr>
        <p:spPr>
          <a:xfrm>
            <a:off x="6952520" y="1605515"/>
            <a:ext cx="1959892" cy="2020186"/>
          </a:xfrm>
          <a:prstGeom prst="rect">
            <a:avLst/>
          </a:prstGeom>
          <a:solidFill>
            <a:srgbClr val="D7E4BD"/>
          </a:solidFill>
          <a:ln w="9525" cap="flat" cmpd="sng">
            <a:solidFill>
              <a:srgbClr val="000000"/>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t" anchorCtr="0">
            <a:noAutofit/>
          </a:bodyPr>
          <a:lstStyle/>
          <a:p>
            <a:pPr algn="ctr" defTabSz="914400">
              <a:buSzPct val="25000"/>
            </a:pPr>
            <a:r>
              <a:rPr lang="en" sz="1400" b="1" kern="0" dirty="0">
                <a:solidFill>
                  <a:srgbClr val="000000"/>
                </a:solidFill>
                <a:latin typeface="Arial"/>
                <a:ea typeface="Calibri"/>
                <a:cs typeface="Arial"/>
                <a:sym typeface="Calibri"/>
              </a:rPr>
              <a:t>Catalysts</a:t>
            </a:r>
          </a:p>
          <a:p>
            <a:pPr algn="ctr" defTabSz="914400"/>
            <a:endParaRPr sz="1400" kern="0" dirty="0">
              <a:solidFill>
                <a:srgbClr val="000000"/>
              </a:solidFill>
              <a:latin typeface="Arial"/>
              <a:ea typeface="Calibri"/>
              <a:cs typeface="Arial"/>
              <a:sym typeface="Calibri"/>
            </a:endParaRPr>
          </a:p>
          <a:p>
            <a:pPr algn="ctr" defTabSz="914400"/>
            <a:endParaRPr sz="1400" kern="0" dirty="0">
              <a:solidFill>
                <a:srgbClr val="000000"/>
              </a:solidFill>
              <a:latin typeface="Arial"/>
              <a:ea typeface="Calibri"/>
              <a:cs typeface="Arial"/>
              <a:sym typeface="Calibri"/>
            </a:endParaRPr>
          </a:p>
          <a:p>
            <a:pPr algn="ctr" defTabSz="914400"/>
            <a:endParaRPr sz="1400" kern="0" dirty="0">
              <a:solidFill>
                <a:srgbClr val="000000"/>
              </a:solidFill>
              <a:latin typeface="Arial"/>
              <a:ea typeface="Calibri"/>
              <a:cs typeface="Arial"/>
              <a:sym typeface="Calibri"/>
            </a:endParaRPr>
          </a:p>
          <a:p>
            <a:pPr algn="ctr" defTabSz="914400"/>
            <a:endParaRPr sz="1400" kern="0" dirty="0">
              <a:solidFill>
                <a:srgbClr val="000000"/>
              </a:solidFill>
              <a:latin typeface="Arial"/>
              <a:ea typeface="Calibri"/>
              <a:cs typeface="Arial"/>
              <a:sym typeface="Calibri"/>
            </a:endParaRPr>
          </a:p>
          <a:p>
            <a:pPr algn="ctr" defTabSz="914400"/>
            <a:endParaRPr sz="1400" kern="0" dirty="0">
              <a:solidFill>
                <a:srgbClr val="000000"/>
              </a:solidFill>
              <a:latin typeface="Arial"/>
              <a:ea typeface="Calibri"/>
              <a:cs typeface="Arial"/>
              <a:sym typeface="Calibri"/>
            </a:endParaRPr>
          </a:p>
          <a:p>
            <a:pPr algn="ctr" defTabSz="914400"/>
            <a:endParaRPr sz="1400" kern="0" dirty="0">
              <a:solidFill>
                <a:srgbClr val="000000"/>
              </a:solidFill>
              <a:latin typeface="Arial"/>
              <a:ea typeface="Calibri"/>
              <a:cs typeface="Arial"/>
              <a:sym typeface="Calibri"/>
            </a:endParaRPr>
          </a:p>
          <a:p>
            <a:pPr algn="ctr" defTabSz="914400"/>
            <a:endParaRPr sz="1400" kern="0" dirty="0">
              <a:solidFill>
                <a:srgbClr val="000000"/>
              </a:solidFill>
              <a:latin typeface="Arial"/>
              <a:ea typeface="Calibri"/>
              <a:cs typeface="Arial"/>
              <a:sym typeface="Calibri"/>
            </a:endParaRPr>
          </a:p>
          <a:p>
            <a:pPr algn="ctr" defTabSz="914400"/>
            <a:endParaRPr sz="1400" kern="0" dirty="0">
              <a:solidFill>
                <a:srgbClr val="000000"/>
              </a:solidFill>
              <a:latin typeface="Arial"/>
              <a:ea typeface="Calibri"/>
              <a:cs typeface="Arial"/>
              <a:sym typeface="Calibri"/>
            </a:endParaRPr>
          </a:p>
        </p:txBody>
      </p:sp>
      <p:sp>
        <p:nvSpPr>
          <p:cNvPr id="277" name="Shape 277"/>
          <p:cNvSpPr/>
          <p:nvPr/>
        </p:nvSpPr>
        <p:spPr>
          <a:xfrm>
            <a:off x="1562986" y="2165267"/>
            <a:ext cx="4550735" cy="928000"/>
          </a:xfrm>
          <a:prstGeom prst="rect">
            <a:avLst/>
          </a:prstGeom>
          <a:solidFill>
            <a:srgbClr val="D7E4BD"/>
          </a:solidFill>
          <a:ln w="9525" cap="flat" cmpd="sng">
            <a:solidFill>
              <a:srgbClr val="000000"/>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endParaRPr sz="1400" kern="0">
              <a:solidFill>
                <a:srgbClr val="000000"/>
              </a:solidFill>
              <a:latin typeface="Arial"/>
              <a:ea typeface="Calibri"/>
              <a:cs typeface="Arial"/>
              <a:sym typeface="Calibri"/>
            </a:endParaRPr>
          </a:p>
        </p:txBody>
      </p:sp>
      <p:sp>
        <p:nvSpPr>
          <p:cNvPr id="278" name="Shape 278"/>
          <p:cNvSpPr/>
          <p:nvPr/>
        </p:nvSpPr>
        <p:spPr>
          <a:xfrm>
            <a:off x="839328" y="3789527"/>
            <a:ext cx="5997407" cy="928000"/>
          </a:xfrm>
          <a:prstGeom prst="rect">
            <a:avLst/>
          </a:prstGeom>
          <a:solidFill>
            <a:srgbClr val="D7E4BD"/>
          </a:solidFill>
          <a:ln w="9525" cap="flat" cmpd="sng">
            <a:solidFill>
              <a:srgbClr val="000000"/>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endParaRPr sz="1400" kern="0">
              <a:solidFill>
                <a:srgbClr val="000000"/>
              </a:solidFill>
              <a:latin typeface="Arial"/>
              <a:ea typeface="Calibri"/>
              <a:cs typeface="Arial"/>
              <a:sym typeface="Calibri"/>
            </a:endParaRPr>
          </a:p>
        </p:txBody>
      </p:sp>
      <p:sp>
        <p:nvSpPr>
          <p:cNvPr id="279" name="Shape 279"/>
          <p:cNvSpPr/>
          <p:nvPr/>
        </p:nvSpPr>
        <p:spPr>
          <a:xfrm>
            <a:off x="839327" y="5296994"/>
            <a:ext cx="5997407" cy="928000"/>
          </a:xfrm>
          <a:prstGeom prst="rect">
            <a:avLst/>
          </a:prstGeom>
          <a:solidFill>
            <a:srgbClr val="D7E4BD"/>
          </a:solidFill>
          <a:ln w="9525" cap="flat" cmpd="sng">
            <a:solidFill>
              <a:srgbClr val="000000"/>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endParaRPr sz="1400" kern="0">
              <a:solidFill>
                <a:srgbClr val="000000"/>
              </a:solidFill>
              <a:latin typeface="Arial"/>
              <a:ea typeface="Calibri"/>
              <a:cs typeface="Arial"/>
              <a:sym typeface="Calibri"/>
            </a:endParaRPr>
          </a:p>
        </p:txBody>
      </p:sp>
      <p:cxnSp>
        <p:nvCxnSpPr>
          <p:cNvPr id="280" name="Shape 280"/>
          <p:cNvCxnSpPr/>
          <p:nvPr/>
        </p:nvCxnSpPr>
        <p:spPr>
          <a:xfrm flipV="1">
            <a:off x="455285" y="1394535"/>
            <a:ext cx="0" cy="4384800"/>
          </a:xfrm>
          <a:prstGeom prst="straightConnector1">
            <a:avLst/>
          </a:prstGeom>
          <a:noFill/>
          <a:ln w="38100" cap="flat" cmpd="sng">
            <a:solidFill>
              <a:schemeClr val="tx2"/>
            </a:solidFill>
            <a:prstDash val="solid"/>
            <a:round/>
            <a:headEnd type="none" w="med" len="med"/>
            <a:tailEnd type="stealth" w="lg" len="lg"/>
          </a:ln>
          <a:effectLst>
            <a:outerShdw blurRad="39999" dist="20000" dir="5400000" rotWithShape="0">
              <a:srgbClr val="000000">
                <a:alpha val="37650"/>
              </a:srgbClr>
            </a:outerShdw>
          </a:effectLst>
        </p:spPr>
      </p:cxnSp>
      <p:sp>
        <p:nvSpPr>
          <p:cNvPr id="281" name="Shape 281"/>
          <p:cNvSpPr/>
          <p:nvPr/>
        </p:nvSpPr>
        <p:spPr>
          <a:xfrm>
            <a:off x="5324408" y="3886347"/>
            <a:ext cx="1335000" cy="736400"/>
          </a:xfrm>
          <a:prstGeom prst="roundRect">
            <a:avLst>
              <a:gd name="adj" fmla="val 16667"/>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r>
              <a:rPr lang="en" sz="1400" kern="0" dirty="0">
                <a:solidFill>
                  <a:srgbClr val="000000"/>
                </a:solidFill>
                <a:latin typeface="Arial"/>
                <a:ea typeface="Calibri"/>
                <a:cs typeface="Arial"/>
                <a:sym typeface="Calibri"/>
              </a:rPr>
              <a:t>Social identity complexity</a:t>
            </a:r>
          </a:p>
        </p:txBody>
      </p:sp>
      <p:sp>
        <p:nvSpPr>
          <p:cNvPr id="282" name="Shape 282"/>
          <p:cNvSpPr/>
          <p:nvPr/>
        </p:nvSpPr>
        <p:spPr>
          <a:xfrm>
            <a:off x="2445509" y="3886347"/>
            <a:ext cx="1389899" cy="734400"/>
          </a:xfrm>
          <a:prstGeom prst="roundRect">
            <a:avLst>
              <a:gd name="adj" fmla="val 16667"/>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a:solidFill>
                  <a:srgbClr val="000000"/>
                </a:solidFill>
                <a:latin typeface="Arial"/>
                <a:ea typeface="Calibri"/>
                <a:cs typeface="Arial"/>
                <a:sym typeface="Calibri"/>
              </a:rPr>
              <a:t>Selective exposure</a:t>
            </a:r>
          </a:p>
        </p:txBody>
      </p:sp>
      <p:sp>
        <p:nvSpPr>
          <p:cNvPr id="283" name="Shape 283"/>
          <p:cNvSpPr/>
          <p:nvPr/>
        </p:nvSpPr>
        <p:spPr>
          <a:xfrm>
            <a:off x="7074069" y="2949401"/>
            <a:ext cx="1726284" cy="537993"/>
          </a:xfrm>
          <a:prstGeom prst="roundRect">
            <a:avLst>
              <a:gd name="adj" fmla="val 16667"/>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a:solidFill>
                  <a:srgbClr val="000000"/>
                </a:solidFill>
                <a:latin typeface="Arial"/>
                <a:ea typeface="Calibri"/>
                <a:cs typeface="Arial"/>
                <a:sym typeface="Calibri"/>
              </a:rPr>
              <a:t>Information overload</a:t>
            </a:r>
          </a:p>
        </p:txBody>
      </p:sp>
      <p:sp>
        <p:nvSpPr>
          <p:cNvPr id="284" name="Shape 284"/>
          <p:cNvSpPr/>
          <p:nvPr/>
        </p:nvSpPr>
        <p:spPr>
          <a:xfrm>
            <a:off x="935100" y="3886347"/>
            <a:ext cx="1425900" cy="734400"/>
          </a:xfrm>
          <a:prstGeom prst="roundRect">
            <a:avLst>
              <a:gd name="adj" fmla="val 16667"/>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dirty="0">
                <a:solidFill>
                  <a:srgbClr val="000000"/>
                </a:solidFill>
                <a:latin typeface="Arial"/>
                <a:ea typeface="Calibri"/>
                <a:cs typeface="Arial"/>
                <a:sym typeface="Calibri"/>
              </a:rPr>
              <a:t>Homophily</a:t>
            </a:r>
          </a:p>
        </p:txBody>
      </p:sp>
      <p:sp>
        <p:nvSpPr>
          <p:cNvPr id="285" name="Shape 285"/>
          <p:cNvSpPr/>
          <p:nvPr/>
        </p:nvSpPr>
        <p:spPr>
          <a:xfrm>
            <a:off x="7074069" y="1968131"/>
            <a:ext cx="1726284" cy="831262"/>
          </a:xfrm>
          <a:prstGeom prst="roundRect">
            <a:avLst>
              <a:gd name="adj" fmla="val 16667"/>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171450" indent="-171450" defTabSz="914400">
              <a:lnSpc>
                <a:spcPct val="130000"/>
              </a:lnSpc>
              <a:buClr>
                <a:srgbClr val="000000"/>
              </a:buClr>
              <a:buSzPct val="100000"/>
              <a:buFont typeface="Arial"/>
              <a:buChar char="•"/>
            </a:pPr>
            <a:r>
              <a:rPr lang="en" sz="1400" kern="0" dirty="0">
                <a:solidFill>
                  <a:srgbClr val="000000"/>
                </a:solidFill>
                <a:latin typeface="Arial"/>
                <a:ea typeface="Calibri"/>
                <a:cs typeface="Arial"/>
                <a:sym typeface="Calibri"/>
              </a:rPr>
              <a:t>Media bias</a:t>
            </a:r>
          </a:p>
          <a:p>
            <a:pPr marL="171450" indent="-171450" defTabSz="914400">
              <a:lnSpc>
                <a:spcPct val="130000"/>
              </a:lnSpc>
              <a:buClr>
                <a:srgbClr val="000000"/>
              </a:buClr>
              <a:buSzPct val="100000"/>
              <a:buFont typeface="Arial"/>
              <a:buChar char="•"/>
            </a:pPr>
            <a:r>
              <a:rPr lang="en" sz="1400" kern="0" dirty="0">
                <a:solidFill>
                  <a:srgbClr val="000000"/>
                </a:solidFill>
                <a:latin typeface="Arial"/>
                <a:ea typeface="Calibri"/>
                <a:cs typeface="Arial"/>
                <a:sym typeface="Calibri"/>
              </a:rPr>
              <a:t>Algorithmic bias</a:t>
            </a:r>
          </a:p>
        </p:txBody>
      </p:sp>
      <p:sp>
        <p:nvSpPr>
          <p:cNvPr id="286" name="Shape 286"/>
          <p:cNvSpPr/>
          <p:nvPr/>
        </p:nvSpPr>
        <p:spPr>
          <a:xfrm>
            <a:off x="1648050" y="2246656"/>
            <a:ext cx="1586072" cy="765200"/>
          </a:xfrm>
          <a:prstGeom prst="ellipse">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dirty="0">
                <a:solidFill>
                  <a:srgbClr val="000000"/>
                </a:solidFill>
                <a:latin typeface="Arial"/>
                <a:ea typeface="Calibri"/>
                <a:cs typeface="Arial"/>
                <a:sym typeface="Calibri"/>
              </a:rPr>
              <a:t>Group polarization</a:t>
            </a:r>
          </a:p>
        </p:txBody>
      </p:sp>
      <p:sp>
        <p:nvSpPr>
          <p:cNvPr id="287" name="Shape 287"/>
          <p:cNvSpPr/>
          <p:nvPr/>
        </p:nvSpPr>
        <p:spPr>
          <a:xfrm>
            <a:off x="3901018" y="3867034"/>
            <a:ext cx="1362098" cy="752681"/>
          </a:xfrm>
          <a:prstGeom prst="roundRect">
            <a:avLst>
              <a:gd name="adj" fmla="val 16667"/>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dirty="0">
                <a:solidFill>
                  <a:srgbClr val="000000"/>
                </a:solidFill>
                <a:latin typeface="Arial"/>
                <a:ea typeface="Calibri"/>
                <a:cs typeface="Arial"/>
                <a:sym typeface="Calibri"/>
              </a:rPr>
              <a:t>Biased </a:t>
            </a:r>
            <a:endParaRPr lang="en-US" sz="1400" kern="0" dirty="0">
              <a:solidFill>
                <a:srgbClr val="000000"/>
              </a:solidFill>
              <a:latin typeface="Arial"/>
              <a:ea typeface="Calibri"/>
              <a:cs typeface="Arial"/>
              <a:sym typeface="Calibri"/>
            </a:endParaRPr>
          </a:p>
          <a:p>
            <a:pPr algn="ctr" defTabSz="914400">
              <a:buSzPct val="25000"/>
            </a:pPr>
            <a:r>
              <a:rPr lang="en" sz="1400" kern="0" dirty="0">
                <a:solidFill>
                  <a:srgbClr val="000000"/>
                </a:solidFill>
                <a:latin typeface="Arial"/>
                <a:ea typeface="Calibri"/>
                <a:cs typeface="Arial"/>
                <a:sym typeface="Calibri"/>
              </a:rPr>
              <a:t>assimilation</a:t>
            </a:r>
          </a:p>
        </p:txBody>
      </p:sp>
      <p:cxnSp>
        <p:nvCxnSpPr>
          <p:cNvPr id="288" name="Shape 288"/>
          <p:cNvCxnSpPr>
            <a:stCxn id="279" idx="0"/>
            <a:endCxn id="278" idx="2"/>
          </p:cNvCxnSpPr>
          <p:nvPr/>
        </p:nvCxnSpPr>
        <p:spPr>
          <a:xfrm flipV="1">
            <a:off x="3838031" y="4717527"/>
            <a:ext cx="1" cy="579467"/>
          </a:xfrm>
          <a:prstGeom prst="straightConnector1">
            <a:avLst/>
          </a:prstGeom>
          <a:noFill/>
          <a:ln w="25400" cap="flat" cmpd="sng">
            <a:solidFill>
              <a:schemeClr val="dk1"/>
            </a:solidFill>
            <a:prstDash val="solid"/>
            <a:round/>
            <a:headEnd type="none" w="med" len="med"/>
            <a:tailEnd type="stealth" w="lg" len="lg"/>
          </a:ln>
          <a:effectLst>
            <a:outerShdw blurRad="39999" dist="20000" dir="5400000" rotWithShape="0">
              <a:srgbClr val="000000">
                <a:alpha val="37650"/>
              </a:srgbClr>
            </a:outerShdw>
          </a:effectLst>
        </p:spPr>
      </p:cxnSp>
      <p:sp>
        <p:nvSpPr>
          <p:cNvPr id="289" name="Shape 289"/>
          <p:cNvSpPr/>
          <p:nvPr/>
        </p:nvSpPr>
        <p:spPr>
          <a:xfrm>
            <a:off x="2775632" y="5405969"/>
            <a:ext cx="2133000" cy="700000"/>
          </a:xfrm>
          <a:prstGeom prst="roundRect">
            <a:avLst>
              <a:gd name="adj" fmla="val 16667"/>
            </a:avLst>
          </a:prstGeom>
          <a:solidFill>
            <a:schemeClr val="lt2"/>
          </a:solidFill>
          <a:ln>
            <a:noFill/>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a:solidFill>
                  <a:srgbClr val="000000"/>
                </a:solidFill>
                <a:latin typeface="Arial"/>
                <a:ea typeface="Calibri"/>
                <a:cs typeface="Arial"/>
                <a:sym typeface="Calibri"/>
              </a:rPr>
              <a:t>Cognitive Dissonance</a:t>
            </a:r>
          </a:p>
        </p:txBody>
      </p:sp>
      <p:cxnSp>
        <p:nvCxnSpPr>
          <p:cNvPr id="290" name="Shape 290"/>
          <p:cNvCxnSpPr/>
          <p:nvPr/>
        </p:nvCxnSpPr>
        <p:spPr>
          <a:xfrm rot="10800000">
            <a:off x="3835409" y="1550456"/>
            <a:ext cx="8100" cy="590000"/>
          </a:xfrm>
          <a:prstGeom prst="straightConnector1">
            <a:avLst/>
          </a:prstGeom>
          <a:noFill/>
          <a:ln w="25400" cap="flat" cmpd="sng">
            <a:solidFill>
              <a:schemeClr val="dk1"/>
            </a:solidFill>
            <a:prstDash val="solid"/>
            <a:round/>
            <a:headEnd type="none" w="med" len="med"/>
            <a:tailEnd type="stealth" w="lg" len="lg"/>
          </a:ln>
          <a:effectLst>
            <a:outerShdw blurRad="39999" dist="20000" dir="5400000" rotWithShape="0">
              <a:srgbClr val="000000">
                <a:alpha val="37650"/>
              </a:srgbClr>
            </a:outerShdw>
          </a:effectLst>
        </p:spPr>
      </p:cxnSp>
      <p:sp>
        <p:nvSpPr>
          <p:cNvPr id="291" name="Shape 291"/>
          <p:cNvSpPr/>
          <p:nvPr/>
        </p:nvSpPr>
        <p:spPr>
          <a:xfrm>
            <a:off x="2909335" y="756410"/>
            <a:ext cx="1830299" cy="765200"/>
          </a:xfrm>
          <a:prstGeom prst="ellipse">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dirty="0">
                <a:solidFill>
                  <a:srgbClr val="000000"/>
                </a:solidFill>
                <a:latin typeface="Arial"/>
                <a:ea typeface="Calibri"/>
                <a:cs typeface="Arial"/>
                <a:sym typeface="Calibri"/>
              </a:rPr>
              <a:t>Polarization</a:t>
            </a:r>
          </a:p>
        </p:txBody>
      </p:sp>
      <p:sp>
        <p:nvSpPr>
          <p:cNvPr id="292" name="Shape 292"/>
          <p:cNvSpPr txBox="1"/>
          <p:nvPr/>
        </p:nvSpPr>
        <p:spPr>
          <a:xfrm>
            <a:off x="2749371" y="4892328"/>
            <a:ext cx="1032600" cy="369200"/>
          </a:xfrm>
          <a:prstGeom prst="rect">
            <a:avLst/>
          </a:prstGeom>
          <a:noFill/>
          <a:ln>
            <a:noFill/>
          </a:ln>
        </p:spPr>
        <p:txBody>
          <a:bodyPr lIns="91425" tIns="45700" rIns="91425" bIns="45700" anchor="t" anchorCtr="0">
            <a:noAutofit/>
          </a:bodyPr>
          <a:lstStyle/>
          <a:p>
            <a:pPr defTabSz="914400">
              <a:buSzPct val="25000"/>
            </a:pPr>
            <a:r>
              <a:rPr lang="en" sz="1400" kern="0">
                <a:solidFill>
                  <a:srgbClr val="000000"/>
                </a:solidFill>
                <a:latin typeface="Arial"/>
                <a:ea typeface="Calibri"/>
                <a:cs typeface="Arial"/>
                <a:sym typeface="Calibri"/>
              </a:rPr>
              <a:t>Causes</a:t>
            </a:r>
          </a:p>
        </p:txBody>
      </p:sp>
      <p:sp>
        <p:nvSpPr>
          <p:cNvPr id="293" name="Shape 293"/>
          <p:cNvSpPr txBox="1"/>
          <p:nvPr/>
        </p:nvSpPr>
        <p:spPr>
          <a:xfrm>
            <a:off x="2716650" y="3201596"/>
            <a:ext cx="1032600" cy="369200"/>
          </a:xfrm>
          <a:prstGeom prst="rect">
            <a:avLst/>
          </a:prstGeom>
          <a:noFill/>
          <a:ln>
            <a:noFill/>
          </a:ln>
        </p:spPr>
        <p:txBody>
          <a:bodyPr lIns="91425" tIns="45700" rIns="91425" bIns="45700" anchor="t" anchorCtr="0">
            <a:noAutofit/>
          </a:bodyPr>
          <a:lstStyle/>
          <a:p>
            <a:pPr defTabSz="914400">
              <a:buSzPct val="25000"/>
            </a:pPr>
            <a:r>
              <a:rPr lang="en" sz="1400" kern="0">
                <a:solidFill>
                  <a:srgbClr val="000000"/>
                </a:solidFill>
                <a:latin typeface="Arial"/>
                <a:ea typeface="Calibri"/>
                <a:cs typeface="Arial"/>
                <a:sym typeface="Calibri"/>
              </a:rPr>
              <a:t>Leads to</a:t>
            </a:r>
          </a:p>
        </p:txBody>
      </p:sp>
      <p:cxnSp>
        <p:nvCxnSpPr>
          <p:cNvPr id="294" name="Shape 294"/>
          <p:cNvCxnSpPr>
            <a:stCxn id="276" idx="1"/>
            <a:endCxn id="277" idx="3"/>
          </p:cNvCxnSpPr>
          <p:nvPr/>
        </p:nvCxnSpPr>
        <p:spPr>
          <a:xfrm flipH="1">
            <a:off x="6113721" y="2615608"/>
            <a:ext cx="838799" cy="13659"/>
          </a:xfrm>
          <a:prstGeom prst="straightConnector1">
            <a:avLst/>
          </a:prstGeom>
          <a:noFill/>
          <a:ln w="25400" cap="flat" cmpd="sng">
            <a:solidFill>
              <a:schemeClr val="dk1"/>
            </a:solidFill>
            <a:prstDash val="solid"/>
            <a:round/>
            <a:headEnd type="none" w="med" len="med"/>
            <a:tailEnd type="stealth" w="lg" len="lg"/>
          </a:ln>
          <a:effectLst>
            <a:outerShdw blurRad="39999" dist="20000" dir="5400000" rotWithShape="0">
              <a:srgbClr val="000000">
                <a:alpha val="37650"/>
              </a:srgbClr>
            </a:outerShdw>
          </a:effectLst>
        </p:spPr>
      </p:cxnSp>
      <p:sp>
        <p:nvSpPr>
          <p:cNvPr id="295" name="Shape 295"/>
          <p:cNvSpPr/>
          <p:nvPr/>
        </p:nvSpPr>
        <p:spPr>
          <a:xfrm>
            <a:off x="3281696" y="2264516"/>
            <a:ext cx="1406411" cy="781600"/>
          </a:xfrm>
          <a:prstGeom prst="ellipse">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a:solidFill>
                  <a:srgbClr val="000000"/>
                </a:solidFill>
                <a:latin typeface="Arial"/>
                <a:ea typeface="Calibri"/>
                <a:cs typeface="Arial"/>
                <a:sym typeface="Calibri"/>
              </a:rPr>
              <a:t>Echo chambers</a:t>
            </a:r>
          </a:p>
        </p:txBody>
      </p:sp>
      <p:sp>
        <p:nvSpPr>
          <p:cNvPr id="296" name="Shape 296"/>
          <p:cNvSpPr/>
          <p:nvPr/>
        </p:nvSpPr>
        <p:spPr>
          <a:xfrm>
            <a:off x="4765187" y="2255883"/>
            <a:ext cx="1157150" cy="781600"/>
          </a:xfrm>
          <a:prstGeom prst="ellipse">
            <a:avLst/>
          </a:prstGeom>
          <a:solidFill>
            <a:srgbClr val="EEECE1"/>
          </a:solidFill>
          <a:ln w="9525" cap="flat" cmpd="sng">
            <a:solidFill>
              <a:srgbClr val="FFFFFF"/>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algn="ctr" defTabSz="914400">
              <a:buSzPct val="25000"/>
            </a:pPr>
            <a:r>
              <a:rPr lang="en" sz="1400" kern="0">
                <a:solidFill>
                  <a:srgbClr val="000000"/>
                </a:solidFill>
                <a:latin typeface="Arial"/>
                <a:ea typeface="Calibri"/>
                <a:cs typeface="Arial"/>
                <a:sym typeface="Calibri"/>
              </a:rPr>
              <a:t>Filter bubbles</a:t>
            </a:r>
          </a:p>
        </p:txBody>
      </p:sp>
      <p:cxnSp>
        <p:nvCxnSpPr>
          <p:cNvPr id="297" name="Shape 297"/>
          <p:cNvCxnSpPr>
            <a:stCxn id="278" idx="0"/>
            <a:endCxn id="277" idx="2"/>
          </p:cNvCxnSpPr>
          <p:nvPr/>
        </p:nvCxnSpPr>
        <p:spPr>
          <a:xfrm flipV="1">
            <a:off x="3838032" y="3093267"/>
            <a:ext cx="322" cy="696260"/>
          </a:xfrm>
          <a:prstGeom prst="straightConnector1">
            <a:avLst/>
          </a:prstGeom>
          <a:noFill/>
          <a:ln w="25400" cap="flat" cmpd="sng">
            <a:solidFill>
              <a:schemeClr val="dk1"/>
            </a:solidFill>
            <a:prstDash val="solid"/>
            <a:round/>
            <a:headEnd type="none" w="med" len="med"/>
            <a:tailEnd type="stealth" w="lg" len="lg"/>
          </a:ln>
          <a:effectLst>
            <a:outerShdw blurRad="39999" dist="20000" dir="5400000" rotWithShape="0">
              <a:srgbClr val="000000">
                <a:alpha val="37650"/>
              </a:srgbClr>
            </a:outerShdw>
          </a:effectLst>
        </p:spPr>
      </p:cxnSp>
    </p:spTree>
    <p:extLst>
      <p:ext uri="{BB962C8B-B14F-4D97-AF65-F5344CB8AC3E}">
        <p14:creationId xmlns:p14="http://schemas.microsoft.com/office/powerpoint/2010/main" val="4266173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95536" y="152437"/>
            <a:ext cx="8520600" cy="763600"/>
          </a:xfrm>
        </p:spPr>
        <p:txBody>
          <a:bodyPr>
            <a:normAutofit fontScale="90000"/>
          </a:bodyPr>
          <a:lstStyle/>
          <a:p>
            <a:pPr lvl="0"/>
            <a:r>
              <a:rPr lang="en" dirty="0"/>
              <a:t>Ideological Selectivity in News</a:t>
            </a:r>
          </a:p>
        </p:txBody>
      </p:sp>
      <p:sp>
        <p:nvSpPr>
          <p:cNvPr id="379" name="Shape 379"/>
          <p:cNvSpPr txBox="1">
            <a:spLocks noGrp="1"/>
          </p:cNvSpPr>
          <p:nvPr>
            <p:ph type="body" idx="1"/>
          </p:nvPr>
        </p:nvSpPr>
        <p:spPr/>
        <p:txBody>
          <a:bodyPr>
            <a:normAutofit/>
          </a:bodyPr>
          <a:lstStyle/>
          <a:p>
            <a:pPr lvl="0"/>
            <a:r>
              <a:rPr lang="en" sz="2000" dirty="0"/>
              <a:t>People prefer to read news from sources close to their leaning</a:t>
            </a:r>
          </a:p>
          <a:p>
            <a:r>
              <a:rPr lang="en" sz="2000" dirty="0"/>
              <a:t>Finding consistent with selective exposure</a:t>
            </a:r>
            <a:br>
              <a:rPr lang="en" sz="2000" dirty="0"/>
            </a:br>
            <a:endParaRPr lang="en" sz="2000" dirty="0"/>
          </a:p>
          <a:p>
            <a:pPr lvl="0"/>
            <a:r>
              <a:rPr lang="en" sz="2000" dirty="0"/>
              <a:t>Online user study with randomized experiments in US</a:t>
            </a:r>
          </a:p>
          <a:p>
            <a:pPr lvl="0"/>
            <a:r>
              <a:rPr lang="en" sz="2000" dirty="0"/>
              <a:t>Headlines for 4 articles, labeled randomly as coming from 4 different sources:</a:t>
            </a:r>
          </a:p>
          <a:p>
            <a:pPr lvl="1"/>
            <a:r>
              <a:rPr lang="en" sz="1800" dirty="0"/>
              <a:t>Fox News, CNN, NPR, BBC</a:t>
            </a:r>
          </a:p>
          <a:p>
            <a:pPr lvl="1"/>
            <a:r>
              <a:rPr lang="en" sz="1800" dirty="0"/>
              <a:t>Control group sees same stories with no media logo</a:t>
            </a:r>
          </a:p>
          <a:p>
            <a:pPr lvl="0"/>
            <a:r>
              <a:rPr lang="en" sz="2000" dirty="0"/>
              <a:t>380 stories, 1020 users</a:t>
            </a:r>
          </a:p>
          <a:p>
            <a:pPr lvl="0"/>
            <a:r>
              <a:rPr lang="en" sz="2000" dirty="0"/>
              <a:t>Tendency to select news based on </a:t>
            </a:r>
            <a:br>
              <a:rPr lang="en" sz="2000" dirty="0"/>
            </a:br>
            <a:r>
              <a:rPr lang="en" sz="2000" dirty="0"/>
              <a:t>anticipated agreement as predicted</a:t>
            </a:r>
            <a:br>
              <a:rPr lang="en" sz="2000" dirty="0"/>
            </a:br>
            <a:r>
              <a:rPr lang="en" sz="2000" dirty="0"/>
              <a:t>by cognitive dissonance theory</a:t>
            </a:r>
          </a:p>
          <a:p>
            <a:pPr lvl="0"/>
            <a:r>
              <a:rPr lang="en" sz="2000" dirty="0"/>
              <a:t>Effect stronger for hard news</a:t>
            </a:r>
          </a:p>
        </p:txBody>
      </p:sp>
      <p:pic>
        <p:nvPicPr>
          <p:cNvPr id="381" name="Shape 381"/>
          <p:cNvPicPr preferRelativeResize="0"/>
          <p:nvPr/>
        </p:nvPicPr>
        <p:blipFill>
          <a:blip r:embed="rId3">
            <a:alphaModFix/>
          </a:blip>
          <a:stretch>
            <a:fillRect/>
          </a:stretch>
        </p:blipFill>
        <p:spPr>
          <a:xfrm>
            <a:off x="4464242" y="4136180"/>
            <a:ext cx="4679759" cy="2721819"/>
          </a:xfrm>
          <a:prstGeom prst="rect">
            <a:avLst/>
          </a:prstGeom>
          <a:noFill/>
          <a:ln>
            <a:noFill/>
          </a:ln>
        </p:spPr>
      </p:pic>
      <p:sp>
        <p:nvSpPr>
          <p:cNvPr id="6" name="Rectangle 5">
            <a:extLst>
              <a:ext uri="{FF2B5EF4-FFF2-40B4-BE49-F238E27FC236}">
                <a16:creationId xmlns:a16="http://schemas.microsoft.com/office/drawing/2014/main" id="{ECD0C5BA-686F-DF4B-A12A-F64AB93B28F9}"/>
              </a:ext>
            </a:extLst>
          </p:cNvPr>
          <p:cNvSpPr/>
          <p:nvPr/>
        </p:nvSpPr>
        <p:spPr>
          <a:xfrm>
            <a:off x="628650" y="1124485"/>
            <a:ext cx="7886700" cy="276999"/>
          </a:xfrm>
          <a:prstGeom prst="rect">
            <a:avLst/>
          </a:prstGeom>
        </p:spPr>
        <p:txBody>
          <a:bodyPr wrap="square">
            <a:spAutoFit/>
          </a:bodyPr>
          <a:lstStyle/>
          <a:p>
            <a:r>
              <a:rPr lang="en-US" sz="1200" dirty="0" err="1">
                <a:solidFill>
                  <a:prstClr val="black">
                    <a:lumMod val="50000"/>
                    <a:lumOff val="50000"/>
                  </a:prstClr>
                </a:solidFill>
                <a:latin typeface="Calibri"/>
              </a:rPr>
              <a:t>Iyengar</a:t>
            </a:r>
            <a:r>
              <a:rPr lang="en-US" sz="1200" dirty="0">
                <a:solidFill>
                  <a:prstClr val="black">
                    <a:lumMod val="50000"/>
                    <a:lumOff val="50000"/>
                  </a:prstClr>
                </a:solidFill>
                <a:latin typeface="Calibri"/>
              </a:rPr>
              <a:t>, S., &amp; Hahn, K. S. "Red media, blue media: Evidence of ideological selectivity in media use." (2009)</a:t>
            </a:r>
          </a:p>
        </p:txBody>
      </p:sp>
    </p:spTree>
    <p:extLst>
      <p:ext uri="{BB962C8B-B14F-4D97-AF65-F5344CB8AC3E}">
        <p14:creationId xmlns:p14="http://schemas.microsoft.com/office/powerpoint/2010/main" val="250177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0769A6-B7F2-8874-EBB7-4DBCBA29C7ED}"/>
              </a:ext>
            </a:extLst>
          </p:cNvPr>
          <p:cNvSpPr>
            <a:spLocks noGrp="1"/>
          </p:cNvSpPr>
          <p:nvPr>
            <p:ph type="ctrTitle"/>
          </p:nvPr>
        </p:nvSpPr>
        <p:spPr/>
        <p:txBody>
          <a:bodyPr/>
          <a:lstStyle/>
          <a:p>
            <a:r>
              <a:rPr lang="en-US" dirty="0"/>
              <a:t>Polarization</a:t>
            </a:r>
          </a:p>
        </p:txBody>
      </p:sp>
      <p:sp>
        <p:nvSpPr>
          <p:cNvPr id="6" name="Text Placeholder 5">
            <a:extLst>
              <a:ext uri="{FF2B5EF4-FFF2-40B4-BE49-F238E27FC236}">
                <a16:creationId xmlns:a16="http://schemas.microsoft.com/office/drawing/2014/main" id="{1FF4BC50-5ECC-EB57-F7B2-D774B4A89C16}"/>
              </a:ext>
            </a:extLst>
          </p:cNvPr>
          <p:cNvSpPr>
            <a:spLocks noGrp="1"/>
          </p:cNvSpPr>
          <p:nvPr>
            <p:ph type="subTitle" idx="1"/>
          </p:nvPr>
        </p:nvSpPr>
        <p:spPr>
          <a:xfrm>
            <a:off x="1115616" y="3886200"/>
            <a:ext cx="6656784" cy="1752600"/>
          </a:xfrm>
        </p:spPr>
        <p:txBody>
          <a:bodyPr>
            <a:normAutofit fontScale="77500" lnSpcReduction="20000"/>
          </a:bodyPr>
          <a:lstStyle/>
          <a:p>
            <a:r>
              <a:rPr lang="en-US" dirty="0"/>
              <a:t>Slides taken from EUROCSS 2019 Tutorial: Polarization on Social Media</a:t>
            </a:r>
          </a:p>
          <a:p>
            <a:r>
              <a:rPr lang="en-US" b="0" i="0" dirty="0">
                <a:solidFill>
                  <a:srgbClr val="444444"/>
                </a:solidFill>
                <a:effectLst/>
                <a:latin typeface="+mj-lt"/>
              </a:rPr>
              <a:t>Kiran </a:t>
            </a:r>
            <a:r>
              <a:rPr lang="en-US" b="0" i="0" dirty="0" err="1">
                <a:solidFill>
                  <a:srgbClr val="444444"/>
                </a:solidFill>
                <a:effectLst/>
                <a:latin typeface="+mj-lt"/>
              </a:rPr>
              <a:t>Garimella</a:t>
            </a:r>
            <a:r>
              <a:rPr lang="en-US" b="0" i="0" dirty="0">
                <a:solidFill>
                  <a:srgbClr val="444444"/>
                </a:solidFill>
                <a:effectLst/>
                <a:latin typeface="+mj-lt"/>
              </a:rPr>
              <a:t>, Gianmarco De </a:t>
            </a:r>
            <a:r>
              <a:rPr lang="en-US" b="0" i="0" dirty="0" err="1">
                <a:solidFill>
                  <a:srgbClr val="444444"/>
                </a:solidFill>
                <a:effectLst/>
                <a:latin typeface="+mj-lt"/>
              </a:rPr>
              <a:t>Francisci</a:t>
            </a:r>
            <a:r>
              <a:rPr lang="en-US" b="0" i="0" dirty="0">
                <a:solidFill>
                  <a:srgbClr val="444444"/>
                </a:solidFill>
                <a:effectLst/>
                <a:latin typeface="+mj-lt"/>
              </a:rPr>
              <a:t> Morales, Michael </a:t>
            </a:r>
            <a:r>
              <a:rPr lang="en-US" b="0" i="0" dirty="0" err="1">
                <a:solidFill>
                  <a:srgbClr val="444444"/>
                </a:solidFill>
                <a:effectLst/>
                <a:latin typeface="+mj-lt"/>
              </a:rPr>
              <a:t>Mathioudakis</a:t>
            </a:r>
            <a:r>
              <a:rPr lang="en-US" b="0" i="0" dirty="0">
                <a:solidFill>
                  <a:srgbClr val="444444"/>
                </a:solidFill>
                <a:effectLst/>
                <a:latin typeface="+mj-lt"/>
              </a:rPr>
              <a:t>, Aristides </a:t>
            </a:r>
            <a:r>
              <a:rPr lang="en-US" b="0" i="0" dirty="0" err="1">
                <a:solidFill>
                  <a:srgbClr val="444444"/>
                </a:solidFill>
                <a:effectLst/>
                <a:latin typeface="+mj-lt"/>
              </a:rPr>
              <a:t>Gionis</a:t>
            </a:r>
            <a:endParaRPr lang="en-US" dirty="0">
              <a:latin typeface="+mj-lt"/>
            </a:endParaRPr>
          </a:p>
        </p:txBody>
      </p:sp>
      <p:sp>
        <p:nvSpPr>
          <p:cNvPr id="4" name="Slide Number Placeholder 3">
            <a:extLst>
              <a:ext uri="{FF2B5EF4-FFF2-40B4-BE49-F238E27FC236}">
                <a16:creationId xmlns:a16="http://schemas.microsoft.com/office/drawing/2014/main" id="{034A872B-FCFD-5BBC-319B-74323B1E20CE}"/>
              </a:ext>
            </a:extLst>
          </p:cNvPr>
          <p:cNvSpPr>
            <a:spLocks noGrp="1"/>
          </p:cNvSpPr>
          <p:nvPr>
            <p:ph type="sldNum" sz="quarter" idx="12"/>
          </p:nvPr>
        </p:nvSpPr>
        <p:spPr/>
        <p:txBody>
          <a:bodyPr/>
          <a:lstStyle/>
          <a:p>
            <a:fld id="{878E0B35-C73E-49DE-9EA0-4D9F6C87E107}" type="slidenum">
              <a:rPr lang="el-GR" smtClean="0"/>
              <a:pPr/>
              <a:t>2</a:t>
            </a:fld>
            <a:endParaRPr lang="el-GR"/>
          </a:p>
        </p:txBody>
      </p:sp>
    </p:spTree>
    <p:extLst>
      <p:ext uri="{BB962C8B-B14F-4D97-AF65-F5344CB8AC3E}">
        <p14:creationId xmlns:p14="http://schemas.microsoft.com/office/powerpoint/2010/main" val="798932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395536" y="252860"/>
            <a:ext cx="8520600" cy="763600"/>
          </a:xfrm>
        </p:spPr>
        <p:txBody>
          <a:bodyPr>
            <a:normAutofit fontScale="90000"/>
          </a:bodyPr>
          <a:lstStyle/>
          <a:p>
            <a:pPr lvl="0"/>
            <a:r>
              <a:rPr lang="en" dirty="0"/>
              <a:t>Echo Chambers in Blog Readership</a:t>
            </a:r>
          </a:p>
        </p:txBody>
      </p:sp>
      <p:sp>
        <p:nvSpPr>
          <p:cNvPr id="436" name="Shape 436"/>
          <p:cNvSpPr txBox="1">
            <a:spLocks noGrp="1"/>
          </p:cNvSpPr>
          <p:nvPr>
            <p:ph type="body" idx="1"/>
          </p:nvPr>
        </p:nvSpPr>
        <p:spPr>
          <a:xfrm>
            <a:off x="311700" y="1970423"/>
            <a:ext cx="4451686" cy="4123975"/>
          </a:xfrm>
        </p:spPr>
        <p:txBody>
          <a:bodyPr>
            <a:normAutofit fontScale="85000" lnSpcReduction="20000"/>
          </a:bodyPr>
          <a:lstStyle/>
          <a:p>
            <a:pPr lvl="0"/>
            <a:r>
              <a:rPr lang="en" dirty="0"/>
              <a:t>Data from large survey</a:t>
            </a:r>
            <a:r>
              <a:rPr lang="en-US" dirty="0"/>
              <a:t> (N=36,000)</a:t>
            </a:r>
            <a:endParaRPr lang="en" dirty="0"/>
          </a:p>
          <a:p>
            <a:pPr lvl="0"/>
            <a:r>
              <a:rPr lang="en" dirty="0"/>
              <a:t>Blog readers are attracted to blogs aligned with their political views</a:t>
            </a:r>
            <a:r>
              <a:rPr lang="en-US" dirty="0"/>
              <a:t> (94%)</a:t>
            </a:r>
            <a:endParaRPr lang="en" dirty="0"/>
          </a:p>
          <a:p>
            <a:pPr lvl="0"/>
            <a:r>
              <a:rPr lang="en" dirty="0"/>
              <a:t>Polarization both by party identification and</a:t>
            </a:r>
            <a:br>
              <a:rPr lang="en" dirty="0"/>
            </a:br>
            <a:r>
              <a:rPr lang="en" dirty="0"/>
              <a:t>self-reported ideology</a:t>
            </a:r>
          </a:p>
          <a:p>
            <a:endParaRPr lang="en" dirty="0"/>
          </a:p>
          <a:p>
            <a:r>
              <a:rPr lang="en" dirty="0"/>
              <a:t>Finding consistent with selective exposure</a:t>
            </a:r>
          </a:p>
          <a:p>
            <a:pPr lvl="0"/>
            <a:endParaRPr lang="en" dirty="0"/>
          </a:p>
        </p:txBody>
      </p:sp>
      <p:pic>
        <p:nvPicPr>
          <p:cNvPr id="437" name="Shape 437" descr="Untitled.png"/>
          <p:cNvPicPr preferRelativeResize="0"/>
          <p:nvPr/>
        </p:nvPicPr>
        <p:blipFill rotWithShape="1">
          <a:blip r:embed="rId3">
            <a:alphaModFix/>
          </a:blip>
          <a:srcRect b="34240"/>
          <a:stretch/>
        </p:blipFill>
        <p:spPr>
          <a:xfrm>
            <a:off x="4471939" y="1754373"/>
            <a:ext cx="4548909" cy="4233869"/>
          </a:xfrm>
          <a:prstGeom prst="rect">
            <a:avLst/>
          </a:prstGeom>
          <a:noFill/>
          <a:ln>
            <a:noFill/>
          </a:ln>
        </p:spPr>
      </p:pic>
      <p:sp>
        <p:nvSpPr>
          <p:cNvPr id="6" name="Rectangle 5">
            <a:extLst>
              <a:ext uri="{FF2B5EF4-FFF2-40B4-BE49-F238E27FC236}">
                <a16:creationId xmlns:a16="http://schemas.microsoft.com/office/drawing/2014/main" id="{ECD0C5BA-686F-DF4B-A12A-F64AB93B28F9}"/>
              </a:ext>
            </a:extLst>
          </p:cNvPr>
          <p:cNvSpPr/>
          <p:nvPr/>
        </p:nvSpPr>
        <p:spPr>
          <a:xfrm>
            <a:off x="628650" y="1124485"/>
            <a:ext cx="7886700" cy="461665"/>
          </a:xfrm>
          <a:prstGeom prst="rect">
            <a:avLst/>
          </a:prstGeom>
        </p:spPr>
        <p:txBody>
          <a:bodyPr wrap="square">
            <a:spAutoFit/>
          </a:bodyPr>
          <a:lstStyle/>
          <a:p>
            <a:r>
              <a:rPr lang="en-US" sz="1200" dirty="0">
                <a:solidFill>
                  <a:prstClr val="black">
                    <a:lumMod val="50000"/>
                    <a:lumOff val="50000"/>
                  </a:prstClr>
                </a:solidFill>
                <a:latin typeface="Calibri"/>
              </a:rPr>
              <a:t>Lawrence, E., Sides, J., &amp; Farrell, H. “Self-segregation or deliberation? Blog readership, participation, and polarization in American politics.” (2010)</a:t>
            </a:r>
          </a:p>
        </p:txBody>
      </p:sp>
    </p:spTree>
    <p:extLst>
      <p:ext uri="{BB962C8B-B14F-4D97-AF65-F5344CB8AC3E}">
        <p14:creationId xmlns:p14="http://schemas.microsoft.com/office/powerpoint/2010/main" val="175919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25116"/>
            <a:ext cx="8520600" cy="763600"/>
          </a:xfrm>
        </p:spPr>
        <p:txBody>
          <a:bodyPr>
            <a:normAutofit fontScale="90000"/>
          </a:bodyPr>
          <a:lstStyle/>
          <a:p>
            <a:r>
              <a:rPr lang="en-US" dirty="0"/>
              <a:t>Echo Chambers on Twitter</a:t>
            </a:r>
          </a:p>
        </p:txBody>
      </p:sp>
      <p:sp>
        <p:nvSpPr>
          <p:cNvPr id="3" name="Text Placeholder 2"/>
          <p:cNvSpPr>
            <a:spLocks noGrp="1"/>
          </p:cNvSpPr>
          <p:nvPr>
            <p:ph type="body" idx="1"/>
          </p:nvPr>
        </p:nvSpPr>
        <p:spPr>
          <a:xfrm>
            <a:off x="383458" y="1685185"/>
            <a:ext cx="7649497" cy="1640408"/>
          </a:xfrm>
        </p:spPr>
        <p:txBody>
          <a:bodyPr>
            <a:normAutofit fontScale="62500" lnSpcReduction="20000"/>
          </a:bodyPr>
          <a:lstStyle/>
          <a:p>
            <a:r>
              <a:rPr lang="en-US" dirty="0"/>
              <a:t>Fixed set of politically active users</a:t>
            </a:r>
          </a:p>
          <a:p>
            <a:r>
              <a:rPr lang="en-US" dirty="0"/>
              <a:t>Set of tweets that mention #topic</a:t>
            </a:r>
          </a:p>
          <a:p>
            <a:r>
              <a:rPr lang="en-US" dirty="0"/>
              <a:t>Production vs consumption score</a:t>
            </a:r>
          </a:p>
          <a:p>
            <a:r>
              <a:rPr lang="en-US" dirty="0"/>
              <a:t>Main finding: correlation of production and consumption scores</a:t>
            </a:r>
          </a:p>
          <a:p>
            <a:r>
              <a:rPr lang="en" dirty="0"/>
              <a:t>Finding consistent with selective exposure</a:t>
            </a:r>
            <a:endParaRPr lang="en-US" dirty="0"/>
          </a:p>
          <a:p>
            <a:endParaRPr lang="en-US" dirty="0"/>
          </a:p>
          <a:p>
            <a:endParaRPr lang="en-US" dirty="0"/>
          </a:p>
        </p:txBody>
      </p:sp>
      <p:pic>
        <p:nvPicPr>
          <p:cNvPr id="6" name="Picture 5">
            <a:extLst>
              <a:ext uri="{FF2B5EF4-FFF2-40B4-BE49-F238E27FC236}">
                <a16:creationId xmlns:a16="http://schemas.microsoft.com/office/drawing/2014/main" id="{256804F1-A27E-ED46-8B92-4ACD9151E105}"/>
              </a:ext>
            </a:extLst>
          </p:cNvPr>
          <p:cNvPicPr>
            <a:picLocks noChangeAspect="1"/>
          </p:cNvPicPr>
          <p:nvPr/>
        </p:nvPicPr>
        <p:blipFill>
          <a:blip r:embed="rId3"/>
          <a:stretch>
            <a:fillRect/>
          </a:stretch>
        </p:blipFill>
        <p:spPr>
          <a:xfrm>
            <a:off x="1145273" y="3503909"/>
            <a:ext cx="2773413" cy="2773413"/>
          </a:xfrm>
          <a:prstGeom prst="rect">
            <a:avLst/>
          </a:prstGeom>
        </p:spPr>
      </p:pic>
      <p:pic>
        <p:nvPicPr>
          <p:cNvPr id="10" name="Picture 9">
            <a:extLst>
              <a:ext uri="{FF2B5EF4-FFF2-40B4-BE49-F238E27FC236}">
                <a16:creationId xmlns:a16="http://schemas.microsoft.com/office/drawing/2014/main" id="{2CA69CFD-49AC-E14D-B710-0A252103E0C6}"/>
              </a:ext>
            </a:extLst>
          </p:cNvPr>
          <p:cNvPicPr>
            <a:picLocks noChangeAspect="1"/>
          </p:cNvPicPr>
          <p:nvPr/>
        </p:nvPicPr>
        <p:blipFill>
          <a:blip r:embed="rId4"/>
          <a:stretch>
            <a:fillRect/>
          </a:stretch>
        </p:blipFill>
        <p:spPr>
          <a:xfrm>
            <a:off x="4454347" y="3501589"/>
            <a:ext cx="2801859" cy="2801859"/>
          </a:xfrm>
          <a:prstGeom prst="rect">
            <a:avLst/>
          </a:prstGeom>
        </p:spPr>
      </p:pic>
      <p:sp>
        <p:nvSpPr>
          <p:cNvPr id="7" name="Rectangle 6">
            <a:extLst>
              <a:ext uri="{FF2B5EF4-FFF2-40B4-BE49-F238E27FC236}">
                <a16:creationId xmlns:a16="http://schemas.microsoft.com/office/drawing/2014/main" id="{6D225960-F4AE-254A-93D4-66A70D3053E6}"/>
              </a:ext>
            </a:extLst>
          </p:cNvPr>
          <p:cNvSpPr/>
          <p:nvPr/>
        </p:nvSpPr>
        <p:spPr>
          <a:xfrm>
            <a:off x="383458" y="1077874"/>
            <a:ext cx="8612295" cy="276999"/>
          </a:xfrm>
          <a:prstGeom prst="rect">
            <a:avLst/>
          </a:prstGeom>
        </p:spPr>
        <p:txBody>
          <a:bodyPr wrap="square">
            <a:spAutoFit/>
          </a:bodyPr>
          <a:lstStyle/>
          <a:p>
            <a:r>
              <a:rPr lang="fi-FI" sz="1200" dirty="0" err="1">
                <a:solidFill>
                  <a:prstClr val="black">
                    <a:lumMod val="50000"/>
                    <a:lumOff val="50000"/>
                  </a:prstClr>
                </a:solidFill>
                <a:latin typeface="Calibri"/>
              </a:rPr>
              <a:t>Garimella</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et.al</a:t>
            </a:r>
            <a:r>
              <a:rPr lang="fi-FI" sz="1200" dirty="0">
                <a:solidFill>
                  <a:prstClr val="black">
                    <a:lumMod val="50000"/>
                    <a:lumOff val="50000"/>
                  </a:prstClr>
                </a:solidFill>
                <a:latin typeface="Calibri"/>
              </a:rPr>
              <a:t>., </a:t>
            </a:r>
            <a:r>
              <a:rPr lang="en-US" sz="1200" dirty="0">
                <a:solidFill>
                  <a:prstClr val="black">
                    <a:lumMod val="50000"/>
                    <a:lumOff val="50000"/>
                  </a:prstClr>
                </a:solidFill>
                <a:latin typeface="Calibri"/>
              </a:rPr>
              <a:t>“</a:t>
            </a:r>
            <a:r>
              <a:rPr lang="fi-FI" sz="1200" dirty="0">
                <a:solidFill>
                  <a:prstClr val="black">
                    <a:lumMod val="50000"/>
                    <a:lumOff val="50000"/>
                  </a:prstClr>
                </a:solidFill>
                <a:latin typeface="Calibri"/>
              </a:rPr>
              <a:t>Political Discourse on Social Media: Echo Chambers, Gatekeepers, and the Price of Bipartisanship.” WWW2018.</a:t>
            </a:r>
            <a:endParaRPr lang="en-US" sz="1200" dirty="0">
              <a:solidFill>
                <a:prstClr val="black">
                  <a:lumMod val="50000"/>
                  <a:lumOff val="50000"/>
                </a:prstClr>
              </a:solidFill>
              <a:latin typeface="Calibri"/>
            </a:endParaRPr>
          </a:p>
        </p:txBody>
      </p:sp>
    </p:spTree>
    <p:extLst>
      <p:ext uri="{BB962C8B-B14F-4D97-AF65-F5344CB8AC3E}">
        <p14:creationId xmlns:p14="http://schemas.microsoft.com/office/powerpoint/2010/main" val="247638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383458" y="99700"/>
            <a:ext cx="8520600" cy="763600"/>
          </a:xfrm>
        </p:spPr>
        <p:txBody>
          <a:bodyPr>
            <a:normAutofit fontScale="90000"/>
          </a:bodyPr>
          <a:lstStyle/>
          <a:p>
            <a:pPr lvl="0"/>
            <a:r>
              <a:rPr lang="en" dirty="0"/>
              <a:t>Partisan Exposure on Facebook</a:t>
            </a:r>
          </a:p>
        </p:txBody>
      </p:sp>
      <p:sp>
        <p:nvSpPr>
          <p:cNvPr id="478" name="Shape 478"/>
          <p:cNvSpPr txBox="1">
            <a:spLocks noGrp="1"/>
          </p:cNvSpPr>
          <p:nvPr>
            <p:ph type="body" idx="1"/>
          </p:nvPr>
        </p:nvSpPr>
        <p:spPr>
          <a:xfrm>
            <a:off x="311700" y="1403473"/>
            <a:ext cx="8520600" cy="2097535"/>
          </a:xfrm>
        </p:spPr>
        <p:txBody>
          <a:bodyPr>
            <a:normAutofit fontScale="77500" lnSpcReduction="20000"/>
          </a:bodyPr>
          <a:lstStyle/>
          <a:p>
            <a:pPr lvl="0"/>
            <a:r>
              <a:rPr lang="en" dirty="0"/>
              <a:t>US Facebook users with self-reported ideological affiliation </a:t>
            </a:r>
          </a:p>
          <a:p>
            <a:pPr lvl="0"/>
            <a:r>
              <a:rPr lang="en" dirty="0"/>
              <a:t>Analysis on hard news (national news, politics, world affairs)</a:t>
            </a:r>
          </a:p>
          <a:p>
            <a:pPr lvl="0"/>
            <a:r>
              <a:rPr lang="en" dirty="0"/>
              <a:t>Each news associated with a political alignment</a:t>
            </a:r>
          </a:p>
          <a:p>
            <a:pPr lvl="1"/>
            <a:r>
              <a:rPr lang="en" dirty="0"/>
              <a:t>Average of the affiliation of users who shared the story</a:t>
            </a:r>
          </a:p>
          <a:p>
            <a:pPr lvl="0"/>
            <a:r>
              <a:rPr lang="en" dirty="0"/>
              <a:t>Cross-cutting news if the alignment of the news and the user differ</a:t>
            </a:r>
          </a:p>
        </p:txBody>
      </p:sp>
      <p:pic>
        <p:nvPicPr>
          <p:cNvPr id="479" name="Shape 479"/>
          <p:cNvPicPr preferRelativeResize="0"/>
          <p:nvPr/>
        </p:nvPicPr>
        <p:blipFill>
          <a:blip r:embed="rId3">
            <a:alphaModFix/>
          </a:blip>
          <a:stretch>
            <a:fillRect/>
          </a:stretch>
        </p:blipFill>
        <p:spPr>
          <a:xfrm>
            <a:off x="463860" y="3619678"/>
            <a:ext cx="3922877" cy="2812891"/>
          </a:xfrm>
          <a:prstGeom prst="rect">
            <a:avLst/>
          </a:prstGeom>
          <a:noFill/>
          <a:ln>
            <a:noFill/>
          </a:ln>
        </p:spPr>
      </p:pic>
      <p:pic>
        <p:nvPicPr>
          <p:cNvPr id="480" name="Shape 480"/>
          <p:cNvPicPr preferRelativeResize="0"/>
          <p:nvPr/>
        </p:nvPicPr>
        <p:blipFill>
          <a:blip r:embed="rId4">
            <a:alphaModFix/>
          </a:blip>
          <a:stretch>
            <a:fillRect/>
          </a:stretch>
        </p:blipFill>
        <p:spPr>
          <a:xfrm>
            <a:off x="4565650" y="3619472"/>
            <a:ext cx="4035714" cy="2808780"/>
          </a:xfrm>
          <a:prstGeom prst="rect">
            <a:avLst/>
          </a:prstGeom>
          <a:noFill/>
          <a:ln>
            <a:noFill/>
          </a:ln>
        </p:spPr>
      </p:pic>
      <p:sp>
        <p:nvSpPr>
          <p:cNvPr id="8" name="Rectangle 7">
            <a:extLst>
              <a:ext uri="{FF2B5EF4-FFF2-40B4-BE49-F238E27FC236}">
                <a16:creationId xmlns:a16="http://schemas.microsoft.com/office/drawing/2014/main" id="{6D225960-F4AE-254A-93D4-66A70D3053E6}"/>
              </a:ext>
            </a:extLst>
          </p:cNvPr>
          <p:cNvSpPr/>
          <p:nvPr/>
        </p:nvSpPr>
        <p:spPr>
          <a:xfrm>
            <a:off x="383458" y="1077874"/>
            <a:ext cx="8612295" cy="276999"/>
          </a:xfrm>
          <a:prstGeom prst="rect">
            <a:avLst/>
          </a:prstGeom>
        </p:spPr>
        <p:txBody>
          <a:bodyPr wrap="square">
            <a:spAutoFit/>
          </a:bodyPr>
          <a:lstStyle/>
          <a:p>
            <a:r>
              <a:rPr lang="fi-FI" sz="1200" dirty="0" err="1">
                <a:solidFill>
                  <a:prstClr val="black">
                    <a:lumMod val="50000"/>
                    <a:lumOff val="50000"/>
                  </a:prstClr>
                </a:solidFill>
                <a:latin typeface="Calibri"/>
              </a:rPr>
              <a:t>Bakshy</a:t>
            </a:r>
            <a:r>
              <a:rPr lang="fi-FI" sz="1200" dirty="0">
                <a:solidFill>
                  <a:prstClr val="black">
                    <a:lumMod val="50000"/>
                    <a:lumOff val="50000"/>
                  </a:prstClr>
                </a:solidFill>
                <a:latin typeface="Calibri"/>
              </a:rPr>
              <a:t>, E., </a:t>
            </a:r>
            <a:r>
              <a:rPr lang="fi-FI" sz="1200" dirty="0" err="1">
                <a:solidFill>
                  <a:prstClr val="black">
                    <a:lumMod val="50000"/>
                    <a:lumOff val="50000"/>
                  </a:prstClr>
                </a:solidFill>
                <a:latin typeface="Calibri"/>
              </a:rPr>
              <a:t>Messing</a:t>
            </a:r>
            <a:r>
              <a:rPr lang="fi-FI" sz="1200" dirty="0">
                <a:solidFill>
                  <a:prstClr val="black">
                    <a:lumMod val="50000"/>
                    <a:lumOff val="50000"/>
                  </a:prstClr>
                </a:solidFill>
                <a:latin typeface="Calibri"/>
              </a:rPr>
              <a:t>, S., &amp; </a:t>
            </a:r>
            <a:r>
              <a:rPr lang="fi-FI" sz="1200" dirty="0" err="1">
                <a:solidFill>
                  <a:prstClr val="black">
                    <a:lumMod val="50000"/>
                    <a:lumOff val="50000"/>
                  </a:prstClr>
                </a:solidFill>
                <a:latin typeface="Calibri"/>
              </a:rPr>
              <a:t>Adamic</a:t>
            </a:r>
            <a:r>
              <a:rPr lang="fi-FI" sz="1200" dirty="0">
                <a:solidFill>
                  <a:prstClr val="black">
                    <a:lumMod val="50000"/>
                    <a:lumOff val="50000"/>
                  </a:prstClr>
                </a:solidFill>
                <a:latin typeface="Calibri"/>
              </a:rPr>
              <a:t>, L. A. "</a:t>
            </a:r>
            <a:r>
              <a:rPr lang="fi-FI" sz="1200" dirty="0" err="1">
                <a:solidFill>
                  <a:prstClr val="black">
                    <a:lumMod val="50000"/>
                    <a:lumOff val="50000"/>
                  </a:prstClr>
                </a:solidFill>
                <a:latin typeface="Calibri"/>
              </a:rPr>
              <a:t>Exposure</a:t>
            </a:r>
            <a:r>
              <a:rPr lang="fi-FI" sz="1200" dirty="0">
                <a:solidFill>
                  <a:prstClr val="black">
                    <a:lumMod val="50000"/>
                    <a:lumOff val="50000"/>
                  </a:prstClr>
                </a:solidFill>
                <a:latin typeface="Calibri"/>
              </a:rPr>
              <a:t> to </a:t>
            </a:r>
            <a:r>
              <a:rPr lang="fi-FI" sz="1200" dirty="0" err="1">
                <a:solidFill>
                  <a:prstClr val="black">
                    <a:lumMod val="50000"/>
                    <a:lumOff val="50000"/>
                  </a:prstClr>
                </a:solidFill>
                <a:latin typeface="Calibri"/>
              </a:rPr>
              <a:t>ideologically</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diverse</a:t>
            </a:r>
            <a:r>
              <a:rPr lang="fi-FI" sz="1200" dirty="0">
                <a:solidFill>
                  <a:prstClr val="black">
                    <a:lumMod val="50000"/>
                    <a:lumOff val="50000"/>
                  </a:prstClr>
                </a:solidFill>
                <a:latin typeface="Calibri"/>
              </a:rPr>
              <a:t> news and </a:t>
            </a:r>
            <a:r>
              <a:rPr lang="fi-FI" sz="1200" dirty="0" err="1">
                <a:solidFill>
                  <a:prstClr val="black">
                    <a:lumMod val="50000"/>
                    <a:lumOff val="50000"/>
                  </a:prstClr>
                </a:solidFill>
                <a:latin typeface="Calibri"/>
              </a:rPr>
              <a:t>opinion</a:t>
            </a:r>
            <a:r>
              <a:rPr lang="fi-FI" sz="1200" dirty="0">
                <a:solidFill>
                  <a:prstClr val="black">
                    <a:lumMod val="50000"/>
                    <a:lumOff val="50000"/>
                  </a:prstClr>
                </a:solidFill>
                <a:latin typeface="Calibri"/>
              </a:rPr>
              <a:t> on </a:t>
            </a:r>
            <a:r>
              <a:rPr lang="fi-FI" sz="1200" dirty="0" err="1">
                <a:solidFill>
                  <a:prstClr val="black">
                    <a:lumMod val="50000"/>
                    <a:lumOff val="50000"/>
                  </a:prstClr>
                </a:solidFill>
                <a:latin typeface="Calibri"/>
              </a:rPr>
              <a:t>Facebook</a:t>
            </a:r>
            <a:r>
              <a:rPr lang="fi-FI" sz="1200" dirty="0">
                <a:solidFill>
                  <a:prstClr val="black">
                    <a:lumMod val="50000"/>
                    <a:lumOff val="50000"/>
                  </a:prstClr>
                </a:solidFill>
                <a:latin typeface="Calibri"/>
              </a:rPr>
              <a:t>." (2015)</a:t>
            </a:r>
          </a:p>
        </p:txBody>
      </p:sp>
    </p:spTree>
    <p:extLst>
      <p:ext uri="{BB962C8B-B14F-4D97-AF65-F5344CB8AC3E}">
        <p14:creationId xmlns:p14="http://schemas.microsoft.com/office/powerpoint/2010/main" val="2896351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429305" y="116632"/>
            <a:ext cx="8520600" cy="763600"/>
          </a:xfrm>
        </p:spPr>
        <p:txBody>
          <a:bodyPr>
            <a:normAutofit fontScale="90000"/>
          </a:bodyPr>
          <a:lstStyle/>
          <a:p>
            <a:pPr lvl="0"/>
            <a:r>
              <a:rPr lang="en" dirty="0"/>
              <a:t>Partisan Exposure</a:t>
            </a:r>
          </a:p>
          <a:p>
            <a:pPr lvl="0"/>
            <a:endParaRPr lang="en" dirty="0"/>
          </a:p>
        </p:txBody>
      </p:sp>
      <p:sp>
        <p:nvSpPr>
          <p:cNvPr id="487" name="Shape 487"/>
          <p:cNvSpPr txBox="1">
            <a:spLocks noGrp="1"/>
          </p:cNvSpPr>
          <p:nvPr>
            <p:ph type="body" idx="1"/>
          </p:nvPr>
        </p:nvSpPr>
        <p:spPr>
          <a:xfrm>
            <a:off x="311700" y="1435511"/>
            <a:ext cx="8520600" cy="2713570"/>
          </a:xfrm>
        </p:spPr>
        <p:txBody>
          <a:bodyPr>
            <a:normAutofit lnSpcReduction="10000"/>
          </a:bodyPr>
          <a:lstStyle/>
          <a:p>
            <a:pPr lvl="0"/>
            <a:r>
              <a:rPr lang="en" sz="2000" dirty="0"/>
              <a:t>Measure the fraction of </a:t>
            </a:r>
            <a:br>
              <a:rPr lang="en" sz="2000" dirty="0"/>
            </a:br>
            <a:r>
              <a:rPr lang="en" sz="2000" dirty="0"/>
              <a:t>cross-cutting news among:</a:t>
            </a:r>
          </a:p>
          <a:p>
            <a:pPr lvl="1"/>
            <a:r>
              <a:rPr lang="en" sz="1800" dirty="0"/>
              <a:t>ones posted in a user’s network (potential)</a:t>
            </a:r>
          </a:p>
          <a:p>
            <a:pPr lvl="1"/>
            <a:r>
              <a:rPr lang="en" sz="1800" dirty="0"/>
              <a:t>ones shown in the user’s timeline (exposed)</a:t>
            </a:r>
          </a:p>
          <a:p>
            <a:pPr lvl="1"/>
            <a:r>
              <a:rPr lang="en" sz="1800" dirty="0"/>
              <a:t>one the user clicked on (selected)</a:t>
            </a:r>
          </a:p>
          <a:p>
            <a:pPr lvl="0"/>
            <a:r>
              <a:rPr lang="en" sz="2000" dirty="0"/>
              <a:t>Compared to random from the whole set, each step reduces the exposure and creates a narrower echo chamber</a:t>
            </a:r>
          </a:p>
          <a:p>
            <a:pPr lvl="0"/>
            <a:r>
              <a:rPr lang="en" sz="2000" dirty="0"/>
              <a:t>Largest reduction from network (social), rather than algorithmic (filtering), selective exposure still plays a role</a:t>
            </a:r>
          </a:p>
        </p:txBody>
      </p:sp>
      <p:pic>
        <p:nvPicPr>
          <p:cNvPr id="488" name="Shape 488"/>
          <p:cNvPicPr preferRelativeResize="0"/>
          <p:nvPr/>
        </p:nvPicPr>
        <p:blipFill>
          <a:blip r:embed="rId3">
            <a:alphaModFix/>
          </a:blip>
          <a:stretch>
            <a:fillRect/>
          </a:stretch>
        </p:blipFill>
        <p:spPr>
          <a:xfrm>
            <a:off x="383458" y="4567447"/>
            <a:ext cx="4989134" cy="1993901"/>
          </a:xfrm>
          <a:prstGeom prst="rect">
            <a:avLst/>
          </a:prstGeom>
          <a:noFill/>
          <a:ln>
            <a:noFill/>
          </a:ln>
        </p:spPr>
      </p:pic>
      <p:pic>
        <p:nvPicPr>
          <p:cNvPr id="489" name="Shape 489"/>
          <p:cNvPicPr preferRelativeResize="0"/>
          <p:nvPr/>
        </p:nvPicPr>
        <p:blipFill>
          <a:blip r:embed="rId4">
            <a:alphaModFix/>
          </a:blip>
          <a:stretch>
            <a:fillRect/>
          </a:stretch>
        </p:blipFill>
        <p:spPr>
          <a:xfrm>
            <a:off x="5622636" y="4052455"/>
            <a:ext cx="3521363" cy="2805543"/>
          </a:xfrm>
          <a:prstGeom prst="rect">
            <a:avLst/>
          </a:prstGeom>
          <a:noFill/>
          <a:ln>
            <a:noFill/>
          </a:ln>
        </p:spPr>
      </p:pic>
      <p:sp>
        <p:nvSpPr>
          <p:cNvPr id="7" name="Rectangle 6">
            <a:extLst>
              <a:ext uri="{FF2B5EF4-FFF2-40B4-BE49-F238E27FC236}">
                <a16:creationId xmlns:a16="http://schemas.microsoft.com/office/drawing/2014/main" id="{6D225960-F4AE-254A-93D4-66A70D3053E6}"/>
              </a:ext>
            </a:extLst>
          </p:cNvPr>
          <p:cNvSpPr/>
          <p:nvPr/>
        </p:nvSpPr>
        <p:spPr>
          <a:xfrm>
            <a:off x="383458" y="1077874"/>
            <a:ext cx="8612295" cy="276999"/>
          </a:xfrm>
          <a:prstGeom prst="rect">
            <a:avLst/>
          </a:prstGeom>
        </p:spPr>
        <p:txBody>
          <a:bodyPr wrap="square">
            <a:spAutoFit/>
          </a:bodyPr>
          <a:lstStyle/>
          <a:p>
            <a:r>
              <a:rPr lang="fi-FI" sz="1200" dirty="0" err="1">
                <a:solidFill>
                  <a:prstClr val="black">
                    <a:lumMod val="50000"/>
                    <a:lumOff val="50000"/>
                  </a:prstClr>
                </a:solidFill>
                <a:latin typeface="Calibri"/>
              </a:rPr>
              <a:t>Bakshy</a:t>
            </a:r>
            <a:r>
              <a:rPr lang="fi-FI" sz="1200" dirty="0">
                <a:solidFill>
                  <a:prstClr val="black">
                    <a:lumMod val="50000"/>
                    <a:lumOff val="50000"/>
                  </a:prstClr>
                </a:solidFill>
                <a:latin typeface="Calibri"/>
              </a:rPr>
              <a:t>, E., </a:t>
            </a:r>
            <a:r>
              <a:rPr lang="fi-FI" sz="1200" dirty="0" err="1">
                <a:solidFill>
                  <a:prstClr val="black">
                    <a:lumMod val="50000"/>
                    <a:lumOff val="50000"/>
                  </a:prstClr>
                </a:solidFill>
                <a:latin typeface="Calibri"/>
              </a:rPr>
              <a:t>Messing</a:t>
            </a:r>
            <a:r>
              <a:rPr lang="fi-FI" sz="1200" dirty="0">
                <a:solidFill>
                  <a:prstClr val="black">
                    <a:lumMod val="50000"/>
                    <a:lumOff val="50000"/>
                  </a:prstClr>
                </a:solidFill>
                <a:latin typeface="Calibri"/>
              </a:rPr>
              <a:t>, S., &amp; </a:t>
            </a:r>
            <a:r>
              <a:rPr lang="fi-FI" sz="1200" dirty="0" err="1">
                <a:solidFill>
                  <a:prstClr val="black">
                    <a:lumMod val="50000"/>
                    <a:lumOff val="50000"/>
                  </a:prstClr>
                </a:solidFill>
                <a:latin typeface="Calibri"/>
              </a:rPr>
              <a:t>Adamic</a:t>
            </a:r>
            <a:r>
              <a:rPr lang="fi-FI" sz="1200" dirty="0">
                <a:solidFill>
                  <a:prstClr val="black">
                    <a:lumMod val="50000"/>
                    <a:lumOff val="50000"/>
                  </a:prstClr>
                </a:solidFill>
                <a:latin typeface="Calibri"/>
              </a:rPr>
              <a:t>, L. A. "</a:t>
            </a:r>
            <a:r>
              <a:rPr lang="fi-FI" sz="1200" dirty="0" err="1">
                <a:solidFill>
                  <a:prstClr val="black">
                    <a:lumMod val="50000"/>
                    <a:lumOff val="50000"/>
                  </a:prstClr>
                </a:solidFill>
                <a:latin typeface="Calibri"/>
              </a:rPr>
              <a:t>Exposure</a:t>
            </a:r>
            <a:r>
              <a:rPr lang="fi-FI" sz="1200" dirty="0">
                <a:solidFill>
                  <a:prstClr val="black">
                    <a:lumMod val="50000"/>
                    <a:lumOff val="50000"/>
                  </a:prstClr>
                </a:solidFill>
                <a:latin typeface="Calibri"/>
              </a:rPr>
              <a:t> to </a:t>
            </a:r>
            <a:r>
              <a:rPr lang="fi-FI" sz="1200" dirty="0" err="1">
                <a:solidFill>
                  <a:prstClr val="black">
                    <a:lumMod val="50000"/>
                    <a:lumOff val="50000"/>
                  </a:prstClr>
                </a:solidFill>
                <a:latin typeface="Calibri"/>
              </a:rPr>
              <a:t>ideologically</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diverse</a:t>
            </a:r>
            <a:r>
              <a:rPr lang="fi-FI" sz="1200" dirty="0">
                <a:solidFill>
                  <a:prstClr val="black">
                    <a:lumMod val="50000"/>
                    <a:lumOff val="50000"/>
                  </a:prstClr>
                </a:solidFill>
                <a:latin typeface="Calibri"/>
              </a:rPr>
              <a:t> news and </a:t>
            </a:r>
            <a:r>
              <a:rPr lang="fi-FI" sz="1200" dirty="0" err="1">
                <a:solidFill>
                  <a:prstClr val="black">
                    <a:lumMod val="50000"/>
                    <a:lumOff val="50000"/>
                  </a:prstClr>
                </a:solidFill>
                <a:latin typeface="Calibri"/>
              </a:rPr>
              <a:t>opinion</a:t>
            </a:r>
            <a:r>
              <a:rPr lang="fi-FI" sz="1200" dirty="0">
                <a:solidFill>
                  <a:prstClr val="black">
                    <a:lumMod val="50000"/>
                    <a:lumOff val="50000"/>
                  </a:prstClr>
                </a:solidFill>
                <a:latin typeface="Calibri"/>
              </a:rPr>
              <a:t> on </a:t>
            </a:r>
            <a:r>
              <a:rPr lang="fi-FI" sz="1200" dirty="0" err="1">
                <a:solidFill>
                  <a:prstClr val="black">
                    <a:lumMod val="50000"/>
                    <a:lumOff val="50000"/>
                  </a:prstClr>
                </a:solidFill>
                <a:latin typeface="Calibri"/>
              </a:rPr>
              <a:t>Facebook</a:t>
            </a:r>
            <a:r>
              <a:rPr lang="fi-FI" sz="1200" dirty="0">
                <a:solidFill>
                  <a:prstClr val="black">
                    <a:lumMod val="50000"/>
                    <a:lumOff val="50000"/>
                  </a:prstClr>
                </a:solidFill>
                <a:latin typeface="Calibri"/>
              </a:rPr>
              <a:t>." (2015)</a:t>
            </a:r>
          </a:p>
        </p:txBody>
      </p:sp>
    </p:spTree>
    <p:extLst>
      <p:ext uri="{BB962C8B-B14F-4D97-AF65-F5344CB8AC3E}">
        <p14:creationId xmlns:p14="http://schemas.microsoft.com/office/powerpoint/2010/main" val="3670816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9DD5-077E-3A41-BACF-E9A2CCBB1F2F}"/>
              </a:ext>
            </a:extLst>
          </p:cNvPr>
          <p:cNvSpPr>
            <a:spLocks noGrp="1"/>
          </p:cNvSpPr>
          <p:nvPr>
            <p:ph type="title"/>
          </p:nvPr>
        </p:nvSpPr>
        <p:spPr/>
        <p:txBody>
          <a:bodyPr>
            <a:normAutofit fontScale="90000"/>
          </a:bodyPr>
          <a:lstStyle/>
          <a:p>
            <a:r>
              <a:rPr lang="en" dirty="0"/>
              <a:t>Why the Web</a:t>
            </a:r>
            <a:r>
              <a:rPr lang="en-US" dirty="0"/>
              <a:t> </a:t>
            </a:r>
            <a:r>
              <a:rPr lang="en" dirty="0"/>
              <a:t>might </a:t>
            </a:r>
            <a:r>
              <a:rPr lang="en" u="sng" dirty="0"/>
              <a:t>not</a:t>
            </a:r>
            <a:r>
              <a:rPr lang="en" dirty="0"/>
              <a:t> increase polarization</a:t>
            </a:r>
            <a:endParaRPr lang="en-US" dirty="0"/>
          </a:p>
        </p:txBody>
      </p:sp>
      <p:sp>
        <p:nvSpPr>
          <p:cNvPr id="5" name="Content Placeholder 4">
            <a:extLst>
              <a:ext uri="{FF2B5EF4-FFF2-40B4-BE49-F238E27FC236}">
                <a16:creationId xmlns:a16="http://schemas.microsoft.com/office/drawing/2014/main" id="{3E30B61F-1453-C349-94D7-C0C91F423F71}"/>
              </a:ext>
            </a:extLst>
          </p:cNvPr>
          <p:cNvSpPr>
            <a:spLocks noGrp="1"/>
          </p:cNvSpPr>
          <p:nvPr>
            <p:ph idx="1"/>
          </p:nvPr>
        </p:nvSpPr>
        <p:spPr/>
        <p:txBody>
          <a:bodyPr/>
          <a:lstStyle/>
          <a:p>
            <a:pPr>
              <a:lnSpc>
                <a:spcPct val="100000"/>
              </a:lnSpc>
              <a:spcBef>
                <a:spcPts val="0"/>
              </a:spcBef>
            </a:pPr>
            <a:r>
              <a:rPr lang="en-US" dirty="0"/>
              <a:t>Homophily is not observed only for one type of issues (political)</a:t>
            </a:r>
          </a:p>
          <a:p>
            <a:pPr lvl="1">
              <a:lnSpc>
                <a:spcPct val="100000"/>
              </a:lnSpc>
              <a:spcBef>
                <a:spcPts val="0"/>
              </a:spcBef>
            </a:pPr>
            <a:r>
              <a:rPr lang="en-US" dirty="0"/>
              <a:t>T</a:t>
            </a:r>
            <a:r>
              <a:rPr lang="en" dirty="0"/>
              <a:t>he tendency of individuals to associate and bond with similar others</a:t>
            </a:r>
            <a:endParaRPr lang="en-US" dirty="0"/>
          </a:p>
          <a:p>
            <a:pPr marL="594900" lvl="1" indent="-252000">
              <a:lnSpc>
                <a:spcPct val="100000"/>
              </a:lnSpc>
              <a:spcBef>
                <a:spcPts val="0"/>
              </a:spcBef>
            </a:pPr>
            <a:r>
              <a:rPr lang="en" dirty="0"/>
              <a:t>Could be based on various facets</a:t>
            </a:r>
          </a:p>
          <a:p>
            <a:pPr marL="937800" lvl="2" indent="-252000">
              <a:lnSpc>
                <a:spcPct val="100000"/>
              </a:lnSpc>
              <a:spcBef>
                <a:spcPts val="0"/>
              </a:spcBef>
            </a:pPr>
            <a:r>
              <a:rPr lang="en" dirty="0"/>
              <a:t>Gender, age, race, status, religion, </a:t>
            </a:r>
            <a:r>
              <a:rPr lang="fi-FI" dirty="0"/>
              <a:t>geography</a:t>
            </a:r>
            <a:r>
              <a:rPr lang="en" dirty="0"/>
              <a:t>, </a:t>
            </a:r>
            <a:r>
              <a:rPr lang="en-US" dirty="0"/>
              <a:t>beliefs</a:t>
            </a:r>
          </a:p>
          <a:p>
            <a:pPr marL="252000" indent="-252000">
              <a:lnSpc>
                <a:spcPct val="100000"/>
              </a:lnSpc>
              <a:spcBef>
                <a:spcPts val="0"/>
              </a:spcBef>
            </a:pPr>
            <a:endParaRPr lang="en-US" dirty="0"/>
          </a:p>
          <a:p>
            <a:pPr marL="252000" indent="-252000">
              <a:lnSpc>
                <a:spcPct val="100000"/>
              </a:lnSpc>
              <a:spcBef>
                <a:spcPts val="0"/>
              </a:spcBef>
            </a:pPr>
            <a:r>
              <a:rPr lang="en-US" dirty="0"/>
              <a:t>Reality kicks in</a:t>
            </a:r>
          </a:p>
          <a:p>
            <a:pPr marL="594900" lvl="1" indent="-252000">
              <a:lnSpc>
                <a:spcPct val="100000"/>
              </a:lnSpc>
              <a:spcBef>
                <a:spcPts val="0"/>
              </a:spcBef>
            </a:pPr>
            <a:r>
              <a:rPr lang="en-US" dirty="0"/>
              <a:t>Evidence accumulates at some point</a:t>
            </a:r>
          </a:p>
        </p:txBody>
      </p:sp>
    </p:spTree>
    <p:extLst>
      <p:ext uri="{BB962C8B-B14F-4D97-AF65-F5344CB8AC3E}">
        <p14:creationId xmlns:p14="http://schemas.microsoft.com/office/powerpoint/2010/main" val="415190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5-13 at 14.22.3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6143" y="2514161"/>
            <a:ext cx="5111714" cy="3578217"/>
          </a:xfrm>
          <a:prstGeom prst="rect">
            <a:avLst/>
          </a:prstGeom>
        </p:spPr>
      </p:pic>
      <p:sp>
        <p:nvSpPr>
          <p:cNvPr id="3" name="Right Arrow 2">
            <a:extLst>
              <a:ext uri="{FF2B5EF4-FFF2-40B4-BE49-F238E27FC236}">
                <a16:creationId xmlns:a16="http://schemas.microsoft.com/office/drawing/2014/main" id="{BA704CDB-DF3F-2C4D-BC9E-46E7DE75E7E2}"/>
              </a:ext>
            </a:extLst>
          </p:cNvPr>
          <p:cNvSpPr/>
          <p:nvPr/>
        </p:nvSpPr>
        <p:spPr>
          <a:xfrm rot="7926586">
            <a:off x="3707608" y="2298900"/>
            <a:ext cx="988391" cy="336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4" name="TextBox 3">
            <a:extLst>
              <a:ext uri="{FF2B5EF4-FFF2-40B4-BE49-F238E27FC236}">
                <a16:creationId xmlns:a16="http://schemas.microsoft.com/office/drawing/2014/main" id="{FAC1560C-CC93-E54A-9408-E5605EB1FC0E}"/>
              </a:ext>
            </a:extLst>
          </p:cNvPr>
          <p:cNvSpPr txBox="1"/>
          <p:nvPr/>
        </p:nvSpPr>
        <p:spPr>
          <a:xfrm>
            <a:off x="4476300" y="1670204"/>
            <a:ext cx="2392326" cy="369332"/>
          </a:xfrm>
          <a:prstGeom prst="rect">
            <a:avLst/>
          </a:prstGeom>
          <a:noFill/>
        </p:spPr>
        <p:txBody>
          <a:bodyPr wrap="square" rtlCol="0">
            <a:spAutoFit/>
          </a:bodyPr>
          <a:lstStyle/>
          <a:p>
            <a:r>
              <a:rPr lang="fi-FI" dirty="0" err="1">
                <a:solidFill>
                  <a:prstClr val="black"/>
                </a:solidFill>
                <a:latin typeface="Calibri"/>
              </a:rPr>
              <a:t>Backfire</a:t>
            </a:r>
            <a:r>
              <a:rPr lang="fi-FI" dirty="0">
                <a:solidFill>
                  <a:prstClr val="black"/>
                </a:solidFill>
                <a:latin typeface="Calibri"/>
              </a:rPr>
              <a:t> </a:t>
            </a:r>
            <a:r>
              <a:rPr lang="fi-FI" dirty="0" err="1">
                <a:solidFill>
                  <a:prstClr val="black"/>
                </a:solidFill>
                <a:latin typeface="Calibri"/>
              </a:rPr>
              <a:t>effect</a:t>
            </a:r>
            <a:endParaRPr lang="fi-FI" dirty="0">
              <a:solidFill>
                <a:prstClr val="black"/>
              </a:solidFill>
              <a:latin typeface="Calibri"/>
            </a:endParaRPr>
          </a:p>
        </p:txBody>
      </p:sp>
      <p:sp>
        <p:nvSpPr>
          <p:cNvPr id="8" name="Rectangle 7">
            <a:extLst>
              <a:ext uri="{FF2B5EF4-FFF2-40B4-BE49-F238E27FC236}">
                <a16:creationId xmlns:a16="http://schemas.microsoft.com/office/drawing/2014/main" id="{6D225960-F4AE-254A-93D4-66A70D3053E6}"/>
              </a:ext>
            </a:extLst>
          </p:cNvPr>
          <p:cNvSpPr/>
          <p:nvPr/>
        </p:nvSpPr>
        <p:spPr>
          <a:xfrm>
            <a:off x="745588" y="1077874"/>
            <a:ext cx="8250165" cy="276999"/>
          </a:xfrm>
          <a:prstGeom prst="rect">
            <a:avLst/>
          </a:prstGeom>
        </p:spPr>
        <p:txBody>
          <a:bodyPr wrap="square">
            <a:spAutoFit/>
          </a:bodyPr>
          <a:lstStyle/>
          <a:p>
            <a:r>
              <a:rPr lang="fi-FI" sz="1200" dirty="0" err="1">
                <a:solidFill>
                  <a:prstClr val="black">
                    <a:lumMod val="50000"/>
                    <a:lumOff val="50000"/>
                  </a:prstClr>
                </a:solidFill>
                <a:latin typeface="Calibri"/>
              </a:rPr>
              <a:t>Redlawsk</a:t>
            </a:r>
            <a:r>
              <a:rPr lang="fi-FI" sz="1200" dirty="0">
                <a:solidFill>
                  <a:prstClr val="black">
                    <a:lumMod val="50000"/>
                    <a:lumOff val="50000"/>
                  </a:prstClr>
                </a:solidFill>
                <a:latin typeface="Calibri"/>
              </a:rPr>
              <a:t> D, The </a:t>
            </a:r>
            <a:r>
              <a:rPr lang="fi-FI" sz="1200" dirty="0" err="1">
                <a:solidFill>
                  <a:prstClr val="black">
                    <a:lumMod val="50000"/>
                    <a:lumOff val="50000"/>
                  </a:prstClr>
                </a:solidFill>
                <a:latin typeface="Calibri"/>
              </a:rPr>
              <a:t>Affective</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Tipping</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Point</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Do</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Motivated</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Reasoners</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Ever</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Get</a:t>
            </a:r>
            <a:r>
              <a:rPr lang="fi-FI" sz="1200" dirty="0">
                <a:solidFill>
                  <a:prstClr val="black">
                    <a:lumMod val="50000"/>
                    <a:lumOff val="50000"/>
                  </a:prstClr>
                </a:solidFill>
                <a:latin typeface="Calibri"/>
              </a:rPr>
              <a:t> </a:t>
            </a:r>
            <a:r>
              <a:rPr lang="fi-FI" sz="1200" dirty="0" err="1">
                <a:solidFill>
                  <a:prstClr val="black">
                    <a:lumMod val="50000"/>
                    <a:lumOff val="50000"/>
                  </a:prstClr>
                </a:solidFill>
                <a:latin typeface="Calibri"/>
              </a:rPr>
              <a:t>It</a:t>
            </a:r>
            <a:r>
              <a:rPr lang="fi-FI" sz="1200" dirty="0">
                <a:solidFill>
                  <a:prstClr val="black">
                    <a:lumMod val="50000"/>
                    <a:lumOff val="50000"/>
                  </a:prstClr>
                </a:solidFill>
                <a:latin typeface="Calibri"/>
              </a:rPr>
              <a:t>”? (2010)</a:t>
            </a:r>
          </a:p>
        </p:txBody>
      </p:sp>
      <p:sp>
        <p:nvSpPr>
          <p:cNvPr id="11" name="Title 1">
            <a:extLst>
              <a:ext uri="{FF2B5EF4-FFF2-40B4-BE49-F238E27FC236}">
                <a16:creationId xmlns:a16="http://schemas.microsoft.com/office/drawing/2014/main" id="{79541168-22F3-8540-88C5-84E8F5571B59}"/>
              </a:ext>
            </a:extLst>
          </p:cNvPr>
          <p:cNvSpPr>
            <a:spLocks noGrp="1"/>
          </p:cNvSpPr>
          <p:nvPr>
            <p:ph type="title"/>
          </p:nvPr>
        </p:nvSpPr>
        <p:spPr>
          <a:xfrm>
            <a:off x="628650" y="-108873"/>
            <a:ext cx="7886700" cy="1325563"/>
          </a:xfrm>
        </p:spPr>
        <p:txBody>
          <a:bodyPr/>
          <a:lstStyle/>
          <a:p>
            <a:r>
              <a:rPr lang="en-US" dirty="0"/>
              <a:t>Is there a tipping point?</a:t>
            </a:r>
          </a:p>
        </p:txBody>
      </p:sp>
    </p:spTree>
    <p:extLst>
      <p:ext uri="{BB962C8B-B14F-4D97-AF65-F5344CB8AC3E}">
        <p14:creationId xmlns:p14="http://schemas.microsoft.com/office/powerpoint/2010/main" val="3850584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Backfire effect</a:t>
            </a:r>
          </a:p>
        </p:txBody>
      </p:sp>
      <p:sp>
        <p:nvSpPr>
          <p:cNvPr id="3" name="Content Placeholder 2"/>
          <p:cNvSpPr>
            <a:spLocks noGrp="1"/>
          </p:cNvSpPr>
          <p:nvPr>
            <p:ph idx="1"/>
          </p:nvPr>
        </p:nvSpPr>
        <p:spPr>
          <a:xfrm>
            <a:off x="628650" y="1601789"/>
            <a:ext cx="7886700" cy="4351338"/>
          </a:xfrm>
        </p:spPr>
        <p:txBody>
          <a:bodyPr>
            <a:normAutofit fontScale="77500" lnSpcReduction="20000"/>
          </a:bodyPr>
          <a:lstStyle/>
          <a:p>
            <a:r>
              <a:rPr lang="en-US" dirty="0"/>
              <a:t>Recent study (Bail et al, 2018) </a:t>
            </a:r>
          </a:p>
          <a:p>
            <a:r>
              <a:rPr lang="en-US" dirty="0"/>
              <a:t>Surveyed a large sample (N=1652) of politically active twitter users, Democrats and Republicans</a:t>
            </a:r>
          </a:p>
          <a:p>
            <a:r>
              <a:rPr lang="en-US" dirty="0"/>
              <a:t>Paid them to follow a Twitter bot for one month that exposed them to content of opposing political ideologies.</a:t>
            </a:r>
          </a:p>
          <a:p>
            <a:r>
              <a:rPr lang="en-US" dirty="0"/>
              <a:t>Resurveyed after 1 month</a:t>
            </a:r>
          </a:p>
          <a:p>
            <a:r>
              <a:rPr lang="en-US" dirty="0">
                <a:solidFill>
                  <a:schemeClr val="accent6"/>
                </a:solidFill>
              </a:rPr>
              <a:t>Finding</a:t>
            </a:r>
            <a:r>
              <a:rPr lang="en-US" dirty="0"/>
              <a:t>: </a:t>
            </a:r>
          </a:p>
          <a:p>
            <a:pPr lvl="1"/>
            <a:r>
              <a:rPr lang="en-US" dirty="0">
                <a:solidFill>
                  <a:schemeClr val="accent2"/>
                </a:solidFill>
              </a:rPr>
              <a:t>Republicans</a:t>
            </a:r>
            <a:r>
              <a:rPr lang="en-US" dirty="0"/>
              <a:t> who followed a </a:t>
            </a:r>
            <a:r>
              <a:rPr lang="en-US" dirty="0">
                <a:solidFill>
                  <a:schemeClr val="accent5"/>
                </a:solidFill>
              </a:rPr>
              <a:t>liberal Twitter bot </a:t>
            </a:r>
            <a:r>
              <a:rPr lang="en-US" dirty="0"/>
              <a:t>became </a:t>
            </a:r>
            <a:r>
              <a:rPr lang="en-US" dirty="0">
                <a:solidFill>
                  <a:schemeClr val="accent2"/>
                </a:solidFill>
              </a:rPr>
              <a:t>substantially more conservative </a:t>
            </a:r>
            <a:r>
              <a:rPr lang="en-US" dirty="0"/>
              <a:t>post-treatment</a:t>
            </a:r>
          </a:p>
          <a:p>
            <a:pPr lvl="1"/>
            <a:r>
              <a:rPr lang="en-US" dirty="0">
                <a:solidFill>
                  <a:schemeClr val="accent5"/>
                </a:solidFill>
              </a:rPr>
              <a:t>Democrats</a:t>
            </a:r>
            <a:r>
              <a:rPr lang="en-US" dirty="0"/>
              <a:t> who followed a </a:t>
            </a:r>
            <a:r>
              <a:rPr lang="en-US" dirty="0">
                <a:solidFill>
                  <a:schemeClr val="accent2"/>
                </a:solidFill>
              </a:rPr>
              <a:t>conservative Twitter bot </a:t>
            </a:r>
            <a:r>
              <a:rPr lang="en-US" dirty="0"/>
              <a:t>became </a:t>
            </a:r>
            <a:r>
              <a:rPr lang="en-US" dirty="0">
                <a:solidFill>
                  <a:schemeClr val="accent5"/>
                </a:solidFill>
              </a:rPr>
              <a:t>slightly more liberal </a:t>
            </a:r>
            <a:r>
              <a:rPr lang="en-US" dirty="0"/>
              <a:t>post-treatment</a:t>
            </a:r>
          </a:p>
        </p:txBody>
      </p:sp>
      <p:sp>
        <p:nvSpPr>
          <p:cNvPr id="4" name="Shape 452"/>
          <p:cNvSpPr txBox="1"/>
          <p:nvPr/>
        </p:nvSpPr>
        <p:spPr>
          <a:xfrm>
            <a:off x="628650" y="6002933"/>
            <a:ext cx="7886700" cy="763600"/>
          </a:xfrm>
          <a:prstGeom prst="rect">
            <a:avLst/>
          </a:prstGeom>
          <a:noFill/>
          <a:ln>
            <a:noFill/>
          </a:ln>
        </p:spPr>
        <p:txBody>
          <a:bodyPr lIns="91425" tIns="91425" rIns="91425" bIns="91425" anchor="ctr" anchorCtr="0">
            <a:noAutofit/>
          </a:bodyPr>
          <a:lstStyle/>
          <a:p>
            <a:pPr defTabSz="914400">
              <a:lnSpc>
                <a:spcPct val="115000"/>
              </a:lnSpc>
            </a:pP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Bail</a:t>
            </a:r>
            <a:r>
              <a:rPr lang="en"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 et al “Exposure to Opposing Views can Increase Political Polarization: Evidence from a Large-Scale Field Experiment on Social Media.” (201</a:t>
            </a: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8</a:t>
            </a:r>
            <a:r>
              <a:rPr lang="en"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a:t>
            </a:r>
          </a:p>
        </p:txBody>
      </p:sp>
    </p:spTree>
    <p:extLst>
      <p:ext uri="{BB962C8B-B14F-4D97-AF65-F5344CB8AC3E}">
        <p14:creationId xmlns:p14="http://schemas.microsoft.com/office/powerpoint/2010/main" val="4174859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A1E4AC-AF62-3F8A-527E-805FA9D4DFCE}"/>
              </a:ext>
            </a:extLst>
          </p:cNvPr>
          <p:cNvSpPr>
            <a:spLocks noGrp="1"/>
          </p:cNvSpPr>
          <p:nvPr>
            <p:ph type="title"/>
          </p:nvPr>
        </p:nvSpPr>
        <p:spPr/>
        <p:txBody>
          <a:bodyPr/>
          <a:lstStyle/>
          <a:p>
            <a:r>
              <a:rPr lang="en-US" dirty="0" err="1"/>
              <a:t>MeasurING</a:t>
            </a:r>
            <a:r>
              <a:rPr lang="en-US" dirty="0"/>
              <a:t> Polarization</a:t>
            </a:r>
          </a:p>
        </p:txBody>
      </p:sp>
      <p:sp>
        <p:nvSpPr>
          <p:cNvPr id="6" name="Text Placeholder 5">
            <a:extLst>
              <a:ext uri="{FF2B5EF4-FFF2-40B4-BE49-F238E27FC236}">
                <a16:creationId xmlns:a16="http://schemas.microsoft.com/office/drawing/2014/main" id="{8D628636-5BAE-6B62-8260-5337A58691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17CFD5-C282-1AC1-5265-24DB5BE7B4F8}"/>
              </a:ext>
            </a:extLst>
          </p:cNvPr>
          <p:cNvSpPr>
            <a:spLocks noGrp="1"/>
          </p:cNvSpPr>
          <p:nvPr>
            <p:ph type="sldNum" sz="quarter" idx="12"/>
          </p:nvPr>
        </p:nvSpPr>
        <p:spPr/>
        <p:txBody>
          <a:bodyPr/>
          <a:lstStyle/>
          <a:p>
            <a:fld id="{878E0B35-C73E-49DE-9EA0-4D9F6C87E107}" type="slidenum">
              <a:rPr lang="el-GR" smtClean="0"/>
              <a:pPr/>
              <a:t>27</a:t>
            </a:fld>
            <a:endParaRPr lang="el-GR"/>
          </a:p>
        </p:txBody>
      </p:sp>
    </p:spTree>
    <p:extLst>
      <p:ext uri="{BB962C8B-B14F-4D97-AF65-F5344CB8AC3E}">
        <p14:creationId xmlns:p14="http://schemas.microsoft.com/office/powerpoint/2010/main" val="3328432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title"/>
          </p:nvPr>
        </p:nvSpPr>
        <p:spPr/>
        <p:txBody>
          <a:bodyPr/>
          <a:lstStyle/>
          <a:p>
            <a:pPr lvl="0"/>
            <a:r>
              <a:rPr lang="en-US" dirty="0"/>
              <a:t>Polarization in content</a:t>
            </a:r>
            <a:endParaRPr lang="en" dirty="0"/>
          </a:p>
        </p:txBody>
      </p:sp>
      <p:sp>
        <p:nvSpPr>
          <p:cNvPr id="614" name="Shape 614"/>
          <p:cNvSpPr txBox="1">
            <a:spLocks noGrp="1"/>
          </p:cNvSpPr>
          <p:nvPr>
            <p:ph idx="1"/>
          </p:nvPr>
        </p:nvSpPr>
        <p:spPr>
          <a:xfrm>
            <a:off x="456302" y="1493267"/>
            <a:ext cx="8229600" cy="4525963"/>
          </a:xfrm>
        </p:spPr>
        <p:txBody>
          <a:bodyPr>
            <a:normAutofit fontScale="85000" lnSpcReduction="20000"/>
          </a:bodyPr>
          <a:lstStyle/>
          <a:p>
            <a:pPr lvl="0"/>
            <a:r>
              <a:rPr lang="en-US" dirty="0"/>
              <a:t>Sentiment variance in news</a:t>
            </a:r>
          </a:p>
          <a:p>
            <a:pPr lvl="0"/>
            <a:r>
              <a:rPr lang="en-US" dirty="0"/>
              <a:t>C</a:t>
            </a:r>
            <a:r>
              <a:rPr lang="en" dirty="0"/>
              <a:t>ontroversial </a:t>
            </a:r>
            <a:r>
              <a:rPr lang="en-US" dirty="0"/>
              <a:t>topic </a:t>
            </a:r>
            <a:r>
              <a:rPr lang="en" dirty="0"/>
              <a:t>- a concept that invokes conflicting sentiments</a:t>
            </a:r>
          </a:p>
          <a:p>
            <a:pPr lvl="0"/>
            <a:r>
              <a:rPr lang="en" dirty="0"/>
              <a:t>Subtopic - factor that gives a particular sentiment (+ve or -ve)</a:t>
            </a:r>
          </a:p>
          <a:p>
            <a:pPr lvl="0"/>
            <a:r>
              <a:rPr lang="en" dirty="0"/>
              <a:t>Assumption - a controversial </a:t>
            </a:r>
            <a:r>
              <a:rPr lang="en-US" dirty="0"/>
              <a:t>topic </a:t>
            </a:r>
            <a:r>
              <a:rPr lang="en" dirty="0"/>
              <a:t>receives</a:t>
            </a:r>
            <a:r>
              <a:rPr lang="en-US" dirty="0"/>
              <a:t> contrasting</a:t>
            </a:r>
            <a:r>
              <a:rPr lang="en" dirty="0"/>
              <a:t> sentiment</a:t>
            </a:r>
            <a:r>
              <a:rPr lang="en-US" dirty="0"/>
              <a:t> (of different kind)</a:t>
            </a:r>
          </a:p>
          <a:p>
            <a:pPr lvl="1"/>
            <a:r>
              <a:rPr lang="en" dirty="0"/>
              <a:t>positive vs. negative feelings, pros vs. cons, rightness vs. wrongness in their judgments</a:t>
            </a:r>
            <a:endParaRPr lang="en-US" dirty="0"/>
          </a:p>
          <a:p>
            <a:pPr lvl="0"/>
            <a:r>
              <a:rPr lang="en-US" dirty="0"/>
              <a:t>Similar results observed by </a:t>
            </a:r>
          </a:p>
          <a:p>
            <a:pPr lvl="1"/>
            <a:r>
              <a:rPr lang="en-US" dirty="0" err="1"/>
              <a:t>Garimella</a:t>
            </a:r>
            <a:r>
              <a:rPr lang="en-US" dirty="0"/>
              <a:t> et al. WSDM 2016</a:t>
            </a:r>
          </a:p>
          <a:p>
            <a:pPr lvl="1"/>
            <a:r>
              <a:rPr lang="en-US" dirty="0" err="1"/>
              <a:t>Klenner</a:t>
            </a:r>
            <a:r>
              <a:rPr lang="en-US" dirty="0"/>
              <a:t> et al. KONVENS 2014</a:t>
            </a:r>
            <a:endParaRPr lang="en" dirty="0"/>
          </a:p>
          <a:p>
            <a:pPr lvl="1"/>
            <a:endParaRPr lang="en-US" dirty="0"/>
          </a:p>
        </p:txBody>
      </p:sp>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sp>
        <p:nvSpPr>
          <p:cNvPr id="6" name="Rectangle 5">
            <a:extLst>
              <a:ext uri="{FF2B5EF4-FFF2-40B4-BE49-F238E27FC236}">
                <a16:creationId xmlns:a16="http://schemas.microsoft.com/office/drawing/2014/main" id="{6A710427-EDDB-F540-9471-785A0EE85971}"/>
              </a:ext>
            </a:extLst>
          </p:cNvPr>
          <p:cNvSpPr/>
          <p:nvPr/>
        </p:nvSpPr>
        <p:spPr>
          <a:xfrm>
            <a:off x="323528" y="6060294"/>
            <a:ext cx="8593984" cy="830997"/>
          </a:xfrm>
          <a:prstGeom prst="rect">
            <a:avLst/>
          </a:prstGeom>
        </p:spPr>
        <p:txBody>
          <a:bodyPr wrap="square">
            <a:spAutoFit/>
          </a:bodyPr>
          <a:lstStyle/>
          <a:p>
            <a:r>
              <a:rPr lang="en-US" sz="1200" dirty="0">
                <a:solidFill>
                  <a:prstClr val="black">
                    <a:lumMod val="50000"/>
                    <a:lumOff val="50000"/>
                  </a:prstClr>
                </a:solidFill>
                <a:latin typeface="Calibri"/>
              </a:rPr>
              <a:t>Choi, Jung , and </a:t>
            </a:r>
            <a:r>
              <a:rPr lang="en-US" sz="1200" dirty="0" err="1">
                <a:solidFill>
                  <a:prstClr val="black">
                    <a:lumMod val="50000"/>
                    <a:lumOff val="50000"/>
                  </a:prstClr>
                </a:solidFill>
                <a:latin typeface="Calibri"/>
              </a:rPr>
              <a:t>Myaeng</a:t>
            </a:r>
            <a:r>
              <a:rPr lang="en-US" sz="1200" dirty="0">
                <a:solidFill>
                  <a:prstClr val="black">
                    <a:lumMod val="50000"/>
                    <a:lumOff val="50000"/>
                  </a:prstClr>
                </a:solidFill>
                <a:latin typeface="Calibri"/>
              </a:rPr>
              <a:t>. “Identifying controversial issues and their sub-topics in news articles.” PAW-ISI 2010.</a:t>
            </a:r>
          </a:p>
          <a:p>
            <a:r>
              <a:rPr lang="en-US" sz="1200" dirty="0" err="1">
                <a:solidFill>
                  <a:prstClr val="black">
                    <a:lumMod val="50000"/>
                    <a:lumOff val="50000"/>
                  </a:prstClr>
                </a:solidFill>
                <a:latin typeface="Calibri"/>
              </a:rPr>
              <a:t>Garimella</a:t>
            </a:r>
            <a:r>
              <a:rPr lang="en-US" sz="1200" dirty="0">
                <a:solidFill>
                  <a:prstClr val="black">
                    <a:lumMod val="50000"/>
                    <a:lumOff val="50000"/>
                  </a:prstClr>
                </a:solidFill>
                <a:latin typeface="Calibri"/>
              </a:rPr>
              <a:t>, De Francisci Morales, </a:t>
            </a:r>
            <a:r>
              <a:rPr lang="en-US" sz="1200" dirty="0" err="1">
                <a:solidFill>
                  <a:prstClr val="black">
                    <a:lumMod val="50000"/>
                    <a:lumOff val="50000"/>
                  </a:prstClr>
                </a:solidFill>
                <a:latin typeface="Calibri"/>
              </a:rPr>
              <a:t>Gionis</a:t>
            </a:r>
            <a:r>
              <a:rPr lang="en-US" sz="1200" dirty="0">
                <a:solidFill>
                  <a:prstClr val="black">
                    <a:lumMod val="50000"/>
                    <a:lumOff val="50000"/>
                  </a:prstClr>
                </a:solidFill>
                <a:latin typeface="Calibri"/>
              </a:rPr>
              <a:t>, and </a:t>
            </a:r>
            <a:r>
              <a:rPr lang="en-US" sz="1200" dirty="0" err="1">
                <a:solidFill>
                  <a:prstClr val="black">
                    <a:lumMod val="50000"/>
                    <a:lumOff val="50000"/>
                  </a:prstClr>
                </a:solidFill>
                <a:latin typeface="Calibri"/>
              </a:rPr>
              <a:t>Mathioudakis</a:t>
            </a:r>
            <a:r>
              <a:rPr lang="en-US" sz="1200" dirty="0">
                <a:solidFill>
                  <a:prstClr val="black">
                    <a:lumMod val="50000"/>
                    <a:lumOff val="50000"/>
                  </a:prstClr>
                </a:solidFill>
                <a:latin typeface="Calibri"/>
              </a:rPr>
              <a:t>. “Quantifying Controversy in Social Media.” WSDM 2016.</a:t>
            </a:r>
          </a:p>
          <a:p>
            <a:r>
              <a:rPr lang="en-US" sz="1200" dirty="0" err="1">
                <a:solidFill>
                  <a:prstClr val="black">
                    <a:lumMod val="50000"/>
                    <a:lumOff val="50000"/>
                  </a:prstClr>
                </a:solidFill>
                <a:latin typeface="Calibri"/>
              </a:rPr>
              <a:t>Klenner</a:t>
            </a:r>
            <a:r>
              <a:rPr lang="en-US" sz="1200" dirty="0">
                <a:solidFill>
                  <a:prstClr val="black">
                    <a:lumMod val="50000"/>
                    <a:lumOff val="50000"/>
                  </a:prstClr>
                </a:solidFill>
                <a:latin typeface="Calibri"/>
              </a:rPr>
              <a:t>, </a:t>
            </a:r>
            <a:r>
              <a:rPr lang="en-US" sz="1200" dirty="0" err="1">
                <a:solidFill>
                  <a:prstClr val="black">
                    <a:lumMod val="50000"/>
                    <a:lumOff val="50000"/>
                  </a:prstClr>
                </a:solidFill>
                <a:latin typeface="Calibri"/>
              </a:rPr>
              <a:t>Amsler</a:t>
            </a:r>
            <a:r>
              <a:rPr lang="en-US" sz="1200" dirty="0">
                <a:solidFill>
                  <a:prstClr val="black">
                    <a:lumMod val="50000"/>
                    <a:lumOff val="50000"/>
                  </a:prstClr>
                </a:solidFill>
                <a:latin typeface="Calibri"/>
              </a:rPr>
              <a:t>, </a:t>
            </a:r>
            <a:r>
              <a:rPr lang="en-US" sz="1200" dirty="0" err="1">
                <a:solidFill>
                  <a:prstClr val="black">
                    <a:lumMod val="50000"/>
                    <a:lumOff val="50000"/>
                  </a:prstClr>
                </a:solidFill>
                <a:latin typeface="Calibri"/>
              </a:rPr>
              <a:t>Hollenstein</a:t>
            </a:r>
            <a:r>
              <a:rPr lang="en-US" sz="1200" dirty="0">
                <a:solidFill>
                  <a:prstClr val="black">
                    <a:lumMod val="50000"/>
                    <a:lumOff val="50000"/>
                  </a:prstClr>
                </a:solidFill>
                <a:latin typeface="Calibri"/>
              </a:rPr>
              <a:t>, and </a:t>
            </a:r>
            <a:r>
              <a:rPr lang="en-US" sz="1200" dirty="0" err="1">
                <a:solidFill>
                  <a:prstClr val="black">
                    <a:lumMod val="50000"/>
                    <a:lumOff val="50000"/>
                  </a:prstClr>
                </a:solidFill>
                <a:latin typeface="Calibri"/>
              </a:rPr>
              <a:t>Faaß</a:t>
            </a:r>
            <a:r>
              <a:rPr lang="en-US" sz="1200" dirty="0">
                <a:solidFill>
                  <a:prstClr val="black">
                    <a:lumMod val="50000"/>
                    <a:lumOff val="50000"/>
                  </a:prstClr>
                </a:solidFill>
                <a:latin typeface="Calibri"/>
              </a:rPr>
              <a:t>. “Verb Polarity Frames: a New Resource and its Application in Target-specific Polarity Classification.” KONVENS 2014.</a:t>
            </a:r>
          </a:p>
        </p:txBody>
      </p:sp>
    </p:spTree>
    <p:extLst>
      <p:ext uri="{BB962C8B-B14F-4D97-AF65-F5344CB8AC3E}">
        <p14:creationId xmlns:p14="http://schemas.microsoft.com/office/powerpoint/2010/main" val="1009448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Sentiment variance</a:t>
            </a:r>
          </a:p>
        </p:txBody>
      </p:sp>
      <p:sp>
        <p:nvSpPr>
          <p:cNvPr id="3" name="Text Placeholder 2"/>
          <p:cNvSpPr>
            <a:spLocks noGrp="1"/>
          </p:cNvSpPr>
          <p:nvPr>
            <p:ph idx="1"/>
          </p:nvPr>
        </p:nvSpPr>
        <p:spPr>
          <a:xfrm>
            <a:off x="457200" y="1600201"/>
            <a:ext cx="8435280" cy="2135901"/>
          </a:xfrm>
        </p:spPr>
        <p:txBody>
          <a:bodyPr>
            <a:normAutofit fontScale="85000" lnSpcReduction="10000"/>
          </a:bodyPr>
          <a:lstStyle/>
          <a:p>
            <a:pPr lvl="0"/>
            <a:r>
              <a:rPr lang="en" dirty="0"/>
              <a:t>Method:</a:t>
            </a:r>
          </a:p>
          <a:p>
            <a:pPr lvl="1"/>
            <a:r>
              <a:rPr lang="en" dirty="0"/>
              <a:t>Identify candidate entities (noun phrases)</a:t>
            </a:r>
          </a:p>
          <a:p>
            <a:pPr lvl="1"/>
            <a:r>
              <a:rPr lang="en" dirty="0"/>
              <a:t>Compute sentiment in sentences involving these entities</a:t>
            </a:r>
          </a:p>
          <a:p>
            <a:pPr lvl="1"/>
            <a:r>
              <a:rPr lang="en-US" dirty="0"/>
              <a:t>Controversial </a:t>
            </a:r>
            <a:r>
              <a:rPr lang="en-US" dirty="0" err="1"/>
              <a:t>i</a:t>
            </a:r>
            <a:r>
              <a:rPr lang="en" dirty="0"/>
              <a:t>f positive_sentiment + negative_sentiment &gt; δ</a:t>
            </a:r>
            <a:br>
              <a:rPr lang="en-US" dirty="0"/>
            </a:br>
            <a:r>
              <a:rPr lang="en" dirty="0"/>
              <a:t>and |positive - negative| &gt; ϒ</a:t>
            </a:r>
            <a:endParaRPr lang="en-US" dirty="0"/>
          </a:p>
        </p:txBody>
      </p:sp>
      <p:pic>
        <p:nvPicPr>
          <p:cNvPr id="4" name="Picture 3" descr="Screen Shot 2017-05-14 at 13.31.3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736102"/>
            <a:ext cx="6844567" cy="2847260"/>
          </a:xfrm>
          <a:prstGeom prst="rect">
            <a:avLst/>
          </a:prstGeom>
        </p:spPr>
      </p:pic>
      <p:sp>
        <p:nvSpPr>
          <p:cNvPr id="5" name="Slide Number Placeholder 4"/>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spTree>
    <p:extLst>
      <p:ext uri="{BB962C8B-B14F-4D97-AF65-F5344CB8AC3E}">
        <p14:creationId xmlns:p14="http://schemas.microsoft.com/office/powerpoint/2010/main" val="3405327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00" name="Shape 100"/>
          <p:cNvPicPr preferRelativeResize="0"/>
          <p:nvPr/>
        </p:nvPicPr>
        <p:blipFill rotWithShape="1">
          <a:blip r:embed="rId3">
            <a:alphaModFix/>
          </a:blip>
          <a:srcRect/>
          <a:stretch/>
        </p:blipFill>
        <p:spPr>
          <a:xfrm>
            <a:off x="590959" y="1940107"/>
            <a:ext cx="4352228" cy="2642604"/>
          </a:xfrm>
          <a:prstGeom prst="rect">
            <a:avLst/>
          </a:prstGeom>
          <a:noFill/>
          <a:ln>
            <a:noFill/>
          </a:ln>
        </p:spPr>
      </p:pic>
      <p:pic>
        <p:nvPicPr>
          <p:cNvPr id="5" name="Shape 101" descr="Screen Shot 2017-02-05 at 18.18.24.png">
            <a:extLst>
              <a:ext uri="{FF2B5EF4-FFF2-40B4-BE49-F238E27FC236}">
                <a16:creationId xmlns:a16="http://schemas.microsoft.com/office/drawing/2014/main" id="{47B8E92A-3D47-8640-BE30-11413CBCCDC6}"/>
              </a:ext>
            </a:extLst>
          </p:cNvPr>
          <p:cNvPicPr preferRelativeResize="0"/>
          <p:nvPr/>
        </p:nvPicPr>
        <p:blipFill rotWithShape="1">
          <a:blip r:embed="rId4">
            <a:alphaModFix/>
          </a:blip>
          <a:srcRect r="23947"/>
          <a:stretch/>
        </p:blipFill>
        <p:spPr>
          <a:xfrm>
            <a:off x="4477288" y="2037259"/>
            <a:ext cx="4085250" cy="1651219"/>
          </a:xfrm>
          <a:prstGeom prst="rect">
            <a:avLst/>
          </a:prstGeom>
          <a:noFill/>
          <a:ln>
            <a:noFill/>
          </a:ln>
        </p:spPr>
      </p:pic>
      <p:pic>
        <p:nvPicPr>
          <p:cNvPr id="6" name="Shape 102" descr="Screen Shot 2017-02-05 at 20.48.37.png">
            <a:extLst>
              <a:ext uri="{FF2B5EF4-FFF2-40B4-BE49-F238E27FC236}">
                <a16:creationId xmlns:a16="http://schemas.microsoft.com/office/drawing/2014/main" id="{2FB8EC73-1AF1-A941-8D83-48F3DF149909}"/>
              </a:ext>
            </a:extLst>
          </p:cNvPr>
          <p:cNvPicPr preferRelativeResize="0"/>
          <p:nvPr/>
        </p:nvPicPr>
        <p:blipFill rotWithShape="1">
          <a:blip r:embed="rId5">
            <a:alphaModFix/>
          </a:blip>
          <a:srcRect/>
          <a:stretch/>
        </p:blipFill>
        <p:spPr>
          <a:xfrm>
            <a:off x="611560" y="3995131"/>
            <a:ext cx="4240717" cy="1561127"/>
          </a:xfrm>
          <a:prstGeom prst="rect">
            <a:avLst/>
          </a:prstGeom>
          <a:noFill/>
          <a:ln>
            <a:noFill/>
          </a:ln>
        </p:spPr>
      </p:pic>
      <p:pic>
        <p:nvPicPr>
          <p:cNvPr id="7" name="Shape 103" descr="Screen Shot 2017-02-05 at 20.49.44.png">
            <a:extLst>
              <a:ext uri="{FF2B5EF4-FFF2-40B4-BE49-F238E27FC236}">
                <a16:creationId xmlns:a16="http://schemas.microsoft.com/office/drawing/2014/main" id="{A8943323-D42F-D144-89A7-60958DA0250A}"/>
              </a:ext>
            </a:extLst>
          </p:cNvPr>
          <p:cNvPicPr preferRelativeResize="0"/>
          <p:nvPr/>
        </p:nvPicPr>
        <p:blipFill rotWithShape="1">
          <a:blip r:embed="rId6">
            <a:alphaModFix/>
          </a:blip>
          <a:srcRect/>
          <a:stretch/>
        </p:blipFill>
        <p:spPr>
          <a:xfrm>
            <a:off x="4542447" y="3768152"/>
            <a:ext cx="4085250" cy="1917475"/>
          </a:xfrm>
          <a:prstGeom prst="rect">
            <a:avLst/>
          </a:prstGeom>
          <a:noFill/>
          <a:ln>
            <a:noFill/>
          </a:ln>
        </p:spPr>
      </p:pic>
      <p:grpSp>
        <p:nvGrpSpPr>
          <p:cNvPr id="13" name="Group 12">
            <a:extLst>
              <a:ext uri="{FF2B5EF4-FFF2-40B4-BE49-F238E27FC236}">
                <a16:creationId xmlns:a16="http://schemas.microsoft.com/office/drawing/2014/main" id="{C4B6F5F7-2A24-4445-821B-DD558ED21412}"/>
              </a:ext>
            </a:extLst>
          </p:cNvPr>
          <p:cNvGrpSpPr/>
          <p:nvPr/>
        </p:nvGrpSpPr>
        <p:grpSpPr>
          <a:xfrm>
            <a:off x="1137132" y="5910347"/>
            <a:ext cx="6692612" cy="495460"/>
            <a:chOff x="1154222" y="4593494"/>
            <a:chExt cx="6692612" cy="495460"/>
          </a:xfrm>
        </p:grpSpPr>
        <p:sp>
          <p:nvSpPr>
            <p:cNvPr id="2" name="Rectangle 1">
              <a:extLst>
                <a:ext uri="{FF2B5EF4-FFF2-40B4-BE49-F238E27FC236}">
                  <a16:creationId xmlns:a16="http://schemas.microsoft.com/office/drawing/2014/main" id="{B0CDFABA-9F5F-A54A-A85D-175EEADE9273}"/>
                </a:ext>
              </a:extLst>
            </p:cNvPr>
            <p:cNvSpPr/>
            <p:nvPr/>
          </p:nvSpPr>
          <p:spPr>
            <a:xfrm>
              <a:off x="1154222" y="4595753"/>
              <a:ext cx="1456660" cy="44656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solidFill>
                    <a:srgbClr val="002060"/>
                  </a:solidFill>
                  <a:latin typeface="Calibri"/>
                </a:rPr>
                <a:t>polarization</a:t>
              </a:r>
              <a:endParaRPr lang="fi-FI" dirty="0">
                <a:solidFill>
                  <a:srgbClr val="002060"/>
                </a:solidFill>
                <a:latin typeface="Calibri"/>
              </a:endParaRPr>
            </a:p>
          </p:txBody>
        </p:sp>
        <p:sp>
          <p:nvSpPr>
            <p:cNvPr id="12" name="Rectangle 11">
              <a:extLst>
                <a:ext uri="{FF2B5EF4-FFF2-40B4-BE49-F238E27FC236}">
                  <a16:creationId xmlns:a16="http://schemas.microsoft.com/office/drawing/2014/main" id="{8E643586-EF1F-784E-82AE-DC401D7C82BD}"/>
                </a:ext>
              </a:extLst>
            </p:cNvPr>
            <p:cNvSpPr/>
            <p:nvPr/>
          </p:nvSpPr>
          <p:spPr>
            <a:xfrm>
              <a:off x="3493384" y="4595753"/>
              <a:ext cx="1616147" cy="44656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002060"/>
                  </a:solidFill>
                  <a:latin typeface="Calibri"/>
                </a:rPr>
                <a:t>online </a:t>
              </a:r>
              <a:r>
                <a:rPr lang="fi-FI" dirty="0" err="1">
                  <a:solidFill>
                    <a:srgbClr val="002060"/>
                  </a:solidFill>
                  <a:latin typeface="Calibri"/>
                </a:rPr>
                <a:t>bubble</a:t>
              </a:r>
              <a:endParaRPr lang="fi-FI" dirty="0">
                <a:solidFill>
                  <a:srgbClr val="002060"/>
                </a:solidFill>
                <a:latin typeface="Calibri"/>
              </a:endParaRPr>
            </a:p>
          </p:txBody>
        </p:sp>
        <p:sp>
          <p:nvSpPr>
            <p:cNvPr id="9" name="Plus 8">
              <a:extLst>
                <a:ext uri="{FF2B5EF4-FFF2-40B4-BE49-F238E27FC236}">
                  <a16:creationId xmlns:a16="http://schemas.microsoft.com/office/drawing/2014/main" id="{9184E3E1-77BA-C644-8CE8-DE9515BDAFD0}"/>
                </a:ext>
              </a:extLst>
            </p:cNvPr>
            <p:cNvSpPr/>
            <p:nvPr/>
          </p:nvSpPr>
          <p:spPr>
            <a:xfrm>
              <a:off x="2802268" y="4595753"/>
              <a:ext cx="499730" cy="493201"/>
            </a:xfrm>
            <a:prstGeom prst="mathPlu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002060"/>
                </a:solidFill>
                <a:latin typeface="Calibri"/>
              </a:endParaRPr>
            </a:p>
          </p:txBody>
        </p:sp>
        <p:sp>
          <p:nvSpPr>
            <p:cNvPr id="15" name="Rectangle 14">
              <a:extLst>
                <a:ext uri="{FF2B5EF4-FFF2-40B4-BE49-F238E27FC236}">
                  <a16:creationId xmlns:a16="http://schemas.microsoft.com/office/drawing/2014/main" id="{3E3FBD90-AC41-894E-99EF-F44A3C3A0AC4}"/>
                </a:ext>
              </a:extLst>
            </p:cNvPr>
            <p:cNvSpPr/>
            <p:nvPr/>
          </p:nvSpPr>
          <p:spPr>
            <a:xfrm>
              <a:off x="5963982" y="4593494"/>
              <a:ext cx="1882852" cy="44656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solidFill>
                    <a:srgbClr val="002060"/>
                  </a:solidFill>
                  <a:latin typeface="Calibri"/>
                </a:rPr>
                <a:t>more</a:t>
              </a:r>
              <a:r>
                <a:rPr lang="fi-FI" dirty="0">
                  <a:solidFill>
                    <a:srgbClr val="002060"/>
                  </a:solidFill>
                  <a:latin typeface="Calibri"/>
                </a:rPr>
                <a:t> </a:t>
              </a:r>
              <a:r>
                <a:rPr lang="fi-FI" dirty="0" err="1">
                  <a:solidFill>
                    <a:srgbClr val="002060"/>
                  </a:solidFill>
                  <a:latin typeface="Calibri"/>
                </a:rPr>
                <a:t>polarization</a:t>
              </a:r>
              <a:endParaRPr lang="fi-FI" dirty="0">
                <a:solidFill>
                  <a:srgbClr val="002060"/>
                </a:solidFill>
                <a:latin typeface="Calibri"/>
              </a:endParaRPr>
            </a:p>
          </p:txBody>
        </p:sp>
        <p:sp>
          <p:nvSpPr>
            <p:cNvPr id="11" name="Right Arrow 10">
              <a:extLst>
                <a:ext uri="{FF2B5EF4-FFF2-40B4-BE49-F238E27FC236}">
                  <a16:creationId xmlns:a16="http://schemas.microsoft.com/office/drawing/2014/main" id="{5F01B090-6520-EE43-B105-14341FA22CA6}"/>
                </a:ext>
              </a:extLst>
            </p:cNvPr>
            <p:cNvSpPr/>
            <p:nvPr/>
          </p:nvSpPr>
          <p:spPr>
            <a:xfrm>
              <a:off x="5350687" y="4668936"/>
              <a:ext cx="372139" cy="300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grpSp>
      <p:sp>
        <p:nvSpPr>
          <p:cNvPr id="10" name="Title 9">
            <a:extLst>
              <a:ext uri="{FF2B5EF4-FFF2-40B4-BE49-F238E27FC236}">
                <a16:creationId xmlns:a16="http://schemas.microsoft.com/office/drawing/2014/main" id="{27DC0C67-0DAF-CAD0-DF35-E95C9646A3A9}"/>
              </a:ext>
            </a:extLst>
          </p:cNvPr>
          <p:cNvSpPr>
            <a:spLocks noGrp="1"/>
          </p:cNvSpPr>
          <p:nvPr>
            <p:ph type="title"/>
          </p:nvPr>
        </p:nvSpPr>
        <p:spPr>
          <a:xfrm>
            <a:off x="311700" y="224214"/>
            <a:ext cx="8520600" cy="763600"/>
          </a:xfrm>
        </p:spPr>
        <p:txBody>
          <a:bodyPr>
            <a:normAutofit fontScale="90000"/>
          </a:bodyPr>
          <a:lstStyle/>
          <a:p>
            <a:r>
              <a:rPr lang="en-US" dirty="0"/>
              <a:t>Polarization in Social Networks</a:t>
            </a:r>
          </a:p>
        </p:txBody>
      </p:sp>
      <p:sp>
        <p:nvSpPr>
          <p:cNvPr id="14" name="Text Placeholder 13">
            <a:extLst>
              <a:ext uri="{FF2B5EF4-FFF2-40B4-BE49-F238E27FC236}">
                <a16:creationId xmlns:a16="http://schemas.microsoft.com/office/drawing/2014/main" id="{990A847B-B30B-7895-EED5-677B1E2684C5}"/>
              </a:ext>
            </a:extLst>
          </p:cNvPr>
          <p:cNvSpPr>
            <a:spLocks noGrp="1"/>
          </p:cNvSpPr>
          <p:nvPr>
            <p:ph type="body" idx="1"/>
          </p:nvPr>
        </p:nvSpPr>
        <p:spPr>
          <a:xfrm>
            <a:off x="311700" y="1266948"/>
            <a:ext cx="8520600" cy="721735"/>
          </a:xfrm>
        </p:spPr>
        <p:txBody>
          <a:bodyPr>
            <a:normAutofit fontScale="62500" lnSpcReduction="20000"/>
          </a:bodyPr>
          <a:lstStyle/>
          <a:p>
            <a:r>
              <a:rPr lang="en-US" dirty="0"/>
              <a:t>There is a growing concern that social media make the public more polarized and extreme</a:t>
            </a:r>
          </a:p>
        </p:txBody>
      </p:sp>
    </p:spTree>
    <p:extLst>
      <p:ext uri="{BB962C8B-B14F-4D97-AF65-F5344CB8AC3E}">
        <p14:creationId xmlns:p14="http://schemas.microsoft.com/office/powerpoint/2010/main" val="18530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p:txBody>
          <a:bodyPr/>
          <a:lstStyle/>
          <a:p>
            <a:pPr lvl="0"/>
            <a:r>
              <a:rPr lang="en-US"/>
              <a:t>Controversy language in news</a:t>
            </a:r>
            <a:endParaRPr lang="en" dirty="0"/>
          </a:p>
        </p:txBody>
      </p:sp>
      <p:sp>
        <p:nvSpPr>
          <p:cNvPr id="621" name="Shape 621"/>
          <p:cNvSpPr txBox="1">
            <a:spLocks noGrp="1"/>
          </p:cNvSpPr>
          <p:nvPr>
            <p:ph sz="half" idx="1"/>
          </p:nvPr>
        </p:nvSpPr>
        <p:spPr/>
        <p:txBody>
          <a:bodyPr>
            <a:normAutofit fontScale="92500" lnSpcReduction="20000"/>
          </a:bodyPr>
          <a:lstStyle/>
          <a:p>
            <a:pPr lvl="0"/>
            <a:r>
              <a:rPr lang="en-US" dirty="0"/>
              <a:t>Controversy lexicon</a:t>
            </a:r>
          </a:p>
          <a:p>
            <a:pPr lvl="0"/>
            <a:r>
              <a:rPr lang="en" dirty="0"/>
              <a:t>Controversial </a:t>
            </a:r>
            <a:r>
              <a:rPr lang="en-US" dirty="0"/>
              <a:t>topics </a:t>
            </a:r>
            <a:r>
              <a:rPr lang="en" dirty="0"/>
              <a:t>have:</a:t>
            </a:r>
          </a:p>
          <a:p>
            <a:pPr lvl="1"/>
            <a:r>
              <a:rPr lang="en-US" dirty="0"/>
              <a:t>strongly </a:t>
            </a:r>
            <a:r>
              <a:rPr lang="en" dirty="0"/>
              <a:t>biased </a:t>
            </a:r>
            <a:r>
              <a:rPr lang="en-US" dirty="0"/>
              <a:t>terms</a:t>
            </a:r>
            <a:endParaRPr lang="en" dirty="0"/>
          </a:p>
          <a:p>
            <a:pPr lvl="1"/>
            <a:r>
              <a:rPr lang="en" dirty="0"/>
              <a:t>more negative terms</a:t>
            </a:r>
          </a:p>
          <a:p>
            <a:pPr lvl="1"/>
            <a:r>
              <a:rPr lang="en" dirty="0"/>
              <a:t>fewer strongly emotion</a:t>
            </a:r>
            <a:r>
              <a:rPr lang="en-US" dirty="0"/>
              <a:t>al terms</a:t>
            </a:r>
            <a:endParaRPr lang="en" dirty="0"/>
          </a:p>
          <a:p>
            <a:pPr lvl="0"/>
            <a:r>
              <a:rPr lang="en" dirty="0"/>
              <a:t>“we show that we can indicate to what extent an issue is controversial, by comparing it with other issues in terms of how they are portrayed across different media.”</a:t>
            </a:r>
            <a:endParaRPr lang="en-US" dirty="0"/>
          </a:p>
        </p:txBody>
      </p:sp>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
        <p:nvSpPr>
          <p:cNvPr id="6" name="Rectangle 5">
            <a:extLst>
              <a:ext uri="{FF2B5EF4-FFF2-40B4-BE49-F238E27FC236}">
                <a16:creationId xmlns:a16="http://schemas.microsoft.com/office/drawing/2014/main" id="{6A710427-EDDB-F540-9471-785A0EE85971}"/>
              </a:ext>
            </a:extLst>
          </p:cNvPr>
          <p:cNvSpPr/>
          <p:nvPr/>
        </p:nvSpPr>
        <p:spPr>
          <a:xfrm>
            <a:off x="683568" y="6261913"/>
            <a:ext cx="8593984" cy="276999"/>
          </a:xfrm>
          <a:prstGeom prst="rect">
            <a:avLst/>
          </a:prstGeom>
        </p:spPr>
        <p:txBody>
          <a:bodyPr wrap="square">
            <a:spAutoFit/>
          </a:bodyPr>
          <a:lstStyle/>
          <a:p>
            <a:r>
              <a:rPr lang="en-US" sz="1200" dirty="0" err="1">
                <a:solidFill>
                  <a:prstClr val="black">
                    <a:lumMod val="50000"/>
                    <a:lumOff val="50000"/>
                  </a:prstClr>
                </a:solidFill>
                <a:latin typeface="Calibri"/>
              </a:rPr>
              <a:t>Mejova</a:t>
            </a:r>
            <a:r>
              <a:rPr lang="en-US" sz="1200" dirty="0">
                <a:solidFill>
                  <a:prstClr val="black">
                    <a:lumMod val="50000"/>
                    <a:lumOff val="50000"/>
                  </a:prstClr>
                </a:solidFill>
                <a:latin typeface="Calibri"/>
              </a:rPr>
              <a:t>, Zhang, </a:t>
            </a:r>
            <a:r>
              <a:rPr lang="en-US" sz="1200" dirty="0" err="1">
                <a:solidFill>
                  <a:prstClr val="black">
                    <a:lumMod val="50000"/>
                    <a:lumOff val="50000"/>
                  </a:prstClr>
                </a:solidFill>
                <a:latin typeface="Calibri"/>
              </a:rPr>
              <a:t>Diakopoulos</a:t>
            </a:r>
            <a:r>
              <a:rPr lang="en-US" sz="1200" dirty="0">
                <a:solidFill>
                  <a:prstClr val="black">
                    <a:lumMod val="50000"/>
                    <a:lumOff val="50000"/>
                  </a:prstClr>
                </a:solidFill>
                <a:latin typeface="Calibri"/>
              </a:rPr>
              <a:t>, and Castillo. “Controversy and Sentiment in Online News.” C+</a:t>
            </a:r>
            <a:r>
              <a:rPr lang="en-US" sz="1200">
                <a:solidFill>
                  <a:prstClr val="black">
                    <a:lumMod val="50000"/>
                    <a:lumOff val="50000"/>
                  </a:prstClr>
                </a:solidFill>
                <a:latin typeface="Calibri"/>
              </a:rPr>
              <a:t>J Symposium </a:t>
            </a:r>
            <a:r>
              <a:rPr lang="en-US" sz="1200" dirty="0">
                <a:solidFill>
                  <a:prstClr val="black">
                    <a:lumMod val="50000"/>
                    <a:lumOff val="50000"/>
                  </a:prstClr>
                </a:solidFill>
                <a:latin typeface="Calibri"/>
              </a:rPr>
              <a:t>2014.</a:t>
            </a:r>
          </a:p>
        </p:txBody>
      </p:sp>
      <p:pic>
        <p:nvPicPr>
          <p:cNvPr id="8" name="Content Placeholder 7"/>
          <p:cNvPicPr>
            <a:picLocks noGrp="1" noChangeAspect="1"/>
          </p:cNvPicPr>
          <p:nvPr>
            <p:ph sz="half" idx="2"/>
          </p:nvPr>
        </p:nvPicPr>
        <p:blipFill>
          <a:blip r:embed="rId3"/>
          <a:srcRect t="-4041" b="-4041"/>
          <a:stretch>
            <a:fillRect/>
          </a:stretch>
        </p:blipFill>
        <p:spPr>
          <a:prstGeom prst="rect">
            <a:avLst/>
          </a:prstGeom>
        </p:spPr>
      </p:pic>
    </p:spTree>
    <p:extLst>
      <p:ext uri="{BB962C8B-B14F-4D97-AF65-F5344CB8AC3E}">
        <p14:creationId xmlns:p14="http://schemas.microsoft.com/office/powerpoint/2010/main" val="1309664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p:txBody>
          <a:bodyPr/>
          <a:lstStyle/>
          <a:p>
            <a:pPr lvl="0"/>
            <a:r>
              <a:rPr lang="en" dirty="0"/>
              <a:t>Detecting </a:t>
            </a:r>
            <a:r>
              <a:rPr lang="en-US" dirty="0"/>
              <a:t>c</a:t>
            </a:r>
            <a:r>
              <a:rPr lang="en" dirty="0"/>
              <a:t>ontroversy on the Web</a:t>
            </a:r>
          </a:p>
        </p:txBody>
      </p:sp>
      <p:sp>
        <p:nvSpPr>
          <p:cNvPr id="628" name="Shape 628"/>
          <p:cNvSpPr txBox="1">
            <a:spLocks noGrp="1"/>
          </p:cNvSpPr>
          <p:nvPr>
            <p:ph idx="1"/>
          </p:nvPr>
        </p:nvSpPr>
        <p:spPr/>
        <p:txBody>
          <a:bodyPr>
            <a:normAutofit fontScale="70000" lnSpcReduction="20000"/>
          </a:bodyPr>
          <a:lstStyle/>
          <a:p>
            <a:pPr lvl="0"/>
            <a:r>
              <a:rPr lang="en-US" dirty="0"/>
              <a:t>F</a:t>
            </a:r>
            <a:r>
              <a:rPr lang="en" dirty="0"/>
              <a:t>ind out if a </a:t>
            </a:r>
            <a:r>
              <a:rPr lang="en-US" dirty="0"/>
              <a:t>W</a:t>
            </a:r>
            <a:r>
              <a:rPr lang="en" dirty="0"/>
              <a:t>eb page discusses a (known) controversial topic</a:t>
            </a:r>
          </a:p>
          <a:p>
            <a:pPr lvl="0"/>
            <a:r>
              <a:rPr lang="en" dirty="0"/>
              <a:t>Map topics (named entities) in a </a:t>
            </a:r>
            <a:r>
              <a:rPr lang="en-US" dirty="0"/>
              <a:t>W</a:t>
            </a:r>
            <a:r>
              <a:rPr lang="en" dirty="0"/>
              <a:t>eb page to Wikipedia articles</a:t>
            </a:r>
          </a:p>
          <a:p>
            <a:pPr lvl="1"/>
            <a:r>
              <a:rPr lang="en" dirty="0"/>
              <a:t>A </a:t>
            </a:r>
            <a:r>
              <a:rPr lang="en-US" dirty="0"/>
              <a:t>W</a:t>
            </a:r>
            <a:r>
              <a:rPr lang="en" dirty="0"/>
              <a:t>eb page is controversial if it is similar to a controversial Wikipedia article</a:t>
            </a:r>
            <a:endParaRPr lang="en-US" dirty="0"/>
          </a:p>
          <a:p>
            <a:pPr lvl="1"/>
            <a:r>
              <a:rPr lang="en" dirty="0"/>
              <a:t>E.g.</a:t>
            </a:r>
            <a:r>
              <a:rPr lang="en-US" dirty="0"/>
              <a:t>,</a:t>
            </a:r>
            <a:r>
              <a:rPr lang="en" dirty="0"/>
              <a:t> If a news article mentions Abortion it is controversial</a:t>
            </a:r>
          </a:p>
          <a:p>
            <a:pPr lvl="0"/>
            <a:r>
              <a:rPr lang="en" dirty="0"/>
              <a:t>Related:</a:t>
            </a:r>
            <a:endParaRPr lang="en-US" dirty="0"/>
          </a:p>
          <a:p>
            <a:pPr lvl="1"/>
            <a:r>
              <a:rPr lang="en" dirty="0"/>
              <a:t>There is a lot of work on identifying controversial topics on </a:t>
            </a:r>
            <a:r>
              <a:rPr lang="en-US" dirty="0"/>
              <a:t>W</a:t>
            </a:r>
            <a:r>
              <a:rPr lang="en" dirty="0"/>
              <a:t>ikipedia</a:t>
            </a:r>
          </a:p>
          <a:p>
            <a:pPr lvl="1"/>
            <a:r>
              <a:rPr lang="en" dirty="0"/>
              <a:t>Edit wars, hyperlink structure, etc</a:t>
            </a:r>
            <a:r>
              <a:rPr lang="en-US" dirty="0"/>
              <a:t>.</a:t>
            </a:r>
          </a:p>
          <a:p>
            <a:pPr lvl="0"/>
            <a:r>
              <a:rPr lang="en" dirty="0"/>
              <a:t>Related:</a:t>
            </a:r>
            <a:endParaRPr lang="en-US" dirty="0"/>
          </a:p>
          <a:p>
            <a:pPr lvl="1"/>
            <a:r>
              <a:rPr lang="en" dirty="0"/>
              <a:t>Jang et al. show that in addition to this, language models can be built to </a:t>
            </a:r>
            <a:r>
              <a:rPr lang="en-US" dirty="0"/>
              <a:t>directly </a:t>
            </a:r>
            <a:r>
              <a:rPr lang="en" dirty="0"/>
              <a:t>detect controversy</a:t>
            </a:r>
          </a:p>
          <a:p>
            <a:pPr lvl="1"/>
            <a:endParaRPr lang="en" dirty="0"/>
          </a:p>
        </p:txBody>
      </p:sp>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
        <p:nvSpPr>
          <p:cNvPr id="6" name="Rectangle 5">
            <a:extLst>
              <a:ext uri="{FF2B5EF4-FFF2-40B4-BE49-F238E27FC236}">
                <a16:creationId xmlns:a16="http://schemas.microsoft.com/office/drawing/2014/main" id="{6A710427-EDDB-F540-9471-785A0EE85971}"/>
              </a:ext>
            </a:extLst>
          </p:cNvPr>
          <p:cNvSpPr/>
          <p:nvPr/>
        </p:nvSpPr>
        <p:spPr>
          <a:xfrm>
            <a:off x="456302" y="5847060"/>
            <a:ext cx="8593984" cy="461665"/>
          </a:xfrm>
          <a:prstGeom prst="rect">
            <a:avLst/>
          </a:prstGeom>
        </p:spPr>
        <p:txBody>
          <a:bodyPr wrap="square">
            <a:spAutoFit/>
          </a:bodyPr>
          <a:lstStyle/>
          <a:p>
            <a:r>
              <a:rPr lang="en-US" sz="1200" dirty="0" err="1">
                <a:solidFill>
                  <a:prstClr val="black">
                    <a:lumMod val="50000"/>
                    <a:lumOff val="50000"/>
                  </a:prstClr>
                </a:solidFill>
                <a:latin typeface="Calibri"/>
              </a:rPr>
              <a:t>Dori-Hacohen</a:t>
            </a:r>
            <a:r>
              <a:rPr lang="en-US" sz="1200" dirty="0">
                <a:solidFill>
                  <a:prstClr val="black">
                    <a:lumMod val="50000"/>
                    <a:lumOff val="50000"/>
                  </a:prstClr>
                </a:solidFill>
                <a:latin typeface="Calibri"/>
              </a:rPr>
              <a:t> and Allan. “Detecting Controversy on the Web.” CIKM 2013.</a:t>
            </a:r>
          </a:p>
          <a:p>
            <a:r>
              <a:rPr lang="en-US" sz="1200" dirty="0">
                <a:solidFill>
                  <a:prstClr val="black">
                    <a:lumMod val="50000"/>
                    <a:lumOff val="50000"/>
                  </a:prstClr>
                </a:solidFill>
                <a:latin typeface="Calibri"/>
              </a:rPr>
              <a:t>Jang, Foley, and Allan. “Probabilistic Approaches to Controversy Detection.” CIKM 2016.</a:t>
            </a:r>
          </a:p>
        </p:txBody>
      </p:sp>
    </p:spTree>
    <p:extLst>
      <p:ext uri="{BB962C8B-B14F-4D97-AF65-F5344CB8AC3E}">
        <p14:creationId xmlns:p14="http://schemas.microsoft.com/office/powerpoint/2010/main" val="2463877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p:txBody>
          <a:bodyPr/>
          <a:lstStyle/>
          <a:p>
            <a:pPr lvl="0"/>
            <a:r>
              <a:rPr lang="en" dirty="0"/>
              <a:t>Identifying </a:t>
            </a:r>
            <a:r>
              <a:rPr lang="en-US" dirty="0"/>
              <a:t>polarization </a:t>
            </a:r>
            <a:r>
              <a:rPr lang="en" dirty="0"/>
              <a:t>- </a:t>
            </a:r>
            <a:r>
              <a:rPr lang="en-US" dirty="0"/>
              <a:t>N</a:t>
            </a:r>
            <a:r>
              <a:rPr lang="en" dirty="0"/>
              <a:t>etwork</a:t>
            </a:r>
          </a:p>
        </p:txBody>
      </p:sp>
      <p:sp>
        <p:nvSpPr>
          <p:cNvPr id="635" name="Shape 635"/>
          <p:cNvSpPr txBox="1">
            <a:spLocks noGrp="1"/>
          </p:cNvSpPr>
          <p:nvPr>
            <p:ph idx="1"/>
          </p:nvPr>
        </p:nvSpPr>
        <p:spPr/>
        <p:txBody>
          <a:bodyPr/>
          <a:lstStyle/>
          <a:p>
            <a:pPr lvl="0"/>
            <a:r>
              <a:rPr lang="en" dirty="0"/>
              <a:t>Methods based on network structure</a:t>
            </a:r>
            <a:endParaRPr lang="en-US" dirty="0"/>
          </a:p>
          <a:p>
            <a:pPr lvl="1"/>
            <a:r>
              <a:rPr lang="en-US" dirty="0"/>
              <a:t>Social media, hyperlinks</a:t>
            </a:r>
          </a:p>
          <a:p>
            <a:pPr lvl="1"/>
            <a:r>
              <a:rPr lang="en-US" dirty="0"/>
              <a:t>Twitter: </a:t>
            </a:r>
            <a:r>
              <a:rPr lang="en-US" dirty="0" err="1"/>
              <a:t>Retweet,ReplymSocial</a:t>
            </a:r>
            <a:r>
              <a:rPr lang="en-US" dirty="0"/>
              <a:t> (follow)</a:t>
            </a:r>
            <a:endParaRPr lang="en" dirty="0"/>
          </a:p>
          <a:p>
            <a:pPr lvl="0"/>
            <a:endParaRPr lang="en-US" dirty="0"/>
          </a:p>
          <a:p>
            <a:pPr lvl="0"/>
            <a:r>
              <a:rPr lang="en-US" dirty="0"/>
              <a:t>Idea: Controversial topics have </a:t>
            </a:r>
            <a:r>
              <a:rPr lang="en-US" dirty="0">
                <a:solidFill>
                  <a:srgbClr val="FF0000"/>
                </a:solidFill>
              </a:rPr>
              <a:t>a c</a:t>
            </a:r>
            <a:r>
              <a:rPr lang="en" dirty="0">
                <a:solidFill>
                  <a:srgbClr val="FF0000"/>
                </a:solidFill>
              </a:rPr>
              <a:t>luster</a:t>
            </a:r>
            <a:r>
              <a:rPr lang="en-US" dirty="0" err="1">
                <a:solidFill>
                  <a:srgbClr val="FF0000"/>
                </a:solidFill>
              </a:rPr>
              <a:t>ed</a:t>
            </a:r>
            <a:r>
              <a:rPr lang="en-US" dirty="0">
                <a:solidFill>
                  <a:srgbClr val="FF0000"/>
                </a:solidFill>
              </a:rPr>
              <a:t> structure</a:t>
            </a:r>
            <a:r>
              <a:rPr lang="en-US" dirty="0"/>
              <a:t> in their discussions</a:t>
            </a:r>
            <a:endParaRPr lang="en" dirty="0"/>
          </a:p>
        </p:txBody>
      </p:sp>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spTree>
    <p:extLst>
      <p:ext uri="{BB962C8B-B14F-4D97-AF65-F5344CB8AC3E}">
        <p14:creationId xmlns:p14="http://schemas.microsoft.com/office/powerpoint/2010/main" val="1154851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txBox="1">
            <a:spLocks noGrp="1"/>
          </p:cNvSpPr>
          <p:nvPr>
            <p:ph type="title"/>
          </p:nvPr>
        </p:nvSpPr>
        <p:spPr>
          <a:xfrm>
            <a:off x="395536" y="313709"/>
            <a:ext cx="8424936" cy="1143000"/>
          </a:xfrm>
        </p:spPr>
        <p:txBody>
          <a:bodyPr>
            <a:normAutofit fontScale="90000"/>
          </a:bodyPr>
          <a:lstStyle/>
          <a:p>
            <a:pPr lvl="0"/>
            <a:r>
              <a:rPr lang="en" dirty="0"/>
              <a:t>Quantifying polarization</a:t>
            </a:r>
            <a:r>
              <a:rPr lang="el-GR" dirty="0"/>
              <a:t> </a:t>
            </a:r>
            <a:r>
              <a:rPr lang="en-US" dirty="0"/>
              <a:t>via Modularity</a:t>
            </a:r>
            <a:endParaRPr lang="en" dirty="0"/>
          </a:p>
        </p:txBody>
      </p:sp>
      <p:sp>
        <p:nvSpPr>
          <p:cNvPr id="678" name="Shape 678"/>
          <p:cNvSpPr txBox="1">
            <a:spLocks noGrp="1"/>
          </p:cNvSpPr>
          <p:nvPr>
            <p:ph idx="1"/>
          </p:nvPr>
        </p:nvSpPr>
        <p:spPr>
          <a:xfrm>
            <a:off x="457200" y="1600200"/>
            <a:ext cx="4157330" cy="4525963"/>
          </a:xfrm>
        </p:spPr>
        <p:txBody>
          <a:bodyPr>
            <a:normAutofit fontScale="85000" lnSpcReduction="20000"/>
          </a:bodyPr>
          <a:lstStyle/>
          <a:p>
            <a:pPr lvl="0"/>
            <a:r>
              <a:rPr lang="en" dirty="0"/>
              <a:t>Modularity</a:t>
            </a:r>
            <a:r>
              <a:rPr lang="en-US" dirty="0"/>
              <a:t>:</a:t>
            </a:r>
            <a:endParaRPr lang="en" dirty="0"/>
          </a:p>
          <a:p>
            <a:pPr lvl="1"/>
            <a:r>
              <a:rPr lang="en" dirty="0"/>
              <a:t>the fraction of the edges that fall within the given groups minus the expected fraction if edges were distributed at random</a:t>
            </a:r>
          </a:p>
          <a:p>
            <a:pPr lvl="1"/>
            <a:r>
              <a:rPr lang="en" dirty="0"/>
              <a:t>Compares the number of edges inside a cluster with the expected on a random graph</a:t>
            </a:r>
          </a:p>
          <a:p>
            <a:pPr lvl="1"/>
            <a:r>
              <a:rPr lang="en" dirty="0"/>
              <a:t>Captures the strength of division of a network into modules</a:t>
            </a:r>
          </a:p>
        </p:txBody>
      </p:sp>
      <p:pic>
        <p:nvPicPr>
          <p:cNvPr id="5" name="Shape 685" descr="Screen Shot 2017-05-02 at 12.14.24.png"/>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4890977" y="1679588"/>
            <a:ext cx="3795823" cy="3225290"/>
          </a:xfrm>
          <a:prstGeom prst="rect">
            <a:avLst/>
          </a:prstGeom>
          <a:noFill/>
          <a:ln>
            <a:noFill/>
          </a:ln>
        </p:spPr>
      </p:pic>
      <p:sp>
        <p:nvSpPr>
          <p:cNvPr id="2" name="TextBox 1"/>
          <p:cNvSpPr txBox="1"/>
          <p:nvPr/>
        </p:nvSpPr>
        <p:spPr>
          <a:xfrm>
            <a:off x="6063813" y="5191861"/>
            <a:ext cx="1450149" cy="307777"/>
          </a:xfrm>
          <a:prstGeom prst="rect">
            <a:avLst/>
          </a:prstGeom>
          <a:noFill/>
        </p:spPr>
        <p:txBody>
          <a:bodyPr wrap="square" rtlCol="0">
            <a:spAutoFit/>
          </a:bodyPr>
          <a:lstStyle/>
          <a:p>
            <a:pPr defTabSz="914400"/>
            <a:r>
              <a:rPr lang="en-US" sz="1400" kern="0" dirty="0">
                <a:solidFill>
                  <a:srgbClr val="000000"/>
                </a:solidFill>
                <a:latin typeface="Arial"/>
                <a:ea typeface="Arial"/>
                <a:cs typeface="Arial"/>
                <a:sym typeface="Arial"/>
              </a:rPr>
              <a:t>Modularity: 0.48 </a:t>
            </a:r>
          </a:p>
        </p:txBody>
      </p:sp>
      <p:sp>
        <p:nvSpPr>
          <p:cNvPr id="3" name="Slide Number Placeholder 2"/>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
        <p:nvSpPr>
          <p:cNvPr id="8" name="Rectangle 7">
            <a:extLst>
              <a:ext uri="{FF2B5EF4-FFF2-40B4-BE49-F238E27FC236}">
                <a16:creationId xmlns:a16="http://schemas.microsoft.com/office/drawing/2014/main" id="{6A710427-EDDB-F540-9471-785A0EE85971}"/>
              </a:ext>
            </a:extLst>
          </p:cNvPr>
          <p:cNvSpPr/>
          <p:nvPr/>
        </p:nvSpPr>
        <p:spPr>
          <a:xfrm>
            <a:off x="476927" y="6170225"/>
            <a:ext cx="8593984" cy="276999"/>
          </a:xfrm>
          <a:prstGeom prst="rect">
            <a:avLst/>
          </a:prstGeom>
        </p:spPr>
        <p:txBody>
          <a:bodyPr wrap="square">
            <a:spAutoFit/>
          </a:bodyPr>
          <a:lstStyle/>
          <a:p>
            <a:r>
              <a:rPr lang="en-US" sz="1200" dirty="0">
                <a:solidFill>
                  <a:prstClr val="black">
                    <a:lumMod val="50000"/>
                    <a:lumOff val="50000"/>
                  </a:prstClr>
                </a:solidFill>
                <a:latin typeface="Calibri"/>
              </a:rPr>
              <a:t>Conover, </a:t>
            </a:r>
            <a:r>
              <a:rPr lang="en-US" sz="1200" dirty="0" err="1">
                <a:solidFill>
                  <a:prstClr val="black">
                    <a:lumMod val="50000"/>
                    <a:lumOff val="50000"/>
                  </a:prstClr>
                </a:solidFill>
                <a:latin typeface="Calibri"/>
              </a:rPr>
              <a:t>Ratkiewicz</a:t>
            </a:r>
            <a:r>
              <a:rPr lang="en-US" sz="1200" dirty="0">
                <a:solidFill>
                  <a:prstClr val="black">
                    <a:lumMod val="50000"/>
                    <a:lumOff val="50000"/>
                  </a:prstClr>
                </a:solidFill>
                <a:latin typeface="Calibri"/>
              </a:rPr>
              <a:t>, Francisco, </a:t>
            </a:r>
            <a:r>
              <a:rPr lang="en-US" sz="1200" dirty="0" err="1">
                <a:solidFill>
                  <a:prstClr val="black">
                    <a:lumMod val="50000"/>
                    <a:lumOff val="50000"/>
                  </a:prstClr>
                </a:solidFill>
                <a:latin typeface="Calibri"/>
              </a:rPr>
              <a:t>Gonçalves</a:t>
            </a:r>
            <a:r>
              <a:rPr lang="en-US" sz="1200" dirty="0">
                <a:solidFill>
                  <a:prstClr val="black">
                    <a:lumMod val="50000"/>
                    <a:lumOff val="50000"/>
                  </a:prstClr>
                </a:solidFill>
                <a:latin typeface="Calibri"/>
              </a:rPr>
              <a:t>, </a:t>
            </a:r>
            <a:r>
              <a:rPr lang="en-US" sz="1200" dirty="0" err="1">
                <a:solidFill>
                  <a:prstClr val="black">
                    <a:lumMod val="50000"/>
                    <a:lumOff val="50000"/>
                  </a:prstClr>
                </a:solidFill>
                <a:latin typeface="Calibri"/>
              </a:rPr>
              <a:t>Menczer</a:t>
            </a:r>
            <a:r>
              <a:rPr lang="en-US" sz="1200" dirty="0">
                <a:solidFill>
                  <a:prstClr val="black">
                    <a:lumMod val="50000"/>
                    <a:lumOff val="50000"/>
                  </a:prstClr>
                </a:solidFill>
                <a:latin typeface="Calibri"/>
              </a:rPr>
              <a:t>, and </a:t>
            </a:r>
            <a:r>
              <a:rPr lang="en-US" sz="1200" dirty="0" err="1">
                <a:solidFill>
                  <a:prstClr val="black">
                    <a:lumMod val="50000"/>
                    <a:lumOff val="50000"/>
                  </a:prstClr>
                </a:solidFill>
                <a:latin typeface="Calibri"/>
              </a:rPr>
              <a:t>Flammini</a:t>
            </a:r>
            <a:r>
              <a:rPr lang="en-US" sz="1200" dirty="0">
                <a:solidFill>
                  <a:prstClr val="black">
                    <a:lumMod val="50000"/>
                    <a:lumOff val="50000"/>
                  </a:prstClr>
                </a:solidFill>
                <a:latin typeface="Calibri"/>
              </a:rPr>
              <a:t>. “Political Polarization on Twitter.” ICWSM 2011.</a:t>
            </a:r>
          </a:p>
        </p:txBody>
      </p:sp>
    </p:spTree>
    <p:extLst>
      <p:ext uri="{BB962C8B-B14F-4D97-AF65-F5344CB8AC3E}">
        <p14:creationId xmlns:p14="http://schemas.microsoft.com/office/powerpoint/2010/main" val="3895372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a:spLocks noGrp="1"/>
          </p:cNvSpPr>
          <p:nvPr>
            <p:ph type="title"/>
          </p:nvPr>
        </p:nvSpPr>
        <p:spPr/>
        <p:txBody>
          <a:bodyPr>
            <a:normAutofit fontScale="90000"/>
          </a:bodyPr>
          <a:lstStyle/>
          <a:p>
            <a:r>
              <a:rPr lang="en" dirty="0"/>
              <a:t>Modularity is not a direct measure of </a:t>
            </a:r>
            <a:r>
              <a:rPr lang="en-US" dirty="0"/>
              <a:t>p</a:t>
            </a:r>
            <a:r>
              <a:rPr lang="en" dirty="0"/>
              <a:t>olarization</a:t>
            </a:r>
          </a:p>
        </p:txBody>
      </p:sp>
      <p:sp>
        <p:nvSpPr>
          <p:cNvPr id="692" name="Shape 692"/>
          <p:cNvSpPr txBox="1">
            <a:spLocks noGrp="1"/>
          </p:cNvSpPr>
          <p:nvPr>
            <p:ph idx="1"/>
          </p:nvPr>
        </p:nvSpPr>
        <p:spPr>
          <a:xfrm>
            <a:off x="457200" y="1600201"/>
            <a:ext cx="8229600" cy="2404863"/>
          </a:xfrm>
        </p:spPr>
        <p:txBody>
          <a:bodyPr>
            <a:normAutofit fontScale="85000" lnSpcReduction="20000"/>
          </a:bodyPr>
          <a:lstStyle/>
          <a:p>
            <a:pPr lvl="0"/>
            <a:r>
              <a:rPr lang="en-US" dirty="0"/>
              <a:t>We w</a:t>
            </a:r>
            <a:r>
              <a:rPr lang="en" dirty="0"/>
              <a:t>ant to capture the in group vs out group interaction preference</a:t>
            </a:r>
            <a:endParaRPr lang="en-US" dirty="0"/>
          </a:p>
          <a:p>
            <a:pPr lvl="0"/>
            <a:r>
              <a:rPr lang="en-US" dirty="0"/>
              <a:t>Sensitive to the size of the graph and partitions</a:t>
            </a:r>
          </a:p>
          <a:p>
            <a:pPr lvl="0"/>
            <a:r>
              <a:rPr lang="en-US" dirty="0"/>
              <a:t>Not “monotone”</a:t>
            </a:r>
          </a:p>
          <a:p>
            <a:pPr lvl="1"/>
            <a:r>
              <a:rPr lang="en-US" dirty="0"/>
              <a:t>Strengthening of internal ties can decrease modularity</a:t>
            </a:r>
          </a:p>
          <a:p>
            <a:pPr lvl="0"/>
            <a:r>
              <a:rPr lang="en-US" dirty="0"/>
              <a:t>How much modularity indicates polarization?</a:t>
            </a:r>
          </a:p>
          <a:p>
            <a:pPr lvl="0"/>
            <a:endParaRPr lang="en" dirty="0"/>
          </a:p>
        </p:txBody>
      </p:sp>
      <p:pic>
        <p:nvPicPr>
          <p:cNvPr id="693" name="Shape 693"/>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131588" y="4108866"/>
            <a:ext cx="3451399" cy="2297865"/>
          </a:xfrm>
          <a:prstGeom prst="rect">
            <a:avLst/>
          </a:prstGeom>
          <a:noFill/>
          <a:ln>
            <a:noFill/>
          </a:ln>
        </p:spPr>
      </p:pic>
      <p:pic>
        <p:nvPicPr>
          <p:cNvPr id="694" name="Shape 694"/>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5758089" y="3901675"/>
            <a:ext cx="2354050" cy="2771763"/>
          </a:xfrm>
          <a:prstGeom prst="rect">
            <a:avLst/>
          </a:prstGeom>
          <a:noFill/>
          <a:ln>
            <a:noFill/>
          </a:ln>
        </p:spPr>
      </p:pic>
      <p:sp>
        <p:nvSpPr>
          <p:cNvPr id="695" name="Shape 695"/>
          <p:cNvSpPr txBox="1"/>
          <p:nvPr/>
        </p:nvSpPr>
        <p:spPr>
          <a:xfrm>
            <a:off x="2121650" y="6050767"/>
            <a:ext cx="1449300" cy="612800"/>
          </a:xfrm>
          <a:prstGeom prst="rect">
            <a:avLst/>
          </a:prstGeom>
          <a:noFill/>
          <a:ln>
            <a:noFill/>
          </a:ln>
        </p:spPr>
        <p:txBody>
          <a:bodyPr lIns="91425" tIns="91425" rIns="91425" bIns="91425" anchor="t" anchorCtr="0">
            <a:noAutofit/>
          </a:bodyPr>
          <a:lstStyle/>
          <a:p>
            <a:pPr defTabSz="914400"/>
            <a:r>
              <a:rPr lang="en" sz="1400" kern="0" dirty="0">
                <a:solidFill>
                  <a:srgbClr val="000000"/>
                </a:solidFill>
                <a:latin typeface="Arial"/>
                <a:ea typeface="Arial"/>
                <a:cs typeface="Arial"/>
                <a:sym typeface="Arial"/>
              </a:rPr>
              <a:t>Modularity: 0.42</a:t>
            </a:r>
          </a:p>
        </p:txBody>
      </p:sp>
      <p:sp>
        <p:nvSpPr>
          <p:cNvPr id="696" name="Shape 696"/>
          <p:cNvSpPr txBox="1"/>
          <p:nvPr/>
        </p:nvSpPr>
        <p:spPr>
          <a:xfrm>
            <a:off x="5196079" y="6050767"/>
            <a:ext cx="1449300" cy="612800"/>
          </a:xfrm>
          <a:prstGeom prst="rect">
            <a:avLst/>
          </a:prstGeom>
          <a:noFill/>
          <a:ln>
            <a:noFill/>
          </a:ln>
        </p:spPr>
        <p:txBody>
          <a:bodyPr lIns="91425" tIns="91425" rIns="91425" bIns="91425" anchor="t" anchorCtr="0">
            <a:noAutofit/>
          </a:bodyPr>
          <a:lstStyle/>
          <a:p>
            <a:pPr defTabSz="914400"/>
            <a:r>
              <a:rPr lang="en" sz="1400" kern="0" dirty="0">
                <a:solidFill>
                  <a:srgbClr val="000000"/>
                </a:solidFill>
                <a:latin typeface="Arial"/>
                <a:ea typeface="Arial"/>
                <a:cs typeface="Arial"/>
                <a:sym typeface="Arial"/>
              </a:rPr>
              <a:t>Modularity: 0.24</a:t>
            </a:r>
          </a:p>
        </p:txBody>
      </p:sp>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34</a:t>
            </a:fld>
            <a:endParaRPr lang="en-US">
              <a:solidFill>
                <a:prstClr val="black">
                  <a:tint val="75000"/>
                </a:prstClr>
              </a:solidFill>
              <a:latin typeface="Calibri"/>
            </a:endParaRPr>
          </a:p>
        </p:txBody>
      </p:sp>
    </p:spTree>
    <p:extLst>
      <p:ext uri="{BB962C8B-B14F-4D97-AF65-F5344CB8AC3E}">
        <p14:creationId xmlns:p14="http://schemas.microsoft.com/office/powerpoint/2010/main" val="196152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457200" y="56546"/>
            <a:ext cx="8229600" cy="1143000"/>
          </a:xfrm>
        </p:spPr>
        <p:txBody>
          <a:bodyPr>
            <a:normAutofit/>
          </a:bodyPr>
          <a:lstStyle/>
          <a:p>
            <a:pPr lvl="0"/>
            <a:r>
              <a:rPr lang="en-US" dirty="0"/>
              <a:t>C</a:t>
            </a:r>
            <a:r>
              <a:rPr lang="en" dirty="0"/>
              <a:t>ommunity boundary</a:t>
            </a:r>
          </a:p>
        </p:txBody>
      </p:sp>
      <p:sp>
        <p:nvSpPr>
          <p:cNvPr id="703" name="Shape 703"/>
          <p:cNvSpPr txBox="1">
            <a:spLocks noGrp="1"/>
          </p:cNvSpPr>
          <p:nvPr>
            <p:ph idx="1"/>
          </p:nvPr>
        </p:nvSpPr>
        <p:spPr>
          <a:xfrm>
            <a:off x="457200" y="1700808"/>
            <a:ext cx="8229600" cy="2686223"/>
          </a:xfrm>
        </p:spPr>
        <p:txBody>
          <a:bodyPr>
            <a:normAutofit fontScale="70000" lnSpcReduction="20000"/>
          </a:bodyPr>
          <a:lstStyle/>
          <a:p>
            <a:pPr lvl="0"/>
            <a:r>
              <a:rPr lang="en-US" dirty="0"/>
              <a:t>Boundary node:</a:t>
            </a:r>
          </a:p>
          <a:p>
            <a:pPr lvl="1"/>
            <a:r>
              <a:rPr lang="en" dirty="0"/>
              <a:t>have at least one edge that connecting to the other community </a:t>
            </a:r>
          </a:p>
          <a:p>
            <a:pPr lvl="1"/>
            <a:r>
              <a:rPr lang="en" dirty="0"/>
              <a:t>have at least one edge connecting to a member of its community which does not link to the other community</a:t>
            </a:r>
          </a:p>
          <a:p>
            <a:pPr lvl="0"/>
            <a:r>
              <a:rPr lang="en" dirty="0"/>
              <a:t>P(v) = </a:t>
            </a:r>
            <a:r>
              <a:rPr lang="en-US" dirty="0"/>
              <a:t>d</a:t>
            </a:r>
            <a:r>
              <a:rPr lang="en" baseline="-25000" dirty="0"/>
              <a:t>internal</a:t>
            </a:r>
            <a:r>
              <a:rPr lang="en" dirty="0"/>
              <a:t>(v)/(</a:t>
            </a:r>
            <a:r>
              <a:rPr lang="en-US" dirty="0" err="1"/>
              <a:t>d</a:t>
            </a:r>
            <a:r>
              <a:rPr lang="en-US" baseline="-25000" dirty="0" err="1"/>
              <a:t>external</a:t>
            </a:r>
            <a:r>
              <a:rPr lang="en" dirty="0"/>
              <a:t>(v) + </a:t>
            </a:r>
            <a:r>
              <a:rPr lang="en-US" dirty="0"/>
              <a:t>d</a:t>
            </a:r>
            <a:r>
              <a:rPr lang="en" baseline="-25000" dirty="0"/>
              <a:t>internal</a:t>
            </a:r>
            <a:r>
              <a:rPr lang="en" dirty="0"/>
              <a:t>(v))</a:t>
            </a:r>
            <a:r>
              <a:rPr lang="en-US" dirty="0"/>
              <a:t> – 0.5</a:t>
            </a:r>
          </a:p>
          <a:p>
            <a:pPr lvl="0"/>
            <a:r>
              <a:rPr lang="en" dirty="0"/>
              <a:t>P(v) &gt; 0 → v prefers internal connections (antagonism?) </a:t>
            </a:r>
          </a:p>
          <a:p>
            <a:pPr lvl="0"/>
            <a:r>
              <a:rPr lang="en" dirty="0"/>
              <a:t>P(v) &lt; 0 → v prefers connections with members of the other group</a:t>
            </a:r>
          </a:p>
        </p:txBody>
      </p:sp>
      <p:pic>
        <p:nvPicPr>
          <p:cNvPr id="704" name="Shape 704"/>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4869707" y="4387031"/>
            <a:ext cx="3870251" cy="2386857"/>
          </a:xfrm>
          <a:prstGeom prst="rect">
            <a:avLst/>
          </a:prstGeom>
          <a:noFill/>
          <a:ln>
            <a:noFill/>
          </a:ln>
        </p:spPr>
      </p:pic>
      <p:sp>
        <p:nvSpPr>
          <p:cNvPr id="5" name="Shape 697"/>
          <p:cNvSpPr txBox="1"/>
          <p:nvPr/>
        </p:nvSpPr>
        <p:spPr>
          <a:xfrm>
            <a:off x="311700" y="6010288"/>
            <a:ext cx="8520600" cy="763600"/>
          </a:xfrm>
          <a:prstGeom prst="rect">
            <a:avLst/>
          </a:prstGeom>
          <a:noFill/>
          <a:ln>
            <a:noFill/>
          </a:ln>
        </p:spPr>
        <p:txBody>
          <a:bodyPr lIns="91425" tIns="91425" rIns="91425" bIns="91425" anchor="ctr" anchorCtr="0">
            <a:noAutofit/>
          </a:bodyPr>
          <a:lstStyle/>
          <a:p>
            <a:pPr defTabSz="914400">
              <a:lnSpc>
                <a:spcPct val="115000"/>
              </a:lnSpc>
            </a:pPr>
            <a:endParaRPr lang="en" sz="1400" kern="0" dirty="0">
              <a:solidFill>
                <a:srgbClr val="000000"/>
              </a:solidFill>
              <a:latin typeface="Arial"/>
              <a:ea typeface="Arial"/>
              <a:cs typeface="Arial"/>
              <a:sym typeface="Arial"/>
            </a:endParaRPr>
          </a:p>
        </p:txBody>
      </p:sp>
      <p:pic>
        <p:nvPicPr>
          <p:cNvPr id="6" name="screenshot_russia_march_before.png"/>
          <p:cNvPicPr>
            <a:picLocks noChangeAspect="1"/>
          </p:cNvPicPr>
          <p:nvPr/>
        </p:nvPicPr>
        <p:blipFill>
          <a:blip r:embed="rId4">
            <a:extLst>
              <a:ext uri="{28A0092B-C50C-407E-A947-70E740481C1C}">
                <a14:useLocalDpi xmlns:a14="http://schemas.microsoft.com/office/drawing/2010/main" val="0"/>
              </a:ext>
            </a:extLst>
          </a:blip>
          <a:srcRect t="22333" b="22333"/>
          <a:stretch>
            <a:fillRect/>
          </a:stretch>
        </p:blipFill>
        <p:spPr>
          <a:xfrm>
            <a:off x="963653" y="4387031"/>
            <a:ext cx="3738623" cy="2068709"/>
          </a:xfrm>
          <a:prstGeom prst="rect">
            <a:avLst/>
          </a:prstGeom>
          <a:ln w="12700">
            <a:miter lim="400000"/>
          </a:ln>
        </p:spPr>
      </p:pic>
      <p:sp>
        <p:nvSpPr>
          <p:cNvPr id="2" name="Rectangle 1"/>
          <p:cNvSpPr/>
          <p:nvPr/>
        </p:nvSpPr>
        <p:spPr>
          <a:xfrm>
            <a:off x="2696311" y="5375574"/>
            <a:ext cx="869461" cy="96389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400" kern="0">
              <a:solidFill>
                <a:srgbClr val="FFFFFF"/>
              </a:solidFill>
              <a:latin typeface="Arial"/>
              <a:sym typeface="Arial"/>
            </a:endParaRPr>
          </a:p>
        </p:txBody>
      </p:sp>
      <p:sp>
        <p:nvSpPr>
          <p:cNvPr id="3" name="Slide Number Placeholder 2"/>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sp>
        <p:nvSpPr>
          <p:cNvPr id="9" name="Rectangle 8">
            <a:extLst>
              <a:ext uri="{FF2B5EF4-FFF2-40B4-BE49-F238E27FC236}">
                <a16:creationId xmlns:a16="http://schemas.microsoft.com/office/drawing/2014/main" id="{6A710427-EDDB-F540-9471-785A0EE85971}"/>
              </a:ext>
            </a:extLst>
          </p:cNvPr>
          <p:cNvSpPr/>
          <p:nvPr/>
        </p:nvSpPr>
        <p:spPr>
          <a:xfrm>
            <a:off x="628650" y="1122317"/>
            <a:ext cx="8593984" cy="461665"/>
          </a:xfrm>
          <a:prstGeom prst="rect">
            <a:avLst/>
          </a:prstGeom>
        </p:spPr>
        <p:txBody>
          <a:bodyPr wrap="square">
            <a:spAutoFit/>
          </a:bodyPr>
          <a:lstStyle/>
          <a:p>
            <a:r>
              <a:rPr lang="en-US" sz="1200" dirty="0">
                <a:solidFill>
                  <a:prstClr val="black">
                    <a:lumMod val="50000"/>
                    <a:lumOff val="50000"/>
                  </a:prstClr>
                </a:solidFill>
                <a:latin typeface="Calibri"/>
              </a:rPr>
              <a:t>Guerra, </a:t>
            </a:r>
            <a:r>
              <a:rPr lang="en-US" sz="1200" dirty="0" err="1">
                <a:solidFill>
                  <a:prstClr val="black">
                    <a:lumMod val="50000"/>
                    <a:lumOff val="50000"/>
                  </a:prstClr>
                </a:solidFill>
                <a:latin typeface="Calibri"/>
              </a:rPr>
              <a:t>Meira</a:t>
            </a:r>
            <a:r>
              <a:rPr lang="en-US" sz="1200" dirty="0">
                <a:solidFill>
                  <a:prstClr val="black">
                    <a:lumMod val="50000"/>
                    <a:lumOff val="50000"/>
                  </a:prstClr>
                </a:solidFill>
                <a:latin typeface="Calibri"/>
              </a:rPr>
              <a:t>, </a:t>
            </a:r>
            <a:r>
              <a:rPr lang="en-US" sz="1200" dirty="0" err="1">
                <a:solidFill>
                  <a:prstClr val="black">
                    <a:lumMod val="50000"/>
                    <a:lumOff val="50000"/>
                  </a:prstClr>
                </a:solidFill>
                <a:latin typeface="Calibri"/>
              </a:rPr>
              <a:t>Cardie</a:t>
            </a:r>
            <a:r>
              <a:rPr lang="en-US" sz="1200" dirty="0">
                <a:solidFill>
                  <a:prstClr val="black">
                    <a:lumMod val="50000"/>
                    <a:lumOff val="50000"/>
                  </a:prstClr>
                </a:solidFill>
                <a:latin typeface="Calibri"/>
              </a:rPr>
              <a:t>, and Kleinberg. “A Measure of Polarization on Social Media Networks Based on Community Boundaries.” </a:t>
            </a:r>
            <a:br>
              <a:rPr lang="en-US" sz="1200" dirty="0">
                <a:solidFill>
                  <a:prstClr val="black">
                    <a:lumMod val="50000"/>
                    <a:lumOff val="50000"/>
                  </a:prstClr>
                </a:solidFill>
                <a:latin typeface="Calibri"/>
              </a:rPr>
            </a:br>
            <a:r>
              <a:rPr lang="en-US" sz="1200" dirty="0">
                <a:solidFill>
                  <a:prstClr val="black">
                    <a:lumMod val="50000"/>
                    <a:lumOff val="50000"/>
                  </a:prstClr>
                </a:solidFill>
                <a:latin typeface="Calibri"/>
              </a:rPr>
              <a:t>ICWSM 2013.</a:t>
            </a:r>
          </a:p>
        </p:txBody>
      </p:sp>
    </p:spTree>
    <p:extLst>
      <p:ext uri="{BB962C8B-B14F-4D97-AF65-F5344CB8AC3E}">
        <p14:creationId xmlns:p14="http://schemas.microsoft.com/office/powerpoint/2010/main" val="2276248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p:txBody>
          <a:bodyPr>
            <a:normAutofit/>
          </a:bodyPr>
          <a:lstStyle/>
          <a:p>
            <a:pPr lvl="0"/>
            <a:r>
              <a:rPr lang="en" dirty="0"/>
              <a:t>Motif-based </a:t>
            </a:r>
            <a:r>
              <a:rPr lang="en-US" dirty="0"/>
              <a:t>approach</a:t>
            </a:r>
            <a:endParaRPr lang="en" dirty="0"/>
          </a:p>
        </p:txBody>
      </p:sp>
      <p:sp>
        <p:nvSpPr>
          <p:cNvPr id="648" name="Shape 648"/>
          <p:cNvSpPr txBox="1">
            <a:spLocks noGrp="1"/>
          </p:cNvSpPr>
          <p:nvPr>
            <p:ph idx="1"/>
          </p:nvPr>
        </p:nvSpPr>
        <p:spPr/>
        <p:txBody>
          <a:bodyPr/>
          <a:lstStyle/>
          <a:p>
            <a:pPr lvl="0"/>
            <a:r>
              <a:rPr lang="en" dirty="0"/>
              <a:t>Define reply trees</a:t>
            </a:r>
          </a:p>
          <a:p>
            <a:pPr lvl="0"/>
            <a:r>
              <a:rPr lang="en" dirty="0"/>
              <a:t>Identify frequency of motifs in these trees</a:t>
            </a:r>
            <a:endParaRPr lang="en-US" dirty="0"/>
          </a:p>
          <a:p>
            <a:pPr lvl="0"/>
            <a:r>
              <a:rPr lang="en-US" dirty="0"/>
              <a:t>Take into account also social graph</a:t>
            </a:r>
          </a:p>
          <a:p>
            <a:pPr lvl="1"/>
            <a:r>
              <a:rPr lang="en-US" dirty="0"/>
              <a:t>follower information</a:t>
            </a:r>
            <a:endParaRPr lang="en" dirty="0"/>
          </a:p>
        </p:txBody>
      </p:sp>
      <p:pic>
        <p:nvPicPr>
          <p:cNvPr id="649" name="Shape 649"/>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5462162" y="1600201"/>
            <a:ext cx="3677265" cy="4525962"/>
          </a:xfrm>
          <a:prstGeom prst="rect">
            <a:avLst/>
          </a:prstGeom>
          <a:noFill/>
          <a:ln>
            <a:noFill/>
          </a:ln>
        </p:spPr>
      </p:pic>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sp>
        <p:nvSpPr>
          <p:cNvPr id="7" name="Rectangle 6">
            <a:extLst>
              <a:ext uri="{FF2B5EF4-FFF2-40B4-BE49-F238E27FC236}">
                <a16:creationId xmlns:a16="http://schemas.microsoft.com/office/drawing/2014/main" id="{6A710427-EDDB-F540-9471-785A0EE85971}"/>
              </a:ext>
            </a:extLst>
          </p:cNvPr>
          <p:cNvSpPr/>
          <p:nvPr/>
        </p:nvSpPr>
        <p:spPr>
          <a:xfrm>
            <a:off x="628650" y="1122317"/>
            <a:ext cx="8593984" cy="276999"/>
          </a:xfrm>
          <a:prstGeom prst="rect">
            <a:avLst/>
          </a:prstGeom>
        </p:spPr>
        <p:txBody>
          <a:bodyPr wrap="square">
            <a:spAutoFit/>
          </a:bodyPr>
          <a:lstStyle/>
          <a:p>
            <a:r>
              <a:rPr lang="en-US" sz="1200" dirty="0" err="1">
                <a:solidFill>
                  <a:prstClr val="black">
                    <a:lumMod val="50000"/>
                    <a:lumOff val="50000"/>
                  </a:prstClr>
                </a:solidFill>
                <a:latin typeface="Calibri"/>
              </a:rPr>
              <a:t>Coletto</a:t>
            </a:r>
            <a:r>
              <a:rPr lang="en-US" sz="1200" dirty="0">
                <a:solidFill>
                  <a:prstClr val="black">
                    <a:lumMod val="50000"/>
                    <a:lumOff val="50000"/>
                  </a:prstClr>
                </a:solidFill>
                <a:latin typeface="Calibri"/>
              </a:rPr>
              <a:t>, </a:t>
            </a:r>
            <a:r>
              <a:rPr lang="en-US" sz="1200" dirty="0" err="1">
                <a:solidFill>
                  <a:prstClr val="black">
                    <a:lumMod val="50000"/>
                    <a:lumOff val="50000"/>
                  </a:prstClr>
                </a:solidFill>
                <a:latin typeface="Calibri"/>
              </a:rPr>
              <a:t>Garimella</a:t>
            </a:r>
            <a:r>
              <a:rPr lang="en-US" sz="1200" dirty="0">
                <a:solidFill>
                  <a:prstClr val="black">
                    <a:lumMod val="50000"/>
                    <a:lumOff val="50000"/>
                  </a:prstClr>
                </a:solidFill>
                <a:latin typeface="Calibri"/>
              </a:rPr>
              <a:t>, </a:t>
            </a:r>
            <a:r>
              <a:rPr lang="en-US" sz="1200" dirty="0" err="1">
                <a:solidFill>
                  <a:prstClr val="black">
                    <a:lumMod val="50000"/>
                    <a:lumOff val="50000"/>
                  </a:prstClr>
                </a:solidFill>
                <a:latin typeface="Calibri"/>
              </a:rPr>
              <a:t>Luchesse</a:t>
            </a:r>
            <a:r>
              <a:rPr lang="en-US" sz="1200" dirty="0">
                <a:solidFill>
                  <a:prstClr val="black">
                    <a:lumMod val="50000"/>
                    <a:lumOff val="50000"/>
                  </a:prstClr>
                </a:solidFill>
                <a:latin typeface="Calibri"/>
              </a:rPr>
              <a:t>, and </a:t>
            </a:r>
            <a:r>
              <a:rPr lang="en-US" sz="1200" dirty="0" err="1">
                <a:solidFill>
                  <a:prstClr val="black">
                    <a:lumMod val="50000"/>
                    <a:lumOff val="50000"/>
                  </a:prstClr>
                </a:solidFill>
                <a:latin typeface="Calibri"/>
              </a:rPr>
              <a:t>Gionis</a:t>
            </a:r>
            <a:r>
              <a:rPr lang="en-US" sz="1200" dirty="0">
                <a:solidFill>
                  <a:prstClr val="black">
                    <a:lumMod val="50000"/>
                    <a:lumOff val="50000"/>
                  </a:prstClr>
                </a:solidFill>
                <a:latin typeface="Calibri"/>
              </a:rPr>
              <a:t>. “A Motif-based Approach for Identifying Controversy.” OSNEM. 2017.</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4480074"/>
            <a:ext cx="4669047" cy="1646089"/>
          </a:xfrm>
          <a:prstGeom prst="rect">
            <a:avLst/>
          </a:prstGeom>
        </p:spPr>
      </p:pic>
    </p:spTree>
    <p:extLst>
      <p:ext uri="{BB962C8B-B14F-4D97-AF65-F5344CB8AC3E}">
        <p14:creationId xmlns:p14="http://schemas.microsoft.com/office/powerpoint/2010/main" val="2936193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title"/>
          </p:nvPr>
        </p:nvSpPr>
        <p:spPr/>
        <p:txBody>
          <a:bodyPr/>
          <a:lstStyle/>
          <a:p>
            <a:pPr lvl="0"/>
            <a:r>
              <a:rPr lang="en-US"/>
              <a:t>Motifs</a:t>
            </a:r>
            <a:endParaRPr lang="en-US" dirty="0"/>
          </a:p>
        </p:txBody>
      </p:sp>
      <p:pic>
        <p:nvPicPr>
          <p:cNvPr id="665" name="Shape 66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303026" y="4809663"/>
            <a:ext cx="4593265" cy="1822107"/>
          </a:xfrm>
          <a:prstGeom prst="rect">
            <a:avLst/>
          </a:prstGeom>
          <a:noFill/>
          <a:ln>
            <a:noFill/>
          </a:ln>
        </p:spPr>
      </p:pic>
      <p:pic>
        <p:nvPicPr>
          <p:cNvPr id="666" name="Shape 666"/>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1648046" y="1511037"/>
            <a:ext cx="5903227" cy="3078288"/>
          </a:xfrm>
          <a:prstGeom prst="rect">
            <a:avLst/>
          </a:prstGeom>
          <a:noFill/>
          <a:ln>
            <a:solidFill>
              <a:schemeClr val="accent1"/>
            </a:solidFill>
          </a:ln>
        </p:spPr>
      </p:pic>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spTree>
    <p:extLst>
      <p:ext uri="{BB962C8B-B14F-4D97-AF65-F5344CB8AC3E}">
        <p14:creationId xmlns:p14="http://schemas.microsoft.com/office/powerpoint/2010/main" val="3892224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Shape 717"/>
          <p:cNvSpPr txBox="1">
            <a:spLocks noGrp="1"/>
          </p:cNvSpPr>
          <p:nvPr>
            <p:ph type="title"/>
          </p:nvPr>
        </p:nvSpPr>
        <p:spPr/>
        <p:txBody>
          <a:bodyPr/>
          <a:lstStyle/>
          <a:p>
            <a:pPr lvl="0"/>
            <a:r>
              <a:rPr lang="en"/>
              <a:t>Based on information flow</a:t>
            </a:r>
            <a:endParaRPr lang="en" dirty="0"/>
          </a:p>
        </p:txBody>
      </p:sp>
      <p:sp>
        <p:nvSpPr>
          <p:cNvPr id="718" name="Shape 718"/>
          <p:cNvSpPr txBox="1">
            <a:spLocks noGrp="1"/>
          </p:cNvSpPr>
          <p:nvPr>
            <p:ph idx="1"/>
          </p:nvPr>
        </p:nvSpPr>
        <p:spPr/>
        <p:txBody>
          <a:bodyPr>
            <a:normAutofit lnSpcReduction="10000"/>
          </a:bodyPr>
          <a:lstStyle/>
          <a:p>
            <a:pPr lvl="0"/>
            <a:r>
              <a:rPr lang="en" dirty="0"/>
              <a:t>Random walk controversy measure (RWC)</a:t>
            </a:r>
            <a:endParaRPr lang="en-US" dirty="0"/>
          </a:p>
          <a:p>
            <a:pPr lvl="1"/>
            <a:r>
              <a:rPr lang="en-US" dirty="0"/>
              <a:t>Authoritative users exist on both sides of the controversy</a:t>
            </a:r>
          </a:p>
          <a:p>
            <a:pPr lvl="1"/>
            <a:r>
              <a:rPr lang="en-US" dirty="0"/>
              <a:t>How likely a random user on either side is to be exposed to authoritative content from the opposing side</a:t>
            </a:r>
          </a:p>
          <a:p>
            <a:r>
              <a:rPr lang="en-US" dirty="0"/>
              <a:t>Works on both the </a:t>
            </a:r>
            <a:r>
              <a:rPr lang="en-US" dirty="0" err="1"/>
              <a:t>retweet</a:t>
            </a:r>
            <a:r>
              <a:rPr lang="en-US" dirty="0"/>
              <a:t> graph and the social graph</a:t>
            </a:r>
          </a:p>
          <a:p>
            <a:r>
              <a:rPr lang="en-US" dirty="0"/>
              <a:t>Requires a partition of the graph</a:t>
            </a:r>
          </a:p>
          <a:p>
            <a:pPr lvl="0"/>
            <a:endParaRPr lang="en-US" dirty="0"/>
          </a:p>
        </p:txBody>
      </p:sp>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38</a:t>
            </a:fld>
            <a:endParaRPr lang="en-US">
              <a:solidFill>
                <a:prstClr val="black">
                  <a:tint val="75000"/>
                </a:prstClr>
              </a:solidFill>
              <a:latin typeface="Calibri"/>
            </a:endParaRPr>
          </a:p>
        </p:txBody>
      </p:sp>
      <p:sp>
        <p:nvSpPr>
          <p:cNvPr id="6" name="Rectangle 5">
            <a:extLst>
              <a:ext uri="{FF2B5EF4-FFF2-40B4-BE49-F238E27FC236}">
                <a16:creationId xmlns:a16="http://schemas.microsoft.com/office/drawing/2014/main" id="{6A710427-EDDB-F540-9471-785A0EE85971}"/>
              </a:ext>
            </a:extLst>
          </p:cNvPr>
          <p:cNvSpPr/>
          <p:nvPr/>
        </p:nvSpPr>
        <p:spPr>
          <a:xfrm>
            <a:off x="550016" y="1231513"/>
            <a:ext cx="8593984" cy="276999"/>
          </a:xfrm>
          <a:prstGeom prst="rect">
            <a:avLst/>
          </a:prstGeom>
        </p:spPr>
        <p:txBody>
          <a:bodyPr wrap="square">
            <a:spAutoFit/>
          </a:bodyPr>
          <a:lstStyle/>
          <a:p>
            <a:r>
              <a:rPr lang="en-US" sz="1200" dirty="0" err="1">
                <a:solidFill>
                  <a:prstClr val="black">
                    <a:lumMod val="50000"/>
                    <a:lumOff val="50000"/>
                  </a:prstClr>
                </a:solidFill>
                <a:latin typeface="Calibri"/>
              </a:rPr>
              <a:t>Garimella</a:t>
            </a:r>
            <a:r>
              <a:rPr lang="en-US" sz="1200" dirty="0">
                <a:solidFill>
                  <a:prstClr val="black">
                    <a:lumMod val="50000"/>
                    <a:lumOff val="50000"/>
                  </a:prstClr>
                </a:solidFill>
                <a:latin typeface="Calibri"/>
              </a:rPr>
              <a:t>, De Francisci Morales, </a:t>
            </a:r>
            <a:r>
              <a:rPr lang="en-US" sz="1200" dirty="0" err="1">
                <a:solidFill>
                  <a:prstClr val="black">
                    <a:lumMod val="50000"/>
                    <a:lumOff val="50000"/>
                  </a:prstClr>
                </a:solidFill>
                <a:latin typeface="Calibri"/>
              </a:rPr>
              <a:t>Gionis</a:t>
            </a:r>
            <a:r>
              <a:rPr lang="en-US" sz="1200" dirty="0">
                <a:solidFill>
                  <a:prstClr val="black">
                    <a:lumMod val="50000"/>
                    <a:lumOff val="50000"/>
                  </a:prstClr>
                </a:solidFill>
                <a:latin typeface="Calibri"/>
              </a:rPr>
              <a:t>, and </a:t>
            </a:r>
            <a:r>
              <a:rPr lang="en-US" sz="1200" dirty="0" err="1">
                <a:solidFill>
                  <a:prstClr val="black">
                    <a:lumMod val="50000"/>
                    <a:lumOff val="50000"/>
                  </a:prstClr>
                </a:solidFill>
                <a:latin typeface="Calibri"/>
              </a:rPr>
              <a:t>Mathioudakis</a:t>
            </a:r>
            <a:r>
              <a:rPr lang="en-US" sz="1200" dirty="0">
                <a:solidFill>
                  <a:prstClr val="black">
                    <a:lumMod val="50000"/>
                    <a:lumOff val="50000"/>
                  </a:prstClr>
                </a:solidFill>
                <a:latin typeface="Calibri"/>
              </a:rPr>
              <a:t>. “Quantifying Controversy in Social Media.” WSDM 2016.</a:t>
            </a:r>
          </a:p>
        </p:txBody>
      </p:sp>
    </p:spTree>
    <p:extLst>
      <p:ext uri="{BB962C8B-B14F-4D97-AF65-F5344CB8AC3E}">
        <p14:creationId xmlns:p14="http://schemas.microsoft.com/office/powerpoint/2010/main" val="1176380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a:t>Random walk controversy score</a:t>
            </a:r>
          </a:p>
        </p:txBody>
      </p:sp>
      <p:sp>
        <p:nvSpPr>
          <p:cNvPr id="795" name="Shape 795"/>
          <p:cNvSpPr txBox="1">
            <a:spLocks noGrp="1"/>
          </p:cNvSpPr>
          <p:nvPr>
            <p:ph type="sldNum" sz="quarter" idx="12"/>
          </p:nvPr>
        </p:nvSpPr>
        <p:spPr/>
        <p:txBody>
          <a:bodyPr/>
          <a:lstStyle/>
          <a:p>
            <a:fld id="{00000000-1234-1234-1234-123412341234}" type="slidenum">
              <a:rPr lang="en" smtClean="0">
                <a:solidFill>
                  <a:prstClr val="black">
                    <a:tint val="75000"/>
                  </a:prstClr>
                </a:solidFill>
                <a:latin typeface="Calibri"/>
              </a:rPr>
              <a:pPr/>
              <a:t>39</a:t>
            </a:fld>
            <a:endParaRPr lang="en">
              <a:solidFill>
                <a:prstClr val="black">
                  <a:tint val="75000"/>
                </a:prstClr>
              </a:solidFill>
              <a:latin typeface="Calibri"/>
            </a:endParaRPr>
          </a:p>
        </p:txBody>
      </p:sp>
      <p:sp>
        <p:nvSpPr>
          <p:cNvPr id="726" name="Shape 726"/>
          <p:cNvSpPr/>
          <p:nvPr/>
        </p:nvSpPr>
        <p:spPr>
          <a:xfrm>
            <a:off x="1664907" y="2065257"/>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27" name="Shape 727"/>
          <p:cNvSpPr/>
          <p:nvPr/>
        </p:nvSpPr>
        <p:spPr>
          <a:xfrm>
            <a:off x="2347954" y="2729232"/>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222222"/>
              </a:buClr>
              <a:buSzPct val="25000"/>
              <a:buFont typeface="Avenir"/>
              <a:buNone/>
            </a:pPr>
            <a:r>
              <a:rPr lang="en" sz="1300" kern="0">
                <a:solidFill>
                  <a:srgbClr val="222222"/>
                </a:solidFill>
                <a:latin typeface="Avenir"/>
                <a:ea typeface="Avenir"/>
                <a:cs typeface="Avenir"/>
                <a:sym typeface="Avenir"/>
              </a:rPr>
              <a:t>X</a:t>
            </a:r>
          </a:p>
        </p:txBody>
      </p:sp>
      <p:sp>
        <p:nvSpPr>
          <p:cNvPr id="728" name="Shape 728"/>
          <p:cNvSpPr/>
          <p:nvPr/>
        </p:nvSpPr>
        <p:spPr>
          <a:xfrm>
            <a:off x="2060847" y="3661057"/>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29" name="Shape 729"/>
          <p:cNvSpPr/>
          <p:nvPr/>
        </p:nvSpPr>
        <p:spPr>
          <a:xfrm>
            <a:off x="1344178" y="2729232"/>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0" name="Shape 730"/>
          <p:cNvSpPr/>
          <p:nvPr/>
        </p:nvSpPr>
        <p:spPr>
          <a:xfrm>
            <a:off x="2335338" y="185848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1" name="Shape 731"/>
          <p:cNvSpPr/>
          <p:nvPr/>
        </p:nvSpPr>
        <p:spPr>
          <a:xfrm>
            <a:off x="1504543" y="330188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2" name="Shape 732"/>
          <p:cNvSpPr/>
          <p:nvPr/>
        </p:nvSpPr>
        <p:spPr>
          <a:xfrm>
            <a:off x="444584" y="260765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3" name="Shape 733"/>
          <p:cNvSpPr/>
          <p:nvPr/>
        </p:nvSpPr>
        <p:spPr>
          <a:xfrm>
            <a:off x="619542" y="377957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4" name="Shape 734"/>
          <p:cNvSpPr/>
          <p:nvPr/>
        </p:nvSpPr>
        <p:spPr>
          <a:xfrm>
            <a:off x="3113269" y="2010883"/>
            <a:ext cx="320699"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5" name="Shape 735"/>
          <p:cNvSpPr/>
          <p:nvPr/>
        </p:nvSpPr>
        <p:spPr>
          <a:xfrm>
            <a:off x="3129199" y="2787241"/>
            <a:ext cx="320699"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6" name="Shape 736"/>
          <p:cNvSpPr/>
          <p:nvPr/>
        </p:nvSpPr>
        <p:spPr>
          <a:xfrm>
            <a:off x="2808467" y="3481468"/>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7" name="Shape 737"/>
          <p:cNvSpPr/>
          <p:nvPr/>
        </p:nvSpPr>
        <p:spPr>
          <a:xfrm>
            <a:off x="7125487" y="4686308"/>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8" name="Shape 738"/>
          <p:cNvSpPr/>
          <p:nvPr/>
        </p:nvSpPr>
        <p:spPr>
          <a:xfrm>
            <a:off x="3611300" y="391148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39" name="Shape 739"/>
          <p:cNvSpPr/>
          <p:nvPr/>
        </p:nvSpPr>
        <p:spPr>
          <a:xfrm>
            <a:off x="4009061" y="260765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0" name="Shape 740"/>
          <p:cNvSpPr/>
          <p:nvPr/>
        </p:nvSpPr>
        <p:spPr>
          <a:xfrm>
            <a:off x="2764204" y="4270656"/>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1" name="Shape 741"/>
          <p:cNvSpPr/>
          <p:nvPr/>
        </p:nvSpPr>
        <p:spPr>
          <a:xfrm>
            <a:off x="3848697" y="4705265"/>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2" name="Shape 742"/>
          <p:cNvSpPr/>
          <p:nvPr/>
        </p:nvSpPr>
        <p:spPr>
          <a:xfrm>
            <a:off x="4009062" y="332504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3" name="Shape 743"/>
          <p:cNvSpPr/>
          <p:nvPr/>
        </p:nvSpPr>
        <p:spPr>
          <a:xfrm>
            <a:off x="6615421" y="2065258"/>
            <a:ext cx="320700" cy="359199"/>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4" name="Shape 744"/>
          <p:cNvSpPr/>
          <p:nvPr/>
        </p:nvSpPr>
        <p:spPr>
          <a:xfrm>
            <a:off x="7298468" y="2729231"/>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222222"/>
              </a:buClr>
              <a:buSzPct val="25000"/>
              <a:buFont typeface="Avenir"/>
              <a:buNone/>
            </a:pPr>
            <a:r>
              <a:rPr lang="en" sz="1300" kern="0">
                <a:solidFill>
                  <a:srgbClr val="222222"/>
                </a:solidFill>
                <a:latin typeface="Avenir"/>
                <a:ea typeface="Avenir"/>
                <a:cs typeface="Avenir"/>
                <a:sym typeface="Avenir"/>
              </a:rPr>
              <a:t>Y</a:t>
            </a:r>
          </a:p>
        </p:txBody>
      </p:sp>
      <p:sp>
        <p:nvSpPr>
          <p:cNvPr id="745" name="Shape 745"/>
          <p:cNvSpPr/>
          <p:nvPr/>
        </p:nvSpPr>
        <p:spPr>
          <a:xfrm>
            <a:off x="7011361" y="3661056"/>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6" name="Shape 746"/>
          <p:cNvSpPr/>
          <p:nvPr/>
        </p:nvSpPr>
        <p:spPr>
          <a:xfrm>
            <a:off x="6294696" y="2729231"/>
            <a:ext cx="320699"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7" name="Shape 747"/>
          <p:cNvSpPr/>
          <p:nvPr/>
        </p:nvSpPr>
        <p:spPr>
          <a:xfrm>
            <a:off x="7285852" y="1858483"/>
            <a:ext cx="320700" cy="359199"/>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8" name="Shape 748"/>
          <p:cNvSpPr/>
          <p:nvPr/>
        </p:nvSpPr>
        <p:spPr>
          <a:xfrm>
            <a:off x="6455057" y="33018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49" name="Shape 749"/>
          <p:cNvSpPr/>
          <p:nvPr/>
        </p:nvSpPr>
        <p:spPr>
          <a:xfrm>
            <a:off x="5395098" y="2607653"/>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50" name="Shape 750"/>
          <p:cNvSpPr/>
          <p:nvPr/>
        </p:nvSpPr>
        <p:spPr>
          <a:xfrm>
            <a:off x="5570056" y="3779569"/>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51" name="Shape 751"/>
          <p:cNvSpPr/>
          <p:nvPr/>
        </p:nvSpPr>
        <p:spPr>
          <a:xfrm>
            <a:off x="8063781" y="20108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52" name="Shape 752"/>
          <p:cNvSpPr/>
          <p:nvPr/>
        </p:nvSpPr>
        <p:spPr>
          <a:xfrm>
            <a:off x="8079710" y="2787241"/>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53" name="Shape 753"/>
          <p:cNvSpPr/>
          <p:nvPr/>
        </p:nvSpPr>
        <p:spPr>
          <a:xfrm>
            <a:off x="7758981" y="3481468"/>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754" name="Shape 754"/>
          <p:cNvSpPr/>
          <p:nvPr/>
        </p:nvSpPr>
        <p:spPr>
          <a:xfrm>
            <a:off x="8561814" y="39114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cxnSp>
        <p:nvCxnSpPr>
          <p:cNvPr id="755" name="Shape 755"/>
          <p:cNvCxnSpPr>
            <a:stCxn id="727" idx="1"/>
            <a:endCxn id="726" idx="5"/>
          </p:cNvCxnSpPr>
          <p:nvPr/>
        </p:nvCxnSpPr>
        <p:spPr>
          <a:xfrm rot="10800000">
            <a:off x="1938619" y="2371836"/>
            <a:ext cx="456300" cy="410000"/>
          </a:xfrm>
          <a:prstGeom prst="straightConnector1">
            <a:avLst/>
          </a:prstGeom>
          <a:noFill/>
          <a:ln w="25400" cap="flat" cmpd="sng">
            <a:solidFill>
              <a:schemeClr val="accent1"/>
            </a:solidFill>
            <a:prstDash val="solid"/>
            <a:round/>
            <a:headEnd type="none" w="med" len="med"/>
            <a:tailEnd type="none" w="med" len="med"/>
          </a:ln>
        </p:spPr>
      </p:cxnSp>
      <p:cxnSp>
        <p:nvCxnSpPr>
          <p:cNvPr id="756" name="Shape 756"/>
          <p:cNvCxnSpPr>
            <a:stCxn id="738" idx="2"/>
            <a:endCxn id="736" idx="5"/>
          </p:cNvCxnSpPr>
          <p:nvPr/>
        </p:nvCxnSpPr>
        <p:spPr>
          <a:xfrm rot="10800000">
            <a:off x="3082100" y="3787881"/>
            <a:ext cx="529200" cy="303200"/>
          </a:xfrm>
          <a:prstGeom prst="straightConnector1">
            <a:avLst/>
          </a:prstGeom>
          <a:noFill/>
          <a:ln w="25400" cap="flat" cmpd="sng">
            <a:solidFill>
              <a:schemeClr val="accent1"/>
            </a:solidFill>
            <a:prstDash val="solid"/>
            <a:round/>
            <a:headEnd type="none" w="med" len="med"/>
            <a:tailEnd type="none" w="med" len="med"/>
          </a:ln>
        </p:spPr>
      </p:cxnSp>
      <p:cxnSp>
        <p:nvCxnSpPr>
          <p:cNvPr id="757" name="Shape 757"/>
          <p:cNvCxnSpPr>
            <a:stCxn id="730" idx="4"/>
            <a:endCxn id="727" idx="0"/>
          </p:cNvCxnSpPr>
          <p:nvPr/>
        </p:nvCxnSpPr>
        <p:spPr>
          <a:xfrm>
            <a:off x="2495688" y="2217681"/>
            <a:ext cx="12600" cy="511600"/>
          </a:xfrm>
          <a:prstGeom prst="straightConnector1">
            <a:avLst/>
          </a:prstGeom>
          <a:noFill/>
          <a:ln w="25400" cap="flat" cmpd="sng">
            <a:solidFill>
              <a:schemeClr val="accent1"/>
            </a:solidFill>
            <a:prstDash val="solid"/>
            <a:round/>
            <a:headEnd type="none" w="med" len="med"/>
            <a:tailEnd type="none" w="med" len="med"/>
          </a:ln>
        </p:spPr>
      </p:cxnSp>
      <p:cxnSp>
        <p:nvCxnSpPr>
          <p:cNvPr id="758" name="Shape 758"/>
          <p:cNvCxnSpPr>
            <a:stCxn id="734" idx="3"/>
            <a:endCxn id="727" idx="7"/>
          </p:cNvCxnSpPr>
          <p:nvPr/>
        </p:nvCxnSpPr>
        <p:spPr>
          <a:xfrm flipH="1">
            <a:off x="2621732" y="2317479"/>
            <a:ext cx="538500" cy="464400"/>
          </a:xfrm>
          <a:prstGeom prst="straightConnector1">
            <a:avLst/>
          </a:prstGeom>
          <a:noFill/>
          <a:ln w="25400" cap="flat" cmpd="sng">
            <a:solidFill>
              <a:schemeClr val="accent1"/>
            </a:solidFill>
            <a:prstDash val="solid"/>
            <a:round/>
            <a:headEnd type="none" w="med" len="med"/>
            <a:tailEnd type="none" w="med" len="med"/>
          </a:ln>
        </p:spPr>
      </p:cxnSp>
      <p:cxnSp>
        <p:nvCxnSpPr>
          <p:cNvPr id="759" name="Shape 759"/>
          <p:cNvCxnSpPr>
            <a:stCxn id="735" idx="2"/>
            <a:endCxn id="727" idx="6"/>
          </p:cNvCxnSpPr>
          <p:nvPr/>
        </p:nvCxnSpPr>
        <p:spPr>
          <a:xfrm rot="10800000">
            <a:off x="2668696" y="2908841"/>
            <a:ext cx="460500" cy="58000"/>
          </a:xfrm>
          <a:prstGeom prst="straightConnector1">
            <a:avLst/>
          </a:prstGeom>
          <a:noFill/>
          <a:ln w="25400" cap="flat" cmpd="sng">
            <a:solidFill>
              <a:schemeClr val="accent1"/>
            </a:solidFill>
            <a:prstDash val="solid"/>
            <a:round/>
            <a:headEnd type="none" w="med" len="med"/>
            <a:tailEnd type="none" w="med" len="med"/>
          </a:ln>
        </p:spPr>
      </p:cxnSp>
      <p:cxnSp>
        <p:nvCxnSpPr>
          <p:cNvPr id="760" name="Shape 760"/>
          <p:cNvCxnSpPr>
            <a:stCxn id="736" idx="1"/>
            <a:endCxn id="727" idx="5"/>
          </p:cNvCxnSpPr>
          <p:nvPr/>
        </p:nvCxnSpPr>
        <p:spPr>
          <a:xfrm rot="10800000">
            <a:off x="2621732" y="3035672"/>
            <a:ext cx="233700" cy="498400"/>
          </a:xfrm>
          <a:prstGeom prst="straightConnector1">
            <a:avLst/>
          </a:prstGeom>
          <a:noFill/>
          <a:ln w="25400" cap="flat" cmpd="sng">
            <a:solidFill>
              <a:schemeClr val="accent1"/>
            </a:solidFill>
            <a:prstDash val="solid"/>
            <a:round/>
            <a:headEnd type="none" w="med" len="med"/>
            <a:tailEnd type="none" w="med" len="med"/>
          </a:ln>
        </p:spPr>
      </p:cxnSp>
      <p:cxnSp>
        <p:nvCxnSpPr>
          <p:cNvPr id="761" name="Shape 761"/>
          <p:cNvCxnSpPr>
            <a:stCxn id="731" idx="7"/>
            <a:endCxn id="727" idx="3"/>
          </p:cNvCxnSpPr>
          <p:nvPr/>
        </p:nvCxnSpPr>
        <p:spPr>
          <a:xfrm rot="10800000" flipH="1">
            <a:off x="1778277" y="3035685"/>
            <a:ext cx="616500" cy="318800"/>
          </a:xfrm>
          <a:prstGeom prst="straightConnector1">
            <a:avLst/>
          </a:prstGeom>
          <a:noFill/>
          <a:ln w="25400" cap="flat" cmpd="sng">
            <a:solidFill>
              <a:schemeClr val="accent1"/>
            </a:solidFill>
            <a:prstDash val="solid"/>
            <a:round/>
            <a:headEnd type="none" w="med" len="med"/>
            <a:tailEnd type="none" w="med" len="med"/>
          </a:ln>
        </p:spPr>
      </p:cxnSp>
      <p:cxnSp>
        <p:nvCxnSpPr>
          <p:cNvPr id="762" name="Shape 762"/>
          <p:cNvCxnSpPr>
            <a:stCxn id="727" idx="2"/>
            <a:endCxn id="729" idx="6"/>
          </p:cNvCxnSpPr>
          <p:nvPr/>
        </p:nvCxnSpPr>
        <p:spPr>
          <a:xfrm rot="10800000">
            <a:off x="1664854" y="2908832"/>
            <a:ext cx="683100" cy="0"/>
          </a:xfrm>
          <a:prstGeom prst="straightConnector1">
            <a:avLst/>
          </a:prstGeom>
          <a:noFill/>
          <a:ln w="25400" cap="flat" cmpd="sng">
            <a:solidFill>
              <a:schemeClr val="accent1"/>
            </a:solidFill>
            <a:prstDash val="solid"/>
            <a:round/>
            <a:headEnd type="none" w="med" len="med"/>
            <a:tailEnd type="none" w="med" len="med"/>
          </a:ln>
        </p:spPr>
      </p:cxnSp>
      <p:cxnSp>
        <p:nvCxnSpPr>
          <p:cNvPr id="763" name="Shape 763"/>
          <p:cNvCxnSpPr>
            <a:stCxn id="735" idx="6"/>
            <a:endCxn id="739" idx="2"/>
          </p:cNvCxnSpPr>
          <p:nvPr/>
        </p:nvCxnSpPr>
        <p:spPr>
          <a:xfrm rot="10800000" flipH="1">
            <a:off x="3449896" y="2787241"/>
            <a:ext cx="559200" cy="179600"/>
          </a:xfrm>
          <a:prstGeom prst="straightConnector1">
            <a:avLst/>
          </a:prstGeom>
          <a:noFill/>
          <a:ln w="25400" cap="flat" cmpd="sng">
            <a:solidFill>
              <a:schemeClr val="accent1"/>
            </a:solidFill>
            <a:prstDash val="solid"/>
            <a:round/>
            <a:headEnd type="none" w="med" len="med"/>
            <a:tailEnd type="none" w="med" len="med"/>
          </a:ln>
        </p:spPr>
      </p:cxnSp>
      <p:cxnSp>
        <p:nvCxnSpPr>
          <p:cNvPr id="764" name="Shape 764"/>
          <p:cNvCxnSpPr>
            <a:stCxn id="742" idx="1"/>
            <a:endCxn id="735" idx="5"/>
          </p:cNvCxnSpPr>
          <p:nvPr/>
        </p:nvCxnSpPr>
        <p:spPr>
          <a:xfrm rot="10800000">
            <a:off x="3402928" y="3093647"/>
            <a:ext cx="653100" cy="284000"/>
          </a:xfrm>
          <a:prstGeom prst="straightConnector1">
            <a:avLst/>
          </a:prstGeom>
          <a:noFill/>
          <a:ln w="25400" cap="flat" cmpd="sng">
            <a:solidFill>
              <a:schemeClr val="accent1"/>
            </a:solidFill>
            <a:prstDash val="solid"/>
            <a:round/>
            <a:headEnd type="none" w="med" len="med"/>
            <a:tailEnd type="none" w="med" len="med"/>
          </a:ln>
        </p:spPr>
      </p:cxnSp>
      <p:cxnSp>
        <p:nvCxnSpPr>
          <p:cNvPr id="765" name="Shape 765"/>
          <p:cNvCxnSpPr>
            <a:stCxn id="740" idx="0"/>
            <a:endCxn id="736" idx="3"/>
          </p:cNvCxnSpPr>
          <p:nvPr/>
        </p:nvCxnSpPr>
        <p:spPr>
          <a:xfrm rot="10800000">
            <a:off x="2855554" y="3788256"/>
            <a:ext cx="69000" cy="482400"/>
          </a:xfrm>
          <a:prstGeom prst="straightConnector1">
            <a:avLst/>
          </a:prstGeom>
          <a:noFill/>
          <a:ln w="25400" cap="flat" cmpd="sng">
            <a:solidFill>
              <a:schemeClr val="accent1"/>
            </a:solidFill>
            <a:prstDash val="solid"/>
            <a:round/>
            <a:headEnd type="none" w="med" len="med"/>
            <a:tailEnd type="none" w="med" len="med"/>
          </a:ln>
        </p:spPr>
      </p:cxnSp>
      <p:cxnSp>
        <p:nvCxnSpPr>
          <p:cNvPr id="766" name="Shape 766"/>
          <p:cNvCxnSpPr>
            <a:stCxn id="741" idx="1"/>
            <a:endCxn id="740" idx="6"/>
          </p:cNvCxnSpPr>
          <p:nvPr/>
        </p:nvCxnSpPr>
        <p:spPr>
          <a:xfrm rot="10800000">
            <a:off x="3084762" y="4450269"/>
            <a:ext cx="810900" cy="307600"/>
          </a:xfrm>
          <a:prstGeom prst="straightConnector1">
            <a:avLst/>
          </a:prstGeom>
          <a:noFill/>
          <a:ln w="25400" cap="flat" cmpd="sng">
            <a:solidFill>
              <a:schemeClr val="accent1"/>
            </a:solidFill>
            <a:prstDash val="solid"/>
            <a:round/>
            <a:headEnd type="none" w="med" len="med"/>
            <a:tailEnd type="none" w="med" len="med"/>
          </a:ln>
        </p:spPr>
      </p:cxnSp>
      <p:cxnSp>
        <p:nvCxnSpPr>
          <p:cNvPr id="767" name="Shape 767"/>
          <p:cNvCxnSpPr>
            <a:stCxn id="742" idx="4"/>
            <a:endCxn id="738" idx="7"/>
          </p:cNvCxnSpPr>
          <p:nvPr/>
        </p:nvCxnSpPr>
        <p:spPr>
          <a:xfrm flipH="1">
            <a:off x="3885012" y="3684243"/>
            <a:ext cx="284400" cy="280000"/>
          </a:xfrm>
          <a:prstGeom prst="straightConnector1">
            <a:avLst/>
          </a:prstGeom>
          <a:noFill/>
          <a:ln w="25400" cap="flat" cmpd="sng">
            <a:solidFill>
              <a:schemeClr val="accent1"/>
            </a:solidFill>
            <a:prstDash val="solid"/>
            <a:round/>
            <a:headEnd type="none" w="med" len="med"/>
            <a:tailEnd type="none" w="med" len="med"/>
          </a:ln>
        </p:spPr>
      </p:cxnSp>
      <p:cxnSp>
        <p:nvCxnSpPr>
          <p:cNvPr id="768" name="Shape 768"/>
          <p:cNvCxnSpPr>
            <a:stCxn id="727" idx="4"/>
            <a:endCxn id="728" idx="0"/>
          </p:cNvCxnSpPr>
          <p:nvPr/>
        </p:nvCxnSpPr>
        <p:spPr>
          <a:xfrm flipH="1">
            <a:off x="2221204" y="3088432"/>
            <a:ext cx="287100" cy="572800"/>
          </a:xfrm>
          <a:prstGeom prst="straightConnector1">
            <a:avLst/>
          </a:prstGeom>
          <a:noFill/>
          <a:ln w="25400" cap="flat" cmpd="sng">
            <a:solidFill>
              <a:schemeClr val="accent1"/>
            </a:solidFill>
            <a:prstDash val="solid"/>
            <a:round/>
            <a:headEnd type="none" w="med" len="med"/>
            <a:tailEnd type="none" w="med" len="med"/>
          </a:ln>
        </p:spPr>
      </p:cxnSp>
      <p:cxnSp>
        <p:nvCxnSpPr>
          <p:cNvPr id="769" name="Shape 769"/>
          <p:cNvCxnSpPr>
            <a:stCxn id="730" idx="5"/>
            <a:endCxn id="735" idx="0"/>
          </p:cNvCxnSpPr>
          <p:nvPr/>
        </p:nvCxnSpPr>
        <p:spPr>
          <a:xfrm>
            <a:off x="2609072" y="2165079"/>
            <a:ext cx="680400" cy="622000"/>
          </a:xfrm>
          <a:prstGeom prst="straightConnector1">
            <a:avLst/>
          </a:prstGeom>
          <a:noFill/>
          <a:ln w="25400" cap="flat" cmpd="sng">
            <a:solidFill>
              <a:schemeClr val="accent1"/>
            </a:solidFill>
            <a:prstDash val="solid"/>
            <a:round/>
            <a:headEnd type="none" w="med" len="med"/>
            <a:tailEnd type="none" w="med" len="med"/>
          </a:ln>
        </p:spPr>
      </p:cxnSp>
      <p:cxnSp>
        <p:nvCxnSpPr>
          <p:cNvPr id="770" name="Shape 770"/>
          <p:cNvCxnSpPr>
            <a:stCxn id="736" idx="2"/>
            <a:endCxn id="731" idx="6"/>
          </p:cNvCxnSpPr>
          <p:nvPr/>
        </p:nvCxnSpPr>
        <p:spPr>
          <a:xfrm rot="10800000">
            <a:off x="1825367" y="3481468"/>
            <a:ext cx="983100" cy="179600"/>
          </a:xfrm>
          <a:prstGeom prst="straightConnector1">
            <a:avLst/>
          </a:prstGeom>
          <a:noFill/>
          <a:ln w="25400" cap="flat" cmpd="sng">
            <a:solidFill>
              <a:schemeClr val="accent1"/>
            </a:solidFill>
            <a:prstDash val="solid"/>
            <a:round/>
            <a:headEnd type="none" w="med" len="med"/>
            <a:tailEnd type="none" w="med" len="med"/>
          </a:ln>
        </p:spPr>
      </p:cxnSp>
      <p:cxnSp>
        <p:nvCxnSpPr>
          <p:cNvPr id="771" name="Shape 771"/>
          <p:cNvCxnSpPr>
            <a:stCxn id="739" idx="6"/>
            <a:endCxn id="749" idx="2"/>
          </p:cNvCxnSpPr>
          <p:nvPr/>
        </p:nvCxnSpPr>
        <p:spPr>
          <a:xfrm>
            <a:off x="4329761" y="2787253"/>
            <a:ext cx="1065300" cy="0"/>
          </a:xfrm>
          <a:prstGeom prst="straightConnector1">
            <a:avLst/>
          </a:prstGeom>
          <a:noFill/>
          <a:ln w="25400" cap="flat" cmpd="sng">
            <a:solidFill>
              <a:schemeClr val="accent1"/>
            </a:solidFill>
            <a:prstDash val="solid"/>
            <a:round/>
            <a:headEnd type="none" w="med" len="med"/>
            <a:tailEnd type="none" w="med" len="med"/>
          </a:ln>
        </p:spPr>
      </p:cxnSp>
      <p:cxnSp>
        <p:nvCxnSpPr>
          <p:cNvPr id="772" name="Shape 772"/>
          <p:cNvCxnSpPr>
            <a:stCxn id="736" idx="7"/>
            <a:endCxn id="735" idx="4"/>
          </p:cNvCxnSpPr>
          <p:nvPr/>
        </p:nvCxnSpPr>
        <p:spPr>
          <a:xfrm rot="10800000" flipH="1">
            <a:off x="3082205" y="3146472"/>
            <a:ext cx="207299" cy="387600"/>
          </a:xfrm>
          <a:prstGeom prst="straightConnector1">
            <a:avLst/>
          </a:prstGeom>
          <a:noFill/>
          <a:ln w="25400" cap="flat" cmpd="sng">
            <a:solidFill>
              <a:schemeClr val="accent1"/>
            </a:solidFill>
            <a:prstDash val="solid"/>
            <a:round/>
            <a:headEnd type="none" w="med" len="med"/>
            <a:tailEnd type="none" w="med" len="med"/>
          </a:ln>
        </p:spPr>
      </p:cxnSp>
      <p:cxnSp>
        <p:nvCxnSpPr>
          <p:cNvPr id="773" name="Shape 773"/>
          <p:cNvCxnSpPr>
            <a:stCxn id="732" idx="6"/>
            <a:endCxn id="729" idx="2"/>
          </p:cNvCxnSpPr>
          <p:nvPr/>
        </p:nvCxnSpPr>
        <p:spPr>
          <a:xfrm>
            <a:off x="765284" y="2787253"/>
            <a:ext cx="579000" cy="121600"/>
          </a:xfrm>
          <a:prstGeom prst="straightConnector1">
            <a:avLst/>
          </a:prstGeom>
          <a:noFill/>
          <a:ln w="25400" cap="flat" cmpd="sng">
            <a:solidFill>
              <a:schemeClr val="accent1"/>
            </a:solidFill>
            <a:prstDash val="solid"/>
            <a:round/>
            <a:headEnd type="none" w="med" len="med"/>
            <a:tailEnd type="none" w="med" len="med"/>
          </a:ln>
        </p:spPr>
      </p:cxnSp>
      <p:cxnSp>
        <p:nvCxnSpPr>
          <p:cNvPr id="774" name="Shape 774"/>
          <p:cNvCxnSpPr>
            <a:stCxn id="726" idx="6"/>
            <a:endCxn id="734" idx="2"/>
          </p:cNvCxnSpPr>
          <p:nvPr/>
        </p:nvCxnSpPr>
        <p:spPr>
          <a:xfrm rot="10800000" flipH="1">
            <a:off x="1985607" y="2190457"/>
            <a:ext cx="1127700" cy="54400"/>
          </a:xfrm>
          <a:prstGeom prst="straightConnector1">
            <a:avLst/>
          </a:prstGeom>
          <a:noFill/>
          <a:ln w="25400" cap="flat" cmpd="sng">
            <a:solidFill>
              <a:schemeClr val="accent1"/>
            </a:solidFill>
            <a:prstDash val="solid"/>
            <a:round/>
            <a:headEnd type="none" w="med" len="med"/>
            <a:tailEnd type="none" w="med" len="med"/>
          </a:ln>
        </p:spPr>
      </p:cxnSp>
      <p:cxnSp>
        <p:nvCxnSpPr>
          <p:cNvPr id="775" name="Shape 775"/>
          <p:cNvCxnSpPr>
            <a:stCxn id="733" idx="7"/>
            <a:endCxn id="731" idx="3"/>
          </p:cNvCxnSpPr>
          <p:nvPr/>
        </p:nvCxnSpPr>
        <p:spPr>
          <a:xfrm rot="10800000" flipH="1">
            <a:off x="893276" y="3608573"/>
            <a:ext cx="658200" cy="223600"/>
          </a:xfrm>
          <a:prstGeom prst="straightConnector1">
            <a:avLst/>
          </a:prstGeom>
          <a:noFill/>
          <a:ln w="25400" cap="flat" cmpd="sng">
            <a:solidFill>
              <a:schemeClr val="accent1"/>
            </a:solidFill>
            <a:prstDash val="solid"/>
            <a:round/>
            <a:headEnd type="none" w="med" len="med"/>
            <a:tailEnd type="none" w="med" len="med"/>
          </a:ln>
        </p:spPr>
      </p:cxnSp>
      <p:cxnSp>
        <p:nvCxnSpPr>
          <p:cNvPr id="776" name="Shape 776"/>
          <p:cNvCxnSpPr>
            <a:stCxn id="752" idx="2"/>
            <a:endCxn id="744" idx="6"/>
          </p:cNvCxnSpPr>
          <p:nvPr/>
        </p:nvCxnSpPr>
        <p:spPr>
          <a:xfrm rot="10800000">
            <a:off x="7619210" y="2908841"/>
            <a:ext cx="460500" cy="58000"/>
          </a:xfrm>
          <a:prstGeom prst="straightConnector1">
            <a:avLst/>
          </a:prstGeom>
          <a:noFill/>
          <a:ln w="25400" cap="flat" cmpd="sng">
            <a:solidFill>
              <a:schemeClr val="accent1"/>
            </a:solidFill>
            <a:prstDash val="solid"/>
            <a:round/>
            <a:headEnd type="none" w="med" len="med"/>
            <a:tailEnd type="none" w="med" len="med"/>
          </a:ln>
        </p:spPr>
      </p:cxnSp>
      <p:cxnSp>
        <p:nvCxnSpPr>
          <p:cNvPr id="777" name="Shape 777"/>
          <p:cNvCxnSpPr>
            <a:stCxn id="754" idx="1"/>
            <a:endCxn id="753" idx="5"/>
          </p:cNvCxnSpPr>
          <p:nvPr/>
        </p:nvCxnSpPr>
        <p:spPr>
          <a:xfrm rot="10800000">
            <a:off x="8032780" y="3788083"/>
            <a:ext cx="576000" cy="176000"/>
          </a:xfrm>
          <a:prstGeom prst="straightConnector1">
            <a:avLst/>
          </a:prstGeom>
          <a:noFill/>
          <a:ln w="25400" cap="flat" cmpd="sng">
            <a:solidFill>
              <a:schemeClr val="accent1"/>
            </a:solidFill>
            <a:prstDash val="solid"/>
            <a:round/>
            <a:headEnd type="none" w="med" len="med"/>
            <a:tailEnd type="none" w="med" len="med"/>
          </a:ln>
        </p:spPr>
      </p:cxnSp>
      <p:cxnSp>
        <p:nvCxnSpPr>
          <p:cNvPr id="778" name="Shape 778"/>
          <p:cNvCxnSpPr>
            <a:stCxn id="753" idx="1"/>
            <a:endCxn id="744" idx="5"/>
          </p:cNvCxnSpPr>
          <p:nvPr/>
        </p:nvCxnSpPr>
        <p:spPr>
          <a:xfrm rot="10800000">
            <a:off x="7572247" y="3035672"/>
            <a:ext cx="233700" cy="498400"/>
          </a:xfrm>
          <a:prstGeom prst="straightConnector1">
            <a:avLst/>
          </a:prstGeom>
          <a:noFill/>
          <a:ln w="25400" cap="flat" cmpd="sng">
            <a:solidFill>
              <a:schemeClr val="accent1"/>
            </a:solidFill>
            <a:prstDash val="solid"/>
            <a:round/>
            <a:headEnd type="none" w="med" len="med"/>
            <a:tailEnd type="none" w="med" len="med"/>
          </a:ln>
        </p:spPr>
      </p:cxnSp>
      <p:cxnSp>
        <p:nvCxnSpPr>
          <p:cNvPr id="779" name="Shape 779"/>
          <p:cNvCxnSpPr>
            <a:stCxn id="744" idx="2"/>
            <a:endCxn id="746" idx="6"/>
          </p:cNvCxnSpPr>
          <p:nvPr/>
        </p:nvCxnSpPr>
        <p:spPr>
          <a:xfrm rot="10800000">
            <a:off x="6615368" y="2908831"/>
            <a:ext cx="683100" cy="0"/>
          </a:xfrm>
          <a:prstGeom prst="straightConnector1">
            <a:avLst/>
          </a:prstGeom>
          <a:noFill/>
          <a:ln w="25400" cap="flat" cmpd="sng">
            <a:solidFill>
              <a:schemeClr val="accent1"/>
            </a:solidFill>
            <a:prstDash val="solid"/>
            <a:round/>
            <a:headEnd type="none" w="med" len="med"/>
            <a:tailEnd type="none" w="med" len="med"/>
          </a:ln>
        </p:spPr>
      </p:cxnSp>
      <p:cxnSp>
        <p:nvCxnSpPr>
          <p:cNvPr id="780" name="Shape 780"/>
          <p:cNvCxnSpPr>
            <a:stCxn id="746" idx="2"/>
            <a:endCxn id="749" idx="6"/>
          </p:cNvCxnSpPr>
          <p:nvPr/>
        </p:nvCxnSpPr>
        <p:spPr>
          <a:xfrm rot="10800000">
            <a:off x="5715693" y="2787231"/>
            <a:ext cx="579000" cy="121600"/>
          </a:xfrm>
          <a:prstGeom prst="straightConnector1">
            <a:avLst/>
          </a:prstGeom>
          <a:noFill/>
          <a:ln w="25400" cap="flat" cmpd="sng">
            <a:solidFill>
              <a:schemeClr val="accent1"/>
            </a:solidFill>
            <a:prstDash val="solid"/>
            <a:round/>
            <a:headEnd type="none" w="med" len="med"/>
            <a:tailEnd type="none" w="med" len="med"/>
          </a:ln>
        </p:spPr>
      </p:cxnSp>
      <p:cxnSp>
        <p:nvCxnSpPr>
          <p:cNvPr id="781" name="Shape 781"/>
          <p:cNvCxnSpPr>
            <a:stCxn id="750" idx="2"/>
            <a:endCxn id="742" idx="6"/>
          </p:cNvCxnSpPr>
          <p:nvPr/>
        </p:nvCxnSpPr>
        <p:spPr>
          <a:xfrm rot="10800000">
            <a:off x="4329856" y="3504769"/>
            <a:ext cx="1240200" cy="454400"/>
          </a:xfrm>
          <a:prstGeom prst="straightConnector1">
            <a:avLst/>
          </a:prstGeom>
          <a:noFill/>
          <a:ln w="25400" cap="flat" cmpd="sng">
            <a:solidFill>
              <a:schemeClr val="accent1"/>
            </a:solidFill>
            <a:prstDash val="solid"/>
            <a:round/>
            <a:headEnd type="none" w="med" len="med"/>
            <a:tailEnd type="none" w="med" len="med"/>
          </a:ln>
        </p:spPr>
      </p:cxnSp>
      <p:cxnSp>
        <p:nvCxnSpPr>
          <p:cNvPr id="782" name="Shape 782"/>
          <p:cNvCxnSpPr>
            <a:stCxn id="750" idx="7"/>
            <a:endCxn id="748" idx="2"/>
          </p:cNvCxnSpPr>
          <p:nvPr/>
        </p:nvCxnSpPr>
        <p:spPr>
          <a:xfrm rot="10800000" flipH="1">
            <a:off x="5843790" y="3481373"/>
            <a:ext cx="611400" cy="350800"/>
          </a:xfrm>
          <a:prstGeom prst="straightConnector1">
            <a:avLst/>
          </a:prstGeom>
          <a:noFill/>
          <a:ln w="25400" cap="flat" cmpd="sng">
            <a:solidFill>
              <a:schemeClr val="accent1"/>
            </a:solidFill>
            <a:prstDash val="solid"/>
            <a:round/>
            <a:headEnd type="none" w="med" len="med"/>
            <a:tailEnd type="none" w="med" len="med"/>
          </a:ln>
        </p:spPr>
      </p:cxnSp>
      <p:cxnSp>
        <p:nvCxnSpPr>
          <p:cNvPr id="783" name="Shape 783"/>
          <p:cNvCxnSpPr>
            <a:stCxn id="737" idx="0"/>
            <a:endCxn id="745" idx="4"/>
          </p:cNvCxnSpPr>
          <p:nvPr/>
        </p:nvCxnSpPr>
        <p:spPr>
          <a:xfrm rot="10800000">
            <a:off x="7171837" y="4020308"/>
            <a:ext cx="114000" cy="666000"/>
          </a:xfrm>
          <a:prstGeom prst="straightConnector1">
            <a:avLst/>
          </a:prstGeom>
          <a:noFill/>
          <a:ln w="25400" cap="flat" cmpd="sng">
            <a:solidFill>
              <a:schemeClr val="accent1"/>
            </a:solidFill>
            <a:prstDash val="solid"/>
            <a:round/>
            <a:headEnd type="none" w="med" len="med"/>
            <a:tailEnd type="none" w="med" len="med"/>
          </a:ln>
        </p:spPr>
      </p:cxnSp>
      <p:cxnSp>
        <p:nvCxnSpPr>
          <p:cNvPr id="784" name="Shape 784"/>
          <p:cNvCxnSpPr>
            <a:stCxn id="737" idx="1"/>
            <a:endCxn id="750" idx="5"/>
          </p:cNvCxnSpPr>
          <p:nvPr/>
        </p:nvCxnSpPr>
        <p:spPr>
          <a:xfrm rot="10800000">
            <a:off x="5843753" y="4086111"/>
            <a:ext cx="1328700" cy="652800"/>
          </a:xfrm>
          <a:prstGeom prst="straightConnector1">
            <a:avLst/>
          </a:prstGeom>
          <a:noFill/>
          <a:ln w="25400" cap="flat" cmpd="sng">
            <a:solidFill>
              <a:schemeClr val="accent1"/>
            </a:solidFill>
            <a:prstDash val="solid"/>
            <a:round/>
            <a:headEnd type="none" w="med" len="med"/>
            <a:tailEnd type="none" w="med" len="med"/>
          </a:ln>
        </p:spPr>
      </p:cxnSp>
      <p:cxnSp>
        <p:nvCxnSpPr>
          <p:cNvPr id="785" name="Shape 785"/>
          <p:cNvCxnSpPr>
            <a:stCxn id="753" idx="2"/>
            <a:endCxn id="745" idx="7"/>
          </p:cNvCxnSpPr>
          <p:nvPr/>
        </p:nvCxnSpPr>
        <p:spPr>
          <a:xfrm flipH="1">
            <a:off x="7284981" y="3661068"/>
            <a:ext cx="474000" cy="52400"/>
          </a:xfrm>
          <a:prstGeom prst="straightConnector1">
            <a:avLst/>
          </a:prstGeom>
          <a:noFill/>
          <a:ln w="25400" cap="flat" cmpd="sng">
            <a:solidFill>
              <a:schemeClr val="accent1"/>
            </a:solidFill>
            <a:prstDash val="solid"/>
            <a:round/>
            <a:headEnd type="none" w="med" len="med"/>
            <a:tailEnd type="none" w="med" len="med"/>
          </a:ln>
        </p:spPr>
      </p:cxnSp>
      <p:cxnSp>
        <p:nvCxnSpPr>
          <p:cNvPr id="786" name="Shape 786"/>
          <p:cNvCxnSpPr>
            <a:stCxn id="748" idx="6"/>
            <a:endCxn id="745" idx="1"/>
          </p:cNvCxnSpPr>
          <p:nvPr/>
        </p:nvCxnSpPr>
        <p:spPr>
          <a:xfrm>
            <a:off x="6775757" y="3481480"/>
            <a:ext cx="282600" cy="232000"/>
          </a:xfrm>
          <a:prstGeom prst="straightConnector1">
            <a:avLst/>
          </a:prstGeom>
          <a:noFill/>
          <a:ln w="25400" cap="flat" cmpd="sng">
            <a:solidFill>
              <a:schemeClr val="accent1"/>
            </a:solidFill>
            <a:prstDash val="solid"/>
            <a:round/>
            <a:headEnd type="none" w="med" len="med"/>
            <a:tailEnd type="none" w="med" len="med"/>
          </a:ln>
        </p:spPr>
      </p:cxnSp>
      <p:cxnSp>
        <p:nvCxnSpPr>
          <p:cNvPr id="787" name="Shape 787"/>
          <p:cNvCxnSpPr>
            <a:stCxn id="751" idx="4"/>
          </p:cNvCxnSpPr>
          <p:nvPr/>
        </p:nvCxnSpPr>
        <p:spPr>
          <a:xfrm flipH="1">
            <a:off x="7619031" y="2370080"/>
            <a:ext cx="605100" cy="417200"/>
          </a:xfrm>
          <a:prstGeom prst="straightConnector1">
            <a:avLst/>
          </a:prstGeom>
          <a:noFill/>
          <a:ln w="25400" cap="flat" cmpd="sng">
            <a:solidFill>
              <a:schemeClr val="accent1"/>
            </a:solidFill>
            <a:prstDash val="solid"/>
            <a:round/>
            <a:headEnd type="none" w="med" len="med"/>
            <a:tailEnd type="none" w="med" len="med"/>
          </a:ln>
        </p:spPr>
      </p:cxnSp>
      <p:cxnSp>
        <p:nvCxnSpPr>
          <p:cNvPr id="788" name="Shape 788"/>
          <p:cNvCxnSpPr>
            <a:stCxn id="747" idx="4"/>
            <a:endCxn id="744" idx="0"/>
          </p:cNvCxnSpPr>
          <p:nvPr/>
        </p:nvCxnSpPr>
        <p:spPr>
          <a:xfrm>
            <a:off x="7446202" y="2217681"/>
            <a:ext cx="12600" cy="511600"/>
          </a:xfrm>
          <a:prstGeom prst="straightConnector1">
            <a:avLst/>
          </a:prstGeom>
          <a:noFill/>
          <a:ln w="25400" cap="flat" cmpd="sng">
            <a:solidFill>
              <a:schemeClr val="accent1"/>
            </a:solidFill>
            <a:prstDash val="solid"/>
            <a:round/>
            <a:headEnd type="none" w="med" len="med"/>
            <a:tailEnd type="none" w="med" len="med"/>
          </a:ln>
        </p:spPr>
      </p:cxnSp>
      <p:cxnSp>
        <p:nvCxnSpPr>
          <p:cNvPr id="789" name="Shape 789"/>
          <p:cNvCxnSpPr>
            <a:stCxn id="751" idx="2"/>
            <a:endCxn id="747" idx="6"/>
          </p:cNvCxnSpPr>
          <p:nvPr/>
        </p:nvCxnSpPr>
        <p:spPr>
          <a:xfrm rot="10800000">
            <a:off x="7606581" y="2038080"/>
            <a:ext cx="457200" cy="152400"/>
          </a:xfrm>
          <a:prstGeom prst="straightConnector1">
            <a:avLst/>
          </a:prstGeom>
          <a:noFill/>
          <a:ln w="25400" cap="flat" cmpd="sng">
            <a:solidFill>
              <a:schemeClr val="accent1"/>
            </a:solidFill>
            <a:prstDash val="solid"/>
            <a:round/>
            <a:headEnd type="none" w="med" len="med"/>
            <a:tailEnd type="none" w="med" len="med"/>
          </a:ln>
        </p:spPr>
      </p:cxnSp>
      <p:cxnSp>
        <p:nvCxnSpPr>
          <p:cNvPr id="790" name="Shape 790"/>
          <p:cNvCxnSpPr>
            <a:stCxn id="744" idx="1"/>
            <a:endCxn id="743" idx="5"/>
          </p:cNvCxnSpPr>
          <p:nvPr/>
        </p:nvCxnSpPr>
        <p:spPr>
          <a:xfrm rot="10800000">
            <a:off x="6889133" y="2371835"/>
            <a:ext cx="456300" cy="410000"/>
          </a:xfrm>
          <a:prstGeom prst="straightConnector1">
            <a:avLst/>
          </a:prstGeom>
          <a:noFill/>
          <a:ln w="25400" cap="flat" cmpd="sng">
            <a:solidFill>
              <a:schemeClr val="accent1"/>
            </a:solidFill>
            <a:prstDash val="solid"/>
            <a:round/>
            <a:headEnd type="none" w="med" len="med"/>
            <a:tailEnd type="none" w="med" len="med"/>
          </a:ln>
        </p:spPr>
      </p:cxnSp>
      <p:cxnSp>
        <p:nvCxnSpPr>
          <p:cNvPr id="791" name="Shape 791"/>
          <p:cNvCxnSpPr>
            <a:stCxn id="748" idx="7"/>
            <a:endCxn id="744" idx="3"/>
          </p:cNvCxnSpPr>
          <p:nvPr/>
        </p:nvCxnSpPr>
        <p:spPr>
          <a:xfrm rot="10800000" flipH="1">
            <a:off x="6728791" y="3035684"/>
            <a:ext cx="616500" cy="318800"/>
          </a:xfrm>
          <a:prstGeom prst="straightConnector1">
            <a:avLst/>
          </a:prstGeom>
          <a:noFill/>
          <a:ln w="25400" cap="flat" cmpd="sng">
            <a:solidFill>
              <a:schemeClr val="accent1"/>
            </a:solidFill>
            <a:prstDash val="solid"/>
            <a:round/>
            <a:headEnd type="none" w="med" len="med"/>
            <a:tailEnd type="none" w="med" len="med"/>
          </a:ln>
        </p:spPr>
      </p:cxnSp>
      <p:cxnSp>
        <p:nvCxnSpPr>
          <p:cNvPr id="792" name="Shape 792"/>
          <p:cNvCxnSpPr>
            <a:stCxn id="746" idx="5"/>
            <a:endCxn id="745" idx="0"/>
          </p:cNvCxnSpPr>
          <p:nvPr/>
        </p:nvCxnSpPr>
        <p:spPr>
          <a:xfrm>
            <a:off x="6568427" y="3035827"/>
            <a:ext cx="603300" cy="625200"/>
          </a:xfrm>
          <a:prstGeom prst="straightConnector1">
            <a:avLst/>
          </a:prstGeom>
          <a:noFill/>
          <a:ln w="25400" cap="flat" cmpd="sng">
            <a:solidFill>
              <a:schemeClr val="accent1"/>
            </a:solidFill>
            <a:prstDash val="solid"/>
            <a:round/>
            <a:headEnd type="none" w="med" len="med"/>
            <a:tailEnd type="none" w="med" len="med"/>
          </a:ln>
        </p:spPr>
      </p:cxnSp>
      <p:sp>
        <p:nvSpPr>
          <p:cNvPr id="793" name="Shape 793"/>
          <p:cNvSpPr/>
          <p:nvPr/>
        </p:nvSpPr>
        <p:spPr>
          <a:xfrm>
            <a:off x="8608784" y="4757865"/>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cxnSp>
        <p:nvCxnSpPr>
          <p:cNvPr id="794" name="Shape 794"/>
          <p:cNvCxnSpPr>
            <a:stCxn id="793" idx="0"/>
            <a:endCxn id="754" idx="4"/>
          </p:cNvCxnSpPr>
          <p:nvPr/>
        </p:nvCxnSpPr>
        <p:spPr>
          <a:xfrm rot="10800000">
            <a:off x="8722034" y="4270665"/>
            <a:ext cx="47100" cy="487200"/>
          </a:xfrm>
          <a:prstGeom prst="straightConnector1">
            <a:avLst/>
          </a:prstGeom>
          <a:noFill/>
          <a:ln w="254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148261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p:txBody>
          <a:bodyPr/>
          <a:lstStyle/>
          <a:p>
            <a:pPr lvl="0"/>
            <a:r>
              <a:rPr lang="en-US"/>
              <a:t>What is polarization?</a:t>
            </a:r>
            <a:endParaRPr lang="en" dirty="0"/>
          </a:p>
        </p:txBody>
      </p:sp>
      <p:sp>
        <p:nvSpPr>
          <p:cNvPr id="135" name="Shape 135"/>
          <p:cNvSpPr txBox="1">
            <a:spLocks noGrp="1"/>
          </p:cNvSpPr>
          <p:nvPr>
            <p:ph idx="1"/>
          </p:nvPr>
        </p:nvSpPr>
        <p:spPr/>
        <p:txBody>
          <a:bodyPr>
            <a:normAutofit fontScale="85000" lnSpcReduction="10000"/>
          </a:bodyPr>
          <a:lstStyle/>
          <a:p>
            <a:pPr marL="252000" lvl="0" indent="-252000">
              <a:lnSpc>
                <a:spcPct val="100000"/>
              </a:lnSpc>
              <a:spcBef>
                <a:spcPts val="1500"/>
              </a:spcBef>
            </a:pPr>
            <a:r>
              <a:rPr lang="en-US" dirty="0"/>
              <a:t>The term is used in </a:t>
            </a:r>
            <a:r>
              <a:rPr lang="en-US" dirty="0">
                <a:solidFill>
                  <a:schemeClr val="accent1"/>
                </a:solidFill>
              </a:rPr>
              <a:t>various domains </a:t>
            </a:r>
            <a:r>
              <a:rPr lang="en-US" dirty="0"/>
              <a:t>with </a:t>
            </a:r>
            <a:r>
              <a:rPr lang="en-US" dirty="0">
                <a:solidFill>
                  <a:schemeClr val="accent1"/>
                </a:solidFill>
              </a:rPr>
              <a:t>similar meaning</a:t>
            </a:r>
          </a:p>
          <a:p>
            <a:pPr marL="252000" lvl="0" indent="-252000">
              <a:lnSpc>
                <a:spcPct val="100000"/>
              </a:lnSpc>
              <a:spcBef>
                <a:spcPts val="1500"/>
              </a:spcBef>
            </a:pPr>
            <a:r>
              <a:rPr lang="en" dirty="0">
                <a:solidFill>
                  <a:schemeClr val="accent2"/>
                </a:solidFill>
              </a:rPr>
              <a:t>Political polarization</a:t>
            </a:r>
            <a:r>
              <a:rPr lang="en" dirty="0"/>
              <a:t> (</a:t>
            </a:r>
            <a:r>
              <a:rPr lang="en-US" dirty="0" err="1"/>
              <a:t>W</a:t>
            </a:r>
            <a:r>
              <a:rPr lang="en" dirty="0"/>
              <a:t>ikipedia)</a:t>
            </a:r>
            <a:r>
              <a:rPr lang="fi-FI" dirty="0"/>
              <a:t> </a:t>
            </a:r>
            <a:r>
              <a:rPr lang="en" dirty="0"/>
              <a:t> “</a:t>
            </a:r>
            <a:r>
              <a:rPr lang="en" i="1" dirty="0"/>
              <a:t>the divergence of political attitudes to ideological extremes</a:t>
            </a:r>
            <a:r>
              <a:rPr lang="en-US" i="1" dirty="0"/>
              <a:t>.</a:t>
            </a:r>
            <a:r>
              <a:rPr lang="en" dirty="0"/>
              <a:t>”</a:t>
            </a:r>
            <a:br>
              <a:rPr lang="en" dirty="0"/>
            </a:br>
            <a:r>
              <a:rPr lang="fi-FI" sz="1200" dirty="0" err="1">
                <a:solidFill>
                  <a:schemeClr val="tx1">
                    <a:lumMod val="50000"/>
                    <a:lumOff val="50000"/>
                  </a:schemeClr>
                </a:solidFill>
              </a:rPr>
              <a:t>https</a:t>
            </a:r>
            <a:r>
              <a:rPr lang="fi-FI" sz="1200" dirty="0">
                <a:solidFill>
                  <a:schemeClr val="tx1">
                    <a:lumMod val="50000"/>
                    <a:lumOff val="50000"/>
                  </a:schemeClr>
                </a:solidFill>
              </a:rPr>
              <a:t>://</a:t>
            </a:r>
            <a:r>
              <a:rPr lang="fi-FI" sz="1200" dirty="0" err="1">
                <a:solidFill>
                  <a:schemeClr val="tx1">
                    <a:lumMod val="50000"/>
                    <a:lumOff val="50000"/>
                  </a:schemeClr>
                </a:solidFill>
              </a:rPr>
              <a:t>en.wikipedia.org</a:t>
            </a:r>
            <a:r>
              <a:rPr lang="fi-FI" sz="1200" dirty="0">
                <a:solidFill>
                  <a:schemeClr val="tx1">
                    <a:lumMod val="50000"/>
                    <a:lumOff val="50000"/>
                  </a:schemeClr>
                </a:solidFill>
              </a:rPr>
              <a:t>/wiki/</a:t>
            </a:r>
            <a:r>
              <a:rPr lang="fi-FI" sz="1200" dirty="0" err="1">
                <a:solidFill>
                  <a:schemeClr val="tx1">
                    <a:lumMod val="50000"/>
                    <a:lumOff val="50000"/>
                  </a:schemeClr>
                </a:solidFill>
              </a:rPr>
              <a:t>Polarization</a:t>
            </a:r>
            <a:r>
              <a:rPr lang="fi-FI" sz="1200" dirty="0">
                <a:solidFill>
                  <a:schemeClr val="tx1">
                    <a:lumMod val="50000"/>
                    <a:lumOff val="50000"/>
                  </a:schemeClr>
                </a:solidFill>
              </a:rPr>
              <a:t>_(</a:t>
            </a:r>
            <a:r>
              <a:rPr lang="fi-FI" sz="1200" dirty="0" err="1">
                <a:solidFill>
                  <a:schemeClr val="tx1">
                    <a:lumMod val="50000"/>
                    <a:lumOff val="50000"/>
                  </a:schemeClr>
                </a:solidFill>
              </a:rPr>
              <a:t>politics</a:t>
            </a:r>
            <a:r>
              <a:rPr lang="fi-FI" sz="1200" dirty="0">
                <a:solidFill>
                  <a:schemeClr val="tx1">
                    <a:lumMod val="50000"/>
                    <a:lumOff val="50000"/>
                  </a:schemeClr>
                </a:solidFill>
              </a:rPr>
              <a:t>)</a:t>
            </a:r>
            <a:endParaRPr lang="en" sz="1200" dirty="0">
              <a:solidFill>
                <a:schemeClr val="tx1">
                  <a:lumMod val="50000"/>
                  <a:lumOff val="50000"/>
                </a:schemeClr>
              </a:solidFill>
            </a:endParaRPr>
          </a:p>
          <a:p>
            <a:pPr marL="252000" lvl="0" indent="-252000">
              <a:lnSpc>
                <a:spcPct val="100000"/>
              </a:lnSpc>
              <a:spcBef>
                <a:spcPts val="1500"/>
              </a:spcBef>
            </a:pPr>
            <a:r>
              <a:rPr lang="en" dirty="0">
                <a:solidFill>
                  <a:schemeClr val="accent2"/>
                </a:solidFill>
              </a:rPr>
              <a:t>Social polarization</a:t>
            </a:r>
            <a:r>
              <a:rPr lang="en" dirty="0"/>
              <a:t> </a:t>
            </a:r>
            <a:r>
              <a:rPr lang="fi-FI" dirty="0"/>
              <a:t> </a:t>
            </a:r>
            <a:r>
              <a:rPr lang="en" dirty="0"/>
              <a:t> “</a:t>
            </a:r>
            <a:r>
              <a:rPr lang="en" i="1" dirty="0"/>
              <a:t>the segregation within a society that may emerge from income inequality, real-estate fluctuations, economic displacements</a:t>
            </a:r>
            <a:r>
              <a:rPr lang="en-US" i="1" dirty="0"/>
              <a:t>,</a:t>
            </a:r>
            <a:r>
              <a:rPr lang="en" i="1" dirty="0"/>
              <a:t> etc</a:t>
            </a:r>
            <a:r>
              <a:rPr lang="en-US" i="1" dirty="0"/>
              <a:t>.</a:t>
            </a:r>
            <a:r>
              <a:rPr lang="en" dirty="0"/>
              <a:t>”</a:t>
            </a:r>
            <a:br>
              <a:rPr lang="en" dirty="0"/>
            </a:br>
            <a:r>
              <a:rPr lang="fi-FI" sz="1200" dirty="0" err="1">
                <a:solidFill>
                  <a:schemeClr val="tx1">
                    <a:lumMod val="50000"/>
                    <a:lumOff val="50000"/>
                  </a:schemeClr>
                </a:solidFill>
              </a:rPr>
              <a:t>https</a:t>
            </a:r>
            <a:r>
              <a:rPr lang="fi-FI" sz="1200" dirty="0">
                <a:solidFill>
                  <a:schemeClr val="tx1">
                    <a:lumMod val="50000"/>
                    <a:lumOff val="50000"/>
                  </a:schemeClr>
                </a:solidFill>
              </a:rPr>
              <a:t>://</a:t>
            </a:r>
            <a:r>
              <a:rPr lang="fi-FI" sz="1200" dirty="0" err="1">
                <a:solidFill>
                  <a:schemeClr val="tx1">
                    <a:lumMod val="50000"/>
                    <a:lumOff val="50000"/>
                  </a:schemeClr>
                </a:solidFill>
              </a:rPr>
              <a:t>en.wikipedia.org</a:t>
            </a:r>
            <a:r>
              <a:rPr lang="fi-FI" sz="1200" dirty="0">
                <a:solidFill>
                  <a:schemeClr val="tx1">
                    <a:lumMod val="50000"/>
                    <a:lumOff val="50000"/>
                  </a:schemeClr>
                </a:solidFill>
              </a:rPr>
              <a:t>/wiki/</a:t>
            </a:r>
            <a:r>
              <a:rPr lang="fi-FI" sz="1200" dirty="0" err="1">
                <a:solidFill>
                  <a:schemeClr val="tx1">
                    <a:lumMod val="50000"/>
                    <a:lumOff val="50000"/>
                  </a:schemeClr>
                </a:solidFill>
              </a:rPr>
              <a:t>Social_polarization</a:t>
            </a:r>
            <a:endParaRPr lang="en" sz="1200" dirty="0">
              <a:solidFill>
                <a:schemeClr val="tx1">
                  <a:lumMod val="50000"/>
                  <a:lumOff val="50000"/>
                </a:schemeClr>
              </a:solidFill>
            </a:endParaRPr>
          </a:p>
          <a:p>
            <a:pPr marL="252000" lvl="0" indent="-252000">
              <a:lnSpc>
                <a:spcPct val="100000"/>
              </a:lnSpc>
              <a:spcBef>
                <a:spcPts val="1500"/>
              </a:spcBef>
            </a:pPr>
            <a:r>
              <a:rPr lang="en" dirty="0">
                <a:solidFill>
                  <a:schemeClr val="accent6">
                    <a:lumMod val="75000"/>
                  </a:schemeClr>
                </a:solidFill>
              </a:rPr>
              <a:t>Oxford</a:t>
            </a:r>
            <a:r>
              <a:rPr lang="en-US" dirty="0">
                <a:solidFill>
                  <a:schemeClr val="accent6">
                    <a:lumMod val="75000"/>
                  </a:schemeClr>
                </a:solidFill>
              </a:rPr>
              <a:t> Dictionary</a:t>
            </a:r>
            <a:r>
              <a:rPr lang="en" dirty="0">
                <a:solidFill>
                  <a:schemeClr val="accent6">
                    <a:lumMod val="75000"/>
                  </a:schemeClr>
                </a:solidFill>
              </a:rPr>
              <a:t> </a:t>
            </a:r>
            <a:r>
              <a:rPr lang="fi-FI" dirty="0">
                <a:solidFill>
                  <a:schemeClr val="accent6">
                    <a:lumMod val="75000"/>
                  </a:schemeClr>
                </a:solidFill>
              </a:rPr>
              <a:t> </a:t>
            </a:r>
            <a:r>
              <a:rPr lang="en" dirty="0"/>
              <a:t>“</a:t>
            </a:r>
            <a:r>
              <a:rPr lang="en" i="1" dirty="0"/>
              <a:t>Division into two sharply contrasting groups or sets of opinions or beliefs</a:t>
            </a:r>
            <a:r>
              <a:rPr lang="en" dirty="0"/>
              <a:t>.” </a:t>
            </a:r>
            <a:br>
              <a:rPr lang="en" dirty="0"/>
            </a:br>
            <a:r>
              <a:rPr lang="fi-FI" sz="1200" dirty="0" err="1">
                <a:solidFill>
                  <a:schemeClr val="tx1">
                    <a:lumMod val="50000"/>
                    <a:lumOff val="50000"/>
                  </a:schemeClr>
                </a:solidFill>
              </a:rPr>
              <a:t>Ref</a:t>
            </a:r>
            <a:r>
              <a:rPr lang="fi-FI" sz="1200" dirty="0">
                <a:solidFill>
                  <a:schemeClr val="tx1">
                    <a:lumMod val="50000"/>
                    <a:lumOff val="50000"/>
                  </a:schemeClr>
                </a:solidFill>
              </a:rPr>
              <a:t>: </a:t>
            </a:r>
            <a:r>
              <a:rPr lang="fi-FI" sz="1200" dirty="0" err="1">
                <a:solidFill>
                  <a:schemeClr val="tx1">
                    <a:lumMod val="50000"/>
                    <a:lumOff val="50000"/>
                  </a:schemeClr>
                </a:solidFill>
              </a:rPr>
              <a:t>https</a:t>
            </a:r>
            <a:r>
              <a:rPr lang="fi-FI" sz="1200" dirty="0">
                <a:solidFill>
                  <a:schemeClr val="tx1">
                    <a:lumMod val="50000"/>
                    <a:lumOff val="50000"/>
                  </a:schemeClr>
                </a:solidFill>
              </a:rPr>
              <a:t>://</a:t>
            </a:r>
            <a:r>
              <a:rPr lang="fi-FI" sz="1200" dirty="0" err="1">
                <a:solidFill>
                  <a:schemeClr val="tx1">
                    <a:lumMod val="50000"/>
                    <a:lumOff val="50000"/>
                  </a:schemeClr>
                </a:solidFill>
              </a:rPr>
              <a:t>en.oxforddictionaries.com</a:t>
            </a:r>
            <a:r>
              <a:rPr lang="fi-FI" sz="1200" dirty="0">
                <a:solidFill>
                  <a:schemeClr val="tx1">
                    <a:lumMod val="50000"/>
                    <a:lumOff val="50000"/>
                  </a:schemeClr>
                </a:solidFill>
              </a:rPr>
              <a:t>/definition/</a:t>
            </a:r>
            <a:r>
              <a:rPr lang="fi-FI" sz="1200" dirty="0" err="1">
                <a:solidFill>
                  <a:schemeClr val="tx1">
                    <a:lumMod val="50000"/>
                    <a:lumOff val="50000"/>
                  </a:schemeClr>
                </a:solidFill>
              </a:rPr>
              <a:t>polarization</a:t>
            </a:r>
            <a:r>
              <a:rPr lang="fi-FI" sz="1200" dirty="0">
                <a:solidFill>
                  <a:schemeClr val="tx1">
                    <a:lumMod val="50000"/>
                    <a:lumOff val="50000"/>
                  </a:schemeClr>
                </a:solidFill>
              </a:rPr>
              <a:t> </a:t>
            </a:r>
            <a:endParaRPr lang="en" sz="2000" dirty="0">
              <a:solidFill>
                <a:schemeClr val="tx1">
                  <a:lumMod val="50000"/>
                  <a:lumOff val="50000"/>
                </a:schemeClr>
              </a:solidFill>
            </a:endParaRPr>
          </a:p>
        </p:txBody>
      </p:sp>
    </p:spTree>
    <p:extLst>
      <p:ext uri="{BB962C8B-B14F-4D97-AF65-F5344CB8AC3E}">
        <p14:creationId xmlns:p14="http://schemas.microsoft.com/office/powerpoint/2010/main" val="3256320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idx="1"/>
          </p:nvPr>
        </p:nvSpPr>
        <p:spPr/>
        <p:txBody>
          <a:bodyPr/>
          <a:lstStyle/>
          <a:p>
            <a:pPr lvl="0"/>
            <a:endParaRPr lang="en-US"/>
          </a:p>
          <a:p>
            <a:pPr lvl="0"/>
            <a:endParaRPr lang="en-US"/>
          </a:p>
        </p:txBody>
      </p:sp>
      <p:sp>
        <p:nvSpPr>
          <p:cNvPr id="871" name="Shape 871"/>
          <p:cNvSpPr txBox="1">
            <a:spLocks noGrp="1"/>
          </p:cNvSpPr>
          <p:nvPr>
            <p:ph type="sldNum" sz="quarter" idx="12"/>
          </p:nvPr>
        </p:nvSpPr>
        <p:spPr/>
        <p:txBody>
          <a:bodyPr/>
          <a:lstStyle/>
          <a:p>
            <a:fld id="{00000000-1234-1234-1234-123412341234}" type="slidenum">
              <a:rPr lang="en" smtClean="0">
                <a:solidFill>
                  <a:prstClr val="black">
                    <a:tint val="75000"/>
                  </a:prstClr>
                </a:solidFill>
                <a:latin typeface="Calibri"/>
              </a:rPr>
              <a:pPr/>
              <a:t>40</a:t>
            </a:fld>
            <a:endParaRPr lang="en">
              <a:solidFill>
                <a:prstClr val="black">
                  <a:tint val="75000"/>
                </a:prstClr>
              </a:solidFill>
              <a:latin typeface="Calibri"/>
            </a:endParaRPr>
          </a:p>
        </p:txBody>
      </p:sp>
      <p:sp>
        <p:nvSpPr>
          <p:cNvPr id="802" name="Shape 802"/>
          <p:cNvSpPr/>
          <p:nvPr/>
        </p:nvSpPr>
        <p:spPr>
          <a:xfrm>
            <a:off x="1664907" y="2065257"/>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03" name="Shape 803"/>
          <p:cNvSpPr/>
          <p:nvPr/>
        </p:nvSpPr>
        <p:spPr>
          <a:xfrm>
            <a:off x="2347954" y="2729232"/>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222222"/>
              </a:buClr>
              <a:buSzPct val="25000"/>
              <a:buFont typeface="Avenir"/>
              <a:buNone/>
            </a:pPr>
            <a:r>
              <a:rPr lang="en" sz="1300" kern="0">
                <a:solidFill>
                  <a:srgbClr val="222222"/>
                </a:solidFill>
                <a:latin typeface="Avenir"/>
                <a:ea typeface="Avenir"/>
                <a:cs typeface="Avenir"/>
                <a:sym typeface="Avenir"/>
              </a:rPr>
              <a:t>X</a:t>
            </a:r>
          </a:p>
        </p:txBody>
      </p:sp>
      <p:sp>
        <p:nvSpPr>
          <p:cNvPr id="804" name="Shape 804"/>
          <p:cNvSpPr/>
          <p:nvPr/>
        </p:nvSpPr>
        <p:spPr>
          <a:xfrm>
            <a:off x="2060847" y="3661057"/>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05" name="Shape 805"/>
          <p:cNvSpPr/>
          <p:nvPr/>
        </p:nvSpPr>
        <p:spPr>
          <a:xfrm>
            <a:off x="1344178" y="2729232"/>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06" name="Shape 806"/>
          <p:cNvSpPr/>
          <p:nvPr/>
        </p:nvSpPr>
        <p:spPr>
          <a:xfrm>
            <a:off x="2335338" y="185848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07" name="Shape 807"/>
          <p:cNvSpPr/>
          <p:nvPr/>
        </p:nvSpPr>
        <p:spPr>
          <a:xfrm>
            <a:off x="1504543" y="330188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08" name="Shape 808"/>
          <p:cNvSpPr/>
          <p:nvPr/>
        </p:nvSpPr>
        <p:spPr>
          <a:xfrm>
            <a:off x="444584" y="260765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09" name="Shape 809"/>
          <p:cNvSpPr/>
          <p:nvPr/>
        </p:nvSpPr>
        <p:spPr>
          <a:xfrm>
            <a:off x="619542" y="377957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0" name="Shape 810"/>
          <p:cNvSpPr/>
          <p:nvPr/>
        </p:nvSpPr>
        <p:spPr>
          <a:xfrm>
            <a:off x="3113269" y="2010883"/>
            <a:ext cx="320699"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1" name="Shape 811"/>
          <p:cNvSpPr/>
          <p:nvPr/>
        </p:nvSpPr>
        <p:spPr>
          <a:xfrm>
            <a:off x="3129199" y="2787241"/>
            <a:ext cx="320699"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2" name="Shape 812"/>
          <p:cNvSpPr/>
          <p:nvPr/>
        </p:nvSpPr>
        <p:spPr>
          <a:xfrm>
            <a:off x="2808467" y="3481468"/>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3" name="Shape 813"/>
          <p:cNvSpPr/>
          <p:nvPr/>
        </p:nvSpPr>
        <p:spPr>
          <a:xfrm>
            <a:off x="7125487" y="4686308"/>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4" name="Shape 814"/>
          <p:cNvSpPr/>
          <p:nvPr/>
        </p:nvSpPr>
        <p:spPr>
          <a:xfrm>
            <a:off x="3611300" y="391148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5" name="Shape 815"/>
          <p:cNvSpPr/>
          <p:nvPr/>
        </p:nvSpPr>
        <p:spPr>
          <a:xfrm>
            <a:off x="4009061" y="2607653"/>
            <a:ext cx="320700" cy="359200"/>
          </a:xfrm>
          <a:prstGeom prst="ellipse">
            <a:avLst/>
          </a:prstGeom>
          <a:gradFill>
            <a:gsLst>
              <a:gs pos="0">
                <a:srgbClr val="FFF585"/>
              </a:gs>
              <a:gs pos="35000">
                <a:srgbClr val="FFF5AA"/>
              </a:gs>
              <a:gs pos="100000">
                <a:srgbClr val="FFFADB"/>
              </a:gs>
            </a:gsLst>
            <a:lin ang="16200038" scaled="0"/>
          </a:gradFill>
          <a:ln w="9525" cap="flat" cmpd="sng">
            <a:solidFill>
              <a:srgbClr val="FBC74F"/>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000000"/>
              </a:solidFill>
              <a:latin typeface="Avenir"/>
              <a:ea typeface="Avenir"/>
              <a:cs typeface="Avenir"/>
              <a:sym typeface="Avenir"/>
            </a:endParaRPr>
          </a:p>
        </p:txBody>
      </p:sp>
      <p:sp>
        <p:nvSpPr>
          <p:cNvPr id="816" name="Shape 816"/>
          <p:cNvSpPr/>
          <p:nvPr/>
        </p:nvSpPr>
        <p:spPr>
          <a:xfrm>
            <a:off x="2764204" y="4270656"/>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7" name="Shape 817"/>
          <p:cNvSpPr/>
          <p:nvPr/>
        </p:nvSpPr>
        <p:spPr>
          <a:xfrm>
            <a:off x="3848697" y="4705265"/>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8" name="Shape 818"/>
          <p:cNvSpPr/>
          <p:nvPr/>
        </p:nvSpPr>
        <p:spPr>
          <a:xfrm>
            <a:off x="4009062" y="332504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19" name="Shape 819"/>
          <p:cNvSpPr/>
          <p:nvPr/>
        </p:nvSpPr>
        <p:spPr>
          <a:xfrm>
            <a:off x="6615421" y="2065258"/>
            <a:ext cx="320700" cy="359199"/>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0" name="Shape 820"/>
          <p:cNvSpPr/>
          <p:nvPr/>
        </p:nvSpPr>
        <p:spPr>
          <a:xfrm>
            <a:off x="7298468" y="2729231"/>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222222"/>
              </a:buClr>
              <a:buSzPct val="25000"/>
              <a:buFont typeface="Avenir"/>
              <a:buNone/>
            </a:pPr>
            <a:r>
              <a:rPr lang="en" sz="1300" kern="0">
                <a:solidFill>
                  <a:srgbClr val="222222"/>
                </a:solidFill>
                <a:latin typeface="Avenir"/>
                <a:ea typeface="Avenir"/>
                <a:cs typeface="Avenir"/>
                <a:sym typeface="Avenir"/>
              </a:rPr>
              <a:t>Y</a:t>
            </a:r>
          </a:p>
        </p:txBody>
      </p:sp>
      <p:sp>
        <p:nvSpPr>
          <p:cNvPr id="821" name="Shape 821"/>
          <p:cNvSpPr/>
          <p:nvPr/>
        </p:nvSpPr>
        <p:spPr>
          <a:xfrm>
            <a:off x="7011361" y="3661056"/>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2" name="Shape 822"/>
          <p:cNvSpPr/>
          <p:nvPr/>
        </p:nvSpPr>
        <p:spPr>
          <a:xfrm>
            <a:off x="6294696" y="2729231"/>
            <a:ext cx="320699"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3" name="Shape 823"/>
          <p:cNvSpPr/>
          <p:nvPr/>
        </p:nvSpPr>
        <p:spPr>
          <a:xfrm>
            <a:off x="7285852" y="1858483"/>
            <a:ext cx="320700" cy="359199"/>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4" name="Shape 824"/>
          <p:cNvSpPr/>
          <p:nvPr/>
        </p:nvSpPr>
        <p:spPr>
          <a:xfrm>
            <a:off x="6455057" y="33018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5" name="Shape 825"/>
          <p:cNvSpPr/>
          <p:nvPr/>
        </p:nvSpPr>
        <p:spPr>
          <a:xfrm>
            <a:off x="5395098" y="2607653"/>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6" name="Shape 826"/>
          <p:cNvSpPr/>
          <p:nvPr/>
        </p:nvSpPr>
        <p:spPr>
          <a:xfrm>
            <a:off x="5570056" y="3779569"/>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7" name="Shape 827"/>
          <p:cNvSpPr/>
          <p:nvPr/>
        </p:nvSpPr>
        <p:spPr>
          <a:xfrm>
            <a:off x="8063781" y="20108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8" name="Shape 828"/>
          <p:cNvSpPr/>
          <p:nvPr/>
        </p:nvSpPr>
        <p:spPr>
          <a:xfrm>
            <a:off x="8079710" y="2787241"/>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29" name="Shape 829"/>
          <p:cNvSpPr/>
          <p:nvPr/>
        </p:nvSpPr>
        <p:spPr>
          <a:xfrm>
            <a:off x="7758981" y="3481468"/>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30" name="Shape 830"/>
          <p:cNvSpPr/>
          <p:nvPr/>
        </p:nvSpPr>
        <p:spPr>
          <a:xfrm>
            <a:off x="8561814" y="39114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cxnSp>
        <p:nvCxnSpPr>
          <p:cNvPr id="831" name="Shape 831"/>
          <p:cNvCxnSpPr>
            <a:stCxn id="803" idx="1"/>
            <a:endCxn id="802" idx="5"/>
          </p:cNvCxnSpPr>
          <p:nvPr/>
        </p:nvCxnSpPr>
        <p:spPr>
          <a:xfrm rot="10800000">
            <a:off x="1938619" y="2371836"/>
            <a:ext cx="456300" cy="410000"/>
          </a:xfrm>
          <a:prstGeom prst="straightConnector1">
            <a:avLst/>
          </a:prstGeom>
          <a:noFill/>
          <a:ln w="25400" cap="flat" cmpd="sng">
            <a:solidFill>
              <a:schemeClr val="accent1"/>
            </a:solidFill>
            <a:prstDash val="solid"/>
            <a:round/>
            <a:headEnd type="none" w="med" len="med"/>
            <a:tailEnd type="none" w="med" len="med"/>
          </a:ln>
        </p:spPr>
      </p:cxnSp>
      <p:cxnSp>
        <p:nvCxnSpPr>
          <p:cNvPr id="832" name="Shape 832"/>
          <p:cNvCxnSpPr>
            <a:stCxn id="814" idx="2"/>
            <a:endCxn id="812" idx="5"/>
          </p:cNvCxnSpPr>
          <p:nvPr/>
        </p:nvCxnSpPr>
        <p:spPr>
          <a:xfrm rot="10800000">
            <a:off x="3082100" y="3787881"/>
            <a:ext cx="529200" cy="303200"/>
          </a:xfrm>
          <a:prstGeom prst="straightConnector1">
            <a:avLst/>
          </a:prstGeom>
          <a:noFill/>
          <a:ln w="25400" cap="flat" cmpd="sng">
            <a:solidFill>
              <a:schemeClr val="accent1"/>
            </a:solidFill>
            <a:prstDash val="solid"/>
            <a:round/>
            <a:headEnd type="none" w="med" len="med"/>
            <a:tailEnd type="none" w="med" len="med"/>
          </a:ln>
        </p:spPr>
      </p:cxnSp>
      <p:cxnSp>
        <p:nvCxnSpPr>
          <p:cNvPr id="833" name="Shape 833"/>
          <p:cNvCxnSpPr>
            <a:stCxn id="806" idx="4"/>
            <a:endCxn id="803" idx="0"/>
          </p:cNvCxnSpPr>
          <p:nvPr/>
        </p:nvCxnSpPr>
        <p:spPr>
          <a:xfrm>
            <a:off x="2495688" y="2217681"/>
            <a:ext cx="12600" cy="511600"/>
          </a:xfrm>
          <a:prstGeom prst="straightConnector1">
            <a:avLst/>
          </a:prstGeom>
          <a:noFill/>
          <a:ln w="25400" cap="flat" cmpd="sng">
            <a:solidFill>
              <a:schemeClr val="accent1"/>
            </a:solidFill>
            <a:prstDash val="solid"/>
            <a:round/>
            <a:headEnd type="none" w="med" len="med"/>
            <a:tailEnd type="none" w="med" len="med"/>
          </a:ln>
        </p:spPr>
      </p:cxnSp>
      <p:cxnSp>
        <p:nvCxnSpPr>
          <p:cNvPr id="834" name="Shape 834"/>
          <p:cNvCxnSpPr>
            <a:stCxn id="810" idx="3"/>
            <a:endCxn id="803" idx="7"/>
          </p:cNvCxnSpPr>
          <p:nvPr/>
        </p:nvCxnSpPr>
        <p:spPr>
          <a:xfrm flipH="1">
            <a:off x="2621732" y="2317479"/>
            <a:ext cx="538500" cy="464400"/>
          </a:xfrm>
          <a:prstGeom prst="straightConnector1">
            <a:avLst/>
          </a:prstGeom>
          <a:noFill/>
          <a:ln w="25400" cap="flat" cmpd="sng">
            <a:solidFill>
              <a:schemeClr val="accent1"/>
            </a:solidFill>
            <a:prstDash val="solid"/>
            <a:round/>
            <a:headEnd type="none" w="med" len="med"/>
            <a:tailEnd type="none" w="med" len="med"/>
          </a:ln>
        </p:spPr>
      </p:cxnSp>
      <p:cxnSp>
        <p:nvCxnSpPr>
          <p:cNvPr id="835" name="Shape 835"/>
          <p:cNvCxnSpPr>
            <a:stCxn id="811" idx="2"/>
            <a:endCxn id="803" idx="6"/>
          </p:cNvCxnSpPr>
          <p:nvPr/>
        </p:nvCxnSpPr>
        <p:spPr>
          <a:xfrm rot="10800000">
            <a:off x="2668696" y="2908841"/>
            <a:ext cx="460500" cy="58000"/>
          </a:xfrm>
          <a:prstGeom prst="straightConnector1">
            <a:avLst/>
          </a:prstGeom>
          <a:noFill/>
          <a:ln w="25400" cap="flat" cmpd="sng">
            <a:solidFill>
              <a:schemeClr val="accent1"/>
            </a:solidFill>
            <a:prstDash val="solid"/>
            <a:round/>
            <a:headEnd type="none" w="med" len="med"/>
            <a:tailEnd type="none" w="med" len="med"/>
          </a:ln>
        </p:spPr>
      </p:cxnSp>
      <p:cxnSp>
        <p:nvCxnSpPr>
          <p:cNvPr id="836" name="Shape 836"/>
          <p:cNvCxnSpPr>
            <a:stCxn id="812" idx="1"/>
            <a:endCxn id="803" idx="5"/>
          </p:cNvCxnSpPr>
          <p:nvPr/>
        </p:nvCxnSpPr>
        <p:spPr>
          <a:xfrm rot="10800000">
            <a:off x="2621732" y="3035672"/>
            <a:ext cx="233700" cy="498400"/>
          </a:xfrm>
          <a:prstGeom prst="straightConnector1">
            <a:avLst/>
          </a:prstGeom>
          <a:noFill/>
          <a:ln w="25400" cap="flat" cmpd="sng">
            <a:solidFill>
              <a:schemeClr val="accent1"/>
            </a:solidFill>
            <a:prstDash val="solid"/>
            <a:round/>
            <a:headEnd type="none" w="med" len="med"/>
            <a:tailEnd type="none" w="med" len="med"/>
          </a:ln>
        </p:spPr>
      </p:cxnSp>
      <p:cxnSp>
        <p:nvCxnSpPr>
          <p:cNvPr id="837" name="Shape 837"/>
          <p:cNvCxnSpPr>
            <a:stCxn id="807" idx="7"/>
            <a:endCxn id="803" idx="3"/>
          </p:cNvCxnSpPr>
          <p:nvPr/>
        </p:nvCxnSpPr>
        <p:spPr>
          <a:xfrm rot="10800000" flipH="1">
            <a:off x="1778277" y="3035685"/>
            <a:ext cx="616500" cy="318800"/>
          </a:xfrm>
          <a:prstGeom prst="straightConnector1">
            <a:avLst/>
          </a:prstGeom>
          <a:noFill/>
          <a:ln w="25400" cap="flat" cmpd="sng">
            <a:solidFill>
              <a:schemeClr val="accent1"/>
            </a:solidFill>
            <a:prstDash val="solid"/>
            <a:round/>
            <a:headEnd type="none" w="med" len="med"/>
            <a:tailEnd type="none" w="med" len="med"/>
          </a:ln>
        </p:spPr>
      </p:cxnSp>
      <p:cxnSp>
        <p:nvCxnSpPr>
          <p:cNvPr id="838" name="Shape 838"/>
          <p:cNvCxnSpPr>
            <a:stCxn id="803" idx="2"/>
            <a:endCxn id="805" idx="6"/>
          </p:cNvCxnSpPr>
          <p:nvPr/>
        </p:nvCxnSpPr>
        <p:spPr>
          <a:xfrm rot="10800000">
            <a:off x="1664854" y="2908832"/>
            <a:ext cx="683100" cy="0"/>
          </a:xfrm>
          <a:prstGeom prst="straightConnector1">
            <a:avLst/>
          </a:prstGeom>
          <a:noFill/>
          <a:ln w="25400" cap="flat" cmpd="sng">
            <a:solidFill>
              <a:schemeClr val="accent1"/>
            </a:solidFill>
            <a:prstDash val="solid"/>
            <a:round/>
            <a:headEnd type="none" w="med" len="med"/>
            <a:tailEnd type="none" w="med" len="med"/>
          </a:ln>
        </p:spPr>
      </p:cxnSp>
      <p:cxnSp>
        <p:nvCxnSpPr>
          <p:cNvPr id="839" name="Shape 839"/>
          <p:cNvCxnSpPr>
            <a:stCxn id="811" idx="6"/>
            <a:endCxn id="815" idx="2"/>
          </p:cNvCxnSpPr>
          <p:nvPr/>
        </p:nvCxnSpPr>
        <p:spPr>
          <a:xfrm rot="10800000" flipH="1">
            <a:off x="3449896" y="2787241"/>
            <a:ext cx="559200" cy="179600"/>
          </a:xfrm>
          <a:prstGeom prst="straightConnector1">
            <a:avLst/>
          </a:prstGeom>
          <a:noFill/>
          <a:ln w="25400" cap="flat" cmpd="sng">
            <a:solidFill>
              <a:schemeClr val="accent1"/>
            </a:solidFill>
            <a:prstDash val="solid"/>
            <a:round/>
            <a:headEnd type="none" w="med" len="med"/>
            <a:tailEnd type="none" w="med" len="med"/>
          </a:ln>
        </p:spPr>
      </p:cxnSp>
      <p:cxnSp>
        <p:nvCxnSpPr>
          <p:cNvPr id="840" name="Shape 840"/>
          <p:cNvCxnSpPr>
            <a:stCxn id="818" idx="1"/>
            <a:endCxn id="811" idx="5"/>
          </p:cNvCxnSpPr>
          <p:nvPr/>
        </p:nvCxnSpPr>
        <p:spPr>
          <a:xfrm rot="10800000">
            <a:off x="3402928" y="3093647"/>
            <a:ext cx="653100" cy="284000"/>
          </a:xfrm>
          <a:prstGeom prst="straightConnector1">
            <a:avLst/>
          </a:prstGeom>
          <a:noFill/>
          <a:ln w="25400" cap="flat" cmpd="sng">
            <a:solidFill>
              <a:schemeClr val="accent1"/>
            </a:solidFill>
            <a:prstDash val="solid"/>
            <a:round/>
            <a:headEnd type="none" w="med" len="med"/>
            <a:tailEnd type="none" w="med" len="med"/>
          </a:ln>
        </p:spPr>
      </p:cxnSp>
      <p:cxnSp>
        <p:nvCxnSpPr>
          <p:cNvPr id="841" name="Shape 841"/>
          <p:cNvCxnSpPr>
            <a:stCxn id="816" idx="0"/>
            <a:endCxn id="812" idx="3"/>
          </p:cNvCxnSpPr>
          <p:nvPr/>
        </p:nvCxnSpPr>
        <p:spPr>
          <a:xfrm rot="10800000">
            <a:off x="2855554" y="3788256"/>
            <a:ext cx="69000" cy="482400"/>
          </a:xfrm>
          <a:prstGeom prst="straightConnector1">
            <a:avLst/>
          </a:prstGeom>
          <a:noFill/>
          <a:ln w="25400" cap="flat" cmpd="sng">
            <a:solidFill>
              <a:schemeClr val="accent1"/>
            </a:solidFill>
            <a:prstDash val="solid"/>
            <a:round/>
            <a:headEnd type="none" w="med" len="med"/>
            <a:tailEnd type="none" w="med" len="med"/>
          </a:ln>
        </p:spPr>
      </p:cxnSp>
      <p:cxnSp>
        <p:nvCxnSpPr>
          <p:cNvPr id="842" name="Shape 842"/>
          <p:cNvCxnSpPr>
            <a:stCxn id="817" idx="1"/>
            <a:endCxn id="816" idx="6"/>
          </p:cNvCxnSpPr>
          <p:nvPr/>
        </p:nvCxnSpPr>
        <p:spPr>
          <a:xfrm rot="10800000">
            <a:off x="3084762" y="4450269"/>
            <a:ext cx="810900" cy="307600"/>
          </a:xfrm>
          <a:prstGeom prst="straightConnector1">
            <a:avLst/>
          </a:prstGeom>
          <a:noFill/>
          <a:ln w="25400" cap="flat" cmpd="sng">
            <a:solidFill>
              <a:schemeClr val="accent1"/>
            </a:solidFill>
            <a:prstDash val="solid"/>
            <a:round/>
            <a:headEnd type="none" w="med" len="med"/>
            <a:tailEnd type="none" w="med" len="med"/>
          </a:ln>
        </p:spPr>
      </p:cxnSp>
      <p:cxnSp>
        <p:nvCxnSpPr>
          <p:cNvPr id="843" name="Shape 843"/>
          <p:cNvCxnSpPr>
            <a:stCxn id="818" idx="4"/>
            <a:endCxn id="814" idx="7"/>
          </p:cNvCxnSpPr>
          <p:nvPr/>
        </p:nvCxnSpPr>
        <p:spPr>
          <a:xfrm flipH="1">
            <a:off x="3885012" y="3684243"/>
            <a:ext cx="284400" cy="280000"/>
          </a:xfrm>
          <a:prstGeom prst="straightConnector1">
            <a:avLst/>
          </a:prstGeom>
          <a:noFill/>
          <a:ln w="25400" cap="flat" cmpd="sng">
            <a:solidFill>
              <a:schemeClr val="accent1"/>
            </a:solidFill>
            <a:prstDash val="solid"/>
            <a:round/>
            <a:headEnd type="none" w="med" len="med"/>
            <a:tailEnd type="none" w="med" len="med"/>
          </a:ln>
        </p:spPr>
      </p:cxnSp>
      <p:cxnSp>
        <p:nvCxnSpPr>
          <p:cNvPr id="844" name="Shape 844"/>
          <p:cNvCxnSpPr>
            <a:stCxn id="803" idx="4"/>
            <a:endCxn id="804" idx="0"/>
          </p:cNvCxnSpPr>
          <p:nvPr/>
        </p:nvCxnSpPr>
        <p:spPr>
          <a:xfrm flipH="1">
            <a:off x="2221204" y="3088432"/>
            <a:ext cx="287100" cy="572800"/>
          </a:xfrm>
          <a:prstGeom prst="straightConnector1">
            <a:avLst/>
          </a:prstGeom>
          <a:noFill/>
          <a:ln w="25400" cap="flat" cmpd="sng">
            <a:solidFill>
              <a:schemeClr val="accent1"/>
            </a:solidFill>
            <a:prstDash val="solid"/>
            <a:round/>
            <a:headEnd type="none" w="med" len="med"/>
            <a:tailEnd type="none" w="med" len="med"/>
          </a:ln>
        </p:spPr>
      </p:cxnSp>
      <p:cxnSp>
        <p:nvCxnSpPr>
          <p:cNvPr id="845" name="Shape 845"/>
          <p:cNvCxnSpPr>
            <a:stCxn id="806" idx="5"/>
            <a:endCxn id="811" idx="0"/>
          </p:cNvCxnSpPr>
          <p:nvPr/>
        </p:nvCxnSpPr>
        <p:spPr>
          <a:xfrm>
            <a:off x="2609072" y="2165079"/>
            <a:ext cx="680400" cy="622000"/>
          </a:xfrm>
          <a:prstGeom prst="straightConnector1">
            <a:avLst/>
          </a:prstGeom>
          <a:noFill/>
          <a:ln w="25400" cap="flat" cmpd="sng">
            <a:solidFill>
              <a:schemeClr val="accent1"/>
            </a:solidFill>
            <a:prstDash val="solid"/>
            <a:round/>
            <a:headEnd type="none" w="med" len="med"/>
            <a:tailEnd type="none" w="med" len="med"/>
          </a:ln>
        </p:spPr>
      </p:cxnSp>
      <p:cxnSp>
        <p:nvCxnSpPr>
          <p:cNvPr id="846" name="Shape 846"/>
          <p:cNvCxnSpPr>
            <a:stCxn id="812" idx="2"/>
            <a:endCxn id="807" idx="6"/>
          </p:cNvCxnSpPr>
          <p:nvPr/>
        </p:nvCxnSpPr>
        <p:spPr>
          <a:xfrm rot="10800000">
            <a:off x="1825367" y="3481468"/>
            <a:ext cx="983100" cy="179600"/>
          </a:xfrm>
          <a:prstGeom prst="straightConnector1">
            <a:avLst/>
          </a:prstGeom>
          <a:noFill/>
          <a:ln w="25400" cap="flat" cmpd="sng">
            <a:solidFill>
              <a:schemeClr val="accent1"/>
            </a:solidFill>
            <a:prstDash val="solid"/>
            <a:round/>
            <a:headEnd type="none" w="med" len="med"/>
            <a:tailEnd type="none" w="med" len="med"/>
          </a:ln>
        </p:spPr>
      </p:cxnSp>
      <p:cxnSp>
        <p:nvCxnSpPr>
          <p:cNvPr id="847" name="Shape 847"/>
          <p:cNvCxnSpPr>
            <a:stCxn id="815" idx="6"/>
            <a:endCxn id="825" idx="2"/>
          </p:cNvCxnSpPr>
          <p:nvPr/>
        </p:nvCxnSpPr>
        <p:spPr>
          <a:xfrm>
            <a:off x="4329761" y="2787253"/>
            <a:ext cx="1065300" cy="0"/>
          </a:xfrm>
          <a:prstGeom prst="straightConnector1">
            <a:avLst/>
          </a:prstGeom>
          <a:noFill/>
          <a:ln w="25400" cap="flat" cmpd="sng">
            <a:solidFill>
              <a:schemeClr val="accent1"/>
            </a:solidFill>
            <a:prstDash val="solid"/>
            <a:round/>
            <a:headEnd type="none" w="med" len="med"/>
            <a:tailEnd type="none" w="med" len="med"/>
          </a:ln>
        </p:spPr>
      </p:cxnSp>
      <p:cxnSp>
        <p:nvCxnSpPr>
          <p:cNvPr id="848" name="Shape 848"/>
          <p:cNvCxnSpPr>
            <a:stCxn id="812" idx="7"/>
            <a:endCxn id="811" idx="4"/>
          </p:cNvCxnSpPr>
          <p:nvPr/>
        </p:nvCxnSpPr>
        <p:spPr>
          <a:xfrm rot="10800000" flipH="1">
            <a:off x="3082205" y="3146472"/>
            <a:ext cx="207299" cy="387600"/>
          </a:xfrm>
          <a:prstGeom prst="straightConnector1">
            <a:avLst/>
          </a:prstGeom>
          <a:noFill/>
          <a:ln w="25400" cap="flat" cmpd="sng">
            <a:solidFill>
              <a:schemeClr val="accent1"/>
            </a:solidFill>
            <a:prstDash val="solid"/>
            <a:round/>
            <a:headEnd type="none" w="med" len="med"/>
            <a:tailEnd type="none" w="med" len="med"/>
          </a:ln>
        </p:spPr>
      </p:cxnSp>
      <p:cxnSp>
        <p:nvCxnSpPr>
          <p:cNvPr id="849" name="Shape 849"/>
          <p:cNvCxnSpPr>
            <a:stCxn id="808" idx="6"/>
            <a:endCxn id="805" idx="2"/>
          </p:cNvCxnSpPr>
          <p:nvPr/>
        </p:nvCxnSpPr>
        <p:spPr>
          <a:xfrm>
            <a:off x="765284" y="2787253"/>
            <a:ext cx="579000" cy="121600"/>
          </a:xfrm>
          <a:prstGeom prst="straightConnector1">
            <a:avLst/>
          </a:prstGeom>
          <a:noFill/>
          <a:ln w="25400" cap="flat" cmpd="sng">
            <a:solidFill>
              <a:schemeClr val="accent1"/>
            </a:solidFill>
            <a:prstDash val="solid"/>
            <a:round/>
            <a:headEnd type="none" w="med" len="med"/>
            <a:tailEnd type="none" w="med" len="med"/>
          </a:ln>
        </p:spPr>
      </p:cxnSp>
      <p:cxnSp>
        <p:nvCxnSpPr>
          <p:cNvPr id="850" name="Shape 850"/>
          <p:cNvCxnSpPr>
            <a:stCxn id="802" idx="6"/>
            <a:endCxn id="810" idx="2"/>
          </p:cNvCxnSpPr>
          <p:nvPr/>
        </p:nvCxnSpPr>
        <p:spPr>
          <a:xfrm rot="10800000" flipH="1">
            <a:off x="1985607" y="2190457"/>
            <a:ext cx="1127700" cy="54400"/>
          </a:xfrm>
          <a:prstGeom prst="straightConnector1">
            <a:avLst/>
          </a:prstGeom>
          <a:noFill/>
          <a:ln w="25400" cap="flat" cmpd="sng">
            <a:solidFill>
              <a:schemeClr val="accent1"/>
            </a:solidFill>
            <a:prstDash val="solid"/>
            <a:round/>
            <a:headEnd type="none" w="med" len="med"/>
            <a:tailEnd type="none" w="med" len="med"/>
          </a:ln>
        </p:spPr>
      </p:cxnSp>
      <p:cxnSp>
        <p:nvCxnSpPr>
          <p:cNvPr id="851" name="Shape 851"/>
          <p:cNvCxnSpPr>
            <a:stCxn id="809" idx="7"/>
            <a:endCxn id="807" idx="3"/>
          </p:cNvCxnSpPr>
          <p:nvPr/>
        </p:nvCxnSpPr>
        <p:spPr>
          <a:xfrm rot="10800000" flipH="1">
            <a:off x="893276" y="3608573"/>
            <a:ext cx="658200" cy="223600"/>
          </a:xfrm>
          <a:prstGeom prst="straightConnector1">
            <a:avLst/>
          </a:prstGeom>
          <a:noFill/>
          <a:ln w="25400" cap="flat" cmpd="sng">
            <a:solidFill>
              <a:schemeClr val="accent1"/>
            </a:solidFill>
            <a:prstDash val="solid"/>
            <a:round/>
            <a:headEnd type="none" w="med" len="med"/>
            <a:tailEnd type="none" w="med" len="med"/>
          </a:ln>
        </p:spPr>
      </p:cxnSp>
      <p:cxnSp>
        <p:nvCxnSpPr>
          <p:cNvPr id="852" name="Shape 852"/>
          <p:cNvCxnSpPr>
            <a:stCxn id="828" idx="2"/>
            <a:endCxn id="820" idx="6"/>
          </p:cNvCxnSpPr>
          <p:nvPr/>
        </p:nvCxnSpPr>
        <p:spPr>
          <a:xfrm rot="10800000">
            <a:off x="7619210" y="2908841"/>
            <a:ext cx="460500" cy="58000"/>
          </a:xfrm>
          <a:prstGeom prst="straightConnector1">
            <a:avLst/>
          </a:prstGeom>
          <a:noFill/>
          <a:ln w="25400" cap="flat" cmpd="sng">
            <a:solidFill>
              <a:schemeClr val="accent1"/>
            </a:solidFill>
            <a:prstDash val="solid"/>
            <a:round/>
            <a:headEnd type="none" w="med" len="med"/>
            <a:tailEnd type="none" w="med" len="med"/>
          </a:ln>
        </p:spPr>
      </p:cxnSp>
      <p:cxnSp>
        <p:nvCxnSpPr>
          <p:cNvPr id="853" name="Shape 853"/>
          <p:cNvCxnSpPr>
            <a:stCxn id="830" idx="1"/>
            <a:endCxn id="829" idx="5"/>
          </p:cNvCxnSpPr>
          <p:nvPr/>
        </p:nvCxnSpPr>
        <p:spPr>
          <a:xfrm rot="10800000">
            <a:off x="8032780" y="3788083"/>
            <a:ext cx="576000" cy="176000"/>
          </a:xfrm>
          <a:prstGeom prst="straightConnector1">
            <a:avLst/>
          </a:prstGeom>
          <a:noFill/>
          <a:ln w="25400" cap="flat" cmpd="sng">
            <a:solidFill>
              <a:schemeClr val="accent1"/>
            </a:solidFill>
            <a:prstDash val="solid"/>
            <a:round/>
            <a:headEnd type="none" w="med" len="med"/>
            <a:tailEnd type="none" w="med" len="med"/>
          </a:ln>
        </p:spPr>
      </p:cxnSp>
      <p:cxnSp>
        <p:nvCxnSpPr>
          <p:cNvPr id="854" name="Shape 854"/>
          <p:cNvCxnSpPr>
            <a:stCxn id="829" idx="1"/>
            <a:endCxn id="820" idx="5"/>
          </p:cNvCxnSpPr>
          <p:nvPr/>
        </p:nvCxnSpPr>
        <p:spPr>
          <a:xfrm rot="10800000">
            <a:off x="7572247" y="3035672"/>
            <a:ext cx="233700" cy="498400"/>
          </a:xfrm>
          <a:prstGeom prst="straightConnector1">
            <a:avLst/>
          </a:prstGeom>
          <a:noFill/>
          <a:ln w="25400" cap="flat" cmpd="sng">
            <a:solidFill>
              <a:schemeClr val="accent1"/>
            </a:solidFill>
            <a:prstDash val="solid"/>
            <a:round/>
            <a:headEnd type="none" w="med" len="med"/>
            <a:tailEnd type="none" w="med" len="med"/>
          </a:ln>
        </p:spPr>
      </p:cxnSp>
      <p:cxnSp>
        <p:nvCxnSpPr>
          <p:cNvPr id="855" name="Shape 855"/>
          <p:cNvCxnSpPr>
            <a:stCxn id="820" idx="2"/>
            <a:endCxn id="822" idx="6"/>
          </p:cNvCxnSpPr>
          <p:nvPr/>
        </p:nvCxnSpPr>
        <p:spPr>
          <a:xfrm rot="10800000">
            <a:off x="6615368" y="2908831"/>
            <a:ext cx="683100" cy="0"/>
          </a:xfrm>
          <a:prstGeom prst="straightConnector1">
            <a:avLst/>
          </a:prstGeom>
          <a:noFill/>
          <a:ln w="25400" cap="flat" cmpd="sng">
            <a:solidFill>
              <a:schemeClr val="accent1"/>
            </a:solidFill>
            <a:prstDash val="solid"/>
            <a:round/>
            <a:headEnd type="none" w="med" len="med"/>
            <a:tailEnd type="none" w="med" len="med"/>
          </a:ln>
        </p:spPr>
      </p:cxnSp>
      <p:cxnSp>
        <p:nvCxnSpPr>
          <p:cNvPr id="856" name="Shape 856"/>
          <p:cNvCxnSpPr>
            <a:stCxn id="822" idx="2"/>
            <a:endCxn id="825" idx="6"/>
          </p:cNvCxnSpPr>
          <p:nvPr/>
        </p:nvCxnSpPr>
        <p:spPr>
          <a:xfrm rot="10800000">
            <a:off x="5715693" y="2787231"/>
            <a:ext cx="579000" cy="121600"/>
          </a:xfrm>
          <a:prstGeom prst="straightConnector1">
            <a:avLst/>
          </a:prstGeom>
          <a:noFill/>
          <a:ln w="25400" cap="flat" cmpd="sng">
            <a:solidFill>
              <a:schemeClr val="accent1"/>
            </a:solidFill>
            <a:prstDash val="solid"/>
            <a:round/>
            <a:headEnd type="none" w="med" len="med"/>
            <a:tailEnd type="none" w="med" len="med"/>
          </a:ln>
        </p:spPr>
      </p:cxnSp>
      <p:cxnSp>
        <p:nvCxnSpPr>
          <p:cNvPr id="857" name="Shape 857"/>
          <p:cNvCxnSpPr>
            <a:stCxn id="826" idx="2"/>
            <a:endCxn id="818" idx="6"/>
          </p:cNvCxnSpPr>
          <p:nvPr/>
        </p:nvCxnSpPr>
        <p:spPr>
          <a:xfrm rot="10800000">
            <a:off x="4329856" y="3504769"/>
            <a:ext cx="1240200" cy="454400"/>
          </a:xfrm>
          <a:prstGeom prst="straightConnector1">
            <a:avLst/>
          </a:prstGeom>
          <a:noFill/>
          <a:ln w="25400" cap="flat" cmpd="sng">
            <a:solidFill>
              <a:schemeClr val="accent1"/>
            </a:solidFill>
            <a:prstDash val="solid"/>
            <a:round/>
            <a:headEnd type="none" w="med" len="med"/>
            <a:tailEnd type="none" w="med" len="med"/>
          </a:ln>
        </p:spPr>
      </p:cxnSp>
      <p:cxnSp>
        <p:nvCxnSpPr>
          <p:cNvPr id="858" name="Shape 858"/>
          <p:cNvCxnSpPr>
            <a:stCxn id="826" idx="7"/>
            <a:endCxn id="824" idx="2"/>
          </p:cNvCxnSpPr>
          <p:nvPr/>
        </p:nvCxnSpPr>
        <p:spPr>
          <a:xfrm rot="10800000" flipH="1">
            <a:off x="5843790" y="3481373"/>
            <a:ext cx="611400" cy="350800"/>
          </a:xfrm>
          <a:prstGeom prst="straightConnector1">
            <a:avLst/>
          </a:prstGeom>
          <a:noFill/>
          <a:ln w="25400" cap="flat" cmpd="sng">
            <a:solidFill>
              <a:schemeClr val="accent1"/>
            </a:solidFill>
            <a:prstDash val="solid"/>
            <a:round/>
            <a:headEnd type="none" w="med" len="med"/>
            <a:tailEnd type="none" w="med" len="med"/>
          </a:ln>
        </p:spPr>
      </p:cxnSp>
      <p:cxnSp>
        <p:nvCxnSpPr>
          <p:cNvPr id="859" name="Shape 859"/>
          <p:cNvCxnSpPr>
            <a:stCxn id="813" idx="0"/>
            <a:endCxn id="821" idx="4"/>
          </p:cNvCxnSpPr>
          <p:nvPr/>
        </p:nvCxnSpPr>
        <p:spPr>
          <a:xfrm rot="10800000">
            <a:off x="7171837" y="4020308"/>
            <a:ext cx="114000" cy="666000"/>
          </a:xfrm>
          <a:prstGeom prst="straightConnector1">
            <a:avLst/>
          </a:prstGeom>
          <a:noFill/>
          <a:ln w="25400" cap="flat" cmpd="sng">
            <a:solidFill>
              <a:schemeClr val="accent1"/>
            </a:solidFill>
            <a:prstDash val="solid"/>
            <a:round/>
            <a:headEnd type="none" w="med" len="med"/>
            <a:tailEnd type="none" w="med" len="med"/>
          </a:ln>
        </p:spPr>
      </p:cxnSp>
      <p:cxnSp>
        <p:nvCxnSpPr>
          <p:cNvPr id="860" name="Shape 860"/>
          <p:cNvCxnSpPr>
            <a:stCxn id="813" idx="1"/>
            <a:endCxn id="826" idx="5"/>
          </p:cNvCxnSpPr>
          <p:nvPr/>
        </p:nvCxnSpPr>
        <p:spPr>
          <a:xfrm rot="10800000">
            <a:off x="5843753" y="4086111"/>
            <a:ext cx="1328700" cy="652800"/>
          </a:xfrm>
          <a:prstGeom prst="straightConnector1">
            <a:avLst/>
          </a:prstGeom>
          <a:noFill/>
          <a:ln w="25400" cap="flat" cmpd="sng">
            <a:solidFill>
              <a:schemeClr val="accent1"/>
            </a:solidFill>
            <a:prstDash val="solid"/>
            <a:round/>
            <a:headEnd type="none" w="med" len="med"/>
            <a:tailEnd type="none" w="med" len="med"/>
          </a:ln>
        </p:spPr>
      </p:cxnSp>
      <p:cxnSp>
        <p:nvCxnSpPr>
          <p:cNvPr id="861" name="Shape 861"/>
          <p:cNvCxnSpPr>
            <a:stCxn id="829" idx="2"/>
            <a:endCxn id="821" idx="7"/>
          </p:cNvCxnSpPr>
          <p:nvPr/>
        </p:nvCxnSpPr>
        <p:spPr>
          <a:xfrm flipH="1">
            <a:off x="7284981" y="3661068"/>
            <a:ext cx="474000" cy="52400"/>
          </a:xfrm>
          <a:prstGeom prst="straightConnector1">
            <a:avLst/>
          </a:prstGeom>
          <a:noFill/>
          <a:ln w="25400" cap="flat" cmpd="sng">
            <a:solidFill>
              <a:schemeClr val="accent1"/>
            </a:solidFill>
            <a:prstDash val="solid"/>
            <a:round/>
            <a:headEnd type="none" w="med" len="med"/>
            <a:tailEnd type="none" w="med" len="med"/>
          </a:ln>
        </p:spPr>
      </p:cxnSp>
      <p:cxnSp>
        <p:nvCxnSpPr>
          <p:cNvPr id="862" name="Shape 862"/>
          <p:cNvCxnSpPr>
            <a:stCxn id="824" idx="6"/>
            <a:endCxn id="821" idx="1"/>
          </p:cNvCxnSpPr>
          <p:nvPr/>
        </p:nvCxnSpPr>
        <p:spPr>
          <a:xfrm>
            <a:off x="6775757" y="3481480"/>
            <a:ext cx="282600" cy="232000"/>
          </a:xfrm>
          <a:prstGeom prst="straightConnector1">
            <a:avLst/>
          </a:prstGeom>
          <a:noFill/>
          <a:ln w="25400" cap="flat" cmpd="sng">
            <a:solidFill>
              <a:schemeClr val="accent1"/>
            </a:solidFill>
            <a:prstDash val="solid"/>
            <a:round/>
            <a:headEnd type="none" w="med" len="med"/>
            <a:tailEnd type="none" w="med" len="med"/>
          </a:ln>
        </p:spPr>
      </p:cxnSp>
      <p:cxnSp>
        <p:nvCxnSpPr>
          <p:cNvPr id="863" name="Shape 863"/>
          <p:cNvCxnSpPr>
            <a:stCxn id="827" idx="4"/>
          </p:cNvCxnSpPr>
          <p:nvPr/>
        </p:nvCxnSpPr>
        <p:spPr>
          <a:xfrm flipH="1">
            <a:off x="7619031" y="2370080"/>
            <a:ext cx="605100" cy="417200"/>
          </a:xfrm>
          <a:prstGeom prst="straightConnector1">
            <a:avLst/>
          </a:prstGeom>
          <a:noFill/>
          <a:ln w="25400" cap="flat" cmpd="sng">
            <a:solidFill>
              <a:schemeClr val="accent1"/>
            </a:solidFill>
            <a:prstDash val="solid"/>
            <a:round/>
            <a:headEnd type="none" w="med" len="med"/>
            <a:tailEnd type="none" w="med" len="med"/>
          </a:ln>
        </p:spPr>
      </p:cxnSp>
      <p:cxnSp>
        <p:nvCxnSpPr>
          <p:cNvPr id="864" name="Shape 864"/>
          <p:cNvCxnSpPr>
            <a:stCxn id="823" idx="4"/>
            <a:endCxn id="820" idx="0"/>
          </p:cNvCxnSpPr>
          <p:nvPr/>
        </p:nvCxnSpPr>
        <p:spPr>
          <a:xfrm>
            <a:off x="7446202" y="2217681"/>
            <a:ext cx="12600" cy="511600"/>
          </a:xfrm>
          <a:prstGeom prst="straightConnector1">
            <a:avLst/>
          </a:prstGeom>
          <a:noFill/>
          <a:ln w="25400" cap="flat" cmpd="sng">
            <a:solidFill>
              <a:schemeClr val="accent1"/>
            </a:solidFill>
            <a:prstDash val="solid"/>
            <a:round/>
            <a:headEnd type="none" w="med" len="med"/>
            <a:tailEnd type="none" w="med" len="med"/>
          </a:ln>
        </p:spPr>
      </p:cxnSp>
      <p:cxnSp>
        <p:nvCxnSpPr>
          <p:cNvPr id="865" name="Shape 865"/>
          <p:cNvCxnSpPr>
            <a:stCxn id="827" idx="2"/>
            <a:endCxn id="823" idx="6"/>
          </p:cNvCxnSpPr>
          <p:nvPr/>
        </p:nvCxnSpPr>
        <p:spPr>
          <a:xfrm rot="10800000">
            <a:off x="7606581" y="2038080"/>
            <a:ext cx="457200" cy="152400"/>
          </a:xfrm>
          <a:prstGeom prst="straightConnector1">
            <a:avLst/>
          </a:prstGeom>
          <a:noFill/>
          <a:ln w="25400" cap="flat" cmpd="sng">
            <a:solidFill>
              <a:schemeClr val="accent1"/>
            </a:solidFill>
            <a:prstDash val="solid"/>
            <a:round/>
            <a:headEnd type="none" w="med" len="med"/>
            <a:tailEnd type="none" w="med" len="med"/>
          </a:ln>
        </p:spPr>
      </p:cxnSp>
      <p:cxnSp>
        <p:nvCxnSpPr>
          <p:cNvPr id="866" name="Shape 866"/>
          <p:cNvCxnSpPr>
            <a:stCxn id="820" idx="1"/>
            <a:endCxn id="819" idx="5"/>
          </p:cNvCxnSpPr>
          <p:nvPr/>
        </p:nvCxnSpPr>
        <p:spPr>
          <a:xfrm rot="10800000">
            <a:off x="6889133" y="2371835"/>
            <a:ext cx="456300" cy="410000"/>
          </a:xfrm>
          <a:prstGeom prst="straightConnector1">
            <a:avLst/>
          </a:prstGeom>
          <a:noFill/>
          <a:ln w="25400" cap="flat" cmpd="sng">
            <a:solidFill>
              <a:schemeClr val="accent1"/>
            </a:solidFill>
            <a:prstDash val="solid"/>
            <a:round/>
            <a:headEnd type="none" w="med" len="med"/>
            <a:tailEnd type="none" w="med" len="med"/>
          </a:ln>
        </p:spPr>
      </p:cxnSp>
      <p:cxnSp>
        <p:nvCxnSpPr>
          <p:cNvPr id="867" name="Shape 867"/>
          <p:cNvCxnSpPr>
            <a:stCxn id="824" idx="7"/>
            <a:endCxn id="820" idx="3"/>
          </p:cNvCxnSpPr>
          <p:nvPr/>
        </p:nvCxnSpPr>
        <p:spPr>
          <a:xfrm rot="10800000" flipH="1">
            <a:off x="6728791" y="3035684"/>
            <a:ext cx="616500" cy="318800"/>
          </a:xfrm>
          <a:prstGeom prst="straightConnector1">
            <a:avLst/>
          </a:prstGeom>
          <a:noFill/>
          <a:ln w="25400" cap="flat" cmpd="sng">
            <a:solidFill>
              <a:schemeClr val="accent1"/>
            </a:solidFill>
            <a:prstDash val="solid"/>
            <a:round/>
            <a:headEnd type="none" w="med" len="med"/>
            <a:tailEnd type="none" w="med" len="med"/>
          </a:ln>
        </p:spPr>
      </p:cxnSp>
      <p:cxnSp>
        <p:nvCxnSpPr>
          <p:cNvPr id="868" name="Shape 868"/>
          <p:cNvCxnSpPr>
            <a:stCxn id="822" idx="5"/>
            <a:endCxn id="821" idx="0"/>
          </p:cNvCxnSpPr>
          <p:nvPr/>
        </p:nvCxnSpPr>
        <p:spPr>
          <a:xfrm>
            <a:off x="6568427" y="3035827"/>
            <a:ext cx="603300" cy="625200"/>
          </a:xfrm>
          <a:prstGeom prst="straightConnector1">
            <a:avLst/>
          </a:prstGeom>
          <a:noFill/>
          <a:ln w="25400" cap="flat" cmpd="sng">
            <a:solidFill>
              <a:schemeClr val="accent1"/>
            </a:solidFill>
            <a:prstDash val="solid"/>
            <a:round/>
            <a:headEnd type="none" w="med" len="med"/>
            <a:tailEnd type="none" w="med" len="med"/>
          </a:ln>
        </p:spPr>
      </p:cxnSp>
      <p:sp>
        <p:nvSpPr>
          <p:cNvPr id="869" name="Shape 869"/>
          <p:cNvSpPr/>
          <p:nvPr/>
        </p:nvSpPr>
        <p:spPr>
          <a:xfrm>
            <a:off x="8608784" y="4757865"/>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cxnSp>
        <p:nvCxnSpPr>
          <p:cNvPr id="870" name="Shape 870"/>
          <p:cNvCxnSpPr>
            <a:stCxn id="869" idx="0"/>
            <a:endCxn id="830" idx="4"/>
          </p:cNvCxnSpPr>
          <p:nvPr/>
        </p:nvCxnSpPr>
        <p:spPr>
          <a:xfrm rot="10800000">
            <a:off x="8722034" y="4270665"/>
            <a:ext cx="47100" cy="487200"/>
          </a:xfrm>
          <a:prstGeom prst="straightConnector1">
            <a:avLst/>
          </a:prstGeom>
          <a:noFill/>
          <a:ln w="25400" cap="flat" cmpd="sng">
            <a:solidFill>
              <a:schemeClr val="accent1"/>
            </a:solidFill>
            <a:prstDash val="solid"/>
            <a:round/>
            <a:headEnd type="none" w="med" len="med"/>
            <a:tailEnd type="none" w="med" len="med"/>
          </a:ln>
        </p:spPr>
      </p:cxnSp>
      <p:sp>
        <p:nvSpPr>
          <p:cNvPr id="76" name="Title 12"/>
          <p:cNvSpPr>
            <a:spLocks noGrp="1"/>
          </p:cNvSpPr>
          <p:nvPr>
            <p:ph type="title"/>
          </p:nvPr>
        </p:nvSpPr>
        <p:spPr>
          <a:xfrm>
            <a:off x="457200" y="274638"/>
            <a:ext cx="8229600" cy="1143000"/>
          </a:xfrm>
        </p:spPr>
        <p:txBody>
          <a:bodyPr>
            <a:normAutofit/>
          </a:bodyPr>
          <a:lstStyle/>
          <a:p>
            <a:r>
              <a:rPr lang="en-US"/>
              <a:t>Random walk controversy score</a:t>
            </a:r>
          </a:p>
        </p:txBody>
      </p:sp>
    </p:spTree>
    <p:extLst>
      <p:ext uri="{BB962C8B-B14F-4D97-AF65-F5344CB8AC3E}">
        <p14:creationId xmlns:p14="http://schemas.microsoft.com/office/powerpoint/2010/main" val="1651173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Shape 876"/>
          <p:cNvSpPr txBox="1">
            <a:spLocks noGrp="1"/>
          </p:cNvSpPr>
          <p:nvPr>
            <p:ph idx="1"/>
          </p:nvPr>
        </p:nvSpPr>
        <p:spPr/>
        <p:txBody>
          <a:bodyPr/>
          <a:lstStyle/>
          <a:p>
            <a:pPr lvl="0"/>
            <a:endParaRPr lang="en-US"/>
          </a:p>
          <a:p>
            <a:pPr lvl="0"/>
            <a:endParaRPr lang="en-US"/>
          </a:p>
        </p:txBody>
      </p:sp>
      <p:sp>
        <p:nvSpPr>
          <p:cNvPr id="947" name="Shape 947"/>
          <p:cNvSpPr txBox="1">
            <a:spLocks noGrp="1"/>
          </p:cNvSpPr>
          <p:nvPr>
            <p:ph type="sldNum" sz="quarter" idx="12"/>
          </p:nvPr>
        </p:nvSpPr>
        <p:spPr/>
        <p:txBody>
          <a:bodyPr/>
          <a:lstStyle/>
          <a:p>
            <a:fld id="{00000000-1234-1234-1234-123412341234}" type="slidenum">
              <a:rPr lang="en" smtClean="0">
                <a:solidFill>
                  <a:prstClr val="black">
                    <a:tint val="75000"/>
                  </a:prstClr>
                </a:solidFill>
                <a:latin typeface="Calibri"/>
              </a:rPr>
              <a:pPr/>
              <a:t>41</a:t>
            </a:fld>
            <a:endParaRPr lang="en">
              <a:solidFill>
                <a:prstClr val="black">
                  <a:tint val="75000"/>
                </a:prstClr>
              </a:solidFill>
              <a:latin typeface="Calibri"/>
            </a:endParaRPr>
          </a:p>
        </p:txBody>
      </p:sp>
      <p:sp>
        <p:nvSpPr>
          <p:cNvPr id="878" name="Shape 878"/>
          <p:cNvSpPr/>
          <p:nvPr/>
        </p:nvSpPr>
        <p:spPr>
          <a:xfrm>
            <a:off x="1664907" y="2065257"/>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79" name="Shape 879"/>
          <p:cNvSpPr/>
          <p:nvPr/>
        </p:nvSpPr>
        <p:spPr>
          <a:xfrm>
            <a:off x="2347954" y="2729232"/>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222222"/>
              </a:buClr>
              <a:buSzPct val="25000"/>
              <a:buFont typeface="Avenir"/>
              <a:buNone/>
            </a:pPr>
            <a:r>
              <a:rPr lang="en" sz="1300" kern="0">
                <a:solidFill>
                  <a:srgbClr val="222222"/>
                </a:solidFill>
                <a:latin typeface="Avenir"/>
                <a:ea typeface="Avenir"/>
                <a:cs typeface="Avenir"/>
                <a:sym typeface="Avenir"/>
              </a:rPr>
              <a:t>X</a:t>
            </a:r>
          </a:p>
        </p:txBody>
      </p:sp>
      <p:sp>
        <p:nvSpPr>
          <p:cNvPr id="880" name="Shape 880"/>
          <p:cNvSpPr/>
          <p:nvPr/>
        </p:nvSpPr>
        <p:spPr>
          <a:xfrm>
            <a:off x="2060847" y="3661057"/>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81" name="Shape 881"/>
          <p:cNvSpPr/>
          <p:nvPr/>
        </p:nvSpPr>
        <p:spPr>
          <a:xfrm>
            <a:off x="1344178" y="2729232"/>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82" name="Shape 882"/>
          <p:cNvSpPr/>
          <p:nvPr/>
        </p:nvSpPr>
        <p:spPr>
          <a:xfrm>
            <a:off x="2335338" y="185848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83" name="Shape 883"/>
          <p:cNvSpPr/>
          <p:nvPr/>
        </p:nvSpPr>
        <p:spPr>
          <a:xfrm>
            <a:off x="1504543" y="330188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84" name="Shape 884"/>
          <p:cNvSpPr/>
          <p:nvPr/>
        </p:nvSpPr>
        <p:spPr>
          <a:xfrm>
            <a:off x="444584" y="2607653"/>
            <a:ext cx="320700" cy="359200"/>
          </a:xfrm>
          <a:prstGeom prst="ellipse">
            <a:avLst/>
          </a:prstGeom>
          <a:gradFill>
            <a:gsLst>
              <a:gs pos="0">
                <a:srgbClr val="FFF585"/>
              </a:gs>
              <a:gs pos="35000">
                <a:srgbClr val="FFF5AA"/>
              </a:gs>
              <a:gs pos="100000">
                <a:srgbClr val="FFFADB"/>
              </a:gs>
            </a:gsLst>
            <a:lin ang="16200038" scaled="0"/>
          </a:gradFill>
          <a:ln w="9525" cap="flat" cmpd="sng">
            <a:solidFill>
              <a:srgbClr val="FBC74F"/>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000000"/>
              </a:solidFill>
              <a:latin typeface="Avenir"/>
              <a:ea typeface="Avenir"/>
              <a:cs typeface="Avenir"/>
              <a:sym typeface="Avenir"/>
            </a:endParaRPr>
          </a:p>
        </p:txBody>
      </p:sp>
      <p:sp>
        <p:nvSpPr>
          <p:cNvPr id="885" name="Shape 885"/>
          <p:cNvSpPr/>
          <p:nvPr/>
        </p:nvSpPr>
        <p:spPr>
          <a:xfrm>
            <a:off x="619542" y="377957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86" name="Shape 886"/>
          <p:cNvSpPr/>
          <p:nvPr/>
        </p:nvSpPr>
        <p:spPr>
          <a:xfrm>
            <a:off x="3113269" y="2010883"/>
            <a:ext cx="320699"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87" name="Shape 887"/>
          <p:cNvSpPr/>
          <p:nvPr/>
        </p:nvSpPr>
        <p:spPr>
          <a:xfrm>
            <a:off x="3129199" y="2787241"/>
            <a:ext cx="320699"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88" name="Shape 888"/>
          <p:cNvSpPr/>
          <p:nvPr/>
        </p:nvSpPr>
        <p:spPr>
          <a:xfrm>
            <a:off x="2808467" y="3481468"/>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89" name="Shape 889"/>
          <p:cNvSpPr/>
          <p:nvPr/>
        </p:nvSpPr>
        <p:spPr>
          <a:xfrm>
            <a:off x="7125487" y="4686308"/>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0" name="Shape 890"/>
          <p:cNvSpPr/>
          <p:nvPr/>
        </p:nvSpPr>
        <p:spPr>
          <a:xfrm>
            <a:off x="3611300" y="3911481"/>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1" name="Shape 891"/>
          <p:cNvSpPr/>
          <p:nvPr/>
        </p:nvSpPr>
        <p:spPr>
          <a:xfrm>
            <a:off x="4009061" y="260765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2" name="Shape 892"/>
          <p:cNvSpPr/>
          <p:nvPr/>
        </p:nvSpPr>
        <p:spPr>
          <a:xfrm>
            <a:off x="2764204" y="4270656"/>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3" name="Shape 893"/>
          <p:cNvSpPr/>
          <p:nvPr/>
        </p:nvSpPr>
        <p:spPr>
          <a:xfrm>
            <a:off x="3848697" y="4705265"/>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4" name="Shape 894"/>
          <p:cNvSpPr/>
          <p:nvPr/>
        </p:nvSpPr>
        <p:spPr>
          <a:xfrm>
            <a:off x="4009062" y="3325043"/>
            <a:ext cx="320700" cy="359200"/>
          </a:xfrm>
          <a:prstGeom prst="ellipse">
            <a:avLst/>
          </a:prstGeom>
          <a:gradFill>
            <a:gsLst>
              <a:gs pos="0">
                <a:srgbClr val="1BADF2"/>
              </a:gs>
              <a:gs pos="100000">
                <a:srgbClr val="80DFFF"/>
              </a:gs>
            </a:gsLst>
            <a:lin ang="16200038" scaled="0"/>
          </a:gradFill>
          <a:ln w="9525" cap="flat" cmpd="sng">
            <a:solidFill>
              <a:srgbClr val="2DA2D8"/>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5" name="Shape 895"/>
          <p:cNvSpPr/>
          <p:nvPr/>
        </p:nvSpPr>
        <p:spPr>
          <a:xfrm>
            <a:off x="6615421" y="2065258"/>
            <a:ext cx="320700" cy="359199"/>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6" name="Shape 896"/>
          <p:cNvSpPr/>
          <p:nvPr/>
        </p:nvSpPr>
        <p:spPr>
          <a:xfrm>
            <a:off x="7298468" y="2729231"/>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222222"/>
              </a:buClr>
              <a:buSzPct val="25000"/>
              <a:buFont typeface="Avenir"/>
              <a:buNone/>
            </a:pPr>
            <a:r>
              <a:rPr lang="en" sz="1300" kern="0">
                <a:solidFill>
                  <a:srgbClr val="222222"/>
                </a:solidFill>
                <a:latin typeface="Avenir"/>
                <a:ea typeface="Avenir"/>
                <a:cs typeface="Avenir"/>
                <a:sym typeface="Avenir"/>
              </a:rPr>
              <a:t>Y</a:t>
            </a:r>
          </a:p>
        </p:txBody>
      </p:sp>
      <p:sp>
        <p:nvSpPr>
          <p:cNvPr id="897" name="Shape 897"/>
          <p:cNvSpPr/>
          <p:nvPr/>
        </p:nvSpPr>
        <p:spPr>
          <a:xfrm>
            <a:off x="7011361" y="3661056"/>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8" name="Shape 898"/>
          <p:cNvSpPr/>
          <p:nvPr/>
        </p:nvSpPr>
        <p:spPr>
          <a:xfrm>
            <a:off x="6294696" y="2729231"/>
            <a:ext cx="320699"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899" name="Shape 899"/>
          <p:cNvSpPr/>
          <p:nvPr/>
        </p:nvSpPr>
        <p:spPr>
          <a:xfrm>
            <a:off x="7285852" y="1858483"/>
            <a:ext cx="320700" cy="359199"/>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900" name="Shape 900"/>
          <p:cNvSpPr/>
          <p:nvPr/>
        </p:nvSpPr>
        <p:spPr>
          <a:xfrm>
            <a:off x="6455057" y="33018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901" name="Shape 901"/>
          <p:cNvSpPr/>
          <p:nvPr/>
        </p:nvSpPr>
        <p:spPr>
          <a:xfrm>
            <a:off x="5395098" y="2607653"/>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902" name="Shape 902"/>
          <p:cNvSpPr/>
          <p:nvPr/>
        </p:nvSpPr>
        <p:spPr>
          <a:xfrm>
            <a:off x="5570056" y="3779569"/>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903" name="Shape 903"/>
          <p:cNvSpPr/>
          <p:nvPr/>
        </p:nvSpPr>
        <p:spPr>
          <a:xfrm>
            <a:off x="8063781" y="20108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904" name="Shape 904"/>
          <p:cNvSpPr/>
          <p:nvPr/>
        </p:nvSpPr>
        <p:spPr>
          <a:xfrm>
            <a:off x="8079710" y="2787241"/>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905" name="Shape 905"/>
          <p:cNvSpPr/>
          <p:nvPr/>
        </p:nvSpPr>
        <p:spPr>
          <a:xfrm>
            <a:off x="7758981" y="3481468"/>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sp>
        <p:nvSpPr>
          <p:cNvPr id="906" name="Shape 906"/>
          <p:cNvSpPr/>
          <p:nvPr/>
        </p:nvSpPr>
        <p:spPr>
          <a:xfrm>
            <a:off x="8561814" y="3911480"/>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cxnSp>
        <p:nvCxnSpPr>
          <p:cNvPr id="907" name="Shape 907"/>
          <p:cNvCxnSpPr>
            <a:stCxn id="879" idx="1"/>
            <a:endCxn id="878" idx="5"/>
          </p:cNvCxnSpPr>
          <p:nvPr/>
        </p:nvCxnSpPr>
        <p:spPr>
          <a:xfrm rot="10800000">
            <a:off x="1938619" y="2371836"/>
            <a:ext cx="456300" cy="410000"/>
          </a:xfrm>
          <a:prstGeom prst="straightConnector1">
            <a:avLst/>
          </a:prstGeom>
          <a:noFill/>
          <a:ln w="25400" cap="flat" cmpd="sng">
            <a:solidFill>
              <a:schemeClr val="accent1"/>
            </a:solidFill>
            <a:prstDash val="solid"/>
            <a:round/>
            <a:headEnd type="none" w="med" len="med"/>
            <a:tailEnd type="none" w="med" len="med"/>
          </a:ln>
        </p:spPr>
      </p:cxnSp>
      <p:cxnSp>
        <p:nvCxnSpPr>
          <p:cNvPr id="908" name="Shape 908"/>
          <p:cNvCxnSpPr>
            <a:stCxn id="890" idx="2"/>
            <a:endCxn id="888" idx="5"/>
          </p:cNvCxnSpPr>
          <p:nvPr/>
        </p:nvCxnSpPr>
        <p:spPr>
          <a:xfrm rot="10800000">
            <a:off x="3082100" y="3787881"/>
            <a:ext cx="529200" cy="303200"/>
          </a:xfrm>
          <a:prstGeom prst="straightConnector1">
            <a:avLst/>
          </a:prstGeom>
          <a:noFill/>
          <a:ln w="25400" cap="flat" cmpd="sng">
            <a:solidFill>
              <a:schemeClr val="accent1"/>
            </a:solidFill>
            <a:prstDash val="solid"/>
            <a:round/>
            <a:headEnd type="none" w="med" len="med"/>
            <a:tailEnd type="none" w="med" len="med"/>
          </a:ln>
        </p:spPr>
      </p:cxnSp>
      <p:cxnSp>
        <p:nvCxnSpPr>
          <p:cNvPr id="909" name="Shape 909"/>
          <p:cNvCxnSpPr>
            <a:stCxn id="882" idx="4"/>
            <a:endCxn id="879" idx="0"/>
          </p:cNvCxnSpPr>
          <p:nvPr/>
        </p:nvCxnSpPr>
        <p:spPr>
          <a:xfrm>
            <a:off x="2495688" y="2217681"/>
            <a:ext cx="12600" cy="511600"/>
          </a:xfrm>
          <a:prstGeom prst="straightConnector1">
            <a:avLst/>
          </a:prstGeom>
          <a:noFill/>
          <a:ln w="25400" cap="flat" cmpd="sng">
            <a:solidFill>
              <a:schemeClr val="accent1"/>
            </a:solidFill>
            <a:prstDash val="solid"/>
            <a:round/>
            <a:headEnd type="none" w="med" len="med"/>
            <a:tailEnd type="none" w="med" len="med"/>
          </a:ln>
        </p:spPr>
      </p:cxnSp>
      <p:cxnSp>
        <p:nvCxnSpPr>
          <p:cNvPr id="910" name="Shape 910"/>
          <p:cNvCxnSpPr>
            <a:stCxn id="886" idx="3"/>
            <a:endCxn id="879" idx="7"/>
          </p:cNvCxnSpPr>
          <p:nvPr/>
        </p:nvCxnSpPr>
        <p:spPr>
          <a:xfrm flipH="1">
            <a:off x="2621732" y="2317479"/>
            <a:ext cx="538500" cy="464400"/>
          </a:xfrm>
          <a:prstGeom prst="straightConnector1">
            <a:avLst/>
          </a:prstGeom>
          <a:noFill/>
          <a:ln w="25400" cap="flat" cmpd="sng">
            <a:solidFill>
              <a:schemeClr val="accent1"/>
            </a:solidFill>
            <a:prstDash val="solid"/>
            <a:round/>
            <a:headEnd type="none" w="med" len="med"/>
            <a:tailEnd type="none" w="med" len="med"/>
          </a:ln>
        </p:spPr>
      </p:cxnSp>
      <p:cxnSp>
        <p:nvCxnSpPr>
          <p:cNvPr id="911" name="Shape 911"/>
          <p:cNvCxnSpPr>
            <a:stCxn id="887" idx="2"/>
            <a:endCxn id="879" idx="6"/>
          </p:cNvCxnSpPr>
          <p:nvPr/>
        </p:nvCxnSpPr>
        <p:spPr>
          <a:xfrm rot="10800000">
            <a:off x="2668696" y="2908841"/>
            <a:ext cx="460500" cy="58000"/>
          </a:xfrm>
          <a:prstGeom prst="straightConnector1">
            <a:avLst/>
          </a:prstGeom>
          <a:noFill/>
          <a:ln w="25400" cap="flat" cmpd="sng">
            <a:solidFill>
              <a:schemeClr val="accent1"/>
            </a:solidFill>
            <a:prstDash val="solid"/>
            <a:round/>
            <a:headEnd type="none" w="med" len="med"/>
            <a:tailEnd type="none" w="med" len="med"/>
          </a:ln>
        </p:spPr>
      </p:cxnSp>
      <p:cxnSp>
        <p:nvCxnSpPr>
          <p:cNvPr id="912" name="Shape 912"/>
          <p:cNvCxnSpPr>
            <a:stCxn id="888" idx="1"/>
            <a:endCxn id="879" idx="5"/>
          </p:cNvCxnSpPr>
          <p:nvPr/>
        </p:nvCxnSpPr>
        <p:spPr>
          <a:xfrm rot="10800000">
            <a:off x="2621732" y="3035672"/>
            <a:ext cx="233700" cy="498400"/>
          </a:xfrm>
          <a:prstGeom prst="straightConnector1">
            <a:avLst/>
          </a:prstGeom>
          <a:noFill/>
          <a:ln w="25400" cap="flat" cmpd="sng">
            <a:solidFill>
              <a:schemeClr val="accent1"/>
            </a:solidFill>
            <a:prstDash val="solid"/>
            <a:round/>
            <a:headEnd type="none" w="med" len="med"/>
            <a:tailEnd type="none" w="med" len="med"/>
          </a:ln>
        </p:spPr>
      </p:cxnSp>
      <p:cxnSp>
        <p:nvCxnSpPr>
          <p:cNvPr id="913" name="Shape 913"/>
          <p:cNvCxnSpPr>
            <a:stCxn id="883" idx="7"/>
            <a:endCxn id="879" idx="3"/>
          </p:cNvCxnSpPr>
          <p:nvPr/>
        </p:nvCxnSpPr>
        <p:spPr>
          <a:xfrm rot="10800000" flipH="1">
            <a:off x="1778277" y="3035685"/>
            <a:ext cx="616500" cy="318800"/>
          </a:xfrm>
          <a:prstGeom prst="straightConnector1">
            <a:avLst/>
          </a:prstGeom>
          <a:noFill/>
          <a:ln w="25400" cap="flat" cmpd="sng">
            <a:solidFill>
              <a:schemeClr val="accent1"/>
            </a:solidFill>
            <a:prstDash val="solid"/>
            <a:round/>
            <a:headEnd type="none" w="med" len="med"/>
            <a:tailEnd type="none" w="med" len="med"/>
          </a:ln>
        </p:spPr>
      </p:cxnSp>
      <p:cxnSp>
        <p:nvCxnSpPr>
          <p:cNvPr id="914" name="Shape 914"/>
          <p:cNvCxnSpPr>
            <a:stCxn id="879" idx="2"/>
            <a:endCxn id="881" idx="6"/>
          </p:cNvCxnSpPr>
          <p:nvPr/>
        </p:nvCxnSpPr>
        <p:spPr>
          <a:xfrm rot="10800000">
            <a:off x="1664854" y="2908832"/>
            <a:ext cx="683100" cy="0"/>
          </a:xfrm>
          <a:prstGeom prst="straightConnector1">
            <a:avLst/>
          </a:prstGeom>
          <a:noFill/>
          <a:ln w="25400" cap="flat" cmpd="sng">
            <a:solidFill>
              <a:schemeClr val="accent1"/>
            </a:solidFill>
            <a:prstDash val="solid"/>
            <a:round/>
            <a:headEnd type="none" w="med" len="med"/>
            <a:tailEnd type="none" w="med" len="med"/>
          </a:ln>
        </p:spPr>
      </p:cxnSp>
      <p:cxnSp>
        <p:nvCxnSpPr>
          <p:cNvPr id="915" name="Shape 915"/>
          <p:cNvCxnSpPr>
            <a:stCxn id="887" idx="6"/>
            <a:endCxn id="891" idx="2"/>
          </p:cNvCxnSpPr>
          <p:nvPr/>
        </p:nvCxnSpPr>
        <p:spPr>
          <a:xfrm rot="10800000" flipH="1">
            <a:off x="3449896" y="2787241"/>
            <a:ext cx="559200" cy="179600"/>
          </a:xfrm>
          <a:prstGeom prst="straightConnector1">
            <a:avLst/>
          </a:prstGeom>
          <a:noFill/>
          <a:ln w="25400" cap="flat" cmpd="sng">
            <a:solidFill>
              <a:schemeClr val="accent1"/>
            </a:solidFill>
            <a:prstDash val="solid"/>
            <a:round/>
            <a:headEnd type="none" w="med" len="med"/>
            <a:tailEnd type="none" w="med" len="med"/>
          </a:ln>
        </p:spPr>
      </p:cxnSp>
      <p:cxnSp>
        <p:nvCxnSpPr>
          <p:cNvPr id="916" name="Shape 916"/>
          <p:cNvCxnSpPr>
            <a:stCxn id="894" idx="1"/>
            <a:endCxn id="887" idx="5"/>
          </p:cNvCxnSpPr>
          <p:nvPr/>
        </p:nvCxnSpPr>
        <p:spPr>
          <a:xfrm rot="10800000">
            <a:off x="3402928" y="3093647"/>
            <a:ext cx="653100" cy="284000"/>
          </a:xfrm>
          <a:prstGeom prst="straightConnector1">
            <a:avLst/>
          </a:prstGeom>
          <a:noFill/>
          <a:ln w="25400" cap="flat" cmpd="sng">
            <a:solidFill>
              <a:schemeClr val="accent1"/>
            </a:solidFill>
            <a:prstDash val="solid"/>
            <a:round/>
            <a:headEnd type="none" w="med" len="med"/>
            <a:tailEnd type="none" w="med" len="med"/>
          </a:ln>
        </p:spPr>
      </p:cxnSp>
      <p:cxnSp>
        <p:nvCxnSpPr>
          <p:cNvPr id="917" name="Shape 917"/>
          <p:cNvCxnSpPr>
            <a:stCxn id="892" idx="0"/>
            <a:endCxn id="888" idx="3"/>
          </p:cNvCxnSpPr>
          <p:nvPr/>
        </p:nvCxnSpPr>
        <p:spPr>
          <a:xfrm rot="10800000">
            <a:off x="2855554" y="3788256"/>
            <a:ext cx="69000" cy="482400"/>
          </a:xfrm>
          <a:prstGeom prst="straightConnector1">
            <a:avLst/>
          </a:prstGeom>
          <a:noFill/>
          <a:ln w="25400" cap="flat" cmpd="sng">
            <a:solidFill>
              <a:schemeClr val="accent1"/>
            </a:solidFill>
            <a:prstDash val="solid"/>
            <a:round/>
            <a:headEnd type="none" w="med" len="med"/>
            <a:tailEnd type="none" w="med" len="med"/>
          </a:ln>
        </p:spPr>
      </p:cxnSp>
      <p:cxnSp>
        <p:nvCxnSpPr>
          <p:cNvPr id="918" name="Shape 918"/>
          <p:cNvCxnSpPr>
            <a:stCxn id="893" idx="1"/>
            <a:endCxn id="892" idx="6"/>
          </p:cNvCxnSpPr>
          <p:nvPr/>
        </p:nvCxnSpPr>
        <p:spPr>
          <a:xfrm rot="10800000">
            <a:off x="3084762" y="4450269"/>
            <a:ext cx="810900" cy="307600"/>
          </a:xfrm>
          <a:prstGeom prst="straightConnector1">
            <a:avLst/>
          </a:prstGeom>
          <a:noFill/>
          <a:ln w="25400" cap="flat" cmpd="sng">
            <a:solidFill>
              <a:schemeClr val="accent1"/>
            </a:solidFill>
            <a:prstDash val="solid"/>
            <a:round/>
            <a:headEnd type="none" w="med" len="med"/>
            <a:tailEnd type="none" w="med" len="med"/>
          </a:ln>
        </p:spPr>
      </p:cxnSp>
      <p:cxnSp>
        <p:nvCxnSpPr>
          <p:cNvPr id="919" name="Shape 919"/>
          <p:cNvCxnSpPr>
            <a:stCxn id="894" idx="4"/>
            <a:endCxn id="890" idx="7"/>
          </p:cNvCxnSpPr>
          <p:nvPr/>
        </p:nvCxnSpPr>
        <p:spPr>
          <a:xfrm flipH="1">
            <a:off x="3885012" y="3684243"/>
            <a:ext cx="284400" cy="280000"/>
          </a:xfrm>
          <a:prstGeom prst="straightConnector1">
            <a:avLst/>
          </a:prstGeom>
          <a:noFill/>
          <a:ln w="25400" cap="flat" cmpd="sng">
            <a:solidFill>
              <a:schemeClr val="accent1"/>
            </a:solidFill>
            <a:prstDash val="solid"/>
            <a:round/>
            <a:headEnd type="none" w="med" len="med"/>
            <a:tailEnd type="none" w="med" len="med"/>
          </a:ln>
        </p:spPr>
      </p:cxnSp>
      <p:cxnSp>
        <p:nvCxnSpPr>
          <p:cNvPr id="920" name="Shape 920"/>
          <p:cNvCxnSpPr>
            <a:stCxn id="879" idx="4"/>
            <a:endCxn id="880" idx="0"/>
          </p:cNvCxnSpPr>
          <p:nvPr/>
        </p:nvCxnSpPr>
        <p:spPr>
          <a:xfrm flipH="1">
            <a:off x="2221204" y="3088432"/>
            <a:ext cx="287100" cy="572800"/>
          </a:xfrm>
          <a:prstGeom prst="straightConnector1">
            <a:avLst/>
          </a:prstGeom>
          <a:noFill/>
          <a:ln w="25400" cap="flat" cmpd="sng">
            <a:solidFill>
              <a:schemeClr val="accent1"/>
            </a:solidFill>
            <a:prstDash val="solid"/>
            <a:round/>
            <a:headEnd type="none" w="med" len="med"/>
            <a:tailEnd type="none" w="med" len="med"/>
          </a:ln>
        </p:spPr>
      </p:cxnSp>
      <p:cxnSp>
        <p:nvCxnSpPr>
          <p:cNvPr id="921" name="Shape 921"/>
          <p:cNvCxnSpPr>
            <a:stCxn id="882" idx="5"/>
            <a:endCxn id="887" idx="0"/>
          </p:cNvCxnSpPr>
          <p:nvPr/>
        </p:nvCxnSpPr>
        <p:spPr>
          <a:xfrm>
            <a:off x="2609072" y="2165079"/>
            <a:ext cx="680400" cy="622000"/>
          </a:xfrm>
          <a:prstGeom prst="straightConnector1">
            <a:avLst/>
          </a:prstGeom>
          <a:noFill/>
          <a:ln w="25400" cap="flat" cmpd="sng">
            <a:solidFill>
              <a:schemeClr val="accent1"/>
            </a:solidFill>
            <a:prstDash val="solid"/>
            <a:round/>
            <a:headEnd type="none" w="med" len="med"/>
            <a:tailEnd type="none" w="med" len="med"/>
          </a:ln>
        </p:spPr>
      </p:cxnSp>
      <p:cxnSp>
        <p:nvCxnSpPr>
          <p:cNvPr id="922" name="Shape 922"/>
          <p:cNvCxnSpPr>
            <a:stCxn id="888" idx="2"/>
            <a:endCxn id="883" idx="6"/>
          </p:cNvCxnSpPr>
          <p:nvPr/>
        </p:nvCxnSpPr>
        <p:spPr>
          <a:xfrm rot="10800000">
            <a:off x="1825367" y="3481468"/>
            <a:ext cx="983100" cy="179600"/>
          </a:xfrm>
          <a:prstGeom prst="straightConnector1">
            <a:avLst/>
          </a:prstGeom>
          <a:noFill/>
          <a:ln w="25400" cap="flat" cmpd="sng">
            <a:solidFill>
              <a:schemeClr val="accent1"/>
            </a:solidFill>
            <a:prstDash val="solid"/>
            <a:round/>
            <a:headEnd type="none" w="med" len="med"/>
            <a:tailEnd type="none" w="med" len="med"/>
          </a:ln>
        </p:spPr>
      </p:cxnSp>
      <p:cxnSp>
        <p:nvCxnSpPr>
          <p:cNvPr id="923" name="Shape 923"/>
          <p:cNvCxnSpPr>
            <a:stCxn id="891" idx="6"/>
            <a:endCxn id="901" idx="2"/>
          </p:cNvCxnSpPr>
          <p:nvPr/>
        </p:nvCxnSpPr>
        <p:spPr>
          <a:xfrm>
            <a:off x="4329761" y="2787253"/>
            <a:ext cx="1065300" cy="0"/>
          </a:xfrm>
          <a:prstGeom prst="straightConnector1">
            <a:avLst/>
          </a:prstGeom>
          <a:noFill/>
          <a:ln w="25400" cap="flat" cmpd="sng">
            <a:solidFill>
              <a:schemeClr val="accent1"/>
            </a:solidFill>
            <a:prstDash val="solid"/>
            <a:round/>
            <a:headEnd type="none" w="med" len="med"/>
            <a:tailEnd type="none" w="med" len="med"/>
          </a:ln>
        </p:spPr>
      </p:cxnSp>
      <p:cxnSp>
        <p:nvCxnSpPr>
          <p:cNvPr id="924" name="Shape 924"/>
          <p:cNvCxnSpPr>
            <a:stCxn id="888" idx="7"/>
            <a:endCxn id="887" idx="4"/>
          </p:cNvCxnSpPr>
          <p:nvPr/>
        </p:nvCxnSpPr>
        <p:spPr>
          <a:xfrm rot="10800000" flipH="1">
            <a:off x="3082205" y="3146472"/>
            <a:ext cx="207299" cy="387600"/>
          </a:xfrm>
          <a:prstGeom prst="straightConnector1">
            <a:avLst/>
          </a:prstGeom>
          <a:noFill/>
          <a:ln w="25400" cap="flat" cmpd="sng">
            <a:solidFill>
              <a:schemeClr val="accent1"/>
            </a:solidFill>
            <a:prstDash val="solid"/>
            <a:round/>
            <a:headEnd type="none" w="med" len="med"/>
            <a:tailEnd type="none" w="med" len="med"/>
          </a:ln>
        </p:spPr>
      </p:cxnSp>
      <p:cxnSp>
        <p:nvCxnSpPr>
          <p:cNvPr id="925" name="Shape 925"/>
          <p:cNvCxnSpPr>
            <a:stCxn id="884" idx="6"/>
            <a:endCxn id="881" idx="2"/>
          </p:cNvCxnSpPr>
          <p:nvPr/>
        </p:nvCxnSpPr>
        <p:spPr>
          <a:xfrm>
            <a:off x="765284" y="2787253"/>
            <a:ext cx="579000" cy="121600"/>
          </a:xfrm>
          <a:prstGeom prst="straightConnector1">
            <a:avLst/>
          </a:prstGeom>
          <a:noFill/>
          <a:ln w="25400" cap="flat" cmpd="sng">
            <a:solidFill>
              <a:schemeClr val="accent1"/>
            </a:solidFill>
            <a:prstDash val="solid"/>
            <a:round/>
            <a:headEnd type="none" w="med" len="med"/>
            <a:tailEnd type="none" w="med" len="med"/>
          </a:ln>
        </p:spPr>
      </p:cxnSp>
      <p:cxnSp>
        <p:nvCxnSpPr>
          <p:cNvPr id="926" name="Shape 926"/>
          <p:cNvCxnSpPr>
            <a:stCxn id="878" idx="6"/>
            <a:endCxn id="886" idx="2"/>
          </p:cNvCxnSpPr>
          <p:nvPr/>
        </p:nvCxnSpPr>
        <p:spPr>
          <a:xfrm rot="10800000" flipH="1">
            <a:off x="1985607" y="2190457"/>
            <a:ext cx="1127700" cy="54400"/>
          </a:xfrm>
          <a:prstGeom prst="straightConnector1">
            <a:avLst/>
          </a:prstGeom>
          <a:noFill/>
          <a:ln w="25400" cap="flat" cmpd="sng">
            <a:solidFill>
              <a:schemeClr val="accent1"/>
            </a:solidFill>
            <a:prstDash val="solid"/>
            <a:round/>
            <a:headEnd type="none" w="med" len="med"/>
            <a:tailEnd type="none" w="med" len="med"/>
          </a:ln>
        </p:spPr>
      </p:cxnSp>
      <p:cxnSp>
        <p:nvCxnSpPr>
          <p:cNvPr id="927" name="Shape 927"/>
          <p:cNvCxnSpPr>
            <a:stCxn id="885" idx="7"/>
            <a:endCxn id="883" idx="3"/>
          </p:cNvCxnSpPr>
          <p:nvPr/>
        </p:nvCxnSpPr>
        <p:spPr>
          <a:xfrm rot="10800000" flipH="1">
            <a:off x="893276" y="3608573"/>
            <a:ext cx="658200" cy="223600"/>
          </a:xfrm>
          <a:prstGeom prst="straightConnector1">
            <a:avLst/>
          </a:prstGeom>
          <a:noFill/>
          <a:ln w="25400" cap="flat" cmpd="sng">
            <a:solidFill>
              <a:schemeClr val="accent1"/>
            </a:solidFill>
            <a:prstDash val="solid"/>
            <a:round/>
            <a:headEnd type="none" w="med" len="med"/>
            <a:tailEnd type="none" w="med" len="med"/>
          </a:ln>
        </p:spPr>
      </p:cxnSp>
      <p:cxnSp>
        <p:nvCxnSpPr>
          <p:cNvPr id="928" name="Shape 928"/>
          <p:cNvCxnSpPr>
            <a:stCxn id="904" idx="2"/>
            <a:endCxn id="896" idx="6"/>
          </p:cNvCxnSpPr>
          <p:nvPr/>
        </p:nvCxnSpPr>
        <p:spPr>
          <a:xfrm rot="10800000">
            <a:off x="7619210" y="2908841"/>
            <a:ext cx="460500" cy="58000"/>
          </a:xfrm>
          <a:prstGeom prst="straightConnector1">
            <a:avLst/>
          </a:prstGeom>
          <a:noFill/>
          <a:ln w="25400" cap="flat" cmpd="sng">
            <a:solidFill>
              <a:schemeClr val="accent1"/>
            </a:solidFill>
            <a:prstDash val="solid"/>
            <a:round/>
            <a:headEnd type="none" w="med" len="med"/>
            <a:tailEnd type="none" w="med" len="med"/>
          </a:ln>
        </p:spPr>
      </p:cxnSp>
      <p:cxnSp>
        <p:nvCxnSpPr>
          <p:cNvPr id="929" name="Shape 929"/>
          <p:cNvCxnSpPr>
            <a:stCxn id="906" idx="1"/>
            <a:endCxn id="905" idx="5"/>
          </p:cNvCxnSpPr>
          <p:nvPr/>
        </p:nvCxnSpPr>
        <p:spPr>
          <a:xfrm rot="10800000">
            <a:off x="8032780" y="3788083"/>
            <a:ext cx="576000" cy="176000"/>
          </a:xfrm>
          <a:prstGeom prst="straightConnector1">
            <a:avLst/>
          </a:prstGeom>
          <a:noFill/>
          <a:ln w="25400" cap="flat" cmpd="sng">
            <a:solidFill>
              <a:schemeClr val="accent1"/>
            </a:solidFill>
            <a:prstDash val="solid"/>
            <a:round/>
            <a:headEnd type="none" w="med" len="med"/>
            <a:tailEnd type="none" w="med" len="med"/>
          </a:ln>
        </p:spPr>
      </p:cxnSp>
      <p:cxnSp>
        <p:nvCxnSpPr>
          <p:cNvPr id="930" name="Shape 930"/>
          <p:cNvCxnSpPr>
            <a:stCxn id="905" idx="1"/>
            <a:endCxn id="896" idx="5"/>
          </p:cNvCxnSpPr>
          <p:nvPr/>
        </p:nvCxnSpPr>
        <p:spPr>
          <a:xfrm rot="10800000">
            <a:off x="7572247" y="3035672"/>
            <a:ext cx="233700" cy="498400"/>
          </a:xfrm>
          <a:prstGeom prst="straightConnector1">
            <a:avLst/>
          </a:prstGeom>
          <a:noFill/>
          <a:ln w="25400" cap="flat" cmpd="sng">
            <a:solidFill>
              <a:schemeClr val="accent1"/>
            </a:solidFill>
            <a:prstDash val="solid"/>
            <a:round/>
            <a:headEnd type="none" w="med" len="med"/>
            <a:tailEnd type="none" w="med" len="med"/>
          </a:ln>
        </p:spPr>
      </p:cxnSp>
      <p:cxnSp>
        <p:nvCxnSpPr>
          <p:cNvPr id="931" name="Shape 931"/>
          <p:cNvCxnSpPr>
            <a:stCxn id="896" idx="2"/>
            <a:endCxn id="898" idx="6"/>
          </p:cNvCxnSpPr>
          <p:nvPr/>
        </p:nvCxnSpPr>
        <p:spPr>
          <a:xfrm rot="10800000">
            <a:off x="6615368" y="2908831"/>
            <a:ext cx="683100" cy="0"/>
          </a:xfrm>
          <a:prstGeom prst="straightConnector1">
            <a:avLst/>
          </a:prstGeom>
          <a:noFill/>
          <a:ln w="25400" cap="flat" cmpd="sng">
            <a:solidFill>
              <a:schemeClr val="accent1"/>
            </a:solidFill>
            <a:prstDash val="solid"/>
            <a:round/>
            <a:headEnd type="none" w="med" len="med"/>
            <a:tailEnd type="none" w="med" len="med"/>
          </a:ln>
        </p:spPr>
      </p:cxnSp>
      <p:cxnSp>
        <p:nvCxnSpPr>
          <p:cNvPr id="932" name="Shape 932"/>
          <p:cNvCxnSpPr>
            <a:stCxn id="898" idx="2"/>
            <a:endCxn id="901" idx="6"/>
          </p:cNvCxnSpPr>
          <p:nvPr/>
        </p:nvCxnSpPr>
        <p:spPr>
          <a:xfrm rot="10800000">
            <a:off x="5715693" y="2787231"/>
            <a:ext cx="579000" cy="121600"/>
          </a:xfrm>
          <a:prstGeom prst="straightConnector1">
            <a:avLst/>
          </a:prstGeom>
          <a:noFill/>
          <a:ln w="25400" cap="flat" cmpd="sng">
            <a:solidFill>
              <a:schemeClr val="accent1"/>
            </a:solidFill>
            <a:prstDash val="solid"/>
            <a:round/>
            <a:headEnd type="none" w="med" len="med"/>
            <a:tailEnd type="none" w="med" len="med"/>
          </a:ln>
        </p:spPr>
      </p:cxnSp>
      <p:cxnSp>
        <p:nvCxnSpPr>
          <p:cNvPr id="933" name="Shape 933"/>
          <p:cNvCxnSpPr>
            <a:stCxn id="902" idx="2"/>
            <a:endCxn id="894" idx="6"/>
          </p:cNvCxnSpPr>
          <p:nvPr/>
        </p:nvCxnSpPr>
        <p:spPr>
          <a:xfrm rot="10800000">
            <a:off x="4329856" y="3504769"/>
            <a:ext cx="1240200" cy="454400"/>
          </a:xfrm>
          <a:prstGeom prst="straightConnector1">
            <a:avLst/>
          </a:prstGeom>
          <a:noFill/>
          <a:ln w="25400" cap="flat" cmpd="sng">
            <a:solidFill>
              <a:schemeClr val="accent1"/>
            </a:solidFill>
            <a:prstDash val="solid"/>
            <a:round/>
            <a:headEnd type="none" w="med" len="med"/>
            <a:tailEnd type="none" w="med" len="med"/>
          </a:ln>
        </p:spPr>
      </p:cxnSp>
      <p:cxnSp>
        <p:nvCxnSpPr>
          <p:cNvPr id="934" name="Shape 934"/>
          <p:cNvCxnSpPr>
            <a:stCxn id="902" idx="7"/>
            <a:endCxn id="900" idx="2"/>
          </p:cNvCxnSpPr>
          <p:nvPr/>
        </p:nvCxnSpPr>
        <p:spPr>
          <a:xfrm rot="10800000" flipH="1">
            <a:off x="5843790" y="3481373"/>
            <a:ext cx="611400" cy="350800"/>
          </a:xfrm>
          <a:prstGeom prst="straightConnector1">
            <a:avLst/>
          </a:prstGeom>
          <a:noFill/>
          <a:ln w="25400" cap="flat" cmpd="sng">
            <a:solidFill>
              <a:schemeClr val="accent1"/>
            </a:solidFill>
            <a:prstDash val="solid"/>
            <a:round/>
            <a:headEnd type="none" w="med" len="med"/>
            <a:tailEnd type="none" w="med" len="med"/>
          </a:ln>
        </p:spPr>
      </p:cxnSp>
      <p:cxnSp>
        <p:nvCxnSpPr>
          <p:cNvPr id="935" name="Shape 935"/>
          <p:cNvCxnSpPr>
            <a:stCxn id="889" idx="0"/>
            <a:endCxn id="897" idx="4"/>
          </p:cNvCxnSpPr>
          <p:nvPr/>
        </p:nvCxnSpPr>
        <p:spPr>
          <a:xfrm rot="10800000">
            <a:off x="7171837" y="4020308"/>
            <a:ext cx="114000" cy="666000"/>
          </a:xfrm>
          <a:prstGeom prst="straightConnector1">
            <a:avLst/>
          </a:prstGeom>
          <a:noFill/>
          <a:ln w="25400" cap="flat" cmpd="sng">
            <a:solidFill>
              <a:schemeClr val="accent1"/>
            </a:solidFill>
            <a:prstDash val="solid"/>
            <a:round/>
            <a:headEnd type="none" w="med" len="med"/>
            <a:tailEnd type="none" w="med" len="med"/>
          </a:ln>
        </p:spPr>
      </p:cxnSp>
      <p:cxnSp>
        <p:nvCxnSpPr>
          <p:cNvPr id="936" name="Shape 936"/>
          <p:cNvCxnSpPr>
            <a:stCxn id="889" idx="1"/>
            <a:endCxn id="902" idx="5"/>
          </p:cNvCxnSpPr>
          <p:nvPr/>
        </p:nvCxnSpPr>
        <p:spPr>
          <a:xfrm rot="10800000">
            <a:off x="5843753" y="4086111"/>
            <a:ext cx="1328700" cy="652800"/>
          </a:xfrm>
          <a:prstGeom prst="straightConnector1">
            <a:avLst/>
          </a:prstGeom>
          <a:noFill/>
          <a:ln w="25400" cap="flat" cmpd="sng">
            <a:solidFill>
              <a:schemeClr val="accent1"/>
            </a:solidFill>
            <a:prstDash val="solid"/>
            <a:round/>
            <a:headEnd type="none" w="med" len="med"/>
            <a:tailEnd type="none" w="med" len="med"/>
          </a:ln>
        </p:spPr>
      </p:cxnSp>
      <p:cxnSp>
        <p:nvCxnSpPr>
          <p:cNvPr id="937" name="Shape 937"/>
          <p:cNvCxnSpPr>
            <a:stCxn id="905" idx="2"/>
            <a:endCxn id="897" idx="7"/>
          </p:cNvCxnSpPr>
          <p:nvPr/>
        </p:nvCxnSpPr>
        <p:spPr>
          <a:xfrm flipH="1">
            <a:off x="7284981" y="3661068"/>
            <a:ext cx="474000" cy="52400"/>
          </a:xfrm>
          <a:prstGeom prst="straightConnector1">
            <a:avLst/>
          </a:prstGeom>
          <a:noFill/>
          <a:ln w="25400" cap="flat" cmpd="sng">
            <a:solidFill>
              <a:schemeClr val="accent1"/>
            </a:solidFill>
            <a:prstDash val="solid"/>
            <a:round/>
            <a:headEnd type="none" w="med" len="med"/>
            <a:tailEnd type="none" w="med" len="med"/>
          </a:ln>
        </p:spPr>
      </p:cxnSp>
      <p:cxnSp>
        <p:nvCxnSpPr>
          <p:cNvPr id="938" name="Shape 938"/>
          <p:cNvCxnSpPr>
            <a:stCxn id="900" idx="6"/>
            <a:endCxn id="897" idx="1"/>
          </p:cNvCxnSpPr>
          <p:nvPr/>
        </p:nvCxnSpPr>
        <p:spPr>
          <a:xfrm>
            <a:off x="6775757" y="3481480"/>
            <a:ext cx="282600" cy="232000"/>
          </a:xfrm>
          <a:prstGeom prst="straightConnector1">
            <a:avLst/>
          </a:prstGeom>
          <a:noFill/>
          <a:ln w="25400" cap="flat" cmpd="sng">
            <a:solidFill>
              <a:schemeClr val="accent1"/>
            </a:solidFill>
            <a:prstDash val="solid"/>
            <a:round/>
            <a:headEnd type="none" w="med" len="med"/>
            <a:tailEnd type="none" w="med" len="med"/>
          </a:ln>
        </p:spPr>
      </p:cxnSp>
      <p:cxnSp>
        <p:nvCxnSpPr>
          <p:cNvPr id="939" name="Shape 939"/>
          <p:cNvCxnSpPr>
            <a:stCxn id="903" idx="4"/>
          </p:cNvCxnSpPr>
          <p:nvPr/>
        </p:nvCxnSpPr>
        <p:spPr>
          <a:xfrm flipH="1">
            <a:off x="7619031" y="2370080"/>
            <a:ext cx="605100" cy="417200"/>
          </a:xfrm>
          <a:prstGeom prst="straightConnector1">
            <a:avLst/>
          </a:prstGeom>
          <a:noFill/>
          <a:ln w="25400" cap="flat" cmpd="sng">
            <a:solidFill>
              <a:schemeClr val="accent1"/>
            </a:solidFill>
            <a:prstDash val="solid"/>
            <a:round/>
            <a:headEnd type="none" w="med" len="med"/>
            <a:tailEnd type="none" w="med" len="med"/>
          </a:ln>
        </p:spPr>
      </p:cxnSp>
      <p:cxnSp>
        <p:nvCxnSpPr>
          <p:cNvPr id="940" name="Shape 940"/>
          <p:cNvCxnSpPr>
            <a:stCxn id="899" idx="4"/>
            <a:endCxn id="896" idx="0"/>
          </p:cNvCxnSpPr>
          <p:nvPr/>
        </p:nvCxnSpPr>
        <p:spPr>
          <a:xfrm>
            <a:off x="7446202" y="2217681"/>
            <a:ext cx="12600" cy="511600"/>
          </a:xfrm>
          <a:prstGeom prst="straightConnector1">
            <a:avLst/>
          </a:prstGeom>
          <a:noFill/>
          <a:ln w="25400" cap="flat" cmpd="sng">
            <a:solidFill>
              <a:schemeClr val="accent1"/>
            </a:solidFill>
            <a:prstDash val="solid"/>
            <a:round/>
            <a:headEnd type="none" w="med" len="med"/>
            <a:tailEnd type="none" w="med" len="med"/>
          </a:ln>
        </p:spPr>
      </p:cxnSp>
      <p:cxnSp>
        <p:nvCxnSpPr>
          <p:cNvPr id="941" name="Shape 941"/>
          <p:cNvCxnSpPr>
            <a:stCxn id="903" idx="2"/>
            <a:endCxn id="899" idx="6"/>
          </p:cNvCxnSpPr>
          <p:nvPr/>
        </p:nvCxnSpPr>
        <p:spPr>
          <a:xfrm rot="10800000">
            <a:off x="7606581" y="2038080"/>
            <a:ext cx="457200" cy="152400"/>
          </a:xfrm>
          <a:prstGeom prst="straightConnector1">
            <a:avLst/>
          </a:prstGeom>
          <a:noFill/>
          <a:ln w="25400" cap="flat" cmpd="sng">
            <a:solidFill>
              <a:schemeClr val="accent1"/>
            </a:solidFill>
            <a:prstDash val="solid"/>
            <a:round/>
            <a:headEnd type="none" w="med" len="med"/>
            <a:tailEnd type="none" w="med" len="med"/>
          </a:ln>
        </p:spPr>
      </p:cxnSp>
      <p:cxnSp>
        <p:nvCxnSpPr>
          <p:cNvPr id="942" name="Shape 942"/>
          <p:cNvCxnSpPr>
            <a:stCxn id="896" idx="1"/>
            <a:endCxn id="895" idx="5"/>
          </p:cNvCxnSpPr>
          <p:nvPr/>
        </p:nvCxnSpPr>
        <p:spPr>
          <a:xfrm rot="10800000">
            <a:off x="6889133" y="2371835"/>
            <a:ext cx="456300" cy="410000"/>
          </a:xfrm>
          <a:prstGeom prst="straightConnector1">
            <a:avLst/>
          </a:prstGeom>
          <a:noFill/>
          <a:ln w="25400" cap="flat" cmpd="sng">
            <a:solidFill>
              <a:schemeClr val="accent1"/>
            </a:solidFill>
            <a:prstDash val="solid"/>
            <a:round/>
            <a:headEnd type="none" w="med" len="med"/>
            <a:tailEnd type="none" w="med" len="med"/>
          </a:ln>
        </p:spPr>
      </p:cxnSp>
      <p:cxnSp>
        <p:nvCxnSpPr>
          <p:cNvPr id="943" name="Shape 943"/>
          <p:cNvCxnSpPr>
            <a:stCxn id="900" idx="7"/>
            <a:endCxn id="896" idx="3"/>
          </p:cNvCxnSpPr>
          <p:nvPr/>
        </p:nvCxnSpPr>
        <p:spPr>
          <a:xfrm rot="10800000" flipH="1">
            <a:off x="6728791" y="3035684"/>
            <a:ext cx="616500" cy="318800"/>
          </a:xfrm>
          <a:prstGeom prst="straightConnector1">
            <a:avLst/>
          </a:prstGeom>
          <a:noFill/>
          <a:ln w="25400" cap="flat" cmpd="sng">
            <a:solidFill>
              <a:schemeClr val="accent1"/>
            </a:solidFill>
            <a:prstDash val="solid"/>
            <a:round/>
            <a:headEnd type="none" w="med" len="med"/>
            <a:tailEnd type="none" w="med" len="med"/>
          </a:ln>
        </p:spPr>
      </p:cxnSp>
      <p:cxnSp>
        <p:nvCxnSpPr>
          <p:cNvPr id="944" name="Shape 944"/>
          <p:cNvCxnSpPr>
            <a:stCxn id="898" idx="5"/>
            <a:endCxn id="897" idx="0"/>
          </p:cNvCxnSpPr>
          <p:nvPr/>
        </p:nvCxnSpPr>
        <p:spPr>
          <a:xfrm>
            <a:off x="6568427" y="3035827"/>
            <a:ext cx="603300" cy="625200"/>
          </a:xfrm>
          <a:prstGeom prst="straightConnector1">
            <a:avLst/>
          </a:prstGeom>
          <a:noFill/>
          <a:ln w="25400" cap="flat" cmpd="sng">
            <a:solidFill>
              <a:schemeClr val="accent1"/>
            </a:solidFill>
            <a:prstDash val="solid"/>
            <a:round/>
            <a:headEnd type="none" w="med" len="med"/>
            <a:tailEnd type="none" w="med" len="med"/>
          </a:ln>
        </p:spPr>
      </p:cxnSp>
      <p:sp>
        <p:nvSpPr>
          <p:cNvPr id="945" name="Shape 945"/>
          <p:cNvSpPr/>
          <p:nvPr/>
        </p:nvSpPr>
        <p:spPr>
          <a:xfrm>
            <a:off x="8608784" y="4757865"/>
            <a:ext cx="320700" cy="359200"/>
          </a:xfrm>
          <a:prstGeom prst="ellipse">
            <a:avLst/>
          </a:prstGeom>
          <a:gradFill>
            <a:gsLst>
              <a:gs pos="0">
                <a:srgbClr val="FF0B18"/>
              </a:gs>
              <a:gs pos="100000">
                <a:srgbClr val="FF7878"/>
              </a:gs>
            </a:gsLst>
            <a:lin ang="16200038" scaled="0"/>
          </a:gradFill>
          <a:ln w="9525" cap="flat" cmpd="sng">
            <a:solidFill>
              <a:srgbClr val="E2222B"/>
            </a:solidFill>
            <a:prstDash val="solid"/>
            <a:round/>
            <a:headEnd type="none" w="med" len="med"/>
            <a:tailEnd type="none" w="med" len="med"/>
          </a:ln>
        </p:spPr>
        <p:txBody>
          <a:bodyPr lIns="83800" tIns="41900" rIns="83800" bIns="41900" anchor="ctr" anchorCtr="0">
            <a:noAutofit/>
          </a:bodyPr>
          <a:lstStyle/>
          <a:p>
            <a:pPr algn="ctr" defTabSz="914400">
              <a:buClr>
                <a:srgbClr val="838787"/>
              </a:buClr>
              <a:buFont typeface="Avenir"/>
              <a:buNone/>
            </a:pPr>
            <a:endParaRPr sz="1300" kern="0">
              <a:solidFill>
                <a:srgbClr val="FFFFFF"/>
              </a:solidFill>
              <a:latin typeface="Avenir"/>
              <a:ea typeface="Avenir"/>
              <a:cs typeface="Avenir"/>
              <a:sym typeface="Avenir"/>
            </a:endParaRPr>
          </a:p>
        </p:txBody>
      </p:sp>
      <p:cxnSp>
        <p:nvCxnSpPr>
          <p:cNvPr id="946" name="Shape 946"/>
          <p:cNvCxnSpPr>
            <a:stCxn id="945" idx="0"/>
            <a:endCxn id="906" idx="4"/>
          </p:cNvCxnSpPr>
          <p:nvPr/>
        </p:nvCxnSpPr>
        <p:spPr>
          <a:xfrm rot="10800000">
            <a:off x="8722034" y="4270665"/>
            <a:ext cx="47100" cy="487200"/>
          </a:xfrm>
          <a:prstGeom prst="straightConnector1">
            <a:avLst/>
          </a:prstGeom>
          <a:noFill/>
          <a:ln w="25400" cap="flat" cmpd="sng">
            <a:solidFill>
              <a:schemeClr val="accent1"/>
            </a:solidFill>
            <a:prstDash val="solid"/>
            <a:round/>
            <a:headEnd type="none" w="med" len="med"/>
            <a:tailEnd type="none" w="med" len="med"/>
          </a:ln>
        </p:spPr>
      </p:cxnSp>
      <p:sp>
        <p:nvSpPr>
          <p:cNvPr id="76" name="Title 12"/>
          <p:cNvSpPr>
            <a:spLocks noGrp="1"/>
          </p:cNvSpPr>
          <p:nvPr>
            <p:ph type="title"/>
          </p:nvPr>
        </p:nvSpPr>
        <p:spPr>
          <a:xfrm>
            <a:off x="457200" y="274638"/>
            <a:ext cx="8229600" cy="1143000"/>
          </a:xfrm>
        </p:spPr>
        <p:txBody>
          <a:bodyPr>
            <a:normAutofit/>
          </a:bodyPr>
          <a:lstStyle/>
          <a:p>
            <a:r>
              <a:rPr lang="en-US"/>
              <a:t>Random walk controversy score</a:t>
            </a:r>
          </a:p>
        </p:txBody>
      </p:sp>
    </p:spTree>
    <p:extLst>
      <p:ext uri="{BB962C8B-B14F-4D97-AF65-F5344CB8AC3E}">
        <p14:creationId xmlns:p14="http://schemas.microsoft.com/office/powerpoint/2010/main" val="1847559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Random walk controversy score (RWC)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173" y="1804492"/>
            <a:ext cx="4624428" cy="698150"/>
          </a:xfrm>
          <a:prstGeom prst="rect">
            <a:avLst/>
          </a:prstGeom>
          <a:ln/>
        </p:spPr>
        <p:style>
          <a:lnRef idx="2">
            <a:schemeClr val="dk1"/>
          </a:lnRef>
          <a:fillRef idx="1">
            <a:schemeClr val="lt1"/>
          </a:fillRef>
          <a:effectRef idx="0">
            <a:schemeClr val="dk1"/>
          </a:effectRef>
          <a:fontRef idx="minor">
            <a:schemeClr val="dk1"/>
          </a:fontRef>
        </p:style>
      </p:pic>
      <p:sp>
        <p:nvSpPr>
          <p:cNvPr id="3" name="Slide Number Placeholder 2"/>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grpSp>
        <p:nvGrpSpPr>
          <p:cNvPr id="5" name="Group 4"/>
          <p:cNvGrpSpPr/>
          <p:nvPr/>
        </p:nvGrpSpPr>
        <p:grpSpPr>
          <a:xfrm>
            <a:off x="2468323" y="2540366"/>
            <a:ext cx="3057918" cy="4198688"/>
            <a:chOff x="903977" y="1421716"/>
            <a:chExt cx="3057918" cy="4198688"/>
          </a:xfrm>
        </p:grpSpPr>
        <p:pic>
          <p:nvPicPr>
            <p:cNvPr id="6" name="Picture 5"/>
            <p:cNvPicPr>
              <a:picLocks noChangeAspect="1"/>
            </p:cNvPicPr>
            <p:nvPr/>
          </p:nvPicPr>
          <p:blipFill>
            <a:blip r:embed="rId3"/>
            <a:stretch>
              <a:fillRect/>
            </a:stretch>
          </p:blipFill>
          <p:spPr>
            <a:xfrm>
              <a:off x="903977" y="1421716"/>
              <a:ext cx="1608431" cy="4068000"/>
            </a:xfrm>
            <a:prstGeom prst="rect">
              <a:avLst/>
            </a:prstGeom>
          </p:spPr>
        </p:pic>
        <p:pic>
          <p:nvPicPr>
            <p:cNvPr id="7" name="Picture 6"/>
            <p:cNvPicPr>
              <a:picLocks noChangeAspect="1"/>
            </p:cNvPicPr>
            <p:nvPr/>
          </p:nvPicPr>
          <p:blipFill>
            <a:blip r:embed="rId4"/>
            <a:stretch>
              <a:fillRect/>
            </a:stretch>
          </p:blipFill>
          <p:spPr>
            <a:xfrm>
              <a:off x="2382868" y="1552404"/>
              <a:ext cx="1579027" cy="4068000"/>
            </a:xfrm>
            <a:prstGeom prst="rect">
              <a:avLst/>
            </a:prstGeom>
          </p:spPr>
        </p:pic>
        <p:sp>
          <p:nvSpPr>
            <p:cNvPr id="8" name="Rectangle 7"/>
            <p:cNvSpPr/>
            <p:nvPr/>
          </p:nvSpPr>
          <p:spPr>
            <a:xfrm>
              <a:off x="2289471" y="5253011"/>
              <a:ext cx="716908" cy="2982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2391276" y="1802627"/>
              <a:ext cx="597600" cy="13473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790938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Polarization via Opinion Formation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628800"/>
                <a:ext cx="7886700" cy="4464496"/>
              </a:xfrm>
            </p:spPr>
            <p:txBody>
              <a:bodyPr>
                <a:normAutofit fontScale="77500" lnSpcReduction="20000"/>
              </a:bodyPr>
              <a:lstStyle/>
              <a:p>
                <a:r>
                  <a:rPr lang="en-US" dirty="0"/>
                  <a:t>We assume </a:t>
                </a:r>
                <a:r>
                  <a:rPr lang="en-US" dirty="0">
                    <a:solidFill>
                      <a:schemeClr val="accent5"/>
                    </a:solidFill>
                  </a:rPr>
                  <a:t>internal</a:t>
                </a:r>
                <a:r>
                  <a:rPr lang="en-US" dirty="0"/>
                  <a:t> opinions in the interval  </a:t>
                </a:r>
                <a:r>
                  <a:rPr lang="en-US" dirty="0">
                    <a:solidFill>
                      <a:schemeClr val="accent2">
                        <a:lumMod val="75000"/>
                      </a:schemeClr>
                    </a:solidFill>
                  </a:rPr>
                  <a:t>[-1,+1]</a:t>
                </a:r>
                <a:r>
                  <a:rPr lang="en-US" dirty="0"/>
                  <a:t>.</a:t>
                </a:r>
              </a:p>
              <a:p>
                <a:pPr lvl="1"/>
                <a:r>
                  <a:rPr lang="en-US" dirty="0"/>
                  <a:t>E.g., Democrats and Republicans.</a:t>
                </a:r>
              </a:p>
              <a:p>
                <a:r>
                  <a:rPr lang="en-US" dirty="0"/>
                  <a:t>Run the FJ model and compute the </a:t>
                </a:r>
                <a:r>
                  <a:rPr lang="en-US" dirty="0">
                    <a:solidFill>
                      <a:schemeClr val="accent2"/>
                    </a:solidFill>
                  </a:rPr>
                  <a:t>expressed</a:t>
                </a:r>
                <a:r>
                  <a:rPr lang="en-US" dirty="0"/>
                  <a:t> opinions </a:t>
                </a:r>
                <a14:m>
                  <m:oMath xmlns:m="http://schemas.openxmlformats.org/officeDocument/2006/math">
                    <m:r>
                      <a:rPr lang="en-US" b="1" i="1" smtClean="0">
                        <a:latin typeface="Cambria Math" panose="02040503050406030204" pitchFamily="18" charset="0"/>
                      </a:rPr>
                      <m:t>𝒛</m:t>
                    </m:r>
                  </m:oMath>
                </a14:m>
                <a:endParaRPr lang="en-US" b="1" dirty="0"/>
              </a:p>
              <a:p>
                <a14:m>
                  <m:oMath xmlns:m="http://schemas.openxmlformats.org/officeDocument/2006/math">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𝑢</m:t>
                        </m:r>
                      </m:sub>
                    </m:sSub>
                    <m:r>
                      <a:rPr lang="en-US" b="0" i="1" smtClean="0">
                        <a:solidFill>
                          <a:srgbClr val="FF0000"/>
                        </a:solidFill>
                        <a:latin typeface="Cambria Math" panose="02040503050406030204" pitchFamily="18" charset="0"/>
                      </a:rPr>
                      <m:t>|</m:t>
                    </m:r>
                  </m:oMath>
                </a14:m>
                <a:r>
                  <a:rPr lang="en-US" dirty="0">
                    <a:solidFill>
                      <a:srgbClr val="FF0000"/>
                    </a:solidFill>
                  </a:rPr>
                  <a:t> </a:t>
                </a:r>
                <a:r>
                  <a:rPr lang="en-US" dirty="0"/>
                  <a:t>measures the </a:t>
                </a:r>
                <a:r>
                  <a:rPr lang="en-US" dirty="0">
                    <a:solidFill>
                      <a:srgbClr val="FA7A1A"/>
                    </a:solidFill>
                  </a:rPr>
                  <a:t>degree</a:t>
                </a:r>
                <a:r>
                  <a:rPr lang="en-US" dirty="0"/>
                  <a:t> of </a:t>
                </a:r>
                <a:r>
                  <a:rPr lang="en-US" dirty="0">
                    <a:solidFill>
                      <a:srgbClr val="FF0000"/>
                    </a:solidFill>
                  </a:rPr>
                  <a:t>polarization</a:t>
                </a:r>
                <a:r>
                  <a:rPr lang="en-US" dirty="0"/>
                  <a:t> of </a:t>
                </a:r>
                <a14:m>
                  <m:oMath xmlns:m="http://schemas.openxmlformats.org/officeDocument/2006/math">
                    <m:r>
                      <a:rPr lang="en-US" b="0" i="1" smtClean="0">
                        <a:latin typeface="Cambria Math" panose="02040503050406030204" pitchFamily="18" charset="0"/>
                      </a:rPr>
                      <m:t>𝑢</m:t>
                    </m:r>
                  </m:oMath>
                </a14:m>
                <a:endParaRPr lang="en-US" dirty="0"/>
              </a:p>
              <a:p>
                <a:pPr lvl="1"/>
                <a:r>
                  <a:rPr lang="en-US" dirty="0"/>
                  <a:t>Expressed opinion values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𝑢</m:t>
                        </m:r>
                      </m:sub>
                    </m:sSub>
                  </m:oMath>
                </a14:m>
                <a:r>
                  <a:rPr lang="en-US" dirty="0"/>
                  <a:t> close to 0 signify </a:t>
                </a:r>
                <a:r>
                  <a:rPr lang="en-US" dirty="0">
                    <a:solidFill>
                      <a:srgbClr val="0070C0"/>
                    </a:solidFill>
                  </a:rPr>
                  <a:t>lack of polarization (neutrality)</a:t>
                </a:r>
                <a:r>
                  <a:rPr lang="en-US" dirty="0"/>
                  <a:t>.</a:t>
                </a:r>
              </a:p>
              <a:p>
                <a:pPr lvl="1"/>
                <a:r>
                  <a:rPr lang="en-US" dirty="0"/>
                  <a:t>Expressed opinion values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𝑢</m:t>
                        </m:r>
                      </m:sub>
                    </m:sSub>
                  </m:oMath>
                </a14:m>
                <a:r>
                  <a:rPr lang="en-US" dirty="0"/>
                  <a:t> close to -1 or 1 signify </a:t>
                </a:r>
                <a:r>
                  <a:rPr lang="en-US" dirty="0">
                    <a:solidFill>
                      <a:srgbClr val="FF0000"/>
                    </a:solidFill>
                  </a:rPr>
                  <a:t>polarization</a:t>
                </a:r>
                <a:r>
                  <a:rPr lang="en-US" dirty="0"/>
                  <a:t>.</a:t>
                </a:r>
              </a:p>
              <a:p>
                <a:r>
                  <a:rPr lang="en-US" dirty="0"/>
                  <a:t>For the whole network, we define the </a:t>
                </a:r>
                <a:r>
                  <a:rPr lang="en-US" dirty="0">
                    <a:solidFill>
                      <a:srgbClr val="FA7A1A"/>
                    </a:solidFill>
                  </a:rPr>
                  <a:t>polarization index </a:t>
                </a:r>
                <a:r>
                  <a:rPr lang="en-US" dirty="0"/>
                  <a:t>as</a:t>
                </a:r>
                <a:endParaRPr lang="en-US" dirty="0">
                  <a:solidFill>
                    <a:srgbClr val="FA7A1A"/>
                  </a:solidFill>
                </a:endParaRPr>
              </a:p>
              <a:p>
                <a:pPr marL="0" indent="0" algn="ctr">
                  <a:buNone/>
                </a:pPr>
                <a14:m>
                  <m:oMath xmlns:m="http://schemas.openxmlformats.org/officeDocument/2006/math">
                    <m:r>
                      <a:rPr lang="el-GR" i="1">
                        <a:latin typeface="Cambria Math" panose="02040503050406030204" pitchFamily="18" charset="0"/>
                      </a:rPr>
                      <m:t>𝜋</m:t>
                    </m:r>
                    <m:d>
                      <m:dPr>
                        <m:ctrlPr>
                          <a:rPr lang="el-GR" i="1">
                            <a:latin typeface="Cambria Math" panose="02040503050406030204" pitchFamily="18" charset="0"/>
                          </a:rPr>
                        </m:ctrlPr>
                      </m:dPr>
                      <m:e>
                        <m:r>
                          <a:rPr lang="en-US" b="1" i="1">
                            <a:latin typeface="Cambria Math" panose="02040503050406030204" pitchFamily="18" charset="0"/>
                          </a:rPr>
                          <m:t>𝒛</m:t>
                        </m:r>
                      </m:e>
                    </m:d>
                    <m:r>
                      <a:rPr lang="en-US" i="1">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m:t>
                            </m:r>
                          </m:e>
                          <m:sup>
                            <m:r>
                              <a:rPr lang="en-US" i="1">
                                <a:latin typeface="Cambria Math" panose="02040503050406030204" pitchFamily="18" charset="0"/>
                              </a:rPr>
                              <m:t>2</m:t>
                            </m:r>
                          </m:sup>
                        </m:sSup>
                      </m:num>
                      <m:den>
                        <m:r>
                          <a:rPr lang="en-US" i="1">
                            <a:latin typeface="Cambria Math" panose="02040503050406030204" pitchFamily="18" charset="0"/>
                          </a:rPr>
                          <m:t>𝑛</m:t>
                        </m:r>
                      </m:den>
                    </m:f>
                  </m:oMath>
                </a14:m>
                <a:r>
                  <a:rPr lang="en-US" dirty="0"/>
                  <a:t> </a:t>
                </a:r>
              </a:p>
              <a:p>
                <a:pPr marL="0" indent="0">
                  <a:buNone/>
                </a:pPr>
                <a:r>
                  <a:rPr lang="en-US" dirty="0">
                    <a:solidFill>
                      <a:srgbClr val="FA7A1A"/>
                    </a:solidFill>
                  </a:rPr>
                  <a:t>	</a:t>
                </a:r>
                <a:r>
                  <a:rPr lang="en-US" dirty="0"/>
                  <a:t>Distance from state of neutrality</a:t>
                </a:r>
                <a:endParaRPr lang="pl-PL"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628800"/>
                <a:ext cx="7886700" cy="4464496"/>
              </a:xfrm>
              <a:blipFill>
                <a:blip r:embed="rId2"/>
                <a:stretch>
                  <a:fillRect l="-1082" t="-2456" r="-464" b="-1091"/>
                </a:stretch>
              </a:blipFill>
            </p:spPr>
            <p:txBody>
              <a:bodyPr/>
              <a:lstStyle/>
              <a:p>
                <a:r>
                  <a:rPr lang="en-US">
                    <a:noFill/>
                  </a:rPr>
                  <a:t> </a:t>
                </a:r>
              </a:p>
            </p:txBody>
          </p:sp>
        </mc:Fallback>
      </mc:AlternateContent>
      <p:sp>
        <p:nvSpPr>
          <p:cNvPr id="4" name="Shape 372">
            <a:extLst>
              <a:ext uri="{FF2B5EF4-FFF2-40B4-BE49-F238E27FC236}">
                <a16:creationId xmlns:a16="http://schemas.microsoft.com/office/drawing/2014/main" id="{CFA03150-8957-BC53-4895-6A9DA1601765}"/>
              </a:ext>
            </a:extLst>
          </p:cNvPr>
          <p:cNvSpPr txBox="1"/>
          <p:nvPr/>
        </p:nvSpPr>
        <p:spPr>
          <a:xfrm>
            <a:off x="486770" y="6093296"/>
            <a:ext cx="8057600" cy="763600"/>
          </a:xfrm>
          <a:prstGeom prst="rect">
            <a:avLst/>
          </a:prstGeom>
          <a:noFill/>
          <a:ln>
            <a:noFill/>
          </a:ln>
        </p:spPr>
        <p:txBody>
          <a:bodyPr lIns="91425" tIns="91425" rIns="91425" bIns="91425" anchor="ctr" anchorCtr="0">
            <a:noAutofit/>
          </a:bodyPr>
          <a:lstStyle/>
          <a:p>
            <a:pPr defTabSz="914400">
              <a:lnSpc>
                <a:spcPct val="115000"/>
              </a:lnSpc>
            </a:pPr>
            <a:r>
              <a:rPr lang="en-US" sz="1200" kern="0" dirty="0">
                <a:solidFill>
                  <a:prstClr val="black">
                    <a:lumMod val="50000"/>
                    <a:lumOff val="50000"/>
                  </a:prstClr>
                </a:solidFill>
                <a:latin typeface="Calibri"/>
                <a:ea typeface="Arial"/>
                <a:cs typeface="Arial"/>
                <a:sym typeface="Arial"/>
              </a:rPr>
              <a:t>A. </a:t>
            </a:r>
            <a:r>
              <a:rPr lang="en-US" sz="1200" kern="0" dirty="0" err="1">
                <a:solidFill>
                  <a:prstClr val="black">
                    <a:lumMod val="50000"/>
                    <a:lumOff val="50000"/>
                  </a:prstClr>
                </a:solidFill>
                <a:latin typeface="Calibri"/>
                <a:ea typeface="Arial"/>
                <a:cs typeface="Arial"/>
                <a:sym typeface="Arial"/>
              </a:rPr>
              <a:t>Matakos</a:t>
            </a:r>
            <a:r>
              <a:rPr lang="en-US" sz="1200" kern="0" dirty="0">
                <a:solidFill>
                  <a:prstClr val="black">
                    <a:lumMod val="50000"/>
                    <a:lumOff val="50000"/>
                  </a:prstClr>
                </a:solidFill>
                <a:latin typeface="Calibri"/>
                <a:ea typeface="Arial"/>
                <a:cs typeface="Arial"/>
                <a:sym typeface="Arial"/>
              </a:rPr>
              <a:t> et al. </a:t>
            </a:r>
            <a:r>
              <a:rPr lang="en" sz="1200" i="1" kern="0" dirty="0">
                <a:solidFill>
                  <a:prstClr val="black">
                    <a:lumMod val="50000"/>
                    <a:lumOff val="50000"/>
                  </a:prstClr>
                </a:solidFill>
                <a:latin typeface="Calibri"/>
                <a:ea typeface="Arial"/>
                <a:cs typeface="Arial"/>
                <a:sym typeface="Arial"/>
              </a:rPr>
              <a:t>“</a:t>
            </a:r>
            <a:r>
              <a:rPr lang="en" sz="1200" i="1" kern="0" dirty="0">
                <a:solidFill>
                  <a:prstClr val="black">
                    <a:lumMod val="50000"/>
                    <a:lumOff val="50000"/>
                  </a:prstClr>
                </a:solidFill>
                <a:latin typeface="Calibri"/>
                <a:ea typeface="Arial"/>
                <a:cs typeface="Arial"/>
              </a:rPr>
              <a:t>Measuring and moderating opinion polarization in social networks</a:t>
            </a:r>
            <a:r>
              <a:rPr lang="en" sz="1200" i="1" kern="0" dirty="0">
                <a:solidFill>
                  <a:prstClr val="black">
                    <a:lumMod val="50000"/>
                    <a:lumOff val="50000"/>
                  </a:prstClr>
                </a:solidFill>
                <a:latin typeface="Calibri"/>
                <a:ea typeface="Arial"/>
                <a:cs typeface="Arial"/>
                <a:sym typeface="Arial"/>
              </a:rPr>
              <a:t>”</a:t>
            </a:r>
            <a:r>
              <a:rPr lang="en-US" sz="1200" kern="0" dirty="0">
                <a:solidFill>
                  <a:prstClr val="black">
                    <a:lumMod val="50000"/>
                    <a:lumOff val="50000"/>
                  </a:prstClr>
                </a:solidFill>
                <a:latin typeface="Calibri"/>
                <a:ea typeface="Arial"/>
                <a:cs typeface="Arial"/>
                <a:sym typeface="Arial"/>
              </a:rPr>
              <a:t>. DMKD </a:t>
            </a:r>
            <a:r>
              <a:rPr lang="en" sz="1200" kern="0" dirty="0">
                <a:solidFill>
                  <a:prstClr val="black">
                    <a:lumMod val="50000"/>
                    <a:lumOff val="50000"/>
                  </a:prstClr>
                </a:solidFill>
                <a:latin typeface="Calibri"/>
                <a:ea typeface="Arial"/>
                <a:cs typeface="Arial"/>
                <a:sym typeface="Arial"/>
              </a:rPr>
              <a:t>201</a:t>
            </a:r>
            <a:r>
              <a:rPr lang="en-US" sz="1200" kern="0" dirty="0">
                <a:solidFill>
                  <a:prstClr val="black">
                    <a:lumMod val="50000"/>
                    <a:lumOff val="50000"/>
                  </a:prstClr>
                </a:solidFill>
                <a:latin typeface="Calibri"/>
                <a:ea typeface="Arial"/>
                <a:cs typeface="Arial"/>
                <a:sym typeface="Arial"/>
              </a:rPr>
              <a:t>7</a:t>
            </a:r>
            <a:endParaRPr lang="en" sz="1200" kern="0" dirty="0">
              <a:solidFill>
                <a:prstClr val="black">
                  <a:lumMod val="50000"/>
                  <a:lumOff val="50000"/>
                </a:prstClr>
              </a:solidFill>
              <a:latin typeface="Calibri"/>
              <a:ea typeface="Arial"/>
              <a:cs typeface="Arial"/>
              <a:sym typeface="Arial"/>
            </a:endParaRPr>
          </a:p>
        </p:txBody>
      </p:sp>
    </p:spTree>
    <p:extLst>
      <p:ext uri="{BB962C8B-B14F-4D97-AF65-F5344CB8AC3E}">
        <p14:creationId xmlns:p14="http://schemas.microsoft.com/office/powerpoint/2010/main" val="3780356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 index interpretation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Random walk interpretation: the</a:t>
                </a:r>
                <a14:m>
                  <m:oMath xmlns:m="http://schemas.openxmlformats.org/officeDocument/2006/math">
                    <m:r>
                      <a:rPr lang="en-US">
                        <a:latin typeface="Cambria Math"/>
                      </a:rPr>
                      <m:t> </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𝑢</m:t>
                        </m:r>
                      </m:sub>
                    </m:sSub>
                  </m:oMath>
                </a14:m>
                <a:r>
                  <a:rPr lang="en-US" dirty="0"/>
                  <a:t> value is the </a:t>
                </a:r>
                <a:r>
                  <a:rPr lang="en-US" dirty="0">
                    <a:solidFill>
                      <a:srgbClr val="48C6EE"/>
                    </a:solidFill>
                  </a:rPr>
                  <a:t>expected</a:t>
                </a:r>
                <a:r>
                  <a:rPr lang="en-US" dirty="0"/>
                  <a:t> intrinsic opinion at the endpoint of a random walk in the graph that starts from node </a:t>
                </a:r>
                <a14:m>
                  <m:oMath xmlns:m="http://schemas.openxmlformats.org/officeDocument/2006/math">
                    <m:r>
                      <a:rPr lang="en-US" i="1">
                        <a:latin typeface="Cambria Math"/>
                      </a:rPr>
                      <m:t>𝑢</m:t>
                    </m:r>
                  </m:oMath>
                </a14:m>
                <a:r>
                  <a:rPr lang="en-US" dirty="0"/>
                  <a:t>.</a:t>
                </a:r>
              </a:p>
              <a:p>
                <a:pPr lvl="1"/>
                <a:r>
                  <a:rPr lang="en-US" dirty="0"/>
                  <a:t>Low value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𝑧</m:t>
                        </m:r>
                      </m:e>
                      <m:sub>
                        <m:r>
                          <a:rPr lang="en-US" i="1">
                            <a:latin typeface="Cambria Math" panose="02040503050406030204" pitchFamily="18" charset="0"/>
                          </a:rPr>
                          <m:t>𝑢</m:t>
                        </m:r>
                      </m:sub>
                    </m:sSub>
                    <m:r>
                      <a:rPr lang="en-US" i="1">
                        <a:latin typeface="Cambria Math" panose="02040503050406030204" pitchFamily="18" charset="0"/>
                      </a:rPr>
                      <m:t>|</m:t>
                    </m:r>
                  </m:oMath>
                </a14:m>
                <a:r>
                  <a:rPr lang="en-US" dirty="0"/>
                  <a:t> implies that </a:t>
                </a:r>
                <a14:m>
                  <m:oMath xmlns:m="http://schemas.openxmlformats.org/officeDocument/2006/math">
                    <m:r>
                      <a:rPr lang="en-US" i="1">
                        <a:latin typeface="Cambria Math" panose="02040503050406030204" pitchFamily="18" charset="0"/>
                      </a:rPr>
                      <m:t>𝑢</m:t>
                    </m:r>
                    <m:r>
                      <a:rPr lang="en-US" i="1">
                        <a:latin typeface="Cambria Math" panose="02040503050406030204" pitchFamily="18" charset="0"/>
                      </a:rPr>
                      <m:t> </m:t>
                    </m:r>
                  </m:oMath>
                </a14:m>
                <a:r>
                  <a:rPr lang="en-US" dirty="0"/>
                  <a:t>has equal probability of reaching positive and negative viewpoints: network of </a:t>
                </a:r>
                <a14:m>
                  <m:oMath xmlns:m="http://schemas.openxmlformats.org/officeDocument/2006/math">
                    <m:r>
                      <a:rPr lang="en-US" i="1">
                        <a:latin typeface="Cambria Math" panose="02040503050406030204" pitchFamily="18" charset="0"/>
                      </a:rPr>
                      <m:t>𝑢</m:t>
                    </m:r>
                  </m:oMath>
                </a14:m>
                <a:r>
                  <a:rPr lang="en-US" dirty="0"/>
                  <a:t> is </a:t>
                </a:r>
                <a:r>
                  <a:rPr lang="en-US" dirty="0">
                    <a:solidFill>
                      <a:srgbClr val="48C6EE"/>
                    </a:solidFill>
                  </a:rPr>
                  <a:t>moderate</a:t>
                </a:r>
                <a:r>
                  <a:rPr lang="en-US" dirty="0"/>
                  <a:t> and </a:t>
                </a:r>
                <a:r>
                  <a:rPr lang="en-US" dirty="0">
                    <a:solidFill>
                      <a:srgbClr val="FA7A1A"/>
                    </a:solidFill>
                  </a:rPr>
                  <a:t>diverse</a:t>
                </a:r>
                <a:r>
                  <a:rPr lang="en-US" dirty="0"/>
                  <a:t> </a:t>
                </a:r>
              </a:p>
              <a:p>
                <a:pPr lvl="1"/>
                <a:r>
                  <a:rPr lang="en-US" dirty="0"/>
                  <a:t>High value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𝑧</m:t>
                        </m:r>
                      </m:e>
                      <m:sub>
                        <m:r>
                          <a:rPr lang="en-US" i="1">
                            <a:latin typeface="Cambria Math" panose="02040503050406030204" pitchFamily="18" charset="0"/>
                          </a:rPr>
                          <m:t>𝑢</m:t>
                        </m:r>
                      </m:sub>
                    </m:sSub>
                    <m:r>
                      <a:rPr lang="en-US" i="1">
                        <a:latin typeface="Cambria Math" panose="02040503050406030204" pitchFamily="18" charset="0"/>
                      </a:rPr>
                      <m:t>|</m:t>
                    </m:r>
                  </m:oMath>
                </a14:m>
                <a:r>
                  <a:rPr lang="en-US" dirty="0"/>
                  <a:t> implies that user is surrounded by </a:t>
                </a:r>
                <a:r>
                  <a:rPr lang="en-US" dirty="0">
                    <a:solidFill>
                      <a:srgbClr val="FF0000"/>
                    </a:solidFill>
                  </a:rPr>
                  <a:t>single-minded</a:t>
                </a:r>
                <a:r>
                  <a:rPr lang="en-US" dirty="0"/>
                  <a:t> users with </a:t>
                </a:r>
                <a:r>
                  <a:rPr lang="en-US" dirty="0">
                    <a:solidFill>
                      <a:srgbClr val="FF0000"/>
                    </a:solidFill>
                  </a:rPr>
                  <a:t>extreme</a:t>
                </a:r>
                <a:r>
                  <a:rPr lang="en-US" dirty="0"/>
                  <a:t> views.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r="-1159"/>
                </a:stretch>
              </a:blipFill>
            </p:spPr>
            <p:txBody>
              <a:bodyPr/>
              <a:lstStyle/>
              <a:p>
                <a:r>
                  <a:rPr lang="en-US">
                    <a:noFill/>
                  </a:rPr>
                  <a:t> </a:t>
                </a:r>
              </a:p>
            </p:txBody>
          </p:sp>
        </mc:Fallback>
      </mc:AlternateContent>
    </p:spTree>
    <p:extLst>
      <p:ext uri="{BB962C8B-B14F-4D97-AF65-F5344CB8AC3E}">
        <p14:creationId xmlns:p14="http://schemas.microsoft.com/office/powerpoint/2010/main" val="474923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l-GR" dirty="0"/>
          </a:p>
        </p:txBody>
      </p:sp>
      <p:sp>
        <p:nvSpPr>
          <p:cNvPr id="3" name="Content Placeholder 2"/>
          <p:cNvSpPr>
            <a:spLocks noGrp="1"/>
          </p:cNvSpPr>
          <p:nvPr>
            <p:ph idx="1"/>
          </p:nvPr>
        </p:nvSpPr>
        <p:spPr>
          <a:xfrm>
            <a:off x="628651" y="4739808"/>
            <a:ext cx="7390397" cy="615076"/>
          </a:xfrm>
        </p:spPr>
        <p:txBody>
          <a:bodyPr>
            <a:normAutofit fontScale="62500" lnSpcReduction="20000"/>
          </a:bodyPr>
          <a:lstStyle/>
          <a:p>
            <a:r>
              <a:rPr lang="en-US" dirty="0"/>
              <a:t>The polarization index captures </a:t>
            </a:r>
            <a:r>
              <a:rPr lang="en-US" dirty="0">
                <a:solidFill>
                  <a:srgbClr val="FF0000"/>
                </a:solidFill>
              </a:rPr>
              <a:t>echo-chambers</a:t>
            </a:r>
            <a:r>
              <a:rPr lang="en-US" dirty="0"/>
              <a:t> in the network. </a:t>
            </a:r>
            <a:endParaRPr lang="el-GR" dirty="0"/>
          </a:p>
        </p:txBody>
      </p:sp>
      <p:sp>
        <p:nvSpPr>
          <p:cNvPr id="4" name="TextBox 3"/>
          <p:cNvSpPr txBox="1"/>
          <p:nvPr/>
        </p:nvSpPr>
        <p:spPr>
          <a:xfrm>
            <a:off x="6047802" y="3998515"/>
            <a:ext cx="1902064" cy="507831"/>
          </a:xfrm>
          <a:prstGeom prst="rect">
            <a:avLst/>
          </a:prstGeom>
          <a:noFill/>
        </p:spPr>
        <p:txBody>
          <a:bodyPr wrap="square" rtlCol="0">
            <a:spAutoFit/>
          </a:bodyPr>
          <a:lstStyle/>
          <a:p>
            <a:r>
              <a:rPr lang="en-US" sz="1350" dirty="0"/>
              <a:t>Random graph</a:t>
            </a:r>
            <a:endParaRPr lang="pl-PL" sz="1350" dirty="0"/>
          </a:p>
          <a:p>
            <a:r>
              <a:rPr lang="pl-PL" sz="1350" i="1" dirty="0">
                <a:solidFill>
                  <a:srgbClr val="FF0000"/>
                </a:solidFill>
              </a:rPr>
              <a:t>Polarization Index: </a:t>
            </a:r>
            <a:r>
              <a:rPr lang="en-US" sz="1350" i="1" dirty="0">
                <a:solidFill>
                  <a:srgbClr val="FF0000"/>
                </a:solidFill>
              </a:rPr>
              <a:t>0.03</a:t>
            </a:r>
            <a:endParaRPr lang="el-GR" sz="1350" i="1" dirty="0">
              <a:solidFill>
                <a:srgbClr val="FF0000"/>
              </a:solidFill>
            </a:endParaRPr>
          </a:p>
        </p:txBody>
      </p:sp>
      <p:sp>
        <p:nvSpPr>
          <p:cNvPr id="5" name="TextBox 4"/>
          <p:cNvSpPr txBox="1"/>
          <p:nvPr/>
        </p:nvSpPr>
        <p:spPr>
          <a:xfrm>
            <a:off x="1428286" y="3975451"/>
            <a:ext cx="2083820" cy="507831"/>
          </a:xfrm>
          <a:prstGeom prst="rect">
            <a:avLst/>
          </a:prstGeom>
          <a:noFill/>
        </p:spPr>
        <p:txBody>
          <a:bodyPr wrap="square" rtlCol="0">
            <a:spAutoFit/>
          </a:bodyPr>
          <a:lstStyle/>
          <a:p>
            <a:r>
              <a:rPr lang="en-US" sz="1350" dirty="0"/>
              <a:t>Echo chamber graph</a:t>
            </a:r>
            <a:endParaRPr lang="pl-PL" sz="1350" dirty="0"/>
          </a:p>
          <a:p>
            <a:r>
              <a:rPr lang="pl-PL" sz="1350" i="1" dirty="0">
                <a:solidFill>
                  <a:srgbClr val="FF0000"/>
                </a:solidFill>
              </a:rPr>
              <a:t>Polarization Index: </a:t>
            </a:r>
            <a:r>
              <a:rPr lang="en-US" sz="1350" i="1" dirty="0">
                <a:solidFill>
                  <a:srgbClr val="FF0000"/>
                </a:solidFill>
              </a:rPr>
              <a:t>0.30</a:t>
            </a:r>
            <a:endParaRPr lang="el-GR" sz="1350" i="1" dirty="0">
              <a:solidFill>
                <a:srgbClr val="FF0000"/>
              </a:solidFill>
            </a:endParaRPr>
          </a:p>
        </p:txBody>
      </p:sp>
      <p:sp>
        <p:nvSpPr>
          <p:cNvPr id="16" name="TextBox 15">
            <a:extLst>
              <a:ext uri="{FF2B5EF4-FFF2-40B4-BE49-F238E27FC236}">
                <a16:creationId xmlns:a16="http://schemas.microsoft.com/office/drawing/2014/main" id="{6151C4F1-D4FB-4432-BC50-32D915535009}"/>
              </a:ext>
            </a:extLst>
          </p:cNvPr>
          <p:cNvSpPr txBox="1"/>
          <p:nvPr/>
        </p:nvSpPr>
        <p:spPr>
          <a:xfrm>
            <a:off x="3683422" y="3871575"/>
            <a:ext cx="2202089" cy="715581"/>
          </a:xfrm>
          <a:prstGeom prst="rect">
            <a:avLst/>
          </a:prstGeom>
          <a:noFill/>
        </p:spPr>
        <p:txBody>
          <a:bodyPr wrap="square" rtlCol="0">
            <a:spAutoFit/>
          </a:bodyPr>
          <a:lstStyle/>
          <a:p>
            <a:r>
              <a:rPr lang="en-US" sz="1350" dirty="0"/>
              <a:t>Community structure with random opinions</a:t>
            </a:r>
          </a:p>
          <a:p>
            <a:r>
              <a:rPr lang="en-US" sz="1350" i="1" dirty="0">
                <a:solidFill>
                  <a:srgbClr val="FF0000"/>
                </a:solidFill>
              </a:rPr>
              <a:t>Polarization Index: 0.03</a:t>
            </a:r>
          </a:p>
        </p:txBody>
      </p:sp>
      <p:pic>
        <p:nvPicPr>
          <p:cNvPr id="22" name="Picture 21">
            <a:extLst>
              <a:ext uri="{FF2B5EF4-FFF2-40B4-BE49-F238E27FC236}">
                <a16:creationId xmlns:a16="http://schemas.microsoft.com/office/drawing/2014/main" id="{AEF385FA-BC0D-4DE2-80F6-6FAF21A9B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2106" y="2508698"/>
            <a:ext cx="2150003" cy="1291018"/>
          </a:xfrm>
          <a:prstGeom prst="rect">
            <a:avLst/>
          </a:prstGeom>
        </p:spPr>
      </p:pic>
      <p:pic>
        <p:nvPicPr>
          <p:cNvPr id="23" name="Picture 22">
            <a:extLst>
              <a:ext uri="{FF2B5EF4-FFF2-40B4-BE49-F238E27FC236}">
                <a16:creationId xmlns:a16="http://schemas.microsoft.com/office/drawing/2014/main" id="{582198B9-A407-457E-86E2-C668B1436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5511" y="2479962"/>
            <a:ext cx="2193369" cy="1360154"/>
          </a:xfrm>
          <a:prstGeom prst="rect">
            <a:avLst/>
          </a:prstGeom>
        </p:spPr>
      </p:pic>
      <p:pic>
        <p:nvPicPr>
          <p:cNvPr id="24" name="Picture 23">
            <a:extLst>
              <a:ext uri="{FF2B5EF4-FFF2-40B4-BE49-F238E27FC236}">
                <a16:creationId xmlns:a16="http://schemas.microsoft.com/office/drawing/2014/main" id="{3FF94D18-D4B8-4388-AFA4-38DA1F0498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860" y="2524714"/>
            <a:ext cx="2217740" cy="1315402"/>
          </a:xfrm>
          <a:prstGeom prst="rect">
            <a:avLst/>
          </a:prstGeom>
        </p:spPr>
      </p:pic>
    </p:spTree>
    <p:extLst>
      <p:ext uri="{BB962C8B-B14F-4D97-AF65-F5344CB8AC3E}">
        <p14:creationId xmlns:p14="http://schemas.microsoft.com/office/powerpoint/2010/main" val="1253752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title"/>
          </p:nvPr>
        </p:nvSpPr>
        <p:spPr/>
        <p:txBody>
          <a:bodyPr/>
          <a:lstStyle/>
          <a:p>
            <a:pPr lvl="0"/>
            <a:r>
              <a:rPr lang="en-US"/>
              <a:t>Label propagation</a:t>
            </a:r>
            <a:endParaRPr lang="en" dirty="0"/>
          </a:p>
        </p:txBody>
      </p:sp>
      <p:sp>
        <p:nvSpPr>
          <p:cNvPr id="710" name="Shape 710"/>
          <p:cNvSpPr txBox="1">
            <a:spLocks noGrp="1"/>
          </p:cNvSpPr>
          <p:nvPr>
            <p:ph idx="1"/>
          </p:nvPr>
        </p:nvSpPr>
        <p:spPr>
          <a:xfrm>
            <a:off x="457200" y="1600201"/>
            <a:ext cx="8229600" cy="4493096"/>
          </a:xfrm>
        </p:spPr>
        <p:txBody>
          <a:bodyPr>
            <a:normAutofit fontScale="77500" lnSpcReduction="20000"/>
          </a:bodyPr>
          <a:lstStyle/>
          <a:p>
            <a:pPr lvl="0"/>
            <a:r>
              <a:rPr lang="en-US" dirty="0"/>
              <a:t>Opinion formation:</a:t>
            </a:r>
          </a:p>
          <a:p>
            <a:pPr lvl="1"/>
            <a:r>
              <a:rPr lang="en" dirty="0"/>
              <a:t>Identify a set of ‘seed’ users and propagate until convergence</a:t>
            </a:r>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endParaRPr lang="en-US" dirty="0"/>
          </a:p>
          <a:p>
            <a:r>
              <a:rPr lang="en-US" dirty="0"/>
              <a:t>Measure: distance between distributions</a:t>
            </a:r>
          </a:p>
          <a:p>
            <a:pPr lvl="1"/>
            <a:r>
              <a:rPr lang="en-US" dirty="0"/>
              <a:t>“Dipole moment”</a:t>
            </a:r>
          </a:p>
          <a:p>
            <a:pPr lvl="1"/>
            <a:r>
              <a:rPr lang="en-US" dirty="0"/>
              <a:t>Accounts for the mass of the population</a:t>
            </a:r>
          </a:p>
          <a:p>
            <a:pPr lvl="1"/>
            <a:endParaRPr lang="en" dirty="0"/>
          </a:p>
          <a:p>
            <a:pPr lvl="0"/>
            <a:endParaRPr lang="en" dirty="0"/>
          </a:p>
        </p:txBody>
      </p:sp>
      <p:pic>
        <p:nvPicPr>
          <p:cNvPr id="711" name="Shape 711" descr="Screen Shot 2017-05-02 at 19.28.10.png"/>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2105246" y="2474929"/>
            <a:ext cx="4848444" cy="1938662"/>
          </a:xfrm>
          <a:prstGeom prst="rect">
            <a:avLst/>
          </a:prstGeom>
          <a:noFill/>
          <a:ln>
            <a:noFill/>
          </a:ln>
        </p:spPr>
      </p:pic>
      <p:sp>
        <p:nvSpPr>
          <p:cNvPr id="2" name="Slide Number Placeholder 1"/>
          <p:cNvSpPr>
            <a:spLocks noGrp="1"/>
          </p:cNvSpPr>
          <p:nvPr>
            <p:ph type="sldNum" sz="quarter" idx="12"/>
          </p:nvPr>
        </p:nvSpPr>
        <p:spPr/>
        <p:txBody>
          <a:bodyPr/>
          <a:lstStyle/>
          <a:p>
            <a:fld id="{44872C70-670B-0646-9C05-3FEC3558A04D}"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
        <p:nvSpPr>
          <p:cNvPr id="7" name="Rectangle 6">
            <a:extLst>
              <a:ext uri="{FF2B5EF4-FFF2-40B4-BE49-F238E27FC236}">
                <a16:creationId xmlns:a16="http://schemas.microsoft.com/office/drawing/2014/main" id="{6A710427-EDDB-F540-9471-785A0EE85971}"/>
              </a:ext>
            </a:extLst>
          </p:cNvPr>
          <p:cNvSpPr/>
          <p:nvPr/>
        </p:nvSpPr>
        <p:spPr>
          <a:xfrm>
            <a:off x="628650" y="1122317"/>
            <a:ext cx="8593984" cy="276999"/>
          </a:xfrm>
          <a:prstGeom prst="rect">
            <a:avLst/>
          </a:prstGeom>
        </p:spPr>
        <p:txBody>
          <a:bodyPr wrap="square">
            <a:spAutoFit/>
          </a:bodyPr>
          <a:lstStyle/>
          <a:p>
            <a:r>
              <a:rPr lang="en-US" sz="1200" dirty="0">
                <a:solidFill>
                  <a:prstClr val="black">
                    <a:lumMod val="50000"/>
                    <a:lumOff val="50000"/>
                  </a:prstClr>
                </a:solidFill>
                <a:latin typeface="Calibri"/>
              </a:rPr>
              <a:t>Morales, </a:t>
            </a:r>
            <a:r>
              <a:rPr lang="en-US" sz="1200" dirty="0" err="1">
                <a:solidFill>
                  <a:prstClr val="black">
                    <a:lumMod val="50000"/>
                    <a:lumOff val="50000"/>
                  </a:prstClr>
                </a:solidFill>
                <a:latin typeface="Calibri"/>
              </a:rPr>
              <a:t>Borondo</a:t>
            </a:r>
            <a:r>
              <a:rPr lang="en-US" sz="1200" dirty="0">
                <a:solidFill>
                  <a:prstClr val="black">
                    <a:lumMod val="50000"/>
                    <a:lumOff val="50000"/>
                  </a:prstClr>
                </a:solidFill>
                <a:latin typeface="Calibri"/>
              </a:rPr>
              <a:t>, </a:t>
            </a:r>
            <a:r>
              <a:rPr lang="en-US" sz="1200" dirty="0" err="1">
                <a:solidFill>
                  <a:prstClr val="black">
                    <a:lumMod val="50000"/>
                    <a:lumOff val="50000"/>
                  </a:prstClr>
                </a:solidFill>
                <a:latin typeface="Calibri"/>
              </a:rPr>
              <a:t>Losada</a:t>
            </a:r>
            <a:r>
              <a:rPr lang="en-US" sz="1200" dirty="0">
                <a:solidFill>
                  <a:prstClr val="black">
                    <a:lumMod val="50000"/>
                    <a:lumOff val="50000"/>
                  </a:prstClr>
                </a:solidFill>
                <a:latin typeface="Calibri"/>
              </a:rPr>
              <a:t>, and Benito. “Measuring political polarization: Twitter shows the two sides of Venezuela.” Chaos. 2015.</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4441844"/>
            <a:ext cx="2155327" cy="2066345"/>
          </a:xfrm>
          <a:prstGeom prst="rect">
            <a:avLst/>
          </a:prstGeom>
        </p:spPr>
      </p:pic>
    </p:spTree>
    <p:extLst>
      <p:ext uri="{BB962C8B-B14F-4D97-AF65-F5344CB8AC3E}">
        <p14:creationId xmlns:p14="http://schemas.microsoft.com/office/powerpoint/2010/main" val="1506860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241583-4000-35A2-27DF-8F71A1408192}"/>
              </a:ext>
            </a:extLst>
          </p:cNvPr>
          <p:cNvSpPr>
            <a:spLocks noGrp="1"/>
          </p:cNvSpPr>
          <p:nvPr>
            <p:ph type="title"/>
          </p:nvPr>
        </p:nvSpPr>
        <p:spPr/>
        <p:txBody>
          <a:bodyPr/>
          <a:lstStyle/>
          <a:p>
            <a:r>
              <a:rPr lang="en-US" dirty="0"/>
              <a:t>Mitigating polarization</a:t>
            </a:r>
          </a:p>
        </p:txBody>
      </p:sp>
      <p:sp>
        <p:nvSpPr>
          <p:cNvPr id="6" name="Text Placeholder 5">
            <a:extLst>
              <a:ext uri="{FF2B5EF4-FFF2-40B4-BE49-F238E27FC236}">
                <a16:creationId xmlns:a16="http://schemas.microsoft.com/office/drawing/2014/main" id="{481750AA-11B3-AD4B-E33B-7A5036CE66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7E1941-AAD0-6F6D-1183-D3BE07E1E245}"/>
              </a:ext>
            </a:extLst>
          </p:cNvPr>
          <p:cNvSpPr>
            <a:spLocks noGrp="1"/>
          </p:cNvSpPr>
          <p:nvPr>
            <p:ph type="sldNum" sz="quarter" idx="12"/>
          </p:nvPr>
        </p:nvSpPr>
        <p:spPr/>
        <p:txBody>
          <a:bodyPr/>
          <a:lstStyle/>
          <a:p>
            <a:fld id="{878E0B35-C73E-49DE-9EA0-4D9F6C87E107}" type="slidenum">
              <a:rPr lang="el-GR" smtClean="0"/>
              <a:pPr/>
              <a:t>47</a:t>
            </a:fld>
            <a:endParaRPr lang="el-GR"/>
          </a:p>
        </p:txBody>
      </p:sp>
    </p:spTree>
    <p:extLst>
      <p:ext uri="{BB962C8B-B14F-4D97-AF65-F5344CB8AC3E}">
        <p14:creationId xmlns:p14="http://schemas.microsoft.com/office/powerpoint/2010/main" val="2793554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Shape 1051"/>
          <p:cNvSpPr txBox="1">
            <a:spLocks noGrp="1"/>
          </p:cNvSpPr>
          <p:nvPr>
            <p:ph type="title"/>
          </p:nvPr>
        </p:nvSpPr>
        <p:spPr>
          <a:xfrm>
            <a:off x="184729" y="612632"/>
            <a:ext cx="3671454" cy="1325563"/>
          </a:xfrm>
        </p:spPr>
        <p:txBody>
          <a:bodyPr>
            <a:normAutofit fontScale="90000"/>
          </a:bodyPr>
          <a:lstStyle/>
          <a:p>
            <a:pPr lvl="0" algn="ctr"/>
            <a:r>
              <a:rPr lang="en" dirty="0"/>
              <a:t>Wall Street Journal</a:t>
            </a:r>
          </a:p>
        </p:txBody>
      </p:sp>
      <p:sp>
        <p:nvSpPr>
          <p:cNvPr id="1052" name="Shape 1052"/>
          <p:cNvSpPr txBox="1">
            <a:spLocks noGrp="1"/>
          </p:cNvSpPr>
          <p:nvPr>
            <p:ph idx="1"/>
          </p:nvPr>
        </p:nvSpPr>
        <p:spPr>
          <a:xfrm>
            <a:off x="184729" y="2269404"/>
            <a:ext cx="3671454" cy="2654011"/>
          </a:xfrm>
        </p:spPr>
        <p:txBody>
          <a:bodyPr>
            <a:normAutofit fontScale="77500" lnSpcReduction="20000"/>
          </a:bodyPr>
          <a:lstStyle/>
          <a:p>
            <a:pPr marL="0" lvl="0" indent="0" algn="ctr">
              <a:spcBef>
                <a:spcPts val="1000"/>
              </a:spcBef>
              <a:buNone/>
            </a:pPr>
            <a:r>
              <a:rPr lang="en" dirty="0">
                <a:solidFill>
                  <a:schemeClr val="accent1"/>
                </a:solidFill>
              </a:rPr>
              <a:t>Blue</a:t>
            </a:r>
            <a:r>
              <a:rPr lang="en" dirty="0"/>
              <a:t> Feed, </a:t>
            </a:r>
            <a:r>
              <a:rPr lang="en" dirty="0">
                <a:solidFill>
                  <a:schemeClr val="accent2"/>
                </a:solidFill>
              </a:rPr>
              <a:t>Red</a:t>
            </a:r>
            <a:r>
              <a:rPr lang="en" dirty="0"/>
              <a:t> Feed</a:t>
            </a:r>
          </a:p>
          <a:p>
            <a:pPr marL="0" lvl="0" indent="0" algn="ctr">
              <a:spcBef>
                <a:spcPts val="1000"/>
              </a:spcBef>
              <a:buNone/>
            </a:pPr>
            <a:r>
              <a:rPr lang="en" dirty="0">
                <a:solidFill>
                  <a:schemeClr val="accent6"/>
                </a:solidFill>
              </a:rPr>
              <a:t>Curated</a:t>
            </a:r>
            <a:r>
              <a:rPr lang="en" dirty="0"/>
              <a:t> by the newspaper</a:t>
            </a:r>
          </a:p>
          <a:p>
            <a:pPr marL="0" lvl="0" indent="0" algn="ctr">
              <a:spcBef>
                <a:spcPts val="1000"/>
              </a:spcBef>
              <a:buNone/>
            </a:pPr>
            <a:r>
              <a:rPr lang="en-US" dirty="0"/>
              <a:t>Aims to show </a:t>
            </a:r>
            <a:r>
              <a:rPr lang="en" dirty="0"/>
              <a:t>how different</a:t>
            </a:r>
            <a:r>
              <a:rPr lang="en-US" dirty="0"/>
              <a:t>   </a:t>
            </a:r>
            <a:r>
              <a:rPr lang="en" dirty="0"/>
              <a:t>the </a:t>
            </a:r>
            <a:r>
              <a:rPr lang="en-US" dirty="0" err="1">
                <a:solidFill>
                  <a:schemeClr val="accent5"/>
                </a:solidFill>
              </a:rPr>
              <a:t>facebook</a:t>
            </a:r>
            <a:r>
              <a:rPr lang="en-US" dirty="0">
                <a:solidFill>
                  <a:schemeClr val="accent5"/>
                </a:solidFill>
              </a:rPr>
              <a:t> </a:t>
            </a:r>
            <a:r>
              <a:rPr lang="en" dirty="0">
                <a:solidFill>
                  <a:schemeClr val="accent5"/>
                </a:solidFill>
              </a:rPr>
              <a:t>feed </a:t>
            </a:r>
            <a:r>
              <a:rPr lang="en" dirty="0"/>
              <a:t>can be for different users</a:t>
            </a:r>
          </a:p>
        </p:txBody>
      </p:sp>
      <p:pic>
        <p:nvPicPr>
          <p:cNvPr id="2" name="Picture 1" descr="rfb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27" y="0"/>
            <a:ext cx="5039973" cy="6858000"/>
          </a:xfrm>
          <a:prstGeom prst="rect">
            <a:avLst/>
          </a:prstGeom>
        </p:spPr>
      </p:pic>
    </p:spTree>
    <p:extLst>
      <p:ext uri="{BB962C8B-B14F-4D97-AF65-F5344CB8AC3E}">
        <p14:creationId xmlns:p14="http://schemas.microsoft.com/office/powerpoint/2010/main" val="8675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9" name="Shape 1059"/>
          <p:cNvSpPr txBox="1">
            <a:spLocks noGrp="1"/>
          </p:cNvSpPr>
          <p:nvPr>
            <p:ph idx="1"/>
          </p:nvPr>
        </p:nvSpPr>
        <p:spPr>
          <a:xfrm>
            <a:off x="392545" y="4872182"/>
            <a:ext cx="8518399" cy="1685636"/>
          </a:xfrm>
        </p:spPr>
        <p:txBody>
          <a:bodyPr>
            <a:normAutofit fontScale="85000" lnSpcReduction="20000"/>
          </a:bodyPr>
          <a:lstStyle/>
          <a:p>
            <a:pPr marL="0" lvl="0" indent="0" algn="ctr">
              <a:spcBef>
                <a:spcPts val="1000"/>
              </a:spcBef>
              <a:buNone/>
            </a:pPr>
            <a:r>
              <a:rPr lang="en" dirty="0">
                <a:solidFill>
                  <a:schemeClr val="accent2"/>
                </a:solidFill>
              </a:rPr>
              <a:t>Burst </a:t>
            </a:r>
            <a:r>
              <a:rPr lang="en-US" dirty="0">
                <a:solidFill>
                  <a:schemeClr val="accent2"/>
                </a:solidFill>
              </a:rPr>
              <a:t>y</a:t>
            </a:r>
            <a:r>
              <a:rPr lang="en" dirty="0">
                <a:solidFill>
                  <a:schemeClr val="accent2"/>
                </a:solidFill>
              </a:rPr>
              <a:t>our </a:t>
            </a:r>
            <a:r>
              <a:rPr lang="en-US" dirty="0">
                <a:solidFill>
                  <a:schemeClr val="accent2"/>
                </a:solidFill>
              </a:rPr>
              <a:t>b</a:t>
            </a:r>
            <a:r>
              <a:rPr lang="en" dirty="0">
                <a:solidFill>
                  <a:schemeClr val="accent2"/>
                </a:solidFill>
              </a:rPr>
              <a:t>ubble</a:t>
            </a:r>
            <a:r>
              <a:rPr lang="en-US" dirty="0">
                <a:solidFill>
                  <a:schemeClr val="accent2"/>
                </a:solidFill>
              </a:rPr>
              <a:t> </a:t>
            </a:r>
            <a:r>
              <a:rPr lang="en-US" dirty="0"/>
              <a:t>by the guardian</a:t>
            </a:r>
            <a:endParaRPr lang="en" dirty="0"/>
          </a:p>
          <a:p>
            <a:pPr marL="0" lvl="0" indent="0" algn="ctr">
              <a:spcBef>
                <a:spcPts val="1000"/>
              </a:spcBef>
              <a:buNone/>
            </a:pPr>
            <a:r>
              <a:rPr lang="en" dirty="0"/>
              <a:t>The </a:t>
            </a:r>
            <a:r>
              <a:rPr lang="en-US" dirty="0"/>
              <a:t>G</a:t>
            </a:r>
            <a:r>
              <a:rPr lang="en" dirty="0" err="1"/>
              <a:t>uardian</a:t>
            </a:r>
            <a:r>
              <a:rPr lang="en" dirty="0"/>
              <a:t> is </a:t>
            </a:r>
            <a:r>
              <a:rPr lang="en" dirty="0">
                <a:solidFill>
                  <a:schemeClr val="accent1"/>
                </a:solidFill>
              </a:rPr>
              <a:t>left-wing</a:t>
            </a:r>
          </a:p>
          <a:p>
            <a:pPr marL="0" lvl="0" indent="0" algn="ctr">
              <a:spcBef>
                <a:spcPts val="1000"/>
              </a:spcBef>
              <a:buNone/>
            </a:pPr>
            <a:r>
              <a:rPr lang="en" dirty="0"/>
              <a:t>The column shows </a:t>
            </a:r>
            <a:r>
              <a:rPr lang="en" dirty="0">
                <a:solidFill>
                  <a:schemeClr val="accent6"/>
                </a:solidFill>
              </a:rPr>
              <a:t>selected</a:t>
            </a:r>
            <a:r>
              <a:rPr lang="en" dirty="0"/>
              <a:t> </a:t>
            </a:r>
            <a:r>
              <a:rPr lang="en" dirty="0">
                <a:solidFill>
                  <a:schemeClr val="accent6"/>
                </a:solidFill>
              </a:rPr>
              <a:t>conservative articles </a:t>
            </a:r>
            <a:r>
              <a:rPr lang="en" dirty="0"/>
              <a:t>from</a:t>
            </a:r>
            <a:r>
              <a:rPr lang="en-US" dirty="0"/>
              <a:t> around</a:t>
            </a:r>
            <a:r>
              <a:rPr lang="en" dirty="0"/>
              <a:t> the web</a:t>
            </a:r>
          </a:p>
          <a:p>
            <a:pPr marL="0" lvl="0" indent="0" algn="ctr">
              <a:buNone/>
            </a:pPr>
            <a:endParaRPr lang="en" dirty="0"/>
          </a:p>
        </p:txBody>
      </p:sp>
      <p:pic>
        <p:nvPicPr>
          <p:cNvPr id="3" name="Picture 2" descr="guardia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3853442"/>
          </a:xfrm>
          <a:prstGeom prst="rect">
            <a:avLst/>
          </a:prstGeom>
        </p:spPr>
      </p:pic>
    </p:spTree>
    <p:extLst>
      <p:ext uri="{BB962C8B-B14F-4D97-AF65-F5344CB8AC3E}">
        <p14:creationId xmlns:p14="http://schemas.microsoft.com/office/powerpoint/2010/main" val="75566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p:txBody>
          <a:bodyPr/>
          <a:lstStyle/>
          <a:p>
            <a:pPr lvl="0"/>
            <a:r>
              <a:rPr lang="en" dirty="0"/>
              <a:t>Why is it important</a:t>
            </a:r>
            <a:r>
              <a:rPr lang="en-US" dirty="0"/>
              <a:t> to study?</a:t>
            </a:r>
            <a:endParaRPr lang="en" dirty="0"/>
          </a:p>
        </p:txBody>
      </p:sp>
      <p:sp>
        <p:nvSpPr>
          <p:cNvPr id="141" name="Shape 141"/>
          <p:cNvSpPr txBox="1">
            <a:spLocks noGrp="1"/>
          </p:cNvSpPr>
          <p:nvPr>
            <p:ph idx="1"/>
          </p:nvPr>
        </p:nvSpPr>
        <p:spPr/>
        <p:txBody>
          <a:bodyPr>
            <a:normAutofit fontScale="70000" lnSpcReduction="20000"/>
          </a:bodyPr>
          <a:lstStyle/>
          <a:p>
            <a:pPr marL="252000" lvl="0" indent="-252000">
              <a:spcBef>
                <a:spcPts val="800"/>
              </a:spcBef>
            </a:pPr>
            <a:r>
              <a:rPr lang="en-US" dirty="0"/>
              <a:t>How we handle </a:t>
            </a:r>
            <a:r>
              <a:rPr lang="en-US" dirty="0">
                <a:solidFill>
                  <a:schemeClr val="accent1"/>
                </a:solidFill>
              </a:rPr>
              <a:t>disagreement</a:t>
            </a:r>
            <a:r>
              <a:rPr lang="en-US" dirty="0"/>
              <a:t> is essential to </a:t>
            </a:r>
            <a:r>
              <a:rPr lang="en-US" dirty="0">
                <a:solidFill>
                  <a:schemeClr val="accent2"/>
                </a:solidFill>
              </a:rPr>
              <a:t>democratic process</a:t>
            </a:r>
          </a:p>
          <a:p>
            <a:pPr marL="594900" lvl="1" indent="-252000">
              <a:spcBef>
                <a:spcPts val="800"/>
              </a:spcBef>
            </a:pPr>
            <a:r>
              <a:rPr lang="en-US" dirty="0"/>
              <a:t>A large part of the discussion has moved to </a:t>
            </a:r>
            <a:r>
              <a:rPr lang="en-US" dirty="0">
                <a:solidFill>
                  <a:srgbClr val="7030A0"/>
                </a:solidFill>
              </a:rPr>
              <a:t>social media</a:t>
            </a:r>
          </a:p>
          <a:p>
            <a:pPr marL="252000" lvl="0" indent="-252000">
              <a:spcBef>
                <a:spcPts val="800"/>
              </a:spcBef>
            </a:pPr>
            <a:r>
              <a:rPr lang="en-US" dirty="0"/>
              <a:t>Because polarization might be linked to </a:t>
            </a:r>
            <a:r>
              <a:rPr lang="en-US" dirty="0">
                <a:solidFill>
                  <a:schemeClr val="accent6">
                    <a:lumMod val="75000"/>
                  </a:schemeClr>
                </a:solidFill>
              </a:rPr>
              <a:t>adverse effects</a:t>
            </a:r>
          </a:p>
          <a:p>
            <a:pPr marL="594900" lvl="1" indent="-252000">
              <a:spcBef>
                <a:spcPts val="1200"/>
              </a:spcBef>
            </a:pPr>
            <a:r>
              <a:rPr lang="en" dirty="0">
                <a:solidFill>
                  <a:schemeClr val="accent1"/>
                </a:solidFill>
              </a:rPr>
              <a:t>Social segmentation</a:t>
            </a:r>
            <a:r>
              <a:rPr lang="en-US" dirty="0">
                <a:solidFill>
                  <a:schemeClr val="accent1"/>
                </a:solidFill>
              </a:rPr>
              <a:t> and </a:t>
            </a:r>
            <a:r>
              <a:rPr lang="en" dirty="0">
                <a:solidFill>
                  <a:schemeClr val="accent1"/>
                </a:solidFill>
              </a:rPr>
              <a:t>stereotypes</a:t>
            </a:r>
            <a:endParaRPr lang="en-US" dirty="0">
              <a:solidFill>
                <a:schemeClr val="accent1"/>
              </a:solidFill>
            </a:endParaRPr>
          </a:p>
          <a:p>
            <a:pPr marL="594900" lvl="1" indent="-252000">
              <a:spcBef>
                <a:spcPts val="1200"/>
              </a:spcBef>
            </a:pPr>
            <a:r>
              <a:rPr lang="en" dirty="0">
                <a:solidFill>
                  <a:schemeClr val="accent1"/>
                </a:solidFill>
              </a:rPr>
              <a:t>Echo chambers</a:t>
            </a:r>
          </a:p>
          <a:p>
            <a:pPr marL="916650" lvl="2" indent="-285750">
              <a:spcBef>
                <a:spcPts val="800"/>
              </a:spcBef>
              <a:buFont typeface="Lucida Grande"/>
              <a:buChar char="-"/>
            </a:pPr>
            <a:r>
              <a:rPr lang="en-US" dirty="0"/>
              <a:t>Decrease in deliberation</a:t>
            </a:r>
          </a:p>
          <a:p>
            <a:pPr marL="916650" lvl="2" indent="-285750">
              <a:spcBef>
                <a:spcPts val="800"/>
              </a:spcBef>
              <a:buFont typeface="Lucida Grande"/>
              <a:buChar char="-"/>
            </a:pPr>
            <a:r>
              <a:rPr lang="en-US" dirty="0"/>
              <a:t>Hinders deliberative</a:t>
            </a:r>
            <a:r>
              <a:rPr lang="en" dirty="0"/>
              <a:t> democracy</a:t>
            </a:r>
          </a:p>
          <a:p>
            <a:pPr marL="252000" lvl="0" indent="-252000">
              <a:spcBef>
                <a:spcPts val="1200"/>
              </a:spcBef>
            </a:pPr>
            <a:r>
              <a:rPr lang="en" dirty="0"/>
              <a:t>Need to be </a:t>
            </a:r>
            <a:r>
              <a:rPr lang="en" dirty="0">
                <a:solidFill>
                  <a:schemeClr val="accent1"/>
                </a:solidFill>
              </a:rPr>
              <a:t>aware of our biases</a:t>
            </a:r>
          </a:p>
          <a:p>
            <a:pPr marL="573750" lvl="1" indent="-285750">
              <a:spcBef>
                <a:spcPts val="800"/>
              </a:spcBef>
              <a:buFont typeface="Lucida Grande"/>
              <a:buChar char="-"/>
            </a:pPr>
            <a:r>
              <a:rPr lang="en" dirty="0"/>
              <a:t>Sometimes we might not hear opposing views</a:t>
            </a:r>
          </a:p>
          <a:p>
            <a:pPr marL="573750" lvl="1" indent="-285750">
              <a:spcBef>
                <a:spcPts val="800"/>
              </a:spcBef>
              <a:buFont typeface="Lucida Grande"/>
              <a:buChar char="-"/>
            </a:pPr>
            <a:r>
              <a:rPr lang="en-US" dirty="0"/>
              <a:t>B</a:t>
            </a:r>
            <a:r>
              <a:rPr lang="en" dirty="0"/>
              <a:t>iases around us (e.g.</a:t>
            </a:r>
            <a:r>
              <a:rPr lang="en-US" dirty="0"/>
              <a:t>,</a:t>
            </a:r>
            <a:r>
              <a:rPr lang="en" dirty="0"/>
              <a:t> algorithmic personalization)</a:t>
            </a:r>
          </a:p>
          <a:p>
            <a:pPr marL="252000" lvl="0" indent="-252000">
              <a:spcBef>
                <a:spcPts val="1200"/>
              </a:spcBef>
            </a:pPr>
            <a:r>
              <a:rPr lang="en-US" dirty="0">
                <a:solidFill>
                  <a:srgbClr val="000000"/>
                </a:solidFill>
              </a:rPr>
              <a:t>However, </a:t>
            </a:r>
            <a:r>
              <a:rPr lang="en-US" dirty="0">
                <a:solidFill>
                  <a:schemeClr val="accent2"/>
                </a:solidFill>
              </a:rPr>
              <a:t>n</a:t>
            </a:r>
            <a:r>
              <a:rPr lang="en" dirty="0">
                <a:solidFill>
                  <a:schemeClr val="accent2"/>
                </a:solidFill>
              </a:rPr>
              <a:t>ot necessarily negative</a:t>
            </a:r>
            <a:r>
              <a:rPr lang="en-US" dirty="0">
                <a:solidFill>
                  <a:schemeClr val="accent2"/>
                </a:solidFill>
              </a:rPr>
              <a:t> </a:t>
            </a:r>
            <a:r>
              <a:rPr lang="en-US" dirty="0"/>
              <a:t>in itself</a:t>
            </a:r>
            <a:endParaRPr lang="en" dirty="0"/>
          </a:p>
        </p:txBody>
      </p:sp>
    </p:spTree>
    <p:extLst>
      <p:ext uri="{BB962C8B-B14F-4D97-AF65-F5344CB8AC3E}">
        <p14:creationId xmlns:p14="http://schemas.microsoft.com/office/powerpoint/2010/main" val="1917819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4" name="Shape 1074"/>
          <p:cNvPicPr preferRelativeResize="0"/>
          <p:nvPr/>
        </p:nvPicPr>
        <p:blipFill rotWithShape="1">
          <a:blip r:embed="rId3">
            <a:alphaModFix/>
          </a:blip>
          <a:srcRect b="2276"/>
          <a:stretch/>
        </p:blipFill>
        <p:spPr>
          <a:xfrm>
            <a:off x="611909" y="670570"/>
            <a:ext cx="3659909" cy="4305521"/>
          </a:xfrm>
          <a:prstGeom prst="rect">
            <a:avLst/>
          </a:prstGeom>
          <a:noFill/>
          <a:ln>
            <a:noFill/>
          </a:ln>
        </p:spPr>
      </p:pic>
      <p:sp>
        <p:nvSpPr>
          <p:cNvPr id="1072" name="Shape 1072"/>
          <p:cNvSpPr txBox="1">
            <a:spLocks noGrp="1"/>
          </p:cNvSpPr>
          <p:nvPr>
            <p:ph type="title"/>
          </p:nvPr>
        </p:nvSpPr>
        <p:spPr>
          <a:xfrm>
            <a:off x="4502729" y="370179"/>
            <a:ext cx="4306454" cy="1325563"/>
          </a:xfrm>
        </p:spPr>
        <p:txBody>
          <a:bodyPr>
            <a:normAutofit fontScale="90000"/>
          </a:bodyPr>
          <a:lstStyle/>
          <a:p>
            <a:pPr lvl="0" algn="ctr"/>
            <a:r>
              <a:rPr lang="en-US" dirty="0"/>
              <a:t>E</a:t>
            </a:r>
            <a:r>
              <a:rPr lang="en" dirty="0"/>
              <a:t>scape</a:t>
            </a:r>
            <a:r>
              <a:rPr lang="en-US" dirty="0"/>
              <a:t> y</a:t>
            </a:r>
            <a:r>
              <a:rPr lang="en" dirty="0"/>
              <a:t>our</a:t>
            </a:r>
            <a:r>
              <a:rPr lang="en-US" dirty="0"/>
              <a:t> b</a:t>
            </a:r>
            <a:r>
              <a:rPr lang="en" dirty="0"/>
              <a:t>ubble</a:t>
            </a:r>
          </a:p>
        </p:txBody>
      </p:sp>
      <p:sp>
        <p:nvSpPr>
          <p:cNvPr id="1073" name="Shape 1073"/>
          <p:cNvSpPr txBox="1">
            <a:spLocks noGrp="1"/>
          </p:cNvSpPr>
          <p:nvPr>
            <p:ph idx="1"/>
          </p:nvPr>
        </p:nvSpPr>
        <p:spPr>
          <a:xfrm>
            <a:off x="4502728" y="2003715"/>
            <a:ext cx="4306454" cy="3768459"/>
          </a:xfrm>
        </p:spPr>
        <p:txBody>
          <a:bodyPr>
            <a:normAutofit fontScale="85000" lnSpcReduction="20000"/>
          </a:bodyPr>
          <a:lstStyle/>
          <a:p>
            <a:pPr marL="0" lvl="0" indent="0" algn="ctr">
              <a:spcBef>
                <a:spcPts val="1000"/>
              </a:spcBef>
              <a:buNone/>
            </a:pPr>
            <a:r>
              <a:rPr lang="en" dirty="0">
                <a:solidFill>
                  <a:schemeClr val="accent2"/>
                </a:solidFill>
              </a:rPr>
              <a:t>Browser (</a:t>
            </a:r>
            <a:r>
              <a:rPr lang="en-US" dirty="0">
                <a:solidFill>
                  <a:schemeClr val="accent2"/>
                </a:solidFill>
              </a:rPr>
              <a:t>c</a:t>
            </a:r>
            <a:r>
              <a:rPr lang="en" dirty="0">
                <a:solidFill>
                  <a:schemeClr val="accent2"/>
                </a:solidFill>
              </a:rPr>
              <a:t>hrome) </a:t>
            </a:r>
            <a:r>
              <a:rPr lang="en-US" dirty="0">
                <a:solidFill>
                  <a:schemeClr val="accent2"/>
                </a:solidFill>
              </a:rPr>
              <a:t>e</a:t>
            </a:r>
            <a:r>
              <a:rPr lang="en" dirty="0">
                <a:solidFill>
                  <a:schemeClr val="accent2"/>
                </a:solidFill>
              </a:rPr>
              <a:t>xtension</a:t>
            </a:r>
          </a:p>
          <a:p>
            <a:pPr marL="0" lvl="0" indent="0" algn="ctr">
              <a:spcBef>
                <a:spcPts val="1000"/>
              </a:spcBef>
              <a:buNone/>
            </a:pPr>
            <a:r>
              <a:rPr lang="en-US" dirty="0"/>
              <a:t>Asks you which type of people you would like to be more accepting to</a:t>
            </a:r>
          </a:p>
          <a:p>
            <a:pPr marL="0" lvl="0" indent="0" algn="ctr">
              <a:spcBef>
                <a:spcPts val="1000"/>
              </a:spcBef>
              <a:buNone/>
            </a:pPr>
            <a:r>
              <a:rPr lang="en-US" dirty="0"/>
              <a:t>App inserts </a:t>
            </a:r>
            <a:r>
              <a:rPr lang="en-US" dirty="0">
                <a:solidFill>
                  <a:schemeClr val="accent6"/>
                </a:solidFill>
              </a:rPr>
              <a:t>human-curated</a:t>
            </a:r>
            <a:r>
              <a:rPr lang="en-US" dirty="0"/>
              <a:t>, </a:t>
            </a:r>
            <a:r>
              <a:rPr lang="en-US" dirty="0">
                <a:solidFill>
                  <a:schemeClr val="accent6"/>
                </a:solidFill>
              </a:rPr>
              <a:t>positive</a:t>
            </a:r>
            <a:r>
              <a:rPr lang="en-US" dirty="0"/>
              <a:t> </a:t>
            </a:r>
            <a:r>
              <a:rPr lang="en-US" dirty="0">
                <a:solidFill>
                  <a:schemeClr val="accent5"/>
                </a:solidFill>
              </a:rPr>
              <a:t>articles</a:t>
            </a:r>
            <a:r>
              <a:rPr lang="en-US" dirty="0"/>
              <a:t> and </a:t>
            </a:r>
            <a:r>
              <a:rPr lang="en-US" dirty="0">
                <a:solidFill>
                  <a:schemeClr val="accent5"/>
                </a:solidFill>
              </a:rPr>
              <a:t>images</a:t>
            </a:r>
            <a:r>
              <a:rPr lang="en-US" dirty="0"/>
              <a:t> into </a:t>
            </a:r>
            <a:r>
              <a:rPr lang="en-US" dirty="0">
                <a:solidFill>
                  <a:schemeClr val="accent2"/>
                </a:solidFill>
              </a:rPr>
              <a:t>Facebook News Feed</a:t>
            </a:r>
            <a:r>
              <a:rPr lang="en-US" dirty="0">
                <a:solidFill>
                  <a:schemeClr val="accent5"/>
                </a:solidFill>
              </a:rPr>
              <a:t>,</a:t>
            </a:r>
            <a:r>
              <a:rPr lang="en-US" dirty="0"/>
              <a:t> which paint those you would like to be more accepting of in </a:t>
            </a:r>
            <a:r>
              <a:rPr lang="en-US" dirty="0">
                <a:solidFill>
                  <a:schemeClr val="accent5"/>
                </a:solidFill>
              </a:rPr>
              <a:t>a positive light</a:t>
            </a:r>
            <a:endParaRPr lang="en" dirty="0">
              <a:solidFill>
                <a:schemeClr val="accent5"/>
              </a:solidFill>
            </a:endParaRPr>
          </a:p>
        </p:txBody>
      </p:sp>
    </p:spTree>
    <p:extLst>
      <p:ext uri="{BB962C8B-B14F-4D97-AF65-F5344CB8AC3E}">
        <p14:creationId xmlns:p14="http://schemas.microsoft.com/office/powerpoint/2010/main" val="2783644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pic>
        <p:nvPicPr>
          <p:cNvPr id="3" name="Picture 2" descr="Screen Shot 2018-04-10 at 14.18.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220" y="245145"/>
            <a:ext cx="6953024" cy="1800404"/>
          </a:xfrm>
          <a:prstGeom prst="rect">
            <a:avLst/>
          </a:prstGeom>
        </p:spPr>
      </p:pic>
      <p:sp>
        <p:nvSpPr>
          <p:cNvPr id="1087" name="Shape 1087"/>
          <p:cNvSpPr txBox="1">
            <a:spLocks noGrp="1"/>
          </p:cNvSpPr>
          <p:nvPr>
            <p:ph type="title"/>
          </p:nvPr>
        </p:nvSpPr>
        <p:spPr>
          <a:xfrm>
            <a:off x="0" y="2833429"/>
            <a:ext cx="4136065" cy="1325563"/>
          </a:xfrm>
        </p:spPr>
        <p:txBody>
          <a:bodyPr/>
          <a:lstStyle/>
          <a:p>
            <a:pPr lvl="0" algn="ctr"/>
            <a:r>
              <a:rPr lang="en" dirty="0"/>
              <a:t>politecho.org</a:t>
            </a:r>
          </a:p>
        </p:txBody>
      </p:sp>
      <p:sp>
        <p:nvSpPr>
          <p:cNvPr id="1088" name="Shape 1088"/>
          <p:cNvSpPr txBox="1">
            <a:spLocks noGrp="1"/>
          </p:cNvSpPr>
          <p:nvPr>
            <p:ph idx="1"/>
          </p:nvPr>
        </p:nvSpPr>
        <p:spPr>
          <a:xfrm>
            <a:off x="0" y="4188167"/>
            <a:ext cx="4136065" cy="2530879"/>
          </a:xfrm>
        </p:spPr>
        <p:txBody>
          <a:bodyPr>
            <a:normAutofit fontScale="77500" lnSpcReduction="20000"/>
          </a:bodyPr>
          <a:lstStyle/>
          <a:p>
            <a:pPr marL="0" lvl="0" indent="0" algn="ctr">
              <a:spcBef>
                <a:spcPts val="1000"/>
              </a:spcBef>
              <a:buNone/>
            </a:pPr>
            <a:r>
              <a:rPr lang="en" dirty="0">
                <a:solidFill>
                  <a:schemeClr val="accent2"/>
                </a:solidFill>
              </a:rPr>
              <a:t>Browser (</a:t>
            </a:r>
            <a:r>
              <a:rPr lang="en-US" dirty="0">
                <a:solidFill>
                  <a:schemeClr val="accent2"/>
                </a:solidFill>
              </a:rPr>
              <a:t>c</a:t>
            </a:r>
            <a:r>
              <a:rPr lang="en" dirty="0">
                <a:solidFill>
                  <a:schemeClr val="accent2"/>
                </a:solidFill>
              </a:rPr>
              <a:t>hrome) </a:t>
            </a:r>
            <a:r>
              <a:rPr lang="en-US" dirty="0">
                <a:solidFill>
                  <a:schemeClr val="accent2"/>
                </a:solidFill>
              </a:rPr>
              <a:t>e</a:t>
            </a:r>
            <a:r>
              <a:rPr lang="en" dirty="0">
                <a:solidFill>
                  <a:schemeClr val="accent2"/>
                </a:solidFill>
              </a:rPr>
              <a:t>xtension</a:t>
            </a:r>
          </a:p>
          <a:p>
            <a:pPr marL="0" lvl="0" indent="0" algn="ctr">
              <a:spcBef>
                <a:spcPts val="1000"/>
              </a:spcBef>
              <a:buNone/>
            </a:pPr>
            <a:r>
              <a:rPr lang="en" dirty="0"/>
              <a:t>Shows </a:t>
            </a:r>
            <a:r>
              <a:rPr lang="en" dirty="0">
                <a:solidFill>
                  <a:schemeClr val="accent6"/>
                </a:solidFill>
              </a:rPr>
              <a:t>political distribution </a:t>
            </a:r>
            <a:r>
              <a:rPr lang="en" dirty="0"/>
              <a:t>of </a:t>
            </a:r>
            <a:r>
              <a:rPr lang="en" dirty="0">
                <a:solidFill>
                  <a:schemeClr val="accent5"/>
                </a:solidFill>
              </a:rPr>
              <a:t>own Facebook feed</a:t>
            </a:r>
            <a:r>
              <a:rPr lang="en" dirty="0"/>
              <a:t> vs. that of </a:t>
            </a:r>
            <a:r>
              <a:rPr lang="en" dirty="0">
                <a:solidFill>
                  <a:schemeClr val="accent5"/>
                </a:solidFill>
              </a:rPr>
              <a:t>friends</a:t>
            </a:r>
            <a:endParaRPr lang="en-US" dirty="0">
              <a:solidFill>
                <a:schemeClr val="accent5"/>
              </a:solidFill>
            </a:endParaRPr>
          </a:p>
          <a:p>
            <a:pPr marL="0" lvl="0" indent="0" algn="ctr">
              <a:spcBef>
                <a:spcPts val="1000"/>
              </a:spcBef>
              <a:buNone/>
            </a:pPr>
            <a:r>
              <a:rPr lang="en-US" dirty="0"/>
              <a:t>Compares liked political pages with a </a:t>
            </a:r>
            <a:r>
              <a:rPr lang="en-US" dirty="0">
                <a:solidFill>
                  <a:schemeClr val="accent6"/>
                </a:solidFill>
              </a:rPr>
              <a:t>reference set </a:t>
            </a:r>
            <a:r>
              <a:rPr lang="en-US" dirty="0"/>
              <a:t>of political pages</a:t>
            </a:r>
            <a:endParaRPr lang="en" dirty="0"/>
          </a:p>
        </p:txBody>
      </p:sp>
      <p:pic>
        <p:nvPicPr>
          <p:cNvPr id="4" name="Picture 3" descr="Screen Shot 2018-04-10 at 14.22.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732" y="2833428"/>
            <a:ext cx="3397018" cy="3582925"/>
          </a:xfrm>
          <a:prstGeom prst="rect">
            <a:avLst/>
          </a:prstGeom>
        </p:spPr>
      </p:pic>
      <p:pic>
        <p:nvPicPr>
          <p:cNvPr id="5" name="Picture 4" descr="Screen Shot 2018-04-10 at 14.2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1505" y="2788199"/>
            <a:ext cx="1460950" cy="3077844"/>
          </a:xfrm>
          <a:prstGeom prst="rect">
            <a:avLst/>
          </a:prstGeom>
        </p:spPr>
      </p:pic>
    </p:spTree>
    <p:extLst>
      <p:ext uri="{BB962C8B-B14F-4D97-AF65-F5344CB8AC3E}">
        <p14:creationId xmlns:p14="http://schemas.microsoft.com/office/powerpoint/2010/main" val="2273774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2" name="Picture 1" descr="FlipFe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640"/>
            <a:ext cx="9144000" cy="5153566"/>
          </a:xfrm>
          <a:prstGeom prst="rect">
            <a:avLst/>
          </a:prstGeom>
        </p:spPr>
      </p:pic>
      <p:sp>
        <p:nvSpPr>
          <p:cNvPr id="1095" name="Shape 1095"/>
          <p:cNvSpPr txBox="1">
            <a:spLocks noGrp="1"/>
          </p:cNvSpPr>
          <p:nvPr>
            <p:ph idx="1"/>
          </p:nvPr>
        </p:nvSpPr>
        <p:spPr>
          <a:xfrm>
            <a:off x="115455" y="5175250"/>
            <a:ext cx="8936181" cy="1451840"/>
          </a:xfrm>
        </p:spPr>
        <p:txBody>
          <a:bodyPr>
            <a:normAutofit fontScale="70000" lnSpcReduction="20000"/>
          </a:bodyPr>
          <a:lstStyle/>
          <a:p>
            <a:pPr marL="0" lvl="0" indent="0" algn="ctr">
              <a:buNone/>
            </a:pPr>
            <a:r>
              <a:rPr lang="en" dirty="0">
                <a:solidFill>
                  <a:schemeClr val="accent2"/>
                </a:solidFill>
              </a:rPr>
              <a:t>Browser (</a:t>
            </a:r>
            <a:r>
              <a:rPr lang="en-US" dirty="0">
                <a:solidFill>
                  <a:schemeClr val="accent2"/>
                </a:solidFill>
              </a:rPr>
              <a:t>c</a:t>
            </a:r>
            <a:r>
              <a:rPr lang="en" dirty="0">
                <a:solidFill>
                  <a:schemeClr val="accent2"/>
                </a:solidFill>
              </a:rPr>
              <a:t>hrome) </a:t>
            </a:r>
            <a:r>
              <a:rPr lang="en-US" dirty="0">
                <a:solidFill>
                  <a:schemeClr val="accent2"/>
                </a:solidFill>
              </a:rPr>
              <a:t>e</a:t>
            </a:r>
            <a:r>
              <a:rPr lang="en" dirty="0">
                <a:solidFill>
                  <a:schemeClr val="accent2"/>
                </a:solidFill>
              </a:rPr>
              <a:t>xtension</a:t>
            </a:r>
          </a:p>
          <a:p>
            <a:pPr marL="0" lvl="0" indent="0" algn="ctr">
              <a:buNone/>
            </a:pPr>
            <a:r>
              <a:rPr lang="en" dirty="0"/>
              <a:t>Allows Twitter users to see a </a:t>
            </a:r>
            <a:r>
              <a:rPr lang="en" dirty="0">
                <a:solidFill>
                  <a:schemeClr val="accent5"/>
                </a:solidFill>
              </a:rPr>
              <a:t>feed </a:t>
            </a:r>
            <a:r>
              <a:rPr lang="en" dirty="0"/>
              <a:t>that resembles that </a:t>
            </a:r>
            <a:r>
              <a:rPr lang="en" dirty="0">
                <a:solidFill>
                  <a:schemeClr val="accent5"/>
                </a:solidFill>
              </a:rPr>
              <a:t>of another user</a:t>
            </a:r>
            <a:r>
              <a:rPr lang="en-US" dirty="0">
                <a:solidFill>
                  <a:schemeClr val="accent5"/>
                </a:solidFill>
              </a:rPr>
              <a:t> </a:t>
            </a:r>
            <a:r>
              <a:rPr lang="en-US" dirty="0"/>
              <a:t>who has been </a:t>
            </a:r>
            <a:r>
              <a:rPr lang="en-US" dirty="0">
                <a:solidFill>
                  <a:schemeClr val="accent1"/>
                </a:solidFill>
              </a:rPr>
              <a:t>pre-classified </a:t>
            </a:r>
            <a:r>
              <a:rPr lang="en-US" dirty="0"/>
              <a:t>as right- or left-leaning</a:t>
            </a:r>
            <a:endParaRPr lang="en" dirty="0"/>
          </a:p>
          <a:p>
            <a:pPr marL="0" lvl="0" indent="0" algn="ctr">
              <a:buNone/>
            </a:pPr>
            <a:r>
              <a:rPr lang="en" dirty="0">
                <a:solidFill>
                  <a:schemeClr val="accent6"/>
                </a:solidFill>
              </a:rPr>
              <a:t>Laboratory for Social Machines at MIT Media Lab</a:t>
            </a:r>
          </a:p>
        </p:txBody>
      </p:sp>
    </p:spTree>
    <p:extLst>
      <p:ext uri="{BB962C8B-B14F-4D97-AF65-F5344CB8AC3E}">
        <p14:creationId xmlns:p14="http://schemas.microsoft.com/office/powerpoint/2010/main" val="267084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10" name="Shape 1110"/>
          <p:cNvPicPr preferRelativeResize="0"/>
          <p:nvPr/>
        </p:nvPicPr>
        <p:blipFill>
          <a:blip r:embed="rId3">
            <a:alphaModFix/>
          </a:blip>
          <a:stretch>
            <a:fillRect/>
          </a:stretch>
        </p:blipFill>
        <p:spPr>
          <a:xfrm>
            <a:off x="448019" y="2452689"/>
            <a:ext cx="3627527" cy="3169947"/>
          </a:xfrm>
          <a:prstGeom prst="rect">
            <a:avLst/>
          </a:prstGeom>
          <a:noFill/>
          <a:ln>
            <a:noFill/>
          </a:ln>
        </p:spPr>
      </p:pic>
      <p:sp>
        <p:nvSpPr>
          <p:cNvPr id="1108" name="Shape 1108"/>
          <p:cNvSpPr txBox="1">
            <a:spLocks noGrp="1"/>
          </p:cNvSpPr>
          <p:nvPr>
            <p:ph type="title"/>
          </p:nvPr>
        </p:nvSpPr>
        <p:spPr/>
        <p:txBody>
          <a:bodyPr/>
          <a:lstStyle/>
          <a:p>
            <a:pPr lvl="0" algn="ctr"/>
            <a:r>
              <a:rPr lang="en" dirty="0"/>
              <a:t>Read </a:t>
            </a:r>
            <a:r>
              <a:rPr lang="en-US" dirty="0"/>
              <a:t>a</a:t>
            </a:r>
            <a:r>
              <a:rPr lang="en" dirty="0"/>
              <a:t>cross the </a:t>
            </a:r>
            <a:r>
              <a:rPr lang="en-US" dirty="0"/>
              <a:t>a</a:t>
            </a:r>
            <a:r>
              <a:rPr lang="en" dirty="0"/>
              <a:t>isle</a:t>
            </a:r>
          </a:p>
        </p:txBody>
      </p:sp>
      <p:sp>
        <p:nvSpPr>
          <p:cNvPr id="1109" name="Shape 1109"/>
          <p:cNvSpPr txBox="1">
            <a:spLocks noGrp="1"/>
          </p:cNvSpPr>
          <p:nvPr>
            <p:ph idx="1"/>
          </p:nvPr>
        </p:nvSpPr>
        <p:spPr>
          <a:xfrm>
            <a:off x="4358705" y="2706689"/>
            <a:ext cx="4455042" cy="2465675"/>
          </a:xfrm>
        </p:spPr>
        <p:txBody>
          <a:bodyPr>
            <a:normAutofit fontScale="85000" lnSpcReduction="20000"/>
          </a:bodyPr>
          <a:lstStyle/>
          <a:p>
            <a:pPr marL="0" lvl="0" indent="0" algn="ctr">
              <a:spcBef>
                <a:spcPts val="1000"/>
              </a:spcBef>
              <a:buNone/>
            </a:pPr>
            <a:r>
              <a:rPr lang="en" dirty="0">
                <a:solidFill>
                  <a:schemeClr val="accent2"/>
                </a:solidFill>
              </a:rPr>
              <a:t>Mobile (iPhone) app</a:t>
            </a:r>
            <a:r>
              <a:rPr lang="en-US" dirty="0">
                <a:solidFill>
                  <a:schemeClr val="accent2"/>
                </a:solidFill>
              </a:rPr>
              <a:t> and chrome extension</a:t>
            </a:r>
            <a:endParaRPr lang="en" dirty="0">
              <a:solidFill>
                <a:schemeClr val="accent2"/>
              </a:solidFill>
            </a:endParaRPr>
          </a:p>
          <a:p>
            <a:pPr marL="0" lvl="0" indent="0" algn="ctr">
              <a:spcBef>
                <a:spcPts val="1000"/>
              </a:spcBef>
              <a:buNone/>
            </a:pPr>
            <a:r>
              <a:rPr lang="en" dirty="0"/>
              <a:t>News reader for select sources</a:t>
            </a:r>
          </a:p>
          <a:p>
            <a:pPr marL="0" lvl="0" indent="0" algn="ctr">
              <a:spcBef>
                <a:spcPts val="1000"/>
              </a:spcBef>
              <a:buNone/>
            </a:pPr>
            <a:r>
              <a:rPr lang="en" dirty="0"/>
              <a:t>Keeps track of </a:t>
            </a:r>
            <a:r>
              <a:rPr lang="en" dirty="0">
                <a:solidFill>
                  <a:schemeClr val="accent5"/>
                </a:solidFill>
              </a:rPr>
              <a:t>personal reading history</a:t>
            </a:r>
          </a:p>
          <a:p>
            <a:pPr marL="0" lvl="0" indent="0" algn="ctr">
              <a:spcBef>
                <a:spcPts val="1000"/>
              </a:spcBef>
              <a:buNone/>
            </a:pPr>
            <a:r>
              <a:rPr lang="en" dirty="0"/>
              <a:t>Informs user of </a:t>
            </a:r>
            <a:r>
              <a:rPr lang="en" dirty="0">
                <a:solidFill>
                  <a:schemeClr val="accent6"/>
                </a:solidFill>
              </a:rPr>
              <a:t>news diet bias</a:t>
            </a:r>
          </a:p>
        </p:txBody>
      </p:sp>
      <p:pic>
        <p:nvPicPr>
          <p:cNvPr id="2" name="Picture 1" descr="Screen Shot 2018-04-10 at 14.48.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9036"/>
            <a:ext cx="9144000" cy="1047202"/>
          </a:xfrm>
          <a:prstGeom prst="rect">
            <a:avLst/>
          </a:prstGeom>
        </p:spPr>
      </p:pic>
    </p:spTree>
    <p:extLst>
      <p:ext uri="{BB962C8B-B14F-4D97-AF65-F5344CB8AC3E}">
        <p14:creationId xmlns:p14="http://schemas.microsoft.com/office/powerpoint/2010/main" val="3010639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322551"/>
            <a:ext cx="8964488" cy="1143000"/>
          </a:xfrm>
        </p:spPr>
        <p:txBody>
          <a:bodyPr>
            <a:normAutofit fontScale="90000"/>
          </a:bodyPr>
          <a:lstStyle/>
          <a:p>
            <a:r>
              <a:rPr lang="en-US" dirty="0"/>
              <a:t>Algorithmic mediation/recommendations</a:t>
            </a:r>
          </a:p>
        </p:txBody>
      </p:sp>
      <p:sp>
        <p:nvSpPr>
          <p:cNvPr id="3" name="Text Placeholder 2"/>
          <p:cNvSpPr>
            <a:spLocks noGrp="1"/>
          </p:cNvSpPr>
          <p:nvPr>
            <p:ph idx="1"/>
          </p:nvPr>
        </p:nvSpPr>
        <p:spPr>
          <a:xfrm>
            <a:off x="179512" y="1628800"/>
            <a:ext cx="8784976" cy="4896543"/>
          </a:xfrm>
        </p:spPr>
        <p:txBody>
          <a:bodyPr>
            <a:normAutofit fontScale="92500" lnSpcReduction="20000"/>
          </a:bodyPr>
          <a:lstStyle/>
          <a:p>
            <a:r>
              <a:rPr lang="en-US" dirty="0">
                <a:solidFill>
                  <a:schemeClr val="accent2"/>
                </a:solidFill>
              </a:rPr>
              <a:t>Task</a:t>
            </a:r>
            <a:r>
              <a:rPr lang="en-US" dirty="0"/>
              <a:t> : make a </a:t>
            </a:r>
            <a:r>
              <a:rPr lang="en-US" dirty="0">
                <a:solidFill>
                  <a:schemeClr val="accent1"/>
                </a:solidFill>
              </a:rPr>
              <a:t>recommendation</a:t>
            </a:r>
            <a:r>
              <a:rPr lang="en-US" dirty="0"/>
              <a:t> helping to reduce polarization</a:t>
            </a:r>
          </a:p>
          <a:p>
            <a:r>
              <a:rPr lang="en-US" dirty="0"/>
              <a:t>Different approaches driven by polarization metrics</a:t>
            </a:r>
          </a:p>
          <a:p>
            <a:pPr lvl="1"/>
            <a:r>
              <a:rPr lang="en-US" dirty="0"/>
              <a:t>Pick a favorite metric : RWC, opinion diversity, influence-based</a:t>
            </a:r>
          </a:p>
          <a:p>
            <a:pPr lvl="1"/>
            <a:r>
              <a:rPr lang="en-US" dirty="0"/>
              <a:t>Compute recommendation that reduces polarization according</a:t>
            </a:r>
          </a:p>
          <a:p>
            <a:pPr marL="720000" lvl="2" indent="0">
              <a:buNone/>
            </a:pPr>
            <a:r>
              <a:rPr lang="en-US" dirty="0"/>
              <a:t>to the selected metric</a:t>
            </a:r>
          </a:p>
          <a:p>
            <a:pPr lvl="1"/>
            <a:r>
              <a:rPr lang="en-US" dirty="0"/>
              <a:t>Account for recommendation acceptance probability</a:t>
            </a:r>
          </a:p>
          <a:p>
            <a:pPr lvl="1"/>
            <a:endParaRPr lang="en-US" dirty="0"/>
          </a:p>
          <a:p>
            <a:r>
              <a:rPr lang="en-US" dirty="0"/>
              <a:t>Another dimension: What to recommend? User vs. content</a:t>
            </a:r>
          </a:p>
          <a:p>
            <a:endParaRPr lang="en-US" dirty="0">
              <a:solidFill>
                <a:schemeClr val="accent2"/>
              </a:solidFill>
            </a:endParaRPr>
          </a:p>
        </p:txBody>
      </p:sp>
    </p:spTree>
    <p:extLst>
      <p:ext uri="{BB962C8B-B14F-4D97-AF65-F5344CB8AC3E}">
        <p14:creationId xmlns:p14="http://schemas.microsoft.com/office/powerpoint/2010/main" val="122948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7400" y="2986404"/>
            <a:ext cx="5029200" cy="3268980"/>
          </a:xfrm>
          <a:prstGeom prst="rect">
            <a:avLst/>
          </a:prstGeom>
        </p:spPr>
      </p:pic>
      <p:sp>
        <p:nvSpPr>
          <p:cNvPr id="2" name="Title 1"/>
          <p:cNvSpPr>
            <a:spLocks noGrp="1"/>
          </p:cNvSpPr>
          <p:nvPr>
            <p:ph type="title"/>
          </p:nvPr>
        </p:nvSpPr>
        <p:spPr/>
        <p:txBody>
          <a:bodyPr>
            <a:normAutofit fontScale="90000"/>
          </a:bodyPr>
          <a:lstStyle/>
          <a:p>
            <a:r>
              <a:rPr lang="en-US" dirty="0"/>
              <a:t>1. Recommendations based on RWC</a:t>
            </a:r>
          </a:p>
        </p:txBody>
      </p:sp>
      <p:sp>
        <p:nvSpPr>
          <p:cNvPr id="3" name="Text Placeholder 2"/>
          <p:cNvSpPr>
            <a:spLocks noGrp="1"/>
          </p:cNvSpPr>
          <p:nvPr>
            <p:ph idx="1"/>
          </p:nvPr>
        </p:nvSpPr>
        <p:spPr>
          <a:xfrm>
            <a:off x="628650" y="1720422"/>
            <a:ext cx="7886700" cy="1735567"/>
          </a:xfrm>
        </p:spPr>
        <p:txBody>
          <a:bodyPr>
            <a:normAutofit fontScale="85000" lnSpcReduction="20000"/>
          </a:bodyPr>
          <a:lstStyle/>
          <a:p>
            <a:r>
              <a:rPr lang="en-US" i="1" dirty="0"/>
              <a:t>Recall</a:t>
            </a:r>
            <a:r>
              <a:rPr lang="en-US" dirty="0"/>
              <a:t> : </a:t>
            </a:r>
            <a:r>
              <a:rPr lang="en-US" dirty="0">
                <a:solidFill>
                  <a:schemeClr val="accent2"/>
                </a:solidFill>
              </a:rPr>
              <a:t>random-walk controversy</a:t>
            </a:r>
            <a:r>
              <a:rPr lang="en-US" dirty="0"/>
              <a:t> score</a:t>
            </a:r>
          </a:p>
          <a:p>
            <a:r>
              <a:rPr lang="en-US" dirty="0"/>
              <a:t>Quantifies the degree of polarization of a given topic</a:t>
            </a:r>
          </a:p>
          <a:p>
            <a:r>
              <a:rPr lang="en-US" dirty="0"/>
              <a:t>Based on the </a:t>
            </a:r>
            <a:r>
              <a:rPr lang="en-US" dirty="0">
                <a:solidFill>
                  <a:schemeClr val="accent1"/>
                </a:solidFill>
              </a:rPr>
              <a:t>structure</a:t>
            </a:r>
            <a:r>
              <a:rPr lang="en-US" dirty="0"/>
              <a:t> of the </a:t>
            </a:r>
            <a:r>
              <a:rPr lang="en-US" dirty="0" err="1">
                <a:solidFill>
                  <a:schemeClr val="accent6"/>
                </a:solidFill>
              </a:rPr>
              <a:t>retweet</a:t>
            </a:r>
            <a:r>
              <a:rPr lang="en-US" dirty="0">
                <a:solidFill>
                  <a:schemeClr val="accent6"/>
                </a:solidFill>
              </a:rPr>
              <a:t> graph</a:t>
            </a:r>
            <a:r>
              <a:rPr lang="en-US" dirty="0"/>
              <a:t> of the topic</a:t>
            </a:r>
          </a:p>
        </p:txBody>
      </p:sp>
    </p:spTree>
    <p:extLst>
      <p:ext uri="{BB962C8B-B14F-4D97-AF65-F5344CB8AC3E}">
        <p14:creationId xmlns:p14="http://schemas.microsoft.com/office/powerpoint/2010/main" val="4070090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50" y="2087133"/>
            <a:ext cx="7886700" cy="3551668"/>
          </a:xfrm>
        </p:spPr>
        <p:txBody>
          <a:bodyPr>
            <a:normAutofit fontScale="85000" lnSpcReduction="20000"/>
          </a:bodyPr>
          <a:lstStyle/>
          <a:p>
            <a:r>
              <a:rPr lang="en-US" dirty="0">
                <a:solidFill>
                  <a:schemeClr val="accent2"/>
                </a:solidFill>
              </a:rPr>
              <a:t>Assuming </a:t>
            </a:r>
            <a:r>
              <a:rPr lang="en-US" dirty="0"/>
              <a:t>: polarization is measured by RWC</a:t>
            </a:r>
          </a:p>
          <a:p>
            <a:r>
              <a:rPr lang="en-US" dirty="0">
                <a:solidFill>
                  <a:schemeClr val="accent5"/>
                </a:solidFill>
              </a:rPr>
              <a:t>Problem </a:t>
            </a:r>
            <a:r>
              <a:rPr lang="en-US" dirty="0"/>
              <a:t>: add k edges to </a:t>
            </a:r>
            <a:r>
              <a:rPr lang="en-US" dirty="0">
                <a:solidFill>
                  <a:schemeClr val="accent6"/>
                </a:solidFill>
              </a:rPr>
              <a:t>maximally reduce RWC</a:t>
            </a:r>
          </a:p>
          <a:p>
            <a:r>
              <a:rPr lang="en-US" dirty="0"/>
              <a:t>Enhance </a:t>
            </a:r>
            <a:r>
              <a:rPr lang="en-US" dirty="0">
                <a:solidFill>
                  <a:schemeClr val="accent6"/>
                </a:solidFill>
              </a:rPr>
              <a:t>greedy</a:t>
            </a:r>
            <a:r>
              <a:rPr lang="en-US" dirty="0"/>
              <a:t> with </a:t>
            </a:r>
            <a:r>
              <a:rPr lang="en-US" dirty="0">
                <a:solidFill>
                  <a:schemeClr val="accent2"/>
                </a:solidFill>
              </a:rPr>
              <a:t>efficient incremental computation</a:t>
            </a:r>
          </a:p>
          <a:p>
            <a:r>
              <a:rPr lang="en-US" dirty="0"/>
              <a:t>Edge additions are interpreted as recommendations</a:t>
            </a:r>
          </a:p>
          <a:p>
            <a:r>
              <a:rPr lang="en-US" dirty="0"/>
              <a:t>Incorporate </a:t>
            </a:r>
            <a:r>
              <a:rPr lang="en-US" dirty="0">
                <a:solidFill>
                  <a:schemeClr val="accent2"/>
                </a:solidFill>
              </a:rPr>
              <a:t>probability of accepting a recommendation</a:t>
            </a:r>
          </a:p>
          <a:p>
            <a:pPr lvl="1"/>
            <a:r>
              <a:rPr lang="en-US" dirty="0"/>
              <a:t>compute </a:t>
            </a:r>
            <a:r>
              <a:rPr lang="en-US" dirty="0">
                <a:solidFill>
                  <a:schemeClr val="accent5"/>
                </a:solidFill>
              </a:rPr>
              <a:t>user polarity</a:t>
            </a:r>
            <a:r>
              <a:rPr lang="en-US" dirty="0"/>
              <a:t>, and</a:t>
            </a:r>
          </a:p>
          <a:p>
            <a:pPr lvl="1"/>
            <a:r>
              <a:rPr lang="en-US" dirty="0">
                <a:solidFill>
                  <a:schemeClr val="accent5"/>
                </a:solidFill>
              </a:rPr>
              <a:t>acceptance probability </a:t>
            </a:r>
            <a:r>
              <a:rPr lang="en-US" dirty="0"/>
              <a:t>as a function of </a:t>
            </a:r>
            <a:r>
              <a:rPr lang="en-US" dirty="0">
                <a:solidFill>
                  <a:schemeClr val="accent5"/>
                </a:solidFill>
              </a:rPr>
              <a:t>user polarity </a:t>
            </a:r>
          </a:p>
          <a:p>
            <a:endParaRPr lang="en-US" dirty="0"/>
          </a:p>
        </p:txBody>
      </p:sp>
      <p:sp>
        <p:nvSpPr>
          <p:cNvPr id="5" name="Title 1"/>
          <p:cNvSpPr>
            <a:spLocks noGrp="1"/>
          </p:cNvSpPr>
          <p:nvPr>
            <p:ph type="title"/>
          </p:nvPr>
        </p:nvSpPr>
        <p:spPr>
          <a:xfrm>
            <a:off x="628650" y="365126"/>
            <a:ext cx="7886700" cy="1325563"/>
          </a:xfrm>
        </p:spPr>
        <p:txBody>
          <a:bodyPr>
            <a:normAutofit fontScale="90000"/>
          </a:bodyPr>
          <a:lstStyle/>
          <a:p>
            <a:r>
              <a:rPr lang="en-US" dirty="0"/>
              <a:t>1. Recommendations based on RWC</a:t>
            </a:r>
          </a:p>
        </p:txBody>
      </p:sp>
      <p:sp>
        <p:nvSpPr>
          <p:cNvPr id="6" name="Shape 372"/>
          <p:cNvSpPr txBox="1"/>
          <p:nvPr/>
        </p:nvSpPr>
        <p:spPr>
          <a:xfrm>
            <a:off x="628650" y="5712600"/>
            <a:ext cx="8057600" cy="763600"/>
          </a:xfrm>
          <a:prstGeom prst="rect">
            <a:avLst/>
          </a:prstGeom>
          <a:noFill/>
          <a:ln>
            <a:noFill/>
          </a:ln>
        </p:spPr>
        <p:txBody>
          <a:bodyPr lIns="91425" tIns="91425" rIns="91425" bIns="91425" anchor="ctr" anchorCtr="0">
            <a:noAutofit/>
          </a:bodyPr>
          <a:lstStyle/>
          <a:p>
            <a:pPr defTabSz="914400">
              <a:lnSpc>
                <a:spcPct val="115000"/>
              </a:lnSpc>
            </a:pP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K. </a:t>
            </a:r>
            <a:r>
              <a:rPr lang="en"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Garimella</a:t>
            </a: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 et al. </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“Reducing </a:t>
            </a:r>
            <a:r>
              <a:rPr lang="en-US"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c</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ontroversy by </a:t>
            </a:r>
            <a:r>
              <a:rPr lang="en-US"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c</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onnecting </a:t>
            </a:r>
            <a:r>
              <a:rPr lang="en-US"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o</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pposing </a:t>
            </a:r>
            <a:r>
              <a:rPr lang="en-US"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v</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iews”</a:t>
            </a: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 WSDM </a:t>
            </a:r>
            <a:r>
              <a:rPr lang="en"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201</a:t>
            </a: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7</a:t>
            </a:r>
            <a:endParaRPr lang="en"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3285873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365126"/>
            <a:ext cx="7886700" cy="1325563"/>
          </a:xfrm>
        </p:spPr>
        <p:txBody>
          <a:bodyPr>
            <a:normAutofit fontScale="90000"/>
          </a:bodyPr>
          <a:lstStyle/>
          <a:p>
            <a:r>
              <a:rPr lang="en-US" dirty="0"/>
              <a:t>Reducing polarization : real example</a:t>
            </a:r>
          </a:p>
        </p:txBody>
      </p:sp>
      <p:sp>
        <p:nvSpPr>
          <p:cNvPr id="7" name="Shape 372"/>
          <p:cNvSpPr txBox="1"/>
          <p:nvPr/>
        </p:nvSpPr>
        <p:spPr>
          <a:xfrm>
            <a:off x="5518150" y="5749100"/>
            <a:ext cx="1936750" cy="763600"/>
          </a:xfrm>
          <a:prstGeom prst="rect">
            <a:avLst/>
          </a:prstGeom>
          <a:noFill/>
          <a:ln>
            <a:noFill/>
          </a:ln>
        </p:spPr>
        <p:txBody>
          <a:bodyPr lIns="91425" tIns="91425" rIns="91425" bIns="91425" anchor="ctr" anchorCtr="0">
            <a:noAutofit/>
          </a:bodyPr>
          <a:lstStyle/>
          <a:p>
            <a:pPr algn="ctr" defTabSz="914400">
              <a:lnSpc>
                <a:spcPct val="115000"/>
              </a:lnSpc>
            </a:pPr>
            <a:r>
              <a:rPr lang="en-US" sz="2000" kern="0" dirty="0">
                <a:solidFill>
                  <a:srgbClr val="4472C4"/>
                </a:solidFill>
                <a:latin typeface="Arial"/>
                <a:ea typeface="Arial"/>
                <a:cs typeface="Arial"/>
                <a:sym typeface="Arial"/>
              </a:rPr>
              <a:t>Polarity = 0.95</a:t>
            </a:r>
            <a:endParaRPr lang="en" sz="2000" kern="0" dirty="0">
              <a:solidFill>
                <a:srgbClr val="4472C4"/>
              </a:solidFill>
              <a:latin typeface="Arial"/>
              <a:ea typeface="Arial"/>
              <a:cs typeface="Arial"/>
              <a:sym typeface="Arial"/>
            </a:endParaRPr>
          </a:p>
        </p:txBody>
      </p:sp>
      <p:pic>
        <p:nvPicPr>
          <p:cNvPr id="8" name="Picture 7"/>
          <p:cNvPicPr>
            <a:picLocks noChangeAspect="1"/>
          </p:cNvPicPr>
          <p:nvPr/>
        </p:nvPicPr>
        <p:blipFill>
          <a:blip r:embed="rId2"/>
          <a:stretch>
            <a:fillRect/>
          </a:stretch>
        </p:blipFill>
        <p:spPr>
          <a:xfrm>
            <a:off x="1130300" y="1658868"/>
            <a:ext cx="6896100" cy="4206132"/>
          </a:xfrm>
          <a:prstGeom prst="rect">
            <a:avLst/>
          </a:prstGeom>
        </p:spPr>
      </p:pic>
      <p:sp>
        <p:nvSpPr>
          <p:cNvPr id="9" name="Shape 372"/>
          <p:cNvSpPr txBox="1"/>
          <p:nvPr/>
        </p:nvSpPr>
        <p:spPr>
          <a:xfrm>
            <a:off x="1676400" y="5737200"/>
            <a:ext cx="2032000" cy="763600"/>
          </a:xfrm>
          <a:prstGeom prst="rect">
            <a:avLst/>
          </a:prstGeom>
          <a:noFill/>
          <a:ln>
            <a:noFill/>
          </a:ln>
        </p:spPr>
        <p:txBody>
          <a:bodyPr lIns="91425" tIns="91425" rIns="91425" bIns="91425" anchor="ctr" anchorCtr="0">
            <a:noAutofit/>
          </a:bodyPr>
          <a:lstStyle/>
          <a:p>
            <a:pPr algn="ctr" defTabSz="914400">
              <a:lnSpc>
                <a:spcPct val="115000"/>
              </a:lnSpc>
            </a:pPr>
            <a:r>
              <a:rPr lang="en-US" sz="2000" kern="0" dirty="0">
                <a:solidFill>
                  <a:srgbClr val="FF0000"/>
                </a:solidFill>
                <a:latin typeface="Arial"/>
                <a:ea typeface="Arial"/>
                <a:cs typeface="Arial"/>
                <a:sym typeface="Arial"/>
              </a:rPr>
              <a:t>Polarity = </a:t>
            </a:r>
            <a:r>
              <a:rPr lang="en-US" sz="2000" dirty="0">
                <a:solidFill>
                  <a:srgbClr val="FF0000"/>
                </a:solidFill>
                <a:latin typeface="Calibri"/>
              </a:rPr>
              <a:t>−</a:t>
            </a:r>
            <a:r>
              <a:rPr lang="en-US" sz="1000" dirty="0">
                <a:solidFill>
                  <a:srgbClr val="FF0000"/>
                </a:solidFill>
                <a:latin typeface="Calibri"/>
              </a:rPr>
              <a:t> </a:t>
            </a:r>
            <a:r>
              <a:rPr lang="en-US" sz="2000" kern="0" dirty="0">
                <a:solidFill>
                  <a:srgbClr val="FF0000"/>
                </a:solidFill>
                <a:latin typeface="Arial"/>
                <a:ea typeface="Arial"/>
                <a:cs typeface="Arial"/>
                <a:sym typeface="Arial"/>
              </a:rPr>
              <a:t>0.99</a:t>
            </a:r>
            <a:endParaRPr lang="en" sz="2000" kern="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1785213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365126"/>
            <a:ext cx="7886700" cy="1325563"/>
          </a:xfrm>
        </p:spPr>
        <p:txBody>
          <a:bodyPr>
            <a:normAutofit fontScale="90000"/>
          </a:bodyPr>
          <a:lstStyle/>
          <a:p>
            <a:r>
              <a:rPr lang="en-US" dirty="0"/>
              <a:t>Reducing polarization : real example</a:t>
            </a:r>
          </a:p>
        </p:txBody>
      </p:sp>
      <p:sp>
        <p:nvSpPr>
          <p:cNvPr id="6" name="Shape 372"/>
          <p:cNvSpPr txBox="1"/>
          <p:nvPr/>
        </p:nvSpPr>
        <p:spPr>
          <a:xfrm>
            <a:off x="1676400" y="5737200"/>
            <a:ext cx="2032000" cy="763600"/>
          </a:xfrm>
          <a:prstGeom prst="rect">
            <a:avLst/>
          </a:prstGeom>
          <a:noFill/>
          <a:ln>
            <a:noFill/>
          </a:ln>
        </p:spPr>
        <p:txBody>
          <a:bodyPr lIns="91425" tIns="91425" rIns="91425" bIns="91425" anchor="ctr" anchorCtr="0">
            <a:noAutofit/>
          </a:bodyPr>
          <a:lstStyle/>
          <a:p>
            <a:pPr algn="ctr" defTabSz="914400">
              <a:lnSpc>
                <a:spcPct val="115000"/>
              </a:lnSpc>
            </a:pPr>
            <a:r>
              <a:rPr lang="en-US" sz="2000" kern="0" dirty="0">
                <a:solidFill>
                  <a:srgbClr val="FF0000"/>
                </a:solidFill>
                <a:latin typeface="Arial"/>
                <a:ea typeface="Arial"/>
                <a:cs typeface="Arial"/>
                <a:sym typeface="Arial"/>
              </a:rPr>
              <a:t>Polarity = </a:t>
            </a:r>
            <a:r>
              <a:rPr lang="en-US" sz="2000" dirty="0">
                <a:solidFill>
                  <a:srgbClr val="FF0000"/>
                </a:solidFill>
                <a:latin typeface="Calibri"/>
              </a:rPr>
              <a:t>−</a:t>
            </a:r>
            <a:r>
              <a:rPr lang="en-US" sz="1000" dirty="0">
                <a:solidFill>
                  <a:srgbClr val="FF0000"/>
                </a:solidFill>
                <a:latin typeface="Calibri"/>
              </a:rPr>
              <a:t> </a:t>
            </a:r>
            <a:r>
              <a:rPr lang="en-US" sz="2000" kern="0" dirty="0">
                <a:solidFill>
                  <a:srgbClr val="FF0000"/>
                </a:solidFill>
                <a:latin typeface="Arial"/>
                <a:ea typeface="Arial"/>
                <a:cs typeface="Arial"/>
                <a:sym typeface="Arial"/>
              </a:rPr>
              <a:t>0.99</a:t>
            </a:r>
            <a:endParaRPr lang="en" sz="2000" kern="0" dirty="0">
              <a:solidFill>
                <a:srgbClr val="FF0000"/>
              </a:solidFill>
              <a:latin typeface="Arial"/>
              <a:ea typeface="Arial"/>
              <a:cs typeface="Arial"/>
              <a:sym typeface="Arial"/>
            </a:endParaRPr>
          </a:p>
        </p:txBody>
      </p:sp>
      <p:sp>
        <p:nvSpPr>
          <p:cNvPr id="7" name="Shape 372"/>
          <p:cNvSpPr txBox="1"/>
          <p:nvPr/>
        </p:nvSpPr>
        <p:spPr>
          <a:xfrm>
            <a:off x="5302250" y="5749100"/>
            <a:ext cx="1936750" cy="763600"/>
          </a:xfrm>
          <a:prstGeom prst="rect">
            <a:avLst/>
          </a:prstGeom>
          <a:noFill/>
          <a:ln>
            <a:noFill/>
          </a:ln>
        </p:spPr>
        <p:txBody>
          <a:bodyPr lIns="91425" tIns="91425" rIns="91425" bIns="91425" anchor="ctr" anchorCtr="0">
            <a:noAutofit/>
          </a:bodyPr>
          <a:lstStyle/>
          <a:p>
            <a:pPr algn="ctr" defTabSz="914400">
              <a:lnSpc>
                <a:spcPct val="115000"/>
              </a:lnSpc>
            </a:pPr>
            <a:r>
              <a:rPr lang="en-US" sz="2000" kern="0" dirty="0">
                <a:solidFill>
                  <a:srgbClr val="4472C4"/>
                </a:solidFill>
                <a:latin typeface="Arial"/>
                <a:ea typeface="Arial"/>
                <a:cs typeface="Arial"/>
                <a:sym typeface="Arial"/>
              </a:rPr>
              <a:t>Polarity = 0.15</a:t>
            </a:r>
            <a:endParaRPr lang="en" sz="2000" kern="0" dirty="0">
              <a:solidFill>
                <a:srgbClr val="4472C4"/>
              </a:solidFill>
              <a:latin typeface="Arial"/>
              <a:ea typeface="Arial"/>
              <a:cs typeface="Arial"/>
              <a:sym typeface="Arial"/>
            </a:endParaRPr>
          </a:p>
        </p:txBody>
      </p:sp>
      <p:pic>
        <p:nvPicPr>
          <p:cNvPr id="2" name="Picture 1"/>
          <p:cNvPicPr>
            <a:picLocks noChangeAspect="1"/>
          </p:cNvPicPr>
          <p:nvPr/>
        </p:nvPicPr>
        <p:blipFill>
          <a:blip r:embed="rId2"/>
          <a:stretch>
            <a:fillRect/>
          </a:stretch>
        </p:blipFill>
        <p:spPr>
          <a:xfrm>
            <a:off x="1130300" y="1658868"/>
            <a:ext cx="6501822" cy="4179742"/>
          </a:xfrm>
          <a:prstGeom prst="rect">
            <a:avLst/>
          </a:prstGeom>
        </p:spPr>
      </p:pic>
    </p:spTree>
    <p:extLst>
      <p:ext uri="{BB962C8B-B14F-4D97-AF65-F5344CB8AC3E}">
        <p14:creationId xmlns:p14="http://schemas.microsoft.com/office/powerpoint/2010/main" val="509399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365126"/>
            <a:ext cx="7886700" cy="1325563"/>
          </a:xfrm>
        </p:spPr>
        <p:txBody>
          <a:bodyPr/>
          <a:lstStyle/>
          <a:p>
            <a:r>
              <a:rPr lang="en-US" dirty="0"/>
              <a:t>Reducing polarization : results</a:t>
            </a:r>
          </a:p>
        </p:txBody>
      </p:sp>
      <p:pic>
        <p:nvPicPr>
          <p:cNvPr id="3" name="Picture 2"/>
          <p:cNvPicPr>
            <a:picLocks noChangeAspect="1"/>
          </p:cNvPicPr>
          <p:nvPr/>
        </p:nvPicPr>
        <p:blipFill>
          <a:blip r:embed="rId2"/>
          <a:stretch>
            <a:fillRect/>
          </a:stretch>
        </p:blipFill>
        <p:spPr>
          <a:xfrm>
            <a:off x="1183982" y="1842190"/>
            <a:ext cx="7591168" cy="3237810"/>
          </a:xfrm>
          <a:prstGeom prst="rect">
            <a:avLst/>
          </a:prstGeom>
        </p:spPr>
      </p:pic>
      <p:sp>
        <p:nvSpPr>
          <p:cNvPr id="8" name="Shape 372"/>
          <p:cNvSpPr txBox="1"/>
          <p:nvPr/>
        </p:nvSpPr>
        <p:spPr>
          <a:xfrm>
            <a:off x="628650" y="5712600"/>
            <a:ext cx="8057600" cy="763600"/>
          </a:xfrm>
          <a:prstGeom prst="rect">
            <a:avLst/>
          </a:prstGeom>
          <a:noFill/>
          <a:ln>
            <a:noFill/>
          </a:ln>
        </p:spPr>
        <p:txBody>
          <a:bodyPr lIns="91425" tIns="91425" rIns="91425" bIns="91425" anchor="ctr" anchorCtr="0">
            <a:noAutofit/>
          </a:bodyPr>
          <a:lstStyle/>
          <a:p>
            <a:pPr defTabSz="914400">
              <a:lnSpc>
                <a:spcPct val="115000"/>
              </a:lnSpc>
            </a:pP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K. </a:t>
            </a:r>
            <a:r>
              <a:rPr lang="en"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Garimella</a:t>
            </a: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 et al. </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“Reducing </a:t>
            </a:r>
            <a:r>
              <a:rPr lang="en-US"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c</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ontroversy by </a:t>
            </a:r>
            <a:r>
              <a:rPr lang="en-US"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c</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onnecting </a:t>
            </a:r>
            <a:r>
              <a:rPr lang="en-US"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o</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pposing </a:t>
            </a:r>
            <a:r>
              <a:rPr lang="en-US"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v</a:t>
            </a:r>
            <a:r>
              <a:rPr lang="en" sz="1200" i="1"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iews”</a:t>
            </a: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 WSDM </a:t>
            </a:r>
            <a:r>
              <a:rPr lang="en"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201</a:t>
            </a:r>
            <a:r>
              <a:rPr lang="en-US"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rPr>
              <a:t>7</a:t>
            </a:r>
            <a:endParaRPr lang="en" sz="1200" kern="0" dirty="0">
              <a:solidFill>
                <a:prstClr val="black">
                  <a:lumMod val="50000"/>
                  <a:lumOff val="50000"/>
                </a:prstClr>
              </a:solidFill>
              <a:latin typeface="Calibri" panose="020F0502020204030204" pitchFamily="34" charset="0"/>
              <a:ea typeface="Arial"/>
              <a:cs typeface="Calibri" panose="020F0502020204030204" pitchFamily="34" charset="0"/>
              <a:sym typeface="Arial"/>
            </a:endParaRPr>
          </a:p>
        </p:txBody>
      </p:sp>
      <p:sp>
        <p:nvSpPr>
          <p:cNvPr id="9" name="Shape 1139"/>
          <p:cNvSpPr txBox="1"/>
          <p:nvPr/>
        </p:nvSpPr>
        <p:spPr>
          <a:xfrm rot="16200000">
            <a:off x="30472" y="4033230"/>
            <a:ext cx="1346498" cy="747042"/>
          </a:xfrm>
          <a:prstGeom prst="rect">
            <a:avLst/>
          </a:prstGeom>
          <a:noFill/>
          <a:ln>
            <a:noFill/>
          </a:ln>
        </p:spPr>
        <p:txBody>
          <a:bodyPr lIns="68575" tIns="34275" rIns="68575" bIns="34275" anchor="ctr" anchorCtr="0">
            <a:noAutofit/>
          </a:bodyPr>
          <a:lstStyle/>
          <a:p>
            <a:pPr algn="ctr" defTabSz="914400">
              <a:buSzPct val="25000"/>
            </a:pPr>
            <a:r>
              <a:rPr lang="en" kern="0" dirty="0">
                <a:solidFill>
                  <a:srgbClr val="548135"/>
                </a:solidFill>
                <a:latin typeface="Calibri"/>
                <a:ea typeface="Calibri"/>
                <a:cs typeface="Calibri"/>
                <a:sym typeface="Calibri"/>
              </a:rPr>
              <a:t>With</a:t>
            </a:r>
            <a:endParaRPr lang="en-US" kern="0" dirty="0">
              <a:solidFill>
                <a:srgbClr val="548135"/>
              </a:solidFill>
              <a:latin typeface="Calibri"/>
              <a:ea typeface="Calibri"/>
              <a:cs typeface="Calibri"/>
              <a:sym typeface="Calibri"/>
            </a:endParaRPr>
          </a:p>
          <a:p>
            <a:pPr algn="ctr" defTabSz="914400">
              <a:buSzPct val="25000"/>
            </a:pPr>
            <a:r>
              <a:rPr lang="en-US" kern="0" dirty="0">
                <a:solidFill>
                  <a:srgbClr val="548135"/>
                </a:solidFill>
                <a:latin typeface="Calibri"/>
                <a:ea typeface="Calibri"/>
                <a:cs typeface="Calibri"/>
                <a:sym typeface="Calibri"/>
              </a:rPr>
              <a:t>acceptance </a:t>
            </a:r>
            <a:br>
              <a:rPr lang="en" kern="0" dirty="0">
                <a:solidFill>
                  <a:srgbClr val="548135"/>
                </a:solidFill>
                <a:latin typeface="Calibri"/>
                <a:ea typeface="Calibri"/>
                <a:cs typeface="Calibri"/>
                <a:sym typeface="Calibri"/>
              </a:rPr>
            </a:br>
            <a:r>
              <a:rPr lang="en" kern="0" dirty="0">
                <a:solidFill>
                  <a:srgbClr val="548135"/>
                </a:solidFill>
                <a:latin typeface="Calibri"/>
                <a:ea typeface="Calibri"/>
                <a:cs typeface="Calibri"/>
                <a:sym typeface="Calibri"/>
              </a:rPr>
              <a:t>probabilities</a:t>
            </a:r>
          </a:p>
        </p:txBody>
      </p:sp>
      <p:sp>
        <p:nvSpPr>
          <p:cNvPr id="10" name="Shape 1140"/>
          <p:cNvSpPr txBox="1"/>
          <p:nvPr/>
        </p:nvSpPr>
        <p:spPr>
          <a:xfrm rot="16200000">
            <a:off x="-1855" y="2719654"/>
            <a:ext cx="1345903" cy="681793"/>
          </a:xfrm>
          <a:prstGeom prst="rect">
            <a:avLst/>
          </a:prstGeom>
          <a:noFill/>
          <a:ln>
            <a:noFill/>
          </a:ln>
        </p:spPr>
        <p:txBody>
          <a:bodyPr lIns="68575" tIns="34275" rIns="68575" bIns="34275" anchor="ctr" anchorCtr="0">
            <a:noAutofit/>
          </a:bodyPr>
          <a:lstStyle/>
          <a:p>
            <a:pPr algn="ctr" defTabSz="914400">
              <a:buSzPct val="25000"/>
            </a:pPr>
            <a:r>
              <a:rPr lang="en" kern="0" dirty="0">
                <a:solidFill>
                  <a:srgbClr val="548135"/>
                </a:solidFill>
                <a:latin typeface="Calibri"/>
                <a:ea typeface="Calibri"/>
                <a:cs typeface="Calibri"/>
                <a:sym typeface="Calibri"/>
              </a:rPr>
              <a:t>Ignoring </a:t>
            </a:r>
            <a:r>
              <a:rPr lang="en-US" kern="0" dirty="0">
                <a:solidFill>
                  <a:srgbClr val="548135"/>
                </a:solidFill>
                <a:latin typeface="Calibri"/>
                <a:ea typeface="Calibri"/>
                <a:cs typeface="Calibri"/>
                <a:sym typeface="Calibri"/>
              </a:rPr>
              <a:t>acceptance </a:t>
            </a:r>
            <a:r>
              <a:rPr lang="en" kern="0" dirty="0">
                <a:solidFill>
                  <a:srgbClr val="548135"/>
                </a:solidFill>
                <a:latin typeface="Calibri"/>
                <a:ea typeface="Calibri"/>
                <a:cs typeface="Calibri"/>
                <a:sym typeface="Calibri"/>
              </a:rPr>
              <a:t>probabilities</a:t>
            </a:r>
          </a:p>
        </p:txBody>
      </p:sp>
    </p:spTree>
    <p:extLst>
      <p:ext uri="{BB962C8B-B14F-4D97-AF65-F5344CB8AC3E}">
        <p14:creationId xmlns:p14="http://schemas.microsoft.com/office/powerpoint/2010/main" val="413216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84A1-E2A6-C940-B56E-D55A96D876E0}"/>
              </a:ext>
            </a:extLst>
          </p:cNvPr>
          <p:cNvSpPr>
            <a:spLocks noGrp="1"/>
          </p:cNvSpPr>
          <p:nvPr>
            <p:ph type="title"/>
          </p:nvPr>
        </p:nvSpPr>
        <p:spPr>
          <a:xfrm>
            <a:off x="251520" y="274638"/>
            <a:ext cx="8712968" cy="1143000"/>
          </a:xfrm>
        </p:spPr>
        <p:txBody>
          <a:bodyPr>
            <a:normAutofit fontScale="90000"/>
          </a:bodyPr>
          <a:lstStyle/>
          <a:p>
            <a:r>
              <a:rPr lang="fi-FI" dirty="0"/>
              <a:t>Psychological mechanisms of polarization</a:t>
            </a:r>
          </a:p>
        </p:txBody>
      </p:sp>
      <p:sp>
        <p:nvSpPr>
          <p:cNvPr id="3" name="Content Placeholder 2">
            <a:extLst>
              <a:ext uri="{FF2B5EF4-FFF2-40B4-BE49-F238E27FC236}">
                <a16:creationId xmlns:a16="http://schemas.microsoft.com/office/drawing/2014/main" id="{60818E90-E8C0-6349-859C-987326CD9BDD}"/>
              </a:ext>
            </a:extLst>
          </p:cNvPr>
          <p:cNvSpPr>
            <a:spLocks noGrp="1"/>
          </p:cNvSpPr>
          <p:nvPr>
            <p:ph idx="1"/>
          </p:nvPr>
        </p:nvSpPr>
        <p:spPr>
          <a:xfrm>
            <a:off x="628650" y="1556792"/>
            <a:ext cx="7886700" cy="4892677"/>
          </a:xfrm>
        </p:spPr>
        <p:txBody>
          <a:bodyPr>
            <a:normAutofit fontScale="77500" lnSpcReduction="20000"/>
          </a:bodyPr>
          <a:lstStyle/>
          <a:p>
            <a:r>
              <a:rPr lang="fi-FI" dirty="0"/>
              <a:t>Mechanisms that manifest when humans are </a:t>
            </a:r>
            <a:r>
              <a:rPr lang="fi-FI" dirty="0">
                <a:solidFill>
                  <a:schemeClr val="accent1"/>
                </a:solidFill>
              </a:rPr>
              <a:t>confronted</a:t>
            </a:r>
            <a:r>
              <a:rPr lang="fi-FI" dirty="0"/>
              <a:t> with </a:t>
            </a:r>
            <a:r>
              <a:rPr lang="fi-FI" dirty="0">
                <a:solidFill>
                  <a:schemeClr val="accent2"/>
                </a:solidFill>
              </a:rPr>
              <a:t>information</a:t>
            </a:r>
            <a:r>
              <a:rPr lang="fi-FI" dirty="0"/>
              <a:t> that </a:t>
            </a:r>
            <a:r>
              <a:rPr lang="fi-FI" dirty="0">
                <a:solidFill>
                  <a:schemeClr val="accent6">
                    <a:lumMod val="75000"/>
                  </a:schemeClr>
                </a:solidFill>
              </a:rPr>
              <a:t>challenges</a:t>
            </a:r>
            <a:r>
              <a:rPr lang="fi-FI" dirty="0"/>
              <a:t> their beliefs</a:t>
            </a:r>
          </a:p>
          <a:p>
            <a:r>
              <a:rPr lang="fi-FI" dirty="0" err="1"/>
              <a:t>Polarization</a:t>
            </a:r>
            <a:r>
              <a:rPr lang="fi-FI" dirty="0"/>
              <a:t> </a:t>
            </a:r>
            <a:r>
              <a:rPr lang="fi-FI" dirty="0" err="1"/>
              <a:t>involves</a:t>
            </a:r>
            <a:r>
              <a:rPr lang="fi-FI" dirty="0"/>
              <a:t>…</a:t>
            </a:r>
          </a:p>
          <a:p>
            <a:pPr lvl="1"/>
            <a:r>
              <a:rPr lang="en-US" sz="2600" dirty="0"/>
              <a:t>… </a:t>
            </a:r>
            <a:r>
              <a:rPr lang="en-US" sz="2600" dirty="0">
                <a:solidFill>
                  <a:schemeClr val="accent1"/>
                </a:solidFill>
              </a:rPr>
              <a:t>arguments</a:t>
            </a:r>
            <a:r>
              <a:rPr lang="en-US" sz="2600" dirty="0"/>
              <a:t> and </a:t>
            </a:r>
            <a:r>
              <a:rPr lang="en-US" sz="2600" dirty="0">
                <a:solidFill>
                  <a:schemeClr val="accent1"/>
                </a:solidFill>
              </a:rPr>
              <a:t>counter-arguments</a:t>
            </a:r>
          </a:p>
          <a:p>
            <a:pPr lvl="1"/>
            <a:r>
              <a:rPr lang="en-US" sz="2600" dirty="0"/>
              <a:t>… </a:t>
            </a:r>
            <a:r>
              <a:rPr lang="en-US" sz="2600" dirty="0">
                <a:solidFill>
                  <a:schemeClr val="accent1"/>
                </a:solidFill>
              </a:rPr>
              <a:t>evidence</a:t>
            </a:r>
            <a:r>
              <a:rPr lang="en-US" sz="2600" dirty="0"/>
              <a:t> that is </a:t>
            </a:r>
            <a:r>
              <a:rPr lang="en-US" sz="2600" dirty="0">
                <a:solidFill>
                  <a:schemeClr val="accent1"/>
                </a:solidFill>
              </a:rPr>
              <a:t>conflicting</a:t>
            </a:r>
            <a:r>
              <a:rPr lang="en-US" sz="2600" dirty="0"/>
              <a:t> or interpreted differently</a:t>
            </a:r>
          </a:p>
          <a:p>
            <a:pPr lvl="1"/>
            <a:r>
              <a:rPr lang="fi-FI" sz="2600" dirty="0"/>
              <a:t>… </a:t>
            </a:r>
            <a:r>
              <a:rPr lang="fi-FI" sz="2600" dirty="0" err="1">
                <a:solidFill>
                  <a:schemeClr val="accent1"/>
                </a:solidFill>
              </a:rPr>
              <a:t>different</a:t>
            </a:r>
            <a:r>
              <a:rPr lang="fi-FI" sz="2600" dirty="0">
                <a:solidFill>
                  <a:schemeClr val="accent1"/>
                </a:solidFill>
              </a:rPr>
              <a:t> </a:t>
            </a:r>
            <a:r>
              <a:rPr lang="en-US" sz="2600" dirty="0">
                <a:solidFill>
                  <a:schemeClr val="accent1"/>
                </a:solidFill>
              </a:rPr>
              <a:t>points of view</a:t>
            </a:r>
            <a:r>
              <a:rPr lang="en-US" sz="2600" dirty="0"/>
              <a:t> – that might challenge our own</a:t>
            </a:r>
          </a:p>
          <a:p>
            <a:r>
              <a:rPr lang="en-US" dirty="0"/>
              <a:t>How do we </a:t>
            </a:r>
            <a:r>
              <a:rPr lang="en-US" dirty="0">
                <a:solidFill>
                  <a:schemeClr val="accent2"/>
                </a:solidFill>
              </a:rPr>
              <a:t>react</a:t>
            </a:r>
            <a:r>
              <a:rPr lang="en-US" dirty="0"/>
              <a:t> to opposing opinions / arguments / evidence that </a:t>
            </a:r>
            <a:r>
              <a:rPr lang="en-US" dirty="0">
                <a:solidFill>
                  <a:schemeClr val="accent2"/>
                </a:solidFill>
              </a:rPr>
              <a:t>challenge their opinion</a:t>
            </a:r>
            <a:r>
              <a:rPr lang="en-US" dirty="0"/>
              <a:t>?</a:t>
            </a:r>
          </a:p>
          <a:p>
            <a:pPr lvl="1"/>
            <a:r>
              <a:rPr lang="en-US" sz="2600" dirty="0"/>
              <a:t>Do we update our beliefs? How?</a:t>
            </a:r>
          </a:p>
          <a:p>
            <a:pPr lvl="1"/>
            <a:r>
              <a:rPr lang="en-US" sz="2600" dirty="0"/>
              <a:t>Are we influenced by the beliefs of others?</a:t>
            </a:r>
          </a:p>
          <a:p>
            <a:pPr lvl="1"/>
            <a:r>
              <a:rPr lang="en-US" sz="2600" dirty="0"/>
              <a:t>Do we use evidence to update our beliefs? </a:t>
            </a:r>
          </a:p>
          <a:p>
            <a:pPr lvl="1"/>
            <a:r>
              <a:rPr lang="en-US" sz="2600" dirty="0"/>
              <a:t>Or use our beliefs to judge evidence?</a:t>
            </a:r>
          </a:p>
          <a:p>
            <a:r>
              <a:rPr lang="en-US" dirty="0"/>
              <a:t>Psychologists &amp; cognitive scientists have studied these questions for long</a:t>
            </a:r>
          </a:p>
          <a:p>
            <a:endParaRPr lang="fi-FI" dirty="0"/>
          </a:p>
        </p:txBody>
      </p:sp>
    </p:spTree>
    <p:extLst>
      <p:ext uri="{BB962C8B-B14F-4D97-AF65-F5344CB8AC3E}">
        <p14:creationId xmlns:p14="http://schemas.microsoft.com/office/powerpoint/2010/main" val="1942168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polarization index</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28800"/>
                <a:ext cx="8307659" cy="4320479"/>
              </a:xfrm>
            </p:spPr>
            <p:txBody>
              <a:bodyPr>
                <a:normAutofit/>
              </a:bodyPr>
              <a:lstStyle/>
              <a:p>
                <a:r>
                  <a:rPr lang="en-US" sz="2800" dirty="0">
                    <a:solidFill>
                      <a:srgbClr val="FF0000"/>
                    </a:solidFill>
                  </a:rPr>
                  <a:t>Reduce polarization</a:t>
                </a:r>
                <a:r>
                  <a:rPr lang="en-US" sz="2800" dirty="0"/>
                  <a:t> by convincing users to </a:t>
                </a:r>
                <a:r>
                  <a:rPr lang="pl-PL" sz="2800" dirty="0">
                    <a:solidFill>
                      <a:srgbClr val="FA7A1A"/>
                    </a:solidFill>
                  </a:rPr>
                  <a:t>adopt</a:t>
                </a:r>
                <a:r>
                  <a:rPr lang="en-US" sz="2800" dirty="0">
                    <a:solidFill>
                      <a:srgbClr val="FA7A1A"/>
                    </a:solidFill>
                  </a:rPr>
                  <a:t> </a:t>
                </a:r>
                <a:r>
                  <a:rPr lang="en-US" sz="2800" dirty="0"/>
                  <a:t>a</a:t>
                </a:r>
                <a:r>
                  <a:rPr lang="pl-PL" sz="2800" dirty="0">
                    <a:solidFill>
                      <a:srgbClr val="FA7A1A"/>
                    </a:solidFill>
                  </a:rPr>
                  <a:t> </a:t>
                </a:r>
                <a:r>
                  <a:rPr lang="pl-PL" sz="2800" dirty="0">
                    <a:solidFill>
                      <a:srgbClr val="48C6EE"/>
                    </a:solidFill>
                  </a:rPr>
                  <a:t>neutral </a:t>
                </a:r>
                <a:r>
                  <a:rPr lang="en-US" sz="2800" dirty="0">
                    <a:solidFill>
                      <a:srgbClr val="48C6EE"/>
                    </a:solidFill>
                  </a:rPr>
                  <a:t>opinion</a:t>
                </a:r>
                <a:r>
                  <a:rPr lang="en-US" sz="2800" dirty="0"/>
                  <a:t> </a:t>
                </a:r>
              </a:p>
              <a:p>
                <a:pPr lvl="1"/>
                <a:r>
                  <a:rPr lang="en-US" sz="2400" dirty="0"/>
                  <a:t>We assume a budget (</a:t>
                </a:r>
                <a14:m>
                  <m:oMath xmlns:m="http://schemas.openxmlformats.org/officeDocument/2006/math">
                    <m:r>
                      <a:rPr lang="en-US" sz="2400" i="1" dirty="0">
                        <a:latin typeface="Cambria Math" panose="02040503050406030204" pitchFamily="18" charset="0"/>
                      </a:rPr>
                      <m:t>𝑘</m:t>
                    </m:r>
                  </m:oMath>
                </a14:m>
                <a:r>
                  <a:rPr lang="en-US" sz="2400" dirty="0"/>
                  <a:t>) of such </a:t>
                </a:r>
                <a:r>
                  <a:rPr lang="en-US" sz="2400" dirty="0">
                    <a:solidFill>
                      <a:srgbClr val="0070C0"/>
                    </a:solidFill>
                  </a:rPr>
                  <a:t>interventions</a:t>
                </a:r>
                <a:r>
                  <a:rPr lang="en-US" sz="2400" dirty="0"/>
                  <a:t>. </a:t>
                </a:r>
              </a:p>
              <a:p>
                <a:pPr lvl="1"/>
                <a:r>
                  <a:rPr lang="en-US" sz="2400" dirty="0"/>
                  <a:t>Find the </a:t>
                </a:r>
                <a14:m>
                  <m:oMath xmlns:m="http://schemas.openxmlformats.org/officeDocument/2006/math">
                    <m:r>
                      <a:rPr lang="en-US" sz="2400" i="1" dirty="0" smtClean="0">
                        <a:latin typeface="Cambria Math" panose="02040503050406030204" pitchFamily="18" charset="0"/>
                      </a:rPr>
                      <m:t>𝑘</m:t>
                    </m:r>
                    <m:r>
                      <a:rPr lang="en-US" sz="2400" i="1" dirty="0" smtClean="0">
                        <a:latin typeface="Cambria Math" panose="02040503050406030204" pitchFamily="18" charset="0"/>
                      </a:rPr>
                      <m:t> </m:t>
                    </m:r>
                  </m:oMath>
                </a14:m>
                <a:r>
                  <a:rPr lang="en-US" sz="2400" dirty="0"/>
                  <a:t>interventions that minimize the polarization index </a:t>
                </a:r>
                <a14:m>
                  <m:oMath xmlns:m="http://schemas.openxmlformats.org/officeDocument/2006/math">
                    <m:r>
                      <a:rPr lang="en-US" sz="2400" i="1">
                        <a:latin typeface="Cambria Math" panose="02040503050406030204" pitchFamily="18" charset="0"/>
                      </a:rPr>
                      <m:t>𝜋</m:t>
                    </m:r>
                  </m:oMath>
                </a14:m>
                <a:endParaRPr lang="en-US" sz="2400" dirty="0"/>
              </a:p>
              <a:p>
                <a:pPr marL="137160" lvl="1"/>
                <a:endParaRPr lang="en-US" sz="2100" i="1" dirty="0">
                  <a:solidFill>
                    <a:srgbClr val="FA7A1A"/>
                  </a:solidFill>
                </a:endParaRPr>
              </a:p>
              <a:p>
                <a:pPr marL="137160" lvl="1"/>
                <a:r>
                  <a:rPr lang="pl-PL" sz="2400" i="1" dirty="0">
                    <a:solidFill>
                      <a:srgbClr val="FA7A1A"/>
                    </a:solidFill>
                  </a:rPr>
                  <a:t>Moderate</a:t>
                </a:r>
                <a:r>
                  <a:rPr lang="en-US" sz="2400" i="1" dirty="0">
                    <a:solidFill>
                      <a:srgbClr val="FA7A1A"/>
                    </a:solidFill>
                  </a:rPr>
                  <a:t> </a:t>
                </a:r>
                <a:r>
                  <a:rPr lang="pl-PL" sz="2400" i="1" dirty="0">
                    <a:solidFill>
                      <a:srgbClr val="FA7A1A"/>
                    </a:solidFill>
                  </a:rPr>
                  <a:t>Internal</a:t>
                </a:r>
                <a:r>
                  <a:rPr lang="en-US" sz="2400" dirty="0"/>
                  <a:t>:</a:t>
                </a:r>
                <a:r>
                  <a:rPr lang="en-US" sz="2400" i="1" dirty="0">
                    <a:solidFill>
                      <a:srgbClr val="FA7A1A"/>
                    </a:solidFill>
                  </a:rPr>
                  <a:t> </a:t>
                </a:r>
                <a:r>
                  <a:rPr lang="pl-PL" sz="2400" dirty="0"/>
                  <a:t> </a:t>
                </a:r>
                <a:r>
                  <a:rPr lang="en-US" sz="2400" dirty="0">
                    <a:solidFill>
                      <a:srgbClr val="48C6EE"/>
                    </a:solidFill>
                  </a:rPr>
                  <a:t>Neutralize</a:t>
                </a:r>
                <a:r>
                  <a:rPr lang="pl-PL" sz="2400" dirty="0"/>
                  <a:t> </a:t>
                </a:r>
                <a14:m>
                  <m:oMath xmlns:m="http://schemas.openxmlformats.org/officeDocument/2006/math">
                    <m:r>
                      <a:rPr lang="en-US" sz="2400" i="1" dirty="0">
                        <a:latin typeface="Cambria Math" panose="02040503050406030204" pitchFamily="18" charset="0"/>
                      </a:rPr>
                      <m:t>𝑘</m:t>
                    </m:r>
                    <m:r>
                      <a:rPr lang="en-US" sz="2400" i="1" dirty="0">
                        <a:latin typeface="Cambria Math" panose="02040503050406030204" pitchFamily="18" charset="0"/>
                      </a:rPr>
                      <m:t> </m:t>
                    </m:r>
                  </m:oMath>
                </a14:m>
                <a:r>
                  <a:rPr lang="pl-PL" sz="2400" dirty="0">
                    <a:solidFill>
                      <a:srgbClr val="FA7A1A"/>
                    </a:solidFill>
                  </a:rPr>
                  <a:t>internal </a:t>
                </a:r>
                <a:r>
                  <a:rPr lang="pl-PL" sz="2400" dirty="0"/>
                  <a:t>opinions</a:t>
                </a:r>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a:rPr>
                          <m:t>𝑠</m:t>
                        </m:r>
                      </m:e>
                      <m:sub>
                        <m:r>
                          <a:rPr lang="en-US" sz="2400" i="1" dirty="0">
                            <a:latin typeface="Cambria Math"/>
                          </a:rPr>
                          <m:t>𝑖</m:t>
                        </m:r>
                      </m:sub>
                    </m:sSub>
                    <m:r>
                      <a:rPr lang="en-US" sz="2400" i="1" dirty="0">
                        <a:latin typeface="Cambria Math"/>
                      </a:rPr>
                      <m:t>=0</m:t>
                    </m:r>
                  </m:oMath>
                </a14:m>
                <a:r>
                  <a:rPr lang="en-US" sz="2400" dirty="0"/>
                  <a:t>) </a:t>
                </a:r>
              </a:p>
              <a:p>
                <a:pPr marL="137160" lvl="1"/>
                <a:endParaRPr lang="en-US" sz="2400" i="1" dirty="0">
                  <a:solidFill>
                    <a:srgbClr val="FA7A1A"/>
                  </a:solidFill>
                </a:endParaRPr>
              </a:p>
              <a:p>
                <a:pPr marL="137160" lvl="1"/>
                <a:r>
                  <a:rPr lang="pl-PL" sz="2400" i="1" dirty="0">
                    <a:solidFill>
                      <a:srgbClr val="FA7A1A"/>
                    </a:solidFill>
                  </a:rPr>
                  <a:t>Moderate</a:t>
                </a:r>
                <a:r>
                  <a:rPr lang="en-US" sz="2400" i="1" dirty="0">
                    <a:solidFill>
                      <a:srgbClr val="FA7A1A"/>
                    </a:solidFill>
                  </a:rPr>
                  <a:t> </a:t>
                </a:r>
                <a:r>
                  <a:rPr lang="pl-PL" sz="2400" i="1" dirty="0">
                    <a:solidFill>
                      <a:srgbClr val="FA7A1A"/>
                    </a:solidFill>
                  </a:rPr>
                  <a:t>Expressed</a:t>
                </a:r>
                <a:r>
                  <a:rPr lang="en-US" sz="2400" dirty="0"/>
                  <a:t>:</a:t>
                </a:r>
                <a:r>
                  <a:rPr lang="en-US" sz="2400" i="1" dirty="0">
                    <a:solidFill>
                      <a:srgbClr val="FA7A1A"/>
                    </a:solidFill>
                  </a:rPr>
                  <a:t> </a:t>
                </a:r>
                <a:r>
                  <a:rPr lang="pl-PL" sz="2400" dirty="0"/>
                  <a:t> </a:t>
                </a:r>
                <a:r>
                  <a:rPr lang="en-US" sz="2400" dirty="0">
                    <a:solidFill>
                      <a:srgbClr val="48C6EE"/>
                    </a:solidFill>
                  </a:rPr>
                  <a:t>Neutralize</a:t>
                </a:r>
                <a:r>
                  <a:rPr lang="pl-PL" sz="2400" dirty="0"/>
                  <a:t> </a:t>
                </a:r>
                <a14:m>
                  <m:oMath xmlns:m="http://schemas.openxmlformats.org/officeDocument/2006/math">
                    <m:r>
                      <a:rPr lang="en-US" sz="2400" i="1" dirty="0">
                        <a:latin typeface="Cambria Math" panose="02040503050406030204" pitchFamily="18" charset="0"/>
                      </a:rPr>
                      <m:t>𝑘</m:t>
                    </m:r>
                    <m:r>
                      <a:rPr lang="en-US" sz="2400" i="1" dirty="0">
                        <a:latin typeface="Cambria Math" panose="02040503050406030204" pitchFamily="18" charset="0"/>
                      </a:rPr>
                      <m:t> </m:t>
                    </m:r>
                  </m:oMath>
                </a14:m>
                <a:r>
                  <a:rPr lang="en-US" sz="2400" dirty="0">
                    <a:solidFill>
                      <a:srgbClr val="FA7A1A"/>
                    </a:solidFill>
                  </a:rPr>
                  <a:t>expressed </a:t>
                </a:r>
                <a:r>
                  <a:rPr lang="pl-PL" sz="2400" dirty="0"/>
                  <a:t>opinions</a:t>
                </a:r>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a:rPr>
                          <m:t>𝑧</m:t>
                        </m:r>
                      </m:e>
                      <m:sub>
                        <m:r>
                          <a:rPr lang="en-US" sz="2400" i="1" dirty="0">
                            <a:latin typeface="Cambria Math"/>
                          </a:rPr>
                          <m:t>𝑖</m:t>
                        </m:r>
                      </m:sub>
                    </m:sSub>
                    <m:r>
                      <a:rPr lang="en-US" sz="2400" i="1" dirty="0">
                        <a:latin typeface="Cambria Math"/>
                      </a:rPr>
                      <m:t>=0</m:t>
                    </m:r>
                  </m:oMath>
                </a14:m>
                <a:r>
                  <a:rPr lang="en-US" sz="2400" dirty="0"/>
                  <a:t>)</a:t>
                </a:r>
              </a:p>
              <a:p>
                <a:pPr marL="137160" lvl="1"/>
                <a:endParaRPr lang="en-US" sz="21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28800"/>
                <a:ext cx="8307659" cy="4320479"/>
              </a:xfrm>
              <a:blipFill>
                <a:blip r:embed="rId2"/>
                <a:stretch>
                  <a:fillRect l="-1321" t="-1269"/>
                </a:stretch>
              </a:blipFill>
            </p:spPr>
            <p:txBody>
              <a:bodyPr/>
              <a:lstStyle/>
              <a:p>
                <a:r>
                  <a:rPr lang="en-US">
                    <a:noFill/>
                  </a:rPr>
                  <a:t> </a:t>
                </a:r>
              </a:p>
            </p:txBody>
          </p:sp>
        </mc:Fallback>
      </mc:AlternateContent>
    </p:spTree>
    <p:extLst>
      <p:ext uri="{BB962C8B-B14F-4D97-AF65-F5344CB8AC3E}">
        <p14:creationId xmlns:p14="http://schemas.microsoft.com/office/powerpoint/2010/main" val="527364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Moderating opinions – Example </a:t>
            </a:r>
          </a:p>
        </p:txBody>
      </p:sp>
      <p:grpSp>
        <p:nvGrpSpPr>
          <p:cNvPr id="4" name="Group 3"/>
          <p:cNvGrpSpPr/>
          <p:nvPr/>
        </p:nvGrpSpPr>
        <p:grpSpPr>
          <a:xfrm>
            <a:off x="2435367" y="2226469"/>
            <a:ext cx="3650941" cy="3288898"/>
            <a:chOff x="3864289" y="2416946"/>
            <a:chExt cx="4733319" cy="4422090"/>
          </a:xfrm>
        </p:grpSpPr>
        <p:grpSp>
          <p:nvGrpSpPr>
            <p:cNvPr id="5" name="Group 4"/>
            <p:cNvGrpSpPr/>
            <p:nvPr/>
          </p:nvGrpSpPr>
          <p:grpSpPr>
            <a:xfrm>
              <a:off x="4773576" y="3548293"/>
              <a:ext cx="2635250" cy="2098676"/>
              <a:chOff x="2888703" y="2438400"/>
              <a:chExt cx="3556000" cy="2619376"/>
            </a:xfrm>
          </p:grpSpPr>
          <p:sp>
            <p:nvSpPr>
              <p:cNvPr id="25" name="Line 19"/>
              <p:cNvSpPr>
                <a:spLocks noChangeShapeType="1"/>
              </p:cNvSpPr>
              <p:nvPr/>
            </p:nvSpPr>
            <p:spPr bwMode="auto">
              <a:xfrm>
                <a:off x="3936453" y="4800600"/>
                <a:ext cx="1270000" cy="0"/>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26" name="Line 21"/>
              <p:cNvSpPr>
                <a:spLocks noChangeShapeType="1"/>
              </p:cNvSpPr>
              <p:nvPr/>
            </p:nvSpPr>
            <p:spPr bwMode="auto">
              <a:xfrm flipH="1" flipV="1">
                <a:off x="3237953" y="3681413"/>
                <a:ext cx="190500" cy="592137"/>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27" name="Line 22"/>
              <p:cNvSpPr>
                <a:spLocks noChangeShapeType="1"/>
              </p:cNvSpPr>
              <p:nvPr/>
            </p:nvSpPr>
            <p:spPr bwMode="auto">
              <a:xfrm flipV="1">
                <a:off x="3618953" y="2827338"/>
                <a:ext cx="952500" cy="263525"/>
              </a:xfrm>
              <a:prstGeom prst="line">
                <a:avLst/>
              </a:prstGeom>
              <a:noFill/>
              <a:ln w="28575">
                <a:solidFill>
                  <a:schemeClr val="tx1"/>
                </a:solidFill>
                <a:prstDash val="solid"/>
                <a:miter lim="800000"/>
                <a:headEnd type="none" w="med" len="med"/>
                <a:tailEnd type="none" w="med" len="med"/>
              </a:ln>
            </p:spPr>
            <p:txBody>
              <a:bodyPr/>
              <a:lstStyle/>
              <a:p>
                <a:endParaRPr lang="en-US" sz="1350"/>
              </a:p>
            </p:txBody>
          </p:sp>
          <p:sp>
            <p:nvSpPr>
              <p:cNvPr id="28" name="Line 23"/>
              <p:cNvSpPr>
                <a:spLocks noChangeShapeType="1"/>
              </p:cNvSpPr>
              <p:nvPr/>
            </p:nvSpPr>
            <p:spPr bwMode="auto">
              <a:xfrm>
                <a:off x="3555453" y="3419475"/>
                <a:ext cx="2222500" cy="1588"/>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29" name="Line 25"/>
              <p:cNvSpPr>
                <a:spLocks noChangeShapeType="1"/>
              </p:cNvSpPr>
              <p:nvPr/>
            </p:nvSpPr>
            <p:spPr bwMode="auto">
              <a:xfrm flipH="1" flipV="1">
                <a:off x="4952453" y="3155950"/>
                <a:ext cx="571500" cy="1249363"/>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30" name="Line 26"/>
              <p:cNvSpPr>
                <a:spLocks noChangeShapeType="1"/>
              </p:cNvSpPr>
              <p:nvPr/>
            </p:nvSpPr>
            <p:spPr bwMode="auto">
              <a:xfrm flipV="1">
                <a:off x="5714453" y="3879850"/>
                <a:ext cx="381000" cy="525463"/>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31" name="Line 27"/>
              <p:cNvSpPr>
                <a:spLocks noChangeShapeType="1"/>
              </p:cNvSpPr>
              <p:nvPr/>
            </p:nvSpPr>
            <p:spPr bwMode="auto">
              <a:xfrm flipH="1" flipV="1">
                <a:off x="3618953" y="3616325"/>
                <a:ext cx="1651000" cy="1052513"/>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32" name="Oval 31"/>
              <p:cNvSpPr/>
              <p:nvPr/>
            </p:nvSpPr>
            <p:spPr>
              <a:xfrm>
                <a:off x="4571453" y="2438400"/>
                <a:ext cx="666750" cy="652463"/>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5777953" y="3161424"/>
                <a:ext cx="666750" cy="652463"/>
              </a:xfrm>
              <a:prstGeom prst="ellipse">
                <a:avLst/>
              </a:prstGeom>
              <a:solidFill>
                <a:srgbClr val="0070C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5269953" y="4405313"/>
                <a:ext cx="666750" cy="652463"/>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3206203" y="4405312"/>
                <a:ext cx="666750" cy="652463"/>
              </a:xfrm>
              <a:prstGeom prst="ellipse">
                <a:avLst/>
              </a:prstGeom>
              <a:solidFill>
                <a:srgbClr val="FF33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2888703" y="2959100"/>
                <a:ext cx="666750" cy="6524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6" name="Straight Connector 5"/>
            <p:cNvCxnSpPr>
              <a:stCxn id="32" idx="0"/>
            </p:cNvCxnSpPr>
            <p:nvPr/>
          </p:nvCxnSpPr>
          <p:spPr>
            <a:xfrm flipH="1" flipV="1">
              <a:off x="6267668" y="3171173"/>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082950" y="2790172"/>
              <a:ext cx="408245"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p>
          </p:txBody>
        </p:sp>
        <p:grpSp>
          <p:nvGrpSpPr>
            <p:cNvPr id="8" name="Group 7"/>
            <p:cNvGrpSpPr/>
            <p:nvPr/>
          </p:nvGrpSpPr>
          <p:grpSpPr>
            <a:xfrm rot="5400000">
              <a:off x="7583764" y="4021652"/>
              <a:ext cx="408245" cy="758121"/>
              <a:chOff x="6248401" y="3109682"/>
              <a:chExt cx="408245" cy="758121"/>
            </a:xfrm>
          </p:grpSpPr>
          <p:cxnSp>
            <p:nvCxnSpPr>
              <p:cNvPr id="23" name="Straight Connector 22"/>
              <p:cNvCxnSpPr/>
              <p:nvPr/>
            </p:nvCxnSpPr>
            <p:spPr>
              <a:xfrm flipH="1" flipV="1">
                <a:off x="6433118" y="3490682"/>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248401" y="3109682"/>
                <a:ext cx="408245"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9" name="Group 8"/>
            <p:cNvGrpSpPr/>
            <p:nvPr/>
          </p:nvGrpSpPr>
          <p:grpSpPr>
            <a:xfrm rot="10800000">
              <a:off x="6581183" y="5635729"/>
              <a:ext cx="408245" cy="758121"/>
              <a:chOff x="6248400" y="3109682"/>
              <a:chExt cx="408245" cy="758121"/>
            </a:xfrm>
          </p:grpSpPr>
          <p:cxnSp>
            <p:nvCxnSpPr>
              <p:cNvPr id="21" name="Straight Connector 20"/>
              <p:cNvCxnSpPr/>
              <p:nvPr/>
            </p:nvCxnSpPr>
            <p:spPr>
              <a:xfrm flipH="1" flipV="1">
                <a:off x="6433118" y="3490682"/>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248400" y="3109682"/>
                <a:ext cx="408245"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0" name="Group 9"/>
            <p:cNvGrpSpPr/>
            <p:nvPr/>
          </p:nvGrpSpPr>
          <p:grpSpPr>
            <a:xfrm rot="10800000">
              <a:off x="5051797" y="5646970"/>
              <a:ext cx="408245" cy="758121"/>
              <a:chOff x="6248400" y="3109682"/>
              <a:chExt cx="408245" cy="758121"/>
            </a:xfrm>
          </p:grpSpPr>
          <p:cxnSp>
            <p:nvCxnSpPr>
              <p:cNvPr id="19" name="Straight Connector 18"/>
              <p:cNvCxnSpPr/>
              <p:nvPr/>
            </p:nvCxnSpPr>
            <p:spPr>
              <a:xfrm flipH="1" flipV="1">
                <a:off x="6433118" y="3490682"/>
                <a:ext cx="1" cy="377121"/>
              </a:xfrm>
              <a:prstGeom prst="line">
                <a:avLst/>
              </a:prstGeom>
              <a:solidFill>
                <a:srgbClr val="FF3399"/>
              </a:solid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20" name="Rectangle 19"/>
              <p:cNvSpPr/>
              <p:nvPr/>
            </p:nvSpPr>
            <p:spPr>
              <a:xfrm>
                <a:off x="6248400" y="3109682"/>
                <a:ext cx="408245" cy="381000"/>
              </a:xfrm>
              <a:prstGeom prst="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1" name="Group 10"/>
            <p:cNvGrpSpPr/>
            <p:nvPr/>
          </p:nvGrpSpPr>
          <p:grpSpPr>
            <a:xfrm rot="16200000">
              <a:off x="4183862" y="3848494"/>
              <a:ext cx="408245" cy="758121"/>
              <a:chOff x="6248400" y="3109682"/>
              <a:chExt cx="408245" cy="758121"/>
            </a:xfrm>
          </p:grpSpPr>
          <p:cxnSp>
            <p:nvCxnSpPr>
              <p:cNvPr id="17" name="Straight Connector 16"/>
              <p:cNvCxnSpPr/>
              <p:nvPr/>
            </p:nvCxnSpPr>
            <p:spPr>
              <a:xfrm flipH="1" flipV="1">
                <a:off x="6433118" y="3490682"/>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248400" y="3109682"/>
                <a:ext cx="408245" cy="381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2" name="TextBox 11"/>
            <p:cNvSpPr txBox="1"/>
            <p:nvPr/>
          </p:nvSpPr>
          <p:spPr>
            <a:xfrm>
              <a:off x="5923030" y="2416946"/>
              <a:ext cx="767286" cy="403475"/>
            </a:xfrm>
            <a:prstGeom prst="rect">
              <a:avLst/>
            </a:prstGeom>
            <a:noFill/>
          </p:spPr>
          <p:txBody>
            <a:bodyPr wrap="none" rtlCol="0">
              <a:spAutoFit/>
            </a:bodyPr>
            <a:lstStyle/>
            <a:p>
              <a:r>
                <a:rPr lang="en-US" sz="1350" b="1" dirty="0">
                  <a:solidFill>
                    <a:srgbClr val="FF0000"/>
                  </a:solidFill>
                </a:rPr>
                <a:t>s = +1</a:t>
              </a:r>
            </a:p>
          </p:txBody>
        </p:sp>
        <p:sp>
          <p:nvSpPr>
            <p:cNvPr id="13" name="TextBox 12"/>
            <p:cNvSpPr txBox="1"/>
            <p:nvPr/>
          </p:nvSpPr>
          <p:spPr>
            <a:xfrm>
              <a:off x="7873965" y="3827257"/>
              <a:ext cx="723643" cy="403475"/>
            </a:xfrm>
            <a:prstGeom prst="rect">
              <a:avLst/>
            </a:prstGeom>
            <a:noFill/>
          </p:spPr>
          <p:txBody>
            <a:bodyPr wrap="none" rtlCol="0">
              <a:spAutoFit/>
            </a:bodyPr>
            <a:lstStyle/>
            <a:p>
              <a:r>
                <a:rPr lang="en-US" sz="1350" b="1" dirty="0">
                  <a:solidFill>
                    <a:srgbClr val="0070C0"/>
                  </a:solidFill>
                </a:rPr>
                <a:t>s = -1</a:t>
              </a:r>
            </a:p>
          </p:txBody>
        </p:sp>
        <p:sp>
          <p:nvSpPr>
            <p:cNvPr id="14" name="TextBox 13"/>
            <p:cNvSpPr txBox="1"/>
            <p:nvPr/>
          </p:nvSpPr>
          <p:spPr>
            <a:xfrm>
              <a:off x="6362776" y="6405474"/>
              <a:ext cx="723643" cy="403475"/>
            </a:xfrm>
            <a:prstGeom prst="rect">
              <a:avLst/>
            </a:prstGeom>
            <a:noFill/>
          </p:spPr>
          <p:txBody>
            <a:bodyPr wrap="none" rtlCol="0">
              <a:spAutoFit/>
            </a:bodyPr>
            <a:lstStyle/>
            <a:p>
              <a:r>
                <a:rPr lang="en-US" sz="1350" b="1" dirty="0">
                  <a:solidFill>
                    <a:srgbClr val="00B050"/>
                  </a:solidFill>
                </a:rPr>
                <a:t>s = -1</a:t>
              </a:r>
            </a:p>
          </p:txBody>
        </p:sp>
        <p:sp>
          <p:nvSpPr>
            <p:cNvPr id="15" name="TextBox 14"/>
            <p:cNvSpPr txBox="1"/>
            <p:nvPr/>
          </p:nvSpPr>
          <p:spPr>
            <a:xfrm>
              <a:off x="4926085" y="6435561"/>
              <a:ext cx="723643" cy="403475"/>
            </a:xfrm>
            <a:prstGeom prst="rect">
              <a:avLst/>
            </a:prstGeom>
            <a:noFill/>
          </p:spPr>
          <p:txBody>
            <a:bodyPr wrap="none" rtlCol="0">
              <a:spAutoFit/>
            </a:bodyPr>
            <a:lstStyle/>
            <a:p>
              <a:r>
                <a:rPr lang="en-US" sz="1350" b="1" dirty="0">
                  <a:solidFill>
                    <a:srgbClr val="9B1578"/>
                  </a:solidFill>
                </a:rPr>
                <a:t>s = -1</a:t>
              </a:r>
            </a:p>
          </p:txBody>
        </p:sp>
        <p:sp>
          <p:nvSpPr>
            <p:cNvPr id="16" name="TextBox 15"/>
            <p:cNvSpPr txBox="1"/>
            <p:nvPr/>
          </p:nvSpPr>
          <p:spPr>
            <a:xfrm>
              <a:off x="3864289" y="4458691"/>
              <a:ext cx="767286" cy="403475"/>
            </a:xfrm>
            <a:prstGeom prst="rect">
              <a:avLst/>
            </a:prstGeom>
            <a:noFill/>
          </p:spPr>
          <p:txBody>
            <a:bodyPr wrap="none" rtlCol="0">
              <a:spAutoFit/>
            </a:bodyPr>
            <a:lstStyle/>
            <a:p>
              <a:r>
                <a:rPr lang="en-US" sz="1350" b="1" dirty="0">
                  <a:solidFill>
                    <a:srgbClr val="FFC000"/>
                  </a:solidFill>
                </a:rPr>
                <a:t>s = +1</a:t>
              </a:r>
            </a:p>
          </p:txBody>
        </p:sp>
      </p:grpSp>
    </p:spTree>
    <p:extLst>
      <p:ext uri="{BB962C8B-B14F-4D97-AF65-F5344CB8AC3E}">
        <p14:creationId xmlns:p14="http://schemas.microsoft.com/office/powerpoint/2010/main" val="2929305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Moderating opinions - Example</a:t>
            </a:r>
          </a:p>
        </p:txBody>
      </p:sp>
      <p:sp>
        <p:nvSpPr>
          <p:cNvPr id="5" name="Text Placeholder 4"/>
          <p:cNvSpPr>
            <a:spLocks noGrp="1"/>
          </p:cNvSpPr>
          <p:nvPr>
            <p:ph type="body" idx="1"/>
          </p:nvPr>
        </p:nvSpPr>
        <p:spPr>
          <a:xfrm>
            <a:off x="629842" y="2076413"/>
            <a:ext cx="3868340" cy="617934"/>
          </a:xfrm>
        </p:spPr>
        <p:txBody>
          <a:bodyPr/>
          <a:lstStyle/>
          <a:p>
            <a:r>
              <a:rPr lang="pl-PL" i="1" dirty="0">
                <a:solidFill>
                  <a:srgbClr val="FA7A1A"/>
                </a:solidFill>
              </a:rPr>
              <a:t>Moderate</a:t>
            </a:r>
            <a:r>
              <a:rPr lang="en-US" i="1" dirty="0">
                <a:solidFill>
                  <a:srgbClr val="FA7A1A"/>
                </a:solidFill>
              </a:rPr>
              <a:t> </a:t>
            </a:r>
            <a:r>
              <a:rPr lang="pl-PL" i="1" dirty="0">
                <a:solidFill>
                  <a:srgbClr val="FA7A1A"/>
                </a:solidFill>
              </a:rPr>
              <a:t>Internal</a:t>
            </a:r>
            <a:endParaRPr lang="en-US" dirty="0"/>
          </a:p>
        </p:txBody>
      </p:sp>
      <p:sp>
        <p:nvSpPr>
          <p:cNvPr id="7" name="Text Placeholder 6"/>
          <p:cNvSpPr>
            <a:spLocks noGrp="1"/>
          </p:cNvSpPr>
          <p:nvPr>
            <p:ph type="body" sz="quarter" idx="3"/>
          </p:nvPr>
        </p:nvSpPr>
        <p:spPr>
          <a:xfrm>
            <a:off x="4629876" y="2076413"/>
            <a:ext cx="3887391" cy="617934"/>
          </a:xfrm>
        </p:spPr>
        <p:txBody>
          <a:bodyPr/>
          <a:lstStyle/>
          <a:p>
            <a:r>
              <a:rPr lang="pl-PL" i="1" dirty="0">
                <a:solidFill>
                  <a:srgbClr val="FA7A1A"/>
                </a:solidFill>
              </a:rPr>
              <a:t>Moderate</a:t>
            </a:r>
            <a:r>
              <a:rPr lang="en-US" i="1" dirty="0">
                <a:solidFill>
                  <a:srgbClr val="FA7A1A"/>
                </a:solidFill>
              </a:rPr>
              <a:t> </a:t>
            </a:r>
            <a:r>
              <a:rPr lang="pl-PL" i="1" dirty="0">
                <a:solidFill>
                  <a:srgbClr val="FA7A1A"/>
                </a:solidFill>
              </a:rPr>
              <a:t>Expressed</a:t>
            </a:r>
            <a:endParaRPr lang="en-US" dirty="0"/>
          </a:p>
        </p:txBody>
      </p:sp>
      <p:grpSp>
        <p:nvGrpSpPr>
          <p:cNvPr id="9" name="Group 8"/>
          <p:cNvGrpSpPr/>
          <p:nvPr/>
        </p:nvGrpSpPr>
        <p:grpSpPr>
          <a:xfrm>
            <a:off x="562807" y="2663164"/>
            <a:ext cx="3736201" cy="3336271"/>
            <a:chOff x="3864289" y="2416946"/>
            <a:chExt cx="4713905" cy="4415795"/>
          </a:xfrm>
        </p:grpSpPr>
        <p:grpSp>
          <p:nvGrpSpPr>
            <p:cNvPr id="40" name="Group 39"/>
            <p:cNvGrpSpPr/>
            <p:nvPr/>
          </p:nvGrpSpPr>
          <p:grpSpPr>
            <a:xfrm>
              <a:off x="4773576" y="3548293"/>
              <a:ext cx="2635250" cy="2098676"/>
              <a:chOff x="2888703" y="2438400"/>
              <a:chExt cx="3556000" cy="2619376"/>
            </a:xfrm>
          </p:grpSpPr>
          <p:sp>
            <p:nvSpPr>
              <p:cNvPr id="48" name="Line 19"/>
              <p:cNvSpPr>
                <a:spLocks noChangeShapeType="1"/>
              </p:cNvSpPr>
              <p:nvPr/>
            </p:nvSpPr>
            <p:spPr bwMode="auto">
              <a:xfrm>
                <a:off x="3936453" y="4800600"/>
                <a:ext cx="1270000" cy="0"/>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49" name="Line 21"/>
              <p:cNvSpPr>
                <a:spLocks noChangeShapeType="1"/>
              </p:cNvSpPr>
              <p:nvPr/>
            </p:nvSpPr>
            <p:spPr bwMode="auto">
              <a:xfrm flipH="1" flipV="1">
                <a:off x="3237953" y="3681413"/>
                <a:ext cx="190500" cy="592137"/>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50" name="Line 22"/>
              <p:cNvSpPr>
                <a:spLocks noChangeShapeType="1"/>
              </p:cNvSpPr>
              <p:nvPr/>
            </p:nvSpPr>
            <p:spPr bwMode="auto">
              <a:xfrm flipV="1">
                <a:off x="3618953" y="2827338"/>
                <a:ext cx="952500" cy="263525"/>
              </a:xfrm>
              <a:prstGeom prst="line">
                <a:avLst/>
              </a:prstGeom>
              <a:noFill/>
              <a:ln w="28575">
                <a:solidFill>
                  <a:schemeClr val="tx1"/>
                </a:solidFill>
                <a:prstDash val="solid"/>
                <a:miter lim="800000"/>
                <a:headEnd type="none" w="med" len="med"/>
                <a:tailEnd type="none" w="med" len="med"/>
              </a:ln>
            </p:spPr>
            <p:txBody>
              <a:bodyPr/>
              <a:lstStyle/>
              <a:p>
                <a:endParaRPr lang="en-US" sz="1350"/>
              </a:p>
            </p:txBody>
          </p:sp>
          <p:sp>
            <p:nvSpPr>
              <p:cNvPr id="51" name="Line 23"/>
              <p:cNvSpPr>
                <a:spLocks noChangeShapeType="1"/>
              </p:cNvSpPr>
              <p:nvPr/>
            </p:nvSpPr>
            <p:spPr bwMode="auto">
              <a:xfrm>
                <a:off x="3555453" y="3419475"/>
                <a:ext cx="2222500" cy="1588"/>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52" name="Line 25"/>
              <p:cNvSpPr>
                <a:spLocks noChangeShapeType="1"/>
              </p:cNvSpPr>
              <p:nvPr/>
            </p:nvSpPr>
            <p:spPr bwMode="auto">
              <a:xfrm flipH="1" flipV="1">
                <a:off x="4952453" y="3155950"/>
                <a:ext cx="571500" cy="1249363"/>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53" name="Line 26"/>
              <p:cNvSpPr>
                <a:spLocks noChangeShapeType="1"/>
              </p:cNvSpPr>
              <p:nvPr/>
            </p:nvSpPr>
            <p:spPr bwMode="auto">
              <a:xfrm flipV="1">
                <a:off x="5714453" y="3879850"/>
                <a:ext cx="381000" cy="525463"/>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54" name="Line 27"/>
              <p:cNvSpPr>
                <a:spLocks noChangeShapeType="1"/>
              </p:cNvSpPr>
              <p:nvPr/>
            </p:nvSpPr>
            <p:spPr bwMode="auto">
              <a:xfrm flipH="1" flipV="1">
                <a:off x="3618953" y="3616325"/>
                <a:ext cx="1651000" cy="1052513"/>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55" name="Oval 54"/>
              <p:cNvSpPr/>
              <p:nvPr/>
            </p:nvSpPr>
            <p:spPr>
              <a:xfrm>
                <a:off x="4571453" y="2438400"/>
                <a:ext cx="666750" cy="652463"/>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p:cNvSpPr/>
              <p:nvPr/>
            </p:nvSpPr>
            <p:spPr>
              <a:xfrm>
                <a:off x="5777953" y="3161424"/>
                <a:ext cx="666750" cy="652463"/>
              </a:xfrm>
              <a:prstGeom prst="ellipse">
                <a:avLst/>
              </a:prstGeom>
              <a:solidFill>
                <a:srgbClr val="0070C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p:cNvSpPr/>
              <p:nvPr/>
            </p:nvSpPr>
            <p:spPr>
              <a:xfrm>
                <a:off x="5269953" y="4405313"/>
                <a:ext cx="666750" cy="652463"/>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p:cNvSpPr/>
              <p:nvPr/>
            </p:nvSpPr>
            <p:spPr>
              <a:xfrm>
                <a:off x="3206203" y="4405312"/>
                <a:ext cx="666750" cy="652463"/>
              </a:xfrm>
              <a:prstGeom prst="ellipse">
                <a:avLst/>
              </a:prstGeom>
              <a:solidFill>
                <a:srgbClr val="FF33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p:cNvSpPr/>
              <p:nvPr/>
            </p:nvSpPr>
            <p:spPr>
              <a:xfrm>
                <a:off x="2888703" y="2959100"/>
                <a:ext cx="666750" cy="6524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1" name="Straight Connector 10"/>
            <p:cNvCxnSpPr>
              <a:stCxn id="55" idx="0"/>
            </p:cNvCxnSpPr>
            <p:nvPr/>
          </p:nvCxnSpPr>
          <p:spPr>
            <a:xfrm flipH="1" flipV="1">
              <a:off x="6267668" y="3171173"/>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082950" y="2790172"/>
              <a:ext cx="408245"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p>
          </p:txBody>
        </p:sp>
        <p:grpSp>
          <p:nvGrpSpPr>
            <p:cNvPr id="14" name="Group 13"/>
            <p:cNvGrpSpPr/>
            <p:nvPr/>
          </p:nvGrpSpPr>
          <p:grpSpPr>
            <a:xfrm rot="5400000">
              <a:off x="7583764" y="4021652"/>
              <a:ext cx="408245" cy="758121"/>
              <a:chOff x="6248401" y="3109682"/>
              <a:chExt cx="408245" cy="758121"/>
            </a:xfrm>
          </p:grpSpPr>
          <p:cxnSp>
            <p:nvCxnSpPr>
              <p:cNvPr id="38" name="Straight Connector 37"/>
              <p:cNvCxnSpPr/>
              <p:nvPr/>
            </p:nvCxnSpPr>
            <p:spPr>
              <a:xfrm flipH="1" flipV="1">
                <a:off x="6433118" y="3490682"/>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248401" y="3109682"/>
                <a:ext cx="408245"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5" name="Group 14"/>
            <p:cNvGrpSpPr/>
            <p:nvPr/>
          </p:nvGrpSpPr>
          <p:grpSpPr>
            <a:xfrm rot="10800000">
              <a:off x="6581183" y="5635729"/>
              <a:ext cx="408245" cy="758121"/>
              <a:chOff x="6248400" y="3109682"/>
              <a:chExt cx="408245" cy="758121"/>
            </a:xfrm>
          </p:grpSpPr>
          <p:cxnSp>
            <p:nvCxnSpPr>
              <p:cNvPr id="36" name="Straight Connector 35"/>
              <p:cNvCxnSpPr/>
              <p:nvPr/>
            </p:nvCxnSpPr>
            <p:spPr>
              <a:xfrm flipH="1" flipV="1">
                <a:off x="6433118" y="3490682"/>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248400" y="3109682"/>
                <a:ext cx="408245"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6" name="Group 15"/>
            <p:cNvGrpSpPr/>
            <p:nvPr/>
          </p:nvGrpSpPr>
          <p:grpSpPr>
            <a:xfrm rot="10800000">
              <a:off x="5051797" y="5646970"/>
              <a:ext cx="408245" cy="758121"/>
              <a:chOff x="6248400" y="3109682"/>
              <a:chExt cx="408245" cy="758121"/>
            </a:xfrm>
          </p:grpSpPr>
          <p:cxnSp>
            <p:nvCxnSpPr>
              <p:cNvPr id="34" name="Straight Connector 33"/>
              <p:cNvCxnSpPr/>
              <p:nvPr/>
            </p:nvCxnSpPr>
            <p:spPr>
              <a:xfrm flipH="1" flipV="1">
                <a:off x="6433118" y="3490682"/>
                <a:ext cx="1" cy="377121"/>
              </a:xfrm>
              <a:prstGeom prst="line">
                <a:avLst/>
              </a:prstGeom>
              <a:solidFill>
                <a:srgbClr val="FF3399"/>
              </a:solid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35" name="Rectangle 34"/>
              <p:cNvSpPr/>
              <p:nvPr/>
            </p:nvSpPr>
            <p:spPr>
              <a:xfrm>
                <a:off x="6248400" y="3109682"/>
                <a:ext cx="408245" cy="381000"/>
              </a:xfrm>
              <a:prstGeom prst="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7" name="Group 16"/>
            <p:cNvGrpSpPr/>
            <p:nvPr/>
          </p:nvGrpSpPr>
          <p:grpSpPr>
            <a:xfrm rot="16200000">
              <a:off x="4183862" y="3848494"/>
              <a:ext cx="408245" cy="758121"/>
              <a:chOff x="6248400" y="3109682"/>
              <a:chExt cx="408245" cy="758121"/>
            </a:xfrm>
          </p:grpSpPr>
          <p:cxnSp>
            <p:nvCxnSpPr>
              <p:cNvPr id="32" name="Straight Connector 31"/>
              <p:cNvCxnSpPr/>
              <p:nvPr/>
            </p:nvCxnSpPr>
            <p:spPr>
              <a:xfrm flipH="1" flipV="1">
                <a:off x="6433118" y="3490682"/>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3109682"/>
                <a:ext cx="408245" cy="381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2" name="TextBox 21"/>
            <p:cNvSpPr txBox="1"/>
            <p:nvPr/>
          </p:nvSpPr>
          <p:spPr>
            <a:xfrm>
              <a:off x="5923030" y="2416946"/>
              <a:ext cx="746701" cy="397180"/>
            </a:xfrm>
            <a:prstGeom prst="rect">
              <a:avLst/>
            </a:prstGeom>
            <a:noFill/>
          </p:spPr>
          <p:txBody>
            <a:bodyPr wrap="none" rtlCol="0">
              <a:spAutoFit/>
            </a:bodyPr>
            <a:lstStyle/>
            <a:p>
              <a:r>
                <a:rPr lang="en-US" sz="1350" b="1" dirty="0">
                  <a:solidFill>
                    <a:srgbClr val="FF0000"/>
                  </a:solidFill>
                </a:rPr>
                <a:t>s = +1</a:t>
              </a:r>
            </a:p>
          </p:txBody>
        </p:sp>
        <p:sp>
          <p:nvSpPr>
            <p:cNvPr id="23" name="TextBox 22"/>
            <p:cNvSpPr txBox="1"/>
            <p:nvPr/>
          </p:nvSpPr>
          <p:spPr>
            <a:xfrm>
              <a:off x="7873965" y="3827257"/>
              <a:ext cx="704229" cy="397180"/>
            </a:xfrm>
            <a:prstGeom prst="rect">
              <a:avLst/>
            </a:prstGeom>
            <a:noFill/>
          </p:spPr>
          <p:txBody>
            <a:bodyPr wrap="none" rtlCol="0">
              <a:spAutoFit/>
            </a:bodyPr>
            <a:lstStyle/>
            <a:p>
              <a:r>
                <a:rPr lang="en-US" sz="1350" b="1" dirty="0">
                  <a:solidFill>
                    <a:srgbClr val="0070C0"/>
                  </a:solidFill>
                </a:rPr>
                <a:t>s = -1</a:t>
              </a:r>
            </a:p>
          </p:txBody>
        </p:sp>
        <p:sp>
          <p:nvSpPr>
            <p:cNvPr id="24" name="TextBox 23"/>
            <p:cNvSpPr txBox="1"/>
            <p:nvPr/>
          </p:nvSpPr>
          <p:spPr>
            <a:xfrm>
              <a:off x="6538252" y="6405092"/>
              <a:ext cx="637487" cy="397180"/>
            </a:xfrm>
            <a:prstGeom prst="rect">
              <a:avLst/>
            </a:prstGeom>
            <a:noFill/>
          </p:spPr>
          <p:txBody>
            <a:bodyPr wrap="none" rtlCol="0">
              <a:spAutoFit/>
            </a:bodyPr>
            <a:lstStyle/>
            <a:p>
              <a:r>
                <a:rPr lang="en-US" sz="1350" b="1" dirty="0">
                  <a:solidFill>
                    <a:srgbClr val="00B050"/>
                  </a:solidFill>
                </a:rPr>
                <a:t>s = 0</a:t>
              </a:r>
            </a:p>
          </p:txBody>
        </p:sp>
        <p:sp>
          <p:nvSpPr>
            <p:cNvPr id="25" name="TextBox 24"/>
            <p:cNvSpPr txBox="1"/>
            <p:nvPr/>
          </p:nvSpPr>
          <p:spPr>
            <a:xfrm>
              <a:off x="4926084" y="6435561"/>
              <a:ext cx="704229" cy="397180"/>
            </a:xfrm>
            <a:prstGeom prst="rect">
              <a:avLst/>
            </a:prstGeom>
            <a:noFill/>
          </p:spPr>
          <p:txBody>
            <a:bodyPr wrap="none" rtlCol="0">
              <a:spAutoFit/>
            </a:bodyPr>
            <a:lstStyle/>
            <a:p>
              <a:r>
                <a:rPr lang="en-US" sz="1350" b="1" dirty="0">
                  <a:solidFill>
                    <a:srgbClr val="9B1578"/>
                  </a:solidFill>
                </a:rPr>
                <a:t>s = -1</a:t>
              </a:r>
            </a:p>
          </p:txBody>
        </p:sp>
        <p:sp>
          <p:nvSpPr>
            <p:cNvPr id="26" name="TextBox 25"/>
            <p:cNvSpPr txBox="1"/>
            <p:nvPr/>
          </p:nvSpPr>
          <p:spPr>
            <a:xfrm>
              <a:off x="3864289" y="4458691"/>
              <a:ext cx="746701" cy="397180"/>
            </a:xfrm>
            <a:prstGeom prst="rect">
              <a:avLst/>
            </a:prstGeom>
            <a:noFill/>
          </p:spPr>
          <p:txBody>
            <a:bodyPr wrap="none" rtlCol="0">
              <a:spAutoFit/>
            </a:bodyPr>
            <a:lstStyle/>
            <a:p>
              <a:r>
                <a:rPr lang="en-US" sz="1350" b="1" dirty="0">
                  <a:solidFill>
                    <a:srgbClr val="FFC000"/>
                  </a:solidFill>
                </a:rPr>
                <a:t>s = +1</a:t>
              </a:r>
            </a:p>
          </p:txBody>
        </p:sp>
      </p:grpSp>
      <p:grpSp>
        <p:nvGrpSpPr>
          <p:cNvPr id="60" name="Group 59"/>
          <p:cNvGrpSpPr/>
          <p:nvPr/>
        </p:nvGrpSpPr>
        <p:grpSpPr>
          <a:xfrm>
            <a:off x="4763431" y="2714201"/>
            <a:ext cx="3713036" cy="3287277"/>
            <a:chOff x="3889440" y="2418287"/>
            <a:chExt cx="4689475" cy="4383035"/>
          </a:xfrm>
        </p:grpSpPr>
        <p:sp>
          <p:nvSpPr>
            <p:cNvPr id="61" name="Line 19"/>
            <p:cNvSpPr>
              <a:spLocks noChangeShapeType="1"/>
            </p:cNvSpPr>
            <p:nvPr/>
          </p:nvSpPr>
          <p:spPr bwMode="auto">
            <a:xfrm>
              <a:off x="5550034" y="5440916"/>
              <a:ext cx="941161" cy="0"/>
            </a:xfrm>
            <a:prstGeom prst="line">
              <a:avLst/>
            </a:prstGeom>
            <a:noFill/>
            <a:ln w="28575">
              <a:solidFill>
                <a:schemeClr val="tx1"/>
              </a:solidFill>
              <a:miter lim="800000"/>
              <a:headEnd type="none" w="med" len="med"/>
              <a:tailEnd type="arrow" w="med" len="med"/>
            </a:ln>
          </p:spPr>
          <p:txBody>
            <a:bodyPr/>
            <a:lstStyle/>
            <a:p>
              <a:endParaRPr lang="en-US" sz="1350"/>
            </a:p>
          </p:txBody>
        </p:sp>
        <p:sp>
          <p:nvSpPr>
            <p:cNvPr id="62" name="Line 21"/>
            <p:cNvSpPr>
              <a:spLocks noChangeShapeType="1"/>
            </p:cNvSpPr>
            <p:nvPr/>
          </p:nvSpPr>
          <p:spPr bwMode="auto">
            <a:xfrm flipH="1" flipV="1">
              <a:off x="5032394" y="4544211"/>
              <a:ext cx="141174" cy="474427"/>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63" name="Line 22"/>
            <p:cNvSpPr>
              <a:spLocks noChangeShapeType="1"/>
            </p:cNvSpPr>
            <p:nvPr/>
          </p:nvSpPr>
          <p:spPr bwMode="auto">
            <a:xfrm flipV="1">
              <a:off x="5314743" y="3859916"/>
              <a:ext cx="705871" cy="211139"/>
            </a:xfrm>
            <a:prstGeom prst="line">
              <a:avLst/>
            </a:prstGeom>
            <a:noFill/>
            <a:ln w="28575">
              <a:solidFill>
                <a:schemeClr val="tx1"/>
              </a:solidFill>
              <a:prstDash val="solid"/>
              <a:miter lim="800000"/>
              <a:headEnd type="none" w="med" len="med"/>
              <a:tailEnd type="none" w="med" len="med"/>
            </a:ln>
          </p:spPr>
          <p:txBody>
            <a:bodyPr/>
            <a:lstStyle/>
            <a:p>
              <a:endParaRPr lang="en-US" sz="1350"/>
            </a:p>
          </p:txBody>
        </p:sp>
        <p:sp>
          <p:nvSpPr>
            <p:cNvPr id="64" name="Line 23"/>
            <p:cNvSpPr>
              <a:spLocks noChangeShapeType="1"/>
            </p:cNvSpPr>
            <p:nvPr/>
          </p:nvSpPr>
          <p:spPr bwMode="auto">
            <a:xfrm>
              <a:off x="5267685" y="4334342"/>
              <a:ext cx="1647031" cy="1272"/>
            </a:xfrm>
            <a:prstGeom prst="line">
              <a:avLst/>
            </a:prstGeom>
            <a:noFill/>
            <a:ln w="28575">
              <a:solidFill>
                <a:schemeClr val="tx1"/>
              </a:solidFill>
              <a:miter lim="800000"/>
              <a:headEnd type="none" w="med" len="med"/>
              <a:tailEnd type="none" w="med" len="med"/>
            </a:ln>
          </p:spPr>
          <p:txBody>
            <a:bodyPr/>
            <a:lstStyle/>
            <a:p>
              <a:endParaRPr lang="en-US" sz="1350"/>
            </a:p>
          </p:txBody>
        </p:sp>
        <p:sp>
          <p:nvSpPr>
            <p:cNvPr id="65" name="Line 25"/>
            <p:cNvSpPr>
              <a:spLocks noChangeShapeType="1"/>
            </p:cNvSpPr>
            <p:nvPr/>
          </p:nvSpPr>
          <p:spPr bwMode="auto">
            <a:xfrm flipH="1" flipV="1">
              <a:off x="6302961" y="4123204"/>
              <a:ext cx="423522" cy="1001005"/>
            </a:xfrm>
            <a:prstGeom prst="line">
              <a:avLst/>
            </a:prstGeom>
            <a:noFill/>
            <a:ln w="28575">
              <a:solidFill>
                <a:schemeClr val="tx1"/>
              </a:solidFill>
              <a:miter lim="800000"/>
              <a:headEnd type="arrow" w="med" len="med"/>
              <a:tailEnd type="none" w="med" len="med"/>
            </a:ln>
          </p:spPr>
          <p:txBody>
            <a:bodyPr/>
            <a:lstStyle/>
            <a:p>
              <a:endParaRPr lang="en-US" sz="1350"/>
            </a:p>
          </p:txBody>
        </p:sp>
        <p:sp>
          <p:nvSpPr>
            <p:cNvPr id="66" name="Line 26"/>
            <p:cNvSpPr>
              <a:spLocks noChangeShapeType="1"/>
            </p:cNvSpPr>
            <p:nvPr/>
          </p:nvSpPr>
          <p:spPr bwMode="auto">
            <a:xfrm flipV="1">
              <a:off x="6867658" y="4703201"/>
              <a:ext cx="282348" cy="421007"/>
            </a:xfrm>
            <a:prstGeom prst="line">
              <a:avLst/>
            </a:prstGeom>
            <a:noFill/>
            <a:ln w="28575">
              <a:solidFill>
                <a:schemeClr val="tx1"/>
              </a:solidFill>
              <a:miter lim="800000"/>
              <a:headEnd type="arrow" w="med" len="med"/>
              <a:tailEnd type="none" w="med" len="med"/>
            </a:ln>
          </p:spPr>
          <p:txBody>
            <a:bodyPr/>
            <a:lstStyle/>
            <a:p>
              <a:endParaRPr lang="en-US" sz="1350"/>
            </a:p>
          </p:txBody>
        </p:sp>
        <p:sp>
          <p:nvSpPr>
            <p:cNvPr id="67" name="Line 27"/>
            <p:cNvSpPr>
              <a:spLocks noChangeShapeType="1"/>
            </p:cNvSpPr>
            <p:nvPr/>
          </p:nvSpPr>
          <p:spPr bwMode="auto">
            <a:xfrm flipH="1" flipV="1">
              <a:off x="5314743" y="4492061"/>
              <a:ext cx="1223509" cy="843286"/>
            </a:xfrm>
            <a:prstGeom prst="line">
              <a:avLst/>
            </a:prstGeom>
            <a:noFill/>
            <a:ln w="28575">
              <a:solidFill>
                <a:schemeClr val="tx1"/>
              </a:solidFill>
              <a:miter lim="800000"/>
              <a:headEnd type="arrow" w="med" len="med"/>
              <a:tailEnd type="none" w="med" len="med"/>
            </a:ln>
          </p:spPr>
          <p:txBody>
            <a:bodyPr/>
            <a:lstStyle/>
            <a:p>
              <a:endParaRPr lang="en-US" sz="1350"/>
            </a:p>
          </p:txBody>
        </p:sp>
        <p:sp>
          <p:nvSpPr>
            <p:cNvPr id="68" name="Oval 67"/>
            <p:cNvSpPr/>
            <p:nvPr/>
          </p:nvSpPr>
          <p:spPr>
            <a:xfrm>
              <a:off x="6020614" y="3548294"/>
              <a:ext cx="494109" cy="522761"/>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p:cNvSpPr/>
            <p:nvPr/>
          </p:nvSpPr>
          <p:spPr>
            <a:xfrm>
              <a:off x="6914717" y="4127590"/>
              <a:ext cx="494109" cy="522761"/>
            </a:xfrm>
            <a:prstGeom prst="ellipse">
              <a:avLst/>
            </a:prstGeom>
            <a:solidFill>
              <a:srgbClr val="0070C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p:cNvSpPr/>
            <p:nvPr/>
          </p:nvSpPr>
          <p:spPr>
            <a:xfrm>
              <a:off x="5008866" y="5124208"/>
              <a:ext cx="494109" cy="522761"/>
            </a:xfrm>
            <a:prstGeom prst="ellipse">
              <a:avLst/>
            </a:prstGeom>
            <a:solidFill>
              <a:srgbClr val="FF33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p:cNvSpPr/>
            <p:nvPr/>
          </p:nvSpPr>
          <p:spPr>
            <a:xfrm>
              <a:off x="4773576" y="3965485"/>
              <a:ext cx="494109" cy="522761"/>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9" name="Straight Connector 78"/>
            <p:cNvCxnSpPr>
              <a:stCxn id="68" idx="0"/>
            </p:cNvCxnSpPr>
            <p:nvPr/>
          </p:nvCxnSpPr>
          <p:spPr>
            <a:xfrm flipH="1" flipV="1">
              <a:off x="6267668" y="3171173"/>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6082950" y="2790172"/>
              <a:ext cx="408245"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p>
          </p:txBody>
        </p:sp>
        <p:grpSp>
          <p:nvGrpSpPr>
            <p:cNvPr id="82" name="Group 81"/>
            <p:cNvGrpSpPr/>
            <p:nvPr/>
          </p:nvGrpSpPr>
          <p:grpSpPr>
            <a:xfrm rot="5400000">
              <a:off x="7583764" y="4021652"/>
              <a:ext cx="408245" cy="758121"/>
              <a:chOff x="6248401" y="3109682"/>
              <a:chExt cx="408245" cy="758121"/>
            </a:xfrm>
          </p:grpSpPr>
          <p:cxnSp>
            <p:nvCxnSpPr>
              <p:cNvPr id="98" name="Straight Connector 97"/>
              <p:cNvCxnSpPr/>
              <p:nvPr/>
            </p:nvCxnSpPr>
            <p:spPr>
              <a:xfrm flipH="1" flipV="1">
                <a:off x="6433118" y="3490682"/>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6248401" y="3109682"/>
                <a:ext cx="408245"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83" name="Rectangle 82"/>
            <p:cNvSpPr/>
            <p:nvPr/>
          </p:nvSpPr>
          <p:spPr>
            <a:xfrm rot="10800000">
              <a:off x="6580574" y="5147866"/>
              <a:ext cx="408245" cy="38100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4" name="Group 83"/>
            <p:cNvGrpSpPr/>
            <p:nvPr/>
          </p:nvGrpSpPr>
          <p:grpSpPr>
            <a:xfrm rot="10800000">
              <a:off x="5051797" y="5646970"/>
              <a:ext cx="408245" cy="758121"/>
              <a:chOff x="6248400" y="3109682"/>
              <a:chExt cx="408245" cy="758121"/>
            </a:xfrm>
          </p:grpSpPr>
          <p:cxnSp>
            <p:nvCxnSpPr>
              <p:cNvPr id="96" name="Straight Connector 95"/>
              <p:cNvCxnSpPr/>
              <p:nvPr/>
            </p:nvCxnSpPr>
            <p:spPr>
              <a:xfrm flipH="1" flipV="1">
                <a:off x="6433118" y="3490682"/>
                <a:ext cx="1" cy="377121"/>
              </a:xfrm>
              <a:prstGeom prst="line">
                <a:avLst/>
              </a:prstGeom>
              <a:solidFill>
                <a:srgbClr val="FF3399"/>
              </a:solid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sp>
            <p:nvSpPr>
              <p:cNvPr id="97" name="Rectangle 96"/>
              <p:cNvSpPr/>
              <p:nvPr/>
            </p:nvSpPr>
            <p:spPr>
              <a:xfrm>
                <a:off x="6248400" y="3109682"/>
                <a:ext cx="408245" cy="381000"/>
              </a:xfrm>
              <a:prstGeom prst="rect">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85" name="Group 84"/>
            <p:cNvGrpSpPr/>
            <p:nvPr/>
          </p:nvGrpSpPr>
          <p:grpSpPr>
            <a:xfrm rot="16200000">
              <a:off x="4183862" y="3848494"/>
              <a:ext cx="408245" cy="758121"/>
              <a:chOff x="6248400" y="3109682"/>
              <a:chExt cx="408245" cy="758121"/>
            </a:xfrm>
          </p:grpSpPr>
          <p:cxnSp>
            <p:nvCxnSpPr>
              <p:cNvPr id="94" name="Straight Connector 93"/>
              <p:cNvCxnSpPr/>
              <p:nvPr/>
            </p:nvCxnSpPr>
            <p:spPr>
              <a:xfrm flipH="1" flipV="1">
                <a:off x="6433118" y="3490682"/>
                <a:ext cx="1" cy="37712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6248400" y="3109682"/>
                <a:ext cx="408245" cy="381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89" name="TextBox 88"/>
            <p:cNvSpPr txBox="1"/>
            <p:nvPr/>
          </p:nvSpPr>
          <p:spPr>
            <a:xfrm>
              <a:off x="5903625" y="2418287"/>
              <a:ext cx="747466" cy="400109"/>
            </a:xfrm>
            <a:prstGeom prst="rect">
              <a:avLst/>
            </a:prstGeom>
            <a:noFill/>
          </p:spPr>
          <p:txBody>
            <a:bodyPr wrap="none" rtlCol="0">
              <a:spAutoFit/>
            </a:bodyPr>
            <a:lstStyle/>
            <a:p>
              <a:r>
                <a:rPr lang="en-US" sz="1350" b="1" dirty="0">
                  <a:solidFill>
                    <a:srgbClr val="FF0000"/>
                  </a:solidFill>
                </a:rPr>
                <a:t>s = +1</a:t>
              </a:r>
            </a:p>
          </p:txBody>
        </p:sp>
        <p:sp>
          <p:nvSpPr>
            <p:cNvPr id="90" name="TextBox 89"/>
            <p:cNvSpPr txBox="1"/>
            <p:nvPr/>
          </p:nvSpPr>
          <p:spPr>
            <a:xfrm>
              <a:off x="7873965" y="3827258"/>
              <a:ext cx="704950" cy="400109"/>
            </a:xfrm>
            <a:prstGeom prst="rect">
              <a:avLst/>
            </a:prstGeom>
            <a:noFill/>
          </p:spPr>
          <p:txBody>
            <a:bodyPr wrap="none" rtlCol="0">
              <a:spAutoFit/>
            </a:bodyPr>
            <a:lstStyle/>
            <a:p>
              <a:r>
                <a:rPr lang="en-US" sz="1350" b="1" dirty="0">
                  <a:solidFill>
                    <a:srgbClr val="0070C0"/>
                  </a:solidFill>
                </a:rPr>
                <a:t>s = -1</a:t>
              </a:r>
            </a:p>
          </p:txBody>
        </p:sp>
        <p:sp>
          <p:nvSpPr>
            <p:cNvPr id="91" name="TextBox 90"/>
            <p:cNvSpPr txBox="1"/>
            <p:nvPr/>
          </p:nvSpPr>
          <p:spPr>
            <a:xfrm>
              <a:off x="4973143" y="6401213"/>
              <a:ext cx="704950" cy="400109"/>
            </a:xfrm>
            <a:prstGeom prst="rect">
              <a:avLst/>
            </a:prstGeom>
            <a:noFill/>
          </p:spPr>
          <p:txBody>
            <a:bodyPr wrap="none" rtlCol="0">
              <a:spAutoFit/>
            </a:bodyPr>
            <a:lstStyle/>
            <a:p>
              <a:r>
                <a:rPr lang="en-US" sz="1350" b="1" dirty="0">
                  <a:solidFill>
                    <a:srgbClr val="9B1578"/>
                  </a:solidFill>
                </a:rPr>
                <a:t>s = -1</a:t>
              </a:r>
            </a:p>
          </p:txBody>
        </p:sp>
        <p:sp>
          <p:nvSpPr>
            <p:cNvPr id="92" name="TextBox 91"/>
            <p:cNvSpPr txBox="1"/>
            <p:nvPr/>
          </p:nvSpPr>
          <p:spPr>
            <a:xfrm>
              <a:off x="3889440" y="4422592"/>
              <a:ext cx="747466" cy="400109"/>
            </a:xfrm>
            <a:prstGeom prst="rect">
              <a:avLst/>
            </a:prstGeom>
            <a:noFill/>
          </p:spPr>
          <p:txBody>
            <a:bodyPr wrap="none" rtlCol="0">
              <a:spAutoFit/>
            </a:bodyPr>
            <a:lstStyle/>
            <a:p>
              <a:r>
                <a:rPr lang="en-US" sz="1350" b="1" dirty="0">
                  <a:solidFill>
                    <a:srgbClr val="FFC000"/>
                  </a:solidFill>
                </a:rPr>
                <a:t>s = +1</a:t>
              </a:r>
            </a:p>
          </p:txBody>
        </p:sp>
        <p:sp>
          <p:nvSpPr>
            <p:cNvPr id="93" name="TextBox 92"/>
            <p:cNvSpPr txBox="1"/>
            <p:nvPr/>
          </p:nvSpPr>
          <p:spPr>
            <a:xfrm>
              <a:off x="6560523" y="5572561"/>
              <a:ext cx="638140" cy="400109"/>
            </a:xfrm>
            <a:prstGeom prst="rect">
              <a:avLst/>
            </a:prstGeom>
            <a:noFill/>
          </p:spPr>
          <p:txBody>
            <a:bodyPr wrap="none" rtlCol="0">
              <a:spAutoFit/>
            </a:bodyPr>
            <a:lstStyle/>
            <a:p>
              <a:r>
                <a:rPr lang="en-US" sz="1350" b="1" dirty="0">
                  <a:solidFill>
                    <a:srgbClr val="00B050"/>
                  </a:solidFill>
                </a:rPr>
                <a:t>z = 0</a:t>
              </a:r>
            </a:p>
          </p:txBody>
        </p:sp>
      </p:grpSp>
      <p:sp>
        <p:nvSpPr>
          <p:cNvPr id="100" name="Oval 99"/>
          <p:cNvSpPr/>
          <p:nvPr/>
        </p:nvSpPr>
        <p:spPr>
          <a:xfrm rot="2725774">
            <a:off x="2382982" y="4388249"/>
            <a:ext cx="1279483" cy="1590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Oval 100"/>
          <p:cNvSpPr/>
          <p:nvPr/>
        </p:nvSpPr>
        <p:spPr>
          <a:xfrm rot="2725774">
            <a:off x="6468954" y="4450937"/>
            <a:ext cx="1279483" cy="1590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128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BF07-32BF-4B4E-940E-5D85C255A16C}"/>
              </a:ext>
            </a:extLst>
          </p:cNvPr>
          <p:cNvSpPr>
            <a:spLocks noGrp="1"/>
          </p:cNvSpPr>
          <p:nvPr>
            <p:ph type="title"/>
          </p:nvPr>
        </p:nvSpPr>
        <p:spPr/>
        <p:txBody>
          <a:bodyPr/>
          <a:lstStyle/>
          <a:p>
            <a:r>
              <a:rPr lang="en-US" dirty="0"/>
              <a:t>Algorithms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4DF188-A75F-4118-ABF5-7F6C169F2600}"/>
                  </a:ext>
                </a:extLst>
              </p:cNvPr>
              <p:cNvSpPr>
                <a:spLocks noGrp="1"/>
              </p:cNvSpPr>
              <p:nvPr>
                <p:ph idx="1"/>
              </p:nvPr>
            </p:nvSpPr>
            <p:spPr>
              <a:xfrm>
                <a:off x="323529" y="1542802"/>
                <a:ext cx="8363272" cy="5040560"/>
              </a:xfrm>
            </p:spPr>
            <p:txBody>
              <a:bodyPr>
                <a:normAutofit fontScale="85000" lnSpcReduction="10000"/>
              </a:bodyPr>
              <a:lstStyle/>
              <a:p>
                <a:r>
                  <a:rPr lang="en-US" dirty="0"/>
                  <a:t>Both problems are </a:t>
                </a:r>
                <a:r>
                  <a:rPr lang="en-US" dirty="0">
                    <a:solidFill>
                      <a:srgbClr val="FF0000"/>
                    </a:solidFill>
                  </a:rPr>
                  <a:t>NP-hard</a:t>
                </a:r>
              </a:p>
              <a:p>
                <a:endParaRPr lang="en-US" dirty="0">
                  <a:solidFill>
                    <a:srgbClr val="48C6EE"/>
                  </a:solidFill>
                </a:endParaRPr>
              </a:p>
              <a:p>
                <a:r>
                  <a:rPr lang="en-US" dirty="0">
                    <a:solidFill>
                      <a:srgbClr val="48C6EE"/>
                    </a:solidFill>
                  </a:rPr>
                  <a:t>Linear algebraic</a:t>
                </a:r>
                <a:r>
                  <a:rPr lang="en-US" dirty="0"/>
                  <a:t> property of model: </a:t>
                </a:r>
                <a14:m>
                  <m:oMath xmlns:m="http://schemas.openxmlformats.org/officeDocument/2006/math">
                    <m:r>
                      <a:rPr lang="en-US" b="1" i="1" smtClean="0">
                        <a:solidFill>
                          <a:srgbClr val="0070C0"/>
                        </a:solidFill>
                        <a:latin typeface="Cambria Math"/>
                      </a:rPr>
                      <m:t>𝒛</m:t>
                    </m:r>
                    <m:r>
                      <a:rPr lang="en-US" b="0" i="1" smtClean="0">
                        <a:solidFill>
                          <a:srgbClr val="0070C0"/>
                        </a:solidFill>
                        <a:latin typeface="Cambria Math"/>
                      </a:rPr>
                      <m:t>=</m:t>
                    </m:r>
                    <m:sSup>
                      <m:sSupPr>
                        <m:ctrlPr>
                          <a:rPr lang="en-US" i="1" smtClean="0">
                            <a:solidFill>
                              <a:srgbClr val="0070C0"/>
                            </a:solidFill>
                            <a:latin typeface="Cambria Math" panose="02040503050406030204" pitchFamily="18" charset="0"/>
                          </a:rPr>
                        </m:ctrlPr>
                      </m:sSupPr>
                      <m:e>
                        <m:d>
                          <m:dPr>
                            <m:ctrlPr>
                              <a:rPr lang="en-US" i="1" smtClean="0">
                                <a:solidFill>
                                  <a:srgbClr val="0070C0"/>
                                </a:solidFill>
                                <a:latin typeface="Cambria Math" panose="02040503050406030204" pitchFamily="18" charset="0"/>
                              </a:rPr>
                            </m:ctrlPr>
                          </m:dPr>
                          <m:e>
                            <m:r>
                              <a:rPr lang="en-US" b="0" i="1" smtClean="0">
                                <a:solidFill>
                                  <a:srgbClr val="0070C0"/>
                                </a:solidFill>
                                <a:latin typeface="Cambria Math" panose="02040503050406030204" pitchFamily="18" charset="0"/>
                              </a:rPr>
                              <m:t>𝐿</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𝐼</m:t>
                            </m:r>
                          </m:e>
                        </m:d>
                      </m:e>
                      <m:sup>
                        <m:r>
                          <a:rPr lang="en-US" b="0" i="1" smtClean="0">
                            <a:solidFill>
                              <a:srgbClr val="0070C0"/>
                            </a:solidFill>
                            <a:latin typeface="Cambria Math" panose="02040503050406030204" pitchFamily="18" charset="0"/>
                          </a:rPr>
                          <m:t>−1</m:t>
                        </m:r>
                      </m:sup>
                    </m:sSup>
                    <m:r>
                      <a:rPr lang="en-US" b="1" i="1" smtClean="0">
                        <a:solidFill>
                          <a:srgbClr val="0070C0"/>
                        </a:solidFill>
                        <a:latin typeface="Cambria Math"/>
                      </a:rPr>
                      <m:t>𝒔</m:t>
                    </m:r>
                  </m:oMath>
                </a14:m>
                <a:endParaRPr lang="en-US" b="1" dirty="0">
                  <a:solidFill>
                    <a:srgbClr val="0070C0"/>
                  </a:solidFill>
                </a:endParaRPr>
              </a:p>
              <a:p>
                <a:pPr lvl="1"/>
                <a:r>
                  <a:rPr lang="en-US" dirty="0"/>
                  <a:t>Use this property to design </a:t>
                </a:r>
                <a:r>
                  <a:rPr lang="en-US" dirty="0">
                    <a:solidFill>
                      <a:srgbClr val="FF0000"/>
                    </a:solidFill>
                  </a:rPr>
                  <a:t>efficient</a:t>
                </a:r>
                <a:r>
                  <a:rPr lang="en-US" dirty="0"/>
                  <a:t> algorithms</a:t>
                </a:r>
              </a:p>
              <a:p>
                <a:endParaRPr lang="en-US" dirty="0"/>
              </a:p>
              <a:p>
                <a:r>
                  <a:rPr lang="en-US" dirty="0"/>
                  <a:t>The </a:t>
                </a:r>
                <a:r>
                  <a:rPr lang="en-US" dirty="0" err="1">
                    <a:solidFill>
                      <a:srgbClr val="FA7A1A"/>
                    </a:solidFill>
                  </a:rPr>
                  <a:t>ModerateInternal</a:t>
                </a:r>
                <a:r>
                  <a:rPr lang="en-US" dirty="0"/>
                  <a:t> problem has an interesting connection to the </a:t>
                </a:r>
                <a:r>
                  <a:rPr lang="en-US" dirty="0">
                    <a:solidFill>
                      <a:srgbClr val="48C6EE"/>
                    </a:solidFill>
                  </a:rPr>
                  <a:t>Sparse Approximation </a:t>
                </a:r>
                <a:r>
                  <a:rPr lang="en-US" dirty="0"/>
                  <a:t>problem</a:t>
                </a:r>
              </a:p>
              <a:p>
                <a:pPr lvl="1"/>
                <a:r>
                  <a:rPr lang="en-US" dirty="0"/>
                  <a:t>Intuitively: we want a sparse selection </a:t>
                </a:r>
                <a14:m>
                  <m:oMath xmlns:m="http://schemas.openxmlformats.org/officeDocument/2006/math">
                    <m:r>
                      <a:rPr lang="en-US" b="1" i="1" smtClean="0">
                        <a:solidFill>
                          <a:srgbClr val="00B050"/>
                        </a:solidFill>
                        <a:latin typeface="Cambria Math" panose="02040503050406030204" pitchFamily="18" charset="0"/>
                      </a:rPr>
                      <m:t>𝒔</m:t>
                    </m:r>
                    <m:r>
                      <a:rPr lang="en-US" b="1" i="1" smtClean="0">
                        <a:solidFill>
                          <a:srgbClr val="00B050"/>
                        </a:solidFill>
                        <a:latin typeface="Cambria Math" panose="02040503050406030204" pitchFamily="18" charset="0"/>
                      </a:rPr>
                      <m:t>′</m:t>
                    </m:r>
                  </m:oMath>
                </a14:m>
                <a:r>
                  <a:rPr lang="en-US" dirty="0"/>
                  <a:t> of </a:t>
                </a:r>
                <a14:m>
                  <m:oMath xmlns:m="http://schemas.openxmlformats.org/officeDocument/2006/math">
                    <m:r>
                      <a:rPr lang="en-US" b="1" i="1" smtClean="0">
                        <a:solidFill>
                          <a:srgbClr val="00B050"/>
                        </a:solidFill>
                        <a:latin typeface="Cambria Math" panose="02040503050406030204" pitchFamily="18" charset="0"/>
                      </a:rPr>
                      <m:t>𝒔</m:t>
                    </m:r>
                  </m:oMath>
                </a14:m>
                <a:r>
                  <a:rPr lang="el-GR" dirty="0"/>
                  <a:t> </a:t>
                </a:r>
                <a:r>
                  <a:rPr lang="en-US" dirty="0"/>
                  <a:t>such that </a:t>
                </a:r>
                <a14:m>
                  <m:oMath xmlns:m="http://schemas.openxmlformats.org/officeDocument/2006/math">
                    <m:sSup>
                      <m:sSupPr>
                        <m:ctrlPr>
                          <a:rPr lang="en-US" b="0" i="1" smtClean="0">
                            <a:solidFill>
                              <a:srgbClr val="0070C0"/>
                            </a:solidFill>
                            <a:latin typeface="Cambria Math" panose="02040503050406030204" pitchFamily="18" charset="0"/>
                          </a:rPr>
                        </m:ctrlPr>
                      </m:sSupPr>
                      <m:e>
                        <m:d>
                          <m:dPr>
                            <m:ctrlPr>
                              <a:rPr lang="en-US" b="0" i="1" smtClean="0">
                                <a:solidFill>
                                  <a:srgbClr val="0070C0"/>
                                </a:solidFill>
                                <a:latin typeface="Cambria Math" panose="02040503050406030204" pitchFamily="18" charset="0"/>
                              </a:rPr>
                            </m:ctrlPr>
                          </m:dPr>
                          <m:e>
                            <m:r>
                              <m:rPr>
                                <m:sty m:val="p"/>
                              </m:rPr>
                              <a:rPr lang="en-US" b="0" i="0" smtClean="0">
                                <a:solidFill>
                                  <a:srgbClr val="0070C0"/>
                                </a:solidFill>
                                <a:latin typeface="Cambria Math" panose="02040503050406030204" pitchFamily="18" charset="0"/>
                              </a:rPr>
                              <m:t>L</m:t>
                            </m:r>
                            <m:r>
                              <a:rPr lang="en-US" b="0" i="0" smtClean="0">
                                <a:solidFill>
                                  <a:srgbClr val="0070C0"/>
                                </a:solidFill>
                                <a:latin typeface="Cambria Math" panose="02040503050406030204" pitchFamily="18" charset="0"/>
                              </a:rPr>
                              <m:t>+</m:t>
                            </m:r>
                            <m:r>
                              <m:rPr>
                                <m:sty m:val="p"/>
                              </m:rPr>
                              <a:rPr lang="en-US" b="0" i="0" smtClean="0">
                                <a:solidFill>
                                  <a:srgbClr val="0070C0"/>
                                </a:solidFill>
                                <a:latin typeface="Cambria Math" panose="02040503050406030204" pitchFamily="18" charset="0"/>
                              </a:rPr>
                              <m:t>I</m:t>
                            </m:r>
                          </m:e>
                        </m:d>
                      </m:e>
                      <m:sup>
                        <m:r>
                          <a:rPr lang="en-US" b="0" i="0" smtClean="0">
                            <a:solidFill>
                              <a:srgbClr val="0070C0"/>
                            </a:solidFill>
                            <a:latin typeface="Cambria Math" panose="02040503050406030204" pitchFamily="18" charset="0"/>
                          </a:rPr>
                          <m:t>−1</m:t>
                        </m:r>
                      </m:sup>
                    </m:sSup>
                    <m:sSup>
                      <m:sSupPr>
                        <m:ctrlPr>
                          <a:rPr lang="en-US" b="1" i="1" smtClean="0">
                            <a:solidFill>
                              <a:srgbClr val="0070C0"/>
                            </a:solidFill>
                            <a:latin typeface="Cambria Math" panose="02040503050406030204" pitchFamily="18" charset="0"/>
                          </a:rPr>
                        </m:ctrlPr>
                      </m:sSupPr>
                      <m:e>
                        <m:r>
                          <a:rPr lang="en-US" b="1" i="1" smtClean="0">
                            <a:solidFill>
                              <a:srgbClr val="0070C0"/>
                            </a:solidFill>
                            <a:latin typeface="Cambria Math"/>
                          </a:rPr>
                          <m:t>𝒔</m:t>
                        </m:r>
                      </m:e>
                      <m:sup>
                        <m:r>
                          <a:rPr lang="en-US" b="1" i="1" smtClean="0">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r>
                      <a:rPr lang="en-US" b="1" i="1" smtClean="0">
                        <a:solidFill>
                          <a:srgbClr val="0070C0"/>
                        </a:solidFill>
                        <a:latin typeface="Cambria Math" panose="02040503050406030204" pitchFamily="18" charset="0"/>
                      </a:rPr>
                      <m:t>𝒛</m:t>
                    </m:r>
                  </m:oMath>
                </a14:m>
                <a:r>
                  <a:rPr lang="en-US" b="0" dirty="0"/>
                  <a:t>. Subtracting </a:t>
                </a:r>
                <a14:m>
                  <m:oMath xmlns:m="http://schemas.openxmlformats.org/officeDocument/2006/math">
                    <m:r>
                      <a:rPr lang="en-US" b="1" i="1" smtClean="0">
                        <a:solidFill>
                          <a:srgbClr val="00B050"/>
                        </a:solidFill>
                        <a:latin typeface="Cambria Math" panose="02040503050406030204" pitchFamily="18" charset="0"/>
                      </a:rPr>
                      <m:t>𝒔</m:t>
                    </m:r>
                    <m:r>
                      <a:rPr lang="en-US" b="1" i="1" smtClean="0">
                        <a:solidFill>
                          <a:srgbClr val="00B050"/>
                        </a:solidFill>
                        <a:latin typeface="Cambria Math" panose="02040503050406030204" pitchFamily="18" charset="0"/>
                      </a:rPr>
                      <m:t>′</m:t>
                    </m:r>
                  </m:oMath>
                </a14:m>
                <a:r>
                  <a:rPr lang="en-US" b="0" dirty="0"/>
                  <a:t> from </a:t>
                </a:r>
                <a14:m>
                  <m:oMath xmlns:m="http://schemas.openxmlformats.org/officeDocument/2006/math">
                    <m:r>
                      <a:rPr lang="en-US" b="1" i="1" smtClean="0">
                        <a:solidFill>
                          <a:srgbClr val="00B050"/>
                        </a:solidFill>
                        <a:latin typeface="Cambria Math" panose="02040503050406030204" pitchFamily="18" charset="0"/>
                      </a:rPr>
                      <m:t>𝒔</m:t>
                    </m:r>
                  </m:oMath>
                </a14:m>
                <a:r>
                  <a:rPr lang="en-US" b="0" dirty="0"/>
                  <a:t> will minimize the metric</a:t>
                </a:r>
                <a:endParaRPr lang="en-US" dirty="0"/>
              </a:p>
              <a:p>
                <a:pPr lvl="1"/>
                <a:r>
                  <a:rPr lang="en-US" dirty="0">
                    <a:solidFill>
                      <a:schemeClr val="accent2">
                        <a:lumMod val="75000"/>
                      </a:schemeClr>
                    </a:solidFill>
                  </a:rPr>
                  <a:t>BOMP algorithm</a:t>
                </a:r>
                <a:r>
                  <a:rPr lang="en-US" dirty="0"/>
                  <a:t>: a variation of orthogonal matching pursuit for sparse approximation </a:t>
                </a:r>
              </a:p>
              <a:p>
                <a:endParaRPr lang="en-US" dirty="0"/>
              </a:p>
              <a:p>
                <a:pPr lvl="1"/>
                <a:endParaRPr lang="en-US" dirty="0"/>
              </a:p>
              <a:p>
                <a:pPr lvl="1"/>
                <a:endParaRPr lang="en-US" dirty="0"/>
              </a:p>
              <a:p>
                <a:endParaRPr lang="en-US" dirty="0">
                  <a:solidFill>
                    <a:srgbClr val="FA7A1A"/>
                  </a:solidFill>
                </a:endParaRPr>
              </a:p>
            </p:txBody>
          </p:sp>
        </mc:Choice>
        <mc:Fallback xmlns="">
          <p:sp>
            <p:nvSpPr>
              <p:cNvPr id="3" name="Content Placeholder 2">
                <a:extLst>
                  <a:ext uri="{FF2B5EF4-FFF2-40B4-BE49-F238E27FC236}">
                    <a16:creationId xmlns:a16="http://schemas.microsoft.com/office/drawing/2014/main" id="{F04DF188-A75F-4118-ABF5-7F6C169F2600}"/>
                  </a:ext>
                </a:extLst>
              </p:cNvPr>
              <p:cNvSpPr>
                <a:spLocks noGrp="1" noRot="1" noChangeAspect="1" noMove="1" noResize="1" noEditPoints="1" noAdjustHandles="1" noChangeArrowheads="1" noChangeShapeType="1" noTextEdit="1"/>
              </p:cNvSpPr>
              <p:nvPr>
                <p:ph idx="1"/>
              </p:nvPr>
            </p:nvSpPr>
            <p:spPr>
              <a:xfrm>
                <a:off x="323529" y="1542802"/>
                <a:ext cx="8363272" cy="5040560"/>
              </a:xfrm>
              <a:blipFill>
                <a:blip r:embed="rId2"/>
                <a:stretch>
                  <a:fillRect l="-1239" t="-1935" r="-1749"/>
                </a:stretch>
              </a:blipFill>
            </p:spPr>
            <p:txBody>
              <a:bodyPr/>
              <a:lstStyle/>
              <a:p>
                <a:r>
                  <a:rPr lang="en-US">
                    <a:noFill/>
                  </a:rPr>
                  <a:t> </a:t>
                </a:r>
              </a:p>
            </p:txBody>
          </p:sp>
        </mc:Fallback>
      </mc:AlternateContent>
    </p:spTree>
    <p:extLst>
      <p:ext uri="{BB962C8B-B14F-4D97-AF65-F5344CB8AC3E}">
        <p14:creationId xmlns:p14="http://schemas.microsoft.com/office/powerpoint/2010/main" val="1629652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Greedy algorithms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Iteratively select k nodes, each time neutralizing the node that causes the </a:t>
                </a:r>
                <a:r>
                  <a:rPr lang="en-US" dirty="0">
                    <a:solidFill>
                      <a:srgbClr val="0070C0"/>
                    </a:solidFill>
                  </a:rPr>
                  <a:t>maximum decrease in the polarization </a:t>
                </a:r>
                <a:r>
                  <a:rPr lang="en-US" dirty="0"/>
                  <a:t>index.</a:t>
                </a:r>
              </a:p>
              <a:p>
                <a:pPr lvl="1"/>
                <a:r>
                  <a:rPr lang="en-US" dirty="0"/>
                  <a:t>For the </a:t>
                </a:r>
                <a:r>
                  <a:rPr lang="en-US" i="1" dirty="0">
                    <a:solidFill>
                      <a:schemeClr val="accent2">
                        <a:lumMod val="75000"/>
                      </a:schemeClr>
                    </a:solidFill>
                  </a:rPr>
                  <a:t>Moderate External</a:t>
                </a:r>
                <a:r>
                  <a:rPr lang="en-US" dirty="0"/>
                  <a:t> problem, to estimate the decrease in polarization we need to </a:t>
                </a:r>
                <a:r>
                  <a:rPr lang="en-US" dirty="0" err="1"/>
                  <a:t>recompute</a:t>
                </a:r>
                <a:r>
                  <a:rPr lang="en-US" dirty="0"/>
                  <a:t> the </a:t>
                </a: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𝐼</m:t>
                            </m:r>
                          </m:e>
                        </m:d>
                      </m:e>
                      <m:sup>
                        <m:r>
                          <a:rPr lang="en-US" b="0" i="1" smtClean="0">
                            <a:latin typeface="Cambria Math" panose="02040503050406030204" pitchFamily="18" charset="0"/>
                          </a:rPr>
                          <m:t>−</m:t>
                        </m:r>
                        <m:r>
                          <a:rPr lang="en-US" b="0" i="1" smtClean="0">
                            <a:latin typeface="Cambria Math" panose="02040503050406030204" pitchFamily="18" charset="0"/>
                          </a:rPr>
                          <m:t>1</m:t>
                        </m:r>
                      </m:sup>
                    </m:sSup>
                  </m:oMath>
                </a14:m>
                <a:r>
                  <a:rPr lang="en-US" dirty="0"/>
                  <a:t> for each candidate – </a:t>
                </a:r>
                <a:r>
                  <a:rPr lang="en-US" dirty="0">
                    <a:solidFill>
                      <a:srgbClr val="0070C0"/>
                    </a:solidFill>
                  </a:rPr>
                  <a:t>too expensive</a:t>
                </a:r>
                <a:r>
                  <a:rPr lang="en-US" dirty="0"/>
                  <a:t>.</a:t>
                </a:r>
              </a:p>
              <a:p>
                <a:pPr lvl="1"/>
                <a:r>
                  <a:rPr lang="en-US" dirty="0"/>
                  <a:t>Efficient implementation using the </a:t>
                </a:r>
                <a:r>
                  <a:rPr lang="en-US" dirty="0">
                    <a:solidFill>
                      <a:srgbClr val="FF0000"/>
                    </a:solidFill>
                  </a:rPr>
                  <a:t>Sherman-Morrison Formula</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43" t="-2241" r="-1275"/>
                </a:stretch>
              </a:blipFill>
            </p:spPr>
            <p:txBody>
              <a:bodyPr/>
              <a:lstStyle/>
              <a:p>
                <a:r>
                  <a:rPr lang="en-US">
                    <a:noFill/>
                  </a:rPr>
                  <a:t> </a:t>
                </a:r>
              </a:p>
            </p:txBody>
          </p:sp>
        </mc:Fallback>
      </mc:AlternateContent>
    </p:spTree>
    <p:extLst>
      <p:ext uri="{BB962C8B-B14F-4D97-AF65-F5344CB8AC3E}">
        <p14:creationId xmlns:p14="http://schemas.microsoft.com/office/powerpoint/2010/main" val="870235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Heuristics for opinion moderation</a:t>
            </a:r>
          </a:p>
        </p:txBody>
      </p:sp>
      <p:sp>
        <p:nvSpPr>
          <p:cNvPr id="3" name="Content Placeholder 2"/>
          <p:cNvSpPr>
            <a:spLocks noGrp="1"/>
          </p:cNvSpPr>
          <p:nvPr>
            <p:ph idx="1"/>
          </p:nvPr>
        </p:nvSpPr>
        <p:spPr>
          <a:xfrm>
            <a:off x="702526" y="1484784"/>
            <a:ext cx="7812824" cy="4824536"/>
          </a:xfrm>
        </p:spPr>
        <p:txBody>
          <a:bodyPr>
            <a:normAutofit fontScale="92500"/>
          </a:bodyPr>
          <a:lstStyle/>
          <a:p>
            <a:r>
              <a:rPr lang="pl-PL" dirty="0">
                <a:solidFill>
                  <a:srgbClr val="CF41C5"/>
                </a:solidFill>
              </a:rPr>
              <a:t>ExtremeExpressed</a:t>
            </a:r>
            <a:r>
              <a:rPr lang="pl-PL" dirty="0"/>
              <a:t>: At each step neutralize the node with the </a:t>
            </a:r>
            <a:r>
              <a:rPr lang="pl-PL" dirty="0">
                <a:solidFill>
                  <a:srgbClr val="FA7A1A"/>
                </a:solidFill>
              </a:rPr>
              <a:t>highest</a:t>
            </a:r>
            <a:r>
              <a:rPr lang="pl-PL" dirty="0"/>
              <a:t> </a:t>
            </a:r>
            <a:r>
              <a:rPr lang="pl-PL" dirty="0">
                <a:solidFill>
                  <a:srgbClr val="48C6EE"/>
                </a:solidFill>
              </a:rPr>
              <a:t>expressed</a:t>
            </a:r>
            <a:r>
              <a:rPr lang="pl-PL" dirty="0"/>
              <a:t> opinion. </a:t>
            </a:r>
            <a:endParaRPr lang="en-US" dirty="0"/>
          </a:p>
          <a:p>
            <a:endParaRPr lang="en-US" dirty="0">
              <a:solidFill>
                <a:srgbClr val="CF41C5"/>
              </a:solidFill>
            </a:endParaRPr>
          </a:p>
          <a:p>
            <a:r>
              <a:rPr lang="pl-PL" dirty="0">
                <a:solidFill>
                  <a:srgbClr val="CF41C5"/>
                </a:solidFill>
              </a:rPr>
              <a:t>ExtremeNeighbors</a:t>
            </a:r>
            <a:r>
              <a:rPr lang="pl-PL" dirty="0"/>
              <a:t>: At each step neutralize</a:t>
            </a:r>
            <a:r>
              <a:rPr lang="en-US" dirty="0"/>
              <a:t> the</a:t>
            </a:r>
            <a:r>
              <a:rPr lang="pl-PL" dirty="0"/>
              <a:t> node whose </a:t>
            </a:r>
            <a:r>
              <a:rPr lang="pl-PL" dirty="0">
                <a:solidFill>
                  <a:srgbClr val="48C6EE"/>
                </a:solidFill>
              </a:rPr>
              <a:t>neighbors</a:t>
            </a:r>
            <a:r>
              <a:rPr lang="pl-PL" dirty="0"/>
              <a:t> have the </a:t>
            </a:r>
            <a:r>
              <a:rPr lang="pl-PL" dirty="0">
                <a:solidFill>
                  <a:srgbClr val="FA7A1A"/>
                </a:solidFill>
              </a:rPr>
              <a:t>highest</a:t>
            </a:r>
            <a:r>
              <a:rPr lang="pl-PL" dirty="0"/>
              <a:t> absolute </a:t>
            </a:r>
            <a:r>
              <a:rPr lang="pl-PL" dirty="0">
                <a:solidFill>
                  <a:srgbClr val="48C6EE"/>
                </a:solidFill>
              </a:rPr>
              <a:t>sum of expressed</a:t>
            </a:r>
            <a:r>
              <a:rPr lang="pl-PL" dirty="0"/>
              <a:t> opinions</a:t>
            </a:r>
          </a:p>
          <a:p>
            <a:endParaRPr lang="en-US" dirty="0">
              <a:solidFill>
                <a:srgbClr val="CF41C5"/>
              </a:solidFill>
            </a:endParaRPr>
          </a:p>
          <a:p>
            <a:r>
              <a:rPr lang="pl-PL" dirty="0">
                <a:solidFill>
                  <a:srgbClr val="CF41C5"/>
                </a:solidFill>
              </a:rPr>
              <a:t>Pagerank</a:t>
            </a:r>
            <a:r>
              <a:rPr lang="pl-PL" dirty="0"/>
              <a:t>: Select the nodes in </a:t>
            </a:r>
            <a:r>
              <a:rPr lang="pl-PL" dirty="0">
                <a:solidFill>
                  <a:srgbClr val="FA7A1A"/>
                </a:solidFill>
              </a:rPr>
              <a:t>decreasing</a:t>
            </a:r>
            <a:r>
              <a:rPr lang="pl-PL" dirty="0"/>
              <a:t> order according to</a:t>
            </a:r>
            <a:r>
              <a:rPr lang="en-US" dirty="0"/>
              <a:t> their</a:t>
            </a:r>
            <a:r>
              <a:rPr lang="pl-PL" dirty="0"/>
              <a:t> </a:t>
            </a:r>
            <a:r>
              <a:rPr lang="pl-PL" dirty="0">
                <a:solidFill>
                  <a:srgbClr val="48C6EE"/>
                </a:solidFill>
              </a:rPr>
              <a:t>PageRank </a:t>
            </a:r>
            <a:r>
              <a:rPr lang="pl-PL" dirty="0"/>
              <a:t>value</a:t>
            </a:r>
          </a:p>
        </p:txBody>
      </p:sp>
    </p:spTree>
    <p:extLst>
      <p:ext uri="{BB962C8B-B14F-4D97-AF65-F5344CB8AC3E}">
        <p14:creationId xmlns:p14="http://schemas.microsoft.com/office/powerpoint/2010/main" val="826597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nodes by </a:t>
            </a:r>
            <a:r>
              <a:rPr lang="en-US" dirty="0" err="1"/>
              <a:t>GreedyInt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4488" y="2303966"/>
            <a:ext cx="5915025" cy="3108509"/>
          </a:xfrm>
        </p:spPr>
      </p:pic>
    </p:spTree>
    <p:extLst>
      <p:ext uri="{BB962C8B-B14F-4D97-AF65-F5344CB8AC3E}">
        <p14:creationId xmlns:p14="http://schemas.microsoft.com/office/powerpoint/2010/main" val="1773164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nodes by </a:t>
            </a:r>
            <a:r>
              <a:rPr lang="en-US" dirty="0" err="1"/>
              <a:t>GreedyExt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488" y="2297014"/>
            <a:ext cx="5915025" cy="3122414"/>
          </a:xfrm>
        </p:spPr>
      </p:pic>
    </p:spTree>
    <p:extLst>
      <p:ext uri="{BB962C8B-B14F-4D97-AF65-F5344CB8AC3E}">
        <p14:creationId xmlns:p14="http://schemas.microsoft.com/office/powerpoint/2010/main" val="927177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23528" y="1803399"/>
            <a:ext cx="8712968" cy="4865961"/>
          </a:xfrm>
        </p:spPr>
        <p:txBody>
          <a:bodyPr>
            <a:normAutofit/>
          </a:bodyPr>
          <a:lstStyle/>
          <a:p>
            <a:r>
              <a:rPr lang="en-US" sz="2400" i="1" dirty="0"/>
              <a:t>Recall</a:t>
            </a:r>
            <a:r>
              <a:rPr lang="en-US" sz="2400" dirty="0"/>
              <a:t> the classic </a:t>
            </a:r>
            <a:r>
              <a:rPr lang="en-US" sz="2400" dirty="0">
                <a:solidFill>
                  <a:schemeClr val="accent2"/>
                </a:solidFill>
              </a:rPr>
              <a:t>viral-marketing </a:t>
            </a:r>
            <a:r>
              <a:rPr lang="en-US" sz="2400" dirty="0"/>
              <a:t>setting</a:t>
            </a:r>
          </a:p>
          <a:p>
            <a:pPr lvl="1"/>
            <a:r>
              <a:rPr lang="en-US" sz="2400" dirty="0"/>
              <a:t>Given </a:t>
            </a:r>
            <a:r>
              <a:rPr lang="en-US" sz="2400" dirty="0">
                <a:solidFill>
                  <a:schemeClr val="accent5"/>
                </a:solidFill>
              </a:rPr>
              <a:t>a social network </a:t>
            </a:r>
            <a:r>
              <a:rPr lang="en-US" sz="2400" dirty="0"/>
              <a:t>and a </a:t>
            </a:r>
            <a:r>
              <a:rPr lang="en-US" sz="2400" dirty="0">
                <a:solidFill>
                  <a:schemeClr val="accent5"/>
                </a:solidFill>
              </a:rPr>
              <a:t>propagation model</a:t>
            </a:r>
          </a:p>
          <a:p>
            <a:pPr marL="360000" lvl="1" indent="0">
              <a:buNone/>
            </a:pPr>
            <a:r>
              <a:rPr lang="en-US" sz="2400" dirty="0"/>
              <a:t>	</a:t>
            </a:r>
            <a:r>
              <a:rPr lang="en-US" sz="2400" dirty="0">
                <a:solidFill>
                  <a:schemeClr val="bg2">
                    <a:lumMod val="50000"/>
                  </a:schemeClr>
                </a:solidFill>
              </a:rPr>
              <a:t>e.g., independent-cascade model </a:t>
            </a:r>
          </a:p>
          <a:p>
            <a:pPr lvl="1"/>
            <a:r>
              <a:rPr lang="en-US" sz="2400" dirty="0"/>
              <a:t>an action (e.g., meme) propagates in the network</a:t>
            </a:r>
          </a:p>
          <a:p>
            <a:pPr>
              <a:spcBef>
                <a:spcPts val="1000"/>
              </a:spcBef>
            </a:pPr>
            <a:r>
              <a:rPr lang="en-US" sz="2400" dirty="0"/>
              <a:t>The </a:t>
            </a:r>
            <a:r>
              <a:rPr lang="en-US" sz="2400" dirty="0">
                <a:solidFill>
                  <a:schemeClr val="accent2"/>
                </a:solidFill>
              </a:rPr>
              <a:t>influence-maximization problem </a:t>
            </a:r>
          </a:p>
          <a:p>
            <a:pPr lvl="1"/>
            <a:r>
              <a:rPr lang="en-US" sz="2400" dirty="0"/>
              <a:t>find k seed nodes to </a:t>
            </a:r>
            <a:r>
              <a:rPr lang="en-US" sz="2400" dirty="0">
                <a:solidFill>
                  <a:schemeClr val="accent5"/>
                </a:solidFill>
              </a:rPr>
              <a:t>maximize</a:t>
            </a:r>
            <a:r>
              <a:rPr lang="en-US" sz="2400" dirty="0"/>
              <a:t> </a:t>
            </a:r>
            <a:r>
              <a:rPr lang="en-US" sz="2400" dirty="0">
                <a:solidFill>
                  <a:schemeClr val="accent5"/>
                </a:solidFill>
              </a:rPr>
              <a:t>spread </a:t>
            </a:r>
          </a:p>
          <a:p>
            <a:pPr>
              <a:spcBef>
                <a:spcPts val="1000"/>
              </a:spcBef>
            </a:pPr>
            <a:r>
              <a:rPr lang="en-US" sz="2400" dirty="0"/>
              <a:t>The standard solution </a:t>
            </a:r>
          </a:p>
          <a:p>
            <a:pPr lvl="1"/>
            <a:r>
              <a:rPr lang="en-US" sz="2400" dirty="0"/>
              <a:t>spread is non-decreasing and </a:t>
            </a:r>
            <a:r>
              <a:rPr lang="en-US" sz="2400" dirty="0" err="1"/>
              <a:t>submodular</a:t>
            </a:r>
            <a:r>
              <a:rPr lang="en-US" sz="2400" dirty="0"/>
              <a:t> </a:t>
            </a:r>
          </a:p>
          <a:p>
            <a:pPr lvl="1"/>
            <a:r>
              <a:rPr lang="en-US" sz="2400" dirty="0">
                <a:solidFill>
                  <a:schemeClr val="accent6"/>
                </a:solidFill>
              </a:rPr>
              <a:t>greedy</a:t>
            </a:r>
            <a:r>
              <a:rPr lang="en-US" sz="2400" dirty="0">
                <a:solidFill>
                  <a:schemeClr val="accent5"/>
                </a:solidFill>
              </a:rPr>
              <a:t> </a:t>
            </a:r>
            <a:r>
              <a:rPr lang="en-US" sz="2400" dirty="0"/>
              <a:t>gives (1−1/e) approximation </a:t>
            </a:r>
          </a:p>
          <a:p>
            <a:pPr lvl="1"/>
            <a:endParaRPr lang="en-US" dirty="0"/>
          </a:p>
        </p:txBody>
      </p:sp>
      <p:sp>
        <p:nvSpPr>
          <p:cNvPr id="5" name="Title 1"/>
          <p:cNvSpPr>
            <a:spLocks noGrp="1"/>
          </p:cNvSpPr>
          <p:nvPr>
            <p:ph type="title"/>
          </p:nvPr>
        </p:nvSpPr>
        <p:spPr>
          <a:xfrm>
            <a:off x="251520" y="365126"/>
            <a:ext cx="8434730" cy="1325563"/>
          </a:xfrm>
        </p:spPr>
        <p:txBody>
          <a:bodyPr>
            <a:noAutofit/>
          </a:bodyPr>
          <a:lstStyle/>
          <a:p>
            <a:r>
              <a:rPr lang="en-US" sz="3600" dirty="0"/>
              <a:t>Recommendations based on information</a:t>
            </a:r>
            <a:br>
              <a:rPr lang="en-US" sz="3600" dirty="0"/>
            </a:br>
            <a:r>
              <a:rPr lang="en-US" sz="3600" dirty="0"/>
              <a:t>    propagation models</a:t>
            </a:r>
          </a:p>
        </p:txBody>
      </p:sp>
    </p:spTree>
    <p:extLst>
      <p:ext uri="{BB962C8B-B14F-4D97-AF65-F5344CB8AC3E}">
        <p14:creationId xmlns:p14="http://schemas.microsoft.com/office/powerpoint/2010/main" val="17142591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67544" y="1728788"/>
            <a:ext cx="8047806" cy="4220492"/>
          </a:xfrm>
        </p:spPr>
        <p:txBody>
          <a:bodyPr>
            <a:normAutofit/>
          </a:bodyPr>
          <a:lstStyle/>
          <a:p>
            <a:r>
              <a:rPr lang="en-US" sz="2400" dirty="0">
                <a:solidFill>
                  <a:schemeClr val="accent2"/>
                </a:solidFill>
              </a:rPr>
              <a:t>Proposed setting</a:t>
            </a:r>
          </a:p>
          <a:p>
            <a:pPr lvl="1"/>
            <a:r>
              <a:rPr lang="en-US" sz="2400" dirty="0"/>
              <a:t>a social network and </a:t>
            </a:r>
            <a:r>
              <a:rPr lang="en-US" sz="2400" dirty="0">
                <a:solidFill>
                  <a:schemeClr val="accent5"/>
                </a:solidFill>
              </a:rPr>
              <a:t>two campaigns</a:t>
            </a:r>
          </a:p>
          <a:p>
            <a:pPr lvl="1"/>
            <a:r>
              <a:rPr lang="en-US" sz="2400" dirty="0"/>
              <a:t>seed nodes </a:t>
            </a:r>
            <a:r>
              <a:rPr lang="en-US" sz="2400" i="1" dirty="0"/>
              <a:t>I</a:t>
            </a:r>
            <a:r>
              <a:rPr lang="en-US" sz="1400" dirty="0"/>
              <a:t>1 </a:t>
            </a:r>
            <a:r>
              <a:rPr lang="en-US" sz="2400" dirty="0"/>
              <a:t>and </a:t>
            </a:r>
            <a:r>
              <a:rPr lang="en-US" sz="2400" i="1" dirty="0"/>
              <a:t>I</a:t>
            </a:r>
            <a:r>
              <a:rPr lang="en-US" sz="1400" dirty="0"/>
              <a:t>2 </a:t>
            </a:r>
            <a:r>
              <a:rPr lang="en-US" sz="2400" dirty="0"/>
              <a:t>for the two campaigns</a:t>
            </a:r>
          </a:p>
          <a:p>
            <a:pPr lvl="1"/>
            <a:r>
              <a:rPr lang="en-US" sz="2400" dirty="0"/>
              <a:t>a model of information propagation </a:t>
            </a:r>
            <a:endParaRPr lang="en-US" dirty="0"/>
          </a:p>
          <a:p>
            <a:pPr>
              <a:spcBef>
                <a:spcPts val="2000"/>
              </a:spcBef>
            </a:pPr>
            <a:r>
              <a:rPr lang="en-US" sz="2400" dirty="0"/>
              <a:t>The problem of </a:t>
            </a:r>
            <a:r>
              <a:rPr lang="en-US" sz="2400" dirty="0">
                <a:solidFill>
                  <a:schemeClr val="accent2"/>
                </a:solidFill>
              </a:rPr>
              <a:t>balancing information exposure</a:t>
            </a:r>
          </a:p>
          <a:p>
            <a:pPr lvl="1"/>
            <a:r>
              <a:rPr lang="en-US" sz="2400" dirty="0"/>
              <a:t>find </a:t>
            </a:r>
            <a:r>
              <a:rPr lang="en-US" sz="2400" dirty="0">
                <a:solidFill>
                  <a:schemeClr val="accent5"/>
                </a:solidFill>
              </a:rPr>
              <a:t>additional seeds</a:t>
            </a:r>
            <a:r>
              <a:rPr lang="en-US" sz="2400" dirty="0"/>
              <a:t> </a:t>
            </a:r>
            <a:r>
              <a:rPr lang="en-US" sz="2400" i="1" dirty="0"/>
              <a:t>S</a:t>
            </a:r>
            <a:r>
              <a:rPr lang="en-US" sz="1400" dirty="0"/>
              <a:t>1 </a:t>
            </a:r>
            <a:r>
              <a:rPr lang="en-US" sz="2400" dirty="0"/>
              <a:t>and </a:t>
            </a:r>
            <a:r>
              <a:rPr lang="en-US" sz="2400" i="1" dirty="0"/>
              <a:t>S</a:t>
            </a:r>
            <a:r>
              <a:rPr lang="en-US" sz="1400" dirty="0"/>
              <a:t>2</a:t>
            </a:r>
            <a:r>
              <a:rPr lang="en-US" sz="2400" dirty="0"/>
              <a:t>, with |</a:t>
            </a:r>
            <a:r>
              <a:rPr lang="en-US" sz="2400" i="1" dirty="0"/>
              <a:t>S</a:t>
            </a:r>
            <a:r>
              <a:rPr lang="en-US" sz="1400" dirty="0"/>
              <a:t>1</a:t>
            </a:r>
            <a:r>
              <a:rPr lang="en-US" sz="2400" dirty="0"/>
              <a:t>| + |</a:t>
            </a:r>
            <a:r>
              <a:rPr lang="en-US" sz="2400" i="1" dirty="0"/>
              <a:t>S</a:t>
            </a:r>
            <a:r>
              <a:rPr lang="en-US" sz="1400" dirty="0"/>
              <a:t>2</a:t>
            </a:r>
            <a:r>
              <a:rPr lang="en-US" sz="2400" dirty="0"/>
              <a:t>| ≤ </a:t>
            </a:r>
            <a:r>
              <a:rPr lang="en-US" sz="2400" i="1" dirty="0"/>
              <a:t>k</a:t>
            </a:r>
          </a:p>
          <a:p>
            <a:pPr lvl="1"/>
            <a:r>
              <a:rPr lang="en-US" sz="2400" dirty="0" err="1"/>
              <a:t>s.t.</a:t>
            </a:r>
            <a:r>
              <a:rPr lang="en-US" sz="2400" dirty="0"/>
              <a:t> </a:t>
            </a:r>
            <a:r>
              <a:rPr lang="en-US" sz="2400" dirty="0">
                <a:solidFill>
                  <a:schemeClr val="accent6"/>
                </a:solidFill>
              </a:rPr>
              <a:t>minimize</a:t>
            </a:r>
            <a:r>
              <a:rPr lang="en-US" sz="2400" dirty="0"/>
              <a:t> # of users who </a:t>
            </a:r>
            <a:r>
              <a:rPr lang="en-US" sz="2400" dirty="0">
                <a:solidFill>
                  <a:schemeClr val="accent5"/>
                </a:solidFill>
              </a:rPr>
              <a:t>see only one campaign</a:t>
            </a:r>
          </a:p>
          <a:p>
            <a:pPr lvl="1"/>
            <a:r>
              <a:rPr lang="en-US" sz="2400" dirty="0"/>
              <a:t>or </a:t>
            </a:r>
            <a:r>
              <a:rPr lang="en-US" sz="2400" dirty="0">
                <a:solidFill>
                  <a:schemeClr val="accent6"/>
                </a:solidFill>
              </a:rPr>
              <a:t>maximize</a:t>
            </a:r>
            <a:r>
              <a:rPr lang="en-US" sz="2400" dirty="0"/>
              <a:t> # of users who </a:t>
            </a:r>
            <a:r>
              <a:rPr lang="en-US" sz="2400" dirty="0">
                <a:solidFill>
                  <a:schemeClr val="accent5"/>
                </a:solidFill>
              </a:rPr>
              <a:t>see both or none </a:t>
            </a:r>
            <a:endParaRPr lang="en-US" dirty="0">
              <a:solidFill>
                <a:schemeClr val="accent5"/>
              </a:solidFill>
            </a:endParaRPr>
          </a:p>
          <a:p>
            <a:pPr lvl="1"/>
            <a:endParaRPr lang="en-US" dirty="0"/>
          </a:p>
        </p:txBody>
      </p:sp>
      <p:sp>
        <p:nvSpPr>
          <p:cNvPr id="5" name="Title 1"/>
          <p:cNvSpPr>
            <a:spLocks noGrp="1"/>
          </p:cNvSpPr>
          <p:nvPr>
            <p:ph type="title"/>
          </p:nvPr>
        </p:nvSpPr>
        <p:spPr>
          <a:xfrm>
            <a:off x="628650" y="365126"/>
            <a:ext cx="8057600" cy="1325563"/>
          </a:xfrm>
        </p:spPr>
        <p:txBody>
          <a:bodyPr>
            <a:normAutofit/>
          </a:bodyPr>
          <a:lstStyle/>
          <a:p>
            <a:r>
              <a:rPr lang="en-US" dirty="0"/>
              <a:t>Balancing information exposure </a:t>
            </a:r>
          </a:p>
        </p:txBody>
      </p:sp>
      <p:sp>
        <p:nvSpPr>
          <p:cNvPr id="6" name="Shape 372"/>
          <p:cNvSpPr txBox="1"/>
          <p:nvPr/>
        </p:nvSpPr>
        <p:spPr>
          <a:xfrm>
            <a:off x="628650" y="5840400"/>
            <a:ext cx="8057600" cy="763600"/>
          </a:xfrm>
          <a:prstGeom prst="rect">
            <a:avLst/>
          </a:prstGeom>
          <a:noFill/>
          <a:ln>
            <a:noFill/>
          </a:ln>
        </p:spPr>
        <p:txBody>
          <a:bodyPr lIns="91425" tIns="91425" rIns="91425" bIns="91425" anchor="ctr" anchorCtr="0">
            <a:noAutofit/>
          </a:bodyPr>
          <a:lstStyle/>
          <a:p>
            <a:pPr defTabSz="914400">
              <a:lnSpc>
                <a:spcPct val="115000"/>
              </a:lnSpc>
            </a:pPr>
            <a:r>
              <a:rPr lang="en-US" sz="1200" kern="0" dirty="0">
                <a:solidFill>
                  <a:prstClr val="black">
                    <a:lumMod val="50000"/>
                    <a:lumOff val="50000"/>
                  </a:prstClr>
                </a:solidFill>
                <a:latin typeface="Calibri"/>
                <a:ea typeface="Arial"/>
                <a:cs typeface="Arial"/>
                <a:sym typeface="Arial"/>
              </a:rPr>
              <a:t>K. </a:t>
            </a:r>
            <a:r>
              <a:rPr lang="en-US" sz="1200" kern="0" dirty="0" err="1">
                <a:solidFill>
                  <a:prstClr val="black">
                    <a:lumMod val="50000"/>
                    <a:lumOff val="50000"/>
                  </a:prstClr>
                </a:solidFill>
                <a:latin typeface="Calibri"/>
                <a:ea typeface="Arial"/>
                <a:cs typeface="Arial"/>
                <a:sym typeface="Arial"/>
              </a:rPr>
              <a:t>Garimella</a:t>
            </a:r>
            <a:r>
              <a:rPr lang="en-US" sz="1200" kern="0" dirty="0">
                <a:solidFill>
                  <a:prstClr val="black">
                    <a:lumMod val="50000"/>
                    <a:lumOff val="50000"/>
                  </a:prstClr>
                </a:solidFill>
                <a:latin typeface="Calibri"/>
                <a:ea typeface="Arial"/>
                <a:cs typeface="Arial"/>
                <a:sym typeface="Arial"/>
              </a:rPr>
              <a:t> et al. </a:t>
            </a:r>
            <a:r>
              <a:rPr lang="en" sz="1200" i="1" kern="0" dirty="0">
                <a:solidFill>
                  <a:prstClr val="black">
                    <a:lumMod val="50000"/>
                    <a:lumOff val="50000"/>
                  </a:prstClr>
                </a:solidFill>
                <a:latin typeface="Calibri"/>
                <a:ea typeface="Arial"/>
                <a:cs typeface="Arial"/>
                <a:sym typeface="Arial"/>
              </a:rPr>
              <a:t>“</a:t>
            </a:r>
            <a:r>
              <a:rPr lang="en" sz="1200" i="1" kern="0" dirty="0">
                <a:solidFill>
                  <a:prstClr val="black">
                    <a:lumMod val="50000"/>
                    <a:lumOff val="50000"/>
                  </a:prstClr>
                </a:solidFill>
                <a:latin typeface="Calibri"/>
                <a:ea typeface="Arial"/>
                <a:cs typeface="Arial"/>
              </a:rPr>
              <a:t>Balancing information exposure in social networks</a:t>
            </a:r>
            <a:r>
              <a:rPr lang="en" sz="1200" i="1" kern="0" dirty="0">
                <a:solidFill>
                  <a:prstClr val="black">
                    <a:lumMod val="50000"/>
                    <a:lumOff val="50000"/>
                  </a:prstClr>
                </a:solidFill>
                <a:latin typeface="Calibri"/>
                <a:ea typeface="Arial"/>
                <a:cs typeface="Arial"/>
                <a:sym typeface="Arial"/>
              </a:rPr>
              <a:t>”</a:t>
            </a:r>
            <a:r>
              <a:rPr lang="en-US" sz="1200" kern="0" dirty="0">
                <a:solidFill>
                  <a:prstClr val="black">
                    <a:lumMod val="50000"/>
                    <a:lumOff val="50000"/>
                  </a:prstClr>
                </a:solidFill>
                <a:latin typeface="Calibri"/>
                <a:ea typeface="Arial"/>
                <a:cs typeface="Arial"/>
                <a:sym typeface="Arial"/>
              </a:rPr>
              <a:t>. NIPS </a:t>
            </a:r>
            <a:r>
              <a:rPr lang="en" sz="1200" kern="0" dirty="0">
                <a:solidFill>
                  <a:prstClr val="black">
                    <a:lumMod val="50000"/>
                    <a:lumOff val="50000"/>
                  </a:prstClr>
                </a:solidFill>
                <a:latin typeface="Calibri"/>
                <a:ea typeface="Arial"/>
                <a:cs typeface="Arial"/>
                <a:sym typeface="Arial"/>
              </a:rPr>
              <a:t>201</a:t>
            </a:r>
            <a:r>
              <a:rPr lang="en-US" sz="1200" kern="0" dirty="0">
                <a:solidFill>
                  <a:prstClr val="black">
                    <a:lumMod val="50000"/>
                    <a:lumOff val="50000"/>
                  </a:prstClr>
                </a:solidFill>
                <a:latin typeface="Calibri"/>
                <a:ea typeface="Arial"/>
                <a:cs typeface="Arial"/>
                <a:sym typeface="Arial"/>
              </a:rPr>
              <a:t>7</a:t>
            </a:r>
            <a:endParaRPr lang="en" sz="1200" kern="0" dirty="0">
              <a:solidFill>
                <a:prstClr val="black">
                  <a:lumMod val="50000"/>
                  <a:lumOff val="50000"/>
                </a:prstClr>
              </a:solidFill>
              <a:latin typeface="Calibri"/>
              <a:ea typeface="Arial"/>
              <a:cs typeface="Arial"/>
              <a:sym typeface="Arial"/>
            </a:endParaRPr>
          </a:p>
        </p:txBody>
      </p:sp>
    </p:spTree>
    <p:extLst>
      <p:ext uri="{BB962C8B-B14F-4D97-AF65-F5344CB8AC3E}">
        <p14:creationId xmlns:p14="http://schemas.microsoft.com/office/powerpoint/2010/main" val="1860229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Shape 189"/>
          <p:cNvSpPr txBox="1">
            <a:spLocks noGrp="1"/>
          </p:cNvSpPr>
          <p:nvPr>
            <p:ph type="title"/>
          </p:nvPr>
        </p:nvSpPr>
        <p:spPr/>
        <p:txBody>
          <a:bodyPr/>
          <a:lstStyle/>
          <a:p>
            <a:pPr lvl="0"/>
            <a:r>
              <a:rPr lang="en" dirty="0"/>
              <a:t>Cognitive dissonance</a:t>
            </a:r>
          </a:p>
        </p:txBody>
      </p:sp>
      <p:sp>
        <p:nvSpPr>
          <p:cNvPr id="188" name="Shape 188"/>
          <p:cNvSpPr txBox="1">
            <a:spLocks noGrp="1"/>
          </p:cNvSpPr>
          <p:nvPr>
            <p:ph idx="1"/>
          </p:nvPr>
        </p:nvSpPr>
        <p:spPr>
          <a:xfrm>
            <a:off x="628650" y="1335187"/>
            <a:ext cx="7886700" cy="4841776"/>
          </a:xfrm>
        </p:spPr>
        <p:txBody>
          <a:bodyPr anchor="ctr">
            <a:normAutofit/>
          </a:bodyPr>
          <a:lstStyle/>
          <a:p>
            <a:pPr marL="252000" indent="-252000">
              <a:lnSpc>
                <a:spcPct val="120000"/>
              </a:lnSpc>
              <a:spcBef>
                <a:spcPts val="1000"/>
              </a:spcBef>
            </a:pPr>
            <a:r>
              <a:rPr lang="en-US" dirty="0"/>
              <a:t>People </a:t>
            </a:r>
            <a:r>
              <a:rPr lang="en" dirty="0"/>
              <a:t>experience </a:t>
            </a:r>
            <a:r>
              <a:rPr lang="en" dirty="0">
                <a:solidFill>
                  <a:schemeClr val="accent1"/>
                </a:solidFill>
              </a:rPr>
              <a:t>discomfort </a:t>
            </a:r>
            <a:r>
              <a:rPr lang="en" dirty="0"/>
              <a:t>when presented with </a:t>
            </a:r>
            <a:r>
              <a:rPr lang="en" dirty="0">
                <a:solidFill>
                  <a:schemeClr val="accent2"/>
                </a:solidFill>
              </a:rPr>
              <a:t>information that challenges</a:t>
            </a:r>
            <a:r>
              <a:rPr lang="en" dirty="0"/>
              <a:t> their </a:t>
            </a:r>
            <a:r>
              <a:rPr lang="en-US" dirty="0">
                <a:solidFill>
                  <a:schemeClr val="accent6">
                    <a:lumMod val="75000"/>
                  </a:schemeClr>
                </a:solidFill>
              </a:rPr>
              <a:t>beliefs or </a:t>
            </a:r>
            <a:r>
              <a:rPr lang="en" dirty="0">
                <a:solidFill>
                  <a:schemeClr val="accent6">
                    <a:lumMod val="75000"/>
                  </a:schemeClr>
                </a:solidFill>
              </a:rPr>
              <a:t>decision</a:t>
            </a:r>
            <a:r>
              <a:rPr lang="fi-FI" dirty="0">
                <a:solidFill>
                  <a:schemeClr val="accent6">
                    <a:lumMod val="75000"/>
                  </a:schemeClr>
                </a:solidFill>
              </a:rPr>
              <a:t>s</a:t>
            </a:r>
            <a:br>
              <a:rPr lang="fi-FI" dirty="0">
                <a:solidFill>
                  <a:schemeClr val="accent6">
                    <a:lumMod val="75000"/>
                  </a:schemeClr>
                </a:solidFill>
              </a:rPr>
            </a:br>
            <a:r>
              <a:rPr lang="fi-FI" sz="1200" dirty="0">
                <a:solidFill>
                  <a:schemeClr val="tx1">
                    <a:lumMod val="50000"/>
                    <a:lumOff val="50000"/>
                  </a:schemeClr>
                </a:solidFill>
              </a:rPr>
              <a:t>Fischer et al.</a:t>
            </a:r>
            <a:r>
              <a:rPr lang="en-US" sz="1200" dirty="0">
                <a:solidFill>
                  <a:schemeClr val="tx1">
                    <a:lumMod val="50000"/>
                    <a:lumOff val="50000"/>
                  </a:schemeClr>
                </a:solidFill>
              </a:rPr>
              <a:t> “</a:t>
            </a:r>
            <a:r>
              <a:rPr lang="fi-FI" sz="1200" dirty="0">
                <a:solidFill>
                  <a:schemeClr val="tx1">
                    <a:lumMod val="50000"/>
                    <a:lumOff val="50000"/>
                  </a:schemeClr>
                </a:solidFill>
              </a:rPr>
              <a:t>The </a:t>
            </a:r>
            <a:r>
              <a:rPr lang="fi-FI" sz="1200" dirty="0" err="1">
                <a:solidFill>
                  <a:schemeClr val="tx1">
                    <a:lumMod val="50000"/>
                    <a:lumOff val="50000"/>
                  </a:schemeClr>
                </a:solidFill>
              </a:rPr>
              <a:t>theory</a:t>
            </a:r>
            <a:r>
              <a:rPr lang="fi-FI" sz="1200" dirty="0">
                <a:solidFill>
                  <a:schemeClr val="tx1">
                    <a:lumMod val="50000"/>
                    <a:lumOff val="50000"/>
                  </a:schemeClr>
                </a:solidFill>
              </a:rPr>
              <a:t> of </a:t>
            </a:r>
            <a:r>
              <a:rPr lang="fi-FI" sz="1200" dirty="0" err="1">
                <a:solidFill>
                  <a:schemeClr val="tx1">
                    <a:lumMod val="50000"/>
                    <a:lumOff val="50000"/>
                  </a:schemeClr>
                </a:solidFill>
              </a:rPr>
              <a:t>cognitive</a:t>
            </a:r>
            <a:r>
              <a:rPr lang="fi-FI" sz="1200" dirty="0">
                <a:solidFill>
                  <a:schemeClr val="tx1">
                    <a:lumMod val="50000"/>
                    <a:lumOff val="50000"/>
                  </a:schemeClr>
                </a:solidFill>
              </a:rPr>
              <a:t> </a:t>
            </a:r>
            <a:r>
              <a:rPr lang="fi-FI" sz="1200" dirty="0" err="1">
                <a:solidFill>
                  <a:schemeClr val="tx1">
                    <a:lumMod val="50000"/>
                    <a:lumOff val="50000"/>
                  </a:schemeClr>
                </a:solidFill>
              </a:rPr>
              <a:t>dissonance</a:t>
            </a:r>
            <a:r>
              <a:rPr lang="fi-FI" sz="1200" dirty="0">
                <a:solidFill>
                  <a:schemeClr val="tx1">
                    <a:lumMod val="50000"/>
                    <a:lumOff val="50000"/>
                  </a:schemeClr>
                </a:solidFill>
              </a:rPr>
              <a:t>: State of the science and </a:t>
            </a:r>
            <a:r>
              <a:rPr lang="fi-FI" sz="1200" dirty="0" err="1">
                <a:solidFill>
                  <a:schemeClr val="tx1">
                    <a:lumMod val="50000"/>
                    <a:lumOff val="50000"/>
                  </a:schemeClr>
                </a:solidFill>
              </a:rPr>
              <a:t>directions</a:t>
            </a:r>
            <a:r>
              <a:rPr lang="fi-FI" sz="1200" dirty="0">
                <a:solidFill>
                  <a:schemeClr val="tx1">
                    <a:lumMod val="50000"/>
                    <a:lumOff val="50000"/>
                  </a:schemeClr>
                </a:solidFill>
              </a:rPr>
              <a:t> for </a:t>
            </a:r>
            <a:r>
              <a:rPr lang="fi-FI" sz="1200" dirty="0" err="1">
                <a:solidFill>
                  <a:schemeClr val="tx1">
                    <a:lumMod val="50000"/>
                    <a:lumOff val="50000"/>
                  </a:schemeClr>
                </a:solidFill>
              </a:rPr>
              <a:t>future</a:t>
            </a:r>
            <a:r>
              <a:rPr lang="fi-FI" sz="1200" dirty="0">
                <a:solidFill>
                  <a:schemeClr val="tx1">
                    <a:lumMod val="50000"/>
                    <a:lumOff val="50000"/>
                  </a:schemeClr>
                </a:solidFill>
              </a:rPr>
              <a:t> </a:t>
            </a:r>
            <a:r>
              <a:rPr lang="fi-FI" sz="1200" dirty="0" err="1">
                <a:solidFill>
                  <a:schemeClr val="tx1">
                    <a:lumMod val="50000"/>
                    <a:lumOff val="50000"/>
                  </a:schemeClr>
                </a:solidFill>
              </a:rPr>
              <a:t>research</a:t>
            </a:r>
            <a:r>
              <a:rPr lang="fi-FI" sz="1200" dirty="0">
                <a:solidFill>
                  <a:schemeClr val="tx1">
                    <a:lumMod val="50000"/>
                    <a:lumOff val="50000"/>
                  </a:schemeClr>
                </a:solidFill>
              </a:rPr>
              <a:t>.” 2008.</a:t>
            </a:r>
          </a:p>
          <a:p>
            <a:pPr marL="252000" indent="-252000">
              <a:lnSpc>
                <a:spcPct val="120000"/>
              </a:lnSpc>
              <a:spcBef>
                <a:spcPts val="1000"/>
              </a:spcBef>
            </a:pPr>
            <a:r>
              <a:rPr lang="en-US" dirty="0"/>
              <a:t>Extensively studied behavior, theory first formulated in the 1950’s</a:t>
            </a:r>
            <a:br>
              <a:rPr lang="en-US" dirty="0"/>
            </a:br>
            <a:r>
              <a:rPr lang="en-US" sz="1200" dirty="0">
                <a:solidFill>
                  <a:schemeClr val="tx1">
                    <a:lumMod val="50000"/>
                    <a:lumOff val="50000"/>
                  </a:schemeClr>
                </a:solidFill>
              </a:rPr>
              <a:t>Festinger. “A Theory of Cognitive Dissonance.” 1957.</a:t>
            </a:r>
            <a:endParaRPr lang="fi-FI" dirty="0">
              <a:solidFill>
                <a:schemeClr val="accent6">
                  <a:lumMod val="75000"/>
                </a:schemeClr>
              </a:solidFill>
            </a:endParaRPr>
          </a:p>
        </p:txBody>
      </p:sp>
    </p:spTree>
    <p:extLst>
      <p:ext uri="{BB962C8B-B14F-4D97-AF65-F5344CB8AC3E}">
        <p14:creationId xmlns:p14="http://schemas.microsoft.com/office/powerpoint/2010/main" val="3704083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A58BDE-622D-58D3-06DB-F28D5E0A6E4A}"/>
              </a:ext>
            </a:extLst>
          </p:cNvPr>
          <p:cNvSpPr>
            <a:spLocks noGrp="1"/>
          </p:cNvSpPr>
          <p:nvPr>
            <p:ph type="ctrTitle"/>
          </p:nvPr>
        </p:nvSpPr>
        <p:spPr/>
        <p:txBody>
          <a:bodyPr/>
          <a:lstStyle/>
          <a:p>
            <a:r>
              <a:rPr lang="en-US" dirty="0"/>
              <a:t>Algorithmic Fairness</a:t>
            </a:r>
          </a:p>
        </p:txBody>
      </p:sp>
      <p:sp>
        <p:nvSpPr>
          <p:cNvPr id="6" name="Subtitle 5">
            <a:extLst>
              <a:ext uri="{FF2B5EF4-FFF2-40B4-BE49-F238E27FC236}">
                <a16:creationId xmlns:a16="http://schemas.microsoft.com/office/drawing/2014/main" id="{FD388E3A-CE75-F262-64E1-960F87006410}"/>
              </a:ext>
            </a:extLst>
          </p:cNvPr>
          <p:cNvSpPr>
            <a:spLocks noGrp="1"/>
          </p:cNvSpPr>
          <p:nvPr>
            <p:ph type="subTitle" idx="1"/>
          </p:nvPr>
        </p:nvSpPr>
        <p:spPr>
          <a:xfrm>
            <a:off x="1118816" y="3861048"/>
            <a:ext cx="7304856" cy="1752600"/>
          </a:xfrm>
        </p:spPr>
        <p:txBody>
          <a:bodyPr/>
          <a:lstStyle/>
          <a:p>
            <a:r>
              <a:rPr lang="en-US" dirty="0"/>
              <a:t>Algorithmic Fairness in Machine Learning</a:t>
            </a:r>
          </a:p>
          <a:p>
            <a:r>
              <a:rPr lang="en-US" dirty="0"/>
              <a:t>Algorithmic Fairness in Networks </a:t>
            </a:r>
          </a:p>
        </p:txBody>
      </p:sp>
      <p:sp>
        <p:nvSpPr>
          <p:cNvPr id="4" name="Slide Number Placeholder 3">
            <a:extLst>
              <a:ext uri="{FF2B5EF4-FFF2-40B4-BE49-F238E27FC236}">
                <a16:creationId xmlns:a16="http://schemas.microsoft.com/office/drawing/2014/main" id="{2C5D7C66-02C7-D07D-4BFF-54366EE73EC3}"/>
              </a:ext>
            </a:extLst>
          </p:cNvPr>
          <p:cNvSpPr>
            <a:spLocks noGrp="1"/>
          </p:cNvSpPr>
          <p:nvPr>
            <p:ph type="sldNum" sz="quarter" idx="12"/>
          </p:nvPr>
        </p:nvSpPr>
        <p:spPr/>
        <p:txBody>
          <a:bodyPr/>
          <a:lstStyle/>
          <a:p>
            <a:fld id="{878E0B35-C73E-49DE-9EA0-4D9F6C87E107}" type="slidenum">
              <a:rPr lang="el-GR" smtClean="0"/>
              <a:pPr/>
              <a:t>70</a:t>
            </a:fld>
            <a:endParaRPr lang="el-GR"/>
          </a:p>
        </p:txBody>
      </p:sp>
    </p:spTree>
    <p:extLst>
      <p:ext uri="{BB962C8B-B14F-4D97-AF65-F5344CB8AC3E}">
        <p14:creationId xmlns:p14="http://schemas.microsoft.com/office/powerpoint/2010/main" val="2134347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2C14-D43B-4DB0-A295-7B7549FCD9BA}"/>
              </a:ext>
            </a:extLst>
          </p:cNvPr>
          <p:cNvSpPr>
            <a:spLocks noGrp="1"/>
          </p:cNvSpPr>
          <p:nvPr>
            <p:ph type="title"/>
          </p:nvPr>
        </p:nvSpPr>
        <p:spPr>
          <a:xfrm>
            <a:off x="628650" y="155447"/>
            <a:ext cx="7886700" cy="1059100"/>
          </a:xfrm>
        </p:spPr>
        <p:txBody>
          <a:bodyPr>
            <a:noAutofit/>
          </a:bodyPr>
          <a:lstStyle/>
          <a:p>
            <a:pPr algn="ctr"/>
            <a:r>
              <a:rPr lang="en-US" dirty="0"/>
              <a:t>Algorithmic Fairness: Why?</a:t>
            </a:r>
          </a:p>
        </p:txBody>
      </p:sp>
      <p:sp>
        <p:nvSpPr>
          <p:cNvPr id="3" name="TextBox 2">
            <a:extLst>
              <a:ext uri="{FF2B5EF4-FFF2-40B4-BE49-F238E27FC236}">
                <a16:creationId xmlns:a16="http://schemas.microsoft.com/office/drawing/2014/main" id="{B1214872-3F3C-4F7B-8A13-C1E1082BF072}"/>
              </a:ext>
            </a:extLst>
          </p:cNvPr>
          <p:cNvSpPr txBox="1"/>
          <p:nvPr/>
        </p:nvSpPr>
        <p:spPr>
          <a:xfrm>
            <a:off x="215998" y="1437933"/>
            <a:ext cx="8788400" cy="1200329"/>
          </a:xfrm>
          <a:prstGeom prst="rect">
            <a:avLst/>
          </a:prstGeom>
          <a:noFill/>
        </p:spPr>
        <p:txBody>
          <a:bodyPr wrap="square" rtlCol="0">
            <a:spAutoFit/>
          </a:bodyPr>
          <a:lstStyle/>
          <a:p>
            <a:r>
              <a:rPr lang="en-US" sz="2400" dirty="0"/>
              <a:t>We live in a world where  opinions are formed, and decisions are assisted or even taken by </a:t>
            </a:r>
            <a:r>
              <a:rPr lang="en-US" sz="2400" dirty="0">
                <a:solidFill>
                  <a:schemeClr val="accent2">
                    <a:lumMod val="75000"/>
                  </a:schemeClr>
                </a:solidFill>
              </a:rPr>
              <a:t>AI algorithms: </a:t>
            </a:r>
            <a:r>
              <a:rPr lang="en-US" sz="2400" dirty="0"/>
              <a:t>often</a:t>
            </a:r>
            <a:r>
              <a:rPr lang="en-US" sz="2400" dirty="0">
                <a:solidFill>
                  <a:schemeClr val="accent2">
                    <a:lumMod val="75000"/>
                  </a:schemeClr>
                </a:solidFill>
              </a:rPr>
              <a:t> </a:t>
            </a:r>
            <a:r>
              <a:rPr lang="en-US" sz="2400" b="1" dirty="0"/>
              <a:t>black boxes; </a:t>
            </a:r>
            <a:r>
              <a:rPr lang="en-US" sz="2400" dirty="0"/>
              <a:t>driven by </a:t>
            </a:r>
            <a:r>
              <a:rPr lang="en-US" sz="2400" b="1" dirty="0"/>
              <a:t>enormous amount of data</a:t>
            </a:r>
            <a:endParaRPr lang="en-US" sz="2400" dirty="0"/>
          </a:p>
        </p:txBody>
      </p:sp>
      <p:pic>
        <p:nvPicPr>
          <p:cNvPr id="5" name="Picture 3">
            <a:extLst>
              <a:ext uri="{FF2B5EF4-FFF2-40B4-BE49-F238E27FC236}">
                <a16:creationId xmlns:a16="http://schemas.microsoft.com/office/drawing/2014/main" id="{F08AB0B9-B4FA-4E6D-841C-9839EAB9D7CC}"/>
              </a:ext>
            </a:extLst>
          </p:cNvPr>
          <p:cNvPicPr>
            <a:picLocks noChangeAspect="1"/>
          </p:cNvPicPr>
          <p:nvPr/>
        </p:nvPicPr>
        <p:blipFill>
          <a:blip r:embed="rId2"/>
          <a:stretch>
            <a:fillRect/>
          </a:stretch>
        </p:blipFill>
        <p:spPr>
          <a:xfrm>
            <a:off x="3475108" y="3005659"/>
            <a:ext cx="1096892" cy="822669"/>
          </a:xfrm>
          <a:prstGeom prst="rect">
            <a:avLst/>
          </a:prstGeom>
        </p:spPr>
      </p:pic>
      <p:sp>
        <p:nvSpPr>
          <p:cNvPr id="6" name="TextBox 5">
            <a:extLst>
              <a:ext uri="{FF2B5EF4-FFF2-40B4-BE49-F238E27FC236}">
                <a16:creationId xmlns:a16="http://schemas.microsoft.com/office/drawing/2014/main" id="{F004278F-6D26-42FD-8031-766E8D1AD5CE}"/>
              </a:ext>
            </a:extLst>
          </p:cNvPr>
          <p:cNvSpPr txBox="1"/>
          <p:nvPr/>
        </p:nvSpPr>
        <p:spPr>
          <a:xfrm>
            <a:off x="3221790" y="2716874"/>
            <a:ext cx="1995566" cy="369332"/>
          </a:xfrm>
          <a:prstGeom prst="rect">
            <a:avLst/>
          </a:prstGeom>
          <a:noFill/>
        </p:spPr>
        <p:txBody>
          <a:bodyPr wrap="square" rtlCol="0">
            <a:spAutoFit/>
          </a:bodyPr>
          <a:lstStyle/>
          <a:p>
            <a:r>
              <a:rPr lang="en-US" i="1" dirty="0">
                <a:solidFill>
                  <a:srgbClr val="0070C0"/>
                </a:solidFill>
                <a:latin typeface="Calibri" panose="020F0502020204030204" pitchFamily="34" charset="0"/>
                <a:cs typeface="Calibri" panose="020F0502020204030204" pitchFamily="34" charset="0"/>
              </a:rPr>
              <a:t>Who to date?</a:t>
            </a:r>
          </a:p>
        </p:txBody>
      </p:sp>
      <p:grpSp>
        <p:nvGrpSpPr>
          <p:cNvPr id="7" name="Group 12">
            <a:extLst>
              <a:ext uri="{FF2B5EF4-FFF2-40B4-BE49-F238E27FC236}">
                <a16:creationId xmlns:a16="http://schemas.microsoft.com/office/drawing/2014/main" id="{172F8F0A-D7ED-449C-9BFA-604A73102E20}"/>
              </a:ext>
            </a:extLst>
          </p:cNvPr>
          <p:cNvGrpSpPr/>
          <p:nvPr/>
        </p:nvGrpSpPr>
        <p:grpSpPr>
          <a:xfrm>
            <a:off x="847118" y="3868600"/>
            <a:ext cx="2093855" cy="1427686"/>
            <a:chOff x="5197195" y="2755450"/>
            <a:chExt cx="3306669" cy="2347286"/>
          </a:xfrm>
        </p:grpSpPr>
        <p:pic>
          <p:nvPicPr>
            <p:cNvPr id="8" name="Picture 7">
              <a:extLst>
                <a:ext uri="{FF2B5EF4-FFF2-40B4-BE49-F238E27FC236}">
                  <a16:creationId xmlns:a16="http://schemas.microsoft.com/office/drawing/2014/main" id="{890251BF-1ED8-4EA1-9152-75BA908AB4DE}"/>
                </a:ext>
              </a:extLst>
            </p:cNvPr>
            <p:cNvPicPr>
              <a:picLocks noChangeAspect="1"/>
            </p:cNvPicPr>
            <p:nvPr/>
          </p:nvPicPr>
          <p:blipFill>
            <a:blip r:embed="rId3"/>
            <a:stretch>
              <a:fillRect/>
            </a:stretch>
          </p:blipFill>
          <p:spPr>
            <a:xfrm>
              <a:off x="5197195" y="2877850"/>
              <a:ext cx="2115686" cy="1833135"/>
            </a:xfrm>
            <a:prstGeom prst="rect">
              <a:avLst/>
            </a:prstGeom>
          </p:spPr>
        </p:pic>
        <p:pic>
          <p:nvPicPr>
            <p:cNvPr id="9" name="Picture 9">
              <a:extLst>
                <a:ext uri="{FF2B5EF4-FFF2-40B4-BE49-F238E27FC236}">
                  <a16:creationId xmlns:a16="http://schemas.microsoft.com/office/drawing/2014/main" id="{6400FBD0-2911-41CF-BFCD-37578B8A4CC8}"/>
                </a:ext>
              </a:extLst>
            </p:cNvPr>
            <p:cNvPicPr>
              <a:picLocks noChangeAspect="1"/>
            </p:cNvPicPr>
            <p:nvPr/>
          </p:nvPicPr>
          <p:blipFill>
            <a:blip r:embed="rId4"/>
            <a:stretch>
              <a:fillRect/>
            </a:stretch>
          </p:blipFill>
          <p:spPr>
            <a:xfrm>
              <a:off x="6732534" y="2755450"/>
              <a:ext cx="1409857" cy="1223563"/>
            </a:xfrm>
            <a:prstGeom prst="rect">
              <a:avLst/>
            </a:prstGeom>
          </p:spPr>
        </p:pic>
        <p:pic>
          <p:nvPicPr>
            <p:cNvPr id="10" name="Picture 11">
              <a:extLst>
                <a:ext uri="{FF2B5EF4-FFF2-40B4-BE49-F238E27FC236}">
                  <a16:creationId xmlns:a16="http://schemas.microsoft.com/office/drawing/2014/main" id="{EA7AC844-8393-4575-99F1-17E1358724F1}"/>
                </a:ext>
              </a:extLst>
            </p:cNvPr>
            <p:cNvPicPr>
              <a:picLocks noChangeAspect="1"/>
            </p:cNvPicPr>
            <p:nvPr/>
          </p:nvPicPr>
          <p:blipFill>
            <a:blip r:embed="rId5"/>
            <a:stretch>
              <a:fillRect/>
            </a:stretch>
          </p:blipFill>
          <p:spPr>
            <a:xfrm>
              <a:off x="6246203" y="3565464"/>
              <a:ext cx="1733766" cy="1537272"/>
            </a:xfrm>
            <a:prstGeom prst="rect">
              <a:avLst/>
            </a:prstGeom>
          </p:spPr>
        </p:pic>
        <p:pic>
          <p:nvPicPr>
            <p:cNvPr id="11" name="Picture 13">
              <a:extLst>
                <a:ext uri="{FF2B5EF4-FFF2-40B4-BE49-F238E27FC236}">
                  <a16:creationId xmlns:a16="http://schemas.microsoft.com/office/drawing/2014/main" id="{8E8DE41A-D200-462A-B60C-9FE0B46B8F31}"/>
                </a:ext>
              </a:extLst>
            </p:cNvPr>
            <p:cNvPicPr>
              <a:picLocks noChangeAspect="1"/>
            </p:cNvPicPr>
            <p:nvPr/>
          </p:nvPicPr>
          <p:blipFill>
            <a:blip r:embed="rId6"/>
            <a:stretch>
              <a:fillRect/>
            </a:stretch>
          </p:blipFill>
          <p:spPr>
            <a:xfrm>
              <a:off x="7094007" y="3662814"/>
              <a:ext cx="1409857" cy="1176027"/>
            </a:xfrm>
            <a:prstGeom prst="rect">
              <a:avLst/>
            </a:prstGeom>
          </p:spPr>
        </p:pic>
      </p:grpSp>
      <p:sp>
        <p:nvSpPr>
          <p:cNvPr id="12" name="TextBox 11">
            <a:extLst>
              <a:ext uri="{FF2B5EF4-FFF2-40B4-BE49-F238E27FC236}">
                <a16:creationId xmlns:a16="http://schemas.microsoft.com/office/drawing/2014/main" id="{E5B3A1BA-04A6-462B-9128-440041022DD9}"/>
              </a:ext>
            </a:extLst>
          </p:cNvPr>
          <p:cNvSpPr txBox="1"/>
          <p:nvPr/>
        </p:nvSpPr>
        <p:spPr>
          <a:xfrm>
            <a:off x="275382" y="2693821"/>
            <a:ext cx="2871278" cy="707886"/>
          </a:xfrm>
          <a:prstGeom prst="rect">
            <a:avLst/>
          </a:prstGeom>
          <a:solidFill>
            <a:schemeClr val="bg1"/>
          </a:solidFill>
        </p:spPr>
        <p:txBody>
          <a:bodyPr wrap="square" rtlCol="0">
            <a:spAutoFit/>
          </a:bodyPr>
          <a:lstStyle/>
          <a:p>
            <a:r>
              <a:rPr lang="en-US" sz="2000" dirty="0">
                <a:latin typeface="Calibri" panose="020F0502020204030204" pitchFamily="34" charset="0"/>
                <a:cs typeface="Calibri" panose="020F0502020204030204" pitchFamily="34" charset="0"/>
              </a:rPr>
              <a:t>From simple, or not that simple, </a:t>
            </a:r>
            <a:r>
              <a:rPr lang="en-US" sz="2000" i="1" dirty="0">
                <a:solidFill>
                  <a:schemeClr val="accent2">
                    <a:lumMod val="75000"/>
                  </a:schemeClr>
                </a:solidFill>
                <a:latin typeface="Calibri" panose="020F0502020204030204" pitchFamily="34" charset="0"/>
                <a:cs typeface="Calibri" panose="020F0502020204030204" pitchFamily="34" charset="0"/>
              </a:rPr>
              <a:t>personal</a:t>
            </a:r>
            <a:r>
              <a:rPr lang="en-US" sz="2000" i="1"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ones</a:t>
            </a:r>
          </a:p>
        </p:txBody>
      </p:sp>
      <p:sp>
        <p:nvSpPr>
          <p:cNvPr id="13" name="TextBox 12">
            <a:extLst>
              <a:ext uri="{FF2B5EF4-FFF2-40B4-BE49-F238E27FC236}">
                <a16:creationId xmlns:a16="http://schemas.microsoft.com/office/drawing/2014/main" id="{12C014A2-52D0-4FFA-A0F6-78559A46A338}"/>
              </a:ext>
            </a:extLst>
          </p:cNvPr>
          <p:cNvSpPr txBox="1"/>
          <p:nvPr/>
        </p:nvSpPr>
        <p:spPr>
          <a:xfrm>
            <a:off x="847118" y="3452906"/>
            <a:ext cx="1776104" cy="369332"/>
          </a:xfrm>
          <a:prstGeom prst="rect">
            <a:avLst/>
          </a:prstGeom>
          <a:noFill/>
        </p:spPr>
        <p:txBody>
          <a:bodyPr wrap="square" rtlCol="0">
            <a:spAutoFit/>
          </a:bodyPr>
          <a:lstStyle/>
          <a:p>
            <a:r>
              <a:rPr lang="en-US" i="1" dirty="0">
                <a:solidFill>
                  <a:srgbClr val="0070C0"/>
                </a:solidFill>
                <a:latin typeface="Calibri" panose="020F0502020204030204" pitchFamily="34" charset="0"/>
                <a:cs typeface="Calibri" panose="020F0502020204030204" pitchFamily="34" charset="0"/>
              </a:rPr>
              <a:t>Where to dine?</a:t>
            </a:r>
          </a:p>
        </p:txBody>
      </p:sp>
      <p:sp>
        <p:nvSpPr>
          <p:cNvPr id="14" name="TextBox 13">
            <a:extLst>
              <a:ext uri="{FF2B5EF4-FFF2-40B4-BE49-F238E27FC236}">
                <a16:creationId xmlns:a16="http://schemas.microsoft.com/office/drawing/2014/main" id="{8681D11B-EA2E-45AF-9E17-C3CA4DC75EC4}"/>
              </a:ext>
            </a:extLst>
          </p:cNvPr>
          <p:cNvSpPr txBox="1"/>
          <p:nvPr/>
        </p:nvSpPr>
        <p:spPr>
          <a:xfrm>
            <a:off x="5310685" y="2596783"/>
            <a:ext cx="3376115" cy="369332"/>
          </a:xfrm>
          <a:prstGeom prst="rect">
            <a:avLst/>
          </a:prstGeom>
          <a:noFill/>
        </p:spPr>
        <p:txBody>
          <a:bodyPr wrap="square" rtlCol="0">
            <a:spAutoFit/>
          </a:bodyPr>
          <a:lstStyle/>
          <a:p>
            <a:r>
              <a:rPr lang="en-US" i="1" dirty="0">
                <a:solidFill>
                  <a:srgbClr val="0070C0"/>
                </a:solidFill>
              </a:rPr>
              <a:t>What is happening in the world?</a:t>
            </a:r>
          </a:p>
        </p:txBody>
      </p:sp>
      <p:sp>
        <p:nvSpPr>
          <p:cNvPr id="15" name="TextBox 14">
            <a:extLst>
              <a:ext uri="{FF2B5EF4-FFF2-40B4-BE49-F238E27FC236}">
                <a16:creationId xmlns:a16="http://schemas.microsoft.com/office/drawing/2014/main" id="{3D090F80-3CE8-4465-A7FB-F1E2B6E6CBBF}"/>
              </a:ext>
            </a:extLst>
          </p:cNvPr>
          <p:cNvSpPr txBox="1"/>
          <p:nvPr/>
        </p:nvSpPr>
        <p:spPr>
          <a:xfrm>
            <a:off x="3009898" y="3978613"/>
            <a:ext cx="2833655" cy="369332"/>
          </a:xfrm>
          <a:prstGeom prst="rect">
            <a:avLst/>
          </a:prstGeom>
          <a:noFill/>
        </p:spPr>
        <p:txBody>
          <a:bodyPr wrap="square" rtlCol="0">
            <a:spAutoFit/>
          </a:bodyPr>
          <a:lstStyle/>
          <a:p>
            <a:r>
              <a:rPr lang="en-US" i="1" dirty="0">
                <a:solidFill>
                  <a:srgbClr val="0070C0"/>
                </a:solidFill>
                <a:latin typeface="Calibri" panose="020F0502020204030204" pitchFamily="34" charset="0"/>
                <a:cs typeface="Calibri" panose="020F0502020204030204" pitchFamily="34" charset="0"/>
              </a:rPr>
              <a:t>What to read, watch, buy..?</a:t>
            </a:r>
          </a:p>
        </p:txBody>
      </p:sp>
      <p:grpSp>
        <p:nvGrpSpPr>
          <p:cNvPr id="16" name="Group 32">
            <a:extLst>
              <a:ext uri="{FF2B5EF4-FFF2-40B4-BE49-F238E27FC236}">
                <a16:creationId xmlns:a16="http://schemas.microsoft.com/office/drawing/2014/main" id="{8DA115B5-F237-402F-9C95-B0DF368C8B04}"/>
              </a:ext>
            </a:extLst>
          </p:cNvPr>
          <p:cNvGrpSpPr/>
          <p:nvPr/>
        </p:nvGrpSpPr>
        <p:grpSpPr>
          <a:xfrm>
            <a:off x="3667699" y="4266765"/>
            <a:ext cx="2345179" cy="1200328"/>
            <a:chOff x="3471736" y="4561621"/>
            <a:chExt cx="3987889" cy="2024522"/>
          </a:xfrm>
        </p:grpSpPr>
        <p:pic>
          <p:nvPicPr>
            <p:cNvPr id="17" name="Picture 25" descr="A picture containing brush&#10;&#10;Description automatically generated">
              <a:extLst>
                <a:ext uri="{FF2B5EF4-FFF2-40B4-BE49-F238E27FC236}">
                  <a16:creationId xmlns:a16="http://schemas.microsoft.com/office/drawing/2014/main" id="{2BD44F6E-A91E-4C72-8774-74948A0DBF24}"/>
                </a:ext>
              </a:extLst>
            </p:cNvPr>
            <p:cNvPicPr>
              <a:picLocks noChangeAspect="1"/>
            </p:cNvPicPr>
            <p:nvPr/>
          </p:nvPicPr>
          <p:blipFill>
            <a:blip r:embed="rId7"/>
            <a:stretch>
              <a:fillRect/>
            </a:stretch>
          </p:blipFill>
          <p:spPr>
            <a:xfrm>
              <a:off x="3471736" y="4742119"/>
              <a:ext cx="3049490" cy="1707715"/>
            </a:xfrm>
            <a:prstGeom prst="rect">
              <a:avLst/>
            </a:prstGeom>
          </p:spPr>
        </p:pic>
        <p:pic>
          <p:nvPicPr>
            <p:cNvPr id="18" name="Picture 27" descr="A drawing of a person&#10;&#10;Description automatically generated">
              <a:extLst>
                <a:ext uri="{FF2B5EF4-FFF2-40B4-BE49-F238E27FC236}">
                  <a16:creationId xmlns:a16="http://schemas.microsoft.com/office/drawing/2014/main" id="{51060903-E928-4E52-9EF5-C8D8F567FCEC}"/>
                </a:ext>
              </a:extLst>
            </p:cNvPr>
            <p:cNvPicPr>
              <a:picLocks noChangeAspect="1"/>
            </p:cNvPicPr>
            <p:nvPr/>
          </p:nvPicPr>
          <p:blipFill>
            <a:blip r:embed="rId8"/>
            <a:stretch>
              <a:fillRect/>
            </a:stretch>
          </p:blipFill>
          <p:spPr>
            <a:xfrm>
              <a:off x="3525562" y="4561621"/>
              <a:ext cx="830997" cy="830997"/>
            </a:xfrm>
            <a:prstGeom prst="rect">
              <a:avLst/>
            </a:prstGeom>
          </p:spPr>
        </p:pic>
        <p:pic>
          <p:nvPicPr>
            <p:cNvPr id="19" name="Picture 29" descr="A picture containing orange, holding&#10;&#10;Description automatically generated">
              <a:extLst>
                <a:ext uri="{FF2B5EF4-FFF2-40B4-BE49-F238E27FC236}">
                  <a16:creationId xmlns:a16="http://schemas.microsoft.com/office/drawing/2014/main" id="{380B4B25-9283-438D-84BC-578E30DB2742}"/>
                </a:ext>
              </a:extLst>
            </p:cNvPr>
            <p:cNvPicPr>
              <a:picLocks noChangeAspect="1"/>
            </p:cNvPicPr>
            <p:nvPr/>
          </p:nvPicPr>
          <p:blipFill>
            <a:blip r:embed="rId9"/>
            <a:stretch>
              <a:fillRect/>
            </a:stretch>
          </p:blipFill>
          <p:spPr>
            <a:xfrm>
              <a:off x="5648294" y="4895769"/>
              <a:ext cx="1811331" cy="943523"/>
            </a:xfrm>
            <a:prstGeom prst="rect">
              <a:avLst/>
            </a:prstGeom>
          </p:spPr>
        </p:pic>
        <p:pic>
          <p:nvPicPr>
            <p:cNvPr id="20" name="Picture 31" descr="A screenshot of a social media post&#10;&#10;Description automatically generated">
              <a:extLst>
                <a:ext uri="{FF2B5EF4-FFF2-40B4-BE49-F238E27FC236}">
                  <a16:creationId xmlns:a16="http://schemas.microsoft.com/office/drawing/2014/main" id="{9ABE2638-C972-455A-B0F3-6507CC9DFA5B}"/>
                </a:ext>
              </a:extLst>
            </p:cNvPr>
            <p:cNvPicPr>
              <a:picLocks noChangeAspect="1"/>
            </p:cNvPicPr>
            <p:nvPr/>
          </p:nvPicPr>
          <p:blipFill>
            <a:blip r:embed="rId10"/>
            <a:stretch>
              <a:fillRect/>
            </a:stretch>
          </p:blipFill>
          <p:spPr>
            <a:xfrm>
              <a:off x="3825682" y="4898501"/>
              <a:ext cx="2482969" cy="1687642"/>
            </a:xfrm>
            <a:prstGeom prst="rect">
              <a:avLst/>
            </a:prstGeom>
          </p:spPr>
        </p:pic>
      </p:grpSp>
      <p:sp>
        <p:nvSpPr>
          <p:cNvPr id="21" name="TextBox 20">
            <a:extLst>
              <a:ext uri="{FF2B5EF4-FFF2-40B4-BE49-F238E27FC236}">
                <a16:creationId xmlns:a16="http://schemas.microsoft.com/office/drawing/2014/main" id="{C8D96058-6C1F-4ECF-B549-19B29D7EC7C6}"/>
              </a:ext>
            </a:extLst>
          </p:cNvPr>
          <p:cNvSpPr txBox="1"/>
          <p:nvPr/>
        </p:nvSpPr>
        <p:spPr>
          <a:xfrm>
            <a:off x="6070531" y="4021383"/>
            <a:ext cx="2887343" cy="369332"/>
          </a:xfrm>
          <a:prstGeom prst="rect">
            <a:avLst/>
          </a:prstGeom>
          <a:noFill/>
        </p:spPr>
        <p:txBody>
          <a:bodyPr wrap="square" rtlCol="0">
            <a:spAutoFit/>
          </a:bodyPr>
          <a:lstStyle/>
          <a:p>
            <a:r>
              <a:rPr lang="en-US" i="1" dirty="0">
                <a:solidFill>
                  <a:srgbClr val="0070C0"/>
                </a:solidFill>
                <a:latin typeface="Calibri" panose="020F0502020204030204" pitchFamily="34" charset="0"/>
                <a:cs typeface="Calibri" panose="020F0502020204030204" pitchFamily="34" charset="0"/>
              </a:rPr>
              <a:t>Get informed, learn?</a:t>
            </a:r>
          </a:p>
        </p:txBody>
      </p:sp>
      <p:pic>
        <p:nvPicPr>
          <p:cNvPr id="24" name="Picture 35" descr="A picture containing object, clock&#10;&#10;Description automatically generated">
            <a:extLst>
              <a:ext uri="{FF2B5EF4-FFF2-40B4-BE49-F238E27FC236}">
                <a16:creationId xmlns:a16="http://schemas.microsoft.com/office/drawing/2014/main" id="{780A9928-D877-4B2D-A3EB-C6E622FBCBDB}"/>
              </a:ext>
            </a:extLst>
          </p:cNvPr>
          <p:cNvPicPr>
            <a:picLocks noChangeAspect="1"/>
          </p:cNvPicPr>
          <p:nvPr/>
        </p:nvPicPr>
        <p:blipFill>
          <a:blip r:embed="rId11"/>
          <a:stretch>
            <a:fillRect/>
          </a:stretch>
        </p:blipFill>
        <p:spPr>
          <a:xfrm>
            <a:off x="6673671" y="4481006"/>
            <a:ext cx="958955" cy="1018123"/>
          </a:xfrm>
          <a:prstGeom prst="rect">
            <a:avLst/>
          </a:prstGeom>
        </p:spPr>
      </p:pic>
      <p:grpSp>
        <p:nvGrpSpPr>
          <p:cNvPr id="25" name="Group 42">
            <a:extLst>
              <a:ext uri="{FF2B5EF4-FFF2-40B4-BE49-F238E27FC236}">
                <a16:creationId xmlns:a16="http://schemas.microsoft.com/office/drawing/2014/main" id="{A123AC34-8DA1-425E-8A7E-C87F607FDB1D}"/>
              </a:ext>
            </a:extLst>
          </p:cNvPr>
          <p:cNvGrpSpPr/>
          <p:nvPr/>
        </p:nvGrpSpPr>
        <p:grpSpPr>
          <a:xfrm>
            <a:off x="6275271" y="2984825"/>
            <a:ext cx="1314062" cy="995181"/>
            <a:chOff x="7699462" y="2559110"/>
            <a:chExt cx="2648506" cy="1921814"/>
          </a:xfrm>
        </p:grpSpPr>
        <p:pic>
          <p:nvPicPr>
            <p:cNvPr id="26" name="Picture 41" descr="A close up of a logo&#10;&#10;Description automatically generated">
              <a:extLst>
                <a:ext uri="{FF2B5EF4-FFF2-40B4-BE49-F238E27FC236}">
                  <a16:creationId xmlns:a16="http://schemas.microsoft.com/office/drawing/2014/main" id="{B8FF6BA9-7921-4EA0-BCB8-9DF201F6DCC6}"/>
                </a:ext>
              </a:extLst>
            </p:cNvPr>
            <p:cNvPicPr>
              <a:picLocks noChangeAspect="1"/>
            </p:cNvPicPr>
            <p:nvPr/>
          </p:nvPicPr>
          <p:blipFill>
            <a:blip r:embed="rId12"/>
            <a:stretch>
              <a:fillRect/>
            </a:stretch>
          </p:blipFill>
          <p:spPr>
            <a:xfrm>
              <a:off x="8876355" y="3704636"/>
              <a:ext cx="1471613" cy="776288"/>
            </a:xfrm>
            <a:prstGeom prst="rect">
              <a:avLst/>
            </a:prstGeom>
          </p:spPr>
        </p:pic>
        <p:pic>
          <p:nvPicPr>
            <p:cNvPr id="27" name="Picture 16" descr="A picture containing drawing&#10;&#10;Description automatically generated">
              <a:extLst>
                <a:ext uri="{FF2B5EF4-FFF2-40B4-BE49-F238E27FC236}">
                  <a16:creationId xmlns:a16="http://schemas.microsoft.com/office/drawing/2014/main" id="{A4011DC6-0650-407F-9ACC-5D6891A8F0BB}"/>
                </a:ext>
              </a:extLst>
            </p:cNvPr>
            <p:cNvPicPr>
              <a:picLocks noChangeAspect="1"/>
            </p:cNvPicPr>
            <p:nvPr/>
          </p:nvPicPr>
          <p:blipFill>
            <a:blip r:embed="rId13"/>
            <a:stretch>
              <a:fillRect/>
            </a:stretch>
          </p:blipFill>
          <p:spPr>
            <a:xfrm>
              <a:off x="8173639" y="3812667"/>
              <a:ext cx="1234260" cy="543642"/>
            </a:xfrm>
            <a:prstGeom prst="rect">
              <a:avLst/>
            </a:prstGeom>
          </p:spPr>
        </p:pic>
        <p:pic>
          <p:nvPicPr>
            <p:cNvPr id="28" name="Picture 18" descr="A screenshot of a cell phone&#10;&#10;Description automatically generated">
              <a:extLst>
                <a:ext uri="{FF2B5EF4-FFF2-40B4-BE49-F238E27FC236}">
                  <a16:creationId xmlns:a16="http://schemas.microsoft.com/office/drawing/2014/main" id="{BD12F163-E5B2-4734-B46A-8EBCA3B9DBFA}"/>
                </a:ext>
              </a:extLst>
            </p:cNvPr>
            <p:cNvPicPr>
              <a:picLocks noChangeAspect="1"/>
            </p:cNvPicPr>
            <p:nvPr/>
          </p:nvPicPr>
          <p:blipFill>
            <a:blip r:embed="rId14"/>
            <a:stretch>
              <a:fillRect/>
            </a:stretch>
          </p:blipFill>
          <p:spPr>
            <a:xfrm>
              <a:off x="8875571" y="2729833"/>
              <a:ext cx="1320971" cy="1581071"/>
            </a:xfrm>
            <a:prstGeom prst="rect">
              <a:avLst/>
            </a:prstGeom>
          </p:spPr>
        </p:pic>
        <p:pic>
          <p:nvPicPr>
            <p:cNvPr id="29" name="Picture 20" descr="A screenshot of a cell phone&#10;&#10;Description automatically generated">
              <a:extLst>
                <a:ext uri="{FF2B5EF4-FFF2-40B4-BE49-F238E27FC236}">
                  <a16:creationId xmlns:a16="http://schemas.microsoft.com/office/drawing/2014/main" id="{9520EBA9-4D78-498C-B2FC-65E641D8D875}"/>
                </a:ext>
              </a:extLst>
            </p:cNvPr>
            <p:cNvPicPr>
              <a:picLocks noChangeAspect="1"/>
            </p:cNvPicPr>
            <p:nvPr/>
          </p:nvPicPr>
          <p:blipFill>
            <a:blip r:embed="rId15"/>
            <a:stretch>
              <a:fillRect/>
            </a:stretch>
          </p:blipFill>
          <p:spPr>
            <a:xfrm>
              <a:off x="7699462" y="3678459"/>
              <a:ext cx="948355" cy="529707"/>
            </a:xfrm>
            <a:prstGeom prst="rect">
              <a:avLst/>
            </a:prstGeom>
          </p:spPr>
        </p:pic>
        <p:pic>
          <p:nvPicPr>
            <p:cNvPr id="30" name="Picture 22" descr="A screenshot of a social media post&#10;&#10;Description automatically generated">
              <a:extLst>
                <a:ext uri="{FF2B5EF4-FFF2-40B4-BE49-F238E27FC236}">
                  <a16:creationId xmlns:a16="http://schemas.microsoft.com/office/drawing/2014/main" id="{D1FEB741-85A0-4547-92FA-B7D2BC2C6896}"/>
                </a:ext>
              </a:extLst>
            </p:cNvPr>
            <p:cNvPicPr>
              <a:picLocks noChangeAspect="1"/>
            </p:cNvPicPr>
            <p:nvPr/>
          </p:nvPicPr>
          <p:blipFill>
            <a:blip r:embed="rId16"/>
            <a:stretch>
              <a:fillRect/>
            </a:stretch>
          </p:blipFill>
          <p:spPr>
            <a:xfrm>
              <a:off x="7800831" y="2559110"/>
              <a:ext cx="1811331" cy="1298960"/>
            </a:xfrm>
            <a:prstGeom prst="rect">
              <a:avLst/>
            </a:prstGeom>
          </p:spPr>
        </p:pic>
      </p:grpSp>
      <p:sp>
        <p:nvSpPr>
          <p:cNvPr id="31" name="TextBox 30">
            <a:extLst>
              <a:ext uri="{FF2B5EF4-FFF2-40B4-BE49-F238E27FC236}">
                <a16:creationId xmlns:a16="http://schemas.microsoft.com/office/drawing/2014/main" id="{BC390F73-1F7C-45B0-A3DA-863FEA6BB3CB}"/>
              </a:ext>
            </a:extLst>
          </p:cNvPr>
          <p:cNvSpPr txBox="1"/>
          <p:nvPr/>
        </p:nvSpPr>
        <p:spPr>
          <a:xfrm>
            <a:off x="215998" y="5607927"/>
            <a:ext cx="8669484" cy="369332"/>
          </a:xfrm>
          <a:prstGeom prst="rect">
            <a:avLst/>
          </a:prstGeom>
          <a:noFill/>
        </p:spPr>
        <p:txBody>
          <a:bodyPr wrap="square" rtlCol="0">
            <a:spAutoFit/>
          </a:bodyPr>
          <a:lstStyle/>
          <a:p>
            <a:r>
              <a:rPr lang="en-US" i="1" dirty="0">
                <a:solidFill>
                  <a:srgbClr val="0070C0"/>
                </a:solidFill>
                <a:latin typeface="Calibri" panose="020F0502020204030204" pitchFamily="34" charset="0"/>
                <a:cs typeface="Calibri" panose="020F0502020204030204" pitchFamily="34" charset="0"/>
              </a:rPr>
              <a:t>Which job to take? Which school to attend? Whom to follow? Whom to vote…? ..?</a:t>
            </a:r>
          </a:p>
        </p:txBody>
      </p:sp>
      <p:sp>
        <p:nvSpPr>
          <p:cNvPr id="4" name="Θέση αριθμού διαφάνειας 3">
            <a:extLst>
              <a:ext uri="{FF2B5EF4-FFF2-40B4-BE49-F238E27FC236}">
                <a16:creationId xmlns:a16="http://schemas.microsoft.com/office/drawing/2014/main" id="{77F2696B-9BBB-4613-8DD7-2AF122BCA6E9}"/>
              </a:ext>
            </a:extLst>
          </p:cNvPr>
          <p:cNvSpPr>
            <a:spLocks noGrp="1"/>
          </p:cNvSpPr>
          <p:nvPr>
            <p:ph type="sldNum" sz="quarter" idx="12"/>
          </p:nvPr>
        </p:nvSpPr>
        <p:spPr/>
        <p:txBody>
          <a:bodyPr/>
          <a:lstStyle/>
          <a:p>
            <a:fld id="{C2DF9CFF-0025-4A3D-90B2-409C35957192}" type="slidenum">
              <a:rPr lang="en-US" smtClean="0"/>
              <a:t>71</a:t>
            </a:fld>
            <a:endParaRPr lang="en-US" dirty="0"/>
          </a:p>
        </p:txBody>
      </p:sp>
      <p:sp>
        <p:nvSpPr>
          <p:cNvPr id="32" name="TextBox 31">
            <a:extLst>
              <a:ext uri="{FF2B5EF4-FFF2-40B4-BE49-F238E27FC236}">
                <a16:creationId xmlns:a16="http://schemas.microsoft.com/office/drawing/2014/main" id="{9ACCCA88-676D-30F3-DACE-6C2641C171DA}"/>
              </a:ext>
            </a:extLst>
          </p:cNvPr>
          <p:cNvSpPr txBox="1"/>
          <p:nvPr/>
        </p:nvSpPr>
        <p:spPr>
          <a:xfrm>
            <a:off x="215998" y="6186226"/>
            <a:ext cx="7071227" cy="461665"/>
          </a:xfrm>
          <a:prstGeom prst="rect">
            <a:avLst/>
          </a:prstGeom>
          <a:noFill/>
        </p:spPr>
        <p:txBody>
          <a:bodyPr wrap="square" rtlCol="0">
            <a:spAutoFit/>
          </a:bodyPr>
          <a:lstStyle/>
          <a:p>
            <a:r>
              <a:rPr lang="en-US" sz="2400" dirty="0"/>
              <a:t>Shape our opinions and our view of the world</a:t>
            </a:r>
          </a:p>
        </p:txBody>
      </p:sp>
      <p:pic>
        <p:nvPicPr>
          <p:cNvPr id="34" name="Picture 33" descr="A picture containing graphics, font, symbol, logo&#10;&#10;Description automatically generated">
            <a:extLst>
              <a:ext uri="{FF2B5EF4-FFF2-40B4-BE49-F238E27FC236}">
                <a16:creationId xmlns:a16="http://schemas.microsoft.com/office/drawing/2014/main" id="{A668C4FF-A26E-43A0-0AA3-940E9E47ED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91824" y="2881368"/>
            <a:ext cx="727346" cy="453311"/>
          </a:xfrm>
          <a:prstGeom prst="rect">
            <a:avLst/>
          </a:prstGeom>
        </p:spPr>
      </p:pic>
      <p:pic>
        <p:nvPicPr>
          <p:cNvPr id="36" name="Picture 35" descr="A picture containing logo, graphics, font, symbol&#10;&#10;Description automatically generated">
            <a:extLst>
              <a:ext uri="{FF2B5EF4-FFF2-40B4-BE49-F238E27FC236}">
                <a16:creationId xmlns:a16="http://schemas.microsoft.com/office/drawing/2014/main" id="{33EA31F7-2035-0A1A-8862-D28B56414B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50530" y="4311627"/>
            <a:ext cx="998944" cy="559409"/>
          </a:xfrm>
          <a:prstGeom prst="rect">
            <a:avLst/>
          </a:prstGeom>
        </p:spPr>
      </p:pic>
      <p:pic>
        <p:nvPicPr>
          <p:cNvPr id="38" name="Picture 37" descr="A picture containing graphics, font, logo, symbol&#10;&#10;Description automatically generated">
            <a:extLst>
              <a:ext uri="{FF2B5EF4-FFF2-40B4-BE49-F238E27FC236}">
                <a16:creationId xmlns:a16="http://schemas.microsoft.com/office/drawing/2014/main" id="{2832404C-E80D-CD71-F6C8-4DC8F12C3CB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91824" y="4739957"/>
            <a:ext cx="985948" cy="332055"/>
          </a:xfrm>
          <a:prstGeom prst="rect">
            <a:avLst/>
          </a:prstGeom>
        </p:spPr>
      </p:pic>
    </p:spTree>
    <p:extLst>
      <p:ext uri="{BB962C8B-B14F-4D97-AF65-F5344CB8AC3E}">
        <p14:creationId xmlns:p14="http://schemas.microsoft.com/office/powerpoint/2010/main" val="2890214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person's face&#10;&#10;Description automatically generated with medium confidence">
            <a:extLst>
              <a:ext uri="{FF2B5EF4-FFF2-40B4-BE49-F238E27FC236}">
                <a16:creationId xmlns:a16="http://schemas.microsoft.com/office/drawing/2014/main" id="{874E3DFF-B488-59A6-54A9-71FE0986A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285" y="3412728"/>
            <a:ext cx="3490887" cy="2512042"/>
          </a:xfrm>
          <a:prstGeom prst="rect">
            <a:avLst/>
          </a:prstGeom>
        </p:spPr>
      </p:pic>
      <p:pic>
        <p:nvPicPr>
          <p:cNvPr id="6" name="Picture 5" descr="A picture containing text, screenshot, circle, design&#10;&#10;Description automatically generated">
            <a:extLst>
              <a:ext uri="{FF2B5EF4-FFF2-40B4-BE49-F238E27FC236}">
                <a16:creationId xmlns:a16="http://schemas.microsoft.com/office/drawing/2014/main" id="{DAF337A5-C229-DC0C-F6FE-384BB4814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092" y="1103676"/>
            <a:ext cx="3352453" cy="2323027"/>
          </a:xfrm>
          <a:prstGeom prst="rect">
            <a:avLst/>
          </a:prstGeom>
        </p:spPr>
      </p:pic>
      <p:sp>
        <p:nvSpPr>
          <p:cNvPr id="2" name="Title 1">
            <a:extLst>
              <a:ext uri="{FF2B5EF4-FFF2-40B4-BE49-F238E27FC236}">
                <a16:creationId xmlns:a16="http://schemas.microsoft.com/office/drawing/2014/main" id="{AB352C14-D43B-4DB0-A295-7B7549FCD9BA}"/>
              </a:ext>
            </a:extLst>
          </p:cNvPr>
          <p:cNvSpPr>
            <a:spLocks noGrp="1"/>
          </p:cNvSpPr>
          <p:nvPr>
            <p:ph type="title"/>
          </p:nvPr>
        </p:nvSpPr>
        <p:spPr>
          <a:xfrm>
            <a:off x="373258" y="332656"/>
            <a:ext cx="4792923" cy="994172"/>
          </a:xfrm>
        </p:spPr>
        <p:txBody>
          <a:bodyPr>
            <a:normAutofit fontScale="90000"/>
          </a:bodyPr>
          <a:lstStyle/>
          <a:p>
            <a:pPr algn="ctr"/>
            <a:r>
              <a:rPr lang="en-US" dirty="0"/>
              <a:t>Algorithmic Fairness: Why?</a:t>
            </a:r>
          </a:p>
        </p:txBody>
      </p:sp>
      <p:sp>
        <p:nvSpPr>
          <p:cNvPr id="4" name="TextBox 3">
            <a:extLst>
              <a:ext uri="{FF2B5EF4-FFF2-40B4-BE49-F238E27FC236}">
                <a16:creationId xmlns:a16="http://schemas.microsoft.com/office/drawing/2014/main" id="{279D8DA4-BDB4-4B92-BAB2-670D0B309EF1}"/>
              </a:ext>
            </a:extLst>
          </p:cNvPr>
          <p:cNvSpPr txBox="1"/>
          <p:nvPr/>
        </p:nvSpPr>
        <p:spPr>
          <a:xfrm>
            <a:off x="262046" y="1747958"/>
            <a:ext cx="3722556" cy="461665"/>
          </a:xfrm>
          <a:prstGeom prst="rect">
            <a:avLst/>
          </a:prstGeom>
          <a:noFill/>
          <a:ln>
            <a:noFill/>
          </a:ln>
        </p:spPr>
        <p:txBody>
          <a:bodyPr wrap="square" rtlCol="0">
            <a:spAutoFit/>
          </a:bodyPr>
          <a:lstStyle/>
          <a:p>
            <a:r>
              <a:rPr lang="en-US" sz="2400" dirty="0">
                <a:latin typeface="Calibri" panose="020F0502020204030204" pitchFamily="34" charset="0"/>
                <a:cs typeface="Calibri" panose="020F0502020204030204" pitchFamily="34" charset="0"/>
              </a:rPr>
              <a:t>And not just by individuals:</a:t>
            </a:r>
          </a:p>
        </p:txBody>
      </p:sp>
      <p:sp>
        <p:nvSpPr>
          <p:cNvPr id="5" name="TextBox 4">
            <a:extLst>
              <a:ext uri="{FF2B5EF4-FFF2-40B4-BE49-F238E27FC236}">
                <a16:creationId xmlns:a16="http://schemas.microsoft.com/office/drawing/2014/main" id="{4C4097DB-0463-47CC-BF60-8313F5FC8BF7}"/>
              </a:ext>
            </a:extLst>
          </p:cNvPr>
          <p:cNvSpPr txBox="1"/>
          <p:nvPr/>
        </p:nvSpPr>
        <p:spPr>
          <a:xfrm>
            <a:off x="237456" y="2223458"/>
            <a:ext cx="4899597" cy="3000821"/>
          </a:xfrm>
          <a:prstGeom prst="rect">
            <a:avLst/>
          </a:prstGeom>
          <a:noFill/>
        </p:spPr>
        <p:txBody>
          <a:bodyPr wrap="square" rtlCol="0">
            <a:spAutoFit/>
          </a:bodyPr>
          <a:lstStyle/>
          <a:p>
            <a:pPr marL="257168" indent="-257168">
              <a:buFont typeface="Wingdings" panose="05000000000000000000" pitchFamily="2" charset="2"/>
              <a:buChar char="§"/>
            </a:pPr>
            <a:r>
              <a:rPr lang="en-US" sz="2100" dirty="0">
                <a:latin typeface="Calibri" panose="020F0502020204030204" pitchFamily="34" charset="0"/>
                <a:cs typeface="Calibri" panose="020F0502020204030204" pitchFamily="34" charset="0"/>
              </a:rPr>
              <a:t>Medicine: prognosis, diagnosis, treatment recommendation</a:t>
            </a:r>
          </a:p>
          <a:p>
            <a:pPr marL="257168" indent="-257168">
              <a:buFont typeface="Wingdings" panose="05000000000000000000" pitchFamily="2" charset="2"/>
              <a:buChar char="§"/>
            </a:pPr>
            <a:r>
              <a:rPr lang="en-US" sz="2100" dirty="0">
                <a:latin typeface="Calibri" panose="020F0502020204030204" pitchFamily="34" charset="0"/>
                <a:cs typeface="Calibri" panose="020F0502020204030204" pitchFamily="34" charset="0"/>
              </a:rPr>
              <a:t>Insurance, Credit, Benefit (resource) allocation, Housing</a:t>
            </a:r>
          </a:p>
          <a:p>
            <a:pPr marL="257168" indent="-257168">
              <a:buFont typeface="Wingdings" panose="05000000000000000000" pitchFamily="2" charset="2"/>
              <a:buChar char="§"/>
            </a:pPr>
            <a:r>
              <a:rPr lang="en-US" sz="2100" dirty="0">
                <a:latin typeface="Calibri" panose="020F0502020204030204" pitchFamily="34" charset="0"/>
                <a:cs typeface="Calibri" panose="020F0502020204030204" pitchFamily="34" charset="0"/>
              </a:rPr>
              <a:t>Pricing of goods and services</a:t>
            </a:r>
          </a:p>
          <a:p>
            <a:pPr marL="257168" indent="-257168">
              <a:buFont typeface="Wingdings" panose="05000000000000000000" pitchFamily="2" charset="2"/>
              <a:buChar char="§"/>
            </a:pPr>
            <a:r>
              <a:rPr lang="en-US" sz="2100" dirty="0">
                <a:latin typeface="Calibri" panose="020F0502020204030204" pitchFamily="34" charset="0"/>
                <a:cs typeface="Calibri" panose="020F0502020204030204" pitchFamily="34" charset="0"/>
              </a:rPr>
              <a:t>Education, e.g., school admission</a:t>
            </a:r>
          </a:p>
          <a:p>
            <a:pPr marL="257168" indent="-257168">
              <a:buFont typeface="Wingdings" panose="05000000000000000000" pitchFamily="2" charset="2"/>
              <a:buChar char="§"/>
            </a:pPr>
            <a:r>
              <a:rPr lang="en-US" sz="2100" dirty="0">
                <a:latin typeface="Calibri" panose="020F0502020204030204" pitchFamily="34" charset="0"/>
                <a:cs typeface="Calibri" panose="020F0502020204030204" pitchFamily="34" charset="0"/>
              </a:rPr>
              <a:t>Law enforcement, e.g., sentencing decisions</a:t>
            </a:r>
          </a:p>
          <a:p>
            <a:pPr marL="257168" indent="-257168">
              <a:buFont typeface="Wingdings" panose="05000000000000000000" pitchFamily="2" charset="2"/>
              <a:buChar char="§"/>
            </a:pPr>
            <a:r>
              <a:rPr lang="en-US" sz="2100" dirty="0">
                <a:latin typeface="Calibri" panose="020F0502020204030204" pitchFamily="34" charset="0"/>
                <a:cs typeface="Calibri" panose="020F0502020204030204" pitchFamily="34" charset="0"/>
              </a:rPr>
              <a:t>Job recruitment</a:t>
            </a:r>
          </a:p>
        </p:txBody>
      </p:sp>
      <p:pic>
        <p:nvPicPr>
          <p:cNvPr id="7" name="Picture 1">
            <a:extLst>
              <a:ext uri="{FF2B5EF4-FFF2-40B4-BE49-F238E27FC236}">
                <a16:creationId xmlns:a16="http://schemas.microsoft.com/office/drawing/2014/main" id="{7921AB80-F958-4B2C-980B-E258E35F5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157" y="2019110"/>
            <a:ext cx="2248911" cy="1182492"/>
          </a:xfrm>
          <a:prstGeom prst="rect">
            <a:avLst/>
          </a:prstGeom>
        </p:spPr>
      </p:pic>
      <p:pic>
        <p:nvPicPr>
          <p:cNvPr id="10" name="Picture 6">
            <a:extLst>
              <a:ext uri="{FF2B5EF4-FFF2-40B4-BE49-F238E27FC236}">
                <a16:creationId xmlns:a16="http://schemas.microsoft.com/office/drawing/2014/main" id="{DECAAC33-02EB-4B5E-9663-24B4D6B905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3990" y="4118419"/>
            <a:ext cx="1944368" cy="1294610"/>
          </a:xfrm>
          <a:prstGeom prst="rect">
            <a:avLst/>
          </a:prstGeom>
        </p:spPr>
      </p:pic>
      <p:sp>
        <p:nvSpPr>
          <p:cNvPr id="3" name="Θέση αριθμού διαφάνειας 2">
            <a:extLst>
              <a:ext uri="{FF2B5EF4-FFF2-40B4-BE49-F238E27FC236}">
                <a16:creationId xmlns:a16="http://schemas.microsoft.com/office/drawing/2014/main" id="{461C8AB9-E05B-455B-AE0F-1AAEBBC21F66}"/>
              </a:ext>
            </a:extLst>
          </p:cNvPr>
          <p:cNvSpPr>
            <a:spLocks noGrp="1"/>
          </p:cNvSpPr>
          <p:nvPr>
            <p:ph type="sldNum" sz="quarter" idx="12"/>
          </p:nvPr>
        </p:nvSpPr>
        <p:spPr/>
        <p:txBody>
          <a:bodyPr/>
          <a:lstStyle/>
          <a:p>
            <a:fld id="{C2DF9CFF-0025-4A3D-90B2-409C35957192}" type="slidenum">
              <a:rPr lang="en-US" smtClean="0"/>
              <a:t>72</a:t>
            </a:fld>
            <a:endParaRPr lang="en-US" dirty="0"/>
          </a:p>
        </p:txBody>
      </p:sp>
      <p:pic>
        <p:nvPicPr>
          <p:cNvPr id="9" name="Picture 5">
            <a:extLst>
              <a:ext uri="{FF2B5EF4-FFF2-40B4-BE49-F238E27FC236}">
                <a16:creationId xmlns:a16="http://schemas.microsoft.com/office/drawing/2014/main" id="{5FDECCDF-0F82-4619-8B5E-0D81C0AEF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7131" y="2969588"/>
            <a:ext cx="1986625" cy="1300596"/>
          </a:xfrm>
          <a:prstGeom prst="rect">
            <a:avLst/>
          </a:prstGeom>
        </p:spPr>
      </p:pic>
      <p:pic>
        <p:nvPicPr>
          <p:cNvPr id="8" name="Picture 2">
            <a:extLst>
              <a:ext uri="{FF2B5EF4-FFF2-40B4-BE49-F238E27FC236}">
                <a16:creationId xmlns:a16="http://schemas.microsoft.com/office/drawing/2014/main" id="{CC36994B-4B93-4B5D-8544-7329C65C82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5692" y="3180713"/>
            <a:ext cx="1414475" cy="1063229"/>
          </a:xfrm>
          <a:prstGeom prst="rect">
            <a:avLst/>
          </a:prstGeom>
        </p:spPr>
      </p:pic>
      <p:sp>
        <p:nvSpPr>
          <p:cNvPr id="13" name="TextBox 12">
            <a:extLst>
              <a:ext uri="{FF2B5EF4-FFF2-40B4-BE49-F238E27FC236}">
                <a16:creationId xmlns:a16="http://schemas.microsoft.com/office/drawing/2014/main" id="{1A408F38-7858-CDF6-FE4A-274DBBA47266}"/>
              </a:ext>
            </a:extLst>
          </p:cNvPr>
          <p:cNvSpPr txBox="1"/>
          <p:nvPr/>
        </p:nvSpPr>
        <p:spPr>
          <a:xfrm>
            <a:off x="355643" y="5384347"/>
            <a:ext cx="4792923" cy="415498"/>
          </a:xfrm>
          <a:prstGeom prst="rect">
            <a:avLst/>
          </a:prstGeom>
          <a:noFill/>
        </p:spPr>
        <p:txBody>
          <a:bodyPr wrap="square" rtlCol="0">
            <a:spAutoFit/>
          </a:bodyPr>
          <a:lstStyle/>
          <a:p>
            <a:r>
              <a:rPr lang="en-US" sz="2100" dirty="0">
                <a:solidFill>
                  <a:schemeClr val="accent1"/>
                </a:solidFill>
              </a:rPr>
              <a:t>Raise several concerns</a:t>
            </a:r>
          </a:p>
        </p:txBody>
      </p:sp>
    </p:spTree>
    <p:extLst>
      <p:ext uri="{BB962C8B-B14F-4D97-AF65-F5344CB8AC3E}">
        <p14:creationId xmlns:p14="http://schemas.microsoft.com/office/powerpoint/2010/main" val="1904195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ce2a83fa45_0_30"/>
          <p:cNvSpPr txBox="1">
            <a:spLocks noGrp="1"/>
          </p:cNvSpPr>
          <p:nvPr>
            <p:ph type="title"/>
          </p:nvPr>
        </p:nvSpPr>
        <p:spPr>
          <a:xfrm>
            <a:off x="461010" y="910352"/>
            <a:ext cx="7886700" cy="457650"/>
          </a:xfrm>
          <a:prstGeom prst="rect">
            <a:avLst/>
          </a:prstGeom>
          <a:noFill/>
          <a:ln>
            <a:noFill/>
          </a:ln>
        </p:spPr>
        <p:txBody>
          <a:bodyPr spcFirstLastPara="1" vert="horz" wrap="square" lIns="68569" tIns="34275" rIns="68569" bIns="34275" rtlCol="0" anchor="ctr" anchorCtr="0">
            <a:normAutofit fontScale="90000"/>
          </a:bodyPr>
          <a:lstStyle/>
          <a:p>
            <a:pPr algn="l">
              <a:lnSpc>
                <a:spcPct val="90000"/>
              </a:lnSpc>
              <a:spcBef>
                <a:spcPts val="0"/>
              </a:spcBef>
              <a:buClr>
                <a:schemeClr val="lt1"/>
              </a:buClr>
              <a:buSzPts val="3600"/>
            </a:pPr>
            <a:endParaRPr dirty="0"/>
          </a:p>
        </p:txBody>
      </p:sp>
      <p:sp>
        <p:nvSpPr>
          <p:cNvPr id="111" name="Google Shape;111;gce2a83fa45_0_30"/>
          <p:cNvSpPr txBox="1">
            <a:spLocks noGrp="1"/>
          </p:cNvSpPr>
          <p:nvPr>
            <p:ph type="sldNum" idx="12"/>
          </p:nvPr>
        </p:nvSpPr>
        <p:spPr>
          <a:xfrm>
            <a:off x="6457950" y="5624513"/>
            <a:ext cx="2057400" cy="273825"/>
          </a:xfrm>
          <a:prstGeom prst="rect">
            <a:avLst/>
          </a:prstGeom>
          <a:noFill/>
          <a:ln>
            <a:noFill/>
          </a:ln>
        </p:spPr>
        <p:txBody>
          <a:bodyPr spcFirstLastPara="1" vert="horz" wrap="square" lIns="68569" tIns="34275" rIns="68569" bIns="34275" rtlCol="0" anchor="ctr" anchorCtr="0">
            <a:noAutofit/>
          </a:bodyPr>
          <a:lstStyle/>
          <a:p>
            <a:pPr>
              <a:buClr>
                <a:srgbClr val="000000"/>
              </a:buClr>
              <a:buSzPts val="1200"/>
            </a:pPr>
            <a:fld id="{00000000-1234-1234-1234-123412341234}" type="slidenum">
              <a:rPr lang="en-US"/>
              <a:pPr>
                <a:buClr>
                  <a:srgbClr val="000000"/>
                </a:buClr>
                <a:buSzPts val="1200"/>
              </a:pPr>
              <a:t>73</a:t>
            </a:fld>
            <a:endParaRPr dirty="0"/>
          </a:p>
        </p:txBody>
      </p:sp>
      <p:sp>
        <p:nvSpPr>
          <p:cNvPr id="112" name="Google Shape;112;gce2a83fa45_0_30"/>
          <p:cNvSpPr/>
          <p:nvPr/>
        </p:nvSpPr>
        <p:spPr>
          <a:xfrm>
            <a:off x="0" y="857250"/>
            <a:ext cx="9173475" cy="51435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2700"/>
            </a:pPr>
            <a:endParaRPr sz="2025" dirty="0">
              <a:solidFill>
                <a:srgbClr val="FFFFFF"/>
              </a:solidFill>
              <a:latin typeface="Arial"/>
              <a:ea typeface="Arial"/>
              <a:cs typeface="Arial"/>
              <a:sym typeface="Arial"/>
            </a:endParaRPr>
          </a:p>
        </p:txBody>
      </p:sp>
      <p:sp>
        <p:nvSpPr>
          <p:cNvPr id="113" name="Google Shape;113;gce2a83fa45_0_30"/>
          <p:cNvSpPr txBox="1"/>
          <p:nvPr/>
        </p:nvSpPr>
        <p:spPr>
          <a:xfrm>
            <a:off x="725719" y="2499750"/>
            <a:ext cx="6948675" cy="1860359"/>
          </a:xfrm>
          <a:prstGeom prst="rect">
            <a:avLst/>
          </a:prstGeom>
          <a:noFill/>
          <a:ln>
            <a:noFill/>
          </a:ln>
        </p:spPr>
        <p:txBody>
          <a:bodyPr spcFirstLastPara="1" wrap="square" lIns="68569" tIns="68569" rIns="68569" bIns="68569" anchor="t" anchorCtr="0">
            <a:spAutoFit/>
          </a:bodyPr>
          <a:lstStyle/>
          <a:p>
            <a:pPr>
              <a:lnSpc>
                <a:spcPct val="115000"/>
              </a:lnSpc>
              <a:buClr>
                <a:schemeClr val="dk1"/>
              </a:buClr>
              <a:buSzPts val="1100"/>
            </a:pPr>
            <a:r>
              <a:rPr lang="en-US" sz="2025" dirty="0">
                <a:solidFill>
                  <a:srgbClr val="FFFFFF"/>
                </a:solidFill>
                <a:latin typeface="Arial"/>
                <a:ea typeface="Arial"/>
                <a:cs typeface="Arial"/>
                <a:sym typeface="Arial"/>
              </a:rPr>
              <a:t>And this concern has not been without reason: </a:t>
            </a:r>
            <a:endParaRPr sz="2025" dirty="0">
              <a:solidFill>
                <a:srgbClr val="FFFFFF"/>
              </a:solidFill>
              <a:latin typeface="Arial"/>
              <a:ea typeface="Arial"/>
              <a:cs typeface="Arial"/>
              <a:sym typeface="Arial"/>
            </a:endParaRPr>
          </a:p>
          <a:p>
            <a:pPr>
              <a:lnSpc>
                <a:spcPct val="115000"/>
              </a:lnSpc>
              <a:buClr>
                <a:schemeClr val="dk1"/>
              </a:buClr>
              <a:buSzPts val="1100"/>
            </a:pPr>
            <a:r>
              <a:rPr lang="en-US" sz="2025" dirty="0">
                <a:solidFill>
                  <a:srgbClr val="FFFFFF"/>
                </a:solidFill>
                <a:latin typeface="Arial"/>
                <a:ea typeface="Arial"/>
                <a:cs typeface="Arial"/>
                <a:sym typeface="Arial"/>
              </a:rPr>
              <a:t>a steady stream of empirical findings has shown that data-driven methods can unintentionally both encode </a:t>
            </a:r>
            <a:r>
              <a:rPr lang="en-US" sz="2025" b="1" dirty="0">
                <a:solidFill>
                  <a:srgbClr val="CC0000"/>
                </a:solidFill>
                <a:latin typeface="Arial"/>
                <a:ea typeface="Arial"/>
                <a:cs typeface="Arial"/>
                <a:sym typeface="Arial"/>
              </a:rPr>
              <a:t>existing human biases</a:t>
            </a:r>
            <a:r>
              <a:rPr lang="en-US" sz="2025" dirty="0">
                <a:solidFill>
                  <a:srgbClr val="FFFFFF"/>
                </a:solidFill>
                <a:latin typeface="Arial"/>
                <a:ea typeface="Arial"/>
                <a:cs typeface="Arial"/>
                <a:sym typeface="Arial"/>
              </a:rPr>
              <a:t> and </a:t>
            </a:r>
            <a:r>
              <a:rPr lang="en-US" sz="2025" b="1" dirty="0">
                <a:solidFill>
                  <a:srgbClr val="CC0000"/>
                </a:solidFill>
                <a:latin typeface="Arial"/>
                <a:ea typeface="Arial"/>
                <a:cs typeface="Arial"/>
                <a:sym typeface="Arial"/>
              </a:rPr>
              <a:t>introduce new ones</a:t>
            </a:r>
            <a:r>
              <a:rPr lang="en-US" sz="2025" dirty="0">
                <a:solidFill>
                  <a:srgbClr val="FFFFFF"/>
                </a:solidFill>
                <a:latin typeface="Arial"/>
                <a:ea typeface="Arial"/>
                <a:cs typeface="Arial"/>
                <a:sym typeface="Arial"/>
              </a:rPr>
              <a:t>.</a:t>
            </a:r>
            <a:endParaRPr sz="2025" dirty="0">
              <a:solidFill>
                <a:srgbClr val="FFFFFF"/>
              </a:solidFill>
              <a:latin typeface="Arial"/>
              <a:ea typeface="Arial"/>
              <a:cs typeface="Arial"/>
              <a:sym typeface="Arial"/>
            </a:endParaRPr>
          </a:p>
          <a:p>
            <a:pPr>
              <a:lnSpc>
                <a:spcPct val="115000"/>
              </a:lnSpc>
              <a:spcAft>
                <a:spcPts val="750"/>
              </a:spcAft>
              <a:buClr>
                <a:srgbClr val="000000"/>
              </a:buClr>
              <a:buSzPts val="1400"/>
            </a:pPr>
            <a:endParaRPr sz="1050" dirty="0">
              <a:solidFill>
                <a:srgbClr val="000000"/>
              </a:solidFill>
              <a:latin typeface="Calibri"/>
              <a:ea typeface="Calibri"/>
              <a:cs typeface="Calibri"/>
              <a:sym typeface="Calibri"/>
            </a:endParaRPr>
          </a:p>
        </p:txBody>
      </p:sp>
      <p:sp>
        <p:nvSpPr>
          <p:cNvPr id="114" name="Google Shape;114;gce2a83fa45_0_30"/>
          <p:cNvSpPr txBox="1"/>
          <p:nvPr/>
        </p:nvSpPr>
        <p:spPr>
          <a:xfrm>
            <a:off x="5303670" y="4856585"/>
            <a:ext cx="3592931" cy="911253"/>
          </a:xfrm>
          <a:prstGeom prst="rect">
            <a:avLst/>
          </a:prstGeom>
          <a:noFill/>
          <a:ln>
            <a:noFill/>
          </a:ln>
        </p:spPr>
        <p:txBody>
          <a:bodyPr spcFirstLastPara="1" wrap="square" lIns="68569" tIns="68569" rIns="68569" bIns="68569" anchor="t" anchorCtr="0">
            <a:spAutoFit/>
          </a:bodyPr>
          <a:lstStyle/>
          <a:p>
            <a:pPr>
              <a:lnSpc>
                <a:spcPct val="115000"/>
              </a:lnSpc>
              <a:spcBef>
                <a:spcPts val="1800"/>
              </a:spcBef>
              <a:spcAft>
                <a:spcPts val="450"/>
              </a:spcAft>
              <a:buClr>
                <a:srgbClr val="000000"/>
              </a:buClr>
              <a:buSzPts val="1200"/>
            </a:pPr>
            <a:r>
              <a:rPr lang="en-US" sz="900" dirty="0">
                <a:solidFill>
                  <a:srgbClr val="FFFFFF"/>
                </a:solidFill>
                <a:latin typeface="Arial"/>
                <a:ea typeface="Arial"/>
                <a:cs typeface="Arial"/>
                <a:sym typeface="Arial"/>
              </a:rPr>
              <a:t>A Snapshot of the Frontiers of Fairness in Machine Learning</a:t>
            </a:r>
            <a:br>
              <a:rPr lang="en-US" sz="900" dirty="0">
                <a:solidFill>
                  <a:srgbClr val="FFFFFF"/>
                </a:solidFill>
                <a:latin typeface="Arial"/>
                <a:ea typeface="Arial"/>
                <a:cs typeface="Arial"/>
                <a:sym typeface="Arial"/>
              </a:rPr>
            </a:br>
            <a:r>
              <a:rPr lang="en-US" sz="900" dirty="0">
                <a:solidFill>
                  <a:srgbClr val="FFFFFF"/>
                </a:solidFill>
                <a:latin typeface="Arial"/>
                <a:ea typeface="Arial"/>
                <a:cs typeface="Arial"/>
                <a:sym typeface="Arial"/>
              </a:rPr>
              <a:t>By Alexandra </a:t>
            </a:r>
            <a:r>
              <a:rPr lang="en-US" sz="900" dirty="0" err="1">
                <a:solidFill>
                  <a:srgbClr val="FFFFFF"/>
                </a:solidFill>
                <a:latin typeface="Arial"/>
                <a:ea typeface="Arial"/>
                <a:cs typeface="Arial"/>
                <a:sym typeface="Arial"/>
              </a:rPr>
              <a:t>Chouldechova</a:t>
            </a:r>
            <a:r>
              <a:rPr lang="en-US" sz="900" dirty="0">
                <a:solidFill>
                  <a:srgbClr val="FFFFFF"/>
                </a:solidFill>
                <a:latin typeface="Arial"/>
                <a:ea typeface="Arial"/>
                <a:cs typeface="Arial"/>
                <a:sym typeface="Arial"/>
              </a:rPr>
              <a:t>, Aaron Roth</a:t>
            </a:r>
            <a:br>
              <a:rPr lang="en-US" sz="900" dirty="0">
                <a:solidFill>
                  <a:srgbClr val="FFFFFF"/>
                </a:solidFill>
                <a:latin typeface="Arial"/>
                <a:ea typeface="Arial"/>
                <a:cs typeface="Arial"/>
                <a:sym typeface="Arial"/>
              </a:rPr>
            </a:br>
            <a:r>
              <a:rPr lang="en-US" sz="900" dirty="0">
                <a:solidFill>
                  <a:srgbClr val="FFFFFF"/>
                </a:solidFill>
                <a:latin typeface="Arial"/>
                <a:ea typeface="Arial"/>
                <a:cs typeface="Arial"/>
                <a:sym typeface="Arial"/>
              </a:rPr>
              <a:t>Communications of the ACM, May 2020, Vol. 63 No. 5, Pages 82-89</a:t>
            </a:r>
            <a:endParaRPr sz="900" dirty="0">
              <a:solidFill>
                <a:srgbClr val="FFFFFF"/>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76EE-E851-3F3A-5795-B500AEC81457}"/>
              </a:ext>
            </a:extLst>
          </p:cNvPr>
          <p:cNvSpPr>
            <a:spLocks noGrp="1"/>
          </p:cNvSpPr>
          <p:nvPr>
            <p:ph type="title"/>
          </p:nvPr>
        </p:nvSpPr>
        <p:spPr>
          <a:xfrm>
            <a:off x="327025" y="2645569"/>
            <a:ext cx="7886700" cy="994172"/>
          </a:xfrm>
        </p:spPr>
        <p:txBody>
          <a:bodyPr/>
          <a:lstStyle/>
          <a:p>
            <a:pPr algn="r"/>
            <a:r>
              <a:rPr lang="en-US" dirty="0"/>
              <a:t>Case Studies</a:t>
            </a:r>
          </a:p>
        </p:txBody>
      </p:sp>
      <p:sp>
        <p:nvSpPr>
          <p:cNvPr id="3" name="Slide Number Placeholder 2">
            <a:extLst>
              <a:ext uri="{FF2B5EF4-FFF2-40B4-BE49-F238E27FC236}">
                <a16:creationId xmlns:a16="http://schemas.microsoft.com/office/drawing/2014/main" id="{49BCF00B-676F-9D23-A0E6-39838E93233E}"/>
              </a:ext>
            </a:extLst>
          </p:cNvPr>
          <p:cNvSpPr>
            <a:spLocks noGrp="1"/>
          </p:cNvSpPr>
          <p:nvPr>
            <p:ph type="sldNum" sz="quarter" idx="12"/>
          </p:nvPr>
        </p:nvSpPr>
        <p:spPr/>
        <p:txBody>
          <a:bodyPr/>
          <a:lstStyle/>
          <a:p>
            <a:fld id="{C2DF9CFF-0025-4A3D-90B2-409C35957192}" type="slidenum">
              <a:rPr lang="en-US" smtClean="0"/>
              <a:pPr/>
              <a:t>74</a:t>
            </a:fld>
            <a:endParaRPr lang="en-US"/>
          </a:p>
        </p:txBody>
      </p:sp>
    </p:spTree>
    <p:extLst>
      <p:ext uri="{BB962C8B-B14F-4D97-AF65-F5344CB8AC3E}">
        <p14:creationId xmlns:p14="http://schemas.microsoft.com/office/powerpoint/2010/main" val="3715290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2C14-D43B-4DB0-A295-7B7549FCD9BA}"/>
              </a:ext>
            </a:extLst>
          </p:cNvPr>
          <p:cNvSpPr>
            <a:spLocks noGrp="1"/>
          </p:cNvSpPr>
          <p:nvPr>
            <p:ph type="title"/>
          </p:nvPr>
        </p:nvSpPr>
        <p:spPr>
          <a:xfrm>
            <a:off x="628650" y="436171"/>
            <a:ext cx="7886700" cy="582570"/>
          </a:xfrm>
        </p:spPr>
        <p:txBody>
          <a:bodyPr>
            <a:normAutofit fontScale="90000"/>
          </a:bodyPr>
          <a:lstStyle/>
          <a:p>
            <a:pPr algn="ctr"/>
            <a:r>
              <a:rPr lang="en-US" dirty="0"/>
              <a:t>Algorithmic (Un)Fairness: Examples</a:t>
            </a:r>
          </a:p>
        </p:txBody>
      </p:sp>
      <p:sp>
        <p:nvSpPr>
          <p:cNvPr id="3" name="TextBox 2">
            <a:extLst>
              <a:ext uri="{FF2B5EF4-FFF2-40B4-BE49-F238E27FC236}">
                <a16:creationId xmlns:a16="http://schemas.microsoft.com/office/drawing/2014/main" id="{B1214872-3F3C-4F7B-8A13-C1E1082BF072}"/>
              </a:ext>
            </a:extLst>
          </p:cNvPr>
          <p:cNvSpPr txBox="1"/>
          <p:nvPr/>
        </p:nvSpPr>
        <p:spPr>
          <a:xfrm>
            <a:off x="201238" y="1412776"/>
            <a:ext cx="3741729" cy="5262979"/>
          </a:xfrm>
          <a:prstGeom prst="rect">
            <a:avLst/>
          </a:prstGeom>
          <a:noFill/>
        </p:spPr>
        <p:txBody>
          <a:bodyPr wrap="square" rtlCol="0">
            <a:spAutoFit/>
          </a:bodyPr>
          <a:lstStyle/>
          <a:p>
            <a:r>
              <a:rPr lang="en-US" sz="2400" dirty="0"/>
              <a:t>Example: </a:t>
            </a:r>
            <a:r>
              <a:rPr lang="en-US" sz="2400" b="1" dirty="0"/>
              <a:t>The COMPAS recidivism prediction</a:t>
            </a:r>
            <a:r>
              <a:rPr lang="en-US" sz="2400" b="1" baseline="30000" dirty="0"/>
              <a:t>(1)</a:t>
            </a:r>
          </a:p>
          <a:p>
            <a:endParaRPr lang="en-US" sz="2400" b="1" baseline="30000" dirty="0"/>
          </a:p>
          <a:p>
            <a:endParaRPr lang="en-US" sz="2400" b="1" baseline="30000" dirty="0"/>
          </a:p>
          <a:p>
            <a:endParaRPr lang="en-US" sz="2400" b="1" baseline="30000" dirty="0">
              <a:sym typeface="Calibri"/>
            </a:endParaRPr>
          </a:p>
          <a:p>
            <a:r>
              <a:rPr lang="en-US" sz="2400" dirty="0">
                <a:solidFill>
                  <a:schemeClr val="dk1"/>
                </a:solidFill>
                <a:latin typeface="Calibri"/>
                <a:ea typeface="Calibri"/>
                <a:cs typeface="Calibri"/>
                <a:sym typeface="Calibri"/>
              </a:rPr>
              <a:t>Commercial tool that uses a </a:t>
            </a:r>
            <a:r>
              <a:rPr lang="en-US" sz="2400" i="1" dirty="0">
                <a:solidFill>
                  <a:srgbClr val="2F5496"/>
                </a:solidFill>
                <a:latin typeface="Calibri"/>
                <a:ea typeface="Calibri"/>
                <a:cs typeface="Calibri"/>
                <a:sym typeface="Calibri"/>
              </a:rPr>
              <a:t>risk assessment algorithm </a:t>
            </a:r>
            <a:r>
              <a:rPr lang="en-US" sz="2400" dirty="0">
                <a:solidFill>
                  <a:schemeClr val="dk1"/>
                </a:solidFill>
                <a:latin typeface="Calibri"/>
                <a:ea typeface="Calibri"/>
                <a:cs typeface="Calibri"/>
                <a:sym typeface="Calibri"/>
              </a:rPr>
              <a:t>to predict some categories of future crime</a:t>
            </a:r>
            <a:r>
              <a:rPr lang="en-US" sz="2400" dirty="0"/>
              <a:t> </a:t>
            </a:r>
          </a:p>
          <a:p>
            <a:endParaRPr lang="en-US" sz="2400" dirty="0"/>
          </a:p>
          <a:p>
            <a:r>
              <a:rPr lang="en-US" sz="2400" dirty="0">
                <a:latin typeface="Calibri"/>
                <a:ea typeface="Calibri"/>
                <a:cs typeface="Calibri"/>
                <a:sym typeface="Calibri"/>
              </a:rPr>
              <a:t>Used</a:t>
            </a:r>
            <a:r>
              <a:rPr lang="en-US" sz="2400" dirty="0">
                <a:solidFill>
                  <a:schemeClr val="accent1">
                    <a:lumMod val="75000"/>
                  </a:schemeClr>
                </a:solidFill>
                <a:latin typeface="Calibri"/>
                <a:ea typeface="Calibri"/>
                <a:cs typeface="Calibri"/>
                <a:sym typeface="Calibri"/>
              </a:rPr>
              <a:t> in courts </a:t>
            </a:r>
            <a:r>
              <a:rPr lang="en-US" sz="2400" dirty="0">
                <a:solidFill>
                  <a:schemeClr val="dk1"/>
                </a:solidFill>
                <a:latin typeface="Calibri"/>
                <a:ea typeface="Calibri"/>
                <a:cs typeface="Calibri"/>
                <a:sym typeface="Calibri"/>
              </a:rPr>
              <a:t>in the US for bail and sentencing decisions</a:t>
            </a:r>
          </a:p>
          <a:p>
            <a:endParaRPr lang="en-US" sz="2400" dirty="0">
              <a:solidFill>
                <a:schemeClr val="dk1"/>
              </a:solidFill>
              <a:latin typeface="Calibri"/>
              <a:ea typeface="Calibri"/>
              <a:cs typeface="Calibri"/>
              <a:sym typeface="Calibri"/>
            </a:endParaRPr>
          </a:p>
          <a:p>
            <a:r>
              <a:rPr lang="en-US" sz="2400" dirty="0">
                <a:solidFill>
                  <a:schemeClr val="dk1"/>
                </a:solidFill>
                <a:latin typeface="Calibri"/>
                <a:ea typeface="Calibri"/>
                <a:cs typeface="Calibri"/>
                <a:sym typeface="Calibri"/>
              </a:rPr>
              <a:t>Study by ProPublica </a:t>
            </a:r>
          </a:p>
        </p:txBody>
      </p:sp>
      <p:pic>
        <p:nvPicPr>
          <p:cNvPr id="5" name="Picture 2" descr="Image for post">
            <a:extLst>
              <a:ext uri="{FF2B5EF4-FFF2-40B4-BE49-F238E27FC236}">
                <a16:creationId xmlns:a16="http://schemas.microsoft.com/office/drawing/2014/main" id="{4C7E7C81-C50B-4488-8D09-8D71C05C6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477" y="3743634"/>
            <a:ext cx="4311255" cy="7608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12ACB03-8818-41E9-AFE2-7604C56883B6}"/>
              </a:ext>
            </a:extLst>
          </p:cNvPr>
          <p:cNvSpPr txBox="1"/>
          <p:nvPr/>
        </p:nvSpPr>
        <p:spPr>
          <a:xfrm>
            <a:off x="4426641" y="5300275"/>
            <a:ext cx="4516121" cy="207749"/>
          </a:xfrm>
          <a:prstGeom prst="rect">
            <a:avLst/>
          </a:prstGeom>
          <a:noFill/>
        </p:spPr>
        <p:txBody>
          <a:bodyPr wrap="square" rtlCol="0">
            <a:spAutoFit/>
          </a:bodyPr>
          <a:lstStyle/>
          <a:p>
            <a:r>
              <a:rPr lang="en-US" sz="750" baseline="30000" dirty="0"/>
              <a:t>(1) </a:t>
            </a:r>
            <a:r>
              <a:rPr lang="LID4096" sz="750" dirty="0"/>
              <a:t>https://www.propublica.org/article/machine-bias-risk-assessments-in-criminal-sentencing</a:t>
            </a:r>
          </a:p>
        </p:txBody>
      </p:sp>
      <p:sp>
        <p:nvSpPr>
          <p:cNvPr id="4" name="Θέση αριθμού διαφάνειας 3">
            <a:extLst>
              <a:ext uri="{FF2B5EF4-FFF2-40B4-BE49-F238E27FC236}">
                <a16:creationId xmlns:a16="http://schemas.microsoft.com/office/drawing/2014/main" id="{A70A6DEC-36C6-4E60-8E7F-A12E20C00220}"/>
              </a:ext>
            </a:extLst>
          </p:cNvPr>
          <p:cNvSpPr>
            <a:spLocks noGrp="1"/>
          </p:cNvSpPr>
          <p:nvPr>
            <p:ph type="sldNum" sz="quarter" idx="12"/>
          </p:nvPr>
        </p:nvSpPr>
        <p:spPr/>
        <p:txBody>
          <a:bodyPr/>
          <a:lstStyle/>
          <a:p>
            <a:fld id="{C2DF9CFF-0025-4A3D-90B2-409C35957192}" type="slidenum">
              <a:rPr lang="en-US" smtClean="0"/>
              <a:t>75</a:t>
            </a:fld>
            <a:endParaRPr lang="en-US"/>
          </a:p>
        </p:txBody>
      </p:sp>
      <p:pic>
        <p:nvPicPr>
          <p:cNvPr id="6" name="Google Shape;183;g7a289461aa_0_29">
            <a:extLst>
              <a:ext uri="{FF2B5EF4-FFF2-40B4-BE49-F238E27FC236}">
                <a16:creationId xmlns:a16="http://schemas.microsoft.com/office/drawing/2014/main" id="{25D615A3-237C-82C0-8208-A06F181CD193}"/>
              </a:ext>
            </a:extLst>
          </p:cNvPr>
          <p:cNvPicPr preferRelativeResize="0"/>
          <p:nvPr/>
        </p:nvPicPr>
        <p:blipFill rotWithShape="1">
          <a:blip r:embed="rId3">
            <a:alphaModFix/>
          </a:blip>
          <a:srcRect l="8421" t="57230" r="76219" b="19938"/>
          <a:stretch/>
        </p:blipFill>
        <p:spPr>
          <a:xfrm>
            <a:off x="5076056" y="1349976"/>
            <a:ext cx="1656184" cy="1872796"/>
          </a:xfrm>
          <a:prstGeom prst="rect">
            <a:avLst/>
          </a:prstGeom>
          <a:noFill/>
          <a:ln>
            <a:noFill/>
          </a:ln>
        </p:spPr>
      </p:pic>
    </p:spTree>
    <p:extLst>
      <p:ext uri="{BB962C8B-B14F-4D97-AF65-F5344CB8AC3E}">
        <p14:creationId xmlns:p14="http://schemas.microsoft.com/office/powerpoint/2010/main" val="845903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2C14-D43B-4DB0-A295-7B7549FCD9BA}"/>
              </a:ext>
            </a:extLst>
          </p:cNvPr>
          <p:cNvSpPr>
            <a:spLocks noGrp="1"/>
          </p:cNvSpPr>
          <p:nvPr>
            <p:ph type="title"/>
          </p:nvPr>
        </p:nvSpPr>
        <p:spPr>
          <a:xfrm>
            <a:off x="539552" y="350836"/>
            <a:ext cx="7886700" cy="582570"/>
          </a:xfrm>
        </p:spPr>
        <p:txBody>
          <a:bodyPr>
            <a:normAutofit fontScale="90000"/>
          </a:bodyPr>
          <a:lstStyle/>
          <a:p>
            <a:pPr algn="ctr"/>
            <a:r>
              <a:rPr lang="en-US" dirty="0"/>
              <a:t>Algorithmic (Un)Fairness: Examples</a:t>
            </a:r>
          </a:p>
        </p:txBody>
      </p:sp>
      <p:sp>
        <p:nvSpPr>
          <p:cNvPr id="4" name="TextBox 3">
            <a:extLst>
              <a:ext uri="{FF2B5EF4-FFF2-40B4-BE49-F238E27FC236}">
                <a16:creationId xmlns:a16="http://schemas.microsoft.com/office/drawing/2014/main" id="{4723489B-369C-4847-8E12-F2FE6FAA7F60}"/>
              </a:ext>
            </a:extLst>
          </p:cNvPr>
          <p:cNvSpPr txBox="1"/>
          <p:nvPr/>
        </p:nvSpPr>
        <p:spPr>
          <a:xfrm>
            <a:off x="278198" y="2017273"/>
            <a:ext cx="3614606" cy="507831"/>
          </a:xfrm>
          <a:prstGeom prst="rect">
            <a:avLst/>
          </a:prstGeom>
          <a:noFill/>
        </p:spPr>
        <p:txBody>
          <a:bodyPr wrap="square" rtlCol="0">
            <a:spAutoFit/>
          </a:bodyPr>
          <a:lstStyle/>
          <a:p>
            <a:r>
              <a:rPr lang="en-US" sz="1350" dirty="0"/>
              <a:t>Example: </a:t>
            </a:r>
            <a:r>
              <a:rPr lang="en-US" sz="1350" b="1" dirty="0"/>
              <a:t>Word Embeddings</a:t>
            </a:r>
            <a:r>
              <a:rPr lang="en-US" sz="1350" b="1" baseline="30000" dirty="0"/>
              <a:t>(2)</a:t>
            </a:r>
          </a:p>
          <a:p>
            <a:endParaRPr lang="en-US" sz="1350" dirty="0"/>
          </a:p>
        </p:txBody>
      </p:sp>
      <p:pic>
        <p:nvPicPr>
          <p:cNvPr id="6" name="Picture 5">
            <a:extLst>
              <a:ext uri="{FF2B5EF4-FFF2-40B4-BE49-F238E27FC236}">
                <a16:creationId xmlns:a16="http://schemas.microsoft.com/office/drawing/2014/main" id="{CDA90435-DE37-4D71-A400-3DAFDA804E1D}"/>
              </a:ext>
            </a:extLst>
          </p:cNvPr>
          <p:cNvPicPr>
            <a:picLocks noChangeAspect="1"/>
          </p:cNvPicPr>
          <p:nvPr/>
        </p:nvPicPr>
        <p:blipFill>
          <a:blip r:embed="rId2"/>
          <a:stretch>
            <a:fillRect/>
          </a:stretch>
        </p:blipFill>
        <p:spPr>
          <a:xfrm>
            <a:off x="3892804" y="1999854"/>
            <a:ext cx="5076564" cy="332808"/>
          </a:xfrm>
          <a:prstGeom prst="rect">
            <a:avLst/>
          </a:prstGeom>
        </p:spPr>
      </p:pic>
      <p:pic>
        <p:nvPicPr>
          <p:cNvPr id="7" name="Picture 6">
            <a:extLst>
              <a:ext uri="{FF2B5EF4-FFF2-40B4-BE49-F238E27FC236}">
                <a16:creationId xmlns:a16="http://schemas.microsoft.com/office/drawing/2014/main" id="{7BC90647-08EE-4C8F-8DAE-0703137263D8}"/>
              </a:ext>
            </a:extLst>
          </p:cNvPr>
          <p:cNvPicPr>
            <a:picLocks noChangeAspect="1"/>
          </p:cNvPicPr>
          <p:nvPr/>
        </p:nvPicPr>
        <p:blipFill>
          <a:blip r:embed="rId3"/>
          <a:stretch>
            <a:fillRect/>
          </a:stretch>
        </p:blipFill>
        <p:spPr>
          <a:xfrm>
            <a:off x="4369265" y="2728018"/>
            <a:ext cx="3810668" cy="1008550"/>
          </a:xfrm>
          <a:prstGeom prst="rect">
            <a:avLst/>
          </a:prstGeom>
        </p:spPr>
      </p:pic>
      <p:sp>
        <p:nvSpPr>
          <p:cNvPr id="9" name="TextBox 8">
            <a:extLst>
              <a:ext uri="{FF2B5EF4-FFF2-40B4-BE49-F238E27FC236}">
                <a16:creationId xmlns:a16="http://schemas.microsoft.com/office/drawing/2014/main" id="{8080459B-76D3-4996-8A63-A33FFAABBBDC}"/>
              </a:ext>
            </a:extLst>
          </p:cNvPr>
          <p:cNvSpPr txBox="1"/>
          <p:nvPr/>
        </p:nvSpPr>
        <p:spPr>
          <a:xfrm>
            <a:off x="194133" y="4069469"/>
            <a:ext cx="5815796" cy="818173"/>
          </a:xfrm>
          <a:prstGeom prst="rect">
            <a:avLst/>
          </a:prstGeom>
          <a:noFill/>
        </p:spPr>
        <p:txBody>
          <a:bodyPr wrap="square">
            <a:spAutoFit/>
          </a:bodyPr>
          <a:lstStyle/>
          <a:p>
            <a:pPr>
              <a:buClr>
                <a:schemeClr val="dk1"/>
              </a:buClr>
              <a:buSzPts val="1100"/>
            </a:pPr>
            <a:r>
              <a:rPr lang="en-US" sz="1350" dirty="0">
                <a:solidFill>
                  <a:schemeClr val="dk1"/>
                </a:solidFill>
                <a:ea typeface="Lato"/>
                <a:cs typeface="Lato"/>
                <a:sym typeface="Lato"/>
              </a:rPr>
              <a:t>Trained on a corpus of Google News texts</a:t>
            </a:r>
          </a:p>
          <a:p>
            <a:pPr>
              <a:spcBef>
                <a:spcPts val="750"/>
              </a:spcBef>
              <a:spcAft>
                <a:spcPts val="750"/>
              </a:spcAft>
              <a:buClr>
                <a:srgbClr val="000000"/>
              </a:buClr>
              <a:buSzPts val="1500"/>
            </a:pPr>
            <a:r>
              <a:rPr lang="en-US" sz="1350" dirty="0">
                <a:solidFill>
                  <a:schemeClr val="dk1"/>
                </a:solidFill>
                <a:ea typeface="Lato"/>
                <a:cs typeface="Lato"/>
                <a:sym typeface="Lato"/>
              </a:rPr>
              <a:t>The trained embedding exhibit </a:t>
            </a:r>
            <a:r>
              <a:rPr lang="en-US" sz="1350" dirty="0">
                <a:solidFill>
                  <a:schemeClr val="accent1">
                    <a:lumMod val="75000"/>
                  </a:schemeClr>
                </a:solidFill>
                <a:ea typeface="Lato"/>
                <a:cs typeface="Lato"/>
                <a:sym typeface="Lato"/>
              </a:rPr>
              <a:t>female/male gender stereotypes</a:t>
            </a:r>
            <a:r>
              <a:rPr lang="en-US" sz="1350" dirty="0">
                <a:solidFill>
                  <a:schemeClr val="dk1"/>
                </a:solidFill>
                <a:ea typeface="Lato"/>
                <a:cs typeface="Lato"/>
                <a:sym typeface="Lato"/>
              </a:rPr>
              <a:t>, learning that "doctor" is more similar to man than to woman</a:t>
            </a:r>
            <a:endParaRPr lang="en-US" sz="788" dirty="0">
              <a:solidFill>
                <a:srgbClr val="000000"/>
              </a:solidFill>
              <a:ea typeface="Arial"/>
              <a:cs typeface="Arial"/>
              <a:sym typeface="Arial"/>
            </a:endParaRPr>
          </a:p>
        </p:txBody>
      </p:sp>
      <p:sp>
        <p:nvSpPr>
          <p:cNvPr id="10" name="TextBox 9">
            <a:extLst>
              <a:ext uri="{FF2B5EF4-FFF2-40B4-BE49-F238E27FC236}">
                <a16:creationId xmlns:a16="http://schemas.microsoft.com/office/drawing/2014/main" id="{F9254D34-53E9-46A8-BB2F-2C81FE8F3864}"/>
              </a:ext>
            </a:extLst>
          </p:cNvPr>
          <p:cNvSpPr txBox="1"/>
          <p:nvPr/>
        </p:nvSpPr>
        <p:spPr>
          <a:xfrm>
            <a:off x="278199" y="4997247"/>
            <a:ext cx="3392201" cy="276999"/>
          </a:xfrm>
          <a:prstGeom prst="rect">
            <a:avLst/>
          </a:prstGeom>
          <a:noFill/>
        </p:spPr>
        <p:txBody>
          <a:bodyPr wrap="square" rtlCol="0">
            <a:spAutoFit/>
          </a:bodyPr>
          <a:lstStyle/>
          <a:p>
            <a:r>
              <a:rPr lang="nl-BE" sz="1200" dirty="0"/>
              <a:t>Such embeddings as input to downstream ML tasks</a:t>
            </a:r>
            <a:endParaRPr lang="en-US" sz="1200" dirty="0"/>
          </a:p>
        </p:txBody>
      </p:sp>
      <p:sp>
        <p:nvSpPr>
          <p:cNvPr id="8" name="TextBox 7">
            <a:extLst>
              <a:ext uri="{FF2B5EF4-FFF2-40B4-BE49-F238E27FC236}">
                <a16:creationId xmlns:a16="http://schemas.microsoft.com/office/drawing/2014/main" id="{4E8CACA0-3C47-4BEB-AA71-8624938323B2}"/>
              </a:ext>
            </a:extLst>
          </p:cNvPr>
          <p:cNvSpPr txBox="1"/>
          <p:nvPr/>
        </p:nvSpPr>
        <p:spPr>
          <a:xfrm>
            <a:off x="194132" y="5716845"/>
            <a:ext cx="7789127" cy="207749"/>
          </a:xfrm>
          <a:prstGeom prst="rect">
            <a:avLst/>
          </a:prstGeom>
          <a:noFill/>
        </p:spPr>
        <p:txBody>
          <a:bodyPr wrap="square" rtlCol="0">
            <a:spAutoFit/>
          </a:bodyPr>
          <a:lstStyle/>
          <a:p>
            <a:r>
              <a:rPr lang="en-US" sz="750" baseline="30000" dirty="0"/>
              <a:t>(2) </a:t>
            </a:r>
            <a:r>
              <a:rPr lang="en-US" sz="750" dirty="0" err="1"/>
              <a:t>Bolukbasi</a:t>
            </a:r>
            <a:r>
              <a:rPr lang="en-US" sz="750" dirty="0"/>
              <a:t> et al. "Man is to computer programmer as woman is to homemaker? debiasing word embeddings." </a:t>
            </a:r>
            <a:r>
              <a:rPr lang="en-US" sz="750" i="1" dirty="0"/>
              <a:t>Advances in Neural Information Processing Systems</a:t>
            </a:r>
            <a:r>
              <a:rPr lang="en-US" sz="750" dirty="0"/>
              <a:t> (2016).</a:t>
            </a:r>
            <a:endParaRPr lang="LID4096" sz="750" dirty="0"/>
          </a:p>
        </p:txBody>
      </p:sp>
      <p:sp>
        <p:nvSpPr>
          <p:cNvPr id="3" name="Θέση αριθμού διαφάνειας 2">
            <a:extLst>
              <a:ext uri="{FF2B5EF4-FFF2-40B4-BE49-F238E27FC236}">
                <a16:creationId xmlns:a16="http://schemas.microsoft.com/office/drawing/2014/main" id="{7A9894B0-0192-4000-A7DF-DC9A7991FC70}"/>
              </a:ext>
            </a:extLst>
          </p:cNvPr>
          <p:cNvSpPr>
            <a:spLocks noGrp="1"/>
          </p:cNvSpPr>
          <p:nvPr>
            <p:ph type="sldNum" sz="quarter" idx="12"/>
          </p:nvPr>
        </p:nvSpPr>
        <p:spPr/>
        <p:txBody>
          <a:bodyPr/>
          <a:lstStyle/>
          <a:p>
            <a:fld id="{C2DF9CFF-0025-4A3D-90B2-409C35957192}" type="slidenum">
              <a:rPr lang="en-US" smtClean="0"/>
              <a:t>76</a:t>
            </a:fld>
            <a:endParaRPr lang="en-US"/>
          </a:p>
        </p:txBody>
      </p:sp>
      <p:sp>
        <p:nvSpPr>
          <p:cNvPr id="13" name="Content Placeholder 2">
            <a:extLst>
              <a:ext uri="{FF2B5EF4-FFF2-40B4-BE49-F238E27FC236}">
                <a16:creationId xmlns:a16="http://schemas.microsoft.com/office/drawing/2014/main" id="{5BBF90AE-8E1B-4BA8-85D6-F53BAF6CD148}"/>
              </a:ext>
            </a:extLst>
          </p:cNvPr>
          <p:cNvSpPr txBox="1">
            <a:spLocks/>
          </p:cNvSpPr>
          <p:nvPr/>
        </p:nvSpPr>
        <p:spPr>
          <a:xfrm>
            <a:off x="238654" y="2438447"/>
            <a:ext cx="3693695" cy="133012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2"/>
              </a:buClr>
              <a:buSzPct val="75000"/>
              <a:buFont typeface="Wingdings" pitchFamily="2" charset="2"/>
              <a:buChar char="§"/>
              <a:defRPr lang="en-GB" sz="3200" b="1" kern="1200" dirty="0" smtClean="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75000"/>
              <a:buFont typeface="Wingdings" pitchFamily="2" charset="2"/>
              <a:buChar char="§"/>
              <a:defRPr lang="en-GB" sz="32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
                <a:srgbClr val="EA2C38"/>
              </a:buClr>
              <a:buNone/>
              <a:defRPr/>
            </a:pPr>
            <a:r>
              <a:rPr lang="nl-BE" sz="1350" b="0" dirty="0">
                <a:solidFill>
                  <a:schemeClr val="tx1"/>
                </a:solidFill>
              </a:rPr>
              <a:t>representation of words/texts as a vector of numbers</a:t>
            </a:r>
          </a:p>
          <a:p>
            <a:pPr marL="514350" lvl="1" indent="-171450" defTabSz="685800">
              <a:spcBef>
                <a:spcPts val="375"/>
              </a:spcBef>
              <a:buClr>
                <a:srgbClr val="002E65"/>
              </a:buClr>
              <a:defRPr/>
            </a:pPr>
            <a:r>
              <a:rPr lang="nl-BE" sz="1350" dirty="0">
                <a:solidFill>
                  <a:schemeClr val="tx1"/>
                </a:solidFill>
              </a:rPr>
              <a:t>Banana	</a:t>
            </a:r>
            <a:r>
              <a:rPr lang="nl-BE" sz="1350" dirty="0">
                <a:solidFill>
                  <a:schemeClr val="tx1"/>
                </a:solidFill>
                <a:sym typeface="Wingdings" panose="05000000000000000000" pitchFamily="2" charset="2"/>
              </a:rPr>
              <a:t>(0.3, 5.8, 7.3, 0.1)</a:t>
            </a:r>
          </a:p>
          <a:p>
            <a:pPr marL="514350" lvl="1" indent="-171450" defTabSz="685800">
              <a:spcBef>
                <a:spcPts val="375"/>
              </a:spcBef>
              <a:buClr>
                <a:srgbClr val="002E65"/>
              </a:buClr>
              <a:defRPr/>
            </a:pPr>
            <a:r>
              <a:rPr lang="nl-BE" sz="1350" dirty="0">
                <a:solidFill>
                  <a:schemeClr val="tx1"/>
                </a:solidFill>
                <a:sym typeface="Wingdings" panose="05000000000000000000" pitchFamily="2" charset="2"/>
              </a:rPr>
              <a:t>Father	(0.4, 0.7, 1.2, 0.4)</a:t>
            </a:r>
            <a:endParaRPr lang="nl-BE" sz="1350" dirty="0">
              <a:solidFill>
                <a:schemeClr val="tx1"/>
              </a:solidFill>
            </a:endParaRPr>
          </a:p>
          <a:p>
            <a:pPr marL="514350" lvl="1" indent="-171450" defTabSz="685800">
              <a:spcBef>
                <a:spcPts val="375"/>
              </a:spcBef>
              <a:buClr>
                <a:srgbClr val="002E65"/>
              </a:buClr>
              <a:defRPr/>
            </a:pPr>
            <a:r>
              <a:rPr lang="nl-BE" sz="1350" dirty="0">
                <a:solidFill>
                  <a:schemeClr val="tx1"/>
                </a:solidFill>
              </a:rPr>
              <a:t>Baby 	</a:t>
            </a:r>
            <a:r>
              <a:rPr lang="nl-BE" sz="1350" dirty="0">
                <a:solidFill>
                  <a:schemeClr val="tx1"/>
                </a:solidFill>
                <a:sym typeface="Wingdings" panose="05000000000000000000" pitchFamily="2" charset="2"/>
              </a:rPr>
              <a:t> (0.3, 0.6, 1.5, 3.0)</a:t>
            </a:r>
          </a:p>
          <a:p>
            <a:pPr marL="0" lvl="1" indent="0" defTabSz="685800">
              <a:spcBef>
                <a:spcPts val="375"/>
              </a:spcBef>
              <a:buClr>
                <a:srgbClr val="002E65"/>
              </a:buClr>
              <a:buNone/>
              <a:defRPr/>
            </a:pPr>
            <a:r>
              <a:rPr lang="nl-BE" sz="1350" dirty="0">
                <a:solidFill>
                  <a:schemeClr val="tx1"/>
                </a:solidFill>
              </a:rPr>
              <a:t>Why? Algorithms work with numbers. </a:t>
            </a:r>
            <a:endParaRPr lang="nl-BE" sz="2400" b="1" dirty="0">
              <a:solidFill>
                <a:srgbClr val="002E65"/>
              </a:solidFill>
              <a:latin typeface="Calibri"/>
            </a:endParaRPr>
          </a:p>
        </p:txBody>
      </p:sp>
    </p:spTree>
    <p:extLst>
      <p:ext uri="{BB962C8B-B14F-4D97-AF65-F5344CB8AC3E}">
        <p14:creationId xmlns:p14="http://schemas.microsoft.com/office/powerpoint/2010/main" val="1754697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E1504D-1272-4654-8B9E-1E35BFE03745}"/>
              </a:ext>
            </a:extLst>
          </p:cNvPr>
          <p:cNvSpPr>
            <a:spLocks noGrp="1"/>
          </p:cNvSpPr>
          <p:nvPr>
            <p:ph type="sldNum" idx="12"/>
          </p:nvPr>
        </p:nvSpPr>
        <p:spPr/>
        <p:txBody>
          <a:bodyPr/>
          <a:lstStyle/>
          <a:p>
            <a:fld id="{00000000-1234-1234-1234-123412341234}" type="slidenum">
              <a:rPr lang="en-US" smtClean="0"/>
              <a:pPr/>
              <a:t>77</a:t>
            </a:fld>
            <a:endParaRPr lang="en-US"/>
          </a:p>
        </p:txBody>
      </p:sp>
      <p:sp>
        <p:nvSpPr>
          <p:cNvPr id="11" name="Title 1">
            <a:extLst>
              <a:ext uri="{FF2B5EF4-FFF2-40B4-BE49-F238E27FC236}">
                <a16:creationId xmlns:a16="http://schemas.microsoft.com/office/drawing/2014/main" id="{A0E20F43-AB1B-4DB8-AFC5-AF150DBF35B8}"/>
              </a:ext>
            </a:extLst>
          </p:cNvPr>
          <p:cNvSpPr>
            <a:spLocks noGrp="1"/>
          </p:cNvSpPr>
          <p:nvPr>
            <p:ph type="title"/>
          </p:nvPr>
        </p:nvSpPr>
        <p:spPr>
          <a:xfrm>
            <a:off x="538274" y="973111"/>
            <a:ext cx="7886700" cy="582570"/>
          </a:xfrm>
        </p:spPr>
        <p:txBody>
          <a:bodyPr>
            <a:normAutofit fontScale="90000"/>
          </a:bodyPr>
          <a:lstStyle/>
          <a:p>
            <a:pPr algn="ctr"/>
            <a:r>
              <a:rPr lang="en-US" dirty="0"/>
              <a:t>Algorithmic (Un)Fairness: Examples</a:t>
            </a:r>
          </a:p>
        </p:txBody>
      </p:sp>
      <p:grpSp>
        <p:nvGrpSpPr>
          <p:cNvPr id="2" name="Group 1">
            <a:extLst>
              <a:ext uri="{FF2B5EF4-FFF2-40B4-BE49-F238E27FC236}">
                <a16:creationId xmlns:a16="http://schemas.microsoft.com/office/drawing/2014/main" id="{9DFE3DA0-6DE8-E905-4E7C-9B8AD7B8A8F1}"/>
              </a:ext>
            </a:extLst>
          </p:cNvPr>
          <p:cNvGrpSpPr/>
          <p:nvPr/>
        </p:nvGrpSpPr>
        <p:grpSpPr>
          <a:xfrm>
            <a:off x="4553539" y="1910157"/>
            <a:ext cx="3999322" cy="4615470"/>
            <a:chOff x="529633" y="1411051"/>
            <a:chExt cx="5332430" cy="6153959"/>
          </a:xfrm>
        </p:grpSpPr>
        <p:sp>
          <p:nvSpPr>
            <p:cNvPr id="12" name="TextBox 11">
              <a:extLst>
                <a:ext uri="{FF2B5EF4-FFF2-40B4-BE49-F238E27FC236}">
                  <a16:creationId xmlns:a16="http://schemas.microsoft.com/office/drawing/2014/main" id="{0B83E5AC-A9BB-4CF6-ACC0-89DF6AE102BF}"/>
                </a:ext>
              </a:extLst>
            </p:cNvPr>
            <p:cNvSpPr txBox="1"/>
            <p:nvPr/>
          </p:nvSpPr>
          <p:spPr>
            <a:xfrm>
              <a:off x="529633" y="1411051"/>
              <a:ext cx="5332430" cy="6100815"/>
            </a:xfrm>
            <a:prstGeom prst="rect">
              <a:avLst/>
            </a:prstGeom>
            <a:noFill/>
          </p:spPr>
          <p:txBody>
            <a:bodyPr wrap="square" rtlCol="0">
              <a:spAutoFit/>
            </a:bodyPr>
            <a:lstStyle/>
            <a:p>
              <a:r>
                <a:rPr lang="en-US" sz="2000" dirty="0"/>
                <a:t>Example: </a:t>
              </a:r>
              <a:r>
                <a:rPr lang="en-US" sz="2000" b="1" dirty="0"/>
                <a:t>Dutch Tax authority fraud risk assessment</a:t>
              </a:r>
              <a:r>
                <a:rPr lang="en-US" sz="2000" b="1" baseline="30000" dirty="0"/>
                <a:t>(4)</a:t>
              </a:r>
            </a:p>
            <a:p>
              <a:endParaRPr lang="en-US" sz="2000" b="1" baseline="30000" dirty="0"/>
            </a:p>
            <a:p>
              <a:pPr marL="214313" indent="-214313">
                <a:buFont typeface="Wingdings" panose="05000000000000000000" pitchFamily="2" charset="2"/>
                <a:buChar char="§"/>
              </a:pPr>
              <a:r>
                <a:rPr lang="en-US" sz="2000" dirty="0"/>
                <a:t>Dutch tax authorities use a self-learning algorithm to create risk profiles to spot </a:t>
              </a:r>
              <a:r>
                <a:rPr lang="en-US" sz="2000" dirty="0">
                  <a:solidFill>
                    <a:srgbClr val="FF0000"/>
                  </a:solidFill>
                </a:rPr>
                <a:t>childcare benefits fraud.</a:t>
              </a:r>
            </a:p>
            <a:p>
              <a:pPr marL="214313" indent="-214313">
                <a:buFont typeface="Wingdings" panose="05000000000000000000" pitchFamily="2" charset="2"/>
                <a:buChar char="§"/>
              </a:pPr>
              <a:r>
                <a:rPr lang="en-US" sz="2000" dirty="0"/>
                <a:t>The criteria for the risk profile were developed by the tax authority, having </a:t>
              </a:r>
              <a:r>
                <a:rPr lang="en-US" sz="2000" dirty="0">
                  <a:solidFill>
                    <a:srgbClr val="FF0000"/>
                  </a:solidFill>
                </a:rPr>
                <a:t>dual nationality </a:t>
              </a:r>
              <a:r>
                <a:rPr lang="en-US" sz="2000" dirty="0"/>
                <a:t>was marked as a big risk indicator, as was a </a:t>
              </a:r>
              <a:r>
                <a:rPr lang="en-US" sz="2000" dirty="0">
                  <a:solidFill>
                    <a:srgbClr val="FF0000"/>
                  </a:solidFill>
                </a:rPr>
                <a:t>low income</a:t>
              </a:r>
              <a:r>
                <a:rPr lang="en-US" sz="2000" dirty="0"/>
                <a:t>. </a:t>
              </a:r>
            </a:p>
            <a:p>
              <a:pPr marL="214313" indent="-214313">
                <a:buFont typeface="Wingdings" panose="05000000000000000000" pitchFamily="2" charset="2"/>
                <a:buChar char="§"/>
              </a:pPr>
              <a:r>
                <a:rPr lang="en-US" sz="2000" dirty="0"/>
                <a:t>The Dutch tax authorities faces a €3.7 million fine</a:t>
              </a:r>
              <a:endParaRPr lang="en-US" sz="2000" b="1" baseline="30000" dirty="0"/>
            </a:p>
            <a:p>
              <a:endParaRPr lang="en-US" sz="2000" dirty="0"/>
            </a:p>
          </p:txBody>
        </p:sp>
        <p:sp>
          <p:nvSpPr>
            <p:cNvPr id="7" name="TextBox 6">
              <a:extLst>
                <a:ext uri="{FF2B5EF4-FFF2-40B4-BE49-F238E27FC236}">
                  <a16:creationId xmlns:a16="http://schemas.microsoft.com/office/drawing/2014/main" id="{A4BBD774-9C72-46AB-B37B-2DDDBFD1D5A6}"/>
                </a:ext>
              </a:extLst>
            </p:cNvPr>
            <p:cNvSpPr txBox="1"/>
            <p:nvPr/>
          </p:nvSpPr>
          <p:spPr>
            <a:xfrm>
              <a:off x="650966" y="7113605"/>
              <a:ext cx="5027238" cy="451405"/>
            </a:xfrm>
            <a:prstGeom prst="rect">
              <a:avLst/>
            </a:prstGeom>
            <a:noFill/>
          </p:spPr>
          <p:txBody>
            <a:bodyPr wrap="square" rtlCol="0">
              <a:spAutoFit/>
            </a:bodyPr>
            <a:lstStyle/>
            <a:p>
              <a:r>
                <a:rPr lang="en-US" sz="800" baseline="30000" dirty="0"/>
                <a:t>(4) </a:t>
              </a:r>
              <a:r>
                <a:rPr lang="en-US" sz="800" dirty="0"/>
                <a:t>https://www.politico.eu/article/dutch-scandal-serves-as-a-warning-for-europe-over-risks-of-using-algorithms/</a:t>
              </a:r>
              <a:endParaRPr lang="el-GR" sz="800" dirty="0"/>
            </a:p>
          </p:txBody>
        </p:sp>
      </p:grpSp>
      <p:grpSp>
        <p:nvGrpSpPr>
          <p:cNvPr id="5" name="Group 4">
            <a:extLst>
              <a:ext uri="{FF2B5EF4-FFF2-40B4-BE49-F238E27FC236}">
                <a16:creationId xmlns:a16="http://schemas.microsoft.com/office/drawing/2014/main" id="{F79A3548-A96A-2F72-BD7C-1F429AE711D8}"/>
              </a:ext>
            </a:extLst>
          </p:cNvPr>
          <p:cNvGrpSpPr/>
          <p:nvPr/>
        </p:nvGrpSpPr>
        <p:grpSpPr>
          <a:xfrm>
            <a:off x="179513" y="1910157"/>
            <a:ext cx="3917937" cy="4477705"/>
            <a:chOff x="6009382" y="3427408"/>
            <a:chExt cx="5223916" cy="5970274"/>
          </a:xfrm>
        </p:grpSpPr>
        <p:sp>
          <p:nvSpPr>
            <p:cNvPr id="4" name="TextBox 3">
              <a:extLst>
                <a:ext uri="{FF2B5EF4-FFF2-40B4-BE49-F238E27FC236}">
                  <a16:creationId xmlns:a16="http://schemas.microsoft.com/office/drawing/2014/main" id="{A60A9BCB-BD30-409C-B072-FF2A9635240E}"/>
                </a:ext>
              </a:extLst>
            </p:cNvPr>
            <p:cNvSpPr txBox="1"/>
            <p:nvPr/>
          </p:nvSpPr>
          <p:spPr>
            <a:xfrm>
              <a:off x="6078231" y="3427408"/>
              <a:ext cx="5155067" cy="5047537"/>
            </a:xfrm>
            <a:prstGeom prst="rect">
              <a:avLst/>
            </a:prstGeom>
            <a:noFill/>
          </p:spPr>
          <p:txBody>
            <a:bodyPr wrap="square" rtlCol="0">
              <a:spAutoFit/>
            </a:bodyPr>
            <a:lstStyle/>
            <a:p>
              <a:r>
                <a:rPr lang="en-US" sz="2000" dirty="0"/>
                <a:t>Example: </a:t>
              </a:r>
              <a:r>
                <a:rPr lang="en-US" sz="2000" b="1" dirty="0"/>
                <a:t>Amazon recruitmen</a:t>
              </a:r>
              <a:r>
                <a:rPr lang="en-US" sz="2000" dirty="0"/>
                <a:t>t </a:t>
              </a:r>
              <a:r>
                <a:rPr lang="en-US" sz="2000" b="1" baseline="30000" dirty="0"/>
                <a:t>(3) </a:t>
              </a:r>
            </a:p>
            <a:p>
              <a:r>
                <a:rPr lang="en-US" sz="2000" dirty="0"/>
                <a:t>In 2015, Amazon realized that their algorithm used for hiring employees was </a:t>
              </a:r>
              <a:r>
                <a:rPr lang="en-US" sz="2000" dirty="0">
                  <a:solidFill>
                    <a:srgbClr val="FF0000"/>
                  </a:solidFill>
                </a:rPr>
                <a:t>biased against women</a:t>
              </a:r>
            </a:p>
            <a:p>
              <a:pPr marL="557213" lvl="1" indent="-214313">
                <a:buFont typeface="Wingdings" panose="05000000000000000000" pitchFamily="2" charset="2"/>
                <a:buChar char="§"/>
              </a:pPr>
              <a:r>
                <a:rPr lang="en-US" sz="2000" dirty="0"/>
                <a:t>algorithm was based on the number of resumes submitted over the past ten years</a:t>
              </a:r>
            </a:p>
            <a:p>
              <a:pPr marL="557213" lvl="1" indent="-214313">
                <a:buFont typeface="Wingdings" panose="05000000000000000000" pitchFamily="2" charset="2"/>
                <a:buChar char="§"/>
              </a:pPr>
              <a:r>
                <a:rPr lang="en-US" sz="2000" dirty="0">
                  <a:solidFill>
                    <a:srgbClr val="FF0000"/>
                  </a:solidFill>
                </a:rPr>
                <a:t>most of the applicants were men</a:t>
              </a:r>
              <a:r>
                <a:rPr lang="en-US" sz="2000" dirty="0"/>
                <a:t>, it was trained to favor men over women.</a:t>
              </a:r>
            </a:p>
          </p:txBody>
        </p:sp>
        <p:sp>
          <p:nvSpPr>
            <p:cNvPr id="15" name="TextBox 14">
              <a:extLst>
                <a:ext uri="{FF2B5EF4-FFF2-40B4-BE49-F238E27FC236}">
                  <a16:creationId xmlns:a16="http://schemas.microsoft.com/office/drawing/2014/main" id="{83D79F50-6EA8-4DCA-854D-4550E6A2C950}"/>
                </a:ext>
              </a:extLst>
            </p:cNvPr>
            <p:cNvSpPr txBox="1"/>
            <p:nvPr/>
          </p:nvSpPr>
          <p:spPr>
            <a:xfrm>
              <a:off x="6009382" y="8812906"/>
              <a:ext cx="5027238" cy="584776"/>
            </a:xfrm>
            <a:prstGeom prst="rect">
              <a:avLst/>
            </a:prstGeom>
            <a:noFill/>
          </p:spPr>
          <p:txBody>
            <a:bodyPr wrap="square" rtlCol="0">
              <a:spAutoFit/>
            </a:bodyPr>
            <a:lstStyle/>
            <a:p>
              <a:r>
                <a:rPr lang="en-US" sz="750" baseline="30000" dirty="0"/>
                <a:t>(3) </a:t>
              </a:r>
              <a:r>
                <a:rPr lang="LID4096" sz="750" dirty="0"/>
                <a:t>https://www.theguardian.com/technology/2018/oct/10/amazon-hiring-ai-gender-bias-recruiting-engine</a:t>
              </a:r>
            </a:p>
            <a:p>
              <a:endParaRPr lang="LID4096" sz="750" dirty="0"/>
            </a:p>
          </p:txBody>
        </p:sp>
      </p:grpSp>
    </p:spTree>
    <p:extLst>
      <p:ext uri="{BB962C8B-B14F-4D97-AF65-F5344CB8AC3E}">
        <p14:creationId xmlns:p14="http://schemas.microsoft.com/office/powerpoint/2010/main" val="2675409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DCF35D28-80B1-424F-A63D-91142D9BACBF}"/>
              </a:ext>
            </a:extLst>
          </p:cNvPr>
          <p:cNvPicPr>
            <a:picLocks noChangeAspect="1"/>
          </p:cNvPicPr>
          <p:nvPr/>
        </p:nvPicPr>
        <p:blipFill>
          <a:blip r:embed="rId3"/>
          <a:stretch>
            <a:fillRect/>
          </a:stretch>
        </p:blipFill>
        <p:spPr>
          <a:xfrm>
            <a:off x="4915292" y="3660626"/>
            <a:ext cx="3678564" cy="269572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1CE9B857-653C-46D5-84AE-2B2072F6C0AD}"/>
              </a:ext>
            </a:extLst>
          </p:cNvPr>
          <p:cNvPicPr>
            <a:picLocks noChangeAspect="1"/>
          </p:cNvPicPr>
          <p:nvPr/>
        </p:nvPicPr>
        <p:blipFill>
          <a:blip r:embed="rId4"/>
          <a:stretch>
            <a:fillRect/>
          </a:stretch>
        </p:blipFill>
        <p:spPr>
          <a:xfrm>
            <a:off x="4860032" y="896015"/>
            <a:ext cx="3743209" cy="2543715"/>
          </a:xfrm>
          <a:prstGeom prst="rect">
            <a:avLst/>
          </a:prstGeom>
        </p:spPr>
      </p:pic>
      <p:sp>
        <p:nvSpPr>
          <p:cNvPr id="2" name="TextBox 1">
            <a:extLst>
              <a:ext uri="{FF2B5EF4-FFF2-40B4-BE49-F238E27FC236}">
                <a16:creationId xmlns:a16="http://schemas.microsoft.com/office/drawing/2014/main" id="{26B3FC47-51A8-481D-896A-461FD173F0EB}"/>
              </a:ext>
            </a:extLst>
          </p:cNvPr>
          <p:cNvSpPr txBox="1"/>
          <p:nvPr/>
        </p:nvSpPr>
        <p:spPr>
          <a:xfrm>
            <a:off x="312041" y="1700808"/>
            <a:ext cx="4455047" cy="4177297"/>
          </a:xfrm>
          <a:prstGeom prst="rect">
            <a:avLst/>
          </a:prstGeom>
          <a:noFill/>
        </p:spPr>
        <p:txBody>
          <a:bodyPr wrap="square" rtlCol="0">
            <a:spAutoFit/>
          </a:bodyPr>
          <a:lstStyle/>
          <a:p>
            <a:pPr lvl="0">
              <a:lnSpc>
                <a:spcPct val="115000"/>
              </a:lnSpc>
              <a:buClr>
                <a:schemeClr val="dk1"/>
              </a:buClr>
              <a:buSzPts val="1100"/>
            </a:pPr>
            <a:r>
              <a:rPr lang="en-US" sz="2000" dirty="0">
                <a:solidFill>
                  <a:schemeClr val="dk1"/>
                </a:solidFill>
                <a:latin typeface="Calibri"/>
                <a:ea typeface="Calibri"/>
                <a:cs typeface="Calibri"/>
                <a:sym typeface="Calibri"/>
              </a:rPr>
              <a:t>What images do people choose to represent careers? </a:t>
            </a:r>
          </a:p>
          <a:p>
            <a:pPr lvl="0">
              <a:lnSpc>
                <a:spcPct val="115000"/>
              </a:lnSpc>
              <a:buClr>
                <a:schemeClr val="dk1"/>
              </a:buClr>
              <a:buSzPts val="1100"/>
            </a:pPr>
            <a:r>
              <a:rPr lang="en-US" sz="2000" dirty="0">
                <a:solidFill>
                  <a:schemeClr val="dk1"/>
                </a:solidFill>
                <a:latin typeface="Calibri"/>
                <a:ea typeface="Calibri"/>
                <a:cs typeface="Calibri"/>
                <a:sym typeface="Calibri"/>
              </a:rPr>
              <a:t>E.g., percentage of images portraying women in image search for professions</a:t>
            </a:r>
          </a:p>
          <a:p>
            <a:pPr lvl="0">
              <a:lnSpc>
                <a:spcPct val="115000"/>
              </a:lnSpc>
              <a:buClr>
                <a:schemeClr val="dk1"/>
              </a:buClr>
              <a:buSzPts val="1100"/>
            </a:pPr>
            <a:endParaRPr lang="en-US" sz="3200" dirty="0">
              <a:solidFill>
                <a:schemeClr val="dk1"/>
              </a:solidFill>
              <a:latin typeface="Calibri"/>
              <a:ea typeface="Calibri"/>
              <a:cs typeface="Calibri"/>
              <a:sym typeface="Calibri"/>
            </a:endParaRPr>
          </a:p>
          <a:p>
            <a:pPr>
              <a:lnSpc>
                <a:spcPct val="115000"/>
              </a:lnSpc>
              <a:buClr>
                <a:schemeClr val="dk1"/>
              </a:buClr>
              <a:buSzPts val="1100"/>
            </a:pPr>
            <a:r>
              <a:rPr lang="en-US" sz="2000" dirty="0">
                <a:solidFill>
                  <a:schemeClr val="dk1"/>
                </a:solidFill>
                <a:ea typeface="Calibri"/>
                <a:cs typeface="Calibri"/>
                <a:sym typeface="Calibri"/>
              </a:rPr>
              <a:t>In search results:</a:t>
            </a:r>
          </a:p>
          <a:p>
            <a:pPr marL="342884" indent="-285736">
              <a:lnSpc>
                <a:spcPct val="115000"/>
              </a:lnSpc>
              <a:buSzPts val="2400"/>
              <a:buFont typeface="Wingdings" panose="05000000000000000000" pitchFamily="2" charset="2"/>
              <a:buChar char="§"/>
            </a:pPr>
            <a:r>
              <a:rPr lang="en-US" sz="2000" dirty="0">
                <a:solidFill>
                  <a:schemeClr val="dk1"/>
                </a:solidFill>
                <a:ea typeface="Calibri"/>
                <a:cs typeface="Calibri"/>
                <a:sym typeface="Calibri"/>
              </a:rPr>
              <a:t>evidence for </a:t>
            </a:r>
            <a:r>
              <a:rPr lang="en-US" sz="2000" i="1" dirty="0">
                <a:solidFill>
                  <a:schemeClr val="accent1">
                    <a:lumMod val="75000"/>
                  </a:schemeClr>
                </a:solidFill>
                <a:ea typeface="Calibri"/>
                <a:cs typeface="Calibri"/>
                <a:sym typeface="Calibri"/>
              </a:rPr>
              <a:t>stereotype exaggeration</a:t>
            </a:r>
          </a:p>
          <a:p>
            <a:pPr marL="342884" indent="-285736">
              <a:lnSpc>
                <a:spcPct val="115000"/>
              </a:lnSpc>
              <a:buSzPts val="2400"/>
              <a:buFont typeface="Wingdings" panose="05000000000000000000" pitchFamily="2" charset="2"/>
              <a:buChar char="§"/>
            </a:pPr>
            <a:r>
              <a:rPr lang="en-US" sz="2000" dirty="0">
                <a:solidFill>
                  <a:schemeClr val="dk1"/>
                </a:solidFill>
                <a:ea typeface="Calibri"/>
                <a:cs typeface="Calibri"/>
                <a:sym typeface="Calibri"/>
              </a:rPr>
              <a:t>systematic </a:t>
            </a:r>
            <a:r>
              <a:rPr lang="en-US" sz="2000" i="1" dirty="0">
                <a:solidFill>
                  <a:schemeClr val="accent1">
                    <a:lumMod val="75000"/>
                  </a:schemeClr>
                </a:solidFill>
                <a:ea typeface="Calibri"/>
                <a:cs typeface="Calibri"/>
                <a:sym typeface="Calibri"/>
              </a:rPr>
              <a:t>underrepresentation of women </a:t>
            </a:r>
            <a:r>
              <a:rPr lang="en-US" sz="2000" i="1" dirty="0">
                <a:ea typeface="Calibri"/>
                <a:cs typeface="Calibri"/>
                <a:sym typeface="Calibri"/>
              </a:rPr>
              <a:t>(compared with the actual percentage as estimated by the US bureau of labor and statistics)</a:t>
            </a:r>
            <a:endParaRPr lang="en-US" sz="2000" dirty="0">
              <a:solidFill>
                <a:schemeClr val="dk1"/>
              </a:solidFill>
            </a:endParaRPr>
          </a:p>
        </p:txBody>
      </p:sp>
      <p:sp>
        <p:nvSpPr>
          <p:cNvPr id="3" name="Slide Number Placeholder 2">
            <a:extLst>
              <a:ext uri="{FF2B5EF4-FFF2-40B4-BE49-F238E27FC236}">
                <a16:creationId xmlns:a16="http://schemas.microsoft.com/office/drawing/2014/main" id="{EEE1504D-1272-4654-8B9E-1E35BFE03745}"/>
              </a:ext>
            </a:extLst>
          </p:cNvPr>
          <p:cNvSpPr>
            <a:spLocks noGrp="1"/>
          </p:cNvSpPr>
          <p:nvPr>
            <p:ph type="sldNum" idx="12"/>
          </p:nvPr>
        </p:nvSpPr>
        <p:spPr/>
        <p:txBody>
          <a:bodyPr/>
          <a:lstStyle/>
          <a:p>
            <a:fld id="{00000000-1234-1234-1234-123412341234}" type="slidenum">
              <a:rPr lang="en-US" smtClean="0"/>
              <a:pPr/>
              <a:t>78</a:t>
            </a:fld>
            <a:endParaRPr lang="en-US"/>
          </a:p>
        </p:txBody>
      </p:sp>
      <p:sp>
        <p:nvSpPr>
          <p:cNvPr id="11" name="Title 1">
            <a:extLst>
              <a:ext uri="{FF2B5EF4-FFF2-40B4-BE49-F238E27FC236}">
                <a16:creationId xmlns:a16="http://schemas.microsoft.com/office/drawing/2014/main" id="{A0E20F43-AB1B-4DB8-AFC5-AF150DBF35B8}"/>
              </a:ext>
            </a:extLst>
          </p:cNvPr>
          <p:cNvSpPr>
            <a:spLocks noGrp="1"/>
          </p:cNvSpPr>
          <p:nvPr>
            <p:ph type="title"/>
          </p:nvPr>
        </p:nvSpPr>
        <p:spPr>
          <a:xfrm>
            <a:off x="782644" y="136525"/>
            <a:ext cx="7886700" cy="582570"/>
          </a:xfrm>
        </p:spPr>
        <p:txBody>
          <a:bodyPr>
            <a:normAutofit fontScale="90000"/>
          </a:bodyPr>
          <a:lstStyle/>
          <a:p>
            <a:pPr algn="ctr"/>
            <a:r>
              <a:rPr lang="en-US" dirty="0"/>
              <a:t>Algorithmic (Un)Fairness: Examples</a:t>
            </a:r>
          </a:p>
        </p:txBody>
      </p:sp>
      <p:sp>
        <p:nvSpPr>
          <p:cNvPr id="12" name="TextBox 11">
            <a:extLst>
              <a:ext uri="{FF2B5EF4-FFF2-40B4-BE49-F238E27FC236}">
                <a16:creationId xmlns:a16="http://schemas.microsoft.com/office/drawing/2014/main" id="{0B83E5AC-A9BB-4CF6-ACC0-89DF6AE102BF}"/>
              </a:ext>
            </a:extLst>
          </p:cNvPr>
          <p:cNvSpPr txBox="1"/>
          <p:nvPr/>
        </p:nvSpPr>
        <p:spPr>
          <a:xfrm>
            <a:off x="395536" y="1094015"/>
            <a:ext cx="3614606" cy="707886"/>
          </a:xfrm>
          <a:prstGeom prst="rect">
            <a:avLst/>
          </a:prstGeom>
          <a:noFill/>
        </p:spPr>
        <p:txBody>
          <a:bodyPr wrap="square" rtlCol="0">
            <a:spAutoFit/>
          </a:bodyPr>
          <a:lstStyle/>
          <a:p>
            <a:r>
              <a:rPr lang="en-US" sz="2000" dirty="0"/>
              <a:t>Example: </a:t>
            </a:r>
            <a:r>
              <a:rPr lang="en-US" sz="2000" b="1" dirty="0"/>
              <a:t>Image Search</a:t>
            </a:r>
            <a:r>
              <a:rPr lang="en-US" sz="2000" b="1" baseline="30000" dirty="0"/>
              <a:t>(5)</a:t>
            </a:r>
          </a:p>
          <a:p>
            <a:endParaRPr lang="en-US" sz="2000" dirty="0"/>
          </a:p>
        </p:txBody>
      </p:sp>
      <p:sp>
        <p:nvSpPr>
          <p:cNvPr id="7" name="TextBox 6">
            <a:extLst>
              <a:ext uri="{FF2B5EF4-FFF2-40B4-BE49-F238E27FC236}">
                <a16:creationId xmlns:a16="http://schemas.microsoft.com/office/drawing/2014/main" id="{A4BBD774-9C72-46AB-B37B-2DDDBFD1D5A6}"/>
              </a:ext>
            </a:extLst>
          </p:cNvPr>
          <p:cNvSpPr txBox="1"/>
          <p:nvPr/>
        </p:nvSpPr>
        <p:spPr>
          <a:xfrm>
            <a:off x="434251" y="6435037"/>
            <a:ext cx="6917105" cy="400110"/>
          </a:xfrm>
          <a:prstGeom prst="rect">
            <a:avLst/>
          </a:prstGeom>
          <a:noFill/>
        </p:spPr>
        <p:txBody>
          <a:bodyPr wrap="square" rtlCol="0">
            <a:spAutoFit/>
          </a:bodyPr>
          <a:lstStyle/>
          <a:p>
            <a:r>
              <a:rPr lang="en-US" sz="1000" baseline="30000" dirty="0"/>
              <a:t>(3) </a:t>
            </a:r>
            <a:r>
              <a:rPr lang="en-US" sz="1000" dirty="0"/>
              <a:t>Matthew Kay, Cynthia </a:t>
            </a:r>
            <a:r>
              <a:rPr lang="en-US" sz="1000" dirty="0" err="1"/>
              <a:t>Matuszek</a:t>
            </a:r>
            <a:r>
              <a:rPr lang="en-US" sz="1000" dirty="0"/>
              <a:t>, and Sean A Munson. Unequal representation and gender stereotypes in image search results for occupations. CHI 2015</a:t>
            </a:r>
            <a:endParaRPr lang="el-GR" sz="10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E1504D-1272-4654-8B9E-1E35BFE03745}"/>
              </a:ext>
            </a:extLst>
          </p:cNvPr>
          <p:cNvSpPr>
            <a:spLocks noGrp="1"/>
          </p:cNvSpPr>
          <p:nvPr>
            <p:ph type="sldNum" idx="12"/>
          </p:nvPr>
        </p:nvSpPr>
        <p:spPr/>
        <p:txBody>
          <a:bodyPr/>
          <a:lstStyle/>
          <a:p>
            <a:fld id="{00000000-1234-1234-1234-123412341234}" type="slidenum">
              <a:rPr lang="en-US" smtClean="0"/>
              <a:pPr/>
              <a:t>79</a:t>
            </a:fld>
            <a:endParaRPr lang="en-US"/>
          </a:p>
        </p:txBody>
      </p:sp>
      <p:sp>
        <p:nvSpPr>
          <p:cNvPr id="11" name="Title 1">
            <a:extLst>
              <a:ext uri="{FF2B5EF4-FFF2-40B4-BE49-F238E27FC236}">
                <a16:creationId xmlns:a16="http://schemas.microsoft.com/office/drawing/2014/main" id="{A0E20F43-AB1B-4DB8-AFC5-AF150DBF35B8}"/>
              </a:ext>
            </a:extLst>
          </p:cNvPr>
          <p:cNvSpPr>
            <a:spLocks noGrp="1"/>
          </p:cNvSpPr>
          <p:nvPr>
            <p:ph type="title"/>
          </p:nvPr>
        </p:nvSpPr>
        <p:spPr>
          <a:xfrm>
            <a:off x="685334" y="404664"/>
            <a:ext cx="7886700" cy="582570"/>
          </a:xfrm>
        </p:spPr>
        <p:txBody>
          <a:bodyPr>
            <a:normAutofit fontScale="90000"/>
          </a:bodyPr>
          <a:lstStyle/>
          <a:p>
            <a:pPr algn="ctr"/>
            <a:r>
              <a:rPr lang="en-US" dirty="0"/>
              <a:t>Algorithmic (Un)Fairness: Examples</a:t>
            </a:r>
          </a:p>
        </p:txBody>
      </p:sp>
      <p:sp>
        <p:nvSpPr>
          <p:cNvPr id="10" name="TextBox 9">
            <a:extLst>
              <a:ext uri="{FF2B5EF4-FFF2-40B4-BE49-F238E27FC236}">
                <a16:creationId xmlns:a16="http://schemas.microsoft.com/office/drawing/2014/main" id="{04161296-E462-4310-B334-7B8AAE424FED}"/>
              </a:ext>
            </a:extLst>
          </p:cNvPr>
          <p:cNvSpPr txBox="1"/>
          <p:nvPr/>
        </p:nvSpPr>
        <p:spPr>
          <a:xfrm>
            <a:off x="539552" y="1412776"/>
            <a:ext cx="7456149" cy="4442242"/>
          </a:xfrm>
          <a:prstGeom prst="rect">
            <a:avLst/>
          </a:prstGeom>
          <a:noFill/>
        </p:spPr>
        <p:txBody>
          <a:bodyPr wrap="square" rtlCol="0">
            <a:spAutoFit/>
          </a:bodyPr>
          <a:lstStyle/>
          <a:p>
            <a:r>
              <a:rPr lang="en-US" sz="2000" dirty="0"/>
              <a:t>Example: </a:t>
            </a:r>
            <a:r>
              <a:rPr lang="en-US" sz="2000" b="1" dirty="0"/>
              <a:t>Health care risk assessment</a:t>
            </a:r>
            <a:endParaRPr lang="en-US" sz="2000" b="1" baseline="30000" dirty="0"/>
          </a:p>
          <a:p>
            <a:endParaRPr lang="en-US" sz="2000" b="1" baseline="30000" dirty="0"/>
          </a:p>
          <a:p>
            <a:r>
              <a:rPr lang="en-US" sz="2800" dirty="0">
                <a:solidFill>
                  <a:schemeClr val="accent1">
                    <a:lumMod val="75000"/>
                  </a:schemeClr>
                </a:solidFill>
                <a:latin typeface="Georgia" panose="02040502050405020303" pitchFamily="18" charset="0"/>
              </a:rPr>
              <a:t>Black patients lose out on critical care when systems equate health needs with costs</a:t>
            </a:r>
            <a:r>
              <a:rPr lang="en-US" sz="2800" b="1" baseline="30000" dirty="0">
                <a:solidFill>
                  <a:schemeClr val="accent1">
                    <a:lumMod val="75000"/>
                  </a:schemeClr>
                </a:solidFill>
              </a:rPr>
              <a:t> (6)</a:t>
            </a:r>
          </a:p>
          <a:p>
            <a:endParaRPr lang="en-US" sz="2000" b="1" baseline="30000" dirty="0"/>
          </a:p>
          <a:p>
            <a:r>
              <a:rPr lang="en-US" sz="2000" dirty="0"/>
              <a:t>Used on more than 200 million people in US </a:t>
            </a:r>
          </a:p>
          <a:p>
            <a:pPr lvl="1"/>
            <a:r>
              <a:rPr lang="en-US" sz="2000" dirty="0"/>
              <a:t>identify which patients will benefit from “</a:t>
            </a:r>
            <a:r>
              <a:rPr lang="en-US" sz="2000" dirty="0">
                <a:solidFill>
                  <a:srgbClr val="FF0000"/>
                </a:solidFill>
              </a:rPr>
              <a:t>high-risk care management</a:t>
            </a:r>
            <a:r>
              <a:rPr lang="en-US" sz="2000" dirty="0"/>
              <a:t>” programs: access to specially trained nursing</a:t>
            </a:r>
          </a:p>
          <a:p>
            <a:r>
              <a:rPr lang="en-US" sz="2000" dirty="0"/>
              <a:t>Heavily favored white patients over black patients </a:t>
            </a:r>
          </a:p>
          <a:p>
            <a:pPr lvl="1"/>
            <a:r>
              <a:rPr lang="en-US" sz="2000" dirty="0"/>
              <a:t>Race wasn’t a variable, but </a:t>
            </a:r>
            <a:r>
              <a:rPr lang="en-US" sz="2000" b="1" dirty="0">
                <a:solidFill>
                  <a:srgbClr val="FF0000"/>
                </a:solidFill>
              </a:rPr>
              <a:t>healthcare cost history</a:t>
            </a:r>
            <a:r>
              <a:rPr lang="en-US" sz="2000" dirty="0"/>
              <a:t> […] </a:t>
            </a:r>
          </a:p>
          <a:p>
            <a:pPr lvl="1"/>
            <a:r>
              <a:rPr lang="en-US" sz="2000" dirty="0"/>
              <a:t>Black patients incurred lower health-care costs than white patients with the same conditions on average</a:t>
            </a:r>
          </a:p>
          <a:p>
            <a:r>
              <a:rPr lang="en-US" sz="2000" dirty="0"/>
              <a:t>Among all patients classified as very high-risk, black individuals turned out to have </a:t>
            </a:r>
            <a:r>
              <a:rPr lang="en-US" sz="2000" dirty="0">
                <a:solidFill>
                  <a:srgbClr val="FF0000"/>
                </a:solidFill>
              </a:rPr>
              <a:t>26.3 percent more chronic illnesses</a:t>
            </a:r>
            <a:r>
              <a:rPr lang="en-US" sz="2000" dirty="0"/>
              <a:t> than white ones</a:t>
            </a:r>
          </a:p>
        </p:txBody>
      </p:sp>
      <p:sp>
        <p:nvSpPr>
          <p:cNvPr id="14" name="TextBox 13">
            <a:extLst>
              <a:ext uri="{FF2B5EF4-FFF2-40B4-BE49-F238E27FC236}">
                <a16:creationId xmlns:a16="http://schemas.microsoft.com/office/drawing/2014/main" id="{F4926FC0-0EDB-44E3-9BED-5BD8052CF3D6}"/>
              </a:ext>
            </a:extLst>
          </p:cNvPr>
          <p:cNvSpPr txBox="1"/>
          <p:nvPr/>
        </p:nvSpPr>
        <p:spPr>
          <a:xfrm>
            <a:off x="564501" y="6469065"/>
            <a:ext cx="7539140" cy="253916"/>
          </a:xfrm>
          <a:prstGeom prst="rect">
            <a:avLst/>
          </a:prstGeom>
          <a:noFill/>
        </p:spPr>
        <p:txBody>
          <a:bodyPr wrap="square" rtlCol="0">
            <a:spAutoFit/>
          </a:bodyPr>
          <a:lstStyle/>
          <a:p>
            <a:r>
              <a:rPr lang="en-US" sz="1050" baseline="30000" dirty="0"/>
              <a:t>(6) </a:t>
            </a:r>
            <a:r>
              <a:rPr lang="LID4096" sz="1050" dirty="0"/>
              <a:t>https://www.scientificamerican.com/article/racial-bias-found-in-a-major-health-care-risk-algorithm/</a:t>
            </a:r>
          </a:p>
        </p:txBody>
      </p:sp>
    </p:spTree>
    <p:extLst>
      <p:ext uri="{BB962C8B-B14F-4D97-AF65-F5344CB8AC3E}">
        <p14:creationId xmlns:p14="http://schemas.microsoft.com/office/powerpoint/2010/main" val="587701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A473-25C4-7042-89C6-FF3F6DB3074C}"/>
              </a:ext>
            </a:extLst>
          </p:cNvPr>
          <p:cNvSpPr>
            <a:spLocks noGrp="1"/>
          </p:cNvSpPr>
          <p:nvPr>
            <p:ph type="title"/>
          </p:nvPr>
        </p:nvSpPr>
        <p:spPr/>
        <p:txBody>
          <a:bodyPr/>
          <a:lstStyle/>
          <a:p>
            <a:r>
              <a:rPr lang="en" dirty="0"/>
              <a:t>Cognitive dissonance</a:t>
            </a:r>
            <a:endParaRPr lang="en-US" dirty="0"/>
          </a:p>
        </p:txBody>
      </p:sp>
      <p:sp>
        <p:nvSpPr>
          <p:cNvPr id="3" name="Content Placeholder 2">
            <a:extLst>
              <a:ext uri="{FF2B5EF4-FFF2-40B4-BE49-F238E27FC236}">
                <a16:creationId xmlns:a16="http://schemas.microsoft.com/office/drawing/2014/main" id="{2C45E0E2-FE0E-9F47-893B-80A5AB1895D2}"/>
              </a:ext>
            </a:extLst>
          </p:cNvPr>
          <p:cNvSpPr>
            <a:spLocks noGrp="1"/>
          </p:cNvSpPr>
          <p:nvPr>
            <p:ph idx="1"/>
          </p:nvPr>
        </p:nvSpPr>
        <p:spPr/>
        <p:txBody>
          <a:bodyPr>
            <a:normAutofit fontScale="70000" lnSpcReduction="20000"/>
          </a:bodyPr>
          <a:lstStyle/>
          <a:p>
            <a:pPr marL="252000" lvl="0" indent="-252000">
              <a:lnSpc>
                <a:spcPct val="120000"/>
              </a:lnSpc>
              <a:spcBef>
                <a:spcPts val="1000"/>
              </a:spcBef>
            </a:pPr>
            <a:r>
              <a:rPr lang="fi-FI" dirty="0">
                <a:solidFill>
                  <a:schemeClr val="accent1"/>
                </a:solidFill>
              </a:rPr>
              <a:t>’</a:t>
            </a:r>
            <a:r>
              <a:rPr lang="fi-FI" dirty="0" err="1">
                <a:solidFill>
                  <a:schemeClr val="accent1"/>
                </a:solidFill>
              </a:rPr>
              <a:t>Cognition</a:t>
            </a:r>
            <a:r>
              <a:rPr lang="fi-FI" dirty="0">
                <a:solidFill>
                  <a:schemeClr val="accent1"/>
                </a:solidFill>
              </a:rPr>
              <a:t>’</a:t>
            </a:r>
            <a:r>
              <a:rPr lang="fi-FI" dirty="0"/>
              <a:t>: </a:t>
            </a:r>
            <a:r>
              <a:rPr lang="fi-FI" dirty="0" err="1"/>
              <a:t>broadly</a:t>
            </a:r>
            <a:r>
              <a:rPr lang="fi-FI" dirty="0"/>
              <a:t> </a:t>
            </a:r>
            <a:r>
              <a:rPr lang="fi-FI" dirty="0" err="1"/>
              <a:t>defined</a:t>
            </a:r>
            <a:endParaRPr lang="fi-FI" dirty="0"/>
          </a:p>
          <a:p>
            <a:pPr marL="594900" lvl="1" indent="-252000">
              <a:lnSpc>
                <a:spcPct val="120000"/>
              </a:lnSpc>
              <a:spcBef>
                <a:spcPts val="1000"/>
              </a:spcBef>
            </a:pPr>
            <a:r>
              <a:rPr lang="fi-FI" dirty="0" err="1"/>
              <a:t>Element</a:t>
            </a:r>
            <a:r>
              <a:rPr lang="fi-FI" dirty="0"/>
              <a:t> of </a:t>
            </a:r>
            <a:r>
              <a:rPr lang="fi-FI" dirty="0" err="1"/>
              <a:t>knowledge</a:t>
            </a:r>
            <a:r>
              <a:rPr lang="fi-FI" dirty="0"/>
              <a:t>, </a:t>
            </a:r>
            <a:r>
              <a:rPr lang="fi-FI" dirty="0" err="1"/>
              <a:t>belief</a:t>
            </a:r>
            <a:r>
              <a:rPr lang="fi-FI" dirty="0"/>
              <a:t>, </a:t>
            </a:r>
            <a:r>
              <a:rPr lang="fi-FI" dirty="0" err="1"/>
              <a:t>value</a:t>
            </a:r>
            <a:endParaRPr lang="fi-FI" dirty="0"/>
          </a:p>
          <a:p>
            <a:pPr marL="252000" indent="-252000">
              <a:lnSpc>
                <a:spcPct val="120000"/>
              </a:lnSpc>
              <a:spcBef>
                <a:spcPts val="1000"/>
              </a:spcBef>
            </a:pPr>
            <a:r>
              <a:rPr lang="fi-FI" dirty="0">
                <a:solidFill>
                  <a:schemeClr val="accent1"/>
                </a:solidFill>
              </a:rPr>
              <a:t>’</a:t>
            </a:r>
            <a:r>
              <a:rPr lang="fi-FI" dirty="0" err="1">
                <a:solidFill>
                  <a:schemeClr val="accent1"/>
                </a:solidFill>
              </a:rPr>
              <a:t>Dissonance</a:t>
            </a:r>
            <a:r>
              <a:rPr lang="fi-FI" dirty="0">
                <a:solidFill>
                  <a:schemeClr val="accent1"/>
                </a:solidFill>
              </a:rPr>
              <a:t>’</a:t>
            </a:r>
            <a:r>
              <a:rPr lang="fi-FI" dirty="0"/>
              <a:t> – i.e., ’</a:t>
            </a:r>
            <a:r>
              <a:rPr lang="fi-FI" dirty="0" err="1">
                <a:solidFill>
                  <a:schemeClr val="accent2"/>
                </a:solidFill>
              </a:rPr>
              <a:t>lack</a:t>
            </a:r>
            <a:r>
              <a:rPr lang="fi-FI" dirty="0">
                <a:solidFill>
                  <a:schemeClr val="accent2"/>
                </a:solidFill>
              </a:rPr>
              <a:t> of </a:t>
            </a:r>
            <a:r>
              <a:rPr lang="fi-FI" dirty="0" err="1">
                <a:solidFill>
                  <a:schemeClr val="accent2"/>
                </a:solidFill>
              </a:rPr>
              <a:t>harmony</a:t>
            </a:r>
            <a:r>
              <a:rPr lang="fi-FI" dirty="0">
                <a:solidFill>
                  <a:schemeClr val="accent2"/>
                </a:solidFill>
              </a:rPr>
              <a:t> </a:t>
            </a:r>
            <a:r>
              <a:rPr lang="fi-FI" dirty="0" err="1">
                <a:solidFill>
                  <a:schemeClr val="accent2"/>
                </a:solidFill>
              </a:rPr>
              <a:t>or</a:t>
            </a:r>
            <a:r>
              <a:rPr lang="fi-FI" dirty="0">
                <a:solidFill>
                  <a:schemeClr val="accent2"/>
                </a:solidFill>
              </a:rPr>
              <a:t> </a:t>
            </a:r>
            <a:r>
              <a:rPr lang="fi-FI" dirty="0" err="1">
                <a:solidFill>
                  <a:schemeClr val="accent2"/>
                </a:solidFill>
              </a:rPr>
              <a:t>agreement</a:t>
            </a:r>
            <a:r>
              <a:rPr lang="fi-FI" dirty="0"/>
              <a:t>’</a:t>
            </a:r>
          </a:p>
          <a:p>
            <a:pPr marL="594900" lvl="1" indent="-252000">
              <a:lnSpc>
                <a:spcPct val="120000"/>
              </a:lnSpc>
              <a:spcBef>
                <a:spcPts val="1000"/>
              </a:spcBef>
            </a:pPr>
            <a:r>
              <a:rPr lang="fi-FI" dirty="0" err="1"/>
              <a:t>Subjective</a:t>
            </a:r>
            <a:r>
              <a:rPr lang="fi-FI" dirty="0"/>
              <a:t> </a:t>
            </a:r>
            <a:r>
              <a:rPr lang="fi-FI" dirty="0" err="1"/>
              <a:t>perception</a:t>
            </a:r>
            <a:r>
              <a:rPr lang="fi-FI" dirty="0"/>
              <a:t> of </a:t>
            </a:r>
            <a:r>
              <a:rPr lang="fi-FI" dirty="0" err="1"/>
              <a:t>incompatibility</a:t>
            </a:r>
            <a:r>
              <a:rPr lang="fi-FI" dirty="0"/>
              <a:t> / </a:t>
            </a:r>
            <a:r>
              <a:rPr lang="fi-FI" dirty="0" err="1"/>
              <a:t>discrepancy</a:t>
            </a:r>
            <a:r>
              <a:rPr lang="fi-FI" dirty="0"/>
              <a:t> </a:t>
            </a:r>
            <a:r>
              <a:rPr lang="fi-FI" dirty="0" err="1"/>
              <a:t>between</a:t>
            </a:r>
            <a:r>
              <a:rPr lang="fi-FI" dirty="0"/>
              <a:t> </a:t>
            </a:r>
            <a:r>
              <a:rPr lang="fi-FI" dirty="0" err="1"/>
              <a:t>cognitions</a:t>
            </a:r>
            <a:endParaRPr lang="fi-FI" dirty="0"/>
          </a:p>
          <a:p>
            <a:pPr marL="594900" lvl="1" indent="-252000">
              <a:lnSpc>
                <a:spcPct val="120000"/>
              </a:lnSpc>
              <a:spcBef>
                <a:spcPts val="1000"/>
              </a:spcBef>
            </a:pPr>
            <a:r>
              <a:rPr lang="fi-FI" dirty="0" err="1"/>
              <a:t>Psychological</a:t>
            </a:r>
            <a:r>
              <a:rPr lang="fi-FI" dirty="0"/>
              <a:t> </a:t>
            </a:r>
            <a:r>
              <a:rPr lang="fi-FI" dirty="0" err="1"/>
              <a:t>discomfort</a:t>
            </a:r>
            <a:endParaRPr lang="fi-FI" dirty="0"/>
          </a:p>
          <a:p>
            <a:pPr marL="594900" lvl="1" indent="-252000">
              <a:lnSpc>
                <a:spcPct val="120000"/>
              </a:lnSpc>
              <a:spcBef>
                <a:spcPts val="1000"/>
              </a:spcBef>
            </a:pPr>
            <a:r>
              <a:rPr lang="en-US" dirty="0"/>
              <a:t>Motivation to reduce discomfort</a:t>
            </a:r>
          </a:p>
          <a:p>
            <a:pPr marL="252000" indent="-252000">
              <a:lnSpc>
                <a:spcPct val="120000"/>
              </a:lnSpc>
              <a:spcBef>
                <a:spcPts val="1000"/>
              </a:spcBef>
            </a:pPr>
            <a:r>
              <a:rPr lang="en-US" dirty="0">
                <a:solidFill>
                  <a:schemeClr val="accent1"/>
                </a:solidFill>
              </a:rPr>
              <a:t>Reduce discomfort </a:t>
            </a:r>
            <a:r>
              <a:rPr lang="en-US" dirty="0"/>
              <a:t>by…</a:t>
            </a:r>
          </a:p>
          <a:p>
            <a:pPr marL="594900" lvl="1" indent="-252000">
              <a:lnSpc>
                <a:spcPct val="120000"/>
              </a:lnSpc>
              <a:spcBef>
                <a:spcPts val="1000"/>
              </a:spcBef>
            </a:pPr>
            <a:r>
              <a:rPr lang="en-US" dirty="0"/>
              <a:t>Adding or highlighting consonant cognitions</a:t>
            </a:r>
          </a:p>
          <a:p>
            <a:pPr marL="594900" lvl="1" indent="-252000">
              <a:lnSpc>
                <a:spcPct val="120000"/>
              </a:lnSpc>
              <a:spcBef>
                <a:spcPts val="1000"/>
              </a:spcBef>
            </a:pPr>
            <a:r>
              <a:rPr lang="en-US" dirty="0"/>
              <a:t>Removing or downplaying dissonant cognitions</a:t>
            </a:r>
          </a:p>
          <a:p>
            <a:endParaRPr lang="en-US" dirty="0"/>
          </a:p>
        </p:txBody>
      </p:sp>
    </p:spTree>
    <p:extLst>
      <p:ext uri="{BB962C8B-B14F-4D97-AF65-F5344CB8AC3E}">
        <p14:creationId xmlns:p14="http://schemas.microsoft.com/office/powerpoint/2010/main" val="3971819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7a289461aa_0_71"/>
          <p:cNvSpPr txBox="1">
            <a:spLocks noGrp="1"/>
          </p:cNvSpPr>
          <p:nvPr>
            <p:ph type="title"/>
          </p:nvPr>
        </p:nvSpPr>
        <p:spPr>
          <a:xfrm>
            <a:off x="461010" y="910352"/>
            <a:ext cx="7886700" cy="457650"/>
          </a:xfrm>
          <a:prstGeom prst="rect">
            <a:avLst/>
          </a:prstGeom>
          <a:noFill/>
          <a:ln>
            <a:noFill/>
          </a:ln>
        </p:spPr>
        <p:txBody>
          <a:bodyPr spcFirstLastPara="1" vert="horz" wrap="square" lIns="68569" tIns="34275" rIns="68569" bIns="34275" rtlCol="0" anchor="ctr" anchorCtr="0">
            <a:normAutofit fontScale="90000"/>
          </a:bodyPr>
          <a:lstStyle/>
          <a:p>
            <a:pPr algn="l">
              <a:lnSpc>
                <a:spcPct val="90000"/>
              </a:lnSpc>
              <a:spcBef>
                <a:spcPts val="0"/>
              </a:spcBef>
              <a:buClr>
                <a:schemeClr val="lt1"/>
              </a:buClr>
              <a:buSzPts val="3600"/>
            </a:pPr>
            <a:r>
              <a:rPr lang="en-US" dirty="0">
                <a:solidFill>
                  <a:srgbClr val="FFFFFF"/>
                </a:solidFill>
              </a:rPr>
              <a:t>Examples</a:t>
            </a:r>
            <a:endParaRPr dirty="0"/>
          </a:p>
        </p:txBody>
      </p:sp>
      <p:sp>
        <p:nvSpPr>
          <p:cNvPr id="132" name="Google Shape;132;g7a289461aa_0_71"/>
          <p:cNvSpPr txBox="1"/>
          <p:nvPr/>
        </p:nvSpPr>
        <p:spPr>
          <a:xfrm>
            <a:off x="399131" y="910352"/>
            <a:ext cx="3138750" cy="507809"/>
          </a:xfrm>
          <a:prstGeom prst="rect">
            <a:avLst/>
          </a:prstGeom>
          <a:noFill/>
          <a:ln>
            <a:noFill/>
          </a:ln>
        </p:spPr>
        <p:txBody>
          <a:bodyPr spcFirstLastPara="1" wrap="square" lIns="68569" tIns="68569" rIns="68569" bIns="68569" anchor="t" anchorCtr="0">
            <a:spAutoFit/>
          </a:bodyPr>
          <a:lstStyle/>
          <a:p>
            <a:r>
              <a:rPr lang="en-US" sz="2400" b="1" dirty="0">
                <a:ea typeface="Lato"/>
                <a:cs typeface="Lato"/>
                <a:sym typeface="Lato"/>
              </a:rPr>
              <a:t>Jobs ads</a:t>
            </a:r>
            <a:r>
              <a:rPr lang="en-US" sz="2400" b="1" baseline="30000" dirty="0">
                <a:ea typeface="Lato"/>
                <a:cs typeface="Lato"/>
                <a:sym typeface="Lato"/>
              </a:rPr>
              <a:t>(7)</a:t>
            </a:r>
            <a:endParaRPr sz="2400" b="1" baseline="30000" dirty="0">
              <a:ea typeface="Lato"/>
              <a:cs typeface="Lato"/>
              <a:sym typeface="Lato"/>
            </a:endParaRPr>
          </a:p>
        </p:txBody>
      </p:sp>
      <p:sp>
        <p:nvSpPr>
          <p:cNvPr id="133" name="Google Shape;133;g7a289461aa_0_71"/>
          <p:cNvSpPr txBox="1"/>
          <p:nvPr/>
        </p:nvSpPr>
        <p:spPr>
          <a:xfrm>
            <a:off x="402528" y="6381702"/>
            <a:ext cx="8048475" cy="323143"/>
          </a:xfrm>
          <a:prstGeom prst="rect">
            <a:avLst/>
          </a:prstGeom>
          <a:noFill/>
          <a:ln>
            <a:noFill/>
          </a:ln>
        </p:spPr>
        <p:txBody>
          <a:bodyPr spcFirstLastPara="1" wrap="square" lIns="68569" tIns="68569" rIns="68569" bIns="68569" anchor="t" anchorCtr="0">
            <a:spAutoFit/>
          </a:bodyPr>
          <a:lstStyle/>
          <a:p>
            <a:r>
              <a:rPr lang="en-US" sz="1200" baseline="30000" dirty="0"/>
              <a:t>(7) </a:t>
            </a:r>
            <a:r>
              <a:rPr lang="en-US" sz="1200" dirty="0"/>
              <a:t>https://www.wsj.com/articles/facebook-shows-men-and-women-different-job-ads-study-finds-11617969600</a:t>
            </a:r>
            <a:endParaRPr sz="1200" dirty="0"/>
          </a:p>
        </p:txBody>
      </p:sp>
      <p:sp>
        <p:nvSpPr>
          <p:cNvPr id="135" name="Google Shape;135;g7a289461aa_0_71"/>
          <p:cNvSpPr txBox="1"/>
          <p:nvPr/>
        </p:nvSpPr>
        <p:spPr>
          <a:xfrm>
            <a:off x="399130" y="1484784"/>
            <a:ext cx="8462925" cy="1893317"/>
          </a:xfrm>
          <a:prstGeom prst="rect">
            <a:avLst/>
          </a:prstGeom>
          <a:noFill/>
          <a:ln>
            <a:noFill/>
          </a:ln>
        </p:spPr>
        <p:txBody>
          <a:bodyPr spcFirstLastPara="1" wrap="square" lIns="68569" tIns="68569" rIns="68569" bIns="68569" anchor="t" anchorCtr="0">
            <a:spAutoFit/>
          </a:bodyPr>
          <a:lstStyle/>
          <a:p>
            <a:r>
              <a:rPr lang="en-US" sz="2000" dirty="0">
                <a:solidFill>
                  <a:schemeClr val="dk1"/>
                </a:solidFill>
                <a:latin typeface="Calibri"/>
                <a:ea typeface="Calibri"/>
                <a:cs typeface="Calibri"/>
                <a:sym typeface="Calibri"/>
              </a:rPr>
              <a:t>Facebook Inc. </a:t>
            </a:r>
            <a:r>
              <a:rPr lang="en-US" sz="2000" i="1" dirty="0">
                <a:solidFill>
                  <a:schemeClr val="accent1">
                    <a:lumMod val="75000"/>
                  </a:schemeClr>
                </a:solidFill>
                <a:latin typeface="Calibri"/>
                <a:ea typeface="Calibri"/>
                <a:cs typeface="Calibri"/>
                <a:sym typeface="Calibri"/>
              </a:rPr>
              <a:t>disproportionately shows certain types of job ads to men and women</a:t>
            </a:r>
            <a:r>
              <a:rPr lang="en-US"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r>
              <a:rPr lang="en-US" sz="2000" dirty="0">
                <a:solidFill>
                  <a:schemeClr val="dk1"/>
                </a:solidFill>
                <a:latin typeface="Calibri"/>
                <a:ea typeface="Calibri"/>
                <a:cs typeface="Calibri"/>
                <a:sym typeface="Calibri"/>
              </a:rPr>
              <a:t>Job ads were more likely to present job ads to users if their gender identity reflected the concentration of that gender in a particular position or industry</a:t>
            </a:r>
            <a:endParaRPr sz="2000" dirty="0">
              <a:solidFill>
                <a:schemeClr val="dk1"/>
              </a:solidFill>
              <a:latin typeface="Calibri"/>
              <a:ea typeface="Calibri"/>
              <a:cs typeface="Calibri"/>
              <a:sym typeface="Calibri"/>
            </a:endParaRPr>
          </a:p>
          <a:p>
            <a:pPr>
              <a:lnSpc>
                <a:spcPct val="115000"/>
              </a:lnSpc>
              <a:spcBef>
                <a:spcPts val="750"/>
              </a:spcBef>
              <a:spcAft>
                <a:spcPts val="750"/>
              </a:spcAft>
            </a:pPr>
            <a:r>
              <a:rPr lang="en-US" dirty="0">
                <a:solidFill>
                  <a:schemeClr val="dk1"/>
                </a:solidFill>
                <a:latin typeface="Lato"/>
                <a:ea typeface="Lato"/>
                <a:cs typeface="Lato"/>
                <a:sym typeface="Lato"/>
              </a:rPr>
              <a:t>(study led by University of Southern California researchers)</a:t>
            </a:r>
            <a:endParaRPr dirty="0">
              <a:solidFill>
                <a:schemeClr val="dk1"/>
              </a:solidFill>
              <a:latin typeface="Lato"/>
              <a:ea typeface="Lato"/>
              <a:cs typeface="Lato"/>
              <a:sym typeface="Lato"/>
            </a:endParaRPr>
          </a:p>
        </p:txBody>
      </p:sp>
      <p:sp>
        <p:nvSpPr>
          <p:cNvPr id="136" name="Google Shape;136;g7a289461aa_0_71"/>
          <p:cNvSpPr txBox="1"/>
          <p:nvPr/>
        </p:nvSpPr>
        <p:spPr>
          <a:xfrm>
            <a:off x="340537" y="3146028"/>
            <a:ext cx="8462925" cy="3199828"/>
          </a:xfrm>
          <a:prstGeom prst="rect">
            <a:avLst/>
          </a:prstGeom>
          <a:noFill/>
          <a:ln>
            <a:noFill/>
          </a:ln>
        </p:spPr>
        <p:txBody>
          <a:bodyPr spcFirstLastPara="1" wrap="square" lIns="68569" tIns="68569" rIns="68569" bIns="68569" anchor="t" anchorCtr="0">
            <a:spAutoFit/>
          </a:bodyPr>
          <a:lstStyle/>
          <a:p>
            <a:pPr>
              <a:lnSpc>
                <a:spcPct val="115000"/>
              </a:lnSpc>
              <a:spcBef>
                <a:spcPts val="750"/>
              </a:spcBef>
            </a:pPr>
            <a:r>
              <a:rPr lang="en-US" dirty="0">
                <a:solidFill>
                  <a:schemeClr val="dk1"/>
                </a:solidFill>
                <a:latin typeface="Calibri"/>
                <a:ea typeface="Calibri"/>
                <a:cs typeface="Calibri"/>
                <a:sym typeface="Calibri"/>
              </a:rPr>
              <a:t>Example:</a:t>
            </a:r>
            <a:endParaRPr dirty="0">
              <a:solidFill>
                <a:schemeClr val="dk1"/>
              </a:solidFill>
              <a:latin typeface="Calibri"/>
              <a:ea typeface="Calibri"/>
              <a:cs typeface="Calibri"/>
              <a:sym typeface="Calibri"/>
            </a:endParaRPr>
          </a:p>
          <a:p>
            <a:pPr>
              <a:lnSpc>
                <a:spcPct val="115000"/>
              </a:lnSpc>
              <a:spcBef>
                <a:spcPts val="750"/>
              </a:spcBef>
            </a:pPr>
            <a:r>
              <a:rPr lang="en-US" dirty="0">
                <a:solidFill>
                  <a:schemeClr val="dk1"/>
                </a:solidFill>
                <a:latin typeface="Calibri"/>
                <a:ea typeface="Calibri"/>
                <a:cs typeface="Calibri"/>
                <a:sym typeface="Calibri"/>
              </a:rPr>
              <a:t>Ads for delivery driver job listings that had similar qualification requirements but for different companies. </a:t>
            </a:r>
            <a:endParaRPr dirty="0">
              <a:solidFill>
                <a:schemeClr val="dk1"/>
              </a:solidFill>
              <a:latin typeface="Calibri"/>
              <a:ea typeface="Calibri"/>
              <a:cs typeface="Calibri"/>
              <a:sym typeface="Calibri"/>
            </a:endParaRPr>
          </a:p>
          <a:p>
            <a:pPr marL="342900" indent="-266700">
              <a:lnSpc>
                <a:spcPct val="115000"/>
              </a:lnSpc>
              <a:spcBef>
                <a:spcPts val="750"/>
              </a:spcBef>
              <a:buClr>
                <a:schemeClr val="dk1"/>
              </a:buClr>
              <a:buSzPts val="2000"/>
              <a:buFont typeface="Calibri"/>
              <a:buChar char="●"/>
            </a:pPr>
            <a:r>
              <a:rPr lang="en-US" dirty="0">
                <a:solidFill>
                  <a:schemeClr val="dk1"/>
                </a:solidFill>
                <a:latin typeface="Calibri"/>
                <a:ea typeface="Calibri"/>
                <a:cs typeface="Calibri"/>
                <a:sym typeface="Calibri"/>
              </a:rPr>
              <a:t>The ads did not specify a specific demographic. </a:t>
            </a:r>
            <a:endParaRPr dirty="0">
              <a:solidFill>
                <a:schemeClr val="dk1"/>
              </a:solidFill>
              <a:latin typeface="Calibri"/>
              <a:ea typeface="Calibri"/>
              <a:cs typeface="Calibri"/>
              <a:sym typeface="Calibri"/>
            </a:endParaRPr>
          </a:p>
          <a:p>
            <a:pPr marL="342900" indent="-266700">
              <a:lnSpc>
                <a:spcPct val="115000"/>
              </a:lnSpc>
              <a:buClr>
                <a:schemeClr val="dk1"/>
              </a:buClr>
              <a:buSzPts val="2000"/>
              <a:buFont typeface="Calibri"/>
              <a:buChar char="●"/>
            </a:pPr>
            <a:r>
              <a:rPr lang="en-US" dirty="0">
                <a:solidFill>
                  <a:schemeClr val="dk1"/>
                </a:solidFill>
                <a:latin typeface="Calibri"/>
                <a:ea typeface="Calibri"/>
                <a:cs typeface="Calibri"/>
                <a:sym typeface="Calibri"/>
              </a:rPr>
              <a:t>One was an ad for Domino’s pizza delivery drivers, the other for Instacart drivers. </a:t>
            </a:r>
            <a:endParaRPr dirty="0">
              <a:solidFill>
                <a:schemeClr val="dk1"/>
              </a:solidFill>
              <a:latin typeface="Calibri"/>
              <a:ea typeface="Calibri"/>
              <a:cs typeface="Calibri"/>
              <a:sym typeface="Calibri"/>
            </a:endParaRPr>
          </a:p>
          <a:p>
            <a:pPr marL="342900" indent="-266700">
              <a:lnSpc>
                <a:spcPct val="115000"/>
              </a:lnSpc>
              <a:buClr>
                <a:schemeClr val="dk1"/>
              </a:buClr>
              <a:buSzPts val="2000"/>
              <a:buFont typeface="Calibri"/>
              <a:buChar char="●"/>
            </a:pPr>
            <a:r>
              <a:rPr lang="en-US" dirty="0">
                <a:solidFill>
                  <a:schemeClr val="dk1"/>
                </a:solidFill>
                <a:latin typeface="Calibri"/>
                <a:ea typeface="Calibri"/>
                <a:cs typeface="Calibri"/>
                <a:sym typeface="Calibri"/>
              </a:rPr>
              <a:t>Instacart has more female drivers but Domino’s has more male drivers. </a:t>
            </a:r>
            <a:endParaRPr dirty="0">
              <a:solidFill>
                <a:schemeClr val="dk1"/>
              </a:solidFill>
              <a:latin typeface="Calibri"/>
              <a:ea typeface="Calibri"/>
              <a:cs typeface="Calibri"/>
              <a:sym typeface="Calibri"/>
            </a:endParaRPr>
          </a:p>
          <a:p>
            <a:pPr>
              <a:lnSpc>
                <a:spcPct val="115000"/>
              </a:lnSpc>
              <a:spcBef>
                <a:spcPts val="750"/>
              </a:spcBef>
              <a:spcAft>
                <a:spcPts val="750"/>
              </a:spcAft>
            </a:pPr>
            <a:r>
              <a:rPr lang="en-US" dirty="0">
                <a:solidFill>
                  <a:schemeClr val="dk1"/>
                </a:solidFill>
                <a:latin typeface="Calibri"/>
                <a:ea typeface="Calibri"/>
                <a:cs typeface="Calibri"/>
                <a:sym typeface="Calibri"/>
              </a:rPr>
              <a:t>Facebook targeted the Instacart delivery job to more women and the Domino’s delivery job to more men.</a:t>
            </a:r>
            <a:endParaRPr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45F55943-D112-EB0D-1C7D-9FF07AF0752C}"/>
              </a:ext>
            </a:extLst>
          </p:cNvPr>
          <p:cNvSpPr txBox="1">
            <a:spLocks/>
          </p:cNvSpPr>
          <p:nvPr/>
        </p:nvSpPr>
        <p:spPr>
          <a:xfrm>
            <a:off x="687243" y="314726"/>
            <a:ext cx="7886700" cy="58257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Algorithmic (Un)Fairness: Examples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ce2a83fa45_0_93"/>
          <p:cNvSpPr txBox="1">
            <a:spLocks noGrp="1"/>
          </p:cNvSpPr>
          <p:nvPr>
            <p:ph type="title"/>
          </p:nvPr>
        </p:nvSpPr>
        <p:spPr>
          <a:xfrm>
            <a:off x="461010" y="910352"/>
            <a:ext cx="7886700" cy="457650"/>
          </a:xfrm>
          <a:prstGeom prst="rect">
            <a:avLst/>
          </a:prstGeom>
          <a:noFill/>
          <a:ln>
            <a:noFill/>
          </a:ln>
        </p:spPr>
        <p:txBody>
          <a:bodyPr spcFirstLastPara="1" vert="horz" wrap="square" lIns="68569" tIns="34275" rIns="68569" bIns="34275" rtlCol="0" anchor="ctr" anchorCtr="0">
            <a:normAutofit fontScale="90000"/>
          </a:bodyPr>
          <a:lstStyle/>
          <a:p>
            <a:pPr algn="l">
              <a:lnSpc>
                <a:spcPct val="90000"/>
              </a:lnSpc>
              <a:spcBef>
                <a:spcPts val="0"/>
              </a:spcBef>
              <a:buClr>
                <a:schemeClr val="lt1"/>
              </a:buClr>
              <a:buSzPts val="3600"/>
            </a:pPr>
            <a:r>
              <a:rPr lang="en-US" dirty="0">
                <a:solidFill>
                  <a:srgbClr val="FFFFFF"/>
                </a:solidFill>
              </a:rPr>
              <a:t>Examples</a:t>
            </a:r>
            <a:endParaRPr dirty="0"/>
          </a:p>
        </p:txBody>
      </p:sp>
      <p:sp>
        <p:nvSpPr>
          <p:cNvPr id="166" name="Google Shape;166;gce2a83fa45_0_93"/>
          <p:cNvSpPr txBox="1"/>
          <p:nvPr/>
        </p:nvSpPr>
        <p:spPr>
          <a:xfrm>
            <a:off x="107504" y="820071"/>
            <a:ext cx="3645285" cy="446254"/>
          </a:xfrm>
          <a:prstGeom prst="rect">
            <a:avLst/>
          </a:prstGeom>
          <a:noFill/>
          <a:ln>
            <a:noFill/>
          </a:ln>
        </p:spPr>
        <p:txBody>
          <a:bodyPr spcFirstLastPara="1" wrap="square" lIns="68569" tIns="68569" rIns="68569" bIns="68569" anchor="t" anchorCtr="0">
            <a:spAutoFit/>
          </a:bodyPr>
          <a:lstStyle/>
          <a:p>
            <a:r>
              <a:rPr lang="en-US" sz="2000" dirty="0">
                <a:ea typeface="Lato"/>
                <a:cs typeface="Lato"/>
                <a:sym typeface="Lato"/>
              </a:rPr>
              <a:t>Facial recognition technology</a:t>
            </a:r>
            <a:r>
              <a:rPr lang="en-US" sz="2000" baseline="30000" dirty="0">
                <a:ea typeface="Lato"/>
                <a:cs typeface="Lato"/>
                <a:sym typeface="Lato"/>
              </a:rPr>
              <a:t>(8)</a:t>
            </a:r>
            <a:endParaRPr sz="2000" baseline="30000" dirty="0">
              <a:ea typeface="Lato"/>
              <a:cs typeface="Lato"/>
              <a:sym typeface="Lato"/>
            </a:endParaRPr>
          </a:p>
        </p:txBody>
      </p:sp>
      <p:sp>
        <p:nvSpPr>
          <p:cNvPr id="167" name="Google Shape;167;gce2a83fa45_0_93"/>
          <p:cNvSpPr txBox="1"/>
          <p:nvPr/>
        </p:nvSpPr>
        <p:spPr>
          <a:xfrm>
            <a:off x="471759" y="6259081"/>
            <a:ext cx="7875951" cy="507809"/>
          </a:xfrm>
          <a:prstGeom prst="rect">
            <a:avLst/>
          </a:prstGeom>
          <a:noFill/>
          <a:ln>
            <a:noFill/>
          </a:ln>
        </p:spPr>
        <p:txBody>
          <a:bodyPr spcFirstLastPara="1" wrap="square" lIns="68569" tIns="68569" rIns="68569" bIns="68569" anchor="t" anchorCtr="0">
            <a:spAutoFit/>
          </a:bodyPr>
          <a:lstStyle/>
          <a:p>
            <a:r>
              <a:rPr lang="en-US" sz="1200" baseline="30000" dirty="0"/>
              <a:t>(8) </a:t>
            </a:r>
            <a:r>
              <a:rPr lang="en-US" sz="1200" dirty="0"/>
              <a:t>https://eu.freep.com/story/news/local/michigan/detroit/2020/07/10/facial-recognition-detroit-michael-oliver-robert-williams/5392166002/</a:t>
            </a:r>
            <a:endParaRPr sz="1200" dirty="0"/>
          </a:p>
        </p:txBody>
      </p:sp>
      <p:sp>
        <p:nvSpPr>
          <p:cNvPr id="169" name="Google Shape;169;gce2a83fa45_0_93"/>
          <p:cNvSpPr txBox="1"/>
          <p:nvPr/>
        </p:nvSpPr>
        <p:spPr>
          <a:xfrm>
            <a:off x="3419872" y="974187"/>
            <a:ext cx="5724128" cy="2460138"/>
          </a:xfrm>
          <a:prstGeom prst="rect">
            <a:avLst/>
          </a:prstGeom>
          <a:noFill/>
          <a:ln>
            <a:noFill/>
          </a:ln>
        </p:spPr>
        <p:txBody>
          <a:bodyPr spcFirstLastPara="1" wrap="square" lIns="68569" tIns="68569" rIns="68569" bIns="68569" anchor="t" anchorCtr="0">
            <a:spAutoFit/>
          </a:bodyPr>
          <a:lstStyle/>
          <a:p>
            <a:pPr>
              <a:lnSpc>
                <a:spcPct val="115000"/>
              </a:lnSpc>
              <a:spcBef>
                <a:spcPts val="750"/>
              </a:spcBef>
            </a:pPr>
            <a:r>
              <a:rPr lang="en-US" dirty="0">
                <a:latin typeface="Lato"/>
                <a:ea typeface="Lato"/>
                <a:cs typeface="Lato"/>
                <a:sym typeface="Lato"/>
              </a:rPr>
              <a:t>Last year, he was accused of reaching into a vehicle, grabbing a cellphone from a man and damaging it. </a:t>
            </a:r>
            <a:endParaRPr dirty="0">
              <a:latin typeface="Lato"/>
              <a:ea typeface="Lato"/>
              <a:cs typeface="Lato"/>
              <a:sym typeface="Lato"/>
            </a:endParaRPr>
          </a:p>
          <a:p>
            <a:pPr>
              <a:lnSpc>
                <a:spcPct val="115000"/>
              </a:lnSpc>
              <a:spcBef>
                <a:spcPts val="750"/>
              </a:spcBef>
            </a:pPr>
            <a:r>
              <a:rPr lang="en-US" dirty="0">
                <a:latin typeface="Lato"/>
                <a:ea typeface="Lato"/>
                <a:cs typeface="Lato"/>
                <a:sym typeface="Lato"/>
              </a:rPr>
              <a:t>Officials concluded Oliver </a:t>
            </a:r>
            <a:r>
              <a:rPr lang="en-US" b="1" dirty="0">
                <a:latin typeface="Lato"/>
                <a:ea typeface="Lato"/>
                <a:cs typeface="Lato"/>
                <a:sym typeface="Lato"/>
              </a:rPr>
              <a:t>had been misidentified</a:t>
            </a:r>
            <a:r>
              <a:rPr lang="en-US" dirty="0">
                <a:latin typeface="Lato"/>
                <a:ea typeface="Lato"/>
                <a:cs typeface="Lato"/>
                <a:sym typeface="Lato"/>
              </a:rPr>
              <a:t> as the perpetrator and dismissed the case. </a:t>
            </a:r>
            <a:endParaRPr dirty="0">
              <a:latin typeface="Lato"/>
              <a:ea typeface="Lato"/>
              <a:cs typeface="Lato"/>
              <a:sym typeface="Lato"/>
            </a:endParaRPr>
          </a:p>
          <a:p>
            <a:pPr>
              <a:lnSpc>
                <a:spcPct val="115000"/>
              </a:lnSpc>
              <a:spcBef>
                <a:spcPts val="750"/>
              </a:spcBef>
              <a:spcAft>
                <a:spcPts val="750"/>
              </a:spcAft>
            </a:pPr>
            <a:r>
              <a:rPr lang="en-US" dirty="0">
                <a:latin typeface="Lato"/>
                <a:ea typeface="Lato"/>
                <a:cs typeface="Lato"/>
                <a:sym typeface="Lato"/>
              </a:rPr>
              <a:t>Detroit Police used </a:t>
            </a:r>
            <a:r>
              <a:rPr lang="en-US" b="1" dirty="0">
                <a:latin typeface="Lato"/>
                <a:ea typeface="Lato"/>
                <a:cs typeface="Lato"/>
                <a:sym typeface="Lato"/>
              </a:rPr>
              <a:t>facial recognition technolog</a:t>
            </a:r>
            <a:r>
              <a:rPr lang="en-US" dirty="0">
                <a:latin typeface="Lato"/>
                <a:ea typeface="Lato"/>
                <a:cs typeface="Lato"/>
                <a:sym typeface="Lato"/>
              </a:rPr>
              <a:t>y in the investigation. </a:t>
            </a:r>
            <a:endParaRPr dirty="0">
              <a:latin typeface="Lato"/>
              <a:ea typeface="Lato"/>
              <a:cs typeface="Lato"/>
              <a:sym typeface="Lato"/>
            </a:endParaRPr>
          </a:p>
        </p:txBody>
      </p:sp>
      <p:pic>
        <p:nvPicPr>
          <p:cNvPr id="170" name="Google Shape;170;gce2a83fa45_0_93"/>
          <p:cNvPicPr preferRelativeResize="0"/>
          <p:nvPr/>
        </p:nvPicPr>
        <p:blipFill>
          <a:blip r:embed="rId3">
            <a:alphaModFix/>
          </a:blip>
          <a:stretch>
            <a:fillRect/>
          </a:stretch>
        </p:blipFill>
        <p:spPr>
          <a:xfrm>
            <a:off x="713712" y="1609810"/>
            <a:ext cx="1986080" cy="1280713"/>
          </a:xfrm>
          <a:prstGeom prst="rect">
            <a:avLst/>
          </a:prstGeom>
          <a:noFill/>
          <a:ln>
            <a:noFill/>
          </a:ln>
        </p:spPr>
      </p:pic>
      <p:pic>
        <p:nvPicPr>
          <p:cNvPr id="171" name="Google Shape;171;gce2a83fa45_0_93"/>
          <p:cNvPicPr preferRelativeResize="0"/>
          <p:nvPr/>
        </p:nvPicPr>
        <p:blipFill>
          <a:blip r:embed="rId4">
            <a:alphaModFix/>
          </a:blip>
          <a:stretch>
            <a:fillRect/>
          </a:stretch>
        </p:blipFill>
        <p:spPr>
          <a:xfrm>
            <a:off x="5796136" y="3993738"/>
            <a:ext cx="2262802" cy="1789912"/>
          </a:xfrm>
          <a:prstGeom prst="rect">
            <a:avLst/>
          </a:prstGeom>
          <a:noFill/>
          <a:ln>
            <a:noFill/>
          </a:ln>
        </p:spPr>
      </p:pic>
      <p:sp>
        <p:nvSpPr>
          <p:cNvPr id="172" name="Google Shape;172;gce2a83fa45_0_93"/>
          <p:cNvSpPr txBox="1"/>
          <p:nvPr/>
        </p:nvSpPr>
        <p:spPr>
          <a:xfrm>
            <a:off x="251520" y="3498160"/>
            <a:ext cx="5330748" cy="2546829"/>
          </a:xfrm>
          <a:prstGeom prst="rect">
            <a:avLst/>
          </a:prstGeom>
          <a:solidFill>
            <a:schemeClr val="accent4"/>
          </a:solidFill>
          <a:ln>
            <a:noFill/>
          </a:ln>
        </p:spPr>
        <p:txBody>
          <a:bodyPr spcFirstLastPara="1" wrap="square" lIns="68569" tIns="68569" rIns="68569" bIns="68569" anchor="t" anchorCtr="0">
            <a:spAutoFit/>
          </a:bodyPr>
          <a:lstStyle/>
          <a:p>
            <a:pPr marL="342900" indent="-261938">
              <a:buClr>
                <a:schemeClr val="dk1"/>
              </a:buClr>
              <a:buSzPts val="1900"/>
              <a:buFont typeface="Lato"/>
              <a:buChar char="●"/>
            </a:pPr>
            <a:r>
              <a:rPr lang="en-US" dirty="0">
                <a:solidFill>
                  <a:schemeClr val="dk1"/>
                </a:solidFill>
                <a:latin typeface="Lato"/>
                <a:ea typeface="Lato"/>
                <a:cs typeface="Lato"/>
                <a:sym typeface="Lato"/>
              </a:rPr>
              <a:t>Facial recognition systems have been used by police forces f</a:t>
            </a:r>
            <a:r>
              <a:rPr lang="en-US" b="1" dirty="0">
                <a:solidFill>
                  <a:schemeClr val="dk1"/>
                </a:solidFill>
                <a:latin typeface="Lato"/>
                <a:ea typeface="Lato"/>
                <a:cs typeface="Lato"/>
                <a:sym typeface="Lato"/>
              </a:rPr>
              <a:t>or more than two decades</a:t>
            </a:r>
            <a:r>
              <a:rPr lang="en-US" dirty="0">
                <a:solidFill>
                  <a:schemeClr val="dk1"/>
                </a:solidFill>
                <a:latin typeface="Lato"/>
                <a:ea typeface="Lato"/>
                <a:cs typeface="Lato"/>
                <a:sym typeface="Lato"/>
              </a:rPr>
              <a:t>. </a:t>
            </a:r>
            <a:endParaRPr dirty="0">
              <a:solidFill>
                <a:schemeClr val="dk1"/>
              </a:solidFill>
              <a:latin typeface="Lato"/>
              <a:ea typeface="Lato"/>
              <a:cs typeface="Lato"/>
              <a:sym typeface="Lato"/>
            </a:endParaRPr>
          </a:p>
          <a:p>
            <a:pPr marL="342900" indent="-261938">
              <a:spcBef>
                <a:spcPts val="750"/>
              </a:spcBef>
              <a:buClr>
                <a:schemeClr val="dk1"/>
              </a:buClr>
              <a:buSzPts val="1900"/>
              <a:buFont typeface="Lato"/>
              <a:buChar char="●"/>
            </a:pPr>
            <a:r>
              <a:rPr lang="en-US" dirty="0">
                <a:solidFill>
                  <a:schemeClr val="dk1"/>
                </a:solidFill>
                <a:latin typeface="Lato"/>
                <a:ea typeface="Lato"/>
                <a:cs typeface="Lato"/>
                <a:sym typeface="Lato"/>
              </a:rPr>
              <a:t>While the technology works relatively well on white men, </a:t>
            </a:r>
            <a:r>
              <a:rPr lang="en-US" b="1" dirty="0">
                <a:solidFill>
                  <a:schemeClr val="dk1"/>
                </a:solidFill>
                <a:latin typeface="Lato"/>
                <a:ea typeface="Lato"/>
                <a:cs typeface="Lato"/>
                <a:sym typeface="Lato"/>
              </a:rPr>
              <a:t>the results are less accurate for other demographics</a:t>
            </a:r>
            <a:br>
              <a:rPr lang="en-US" b="1" dirty="0">
                <a:solidFill>
                  <a:schemeClr val="dk1"/>
                </a:solidFill>
                <a:latin typeface="Lato"/>
                <a:ea typeface="Lato"/>
                <a:cs typeface="Lato"/>
                <a:sym typeface="Lato"/>
              </a:rPr>
            </a:br>
            <a:r>
              <a:rPr lang="en-US" sz="1050" b="1" dirty="0">
                <a:solidFill>
                  <a:schemeClr val="dk1"/>
                </a:solidFill>
                <a:latin typeface="Lato"/>
                <a:ea typeface="Lato"/>
                <a:cs typeface="Lato"/>
                <a:sym typeface="Lato"/>
              </a:rPr>
              <a:t>(</a:t>
            </a:r>
            <a:r>
              <a:rPr lang="en-US" sz="1050" dirty="0">
                <a:solidFill>
                  <a:schemeClr val="dk1"/>
                </a:solidFill>
                <a:latin typeface="Lato"/>
                <a:ea typeface="Lato"/>
                <a:cs typeface="Lato"/>
                <a:sym typeface="Lato"/>
              </a:rPr>
              <a:t>Recent studies by M.I.T. and the National Institute of Standards and Technology)</a:t>
            </a:r>
            <a:endParaRPr sz="1050" dirty="0">
              <a:solidFill>
                <a:schemeClr val="dk1"/>
              </a:solidFill>
              <a:latin typeface="Lato"/>
              <a:ea typeface="Lato"/>
              <a:cs typeface="Lato"/>
              <a:sym typeface="Lato"/>
            </a:endParaRPr>
          </a:p>
          <a:p>
            <a:pPr marL="342900" indent="-261938">
              <a:spcBef>
                <a:spcPts val="750"/>
              </a:spcBef>
              <a:spcAft>
                <a:spcPts val="750"/>
              </a:spcAft>
              <a:buClr>
                <a:schemeClr val="dk1"/>
              </a:buClr>
              <a:buSzPts val="1900"/>
              <a:buFont typeface="Lato"/>
              <a:buChar char="●"/>
            </a:pPr>
            <a:r>
              <a:rPr lang="en-US" dirty="0">
                <a:solidFill>
                  <a:schemeClr val="dk1"/>
                </a:solidFill>
                <a:latin typeface="Lato"/>
                <a:ea typeface="Lato"/>
                <a:cs typeface="Lato"/>
                <a:sym typeface="Lato"/>
              </a:rPr>
              <a:t>In part because of a l</a:t>
            </a:r>
            <a:r>
              <a:rPr lang="en-US" b="1" dirty="0">
                <a:solidFill>
                  <a:schemeClr val="dk1"/>
                </a:solidFill>
                <a:latin typeface="Lato"/>
                <a:ea typeface="Lato"/>
                <a:cs typeface="Lato"/>
                <a:sym typeface="Lato"/>
              </a:rPr>
              <a:t>ack of diversity in the images</a:t>
            </a:r>
            <a:r>
              <a:rPr lang="en-US" dirty="0">
                <a:solidFill>
                  <a:schemeClr val="dk1"/>
                </a:solidFill>
                <a:latin typeface="Lato"/>
                <a:ea typeface="Lato"/>
                <a:cs typeface="Lato"/>
                <a:sym typeface="Lato"/>
              </a:rPr>
              <a:t> used to train the algorithm.</a:t>
            </a:r>
            <a:endParaRPr dirty="0">
              <a:latin typeface="Lato"/>
              <a:ea typeface="Lato"/>
              <a:cs typeface="Lato"/>
              <a:sym typeface="Lato"/>
            </a:endParaRPr>
          </a:p>
        </p:txBody>
      </p:sp>
      <p:sp>
        <p:nvSpPr>
          <p:cNvPr id="2" name="Title 1">
            <a:extLst>
              <a:ext uri="{FF2B5EF4-FFF2-40B4-BE49-F238E27FC236}">
                <a16:creationId xmlns:a16="http://schemas.microsoft.com/office/drawing/2014/main" id="{02F32674-0943-E1E7-9CC5-ECE2A49907AF}"/>
              </a:ext>
            </a:extLst>
          </p:cNvPr>
          <p:cNvSpPr txBox="1">
            <a:spLocks/>
          </p:cNvSpPr>
          <p:nvPr/>
        </p:nvSpPr>
        <p:spPr>
          <a:xfrm>
            <a:off x="592747" y="215502"/>
            <a:ext cx="7886700" cy="58257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Algorithmic (Un)Fairness: Examples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734B-B137-0649-E260-31AD67101702}"/>
              </a:ext>
            </a:extLst>
          </p:cNvPr>
          <p:cNvSpPr>
            <a:spLocks noGrp="1"/>
          </p:cNvSpPr>
          <p:nvPr>
            <p:ph type="title"/>
          </p:nvPr>
        </p:nvSpPr>
        <p:spPr>
          <a:xfrm>
            <a:off x="755651" y="2451497"/>
            <a:ext cx="7886700" cy="994172"/>
          </a:xfrm>
        </p:spPr>
        <p:txBody>
          <a:bodyPr/>
          <a:lstStyle/>
          <a:p>
            <a:pPr algn="r"/>
            <a:r>
              <a:rPr lang="en-US" dirty="0"/>
              <a:t>Bias</a:t>
            </a:r>
          </a:p>
        </p:txBody>
      </p:sp>
      <p:sp>
        <p:nvSpPr>
          <p:cNvPr id="3" name="Slide Number Placeholder 2">
            <a:extLst>
              <a:ext uri="{FF2B5EF4-FFF2-40B4-BE49-F238E27FC236}">
                <a16:creationId xmlns:a16="http://schemas.microsoft.com/office/drawing/2014/main" id="{CE5E9279-A6D0-9299-8855-7E0694EC40D0}"/>
              </a:ext>
            </a:extLst>
          </p:cNvPr>
          <p:cNvSpPr>
            <a:spLocks noGrp="1"/>
          </p:cNvSpPr>
          <p:nvPr>
            <p:ph type="sldNum" sz="quarter" idx="12"/>
          </p:nvPr>
        </p:nvSpPr>
        <p:spPr/>
        <p:txBody>
          <a:bodyPr/>
          <a:lstStyle/>
          <a:p>
            <a:fld id="{C2DF9CFF-0025-4A3D-90B2-409C35957192}" type="slidenum">
              <a:rPr lang="en-US" smtClean="0"/>
              <a:pPr/>
              <a:t>82</a:t>
            </a:fld>
            <a:endParaRPr lang="en-US"/>
          </a:p>
        </p:txBody>
      </p:sp>
    </p:spTree>
    <p:extLst>
      <p:ext uri="{BB962C8B-B14F-4D97-AF65-F5344CB8AC3E}">
        <p14:creationId xmlns:p14="http://schemas.microsoft.com/office/powerpoint/2010/main" val="26280006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2C14-D43B-4DB0-A295-7B7549FCD9BA}"/>
              </a:ext>
            </a:extLst>
          </p:cNvPr>
          <p:cNvSpPr>
            <a:spLocks noGrp="1"/>
          </p:cNvSpPr>
          <p:nvPr>
            <p:ph type="title"/>
          </p:nvPr>
        </p:nvSpPr>
        <p:spPr>
          <a:xfrm>
            <a:off x="628650" y="270000"/>
            <a:ext cx="7886700" cy="582570"/>
          </a:xfrm>
        </p:spPr>
        <p:txBody>
          <a:bodyPr>
            <a:normAutofit fontScale="90000"/>
          </a:bodyPr>
          <a:lstStyle/>
          <a:p>
            <a:pPr algn="ctr"/>
            <a:r>
              <a:rPr lang="en-US" dirty="0"/>
              <a:t>What is the cause of unfairness: bias</a:t>
            </a:r>
          </a:p>
        </p:txBody>
      </p:sp>
      <p:sp>
        <p:nvSpPr>
          <p:cNvPr id="3" name="Θέση αριθμού διαφάνειας 2">
            <a:extLst>
              <a:ext uri="{FF2B5EF4-FFF2-40B4-BE49-F238E27FC236}">
                <a16:creationId xmlns:a16="http://schemas.microsoft.com/office/drawing/2014/main" id="{7A9894B0-0192-4000-A7DF-DC9A7991FC70}"/>
              </a:ext>
            </a:extLst>
          </p:cNvPr>
          <p:cNvSpPr>
            <a:spLocks noGrp="1"/>
          </p:cNvSpPr>
          <p:nvPr>
            <p:ph type="sldNum" sz="quarter" idx="12"/>
          </p:nvPr>
        </p:nvSpPr>
        <p:spPr/>
        <p:txBody>
          <a:bodyPr/>
          <a:lstStyle/>
          <a:p>
            <a:fld id="{C2DF9CFF-0025-4A3D-90B2-409C35957192}" type="slidenum">
              <a:rPr lang="en-US" smtClean="0"/>
              <a:t>83</a:t>
            </a:fld>
            <a:endParaRPr lang="en-US"/>
          </a:p>
        </p:txBody>
      </p:sp>
      <p:sp>
        <p:nvSpPr>
          <p:cNvPr id="5" name="TextBox 4">
            <a:extLst>
              <a:ext uri="{FF2B5EF4-FFF2-40B4-BE49-F238E27FC236}">
                <a16:creationId xmlns:a16="http://schemas.microsoft.com/office/drawing/2014/main" id="{402C6571-35AF-4096-97A1-553F668414CB}"/>
              </a:ext>
            </a:extLst>
          </p:cNvPr>
          <p:cNvSpPr txBox="1"/>
          <p:nvPr/>
        </p:nvSpPr>
        <p:spPr>
          <a:xfrm>
            <a:off x="284723" y="1432006"/>
            <a:ext cx="5135563" cy="3600986"/>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Bias</a:t>
            </a: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Overloaded term </a:t>
            </a:r>
            <a:r>
              <a:rPr lang="en-US" sz="2000" dirty="0">
                <a:latin typeface="Calibri" panose="020F0502020204030204" pitchFamily="34" charset="0"/>
                <a:cs typeface="Calibri" panose="020F0502020204030204" pitchFamily="34" charset="0"/>
              </a:rPr>
              <a:t>used to capture various forms of </a:t>
            </a:r>
            <a:r>
              <a:rPr lang="en-US" sz="2000" i="1" dirty="0">
                <a:latin typeface="Calibri" panose="020F0502020204030204" pitchFamily="34" charset="0"/>
                <a:cs typeface="Calibri" panose="020F0502020204030204" pitchFamily="34" charset="0"/>
              </a:rPr>
              <a:t>misusing data and information, prejudice behavior, and favoritism.</a:t>
            </a:r>
          </a:p>
          <a:p>
            <a:r>
              <a:rPr lang="en-US" sz="2000" i="1" dirty="0">
                <a:latin typeface="Calibri" panose="020F0502020204030204" pitchFamily="34" charset="0"/>
                <a:cs typeface="Calibri" panose="020F0502020204030204" pitchFamily="34" charset="0"/>
              </a:rPr>
              <a:t>Also, various interpretations in ML</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According to Oxford English Dictionary</a:t>
            </a:r>
            <a:endParaRPr lang="el-GR" sz="2000" dirty="0">
              <a:latin typeface="Calibri" panose="020F0502020204030204" pitchFamily="34" charset="0"/>
              <a:cs typeface="Calibri" panose="020F0502020204030204" pitchFamily="34" charset="0"/>
            </a:endParaRPr>
          </a:p>
          <a:p>
            <a:pPr marL="214313" indent="-214313">
              <a:buFont typeface="Wingdings" panose="05000000000000000000" pitchFamily="2" charset="2"/>
              <a:buChar char="§"/>
            </a:pPr>
            <a:r>
              <a:rPr lang="en-US" sz="2000" dirty="0">
                <a:latin typeface="Calibri" panose="020F0502020204030204" pitchFamily="34" charset="0"/>
                <a:cs typeface="Calibri" panose="020F0502020204030204" pitchFamily="34" charset="0"/>
              </a:rPr>
              <a:t>an inclination, or prejudice for, or against one person, or group, especially in a way considered to be unfair </a:t>
            </a:r>
          </a:p>
        </p:txBody>
      </p:sp>
      <p:pic>
        <p:nvPicPr>
          <p:cNvPr id="6" name="Picture 8" descr="Text, email&#10;&#10;Description automatically generated">
            <a:extLst>
              <a:ext uri="{FF2B5EF4-FFF2-40B4-BE49-F238E27FC236}">
                <a16:creationId xmlns:a16="http://schemas.microsoft.com/office/drawing/2014/main" id="{89258975-01C3-4684-968C-90C20BC21891}"/>
              </a:ext>
            </a:extLst>
          </p:cNvPr>
          <p:cNvPicPr>
            <a:picLocks noChangeAspect="1"/>
          </p:cNvPicPr>
          <p:nvPr/>
        </p:nvPicPr>
        <p:blipFill>
          <a:blip r:embed="rId2"/>
          <a:stretch>
            <a:fillRect/>
          </a:stretch>
        </p:blipFill>
        <p:spPr>
          <a:xfrm>
            <a:off x="5824265" y="1648982"/>
            <a:ext cx="2862535" cy="4744012"/>
          </a:xfrm>
          <a:prstGeom prst="rect">
            <a:avLst/>
          </a:prstGeom>
        </p:spPr>
      </p:pic>
      <p:sp>
        <p:nvSpPr>
          <p:cNvPr id="7" name="TextBox 6">
            <a:extLst>
              <a:ext uri="{FF2B5EF4-FFF2-40B4-BE49-F238E27FC236}">
                <a16:creationId xmlns:a16="http://schemas.microsoft.com/office/drawing/2014/main" id="{A1397196-3623-4223-8115-10BF992B601A}"/>
              </a:ext>
            </a:extLst>
          </p:cNvPr>
          <p:cNvSpPr txBox="1"/>
          <p:nvPr/>
        </p:nvSpPr>
        <p:spPr>
          <a:xfrm>
            <a:off x="284723" y="5209018"/>
            <a:ext cx="5697723"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Two different types</a:t>
            </a:r>
          </a:p>
          <a:p>
            <a:pPr marL="257175" indent="-257175">
              <a:buFont typeface="Wingdings" panose="05000000000000000000" pitchFamily="2" charset="2"/>
              <a:buChar char="§"/>
            </a:pPr>
            <a:r>
              <a:rPr lang="en-US" sz="2400" dirty="0">
                <a:latin typeface="Calibri" panose="020F0502020204030204" pitchFamily="34" charset="0"/>
                <a:cs typeface="Calibri" panose="020F0502020204030204" pitchFamily="34" charset="0"/>
              </a:rPr>
              <a:t>Statistical</a:t>
            </a:r>
          </a:p>
          <a:p>
            <a:pPr marL="257175" indent="-257175">
              <a:buFont typeface="Wingdings" panose="05000000000000000000" pitchFamily="2" charset="2"/>
              <a:buChar char="§"/>
            </a:pPr>
            <a:r>
              <a:rPr lang="en-US" sz="2400" dirty="0">
                <a:latin typeface="Calibri" panose="020F0502020204030204" pitchFamily="34" charset="0"/>
                <a:cs typeface="Calibri" panose="020F0502020204030204" pitchFamily="34" charset="0"/>
              </a:rPr>
              <a:t>Societal</a:t>
            </a:r>
          </a:p>
        </p:txBody>
      </p:sp>
    </p:spTree>
    <p:extLst>
      <p:ext uri="{BB962C8B-B14F-4D97-AF65-F5344CB8AC3E}">
        <p14:creationId xmlns:p14="http://schemas.microsoft.com/office/powerpoint/2010/main" val="16592132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9BE63-8C39-4C42-B75E-721BC8A9EB9B}"/>
              </a:ext>
            </a:extLst>
          </p:cNvPr>
          <p:cNvSpPr>
            <a:spLocks noGrp="1"/>
          </p:cNvSpPr>
          <p:nvPr>
            <p:ph type="sldNum" idx="12"/>
          </p:nvPr>
        </p:nvSpPr>
        <p:spPr/>
        <p:txBody>
          <a:bodyPr/>
          <a:lstStyle/>
          <a:p>
            <a:fld id="{00000000-1234-1234-1234-123412341234}" type="slidenum">
              <a:rPr lang="en-US" smtClean="0"/>
              <a:pPr/>
              <a:t>84</a:t>
            </a:fld>
            <a:endParaRPr lang="en-US" dirty="0"/>
          </a:p>
        </p:txBody>
      </p:sp>
      <p:sp>
        <p:nvSpPr>
          <p:cNvPr id="3" name="TextBox 2">
            <a:extLst>
              <a:ext uri="{FF2B5EF4-FFF2-40B4-BE49-F238E27FC236}">
                <a16:creationId xmlns:a16="http://schemas.microsoft.com/office/drawing/2014/main" id="{159ADD4E-9C55-4AE2-BE40-E56ED8DAE8EE}"/>
              </a:ext>
            </a:extLst>
          </p:cNvPr>
          <p:cNvSpPr txBox="1"/>
          <p:nvPr/>
        </p:nvSpPr>
        <p:spPr>
          <a:xfrm>
            <a:off x="326252" y="909957"/>
            <a:ext cx="8360548" cy="5232202"/>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Statistical bias </a:t>
            </a:r>
          </a:p>
          <a:p>
            <a:endParaRPr lang="en-US" sz="2800" dirty="0">
              <a:solidFill>
                <a:srgbClr val="FF0000"/>
              </a:solidFill>
              <a:latin typeface="Calibri" panose="020F0502020204030204" pitchFamily="34" charset="0"/>
              <a:cs typeface="Calibri" panose="020F0502020204030204" pitchFamily="34" charset="0"/>
            </a:endParaRPr>
          </a:p>
          <a:p>
            <a:pPr algn="l"/>
            <a:r>
              <a:rPr lang="en-US" sz="2000" dirty="0">
                <a:solidFill>
                  <a:srgbClr val="FF0000"/>
                </a:solidFill>
                <a:latin typeface="Calibri" panose="020F0502020204030204" pitchFamily="34" charset="0"/>
                <a:cs typeface="Calibri" panose="020F0502020204030204" pitchFamily="34" charset="0"/>
              </a:rPr>
              <a:t>Non-representative sampling: </a:t>
            </a:r>
            <a:r>
              <a:rPr lang="en-US" sz="2000" dirty="0">
                <a:latin typeface="CMR10"/>
              </a:rPr>
              <a:t>mismatch between the sample/data used to train a predictive model, and the world as it currently is.</a:t>
            </a:r>
            <a:endParaRPr lang="en-US" sz="2000" dirty="0">
              <a:solidFill>
                <a:srgbClr val="FF0000"/>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solidFill>
                  <a:srgbClr val="FF0000"/>
                </a:solidFill>
                <a:latin typeface="Calibri" panose="020F0502020204030204" pitchFamily="34" charset="0"/>
                <a:cs typeface="Calibri" panose="020F0502020204030204" pitchFamily="34" charset="0"/>
              </a:rPr>
              <a:t>Sampling bias: </a:t>
            </a:r>
            <a:r>
              <a:rPr lang="en-US" sz="2000" dirty="0">
                <a:latin typeface="Calibri" panose="020F0502020204030204" pitchFamily="34" charset="0"/>
                <a:cs typeface="Calibri" panose="020F0502020204030204" pitchFamily="34" charset="0"/>
              </a:rPr>
              <a:t>the dataset selected as input to an algorithm is not representative of the full population to which the algorithm will be applied. </a:t>
            </a:r>
          </a:p>
          <a:p>
            <a:r>
              <a:rPr lang="en-US" sz="2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For example, missing MRI scans of healthy people, cardiovascular diseases for women</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solidFill>
                  <a:srgbClr val="FF0000"/>
                </a:solidFill>
                <a:latin typeface="Calibri" panose="020F0502020204030204" pitchFamily="34" charset="0"/>
                <a:cs typeface="Calibri" panose="020F0502020204030204" pitchFamily="34" charset="0"/>
              </a:rPr>
              <a:t>Selective labels (selection bias): </a:t>
            </a:r>
            <a:r>
              <a:rPr lang="en-US" sz="2000" dirty="0">
                <a:latin typeface="Calibri" panose="020F0502020204030204" pitchFamily="34" charset="0"/>
                <a:cs typeface="Calibri" panose="020F0502020204030204" pitchFamily="34" charset="0"/>
              </a:rPr>
              <a:t>the observed outcome depends on the choice of input. </a:t>
            </a:r>
          </a:p>
          <a:p>
            <a:pPr marL="297656"/>
            <a:r>
              <a:rPr lang="en-US" dirty="0">
                <a:latin typeface="Calibri" panose="020F0502020204030204" pitchFamily="34" charset="0"/>
                <a:cs typeface="Calibri" panose="020F0502020204030204" pitchFamily="34" charset="0"/>
              </a:rPr>
              <a:t>For example, evaluating whether a loan will be repaid</a:t>
            </a:r>
          </a:p>
          <a:p>
            <a:endParaRPr lang="en-US" sz="2000" dirty="0">
              <a:latin typeface="Calibri" panose="020F0502020204030204" pitchFamily="34" charset="0"/>
              <a:cs typeface="Calibri" panose="020F0502020204030204" pitchFamily="34" charset="0"/>
            </a:endParaRPr>
          </a:p>
          <a:p>
            <a:pPr algn="l"/>
            <a:r>
              <a:rPr lang="en-US" sz="2000" dirty="0">
                <a:solidFill>
                  <a:srgbClr val="FF0000"/>
                </a:solidFill>
                <a:latin typeface="Calibri" panose="020F0502020204030204" pitchFamily="34" charset="0"/>
                <a:cs typeface="Calibri" panose="020F0502020204030204" pitchFamily="34" charset="0"/>
              </a:rPr>
              <a:t>Systematic measurement error</a:t>
            </a:r>
            <a:r>
              <a:rPr lang="en-US" sz="2000" dirty="0">
                <a:latin typeface="CMR10"/>
              </a:rPr>
              <a:t>, particularly when the error is greater for some groups than others</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08D84ACB-FDFD-4CDA-B21C-B39EB4BD5A1E}"/>
              </a:ext>
            </a:extLst>
          </p:cNvPr>
          <p:cNvSpPr txBox="1">
            <a:spLocks/>
          </p:cNvSpPr>
          <p:nvPr/>
        </p:nvSpPr>
        <p:spPr>
          <a:xfrm>
            <a:off x="628650" y="194526"/>
            <a:ext cx="7886700" cy="5825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What is the cause of unfairness: bias</a:t>
            </a:r>
          </a:p>
        </p:txBody>
      </p:sp>
      <p:sp>
        <p:nvSpPr>
          <p:cNvPr id="4" name="TextBox 3">
            <a:extLst>
              <a:ext uri="{FF2B5EF4-FFF2-40B4-BE49-F238E27FC236}">
                <a16:creationId xmlns:a16="http://schemas.microsoft.com/office/drawing/2014/main" id="{96D0435A-C7AA-BF86-F5FD-CD2D1B5C1E09}"/>
              </a:ext>
            </a:extLst>
          </p:cNvPr>
          <p:cNvSpPr txBox="1"/>
          <p:nvPr/>
        </p:nvSpPr>
        <p:spPr>
          <a:xfrm>
            <a:off x="321725" y="6259022"/>
            <a:ext cx="8135645" cy="415498"/>
          </a:xfrm>
          <a:prstGeom prst="rect">
            <a:avLst/>
          </a:prstGeom>
          <a:noFill/>
        </p:spPr>
        <p:txBody>
          <a:bodyPr wrap="square" rtlCol="0">
            <a:spAutoFit/>
          </a:bodyPr>
          <a:lstStyle/>
          <a:p>
            <a:r>
              <a:rPr lang="en-US" sz="1050" i="1" dirty="0"/>
              <a:t>S. Mitchell, E. Potash, S. </a:t>
            </a:r>
            <a:r>
              <a:rPr lang="en-US" sz="1050" i="1" dirty="0" err="1"/>
              <a:t>Barocas</a:t>
            </a:r>
            <a:r>
              <a:rPr lang="en-US" sz="1050" i="1" dirty="0"/>
              <a:t>, A. </a:t>
            </a:r>
            <a:r>
              <a:rPr lang="en-US" sz="1050" i="1" dirty="0" err="1"/>
              <a:t>D’Amour</a:t>
            </a:r>
            <a:r>
              <a:rPr lang="en-US" sz="1050" i="1" dirty="0"/>
              <a:t>, and K. Lum. 2020. Prediction-based decisions and fairness: A catalogue of choices, assumptions, and definitions. Annual Review of Statistics and Its Application 2021 8:1</a:t>
            </a:r>
          </a:p>
        </p:txBody>
      </p:sp>
    </p:spTree>
    <p:extLst>
      <p:ext uri="{BB962C8B-B14F-4D97-AF65-F5344CB8AC3E}">
        <p14:creationId xmlns:p14="http://schemas.microsoft.com/office/powerpoint/2010/main" val="37564983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9BE63-8C39-4C42-B75E-721BC8A9EB9B}"/>
              </a:ext>
            </a:extLst>
          </p:cNvPr>
          <p:cNvSpPr>
            <a:spLocks noGrp="1"/>
          </p:cNvSpPr>
          <p:nvPr>
            <p:ph type="sldNum" idx="12"/>
          </p:nvPr>
        </p:nvSpPr>
        <p:spPr/>
        <p:txBody>
          <a:bodyPr/>
          <a:lstStyle/>
          <a:p>
            <a:fld id="{00000000-1234-1234-1234-123412341234}" type="slidenum">
              <a:rPr lang="en-US" smtClean="0"/>
              <a:pPr/>
              <a:t>85</a:t>
            </a:fld>
            <a:endParaRPr lang="en-US"/>
          </a:p>
        </p:txBody>
      </p:sp>
      <p:sp>
        <p:nvSpPr>
          <p:cNvPr id="10" name="TextBox 9">
            <a:extLst>
              <a:ext uri="{FF2B5EF4-FFF2-40B4-BE49-F238E27FC236}">
                <a16:creationId xmlns:a16="http://schemas.microsoft.com/office/drawing/2014/main" id="{C7C6590B-3542-42E3-8A33-7E332D752CF7}"/>
              </a:ext>
            </a:extLst>
          </p:cNvPr>
          <p:cNvSpPr txBox="1"/>
          <p:nvPr/>
        </p:nvSpPr>
        <p:spPr>
          <a:xfrm>
            <a:off x="239233" y="959637"/>
            <a:ext cx="6911163" cy="466281"/>
          </a:xfrm>
          <a:prstGeom prst="rect">
            <a:avLst/>
          </a:prstGeom>
          <a:noFill/>
        </p:spPr>
        <p:txBody>
          <a:bodyPr wrap="square" rtlCol="0">
            <a:spAutoFit/>
          </a:bodyPr>
          <a:lstStyle/>
          <a:p>
            <a:pPr>
              <a:lnSpc>
                <a:spcPct val="90000"/>
              </a:lnSpc>
              <a:buClr>
                <a:schemeClr val="lt1"/>
              </a:buClr>
              <a:buSzPts val="1800"/>
            </a:pPr>
            <a:r>
              <a:rPr lang="en-US" sz="2700" dirty="0">
                <a:solidFill>
                  <a:schemeClr val="lt1"/>
                </a:solidFill>
                <a:latin typeface="Calibri"/>
                <a:cs typeface="Calibri"/>
                <a:sym typeface="Calibri"/>
              </a:rPr>
              <a:t>Statistical Bias</a:t>
            </a:r>
          </a:p>
        </p:txBody>
      </p:sp>
      <p:sp>
        <p:nvSpPr>
          <p:cNvPr id="6" name="TextBox 5">
            <a:extLst>
              <a:ext uri="{FF2B5EF4-FFF2-40B4-BE49-F238E27FC236}">
                <a16:creationId xmlns:a16="http://schemas.microsoft.com/office/drawing/2014/main" id="{BCF1D6BD-43F1-4337-8668-FCBA1741C987}"/>
              </a:ext>
            </a:extLst>
          </p:cNvPr>
          <p:cNvSpPr txBox="1"/>
          <p:nvPr/>
        </p:nvSpPr>
        <p:spPr>
          <a:xfrm>
            <a:off x="353533" y="1073937"/>
            <a:ext cx="6911163" cy="466281"/>
          </a:xfrm>
          <a:prstGeom prst="rect">
            <a:avLst/>
          </a:prstGeom>
          <a:noFill/>
        </p:spPr>
        <p:txBody>
          <a:bodyPr wrap="square" rtlCol="0">
            <a:spAutoFit/>
          </a:bodyPr>
          <a:lstStyle/>
          <a:p>
            <a:pPr>
              <a:lnSpc>
                <a:spcPct val="90000"/>
              </a:lnSpc>
              <a:buClr>
                <a:schemeClr val="lt1"/>
              </a:buClr>
              <a:buSzPts val="1800"/>
            </a:pPr>
            <a:r>
              <a:rPr lang="en-US" sz="2700" dirty="0">
                <a:solidFill>
                  <a:schemeClr val="lt1"/>
                </a:solidFill>
                <a:latin typeface="Calibri"/>
                <a:cs typeface="Calibri"/>
                <a:sym typeface="Calibri"/>
              </a:rPr>
              <a:t>What is bias?</a:t>
            </a:r>
          </a:p>
        </p:txBody>
      </p:sp>
      <p:sp>
        <p:nvSpPr>
          <p:cNvPr id="8" name="TextBox 7">
            <a:extLst>
              <a:ext uri="{FF2B5EF4-FFF2-40B4-BE49-F238E27FC236}">
                <a16:creationId xmlns:a16="http://schemas.microsoft.com/office/drawing/2014/main" id="{D6DFD2F1-7145-4231-AAAF-2120244B0A78}"/>
              </a:ext>
            </a:extLst>
          </p:cNvPr>
          <p:cNvSpPr txBox="1"/>
          <p:nvPr/>
        </p:nvSpPr>
        <p:spPr>
          <a:xfrm>
            <a:off x="488219" y="1093348"/>
            <a:ext cx="8416548" cy="4770537"/>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Societal bias</a:t>
            </a:r>
          </a:p>
          <a:p>
            <a:r>
              <a:rPr lang="en-US" sz="2400" dirty="0">
                <a:latin typeface="Calibri" panose="020F0502020204030204" pitchFamily="34" charset="0"/>
                <a:cs typeface="Calibri" panose="020F0502020204030204" pitchFamily="34" charset="0"/>
              </a:rPr>
              <a:t>objectionable social structures, human biases, and preferences that are: </a:t>
            </a:r>
          </a:p>
          <a:p>
            <a:endParaRPr lang="en-US" sz="2400" dirty="0">
              <a:latin typeface="Calibri" panose="020F0502020204030204" pitchFamily="34" charset="0"/>
              <a:cs typeface="Calibri" panose="020F0502020204030204" pitchFamily="34" charset="0"/>
            </a:endParaRPr>
          </a:p>
          <a:p>
            <a:pPr marL="257175" indent="-257175">
              <a:buFont typeface="Wingdings" panose="05000000000000000000" pitchFamily="2" charset="2"/>
              <a:buChar char="§"/>
            </a:pPr>
            <a:r>
              <a:rPr lang="en-US" sz="2400" i="1" dirty="0">
                <a:solidFill>
                  <a:srgbClr val="0070C0"/>
                </a:solidFill>
                <a:latin typeface="Calibri" panose="020F0502020204030204" pitchFamily="34" charset="0"/>
                <a:cs typeface="Calibri" panose="020F0502020204030204" pitchFamily="34" charset="0"/>
              </a:rPr>
              <a:t>reflected in data</a:t>
            </a:r>
            <a:r>
              <a:rPr lang="en-US" sz="2400" dirty="0">
                <a:latin typeface="Calibri" panose="020F0502020204030204" pitchFamily="34" charset="0"/>
                <a:cs typeface="Calibri" panose="020F0502020204030204" pitchFamily="34" charset="0"/>
              </a:rPr>
              <a:t>, </a:t>
            </a:r>
          </a:p>
          <a:p>
            <a:pPr marL="257175" indent="-257175">
              <a:buFont typeface="Wingdings" panose="05000000000000000000" pitchFamily="2" charset="2"/>
              <a:buChar char="§"/>
            </a:pPr>
            <a:endParaRPr lang="en-US" sz="2400" dirty="0">
              <a:latin typeface="Calibri" panose="020F0502020204030204" pitchFamily="34" charset="0"/>
              <a:cs typeface="Calibri" panose="020F0502020204030204" pitchFamily="34" charset="0"/>
            </a:endParaRPr>
          </a:p>
          <a:p>
            <a:pPr marL="257175" indent="-257175">
              <a:buFont typeface="Wingdings" panose="05000000000000000000" pitchFamily="2" charset="2"/>
              <a:buChar char="§"/>
            </a:pPr>
            <a:r>
              <a:rPr lang="en-US" sz="2400" dirty="0">
                <a:latin typeface="Calibri" panose="020F0502020204030204" pitchFamily="34" charset="0"/>
                <a:cs typeface="Calibri" panose="020F0502020204030204" pitchFamily="34" charset="0"/>
              </a:rPr>
              <a:t>when </a:t>
            </a:r>
            <a:r>
              <a:rPr lang="en-US" sz="2400" i="1" dirty="0">
                <a:solidFill>
                  <a:srgbClr val="0070C0"/>
                </a:solidFill>
                <a:latin typeface="Calibri" panose="020F0502020204030204" pitchFamily="34" charset="0"/>
                <a:cs typeface="Calibri" panose="020F0502020204030204" pitchFamily="34" charset="0"/>
              </a:rPr>
              <a:t>designing, implementing, evaluating</a:t>
            </a:r>
            <a:r>
              <a:rPr lang="en-US" sz="2400" i="1" dirty="0">
                <a:solidFill>
                  <a:schemeClr val="accent1">
                    <a:lumMod val="60000"/>
                    <a:lumOff val="40000"/>
                  </a:schemeClr>
                </a:solidFill>
                <a:latin typeface="Calibri" panose="020F0502020204030204" pitchFamily="34" charset="0"/>
                <a:cs typeface="Calibri" panose="020F0502020204030204" pitchFamily="34" charset="0"/>
              </a:rPr>
              <a:t> </a:t>
            </a:r>
            <a:r>
              <a:rPr lang="en-US" sz="2400" i="1" dirty="0">
                <a:latin typeface="Calibri" panose="020F0502020204030204" pitchFamily="34" charset="0"/>
                <a:cs typeface="Calibri" panose="020F0502020204030204" pitchFamily="34" charset="0"/>
              </a:rPr>
              <a:t>and</a:t>
            </a:r>
            <a:r>
              <a:rPr lang="en-US" sz="2400" i="1" dirty="0">
                <a:solidFill>
                  <a:schemeClr val="accent1">
                    <a:lumMod val="60000"/>
                    <a:lumOff val="40000"/>
                  </a:schemeClr>
                </a:solidFill>
                <a:latin typeface="Calibri" panose="020F0502020204030204" pitchFamily="34" charset="0"/>
                <a:cs typeface="Calibri" panose="020F0502020204030204" pitchFamily="34" charset="0"/>
              </a:rPr>
              <a:t> </a:t>
            </a:r>
            <a:r>
              <a:rPr lang="en-US" sz="2400" i="1" dirty="0">
                <a:solidFill>
                  <a:srgbClr val="0070C0"/>
                </a:solidFill>
                <a:latin typeface="Calibri" panose="020F0502020204030204" pitchFamily="34" charset="0"/>
                <a:cs typeface="Calibri" panose="020F0502020204030204" pitchFamily="34" charset="0"/>
              </a:rPr>
              <a:t>using</a:t>
            </a:r>
            <a:r>
              <a:rPr lang="en-US" sz="2400" i="1" dirty="0">
                <a:solidFill>
                  <a:schemeClr val="accent6">
                    <a:lumMod val="75000"/>
                  </a:schemeClr>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algorithms and systems. </a:t>
            </a:r>
          </a:p>
          <a:p>
            <a:endParaRPr lang="en-US" sz="32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Long list of biases: confirmation bias, normative biases, functional biases induced by the platforms, behavioral and temporal biases, cognitive biases</a:t>
            </a:r>
          </a:p>
        </p:txBody>
      </p:sp>
      <p:sp>
        <p:nvSpPr>
          <p:cNvPr id="9" name="Title 1">
            <a:extLst>
              <a:ext uri="{FF2B5EF4-FFF2-40B4-BE49-F238E27FC236}">
                <a16:creationId xmlns:a16="http://schemas.microsoft.com/office/drawing/2014/main" id="{08D84ACB-FDFD-4CDA-B21C-B39EB4BD5A1E}"/>
              </a:ext>
            </a:extLst>
          </p:cNvPr>
          <p:cNvSpPr txBox="1">
            <a:spLocks/>
          </p:cNvSpPr>
          <p:nvPr/>
        </p:nvSpPr>
        <p:spPr>
          <a:xfrm>
            <a:off x="632461" y="270997"/>
            <a:ext cx="7886700" cy="723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What is the cause of unfairness: bias</a:t>
            </a:r>
          </a:p>
        </p:txBody>
      </p:sp>
      <p:sp>
        <p:nvSpPr>
          <p:cNvPr id="3" name="TextBox 2">
            <a:extLst>
              <a:ext uri="{FF2B5EF4-FFF2-40B4-BE49-F238E27FC236}">
                <a16:creationId xmlns:a16="http://schemas.microsoft.com/office/drawing/2014/main" id="{E8EC89B2-A1CB-2C64-58AA-200364679EAF}"/>
              </a:ext>
            </a:extLst>
          </p:cNvPr>
          <p:cNvSpPr txBox="1"/>
          <p:nvPr/>
        </p:nvSpPr>
        <p:spPr>
          <a:xfrm>
            <a:off x="488219" y="6123414"/>
            <a:ext cx="7664450" cy="415498"/>
          </a:xfrm>
          <a:prstGeom prst="rect">
            <a:avLst/>
          </a:prstGeom>
          <a:noFill/>
        </p:spPr>
        <p:txBody>
          <a:bodyPr wrap="square" rtlCol="0">
            <a:spAutoFit/>
          </a:bodyPr>
          <a:lstStyle/>
          <a:p>
            <a:pPr algn="l"/>
            <a:r>
              <a:rPr lang="en-US" sz="1050" i="1" dirty="0"/>
              <a:t>A. </a:t>
            </a:r>
            <a:r>
              <a:rPr lang="en-US" sz="1050" i="1" dirty="0" err="1"/>
              <a:t>Olteanu</a:t>
            </a:r>
            <a:r>
              <a:rPr lang="en-US" sz="1050" i="1" dirty="0"/>
              <a:t>, C. Castillo, F. Diaz, and E. </a:t>
            </a:r>
            <a:r>
              <a:rPr lang="en-US" sz="1050" i="1" dirty="0" err="1"/>
              <a:t>Kiciman</a:t>
            </a:r>
            <a:r>
              <a:rPr lang="en-US" sz="1050" i="1" dirty="0"/>
              <a:t>. 2019. A critical review of online social data: Biases, methodological pitfalls, and ethical boundaries. Front. Big Data 2, 13 (2019).</a:t>
            </a:r>
          </a:p>
        </p:txBody>
      </p:sp>
    </p:spTree>
    <p:extLst>
      <p:ext uri="{BB962C8B-B14F-4D97-AF65-F5344CB8AC3E}">
        <p14:creationId xmlns:p14="http://schemas.microsoft.com/office/powerpoint/2010/main" val="27511811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gce2a83fa45_0_150"/>
          <p:cNvSpPr txBox="1"/>
          <p:nvPr/>
        </p:nvSpPr>
        <p:spPr>
          <a:xfrm>
            <a:off x="198780" y="744096"/>
            <a:ext cx="8928992" cy="6155509"/>
          </a:xfrm>
          <a:prstGeom prst="rect">
            <a:avLst/>
          </a:prstGeom>
          <a:noFill/>
          <a:ln>
            <a:noFill/>
          </a:ln>
        </p:spPr>
        <p:txBody>
          <a:bodyPr spcFirstLastPara="1" wrap="square" lIns="68569" tIns="68569" rIns="68569" bIns="68569" anchor="t" anchorCtr="0">
            <a:spAutoFit/>
          </a:bodyPr>
          <a:lstStyle/>
          <a:p>
            <a:pPr>
              <a:lnSpc>
                <a:spcPct val="115000"/>
              </a:lnSpc>
            </a:pPr>
            <a:r>
              <a:rPr lang="en-US" sz="2000" b="1" dirty="0">
                <a:ea typeface="Lato"/>
                <a:cs typeface="Lato"/>
                <a:sym typeface="Lato"/>
              </a:rPr>
              <a:t>Bias may come from:</a:t>
            </a:r>
            <a:endParaRPr sz="2000" b="1" dirty="0">
              <a:ea typeface="Lato"/>
              <a:cs typeface="Lato"/>
              <a:sym typeface="Lato"/>
            </a:endParaRPr>
          </a:p>
          <a:p>
            <a:pPr marL="257175" indent="-257175">
              <a:lnSpc>
                <a:spcPct val="115000"/>
              </a:lnSpc>
              <a:buSzPts val="1800"/>
              <a:buFont typeface="Lato"/>
              <a:buChar char="●"/>
            </a:pPr>
            <a:r>
              <a:rPr lang="en-US" sz="2000" b="1" dirty="0">
                <a:ea typeface="Lato"/>
                <a:cs typeface="Lato"/>
                <a:sym typeface="Lato"/>
              </a:rPr>
              <a:t>the actual data (garbage in, garbage out)</a:t>
            </a:r>
            <a:endParaRPr sz="2000" b="1" dirty="0">
              <a:ea typeface="Lato"/>
              <a:cs typeface="Lato"/>
              <a:sym typeface="Lato"/>
            </a:endParaRPr>
          </a:p>
          <a:p>
            <a:pPr marL="514350" lvl="1" indent="-257175">
              <a:lnSpc>
                <a:spcPct val="115000"/>
              </a:lnSpc>
              <a:buSzPts val="1800"/>
              <a:buFont typeface="Lato"/>
              <a:buChar char="○"/>
            </a:pPr>
            <a:r>
              <a:rPr lang="en-US" sz="2000" dirty="0">
                <a:ea typeface="Lato"/>
                <a:cs typeface="Lato"/>
                <a:sym typeface="Lato"/>
              </a:rPr>
              <a:t>if a survey contains biased questions [societal bias]</a:t>
            </a:r>
            <a:endParaRPr sz="2000" dirty="0">
              <a:ea typeface="Lato"/>
              <a:cs typeface="Lato"/>
              <a:sym typeface="Lato"/>
            </a:endParaRPr>
          </a:p>
          <a:p>
            <a:pPr marL="514350" lvl="1" indent="-257175">
              <a:lnSpc>
                <a:spcPct val="115000"/>
              </a:lnSpc>
              <a:buSzPts val="1800"/>
              <a:buFont typeface="Lato"/>
              <a:buChar char="○"/>
            </a:pPr>
            <a:r>
              <a:rPr lang="en-US" sz="2000" dirty="0">
                <a:ea typeface="Lato"/>
                <a:cs typeface="Lato"/>
                <a:sym typeface="Lato"/>
              </a:rPr>
              <a:t>if some specific population is misrepresented in the input data [statistical bias]</a:t>
            </a:r>
          </a:p>
          <a:p>
            <a:pPr marL="857250" lvl="2" indent="-257175">
              <a:lnSpc>
                <a:spcPct val="115000"/>
              </a:lnSpc>
              <a:buSzPts val="1800"/>
              <a:buFont typeface="Lato"/>
              <a:buChar char="○"/>
            </a:pPr>
            <a:r>
              <a:rPr lang="en-US" sz="2000" dirty="0">
                <a:ea typeface="Lato"/>
                <a:cs typeface="Lato"/>
                <a:sym typeface="Lato"/>
              </a:rPr>
              <a:t>Sample size disparity:  learn on majority, errors concentrated in the minority class</a:t>
            </a:r>
            <a:endParaRPr sz="2000" dirty="0">
              <a:ea typeface="Lato"/>
              <a:cs typeface="Lato"/>
              <a:sym typeface="Lato"/>
            </a:endParaRPr>
          </a:p>
          <a:p>
            <a:pPr marL="514350" lvl="1" indent="-257175">
              <a:lnSpc>
                <a:spcPct val="115000"/>
              </a:lnSpc>
              <a:buSzPts val="1800"/>
              <a:buFont typeface="Lato"/>
              <a:buChar char="○"/>
            </a:pPr>
            <a:r>
              <a:rPr lang="en-US" sz="2000" dirty="0">
                <a:ea typeface="Lato"/>
                <a:cs typeface="Lato"/>
                <a:sym typeface="Lato"/>
              </a:rPr>
              <a:t>if the data itself is a product of a historical process that operated to the disadvantage of certain groups - </a:t>
            </a:r>
            <a:r>
              <a:rPr lang="en-US" sz="2000" dirty="0"/>
              <a:t>data as a social mirror </a:t>
            </a:r>
            <a:r>
              <a:rPr lang="en-US" sz="2000" dirty="0">
                <a:ea typeface="Lato"/>
                <a:cs typeface="Lato"/>
                <a:sym typeface="Lato"/>
              </a:rPr>
              <a:t>[societal bias]</a:t>
            </a:r>
          </a:p>
          <a:p>
            <a:pPr marL="342900">
              <a:lnSpc>
                <a:spcPct val="115000"/>
              </a:lnSpc>
            </a:pPr>
            <a:endParaRPr sz="2000" b="1" dirty="0">
              <a:solidFill>
                <a:schemeClr val="dk1"/>
              </a:solidFill>
              <a:ea typeface="Lato"/>
              <a:cs typeface="Lato"/>
              <a:sym typeface="Lato"/>
            </a:endParaRPr>
          </a:p>
          <a:p>
            <a:pPr marL="257175" indent="-257175">
              <a:lnSpc>
                <a:spcPct val="115000"/>
              </a:lnSpc>
              <a:buClr>
                <a:schemeClr val="dk1"/>
              </a:buClr>
              <a:buSzPts val="1800"/>
              <a:buFont typeface="Lato"/>
              <a:buChar char="●"/>
            </a:pPr>
            <a:r>
              <a:rPr lang="en-US" sz="2000" b="1" dirty="0">
                <a:solidFill>
                  <a:schemeClr val="dk1"/>
                </a:solidFill>
                <a:ea typeface="Lato"/>
                <a:cs typeface="Lato"/>
                <a:sym typeface="Lato"/>
              </a:rPr>
              <a:t>the algorithm</a:t>
            </a:r>
            <a:endParaRPr sz="2000" b="1" dirty="0">
              <a:solidFill>
                <a:schemeClr val="dk1"/>
              </a:solidFill>
              <a:ea typeface="Lato"/>
              <a:cs typeface="Lato"/>
              <a:sym typeface="Lato"/>
            </a:endParaRPr>
          </a:p>
          <a:p>
            <a:pPr marL="514350" lvl="1" indent="-257175">
              <a:lnSpc>
                <a:spcPct val="115000"/>
              </a:lnSpc>
              <a:buClr>
                <a:schemeClr val="dk1"/>
              </a:buClr>
              <a:buSzPts val="1800"/>
              <a:buFont typeface="Lato"/>
              <a:buChar char="○"/>
            </a:pPr>
            <a:r>
              <a:rPr lang="en-US" sz="2000" dirty="0">
                <a:solidFill>
                  <a:schemeClr val="dk1"/>
                </a:solidFill>
                <a:ea typeface="Lato"/>
                <a:cs typeface="Lato"/>
                <a:sym typeface="Lato"/>
              </a:rPr>
              <a:t>reflecting, for example, commercial or other preferences of its designers [societal bias]</a:t>
            </a:r>
            <a:endParaRPr sz="2000" dirty="0">
              <a:solidFill>
                <a:schemeClr val="dk1"/>
              </a:solidFill>
              <a:ea typeface="Lato"/>
              <a:cs typeface="Lato"/>
              <a:sym typeface="Lato"/>
            </a:endParaRPr>
          </a:p>
          <a:p>
            <a:pPr marL="514350" lvl="1" indent="-257175">
              <a:lnSpc>
                <a:spcPct val="115000"/>
              </a:lnSpc>
              <a:buClr>
                <a:schemeClr val="dk1"/>
              </a:buClr>
              <a:buSzPts val="1800"/>
              <a:buFont typeface="Lato"/>
              <a:buChar char="○"/>
            </a:pPr>
            <a:r>
              <a:rPr lang="en-US" sz="2000" dirty="0">
                <a:solidFill>
                  <a:schemeClr val="dk1"/>
                </a:solidFill>
                <a:ea typeface="Lato"/>
                <a:cs typeface="Lato"/>
                <a:sym typeface="Lato"/>
              </a:rPr>
              <a:t>data processing [statistical bias]</a:t>
            </a:r>
          </a:p>
          <a:p>
            <a:pPr marL="257175" lvl="1">
              <a:lnSpc>
                <a:spcPct val="115000"/>
              </a:lnSpc>
              <a:buClr>
                <a:schemeClr val="dk1"/>
              </a:buClr>
              <a:buSzPts val="1800"/>
            </a:pPr>
            <a:endParaRPr sz="2000" dirty="0">
              <a:solidFill>
                <a:schemeClr val="dk1"/>
              </a:solidFill>
              <a:ea typeface="Lato"/>
              <a:cs typeface="Lato"/>
              <a:sym typeface="Lato"/>
            </a:endParaRPr>
          </a:p>
          <a:p>
            <a:pPr marL="257175" lvl="1" indent="-215504">
              <a:lnSpc>
                <a:spcPct val="115000"/>
              </a:lnSpc>
              <a:buClr>
                <a:schemeClr val="dk1"/>
              </a:buClr>
              <a:buSzPts val="1800"/>
              <a:buFont typeface="Lato"/>
              <a:buChar char="○"/>
            </a:pPr>
            <a:r>
              <a:rPr lang="en-US" sz="2000" dirty="0">
                <a:solidFill>
                  <a:srgbClr val="FF0000"/>
                </a:solidFill>
                <a:ea typeface="Lato"/>
                <a:cs typeface="Lato"/>
                <a:sym typeface="Lato"/>
              </a:rPr>
              <a:t>feedback loop [bias amplification] </a:t>
            </a:r>
            <a:r>
              <a:rPr lang="en-US" sz="2000" dirty="0">
                <a:cs typeface="Calibri" panose="020F0502020204030204" pitchFamily="34" charset="0"/>
              </a:rPr>
              <a:t>an algorithm receives biased data produces more biased output data and  when this output data are fed back to this, or some other algorithm, </a:t>
            </a:r>
            <a:r>
              <a:rPr lang="en-US" sz="2000" i="1" dirty="0">
                <a:cs typeface="Calibri" panose="020F0502020204030204" pitchFamily="34" charset="0"/>
              </a:rPr>
              <a:t>bias keeps increasing in an endless feedback loop</a:t>
            </a:r>
            <a:endParaRPr sz="2000" dirty="0">
              <a:ea typeface="Lato"/>
              <a:cs typeface="Lato"/>
              <a:sym typeface="Lato"/>
            </a:endParaRPr>
          </a:p>
        </p:txBody>
      </p:sp>
      <p:sp>
        <p:nvSpPr>
          <p:cNvPr id="6" name="Title 1">
            <a:extLst>
              <a:ext uri="{FF2B5EF4-FFF2-40B4-BE49-F238E27FC236}">
                <a16:creationId xmlns:a16="http://schemas.microsoft.com/office/drawing/2014/main" id="{0B020866-F9D7-4786-B555-8F346FE0DF3F}"/>
              </a:ext>
            </a:extLst>
          </p:cNvPr>
          <p:cNvSpPr txBox="1">
            <a:spLocks/>
          </p:cNvSpPr>
          <p:nvPr/>
        </p:nvSpPr>
        <p:spPr>
          <a:xfrm>
            <a:off x="481816" y="161526"/>
            <a:ext cx="7886700" cy="5825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What is the cause of unfairness: bias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FF7EC7-F582-5ECB-0C66-9F75C2530F18}"/>
              </a:ext>
            </a:extLst>
          </p:cNvPr>
          <p:cNvSpPr>
            <a:spLocks noGrp="1"/>
          </p:cNvSpPr>
          <p:nvPr>
            <p:ph type="title"/>
          </p:nvPr>
        </p:nvSpPr>
        <p:spPr/>
        <p:txBody>
          <a:bodyPr/>
          <a:lstStyle/>
          <a:p>
            <a:r>
              <a:rPr lang="en-US" dirty="0"/>
              <a:t>Fairness Definitions</a:t>
            </a:r>
          </a:p>
        </p:txBody>
      </p:sp>
      <p:sp>
        <p:nvSpPr>
          <p:cNvPr id="4" name="Text Placeholder 3">
            <a:extLst>
              <a:ext uri="{FF2B5EF4-FFF2-40B4-BE49-F238E27FC236}">
                <a16:creationId xmlns:a16="http://schemas.microsoft.com/office/drawing/2014/main" id="{D9138CBD-D90C-A99D-1DD6-3A59D2A3F36D}"/>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4AB42A42-3953-D293-DACC-E2C6E0A282DE}"/>
              </a:ext>
            </a:extLst>
          </p:cNvPr>
          <p:cNvSpPr>
            <a:spLocks noGrp="1"/>
          </p:cNvSpPr>
          <p:nvPr>
            <p:ph type="sldNum" sz="quarter" idx="12"/>
          </p:nvPr>
        </p:nvSpPr>
        <p:spPr/>
        <p:txBody>
          <a:bodyPr/>
          <a:lstStyle/>
          <a:p>
            <a:fld id="{878E0B35-C73E-49DE-9EA0-4D9F6C87E107}" type="slidenum">
              <a:rPr lang="el-GR" smtClean="0"/>
              <a:pPr/>
              <a:t>87</a:t>
            </a:fld>
            <a:endParaRPr lang="el-GR"/>
          </a:p>
        </p:txBody>
      </p:sp>
    </p:spTree>
    <p:extLst>
      <p:ext uri="{BB962C8B-B14F-4D97-AF65-F5344CB8AC3E}">
        <p14:creationId xmlns:p14="http://schemas.microsoft.com/office/powerpoint/2010/main" val="3670848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ol&#10;&#10;Description automatically generated">
            <a:extLst>
              <a:ext uri="{FF2B5EF4-FFF2-40B4-BE49-F238E27FC236}">
                <a16:creationId xmlns:a16="http://schemas.microsoft.com/office/drawing/2014/main" id="{F1F17DDE-AF6B-4748-B801-5614AA4BA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138" y="3394221"/>
            <a:ext cx="3760871" cy="1816396"/>
          </a:xfrm>
          <a:prstGeom prst="rect">
            <a:avLst/>
          </a:prstGeom>
        </p:spPr>
      </p:pic>
      <p:sp>
        <p:nvSpPr>
          <p:cNvPr id="5" name="TextBox 4">
            <a:extLst>
              <a:ext uri="{FF2B5EF4-FFF2-40B4-BE49-F238E27FC236}">
                <a16:creationId xmlns:a16="http://schemas.microsoft.com/office/drawing/2014/main" id="{62A24F7A-3072-4678-9883-615060E6C362}"/>
              </a:ext>
            </a:extLst>
          </p:cNvPr>
          <p:cNvSpPr txBox="1"/>
          <p:nvPr/>
        </p:nvSpPr>
        <p:spPr>
          <a:xfrm>
            <a:off x="178313" y="1824347"/>
            <a:ext cx="8351875" cy="104644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Fairness</a:t>
            </a:r>
            <a:r>
              <a:rPr lang="en-US" sz="2400" dirty="0">
                <a:latin typeface="Calibri" panose="020F0502020204030204" pitchFamily="34" charset="0"/>
                <a:cs typeface="Calibri" panose="020F0502020204030204" pitchFamily="34" charset="0"/>
              </a:rPr>
              <a:t> is a general term, an elusive goal</a:t>
            </a:r>
          </a:p>
          <a:p>
            <a:endParaRPr lang="en-US" sz="1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Philosophical, ethical, political, judicial  interpretations</a:t>
            </a:r>
          </a:p>
        </p:txBody>
      </p:sp>
      <p:pic>
        <p:nvPicPr>
          <p:cNvPr id="7" name="Picture 7" descr="A drawing of a person&#10;&#10;Description automatically generated with low confidence">
            <a:extLst>
              <a:ext uri="{FF2B5EF4-FFF2-40B4-BE49-F238E27FC236}">
                <a16:creationId xmlns:a16="http://schemas.microsoft.com/office/drawing/2014/main" id="{2255FDFC-B46B-484C-B780-16F31BD69921}"/>
              </a:ext>
            </a:extLst>
          </p:cNvPr>
          <p:cNvPicPr>
            <a:picLocks noChangeAspect="1"/>
          </p:cNvPicPr>
          <p:nvPr/>
        </p:nvPicPr>
        <p:blipFill>
          <a:blip r:embed="rId3"/>
          <a:stretch>
            <a:fillRect/>
          </a:stretch>
        </p:blipFill>
        <p:spPr>
          <a:xfrm>
            <a:off x="6959603" y="1570721"/>
            <a:ext cx="745159" cy="1049997"/>
          </a:xfrm>
          <a:prstGeom prst="rect">
            <a:avLst/>
          </a:prstGeom>
        </p:spPr>
      </p:pic>
      <p:sp>
        <p:nvSpPr>
          <p:cNvPr id="8" name="Title 1">
            <a:extLst>
              <a:ext uri="{FF2B5EF4-FFF2-40B4-BE49-F238E27FC236}">
                <a16:creationId xmlns:a16="http://schemas.microsoft.com/office/drawing/2014/main" id="{DC198956-423B-4449-A9D5-0884BC0D12EA}"/>
              </a:ext>
            </a:extLst>
          </p:cNvPr>
          <p:cNvSpPr>
            <a:spLocks noGrp="1"/>
          </p:cNvSpPr>
          <p:nvPr>
            <p:ph type="title"/>
          </p:nvPr>
        </p:nvSpPr>
        <p:spPr>
          <a:xfrm>
            <a:off x="628650" y="273142"/>
            <a:ext cx="7886700" cy="814786"/>
          </a:xfrm>
        </p:spPr>
        <p:txBody>
          <a:bodyPr>
            <a:normAutofit/>
          </a:bodyPr>
          <a:lstStyle/>
          <a:p>
            <a:pPr algn="ctr"/>
            <a:r>
              <a:rPr lang="en-US" dirty="0"/>
              <a:t>Algorithmic Fairness: What?</a:t>
            </a:r>
          </a:p>
        </p:txBody>
      </p:sp>
      <p:sp>
        <p:nvSpPr>
          <p:cNvPr id="9" name="TextBox 8">
            <a:extLst>
              <a:ext uri="{FF2B5EF4-FFF2-40B4-BE49-F238E27FC236}">
                <a16:creationId xmlns:a16="http://schemas.microsoft.com/office/drawing/2014/main" id="{E668AC51-E146-4F3B-919D-E7EBBC7E7575}"/>
              </a:ext>
            </a:extLst>
          </p:cNvPr>
          <p:cNvSpPr txBox="1"/>
          <p:nvPr/>
        </p:nvSpPr>
        <p:spPr>
          <a:xfrm>
            <a:off x="1103971" y="4879371"/>
            <a:ext cx="2261468" cy="507831"/>
          </a:xfrm>
          <a:prstGeom prst="rect">
            <a:avLst/>
          </a:prstGeom>
          <a:noFill/>
        </p:spPr>
        <p:txBody>
          <a:bodyPr wrap="square" rtlCol="0">
            <a:spAutoFit/>
          </a:bodyPr>
          <a:lstStyle/>
          <a:p>
            <a:r>
              <a:rPr lang="en-US" sz="1350" dirty="0"/>
              <a:t>Equality</a:t>
            </a:r>
          </a:p>
          <a:p>
            <a:r>
              <a:rPr lang="en-US" sz="1350" dirty="0"/>
              <a:t>Treat everyone the same</a:t>
            </a:r>
          </a:p>
        </p:txBody>
      </p:sp>
      <p:sp>
        <p:nvSpPr>
          <p:cNvPr id="10" name="TextBox 9">
            <a:extLst>
              <a:ext uri="{FF2B5EF4-FFF2-40B4-BE49-F238E27FC236}">
                <a16:creationId xmlns:a16="http://schemas.microsoft.com/office/drawing/2014/main" id="{109A6586-C503-4D36-975F-618E2C73D69E}"/>
              </a:ext>
            </a:extLst>
          </p:cNvPr>
          <p:cNvSpPr txBox="1"/>
          <p:nvPr/>
        </p:nvSpPr>
        <p:spPr>
          <a:xfrm>
            <a:off x="3210871" y="4941120"/>
            <a:ext cx="2261468" cy="715581"/>
          </a:xfrm>
          <a:prstGeom prst="rect">
            <a:avLst/>
          </a:prstGeom>
          <a:noFill/>
        </p:spPr>
        <p:txBody>
          <a:bodyPr wrap="square" rtlCol="0">
            <a:spAutoFit/>
          </a:bodyPr>
          <a:lstStyle/>
          <a:p>
            <a:r>
              <a:rPr lang="en-US" sz="1350" dirty="0"/>
              <a:t>Equity</a:t>
            </a:r>
          </a:p>
          <a:p>
            <a:r>
              <a:rPr lang="en-US" sz="1350" dirty="0"/>
              <a:t>Treat everyone according to their needs</a:t>
            </a:r>
          </a:p>
        </p:txBody>
      </p:sp>
      <p:sp>
        <p:nvSpPr>
          <p:cNvPr id="11" name="TextBox 10">
            <a:extLst>
              <a:ext uri="{FF2B5EF4-FFF2-40B4-BE49-F238E27FC236}">
                <a16:creationId xmlns:a16="http://schemas.microsoft.com/office/drawing/2014/main" id="{AD3CF856-524D-431F-984A-AB762F239B52}"/>
              </a:ext>
            </a:extLst>
          </p:cNvPr>
          <p:cNvSpPr txBox="1"/>
          <p:nvPr/>
        </p:nvSpPr>
        <p:spPr>
          <a:xfrm>
            <a:off x="5567803" y="4933618"/>
            <a:ext cx="2261468" cy="300082"/>
          </a:xfrm>
          <a:prstGeom prst="rect">
            <a:avLst/>
          </a:prstGeom>
          <a:noFill/>
        </p:spPr>
        <p:txBody>
          <a:bodyPr wrap="square" rtlCol="0">
            <a:spAutoFit/>
          </a:bodyPr>
          <a:lstStyle/>
          <a:p>
            <a:r>
              <a:rPr lang="en-US" sz="1350" dirty="0"/>
              <a:t>No barriers</a:t>
            </a:r>
          </a:p>
        </p:txBody>
      </p:sp>
      <p:sp>
        <p:nvSpPr>
          <p:cNvPr id="2" name="TextBox 1">
            <a:extLst>
              <a:ext uri="{FF2B5EF4-FFF2-40B4-BE49-F238E27FC236}">
                <a16:creationId xmlns:a16="http://schemas.microsoft.com/office/drawing/2014/main" id="{446F8888-26CB-4522-B3E5-8CD739E2C1B4}"/>
              </a:ext>
            </a:extLst>
          </p:cNvPr>
          <p:cNvSpPr txBox="1"/>
          <p:nvPr/>
        </p:nvSpPr>
        <p:spPr>
          <a:xfrm>
            <a:off x="4724400" y="5693410"/>
            <a:ext cx="4251960" cy="369332"/>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 https://www.vocabulary.com/dictionary/fairness</a:t>
            </a:r>
          </a:p>
          <a:p>
            <a:endParaRPr lang="en-US" sz="900" dirty="0"/>
          </a:p>
        </p:txBody>
      </p:sp>
      <p:sp>
        <p:nvSpPr>
          <p:cNvPr id="3" name="Θέση αριθμού διαφάνειας 2">
            <a:extLst>
              <a:ext uri="{FF2B5EF4-FFF2-40B4-BE49-F238E27FC236}">
                <a16:creationId xmlns:a16="http://schemas.microsoft.com/office/drawing/2014/main" id="{23F299C8-A929-45E9-AC97-F079209404F9}"/>
              </a:ext>
            </a:extLst>
          </p:cNvPr>
          <p:cNvSpPr>
            <a:spLocks noGrp="1"/>
          </p:cNvSpPr>
          <p:nvPr>
            <p:ph type="sldNum" sz="quarter" idx="12"/>
          </p:nvPr>
        </p:nvSpPr>
        <p:spPr/>
        <p:txBody>
          <a:bodyPr/>
          <a:lstStyle/>
          <a:p>
            <a:fld id="{C2DF9CFF-0025-4A3D-90B2-409C35957192}" type="slidenum">
              <a:rPr lang="en-US" smtClean="0"/>
              <a:t>88</a:t>
            </a:fld>
            <a:endParaRPr lang="en-US"/>
          </a:p>
        </p:txBody>
      </p:sp>
    </p:spTree>
    <p:extLst>
      <p:ext uri="{BB962C8B-B14F-4D97-AF65-F5344CB8AC3E}">
        <p14:creationId xmlns:p14="http://schemas.microsoft.com/office/powerpoint/2010/main" val="16193619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6032-193B-4C58-B179-6FD5672CF885}"/>
              </a:ext>
            </a:extLst>
          </p:cNvPr>
          <p:cNvSpPr>
            <a:spLocks noGrp="1"/>
          </p:cNvSpPr>
          <p:nvPr>
            <p:ph type="title"/>
          </p:nvPr>
        </p:nvSpPr>
        <p:spPr>
          <a:xfrm>
            <a:off x="683568" y="115941"/>
            <a:ext cx="7886700" cy="994172"/>
          </a:xfrm>
        </p:spPr>
        <p:txBody>
          <a:bodyPr/>
          <a:lstStyle/>
          <a:p>
            <a:pPr algn="ctr"/>
            <a:r>
              <a:rPr lang="en-US" dirty="0"/>
              <a:t>Algorithmic Fairness: What?</a:t>
            </a:r>
          </a:p>
        </p:txBody>
      </p:sp>
      <p:sp>
        <p:nvSpPr>
          <p:cNvPr id="5" name="TextBox 4">
            <a:extLst>
              <a:ext uri="{FF2B5EF4-FFF2-40B4-BE49-F238E27FC236}">
                <a16:creationId xmlns:a16="http://schemas.microsoft.com/office/drawing/2014/main" id="{A36E779D-6FD2-4F15-9412-40675CED1A79}"/>
              </a:ext>
            </a:extLst>
          </p:cNvPr>
          <p:cNvSpPr txBox="1"/>
          <p:nvPr/>
        </p:nvSpPr>
        <p:spPr>
          <a:xfrm>
            <a:off x="251520" y="1275368"/>
            <a:ext cx="8856984" cy="4893647"/>
          </a:xfrm>
          <a:prstGeom prst="rect">
            <a:avLst/>
          </a:prstGeom>
          <a:noFill/>
        </p:spPr>
        <p:txBody>
          <a:bodyPr wrap="square" rtlCol="0">
            <a:spAutoFit/>
          </a:bodyPr>
          <a:lstStyle/>
          <a:p>
            <a:r>
              <a:rPr lang="en-US" sz="2400" dirty="0"/>
              <a:t>Algorithmic fairness:  </a:t>
            </a:r>
            <a:r>
              <a:rPr lang="en-US" sz="2400" dirty="0">
                <a:solidFill>
                  <a:schemeClr val="accent1">
                    <a:lumMod val="75000"/>
                  </a:schemeClr>
                </a:solidFill>
              </a:rPr>
              <a:t>Lack of discrimination</a:t>
            </a:r>
          </a:p>
          <a:p>
            <a:r>
              <a:rPr lang="en-US" sz="2400" dirty="0"/>
              <a:t>the results of an algorithm should not be influenced by </a:t>
            </a:r>
            <a:r>
              <a:rPr lang="en-US" sz="2400" i="1" dirty="0">
                <a:solidFill>
                  <a:schemeClr val="accent1">
                    <a:lumMod val="75000"/>
                  </a:schemeClr>
                </a:solidFill>
              </a:rPr>
              <a:t>protected</a:t>
            </a:r>
            <a:r>
              <a:rPr lang="en-US" sz="2400" dirty="0"/>
              <a:t>, or </a:t>
            </a:r>
            <a:r>
              <a:rPr lang="en-US" sz="2400" i="1" dirty="0">
                <a:solidFill>
                  <a:schemeClr val="accent1">
                    <a:lumMod val="75000"/>
                  </a:schemeClr>
                </a:solidFill>
              </a:rPr>
              <a:t>sensitive</a:t>
            </a:r>
            <a:r>
              <a:rPr lang="en-US" sz="2400" dirty="0"/>
              <a:t> attributes, such as  gender, religion, age, sexual orientation, race, </a:t>
            </a:r>
            <a:r>
              <a:rPr lang="en-US" sz="2400" dirty="0" err="1"/>
              <a:t>etc</a:t>
            </a:r>
            <a:endParaRPr lang="en-US" sz="2400" dirty="0"/>
          </a:p>
          <a:p>
            <a:endParaRPr lang="en-US" sz="2400" dirty="0"/>
          </a:p>
          <a:p>
            <a:r>
              <a:rPr lang="en-US" sz="2400" dirty="0"/>
              <a:t>Two levels:</a:t>
            </a:r>
          </a:p>
          <a:p>
            <a:pPr marL="214313" indent="-214313">
              <a:buFont typeface="Wingdings" panose="05000000000000000000" pitchFamily="2" charset="2"/>
              <a:buChar char="§"/>
            </a:pPr>
            <a:r>
              <a:rPr lang="en-US" sz="2400" dirty="0">
                <a:solidFill>
                  <a:schemeClr val="accent1">
                    <a:lumMod val="75000"/>
                  </a:schemeClr>
                </a:solidFill>
              </a:rPr>
              <a:t>Individual fairness</a:t>
            </a:r>
            <a:r>
              <a:rPr lang="en-US" sz="2400" dirty="0"/>
              <a:t>: Similar individuals should be treated in a similar manner </a:t>
            </a:r>
          </a:p>
          <a:p>
            <a:pPr marL="214313" indent="-214313">
              <a:buFont typeface="Wingdings" panose="05000000000000000000" pitchFamily="2" charset="2"/>
              <a:buChar char="§"/>
            </a:pPr>
            <a:endParaRPr lang="en-US" sz="2400" dirty="0"/>
          </a:p>
          <a:p>
            <a:pPr marL="214313" indent="-214313">
              <a:buFont typeface="Wingdings" panose="05000000000000000000" pitchFamily="2" charset="2"/>
              <a:buChar char="§"/>
            </a:pPr>
            <a:r>
              <a:rPr lang="en-US" sz="2400" dirty="0">
                <a:solidFill>
                  <a:schemeClr val="accent1">
                    <a:lumMod val="75000"/>
                  </a:schemeClr>
                </a:solidFill>
              </a:rPr>
              <a:t>Group fairness</a:t>
            </a:r>
            <a:r>
              <a:rPr lang="en-US" sz="2400" dirty="0"/>
              <a:t>: Individuals are partitioned into groups according to their protected attributes. All groups should be treated fairly/similarly.</a:t>
            </a:r>
          </a:p>
          <a:p>
            <a:endParaRPr lang="en-US" sz="2400" dirty="0"/>
          </a:p>
        </p:txBody>
      </p:sp>
      <p:sp>
        <p:nvSpPr>
          <p:cNvPr id="4" name="TextBox 3">
            <a:extLst>
              <a:ext uri="{FF2B5EF4-FFF2-40B4-BE49-F238E27FC236}">
                <a16:creationId xmlns:a16="http://schemas.microsoft.com/office/drawing/2014/main" id="{A05B0832-5F6D-4FB9-B3B7-E6DF23B7213A}"/>
              </a:ext>
            </a:extLst>
          </p:cNvPr>
          <p:cNvSpPr txBox="1"/>
          <p:nvPr/>
        </p:nvSpPr>
        <p:spPr>
          <a:xfrm>
            <a:off x="251520" y="5805264"/>
            <a:ext cx="8784976" cy="830997"/>
          </a:xfrm>
          <a:prstGeom prst="rect">
            <a:avLst/>
          </a:prstGeom>
          <a:noFill/>
        </p:spPr>
        <p:txBody>
          <a:bodyPr wrap="square" rtlCol="0">
            <a:spAutoFit/>
          </a:bodyPr>
          <a:lstStyle/>
          <a:p>
            <a:r>
              <a:rPr lang="en-US" sz="2400" dirty="0"/>
              <a:t>Depends </a:t>
            </a:r>
            <a:r>
              <a:rPr lang="en-US" sz="2400" dirty="0">
                <a:solidFill>
                  <a:srgbClr val="FF0000"/>
                </a:solidFill>
              </a:rPr>
              <a:t>on the algorithm</a:t>
            </a:r>
            <a:r>
              <a:rPr lang="en-US" sz="2400" dirty="0"/>
              <a:t>: Classification, Recommendation, Ranking, Set Selection, Clustering, </a:t>
            </a:r>
            <a:r>
              <a:rPr lang="en-US" sz="2400" dirty="0" err="1"/>
              <a:t>etc</a:t>
            </a:r>
            <a:endParaRPr lang="el-GR" sz="2400" dirty="0"/>
          </a:p>
        </p:txBody>
      </p:sp>
    </p:spTree>
    <p:extLst>
      <p:ext uri="{BB962C8B-B14F-4D97-AF65-F5344CB8AC3E}">
        <p14:creationId xmlns:p14="http://schemas.microsoft.com/office/powerpoint/2010/main" val="398943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46AEC-6179-ED41-A0CC-5BC9F996ED2D}"/>
              </a:ext>
            </a:extLst>
          </p:cNvPr>
          <p:cNvSpPr>
            <a:spLocks noGrp="1"/>
          </p:cNvSpPr>
          <p:nvPr>
            <p:ph type="title"/>
          </p:nvPr>
        </p:nvSpPr>
        <p:spPr/>
        <p:txBody>
          <a:bodyPr/>
          <a:lstStyle/>
          <a:p>
            <a:r>
              <a:rPr lang="en" dirty="0"/>
              <a:t>Examples of Cognitive Dissonance</a:t>
            </a:r>
            <a:endParaRPr lang="en-US" dirty="0"/>
          </a:p>
        </p:txBody>
      </p:sp>
      <p:sp>
        <p:nvSpPr>
          <p:cNvPr id="3" name="Content Placeholder 2">
            <a:extLst>
              <a:ext uri="{FF2B5EF4-FFF2-40B4-BE49-F238E27FC236}">
                <a16:creationId xmlns:a16="http://schemas.microsoft.com/office/drawing/2014/main" id="{99F7E59D-321A-614A-A8F1-D22A2A0EB4A3}"/>
              </a:ext>
            </a:extLst>
          </p:cNvPr>
          <p:cNvSpPr>
            <a:spLocks noGrp="1"/>
          </p:cNvSpPr>
          <p:nvPr>
            <p:ph idx="1"/>
          </p:nvPr>
        </p:nvSpPr>
        <p:spPr/>
        <p:txBody>
          <a:bodyPr anchor="ctr">
            <a:normAutofit fontScale="85000" lnSpcReduction="20000"/>
          </a:bodyPr>
          <a:lstStyle/>
          <a:p>
            <a:pPr marL="252000" indent="-252000">
              <a:lnSpc>
                <a:spcPct val="120000"/>
              </a:lnSpc>
              <a:spcBef>
                <a:spcPts val="1000"/>
              </a:spcBef>
            </a:pPr>
            <a:r>
              <a:rPr lang="en-US" dirty="0">
                <a:solidFill>
                  <a:srgbClr val="0070C0"/>
                </a:solidFill>
              </a:rPr>
              <a:t>Selective exposure</a:t>
            </a:r>
            <a:br>
              <a:rPr lang="en-US" dirty="0">
                <a:solidFill>
                  <a:srgbClr val="0070C0"/>
                </a:solidFill>
              </a:rPr>
            </a:br>
            <a:r>
              <a:rPr lang="en-US" sz="1200" dirty="0" err="1">
                <a:solidFill>
                  <a:srgbClr val="0070C0"/>
                </a:solidFill>
              </a:rPr>
              <a:t>Klapper</a:t>
            </a:r>
            <a:r>
              <a:rPr lang="en-US" sz="1200" dirty="0">
                <a:solidFill>
                  <a:srgbClr val="0070C0"/>
                </a:solidFill>
              </a:rPr>
              <a:t>. “The effects of mass communication.” 1960</a:t>
            </a:r>
          </a:p>
          <a:p>
            <a:pPr lvl="1"/>
            <a:r>
              <a:rPr lang="en-US" dirty="0"/>
              <a:t>Subjects choose to examine items that agree with their decision</a:t>
            </a:r>
          </a:p>
          <a:p>
            <a:pPr marL="252000" lvl="0" indent="-252000">
              <a:lnSpc>
                <a:spcPct val="120000"/>
              </a:lnSpc>
              <a:spcBef>
                <a:spcPts val="1000"/>
              </a:spcBef>
            </a:pPr>
            <a:r>
              <a:rPr lang="en-US" dirty="0">
                <a:solidFill>
                  <a:srgbClr val="0070C0"/>
                </a:solidFill>
              </a:rPr>
              <a:t>Biased assimilation</a:t>
            </a:r>
            <a:br>
              <a:rPr lang="en-US" dirty="0">
                <a:solidFill>
                  <a:srgbClr val="0070C0"/>
                </a:solidFill>
              </a:rPr>
            </a:br>
            <a:r>
              <a:rPr lang="en-US" sz="1200" dirty="0">
                <a:solidFill>
                  <a:srgbClr val="0070C0"/>
                </a:solidFill>
              </a:rPr>
              <a:t>Lord et al. “Biased assimilation and attitude polarization: The effects of prior theories on subsequently considered evidence.” 1979</a:t>
            </a:r>
            <a:endParaRPr lang="en-US" dirty="0">
              <a:solidFill>
                <a:srgbClr val="0070C0"/>
              </a:solidFill>
            </a:endParaRPr>
          </a:p>
          <a:p>
            <a:pPr lvl="1"/>
            <a:r>
              <a:rPr lang="en-US" dirty="0"/>
              <a:t>Subjects find consonant evidence more convincing</a:t>
            </a:r>
          </a:p>
          <a:p>
            <a:r>
              <a:rPr lang="en-US" dirty="0">
                <a:solidFill>
                  <a:srgbClr val="0070C0"/>
                </a:solidFill>
              </a:rPr>
              <a:t>Free-choice</a:t>
            </a:r>
            <a:br>
              <a:rPr lang="en-US" dirty="0">
                <a:solidFill>
                  <a:srgbClr val="0070C0"/>
                </a:solidFill>
              </a:rPr>
            </a:br>
            <a:r>
              <a:rPr lang="fi-FI" sz="1200" dirty="0" err="1">
                <a:solidFill>
                  <a:srgbClr val="0070C0"/>
                </a:solidFill>
                <a:cs typeface="Calibri"/>
              </a:rPr>
              <a:t>Brehm</a:t>
            </a:r>
            <a:r>
              <a:rPr lang="fi-FI" sz="1200" dirty="0">
                <a:solidFill>
                  <a:srgbClr val="0070C0"/>
                </a:solidFill>
                <a:cs typeface="Calibri"/>
              </a:rPr>
              <a:t>. </a:t>
            </a:r>
            <a:r>
              <a:rPr lang="en-US" sz="1200" dirty="0">
                <a:solidFill>
                  <a:srgbClr val="0070C0"/>
                </a:solidFill>
              </a:rPr>
              <a:t>“</a:t>
            </a:r>
            <a:r>
              <a:rPr lang="fi-FI" sz="1200" dirty="0" err="1">
                <a:solidFill>
                  <a:srgbClr val="0070C0"/>
                </a:solidFill>
                <a:cs typeface="Calibri"/>
              </a:rPr>
              <a:t>Postdecision</a:t>
            </a:r>
            <a:r>
              <a:rPr lang="fi-FI" sz="1200" dirty="0">
                <a:solidFill>
                  <a:srgbClr val="0070C0"/>
                </a:solidFill>
                <a:cs typeface="Calibri"/>
              </a:rPr>
              <a:t> </a:t>
            </a:r>
            <a:r>
              <a:rPr lang="fi-FI" sz="1200" dirty="0" err="1">
                <a:solidFill>
                  <a:srgbClr val="0070C0"/>
                </a:solidFill>
                <a:cs typeface="Calibri"/>
              </a:rPr>
              <a:t>changes</a:t>
            </a:r>
            <a:r>
              <a:rPr lang="fi-FI" sz="1200" dirty="0">
                <a:solidFill>
                  <a:srgbClr val="0070C0"/>
                </a:solidFill>
                <a:cs typeface="Calibri"/>
              </a:rPr>
              <a:t> in the </a:t>
            </a:r>
            <a:r>
              <a:rPr lang="fi-FI" sz="1200" dirty="0" err="1">
                <a:solidFill>
                  <a:srgbClr val="0070C0"/>
                </a:solidFill>
                <a:cs typeface="Calibri"/>
              </a:rPr>
              <a:t>desirability</a:t>
            </a:r>
            <a:r>
              <a:rPr lang="fi-FI" sz="1200" dirty="0">
                <a:solidFill>
                  <a:srgbClr val="0070C0"/>
                </a:solidFill>
                <a:cs typeface="Calibri"/>
              </a:rPr>
              <a:t> of </a:t>
            </a:r>
            <a:r>
              <a:rPr lang="fi-FI" sz="1200" dirty="0" err="1">
                <a:solidFill>
                  <a:srgbClr val="0070C0"/>
                </a:solidFill>
                <a:cs typeface="Calibri"/>
              </a:rPr>
              <a:t>alternatives</a:t>
            </a:r>
            <a:r>
              <a:rPr lang="fi-FI" sz="1200" dirty="0">
                <a:solidFill>
                  <a:srgbClr val="0070C0"/>
                </a:solidFill>
                <a:cs typeface="Calibri"/>
              </a:rPr>
              <a:t>.” 1956</a:t>
            </a:r>
            <a:endParaRPr lang="en-US" sz="1200" dirty="0">
              <a:solidFill>
                <a:srgbClr val="0070C0"/>
              </a:solidFill>
            </a:endParaRPr>
          </a:p>
          <a:p>
            <a:pPr lvl="1"/>
            <a:r>
              <a:rPr lang="en-US" dirty="0"/>
              <a:t>Spreading-apart-of-alternatives</a:t>
            </a:r>
          </a:p>
          <a:p>
            <a:r>
              <a:rPr lang="en-US" dirty="0">
                <a:solidFill>
                  <a:srgbClr val="0070C0"/>
                </a:solidFill>
              </a:rPr>
              <a:t>Induced compliance</a:t>
            </a:r>
            <a:br>
              <a:rPr lang="en-US" dirty="0">
                <a:solidFill>
                  <a:srgbClr val="0070C0"/>
                </a:solidFill>
              </a:rPr>
            </a:br>
            <a:r>
              <a:rPr lang="en-US" sz="1200" dirty="0" err="1">
                <a:solidFill>
                  <a:srgbClr val="0070C0"/>
                </a:solidFill>
              </a:rPr>
              <a:t>Festinger</a:t>
            </a:r>
            <a:r>
              <a:rPr lang="en-US" sz="1200" dirty="0">
                <a:solidFill>
                  <a:srgbClr val="0070C0"/>
                </a:solidFill>
              </a:rPr>
              <a:t> and </a:t>
            </a:r>
            <a:r>
              <a:rPr lang="en-US" sz="1200" dirty="0" err="1">
                <a:solidFill>
                  <a:srgbClr val="0070C0"/>
                </a:solidFill>
              </a:rPr>
              <a:t>Carlsmith</a:t>
            </a:r>
            <a:r>
              <a:rPr lang="en-US" sz="1200" dirty="0">
                <a:solidFill>
                  <a:srgbClr val="0070C0"/>
                </a:solidFill>
              </a:rPr>
              <a:t>. “Cognitive consequences of forced compliance.” 1959</a:t>
            </a:r>
          </a:p>
          <a:p>
            <a:pPr lvl="1"/>
            <a:r>
              <a:rPr lang="en-US" dirty="0"/>
              <a:t>Subjects justify their decisions a-posteriori, even if they originally disagreed</a:t>
            </a:r>
          </a:p>
        </p:txBody>
      </p:sp>
    </p:spTree>
    <p:extLst>
      <p:ext uri="{BB962C8B-B14F-4D97-AF65-F5344CB8AC3E}">
        <p14:creationId xmlns:p14="http://schemas.microsoft.com/office/powerpoint/2010/main" val="34805571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0BDA-A1FE-FEAC-5FE6-BF80D8D027C3}"/>
              </a:ext>
            </a:extLst>
          </p:cNvPr>
          <p:cNvSpPr>
            <a:spLocks noGrp="1"/>
          </p:cNvSpPr>
          <p:nvPr>
            <p:ph type="title"/>
          </p:nvPr>
        </p:nvSpPr>
        <p:spPr>
          <a:xfrm>
            <a:off x="561975" y="2909095"/>
            <a:ext cx="7886700" cy="994172"/>
          </a:xfrm>
        </p:spPr>
        <p:txBody>
          <a:bodyPr/>
          <a:lstStyle/>
          <a:p>
            <a:pPr algn="r"/>
            <a:r>
              <a:rPr lang="en-US" dirty="0"/>
              <a:t>Classification</a:t>
            </a:r>
          </a:p>
        </p:txBody>
      </p:sp>
      <p:sp>
        <p:nvSpPr>
          <p:cNvPr id="3" name="Slide Number Placeholder 2">
            <a:extLst>
              <a:ext uri="{FF2B5EF4-FFF2-40B4-BE49-F238E27FC236}">
                <a16:creationId xmlns:a16="http://schemas.microsoft.com/office/drawing/2014/main" id="{0670380C-97AC-5838-C73B-B85F4EFF088C}"/>
              </a:ext>
            </a:extLst>
          </p:cNvPr>
          <p:cNvSpPr>
            <a:spLocks noGrp="1"/>
          </p:cNvSpPr>
          <p:nvPr>
            <p:ph type="sldNum" sz="quarter" idx="12"/>
          </p:nvPr>
        </p:nvSpPr>
        <p:spPr/>
        <p:txBody>
          <a:bodyPr/>
          <a:lstStyle/>
          <a:p>
            <a:fld id="{C2DF9CFF-0025-4A3D-90B2-409C35957192}" type="slidenum">
              <a:rPr lang="en-US" smtClean="0"/>
              <a:pPr/>
              <a:t>90</a:t>
            </a:fld>
            <a:endParaRPr lang="en-US"/>
          </a:p>
        </p:txBody>
      </p:sp>
    </p:spTree>
    <p:extLst>
      <p:ext uri="{BB962C8B-B14F-4D97-AF65-F5344CB8AC3E}">
        <p14:creationId xmlns:p14="http://schemas.microsoft.com/office/powerpoint/2010/main" val="1088618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5943C30-3DA5-485E-85EA-A871BA5C1E70}"/>
              </a:ext>
            </a:extLst>
          </p:cNvPr>
          <p:cNvSpPr>
            <a:spLocks noGrp="1"/>
          </p:cNvSpPr>
          <p:nvPr>
            <p:ph type="sldNum" sz="quarter" idx="12"/>
          </p:nvPr>
        </p:nvSpPr>
        <p:spPr/>
        <p:txBody>
          <a:bodyPr/>
          <a:lstStyle/>
          <a:p>
            <a:fld id="{C2DF9CFF-0025-4A3D-90B2-409C35957192}" type="slidenum">
              <a:rPr lang="en-US" smtClean="0"/>
              <a:t>91</a:t>
            </a:fld>
            <a:endParaRPr lang="en-US"/>
          </a:p>
        </p:txBody>
      </p:sp>
      <p:sp>
        <p:nvSpPr>
          <p:cNvPr id="3" name="Title 1">
            <a:extLst>
              <a:ext uri="{FF2B5EF4-FFF2-40B4-BE49-F238E27FC236}">
                <a16:creationId xmlns:a16="http://schemas.microsoft.com/office/drawing/2014/main" id="{FF97A92B-5860-4CBD-B1F0-FF01C21D597B}"/>
              </a:ext>
            </a:extLst>
          </p:cNvPr>
          <p:cNvSpPr txBox="1">
            <a:spLocks/>
          </p:cNvSpPr>
          <p:nvPr/>
        </p:nvSpPr>
        <p:spPr>
          <a:xfrm>
            <a:off x="730251" y="431979"/>
            <a:ext cx="7886700" cy="6601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Individual Fairness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C3A06A6-28E0-4505-83E7-07C53FACE4C7}"/>
                  </a:ext>
                </a:extLst>
              </p:cNvPr>
              <p:cNvSpPr txBox="1"/>
              <p:nvPr/>
            </p:nvSpPr>
            <p:spPr>
              <a:xfrm>
                <a:off x="539463" y="1822395"/>
                <a:ext cx="7555585" cy="1617174"/>
              </a:xfrm>
              <a:prstGeom prst="rect">
                <a:avLst/>
              </a:prstGeom>
              <a:noFill/>
            </p:spPr>
            <p:txBody>
              <a:bodyPr wrap="square" rtlCol="0">
                <a:spAutoFit/>
              </a:bodyPr>
              <a:lstStyle/>
              <a:p>
                <a:r>
                  <a:rPr lang="en-US" sz="2400" i="1" dirty="0">
                    <a:solidFill>
                      <a:srgbClr val="FF0000"/>
                    </a:solidFill>
                    <a:latin typeface="Calibri" panose="020F0502020204030204" pitchFamily="34" charset="0"/>
                    <a:cs typeface="Calibri" panose="020F0502020204030204" pitchFamily="34" charset="0"/>
                  </a:rPr>
                  <a:t>Distance-based</a:t>
                </a:r>
              </a:p>
              <a:p>
                <a:r>
                  <a:rPr lang="en-US" sz="2400" dirty="0">
                    <a:latin typeface="Calibri" panose="020F0502020204030204" pitchFamily="34" charset="0"/>
                    <a:cs typeface="Calibri" panose="020F0502020204030204" pitchFamily="34" charset="0"/>
                  </a:rPr>
                  <a:t>Define a distance </a:t>
                </a:r>
                <a14:m>
                  <m:oMath xmlns:m="http://schemas.openxmlformats.org/officeDocument/2006/math">
                    <m:r>
                      <a:rPr lang="en-US" sz="2400" i="1">
                        <a:latin typeface="Cambria Math" panose="02040503050406030204" pitchFamily="18" charset="0"/>
                        <a:cs typeface="Calibri" panose="020F0502020204030204" pitchFamily="34" charset="0"/>
                      </a:rPr>
                      <m:t>𝑑</m:t>
                    </m:r>
                  </m:oMath>
                </a14:m>
                <a:r>
                  <a:rPr lang="en-US" sz="2400" dirty="0">
                    <a:latin typeface="Calibri" panose="020F0502020204030204" pitchFamily="34" charset="0"/>
                    <a:cs typeface="Calibri" panose="020F0502020204030204" pitchFamily="34" charset="0"/>
                  </a:rPr>
                  <a:t> between individuals and a distance </a:t>
                </a:r>
                <a14:m>
                  <m:oMath xmlns:m="http://schemas.openxmlformats.org/officeDocument/2006/math">
                    <m:r>
                      <a:rPr lang="en-US" sz="2400" i="1" dirty="0">
                        <a:latin typeface="Cambria Math" panose="02040503050406030204" pitchFamily="18" charset="0"/>
                        <a:cs typeface="Calibri" panose="020F0502020204030204" pitchFamily="34" charset="0"/>
                      </a:rPr>
                      <m:t>𝐷</m:t>
                    </m:r>
                  </m:oMath>
                </a14:m>
                <a:r>
                  <a:rPr lang="en-US" sz="2400" dirty="0">
                    <a:latin typeface="Calibri" panose="020F0502020204030204" pitchFamily="34" charset="0"/>
                    <a:cs typeface="Calibri" panose="020F0502020204030204" pitchFamily="34" charset="0"/>
                  </a:rPr>
                  <a:t> between the output</a:t>
                </a:r>
              </a:p>
              <a:p>
                <a:pPr/>
                <a14:m>
                  <m:oMathPara xmlns:m="http://schemas.openxmlformats.org/officeDocument/2006/math">
                    <m:oMathParaPr>
                      <m:jc m:val="centerGroup"/>
                    </m:oMathParaPr>
                    <m:oMath xmlns:m="http://schemas.openxmlformats.org/officeDocument/2006/math">
                      <m:r>
                        <a:rPr lang="en-US" sz="2400" i="1" smtClean="0">
                          <a:solidFill>
                            <a:srgbClr val="0070C0"/>
                          </a:solidFill>
                          <a:latin typeface="Cambria Math" panose="02040503050406030204" pitchFamily="18" charset="0"/>
                          <a:ea typeface="Calibri"/>
                          <a:cs typeface="Calibri"/>
                          <a:sym typeface="Calibri"/>
                        </a:rPr>
                        <m:t>𝐷</m:t>
                      </m:r>
                      <m:d>
                        <m:dPr>
                          <m:ctrlPr>
                            <a:rPr lang="en-US" sz="2400" i="1">
                              <a:solidFill>
                                <a:srgbClr val="0070C0"/>
                              </a:solidFill>
                              <a:latin typeface="Cambria Math" panose="02040503050406030204" pitchFamily="18" charset="0"/>
                              <a:ea typeface="Calibri"/>
                              <a:cs typeface="Calibri"/>
                              <a:sym typeface="Calibri"/>
                            </a:rPr>
                          </m:ctrlPr>
                        </m:dPr>
                        <m:e>
                          <m:r>
                            <a:rPr lang="en-US" sz="2400" i="1">
                              <a:solidFill>
                                <a:srgbClr val="0070C0"/>
                              </a:solidFill>
                              <a:latin typeface="Cambria Math" panose="02040503050406030204" pitchFamily="18" charset="0"/>
                              <a:ea typeface="Calibri"/>
                              <a:cs typeface="Calibri"/>
                              <a:sym typeface="Calibri"/>
                            </a:rPr>
                            <m:t>𝑂</m:t>
                          </m:r>
                          <m:d>
                            <m:dPr>
                              <m:ctrlPr>
                                <a:rPr lang="en-US" sz="2400" i="1">
                                  <a:solidFill>
                                    <a:srgbClr val="0070C0"/>
                                  </a:solidFill>
                                  <a:latin typeface="Cambria Math" panose="02040503050406030204" pitchFamily="18" charset="0"/>
                                  <a:ea typeface="Calibri"/>
                                  <a:cs typeface="Calibri"/>
                                  <a:sym typeface="Calibri"/>
                                </a:rPr>
                              </m:ctrlPr>
                            </m:dPr>
                            <m:e>
                              <m:r>
                                <a:rPr lang="en-US" sz="2400" i="1">
                                  <a:solidFill>
                                    <a:srgbClr val="0070C0"/>
                                  </a:solidFill>
                                  <a:latin typeface="Cambria Math" panose="02040503050406030204" pitchFamily="18" charset="0"/>
                                  <a:ea typeface="Calibri"/>
                                  <a:cs typeface="Calibri"/>
                                  <a:sym typeface="Calibri"/>
                                </a:rPr>
                                <m:t>𝑥</m:t>
                              </m:r>
                            </m:e>
                          </m:d>
                          <m:r>
                            <a:rPr lang="en-US" sz="2400" i="1">
                              <a:solidFill>
                                <a:srgbClr val="0070C0"/>
                              </a:solidFill>
                              <a:latin typeface="Cambria Math" panose="02040503050406030204" pitchFamily="18" charset="0"/>
                              <a:ea typeface="Calibri"/>
                              <a:cs typeface="Calibri"/>
                              <a:sym typeface="Calibri"/>
                            </a:rPr>
                            <m:t>, </m:t>
                          </m:r>
                          <m:r>
                            <a:rPr lang="en-US" sz="2400" i="1">
                              <a:solidFill>
                                <a:srgbClr val="0070C0"/>
                              </a:solidFill>
                              <a:latin typeface="Cambria Math" panose="02040503050406030204" pitchFamily="18" charset="0"/>
                              <a:ea typeface="Calibri"/>
                              <a:cs typeface="Calibri"/>
                              <a:sym typeface="Calibri"/>
                            </a:rPr>
                            <m:t>𝑂</m:t>
                          </m:r>
                          <m:d>
                            <m:dPr>
                              <m:ctrlPr>
                                <a:rPr lang="en-US" sz="2400" i="1">
                                  <a:solidFill>
                                    <a:srgbClr val="0070C0"/>
                                  </a:solidFill>
                                  <a:latin typeface="Cambria Math" panose="02040503050406030204" pitchFamily="18" charset="0"/>
                                  <a:ea typeface="Calibri"/>
                                  <a:cs typeface="Calibri"/>
                                  <a:sym typeface="Calibri"/>
                                </a:rPr>
                              </m:ctrlPr>
                            </m:dPr>
                            <m:e>
                              <m:r>
                                <a:rPr lang="en-US" sz="2400" i="1">
                                  <a:solidFill>
                                    <a:srgbClr val="0070C0"/>
                                  </a:solidFill>
                                  <a:latin typeface="Cambria Math" panose="02040503050406030204" pitchFamily="18" charset="0"/>
                                  <a:ea typeface="Calibri"/>
                                  <a:cs typeface="Calibri"/>
                                  <a:sym typeface="Calibri"/>
                                </a:rPr>
                                <m:t>𝑦</m:t>
                              </m:r>
                            </m:e>
                          </m:d>
                        </m:e>
                      </m:d>
                      <m:r>
                        <a:rPr lang="en-US" sz="2400" i="1">
                          <a:solidFill>
                            <a:srgbClr val="0070C0"/>
                          </a:solidFill>
                          <a:latin typeface="Cambria Math" panose="02040503050406030204" pitchFamily="18" charset="0"/>
                          <a:ea typeface="Calibri"/>
                          <a:cs typeface="Calibri"/>
                          <a:sym typeface="Calibri"/>
                        </a:rPr>
                        <m:t> </m:t>
                      </m:r>
                      <m:r>
                        <a:rPr lang="en-US" sz="2400" i="1">
                          <a:solidFill>
                            <a:srgbClr val="0070C0"/>
                          </a:solidFill>
                          <a:latin typeface="Cambria Math" panose="02040503050406030204" pitchFamily="18" charset="0"/>
                          <a:ea typeface="Cambria Math" panose="02040503050406030204" pitchFamily="18" charset="0"/>
                          <a:cs typeface="Calibri"/>
                          <a:sym typeface="Calibri"/>
                        </a:rPr>
                        <m:t>~ </m:t>
                      </m:r>
                      <m:r>
                        <a:rPr lang="en-US" sz="2400" i="1">
                          <a:solidFill>
                            <a:srgbClr val="0070C0"/>
                          </a:solidFill>
                          <a:latin typeface="Cambria Math" panose="02040503050406030204" pitchFamily="18" charset="0"/>
                          <a:ea typeface="Cambria Math" panose="02040503050406030204" pitchFamily="18" charset="0"/>
                          <a:cs typeface="Calibri"/>
                          <a:sym typeface="Calibri"/>
                        </a:rPr>
                        <m:t>𝑑</m:t>
                      </m:r>
                      <m:d>
                        <m:dPr>
                          <m:ctrlPr>
                            <a:rPr lang="en-US" sz="2400" i="1">
                              <a:solidFill>
                                <a:srgbClr val="0070C0"/>
                              </a:solidFill>
                              <a:latin typeface="Cambria Math" panose="02040503050406030204" pitchFamily="18" charset="0"/>
                              <a:ea typeface="Cambria Math" panose="02040503050406030204" pitchFamily="18" charset="0"/>
                              <a:cs typeface="Calibri"/>
                              <a:sym typeface="Calibri"/>
                            </a:rPr>
                          </m:ctrlPr>
                        </m:dPr>
                        <m:e>
                          <m:r>
                            <a:rPr lang="en-US" sz="2400" i="1">
                              <a:solidFill>
                                <a:srgbClr val="0070C0"/>
                              </a:solidFill>
                              <a:latin typeface="Cambria Math" panose="02040503050406030204" pitchFamily="18" charset="0"/>
                              <a:ea typeface="Cambria Math" panose="02040503050406030204" pitchFamily="18" charset="0"/>
                              <a:cs typeface="Calibri"/>
                              <a:sym typeface="Calibri"/>
                            </a:rPr>
                            <m:t>𝑥</m:t>
                          </m:r>
                          <m:r>
                            <a:rPr lang="en-US" sz="2400" i="1">
                              <a:solidFill>
                                <a:srgbClr val="0070C0"/>
                              </a:solidFill>
                              <a:latin typeface="Cambria Math" panose="02040503050406030204" pitchFamily="18" charset="0"/>
                              <a:ea typeface="Cambria Math" panose="02040503050406030204" pitchFamily="18" charset="0"/>
                              <a:cs typeface="Calibri"/>
                              <a:sym typeface="Calibri"/>
                            </a:rPr>
                            <m:t>,</m:t>
                          </m:r>
                          <m:r>
                            <a:rPr lang="en-US" sz="2400" i="1">
                              <a:solidFill>
                                <a:srgbClr val="0070C0"/>
                              </a:solidFill>
                              <a:latin typeface="Cambria Math" panose="02040503050406030204" pitchFamily="18" charset="0"/>
                              <a:ea typeface="Cambria Math" panose="02040503050406030204" pitchFamily="18" charset="0"/>
                              <a:cs typeface="Calibri"/>
                              <a:sym typeface="Calibri"/>
                            </a:rPr>
                            <m:t>𝑦</m:t>
                          </m:r>
                        </m:e>
                      </m:d>
                    </m:oMath>
                  </m:oMathPara>
                </a14:m>
                <a:endParaRPr lang="en-US" sz="2400" dirty="0">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BC3A06A6-28E0-4505-83E7-07C53FACE4C7}"/>
                  </a:ext>
                </a:extLst>
              </p:cNvPr>
              <p:cNvSpPr txBox="1">
                <a:spLocks noRot="1" noChangeAspect="1" noMove="1" noResize="1" noEditPoints="1" noAdjustHandles="1" noChangeArrowheads="1" noChangeShapeType="1" noTextEdit="1"/>
              </p:cNvSpPr>
              <p:nvPr/>
            </p:nvSpPr>
            <p:spPr>
              <a:xfrm>
                <a:off x="539463" y="1822395"/>
                <a:ext cx="7555585" cy="1617174"/>
              </a:xfrm>
              <a:prstGeom prst="rect">
                <a:avLst/>
              </a:prstGeom>
              <a:blipFill>
                <a:blip r:embed="rId2"/>
                <a:stretch>
                  <a:fillRect l="-1210" t="-301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81882C9-C1B5-0D4F-8DD4-750BB2CD0275}"/>
              </a:ext>
            </a:extLst>
          </p:cNvPr>
          <p:cNvSpPr txBox="1"/>
          <p:nvPr/>
        </p:nvSpPr>
        <p:spPr>
          <a:xfrm>
            <a:off x="539463" y="4006755"/>
            <a:ext cx="6830042" cy="461665"/>
          </a:xfrm>
          <a:prstGeom prst="rect">
            <a:avLst/>
          </a:prstGeom>
          <a:noFill/>
        </p:spPr>
        <p:txBody>
          <a:bodyPr wrap="square" rtlCol="0">
            <a:spAutoFit/>
          </a:bodyPr>
          <a:lstStyle/>
          <a:p>
            <a:r>
              <a:rPr lang="en-US" sz="2400" dirty="0"/>
              <a:t>How to define distances, especially in the input space</a:t>
            </a:r>
          </a:p>
        </p:txBody>
      </p:sp>
      <p:sp>
        <p:nvSpPr>
          <p:cNvPr id="5" name="TextBox 4">
            <a:extLst>
              <a:ext uri="{FF2B5EF4-FFF2-40B4-BE49-F238E27FC236}">
                <a16:creationId xmlns:a16="http://schemas.microsoft.com/office/drawing/2014/main" id="{88200F99-0B18-4106-5D26-425E6D37710F}"/>
              </a:ext>
            </a:extLst>
          </p:cNvPr>
          <p:cNvSpPr txBox="1"/>
          <p:nvPr/>
        </p:nvSpPr>
        <p:spPr>
          <a:xfrm>
            <a:off x="730251" y="5035606"/>
            <a:ext cx="7232650" cy="461665"/>
          </a:xfrm>
          <a:prstGeom prst="rect">
            <a:avLst/>
          </a:prstGeom>
          <a:noFill/>
        </p:spPr>
        <p:txBody>
          <a:bodyPr wrap="square" rtlCol="0">
            <a:spAutoFit/>
          </a:bodyPr>
          <a:lstStyle/>
          <a:p>
            <a:r>
              <a:rPr lang="en-US" sz="1200" i="1" dirty="0"/>
              <a:t>Cynthia </a:t>
            </a:r>
            <a:r>
              <a:rPr lang="en-US" sz="1200" i="1" dirty="0" err="1"/>
              <a:t>Dwork</a:t>
            </a:r>
            <a:r>
              <a:rPr lang="en-US" sz="1200" i="1" dirty="0"/>
              <a:t>, Moritz Hardt, </a:t>
            </a:r>
            <a:r>
              <a:rPr lang="en-US" sz="1200" i="1" dirty="0" err="1"/>
              <a:t>Toniann</a:t>
            </a:r>
            <a:r>
              <a:rPr lang="en-US" sz="1200" i="1" dirty="0"/>
              <a:t> </a:t>
            </a:r>
            <a:r>
              <a:rPr lang="en-US" sz="1200" i="1" dirty="0" err="1"/>
              <a:t>Pitassi</a:t>
            </a:r>
            <a:r>
              <a:rPr lang="en-US" sz="1200" i="1" dirty="0"/>
              <a:t>, Omer </a:t>
            </a:r>
            <a:r>
              <a:rPr lang="en-US" sz="1200" i="1" dirty="0" err="1"/>
              <a:t>Reingold</a:t>
            </a:r>
            <a:r>
              <a:rPr lang="en-US" sz="1200" i="1" dirty="0"/>
              <a:t>, Richard S. </a:t>
            </a:r>
            <a:r>
              <a:rPr lang="en-US" sz="1200" i="1" dirty="0" err="1"/>
              <a:t>Zemel</a:t>
            </a:r>
            <a:r>
              <a:rPr lang="en-US" sz="1200" i="1" dirty="0"/>
              <a:t>: Fairness through awareness. ITCS 2012: 214-226</a:t>
            </a:r>
          </a:p>
        </p:txBody>
      </p:sp>
    </p:spTree>
    <p:extLst>
      <p:ext uri="{BB962C8B-B14F-4D97-AF65-F5344CB8AC3E}">
        <p14:creationId xmlns:p14="http://schemas.microsoft.com/office/powerpoint/2010/main" val="1507074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5943C30-3DA5-485E-85EA-A871BA5C1E70}"/>
              </a:ext>
            </a:extLst>
          </p:cNvPr>
          <p:cNvSpPr>
            <a:spLocks noGrp="1"/>
          </p:cNvSpPr>
          <p:nvPr>
            <p:ph type="sldNum" sz="quarter" idx="12"/>
          </p:nvPr>
        </p:nvSpPr>
        <p:spPr/>
        <p:txBody>
          <a:bodyPr/>
          <a:lstStyle/>
          <a:p>
            <a:fld id="{C2DF9CFF-0025-4A3D-90B2-409C35957192}" type="slidenum">
              <a:rPr lang="en-US" smtClean="0"/>
              <a:t>92</a:t>
            </a:fld>
            <a:endParaRPr lang="en-US"/>
          </a:p>
        </p:txBody>
      </p:sp>
      <p:sp>
        <p:nvSpPr>
          <p:cNvPr id="3" name="Title 1">
            <a:extLst>
              <a:ext uri="{FF2B5EF4-FFF2-40B4-BE49-F238E27FC236}">
                <a16:creationId xmlns:a16="http://schemas.microsoft.com/office/drawing/2014/main" id="{FF97A92B-5860-4CBD-B1F0-FF01C21D597B}"/>
              </a:ext>
            </a:extLst>
          </p:cNvPr>
          <p:cNvSpPr txBox="1">
            <a:spLocks/>
          </p:cNvSpPr>
          <p:nvPr/>
        </p:nvSpPr>
        <p:spPr>
          <a:xfrm>
            <a:off x="755576" y="347860"/>
            <a:ext cx="7886700" cy="6601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Individual Fairness</a:t>
            </a:r>
          </a:p>
        </p:txBody>
      </p:sp>
      <mc:AlternateContent xmlns:mc="http://schemas.openxmlformats.org/markup-compatibility/2006" xmlns:a14="http://schemas.microsoft.com/office/drawing/2010/main">
        <mc:Choice Requires="a14">
          <p:sp>
            <p:nvSpPr>
              <p:cNvPr id="7" name="Google Shape;91;g70212178de_0_35">
                <a:extLst>
                  <a:ext uri="{FF2B5EF4-FFF2-40B4-BE49-F238E27FC236}">
                    <a16:creationId xmlns:a16="http://schemas.microsoft.com/office/drawing/2014/main" id="{85CF1349-BA85-7240-C513-6DCB1131F323}"/>
                  </a:ext>
                </a:extLst>
              </p:cNvPr>
              <p:cNvSpPr txBox="1"/>
              <p:nvPr/>
            </p:nvSpPr>
            <p:spPr>
              <a:xfrm>
                <a:off x="179512" y="1944357"/>
                <a:ext cx="5559612" cy="4033406"/>
              </a:xfrm>
              <a:prstGeom prst="rect">
                <a:avLst/>
              </a:prstGeom>
              <a:noFill/>
              <a:ln>
                <a:noFill/>
              </a:ln>
            </p:spPr>
            <p:txBody>
              <a:bodyPr spcFirstLastPara="1" wrap="square" lIns="68569" tIns="68569" rIns="68569" bIns="68569" anchor="t" anchorCtr="0">
                <a:noAutofit/>
              </a:bodyPr>
              <a:lstStyle/>
              <a:p>
                <a:pPr defTabSz="685800">
                  <a:lnSpc>
                    <a:spcPct val="115000"/>
                  </a:lnSpc>
                  <a:buClr>
                    <a:srgbClr val="000000"/>
                  </a:buClr>
                  <a:defRPr/>
                </a:pPr>
                <a14:m>
                  <m:oMath xmlns:m="http://schemas.openxmlformats.org/officeDocument/2006/math">
                    <m:r>
                      <a:rPr lang="en-US" sz="2400" i="1" kern="0" dirty="0">
                        <a:solidFill>
                          <a:srgbClr val="000000"/>
                        </a:solidFill>
                        <a:latin typeface="Cambria Math" panose="02040503050406030204" pitchFamily="18" charset="0"/>
                        <a:ea typeface="Calibri"/>
                        <a:cs typeface="Calibri"/>
                        <a:sym typeface="Calibri"/>
                      </a:rPr>
                      <m:t>𝑉</m:t>
                    </m:r>
                  </m:oMath>
                </a14:m>
                <a:r>
                  <a:rPr lang="en-US" sz="2400" kern="0" dirty="0">
                    <a:solidFill>
                      <a:srgbClr val="000000"/>
                    </a:solidFill>
                    <a:latin typeface="Calibri"/>
                    <a:ea typeface="Calibri"/>
                    <a:cs typeface="Calibri"/>
                    <a:sym typeface="Calibri"/>
                  </a:rPr>
                  <a:t> be a set of individuals.</a:t>
                </a:r>
              </a:p>
              <a:p>
                <a:pPr defTabSz="685800">
                  <a:lnSpc>
                    <a:spcPct val="115000"/>
                  </a:lnSpc>
                  <a:buClr>
                    <a:srgbClr val="000000"/>
                  </a:buClr>
                  <a:defRPr/>
                </a:pPr>
                <a:endParaRPr lang="en-US" sz="2400" kern="0" dirty="0">
                  <a:solidFill>
                    <a:srgbClr val="000000"/>
                  </a:solidFill>
                  <a:latin typeface="Calibri"/>
                  <a:ea typeface="Calibri"/>
                  <a:cs typeface="Calibri"/>
                  <a:sym typeface="Calibri"/>
                </a:endParaRPr>
              </a:p>
              <a:p>
                <a:pPr defTabSz="685800">
                  <a:lnSpc>
                    <a:spcPct val="115000"/>
                  </a:lnSpc>
                  <a:buClr>
                    <a:srgbClr val="000000"/>
                  </a:buClr>
                  <a:defRPr/>
                </a:pPr>
                <a:r>
                  <a:rPr lang="en-US" sz="2800" b="1" i="1" kern="0" dirty="0">
                    <a:solidFill>
                      <a:srgbClr val="4472C4">
                        <a:lumMod val="50000"/>
                      </a:srgbClr>
                    </a:solidFill>
                    <a:latin typeface="Calibri"/>
                    <a:ea typeface="Calibri"/>
                    <a:cs typeface="Calibri"/>
                    <a:sym typeface="Calibri"/>
                  </a:rPr>
                  <a:t>Distance metric d</a:t>
                </a:r>
                <a:r>
                  <a:rPr lang="en-US" sz="2800" b="1" kern="0" dirty="0">
                    <a:solidFill>
                      <a:srgbClr val="4472C4">
                        <a:lumMod val="50000"/>
                      </a:srgbClr>
                    </a:solidFill>
                    <a:latin typeface="Calibri"/>
                    <a:ea typeface="Calibri"/>
                    <a:cs typeface="Calibri"/>
                    <a:sym typeface="Calibri"/>
                  </a:rPr>
                  <a:t>:</a:t>
                </a:r>
                <a:r>
                  <a:rPr lang="en-US" sz="2800" b="1" i="1" kern="0" dirty="0">
                    <a:solidFill>
                      <a:srgbClr val="4472C4">
                        <a:lumMod val="50000"/>
                      </a:srgbClr>
                    </a:solidFill>
                    <a:latin typeface="Calibri"/>
                    <a:ea typeface="Calibri"/>
                    <a:cs typeface="Calibri"/>
                    <a:sym typeface="Calibri"/>
                  </a:rPr>
                  <a:t> </a:t>
                </a:r>
                <a:r>
                  <a:rPr lang="en-US" sz="2800" i="1" kern="0" dirty="0">
                    <a:solidFill>
                      <a:srgbClr val="4472C4">
                        <a:lumMod val="50000"/>
                      </a:srgbClr>
                    </a:solidFill>
                    <a:latin typeface="Calibri"/>
                    <a:ea typeface="Calibri"/>
                    <a:cs typeface="Calibri"/>
                    <a:sym typeface="Calibri"/>
                  </a:rPr>
                  <a:t>V</a:t>
                </a:r>
                <a14:m>
                  <m:oMath xmlns:m="http://schemas.openxmlformats.org/officeDocument/2006/math">
                    <m:r>
                      <a:rPr lang="en-US" sz="2800" i="1" kern="0" dirty="0">
                        <a:solidFill>
                          <a:srgbClr val="4472C4">
                            <a:lumMod val="50000"/>
                          </a:srgbClr>
                        </a:solidFill>
                        <a:latin typeface="Cambria Math" panose="02040503050406030204" pitchFamily="18" charset="0"/>
                        <a:ea typeface="Calibri"/>
                        <a:cs typeface="Calibri"/>
                        <a:sym typeface="Calibri"/>
                      </a:rPr>
                      <m:t> </m:t>
                    </m:r>
                    <m:r>
                      <a:rPr lang="en-US" sz="2800" i="1" kern="0" dirty="0">
                        <a:solidFill>
                          <a:srgbClr val="4472C4">
                            <a:lumMod val="50000"/>
                          </a:srgbClr>
                        </a:solidFill>
                        <a:latin typeface="Cambria Math" panose="02040503050406030204" pitchFamily="18" charset="0"/>
                        <a:ea typeface="Cambria Math" panose="02040503050406030204" pitchFamily="18" charset="0"/>
                        <a:cs typeface="Calibri"/>
                        <a:sym typeface="Calibri"/>
                      </a:rPr>
                      <m:t>×</m:t>
                    </m:r>
                    <m:r>
                      <a:rPr lang="en-US" sz="2800" i="1" kern="0" dirty="0">
                        <a:solidFill>
                          <a:srgbClr val="4472C4">
                            <a:lumMod val="50000"/>
                          </a:srgbClr>
                        </a:solidFill>
                        <a:latin typeface="Cambria Math" panose="02040503050406030204" pitchFamily="18" charset="0"/>
                        <a:ea typeface="Calibri"/>
                        <a:cs typeface="Calibri"/>
                        <a:sym typeface="Calibri"/>
                      </a:rPr>
                      <m:t> </m:t>
                    </m:r>
                    <m:r>
                      <a:rPr lang="en-US" sz="2800" i="1" kern="0" dirty="0">
                        <a:solidFill>
                          <a:srgbClr val="4472C4">
                            <a:lumMod val="50000"/>
                          </a:srgbClr>
                        </a:solidFill>
                        <a:latin typeface="Cambria Math" panose="02040503050406030204" pitchFamily="18" charset="0"/>
                        <a:ea typeface="Calibri"/>
                        <a:cs typeface="Calibri"/>
                        <a:sym typeface="Calibri"/>
                      </a:rPr>
                      <m:t>𝑉</m:t>
                    </m:r>
                    <m:r>
                      <a:rPr lang="en-US" sz="2800" i="1" kern="0" dirty="0">
                        <a:solidFill>
                          <a:srgbClr val="4472C4">
                            <a:lumMod val="50000"/>
                          </a:srgbClr>
                        </a:solidFill>
                        <a:latin typeface="Cambria Math" panose="02040503050406030204" pitchFamily="18" charset="0"/>
                        <a:ea typeface="Calibri"/>
                        <a:cs typeface="Calibri"/>
                        <a:sym typeface="Calibri"/>
                      </a:rPr>
                      <m:t> → </m:t>
                    </m:r>
                    <m:r>
                      <a:rPr lang="en-US" sz="2800" i="1" kern="0" dirty="0">
                        <a:solidFill>
                          <a:srgbClr val="4472C4">
                            <a:lumMod val="50000"/>
                          </a:srgbClr>
                        </a:solidFill>
                        <a:latin typeface="Cambria Math" panose="02040503050406030204" pitchFamily="18" charset="0"/>
                        <a:ea typeface="Calibri"/>
                        <a:cs typeface="Calibri"/>
                        <a:sym typeface="Calibri"/>
                      </a:rPr>
                      <m:t>𝑅</m:t>
                    </m:r>
                    <m:r>
                      <a:rPr lang="en-US" sz="2800" i="1" kern="0" dirty="0">
                        <a:solidFill>
                          <a:srgbClr val="4472C4">
                            <a:lumMod val="50000"/>
                          </a:srgbClr>
                        </a:solidFill>
                        <a:latin typeface="Cambria Math" panose="02040503050406030204" pitchFamily="18" charset="0"/>
                        <a:ea typeface="Calibri"/>
                        <a:cs typeface="Calibri"/>
                        <a:sym typeface="Calibri"/>
                      </a:rPr>
                      <m:t> </m:t>
                    </m:r>
                  </m:oMath>
                </a14:m>
                <a:endParaRPr lang="en-US" sz="2800" kern="0" dirty="0">
                  <a:solidFill>
                    <a:srgbClr val="4472C4">
                      <a:lumMod val="50000"/>
                    </a:srgbClr>
                  </a:solidFill>
                  <a:latin typeface="Calibri"/>
                  <a:ea typeface="Calibri"/>
                  <a:cs typeface="Calibri"/>
                  <a:sym typeface="Calibri"/>
                </a:endParaRPr>
              </a:p>
              <a:p>
                <a:pPr marL="342900" lvl="2" indent="-45244" defTabSz="685800">
                  <a:lnSpc>
                    <a:spcPct val="115000"/>
                  </a:lnSpc>
                  <a:buClr>
                    <a:srgbClr val="000000"/>
                  </a:buClr>
                  <a:buFont typeface="Wingdings" panose="05000000000000000000" pitchFamily="2" charset="2"/>
                  <a:buChar char="§"/>
                  <a:defRPr/>
                </a:pPr>
                <a:r>
                  <a:rPr lang="en-US" sz="1600" kern="0" dirty="0">
                    <a:solidFill>
                      <a:srgbClr val="000000"/>
                    </a:solidFill>
                    <a:latin typeface="Calibri"/>
                    <a:ea typeface="Calibri"/>
                    <a:cs typeface="Calibri"/>
                    <a:sym typeface="Calibri"/>
                  </a:rPr>
                  <a:t> </a:t>
                </a:r>
                <a:r>
                  <a:rPr lang="en-US" sz="2400" i="1" kern="0" dirty="0">
                    <a:solidFill>
                      <a:srgbClr val="77933C"/>
                    </a:solidFill>
                    <a:latin typeface="Calibri"/>
                    <a:cs typeface="Calibri"/>
                    <a:sym typeface="Calibri"/>
                  </a:rPr>
                  <a:t>Task-specific</a:t>
                </a:r>
              </a:p>
              <a:p>
                <a:pPr marL="342900" indent="-45244" defTabSz="685800">
                  <a:lnSpc>
                    <a:spcPct val="115000"/>
                  </a:lnSpc>
                  <a:buClr>
                    <a:srgbClr val="000000"/>
                  </a:buClr>
                  <a:buSzPts val="1800"/>
                  <a:buFont typeface="Wingdings" panose="05000000000000000000" pitchFamily="2" charset="2"/>
                  <a:buChar char="§"/>
                  <a:defRPr/>
                </a:pPr>
                <a:r>
                  <a:rPr lang="en-US" sz="2400" kern="0" dirty="0">
                    <a:solidFill>
                      <a:srgbClr val="000000"/>
                    </a:solidFill>
                    <a:latin typeface="Calibri"/>
                    <a:ea typeface="Calibri"/>
                    <a:cs typeface="Calibri"/>
                    <a:sym typeface="Calibri"/>
                  </a:rPr>
                  <a:t> Expresses </a:t>
                </a:r>
                <a:r>
                  <a:rPr lang="en-US" sz="2400" i="1" kern="0" dirty="0">
                    <a:solidFill>
                      <a:srgbClr val="77933C"/>
                    </a:solidFill>
                    <a:latin typeface="Calibri"/>
                    <a:ea typeface="Calibri"/>
                    <a:cs typeface="Calibri"/>
                    <a:sym typeface="Calibri"/>
                  </a:rPr>
                  <a:t>ground truth </a:t>
                </a:r>
                <a:r>
                  <a:rPr lang="en-US" sz="2400" kern="0" dirty="0">
                    <a:solidFill>
                      <a:srgbClr val="000000"/>
                    </a:solidFill>
                    <a:latin typeface="Calibri"/>
                    <a:ea typeface="Calibri"/>
                    <a:cs typeface="Calibri"/>
                    <a:sym typeface="Calibri"/>
                  </a:rPr>
                  <a:t>(or, best available approximation)</a:t>
                </a:r>
                <a:endParaRPr sz="2400" kern="0" dirty="0">
                  <a:solidFill>
                    <a:srgbClr val="000000"/>
                  </a:solidFill>
                  <a:latin typeface="Calibri"/>
                  <a:ea typeface="Calibri"/>
                  <a:cs typeface="Calibri"/>
                  <a:sym typeface="Calibri"/>
                </a:endParaRPr>
              </a:p>
              <a:p>
                <a:pPr marL="342900" indent="-45244" defTabSz="685800">
                  <a:lnSpc>
                    <a:spcPct val="115000"/>
                  </a:lnSpc>
                  <a:buClr>
                    <a:srgbClr val="000000"/>
                  </a:buClr>
                  <a:buSzPts val="1800"/>
                  <a:buFont typeface="Wingdings" panose="05000000000000000000" pitchFamily="2" charset="2"/>
                  <a:buChar char="§"/>
                  <a:defRPr/>
                </a:pPr>
                <a:r>
                  <a:rPr lang="en-US" sz="2400" kern="0" dirty="0">
                    <a:solidFill>
                      <a:srgbClr val="000000"/>
                    </a:solidFill>
                    <a:latin typeface="Calibri"/>
                    <a:ea typeface="Calibri"/>
                    <a:cs typeface="Calibri"/>
                    <a:sym typeface="Calibri"/>
                  </a:rPr>
                  <a:t> Externally imposed, e.g., by a regulatory body, or externally proposed, e.g., by a civil rights organization</a:t>
                </a:r>
              </a:p>
              <a:p>
                <a:pPr marL="342900" indent="-45244" defTabSz="685800">
                  <a:lnSpc>
                    <a:spcPct val="115000"/>
                  </a:lnSpc>
                  <a:buClr>
                    <a:srgbClr val="000000"/>
                  </a:buClr>
                  <a:buSzPts val="1800"/>
                  <a:buFont typeface="Wingdings" panose="05000000000000000000" pitchFamily="2" charset="2"/>
                  <a:buChar char="§"/>
                  <a:defRPr/>
                </a:pPr>
                <a:r>
                  <a:rPr lang="en-US" sz="2400" kern="0" dirty="0">
                    <a:solidFill>
                      <a:srgbClr val="000000"/>
                    </a:solidFill>
                    <a:latin typeface="Calibri"/>
                    <a:ea typeface="Calibri"/>
                    <a:cs typeface="Calibri"/>
                    <a:sym typeface="Calibri"/>
                  </a:rPr>
                  <a:t> Made public, and open to discussion and refinement.</a:t>
                </a:r>
                <a:endParaRPr sz="2400" kern="0" dirty="0">
                  <a:solidFill>
                    <a:srgbClr val="000000"/>
                  </a:solidFill>
                  <a:latin typeface="Calibri"/>
                  <a:ea typeface="Calibri"/>
                  <a:cs typeface="Calibri"/>
                  <a:sym typeface="Calibri"/>
                </a:endParaRPr>
              </a:p>
              <a:p>
                <a:pPr marL="342900" indent="-45244" defTabSz="685800">
                  <a:lnSpc>
                    <a:spcPct val="115000"/>
                  </a:lnSpc>
                  <a:buClr>
                    <a:srgbClr val="000000"/>
                  </a:buClr>
                  <a:buFont typeface="Wingdings" panose="05000000000000000000" pitchFamily="2" charset="2"/>
                  <a:buChar char="§"/>
                  <a:defRPr/>
                </a:pPr>
                <a:endParaRPr sz="2800" kern="0" dirty="0">
                  <a:solidFill>
                    <a:srgbClr val="000000"/>
                  </a:solidFill>
                  <a:latin typeface="Calibri"/>
                  <a:ea typeface="Calibri"/>
                  <a:cs typeface="Calibri"/>
                  <a:sym typeface="Calibri"/>
                </a:endParaRPr>
              </a:p>
              <a:p>
                <a:pPr defTabSz="685800">
                  <a:buClr>
                    <a:srgbClr val="000000"/>
                  </a:buClr>
                  <a:defRPr/>
                </a:pPr>
                <a:endParaRPr sz="1200" kern="0" dirty="0">
                  <a:solidFill>
                    <a:srgbClr val="000000"/>
                  </a:solidFill>
                  <a:latin typeface="Calibri"/>
                  <a:ea typeface="Calibri"/>
                  <a:cs typeface="Calibri"/>
                  <a:sym typeface="Calibri"/>
                </a:endParaRPr>
              </a:p>
            </p:txBody>
          </p:sp>
        </mc:Choice>
        <mc:Fallback xmlns="">
          <p:sp>
            <p:nvSpPr>
              <p:cNvPr id="7" name="Google Shape;91;g70212178de_0_35">
                <a:extLst>
                  <a:ext uri="{FF2B5EF4-FFF2-40B4-BE49-F238E27FC236}">
                    <a16:creationId xmlns:a16="http://schemas.microsoft.com/office/drawing/2014/main" id="{85CF1349-BA85-7240-C513-6DCB1131F323}"/>
                  </a:ext>
                </a:extLst>
              </p:cNvPr>
              <p:cNvSpPr txBox="1">
                <a:spLocks noRot="1" noChangeAspect="1" noMove="1" noResize="1" noEditPoints="1" noAdjustHandles="1" noChangeArrowheads="1" noChangeShapeType="1" noTextEdit="1"/>
              </p:cNvSpPr>
              <p:nvPr/>
            </p:nvSpPr>
            <p:spPr>
              <a:xfrm>
                <a:off x="179512" y="1944357"/>
                <a:ext cx="5559612" cy="4033406"/>
              </a:xfrm>
              <a:prstGeom prst="rect">
                <a:avLst/>
              </a:prstGeom>
              <a:blipFill>
                <a:blip r:embed="rId2"/>
                <a:stretch>
                  <a:fillRect l="-2632" r="-1974" b="-22054"/>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82990633-9560-D321-5DE3-02739F331196}"/>
              </a:ext>
            </a:extLst>
          </p:cNvPr>
          <p:cNvSpPr/>
          <p:nvPr/>
        </p:nvSpPr>
        <p:spPr>
          <a:xfrm>
            <a:off x="6272450" y="2238785"/>
            <a:ext cx="2271291" cy="2886740"/>
          </a:xfrm>
          <a:prstGeom prst="ellipse">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en-US" kern="0">
              <a:solidFill>
                <a:srgbClr val="FFFFFF"/>
              </a:solidFill>
              <a:latin typeface="Arial"/>
              <a:sym typeface="Arial"/>
            </a:endParaRPr>
          </a:p>
        </p:txBody>
      </p:sp>
      <p:grpSp>
        <p:nvGrpSpPr>
          <p:cNvPr id="9" name="Group 8">
            <a:extLst>
              <a:ext uri="{FF2B5EF4-FFF2-40B4-BE49-F238E27FC236}">
                <a16:creationId xmlns:a16="http://schemas.microsoft.com/office/drawing/2014/main" id="{D7366672-AE57-34AC-C156-C924557743CC}"/>
              </a:ext>
            </a:extLst>
          </p:cNvPr>
          <p:cNvGrpSpPr/>
          <p:nvPr/>
        </p:nvGrpSpPr>
        <p:grpSpPr>
          <a:xfrm>
            <a:off x="7182033" y="3127061"/>
            <a:ext cx="865260" cy="932967"/>
            <a:chOff x="8808986" y="3092957"/>
            <a:chExt cx="938411" cy="1243955"/>
          </a:xfrm>
        </p:grpSpPr>
        <p:sp>
          <p:nvSpPr>
            <p:cNvPr id="10" name="Oval 9">
              <a:extLst>
                <a:ext uri="{FF2B5EF4-FFF2-40B4-BE49-F238E27FC236}">
                  <a16:creationId xmlns:a16="http://schemas.microsoft.com/office/drawing/2014/main" id="{35F55EF2-896D-0246-3C1A-325B7AED78A8}"/>
                </a:ext>
              </a:extLst>
            </p:cNvPr>
            <p:cNvSpPr/>
            <p:nvPr/>
          </p:nvSpPr>
          <p:spPr>
            <a:xfrm>
              <a:off x="8966791" y="3529473"/>
              <a:ext cx="99237" cy="1038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en-US" kern="0">
                <a:solidFill>
                  <a:srgbClr val="FFFFFF"/>
                </a:solidFill>
                <a:latin typeface="Arial"/>
                <a:sym typeface="Arial"/>
              </a:endParaRPr>
            </a:p>
          </p:txBody>
        </p:sp>
        <p:sp>
          <p:nvSpPr>
            <p:cNvPr id="11" name="Oval 10">
              <a:extLst>
                <a:ext uri="{FF2B5EF4-FFF2-40B4-BE49-F238E27FC236}">
                  <a16:creationId xmlns:a16="http://schemas.microsoft.com/office/drawing/2014/main" id="{14D0A44C-75F3-C547-482B-9737B37A148B}"/>
                </a:ext>
              </a:extLst>
            </p:cNvPr>
            <p:cNvSpPr/>
            <p:nvPr/>
          </p:nvSpPr>
          <p:spPr>
            <a:xfrm>
              <a:off x="9289312" y="3894506"/>
              <a:ext cx="99237" cy="10385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endParaRPr lang="en-US" kern="0">
                <a:solidFill>
                  <a:srgbClr val="FFFFFF"/>
                </a:solidFill>
                <a:latin typeface="Arial"/>
                <a:sym typeface="Arial"/>
              </a:endParaRPr>
            </a:p>
          </p:txBody>
        </p:sp>
        <p:sp>
          <p:nvSpPr>
            <p:cNvPr id="12" name="TextBox 11">
              <a:extLst>
                <a:ext uri="{FF2B5EF4-FFF2-40B4-BE49-F238E27FC236}">
                  <a16:creationId xmlns:a16="http://schemas.microsoft.com/office/drawing/2014/main" id="{C6A1122D-0E99-FC41-BA71-FE94D1D6585A}"/>
                </a:ext>
              </a:extLst>
            </p:cNvPr>
            <p:cNvSpPr txBox="1"/>
            <p:nvPr/>
          </p:nvSpPr>
          <p:spPr>
            <a:xfrm>
              <a:off x="8808986" y="3092957"/>
              <a:ext cx="375683" cy="492442"/>
            </a:xfrm>
            <a:prstGeom prst="rect">
              <a:avLst/>
            </a:prstGeom>
            <a:noFill/>
          </p:spPr>
          <p:txBody>
            <a:bodyPr wrap="square" rtlCol="0">
              <a:spAutoFit/>
            </a:bodyPr>
            <a:lstStyle/>
            <a:p>
              <a:pPr defTabSz="685800">
                <a:buClr>
                  <a:srgbClr val="000000"/>
                </a:buClr>
                <a:defRPr/>
              </a:pPr>
              <a:r>
                <a:rPr lang="en-US" kern="0" dirty="0">
                  <a:solidFill>
                    <a:srgbClr val="000000"/>
                  </a:solidFill>
                  <a:latin typeface="Arial"/>
                  <a:cs typeface="Arial"/>
                  <a:sym typeface="Arial"/>
                </a:rPr>
                <a:t>x</a:t>
              </a:r>
            </a:p>
          </p:txBody>
        </p:sp>
        <p:sp>
          <p:nvSpPr>
            <p:cNvPr id="13" name="TextBox 12">
              <a:extLst>
                <a:ext uri="{FF2B5EF4-FFF2-40B4-BE49-F238E27FC236}">
                  <a16:creationId xmlns:a16="http://schemas.microsoft.com/office/drawing/2014/main" id="{7A68A80A-6D2F-0C90-1C86-0B3403B0984F}"/>
                </a:ext>
              </a:extLst>
            </p:cNvPr>
            <p:cNvSpPr txBox="1"/>
            <p:nvPr/>
          </p:nvSpPr>
          <p:spPr>
            <a:xfrm>
              <a:off x="9371714" y="3844470"/>
              <a:ext cx="375683" cy="492442"/>
            </a:xfrm>
            <a:prstGeom prst="rect">
              <a:avLst/>
            </a:prstGeom>
            <a:noFill/>
          </p:spPr>
          <p:txBody>
            <a:bodyPr wrap="square" rtlCol="0">
              <a:spAutoFit/>
            </a:bodyPr>
            <a:lstStyle/>
            <a:p>
              <a:pPr defTabSz="685800">
                <a:buClr>
                  <a:srgbClr val="000000"/>
                </a:buClr>
                <a:defRPr/>
              </a:pPr>
              <a:r>
                <a:rPr lang="en-US" kern="0" dirty="0">
                  <a:solidFill>
                    <a:srgbClr val="000000"/>
                  </a:solidFill>
                  <a:latin typeface="Arial"/>
                  <a:cs typeface="Arial"/>
                  <a:sym typeface="Arial"/>
                </a:rPr>
                <a:t>y</a:t>
              </a:r>
            </a:p>
          </p:txBody>
        </p:sp>
      </p:grpSp>
      <p:cxnSp>
        <p:nvCxnSpPr>
          <p:cNvPr id="14" name="Straight Connector 13">
            <a:extLst>
              <a:ext uri="{FF2B5EF4-FFF2-40B4-BE49-F238E27FC236}">
                <a16:creationId xmlns:a16="http://schemas.microsoft.com/office/drawing/2014/main" id="{72F2650D-5E47-41AC-9C1F-C5920F6B33C5}"/>
              </a:ext>
            </a:extLst>
          </p:cNvPr>
          <p:cNvCxnSpPr>
            <a:cxnSpLocks/>
            <a:stCxn id="10" idx="5"/>
            <a:endCxn id="15" idx="3"/>
          </p:cNvCxnSpPr>
          <p:nvPr/>
        </p:nvCxnSpPr>
        <p:spPr>
          <a:xfrm>
            <a:off x="7405638" y="3520931"/>
            <a:ext cx="315372" cy="25546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D1F78D6-B6B8-DE23-00EA-2373C63222DB}"/>
              </a:ext>
            </a:extLst>
          </p:cNvPr>
          <p:cNvSpPr txBox="1"/>
          <p:nvPr/>
        </p:nvSpPr>
        <p:spPr>
          <a:xfrm>
            <a:off x="6876256" y="3591728"/>
            <a:ext cx="844754" cy="369332"/>
          </a:xfrm>
          <a:prstGeom prst="rect">
            <a:avLst/>
          </a:prstGeom>
          <a:noFill/>
        </p:spPr>
        <p:txBody>
          <a:bodyPr wrap="square" rtlCol="0">
            <a:spAutoFit/>
          </a:bodyPr>
          <a:lstStyle/>
          <a:p>
            <a:pPr defTabSz="685800">
              <a:buClr>
                <a:srgbClr val="000000"/>
              </a:buClr>
              <a:defRPr/>
            </a:pPr>
            <a:r>
              <a:rPr lang="en-US" kern="0" dirty="0">
                <a:solidFill>
                  <a:srgbClr val="000000"/>
                </a:solidFill>
                <a:latin typeface="Arial"/>
                <a:cs typeface="Arial"/>
                <a:sym typeface="Arial"/>
              </a:rPr>
              <a:t>d(x, y)</a:t>
            </a:r>
          </a:p>
        </p:txBody>
      </p:sp>
      <p:sp>
        <p:nvSpPr>
          <p:cNvPr id="16" name="Google Shape;92;g70212178de_0_35">
            <a:extLst>
              <a:ext uri="{FF2B5EF4-FFF2-40B4-BE49-F238E27FC236}">
                <a16:creationId xmlns:a16="http://schemas.microsoft.com/office/drawing/2014/main" id="{268CAD8B-8313-F0B5-ACCE-42C3F907FA2B}"/>
              </a:ext>
            </a:extLst>
          </p:cNvPr>
          <p:cNvSpPr txBox="1"/>
          <p:nvPr/>
        </p:nvSpPr>
        <p:spPr>
          <a:xfrm>
            <a:off x="179512" y="1268760"/>
            <a:ext cx="3956818" cy="525314"/>
          </a:xfrm>
          <a:prstGeom prst="rect">
            <a:avLst/>
          </a:prstGeom>
          <a:solidFill>
            <a:schemeClr val="bg1">
              <a:lumMod val="85000"/>
            </a:schemeClr>
          </a:solidFill>
          <a:ln>
            <a:noFill/>
          </a:ln>
        </p:spPr>
        <p:txBody>
          <a:bodyPr spcFirstLastPara="1" wrap="square" lIns="68569" tIns="68569" rIns="68569" bIns="68569" anchor="t" anchorCtr="0">
            <a:noAutofit/>
          </a:bodyPr>
          <a:lstStyle/>
          <a:p>
            <a:pPr algn="ctr" defTabSz="685800">
              <a:buClr>
                <a:srgbClr val="000000"/>
              </a:buClr>
              <a:defRPr/>
            </a:pPr>
            <a:r>
              <a:rPr lang="en-US" sz="2800" kern="0" dirty="0">
                <a:solidFill>
                  <a:srgbClr val="000000"/>
                </a:solidFill>
                <a:latin typeface="Calibri"/>
                <a:ea typeface="Calibri"/>
                <a:cs typeface="Calibri"/>
                <a:sym typeface="Calibri"/>
              </a:rPr>
              <a:t>Similarity of </a:t>
            </a:r>
            <a:r>
              <a:rPr lang="en-US" sz="2800" b="1" i="1" kern="0" dirty="0">
                <a:solidFill>
                  <a:srgbClr val="000000"/>
                </a:solidFill>
                <a:latin typeface="Calibri"/>
                <a:ea typeface="Calibri"/>
                <a:cs typeface="Calibri"/>
                <a:sym typeface="Calibri"/>
              </a:rPr>
              <a:t>input</a:t>
            </a:r>
            <a:endParaRPr sz="2800" b="1" i="1" kern="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17252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5943C30-3DA5-485E-85EA-A871BA5C1E70}"/>
              </a:ext>
            </a:extLst>
          </p:cNvPr>
          <p:cNvSpPr>
            <a:spLocks noGrp="1"/>
          </p:cNvSpPr>
          <p:nvPr>
            <p:ph type="sldNum" sz="quarter" idx="12"/>
          </p:nvPr>
        </p:nvSpPr>
        <p:spPr/>
        <p:txBody>
          <a:bodyPr/>
          <a:lstStyle/>
          <a:p>
            <a:fld id="{C2DF9CFF-0025-4A3D-90B2-409C35957192}" type="slidenum">
              <a:rPr lang="en-US" smtClean="0"/>
              <a:t>93</a:t>
            </a:fld>
            <a:endParaRPr lang="en-US"/>
          </a:p>
        </p:txBody>
      </p:sp>
      <p:sp>
        <p:nvSpPr>
          <p:cNvPr id="3" name="Title 1">
            <a:extLst>
              <a:ext uri="{FF2B5EF4-FFF2-40B4-BE49-F238E27FC236}">
                <a16:creationId xmlns:a16="http://schemas.microsoft.com/office/drawing/2014/main" id="{FF97A92B-5860-4CBD-B1F0-FF01C21D597B}"/>
              </a:ext>
            </a:extLst>
          </p:cNvPr>
          <p:cNvSpPr txBox="1">
            <a:spLocks/>
          </p:cNvSpPr>
          <p:nvPr/>
        </p:nvSpPr>
        <p:spPr>
          <a:xfrm>
            <a:off x="628650" y="345366"/>
            <a:ext cx="7886700" cy="6601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Individual Fairness</a:t>
            </a:r>
          </a:p>
        </p:txBody>
      </p:sp>
      <mc:AlternateContent xmlns:mc="http://schemas.openxmlformats.org/markup-compatibility/2006" xmlns:a14="http://schemas.microsoft.com/office/drawing/2010/main">
        <mc:Choice Requires="a14">
          <p:sp>
            <p:nvSpPr>
              <p:cNvPr id="4" name="Google Shape;99;g70212178de_0_53">
                <a:extLst>
                  <a:ext uri="{FF2B5EF4-FFF2-40B4-BE49-F238E27FC236}">
                    <a16:creationId xmlns:a16="http://schemas.microsoft.com/office/drawing/2014/main" id="{F51D9954-A67F-ED8B-22D2-A4D8A916838A}"/>
                  </a:ext>
                </a:extLst>
              </p:cNvPr>
              <p:cNvSpPr txBox="1"/>
              <p:nvPr/>
            </p:nvSpPr>
            <p:spPr>
              <a:xfrm>
                <a:off x="107504" y="1988840"/>
                <a:ext cx="4349638" cy="4608512"/>
              </a:xfrm>
              <a:prstGeom prst="rect">
                <a:avLst/>
              </a:prstGeom>
              <a:noFill/>
              <a:ln>
                <a:noFill/>
              </a:ln>
            </p:spPr>
            <p:txBody>
              <a:bodyPr spcFirstLastPara="1" wrap="square" lIns="68569" tIns="68569" rIns="68569" bIns="68569" anchor="t" anchorCtr="0">
                <a:noAutofit/>
              </a:bodyPr>
              <a:lstStyle/>
              <a:p>
                <a:pPr algn="just" defTabSz="685800">
                  <a:lnSpc>
                    <a:spcPct val="115000"/>
                  </a:lnSpc>
                  <a:buClr>
                    <a:srgbClr val="000000"/>
                  </a:buClr>
                  <a:defRPr/>
                </a:pPr>
                <a:r>
                  <a:rPr lang="en-US" sz="2800" kern="0" dirty="0">
                    <a:solidFill>
                      <a:srgbClr val="000000"/>
                    </a:solidFill>
                    <a:latin typeface="Calibri"/>
                    <a:ea typeface="Calibri"/>
                    <a:cs typeface="Calibri"/>
                    <a:sym typeface="Calibri"/>
                  </a:rPr>
                  <a:t>Probabilistic classifier </a:t>
                </a:r>
                <a14:m>
                  <m:oMath xmlns:m="http://schemas.openxmlformats.org/officeDocument/2006/math">
                    <m:r>
                      <a:rPr lang="en-US" sz="2800" i="1" kern="0" dirty="0">
                        <a:solidFill>
                          <a:srgbClr val="FF0000"/>
                        </a:solidFill>
                        <a:latin typeface="Cambria Math" panose="02040503050406030204" pitchFamily="18" charset="0"/>
                        <a:ea typeface="Calibri"/>
                        <a:cs typeface="Calibri"/>
                        <a:sym typeface="Calibri"/>
                      </a:rPr>
                      <m:t>𝑀</m:t>
                    </m:r>
                  </m:oMath>
                </a14:m>
                <a:r>
                  <a:rPr lang="en-US" sz="2800" i="1" kern="0" dirty="0">
                    <a:solidFill>
                      <a:srgbClr val="FF0000"/>
                    </a:solidFill>
                    <a:latin typeface="Calibri"/>
                    <a:ea typeface="Calibri"/>
                    <a:cs typeface="Calibri"/>
                    <a:sym typeface="Calibri"/>
                  </a:rPr>
                  <a:t> </a:t>
                </a:r>
                <a:r>
                  <a:rPr lang="en-US" sz="2800" kern="0" dirty="0">
                    <a:solidFill>
                      <a:srgbClr val="000000"/>
                    </a:solidFill>
                    <a:latin typeface="Calibri"/>
                    <a:ea typeface="Calibri"/>
                    <a:cs typeface="Calibri"/>
                    <a:sym typeface="Calibri"/>
                  </a:rPr>
                  <a:t>that maps  individuals in </a:t>
                </a:r>
                <a14:m>
                  <m:oMath xmlns:m="http://schemas.openxmlformats.org/officeDocument/2006/math">
                    <m:r>
                      <a:rPr lang="en-US" sz="2800" i="1" kern="0" dirty="0">
                        <a:solidFill>
                          <a:srgbClr val="000000"/>
                        </a:solidFill>
                        <a:latin typeface="Cambria Math" panose="02040503050406030204" pitchFamily="18" charset="0"/>
                        <a:ea typeface="Calibri"/>
                        <a:cs typeface="Calibri"/>
                        <a:sym typeface="Calibri"/>
                      </a:rPr>
                      <m:t>𝑉</m:t>
                    </m:r>
                  </m:oMath>
                </a14:m>
                <a:r>
                  <a:rPr lang="en-US" sz="2800" kern="0" dirty="0">
                    <a:solidFill>
                      <a:srgbClr val="000000"/>
                    </a:solidFill>
                    <a:latin typeface="Calibri"/>
                    <a:ea typeface="Calibri"/>
                    <a:cs typeface="Calibri"/>
                    <a:sym typeface="Calibri"/>
                  </a:rPr>
                  <a:t> to probability distributions over outcomes </a:t>
                </a:r>
                <a:r>
                  <a:rPr lang="en-US" sz="2800" i="1" kern="0" dirty="0">
                    <a:solidFill>
                      <a:srgbClr val="000000"/>
                    </a:solidFill>
                    <a:latin typeface="Calibri"/>
                    <a:ea typeface="Calibri"/>
                    <a:cs typeface="Calibri"/>
                    <a:sym typeface="Calibri"/>
                  </a:rPr>
                  <a:t>A</a:t>
                </a:r>
              </a:p>
              <a:p>
                <a:pPr algn="just" defTabSz="685800">
                  <a:lnSpc>
                    <a:spcPct val="115000"/>
                  </a:lnSpc>
                  <a:buClr>
                    <a:srgbClr val="000000"/>
                  </a:buClr>
                  <a:defRPr/>
                </a:pPr>
                <a:endParaRPr sz="2000" kern="0" dirty="0">
                  <a:solidFill>
                    <a:srgbClr val="000000"/>
                  </a:solidFill>
                  <a:latin typeface="Calibri"/>
                  <a:ea typeface="Calibri"/>
                  <a:cs typeface="Calibri"/>
                  <a:sym typeface="Calibri"/>
                </a:endParaRPr>
              </a:p>
              <a:p>
                <a:pPr marL="342875" indent="-266681" defTabSz="685800">
                  <a:lnSpc>
                    <a:spcPct val="115000"/>
                  </a:lnSpc>
                  <a:buClr>
                    <a:srgbClr val="000000"/>
                  </a:buClr>
                  <a:buSzPts val="2000"/>
                  <a:buFont typeface="Wingdings" panose="05000000000000000000" pitchFamily="2" charset="2"/>
                  <a:buChar char="§"/>
                  <a:defRPr/>
                </a:pPr>
                <a:r>
                  <a:rPr lang="en-US" sz="2800" kern="0" dirty="0">
                    <a:solidFill>
                      <a:srgbClr val="000000"/>
                    </a:solidFill>
                    <a:latin typeface="Calibri"/>
                    <a:ea typeface="Calibri"/>
                    <a:cs typeface="Calibri"/>
                    <a:sym typeface="Calibri"/>
                  </a:rPr>
                  <a:t>To classify </a:t>
                </a:r>
                <a:r>
                  <a:rPr lang="en-US" sz="2800" i="1" kern="0" dirty="0">
                    <a:solidFill>
                      <a:srgbClr val="558ED5"/>
                    </a:solidFill>
                    <a:latin typeface="Calibri"/>
                    <a:ea typeface="Calibri"/>
                    <a:cs typeface="Calibri"/>
                    <a:sym typeface="Calibri"/>
                  </a:rPr>
                  <a:t>x</a:t>
                </a:r>
                <a:r>
                  <a:rPr lang="en-US" sz="2800" kern="0" dirty="0">
                    <a:solidFill>
                      <a:srgbClr val="000000"/>
                    </a:solidFill>
                    <a:latin typeface="Calibri"/>
                    <a:ea typeface="Calibri"/>
                    <a:cs typeface="Calibri"/>
                    <a:sym typeface="Calibri"/>
                  </a:rPr>
                  <a:t> ∈ </a:t>
                </a:r>
                <a:r>
                  <a:rPr lang="en-US" sz="2800" i="1" kern="0" dirty="0">
                    <a:solidFill>
                      <a:srgbClr val="558ED5"/>
                    </a:solidFill>
                    <a:latin typeface="Calibri"/>
                    <a:ea typeface="Calibri"/>
                    <a:cs typeface="Calibri"/>
                    <a:sym typeface="Calibri"/>
                  </a:rPr>
                  <a:t>V</a:t>
                </a:r>
                <a:r>
                  <a:rPr lang="en-US" sz="2800" kern="0" dirty="0">
                    <a:solidFill>
                      <a:srgbClr val="000000"/>
                    </a:solidFill>
                    <a:latin typeface="Calibri"/>
                    <a:ea typeface="Calibri"/>
                    <a:cs typeface="Calibri"/>
                    <a:sym typeface="Calibri"/>
                  </a:rPr>
                  <a:t>, we choose an outcome </a:t>
                </a:r>
                <a:r>
                  <a:rPr lang="en-US" sz="2800" i="1" kern="0" dirty="0">
                    <a:solidFill>
                      <a:srgbClr val="77933C"/>
                    </a:solidFill>
                    <a:latin typeface="Calibri"/>
                    <a:ea typeface="Calibri"/>
                    <a:cs typeface="Calibri"/>
                    <a:sym typeface="Calibri"/>
                  </a:rPr>
                  <a:t>a</a:t>
                </a:r>
                <a:r>
                  <a:rPr lang="en-US" sz="2800" kern="0" dirty="0">
                    <a:solidFill>
                      <a:srgbClr val="000000"/>
                    </a:solidFill>
                    <a:latin typeface="Calibri"/>
                    <a:ea typeface="Calibri"/>
                    <a:cs typeface="Calibri"/>
                    <a:sym typeface="Calibri"/>
                  </a:rPr>
                  <a:t> ∈ </a:t>
                </a:r>
                <a:r>
                  <a:rPr lang="en-US" sz="2800" kern="0" dirty="0">
                    <a:solidFill>
                      <a:srgbClr val="77933C"/>
                    </a:solidFill>
                    <a:latin typeface="Calibri"/>
                    <a:ea typeface="Calibri"/>
                    <a:cs typeface="Calibri"/>
                    <a:sym typeface="Calibri"/>
                  </a:rPr>
                  <a:t>A</a:t>
                </a:r>
                <a:r>
                  <a:rPr lang="en-US" sz="2800" kern="0" dirty="0">
                    <a:solidFill>
                      <a:srgbClr val="000000"/>
                    </a:solidFill>
                    <a:latin typeface="Calibri"/>
                    <a:ea typeface="Calibri"/>
                    <a:cs typeface="Calibri"/>
                    <a:sym typeface="Calibri"/>
                  </a:rPr>
                  <a:t> according to distribution </a:t>
                </a:r>
                <a:r>
                  <a:rPr lang="en-US" sz="2800" i="1" kern="0" dirty="0">
                    <a:solidFill>
                      <a:srgbClr val="FF0000"/>
                    </a:solidFill>
                    <a:latin typeface="Calibri"/>
                    <a:ea typeface="Calibri"/>
                    <a:cs typeface="Calibri"/>
                    <a:sym typeface="Calibri"/>
                  </a:rPr>
                  <a:t>M(x)</a:t>
                </a:r>
                <a:endParaRPr sz="2800" i="1" kern="0" dirty="0">
                  <a:solidFill>
                    <a:srgbClr val="FF0000"/>
                  </a:solidFill>
                  <a:latin typeface="Calibri"/>
                  <a:ea typeface="Calibri"/>
                  <a:cs typeface="Calibri"/>
                  <a:sym typeface="Calibri"/>
                </a:endParaRPr>
              </a:p>
              <a:p>
                <a:pPr algn="just" defTabSz="685800">
                  <a:buClr>
                    <a:srgbClr val="000000"/>
                  </a:buClr>
                  <a:defRPr/>
                </a:pPr>
                <a:endParaRPr sz="2800" kern="0" dirty="0">
                  <a:solidFill>
                    <a:srgbClr val="000000"/>
                  </a:solidFill>
                  <a:latin typeface="Calibri"/>
                  <a:ea typeface="Calibri"/>
                  <a:cs typeface="Calibri"/>
                  <a:sym typeface="Calibri"/>
                </a:endParaRPr>
              </a:p>
            </p:txBody>
          </p:sp>
        </mc:Choice>
        <mc:Fallback xmlns="">
          <p:sp>
            <p:nvSpPr>
              <p:cNvPr id="4" name="Google Shape;99;g70212178de_0_53">
                <a:extLst>
                  <a:ext uri="{FF2B5EF4-FFF2-40B4-BE49-F238E27FC236}">
                    <a16:creationId xmlns:a16="http://schemas.microsoft.com/office/drawing/2014/main" id="{F51D9954-A67F-ED8B-22D2-A4D8A916838A}"/>
                  </a:ext>
                </a:extLst>
              </p:cNvPr>
              <p:cNvSpPr txBox="1">
                <a:spLocks noRot="1" noChangeAspect="1" noMove="1" noResize="1" noEditPoints="1" noAdjustHandles="1" noChangeArrowheads="1" noChangeShapeType="1" noTextEdit="1"/>
              </p:cNvSpPr>
              <p:nvPr/>
            </p:nvSpPr>
            <p:spPr>
              <a:xfrm>
                <a:off x="107504" y="1988840"/>
                <a:ext cx="4349638" cy="4608512"/>
              </a:xfrm>
              <a:prstGeom prst="rect">
                <a:avLst/>
              </a:prstGeom>
              <a:blipFill>
                <a:blip r:embed="rId2"/>
                <a:stretch>
                  <a:fillRect l="-3506" r="-3366"/>
                </a:stretch>
              </a:blipFill>
              <a:ln>
                <a:noFill/>
              </a:ln>
            </p:spPr>
            <p:txBody>
              <a:bodyPr/>
              <a:lstStyle/>
              <a:p>
                <a:r>
                  <a:rPr lang="en-US">
                    <a:noFill/>
                  </a:rPr>
                  <a:t> </a:t>
                </a:r>
              </a:p>
            </p:txBody>
          </p:sp>
        </mc:Fallback>
      </mc:AlternateContent>
      <p:pic>
        <p:nvPicPr>
          <p:cNvPr id="5" name="Google Shape;109;g70212178de_0_74">
            <a:extLst>
              <a:ext uri="{FF2B5EF4-FFF2-40B4-BE49-F238E27FC236}">
                <a16:creationId xmlns:a16="http://schemas.microsoft.com/office/drawing/2014/main" id="{BD9C5C11-16D4-A70A-62BB-3C879970C729}"/>
              </a:ext>
            </a:extLst>
          </p:cNvPr>
          <p:cNvPicPr preferRelativeResize="0"/>
          <p:nvPr/>
        </p:nvPicPr>
        <p:blipFill>
          <a:blip r:embed="rId3">
            <a:alphaModFix/>
          </a:blip>
          <a:stretch>
            <a:fillRect/>
          </a:stretch>
        </p:blipFill>
        <p:spPr>
          <a:xfrm>
            <a:off x="4913796" y="1268760"/>
            <a:ext cx="3550340" cy="2648044"/>
          </a:xfrm>
          <a:prstGeom prst="rect">
            <a:avLst/>
          </a:prstGeom>
          <a:noFill/>
          <a:ln>
            <a:noFill/>
          </a:ln>
        </p:spPr>
      </p:pic>
      <mc:AlternateContent xmlns:mc="http://schemas.openxmlformats.org/markup-compatibility/2006" xmlns:a14="http://schemas.microsoft.com/office/drawing/2010/main">
        <mc:Choice Requires="a14">
          <p:sp>
            <p:nvSpPr>
              <p:cNvPr id="6" name="Google Shape;107;g70212178de_0_74">
                <a:extLst>
                  <a:ext uri="{FF2B5EF4-FFF2-40B4-BE49-F238E27FC236}">
                    <a16:creationId xmlns:a16="http://schemas.microsoft.com/office/drawing/2014/main" id="{23456FBA-1F5D-4557-47CB-64DA189584FD}"/>
                  </a:ext>
                </a:extLst>
              </p:cNvPr>
              <p:cNvSpPr txBox="1"/>
              <p:nvPr/>
            </p:nvSpPr>
            <p:spPr>
              <a:xfrm>
                <a:off x="4587415" y="4084572"/>
                <a:ext cx="4536504" cy="2428062"/>
              </a:xfrm>
              <a:prstGeom prst="rect">
                <a:avLst/>
              </a:prstGeom>
              <a:noFill/>
              <a:ln>
                <a:noFill/>
              </a:ln>
            </p:spPr>
            <p:txBody>
              <a:bodyPr spcFirstLastPara="1" wrap="square" lIns="68569" tIns="68569" rIns="68569" bIns="68569" anchor="t" anchorCtr="0">
                <a:noAutofit/>
              </a:bodyPr>
              <a:lstStyle/>
              <a:p>
                <a:pPr defTabSz="685800">
                  <a:lnSpc>
                    <a:spcPct val="115000"/>
                  </a:lnSpc>
                  <a:buClr>
                    <a:srgbClr val="000000"/>
                  </a:buClr>
                  <a:defRPr/>
                </a:pPr>
                <a:r>
                  <a:rPr lang="en-US" sz="2000" i="1" kern="0" dirty="0">
                    <a:solidFill>
                      <a:srgbClr val="E46C0A"/>
                    </a:solidFill>
                    <a:latin typeface="Calibri"/>
                    <a:ea typeface="Calibri"/>
                    <a:cs typeface="Calibri"/>
                    <a:sym typeface="Calibri"/>
                  </a:rPr>
                  <a:t>Lipschitz Mapping</a:t>
                </a:r>
                <a:r>
                  <a:rPr lang="en-US" sz="2000" kern="0" dirty="0">
                    <a:solidFill>
                      <a:srgbClr val="000000"/>
                    </a:solidFill>
                    <a:latin typeface="Calibri"/>
                    <a:ea typeface="Calibri"/>
                    <a:cs typeface="Calibri"/>
                    <a:sym typeface="Calibri"/>
                  </a:rPr>
                  <a:t>: a mapping M: V -&gt; Δ(Α) satisfies the (</a:t>
                </a:r>
                <a:r>
                  <a:rPr lang="en-US" sz="2000" i="1" kern="0" dirty="0">
                    <a:solidFill>
                      <a:srgbClr val="000000"/>
                    </a:solidFill>
                    <a:latin typeface="Calibri"/>
                    <a:ea typeface="Calibri"/>
                    <a:cs typeface="Calibri"/>
                    <a:sym typeface="Calibri"/>
                  </a:rPr>
                  <a:t>D</a:t>
                </a:r>
                <a:r>
                  <a:rPr lang="en-US" sz="2000" kern="0" dirty="0">
                    <a:solidFill>
                      <a:srgbClr val="000000"/>
                    </a:solidFill>
                    <a:latin typeface="Calibri"/>
                    <a:ea typeface="Calibri"/>
                    <a:cs typeface="Calibri"/>
                    <a:sym typeface="Calibri"/>
                  </a:rPr>
                  <a:t>, </a:t>
                </a:r>
                <a:r>
                  <a:rPr lang="en-US" sz="2000" i="1" kern="0" dirty="0">
                    <a:solidFill>
                      <a:srgbClr val="000000"/>
                    </a:solidFill>
                    <a:latin typeface="Calibri"/>
                    <a:ea typeface="Calibri"/>
                    <a:cs typeface="Calibri"/>
                    <a:sym typeface="Calibri"/>
                  </a:rPr>
                  <a:t>d</a:t>
                </a:r>
                <a:r>
                  <a:rPr lang="en-US" sz="2000" kern="0" dirty="0">
                    <a:solidFill>
                      <a:srgbClr val="000000"/>
                    </a:solidFill>
                    <a:latin typeface="Calibri"/>
                    <a:ea typeface="Calibri"/>
                    <a:cs typeface="Calibri"/>
                    <a:sym typeface="Calibri"/>
                  </a:rPr>
                  <a:t>)-Lipschitz property, if for every x, y </a:t>
                </a:r>
                <a:r>
                  <a:rPr lang="en-US" sz="2000" kern="0" dirty="0">
                    <a:solidFill>
                      <a:srgbClr val="000000"/>
                    </a:solidFill>
                    <a:latin typeface="Arial"/>
                    <a:cs typeface="Arial"/>
                    <a:sym typeface="Arial"/>
                  </a:rPr>
                  <a:t>∈</a:t>
                </a:r>
                <a:r>
                  <a:rPr lang="en-US" sz="2000" kern="0" dirty="0">
                    <a:solidFill>
                      <a:srgbClr val="000000"/>
                    </a:solidFill>
                    <a:latin typeface="Calibri"/>
                    <a:ea typeface="Calibri"/>
                    <a:cs typeface="Calibri"/>
                    <a:sym typeface="Calibri"/>
                  </a:rPr>
                  <a:t> V,                                                     </a:t>
                </a:r>
                <a14:m>
                  <m:oMath xmlns:m="http://schemas.openxmlformats.org/officeDocument/2006/math">
                    <m:r>
                      <a:rPr lang="en-US" sz="2000" i="1" kern="0" smtClean="0">
                        <a:solidFill>
                          <a:srgbClr val="0070C0"/>
                        </a:solidFill>
                        <a:latin typeface="Cambria Math" panose="02040503050406030204" pitchFamily="18" charset="0"/>
                        <a:ea typeface="Calibri"/>
                        <a:cs typeface="Calibri"/>
                        <a:sym typeface="Calibri"/>
                      </a:rPr>
                      <m:t>𝐷</m:t>
                    </m:r>
                    <m:d>
                      <m:dPr>
                        <m:ctrlPr>
                          <a:rPr lang="en-US" sz="2000" i="1" kern="0">
                            <a:solidFill>
                              <a:srgbClr val="0070C0"/>
                            </a:solidFill>
                            <a:latin typeface="Cambria Math" panose="02040503050406030204" pitchFamily="18" charset="0"/>
                            <a:ea typeface="Calibri"/>
                            <a:cs typeface="Calibri"/>
                            <a:sym typeface="Calibri"/>
                          </a:rPr>
                        </m:ctrlPr>
                      </m:dPr>
                      <m:e>
                        <m:r>
                          <a:rPr lang="en-US" sz="2000" i="1" kern="0">
                            <a:solidFill>
                              <a:srgbClr val="0070C0"/>
                            </a:solidFill>
                            <a:latin typeface="Cambria Math" panose="02040503050406030204" pitchFamily="18" charset="0"/>
                            <a:ea typeface="Calibri"/>
                            <a:cs typeface="Calibri"/>
                            <a:sym typeface="Calibri"/>
                          </a:rPr>
                          <m:t>𝑀</m:t>
                        </m:r>
                        <m:d>
                          <m:dPr>
                            <m:ctrlPr>
                              <a:rPr lang="en-US" sz="2000" i="1" kern="0">
                                <a:solidFill>
                                  <a:srgbClr val="0070C0"/>
                                </a:solidFill>
                                <a:latin typeface="Cambria Math" panose="02040503050406030204" pitchFamily="18" charset="0"/>
                                <a:ea typeface="Calibri"/>
                                <a:cs typeface="Calibri"/>
                                <a:sym typeface="Calibri"/>
                              </a:rPr>
                            </m:ctrlPr>
                          </m:dPr>
                          <m:e>
                            <m:r>
                              <a:rPr lang="en-US" sz="2000" i="1" kern="0">
                                <a:solidFill>
                                  <a:srgbClr val="0070C0"/>
                                </a:solidFill>
                                <a:latin typeface="Cambria Math" panose="02040503050406030204" pitchFamily="18" charset="0"/>
                                <a:ea typeface="Calibri"/>
                                <a:cs typeface="Calibri"/>
                                <a:sym typeface="Calibri"/>
                              </a:rPr>
                              <m:t>𝑥</m:t>
                            </m:r>
                          </m:e>
                        </m:d>
                        <m:r>
                          <a:rPr lang="en-US" sz="2000" i="1" kern="0">
                            <a:solidFill>
                              <a:srgbClr val="0070C0"/>
                            </a:solidFill>
                            <a:latin typeface="Cambria Math" panose="02040503050406030204" pitchFamily="18" charset="0"/>
                            <a:ea typeface="Calibri"/>
                            <a:cs typeface="Calibri"/>
                            <a:sym typeface="Calibri"/>
                          </a:rPr>
                          <m:t>−</m:t>
                        </m:r>
                        <m:r>
                          <a:rPr lang="en-US" sz="2000" i="1" kern="0">
                            <a:solidFill>
                              <a:srgbClr val="0070C0"/>
                            </a:solidFill>
                            <a:latin typeface="Cambria Math" panose="02040503050406030204" pitchFamily="18" charset="0"/>
                            <a:ea typeface="Calibri"/>
                            <a:cs typeface="Calibri"/>
                            <a:sym typeface="Calibri"/>
                          </a:rPr>
                          <m:t>𝑀</m:t>
                        </m:r>
                        <m:d>
                          <m:dPr>
                            <m:ctrlPr>
                              <a:rPr lang="en-US" sz="2000" i="1" kern="0">
                                <a:solidFill>
                                  <a:srgbClr val="0070C0"/>
                                </a:solidFill>
                                <a:latin typeface="Cambria Math" panose="02040503050406030204" pitchFamily="18" charset="0"/>
                                <a:ea typeface="Calibri"/>
                                <a:cs typeface="Calibri"/>
                                <a:sym typeface="Calibri"/>
                              </a:rPr>
                            </m:ctrlPr>
                          </m:dPr>
                          <m:e>
                            <m:r>
                              <a:rPr lang="en-US" sz="2000" i="1" kern="0">
                                <a:solidFill>
                                  <a:srgbClr val="0070C0"/>
                                </a:solidFill>
                                <a:latin typeface="Cambria Math" panose="02040503050406030204" pitchFamily="18" charset="0"/>
                                <a:ea typeface="Calibri"/>
                                <a:cs typeface="Calibri"/>
                                <a:sym typeface="Calibri"/>
                              </a:rPr>
                              <m:t>𝑦</m:t>
                            </m:r>
                          </m:e>
                        </m:d>
                      </m:e>
                    </m:d>
                    <m:r>
                      <a:rPr lang="en-US" sz="2000" i="1" kern="0">
                        <a:solidFill>
                          <a:srgbClr val="0070C0"/>
                        </a:solidFill>
                        <a:latin typeface="Cambria Math" panose="02040503050406030204" pitchFamily="18" charset="0"/>
                        <a:ea typeface="Cambria Math" panose="02040503050406030204" pitchFamily="18" charset="0"/>
                        <a:cs typeface="Calibri"/>
                        <a:sym typeface="Calibri"/>
                      </a:rPr>
                      <m:t>≤</m:t>
                    </m:r>
                    <m:r>
                      <a:rPr lang="en-US" sz="2000" i="1" kern="0">
                        <a:solidFill>
                          <a:srgbClr val="0070C0"/>
                        </a:solidFill>
                        <a:latin typeface="Cambria Math" panose="02040503050406030204" pitchFamily="18" charset="0"/>
                        <a:ea typeface="Cambria Math" panose="02040503050406030204" pitchFamily="18" charset="0"/>
                        <a:cs typeface="Calibri"/>
                        <a:sym typeface="Calibri"/>
                      </a:rPr>
                      <m:t>𝐿</m:t>
                    </m:r>
                    <m:r>
                      <a:rPr lang="en-US" sz="2000" i="1" kern="0">
                        <a:solidFill>
                          <a:srgbClr val="0070C0"/>
                        </a:solidFill>
                        <a:latin typeface="Cambria Math" panose="02040503050406030204" pitchFamily="18" charset="0"/>
                        <a:ea typeface="Cambria Math" panose="02040503050406030204" pitchFamily="18" charset="0"/>
                        <a:cs typeface="Calibri"/>
                        <a:sym typeface="Calibri"/>
                      </a:rPr>
                      <m:t> </m:t>
                    </m:r>
                    <m:r>
                      <a:rPr lang="en-US" sz="2000" i="1" kern="0">
                        <a:solidFill>
                          <a:srgbClr val="0070C0"/>
                        </a:solidFill>
                        <a:latin typeface="Cambria Math" panose="02040503050406030204" pitchFamily="18" charset="0"/>
                        <a:ea typeface="Cambria Math" panose="02040503050406030204" pitchFamily="18" charset="0"/>
                        <a:cs typeface="Calibri"/>
                        <a:sym typeface="Calibri"/>
                      </a:rPr>
                      <m:t>𝑑</m:t>
                    </m:r>
                    <m:d>
                      <m:dPr>
                        <m:ctrlPr>
                          <a:rPr lang="en-US" sz="2000" i="1" kern="0">
                            <a:solidFill>
                              <a:srgbClr val="0070C0"/>
                            </a:solidFill>
                            <a:latin typeface="Cambria Math" panose="02040503050406030204" pitchFamily="18" charset="0"/>
                            <a:ea typeface="Cambria Math" panose="02040503050406030204" pitchFamily="18" charset="0"/>
                            <a:cs typeface="Calibri"/>
                            <a:sym typeface="Calibri"/>
                          </a:rPr>
                        </m:ctrlPr>
                      </m:dPr>
                      <m:e>
                        <m:r>
                          <a:rPr lang="en-US" sz="2000" i="1" kern="0">
                            <a:solidFill>
                              <a:srgbClr val="0070C0"/>
                            </a:solidFill>
                            <a:latin typeface="Cambria Math" panose="02040503050406030204" pitchFamily="18" charset="0"/>
                            <a:ea typeface="Cambria Math" panose="02040503050406030204" pitchFamily="18" charset="0"/>
                            <a:cs typeface="Calibri"/>
                            <a:sym typeface="Calibri"/>
                          </a:rPr>
                          <m:t>𝑥</m:t>
                        </m:r>
                        <m:r>
                          <a:rPr lang="en-US" sz="2000" i="1" kern="0">
                            <a:solidFill>
                              <a:srgbClr val="0070C0"/>
                            </a:solidFill>
                            <a:latin typeface="Cambria Math" panose="02040503050406030204" pitchFamily="18" charset="0"/>
                            <a:ea typeface="Cambria Math" panose="02040503050406030204" pitchFamily="18" charset="0"/>
                            <a:cs typeface="Calibri"/>
                            <a:sym typeface="Calibri"/>
                          </a:rPr>
                          <m:t>,</m:t>
                        </m:r>
                        <m:r>
                          <a:rPr lang="en-US" sz="2000" i="1" kern="0">
                            <a:solidFill>
                              <a:srgbClr val="0070C0"/>
                            </a:solidFill>
                            <a:latin typeface="Cambria Math" panose="02040503050406030204" pitchFamily="18" charset="0"/>
                            <a:ea typeface="Cambria Math" panose="02040503050406030204" pitchFamily="18" charset="0"/>
                            <a:cs typeface="Calibri"/>
                            <a:sym typeface="Calibri"/>
                          </a:rPr>
                          <m:t>𝑦</m:t>
                        </m:r>
                      </m:e>
                    </m:d>
                  </m:oMath>
                </a14:m>
                <a:r>
                  <a:rPr lang="en-US" sz="2000" kern="0" dirty="0">
                    <a:solidFill>
                      <a:srgbClr val="4472C4">
                        <a:lumMod val="60000"/>
                        <a:lumOff val="40000"/>
                      </a:srgbClr>
                    </a:solidFill>
                    <a:latin typeface="Calibri"/>
                    <a:ea typeface="Calibri"/>
                    <a:cs typeface="Calibri"/>
                    <a:sym typeface="Calibri"/>
                  </a:rPr>
                  <a:t> </a:t>
                </a:r>
              </a:p>
              <a:p>
                <a:pPr defTabSz="685800">
                  <a:lnSpc>
                    <a:spcPct val="115000"/>
                  </a:lnSpc>
                  <a:buClr>
                    <a:srgbClr val="000000"/>
                  </a:buClr>
                  <a:defRPr/>
                </a:pPr>
                <a:r>
                  <a:rPr lang="en-US" sz="2000" kern="0" dirty="0">
                    <a:solidFill>
                      <a:srgbClr val="000000"/>
                    </a:solidFill>
                    <a:latin typeface="Calibri"/>
                    <a:ea typeface="Calibri"/>
                    <a:cs typeface="Calibri"/>
                    <a:sym typeface="Calibri"/>
                  </a:rPr>
                  <a:t>where D is a distance measure between probability distributions</a:t>
                </a:r>
                <a:endParaRPr sz="2000" kern="0" dirty="0">
                  <a:solidFill>
                    <a:srgbClr val="000000"/>
                  </a:solidFill>
                  <a:latin typeface="Calibri"/>
                  <a:ea typeface="Calibri"/>
                  <a:cs typeface="Calibri"/>
                  <a:sym typeface="Calibri"/>
                </a:endParaRPr>
              </a:p>
            </p:txBody>
          </p:sp>
        </mc:Choice>
        <mc:Fallback xmlns="">
          <p:sp>
            <p:nvSpPr>
              <p:cNvPr id="6" name="Google Shape;107;g70212178de_0_74">
                <a:extLst>
                  <a:ext uri="{FF2B5EF4-FFF2-40B4-BE49-F238E27FC236}">
                    <a16:creationId xmlns:a16="http://schemas.microsoft.com/office/drawing/2014/main" id="{23456FBA-1F5D-4557-47CB-64DA189584FD}"/>
                  </a:ext>
                </a:extLst>
              </p:cNvPr>
              <p:cNvSpPr txBox="1">
                <a:spLocks noRot="1" noChangeAspect="1" noMove="1" noResize="1" noEditPoints="1" noAdjustHandles="1" noChangeArrowheads="1" noChangeShapeType="1" noTextEdit="1"/>
              </p:cNvSpPr>
              <p:nvPr/>
            </p:nvSpPr>
            <p:spPr>
              <a:xfrm>
                <a:off x="4587415" y="4084572"/>
                <a:ext cx="4536504" cy="2428062"/>
              </a:xfrm>
              <a:prstGeom prst="rect">
                <a:avLst/>
              </a:prstGeom>
              <a:blipFill>
                <a:blip r:embed="rId4"/>
                <a:stretch>
                  <a:fillRect l="-2016" r="-3763"/>
                </a:stretch>
              </a:blipFill>
              <a:ln>
                <a:noFill/>
              </a:ln>
            </p:spPr>
            <p:txBody>
              <a:bodyPr/>
              <a:lstStyle/>
              <a:p>
                <a:r>
                  <a:rPr lang="en-US">
                    <a:noFill/>
                  </a:rPr>
                  <a:t> </a:t>
                </a:r>
              </a:p>
            </p:txBody>
          </p:sp>
        </mc:Fallback>
      </mc:AlternateContent>
      <p:sp>
        <p:nvSpPr>
          <p:cNvPr id="17" name="Google Shape;92;g70212178de_0_35">
            <a:extLst>
              <a:ext uri="{FF2B5EF4-FFF2-40B4-BE49-F238E27FC236}">
                <a16:creationId xmlns:a16="http://schemas.microsoft.com/office/drawing/2014/main" id="{21CC92A2-9BD6-19C8-92B1-49F8B906E8BB}"/>
              </a:ext>
            </a:extLst>
          </p:cNvPr>
          <p:cNvSpPr txBox="1"/>
          <p:nvPr/>
        </p:nvSpPr>
        <p:spPr>
          <a:xfrm>
            <a:off x="273387" y="1192295"/>
            <a:ext cx="3956818" cy="525314"/>
          </a:xfrm>
          <a:prstGeom prst="rect">
            <a:avLst/>
          </a:prstGeom>
          <a:solidFill>
            <a:schemeClr val="bg1">
              <a:lumMod val="85000"/>
            </a:schemeClr>
          </a:solidFill>
          <a:ln>
            <a:noFill/>
          </a:ln>
        </p:spPr>
        <p:txBody>
          <a:bodyPr spcFirstLastPara="1" wrap="square" lIns="68569" tIns="68569" rIns="68569" bIns="68569" anchor="t" anchorCtr="0">
            <a:noAutofit/>
          </a:bodyPr>
          <a:lstStyle/>
          <a:p>
            <a:pPr algn="ctr" defTabSz="685800">
              <a:buClr>
                <a:srgbClr val="000000"/>
              </a:buClr>
              <a:defRPr/>
            </a:pPr>
            <a:r>
              <a:rPr lang="en-US" sz="2400" kern="0" dirty="0">
                <a:solidFill>
                  <a:srgbClr val="000000"/>
                </a:solidFill>
                <a:latin typeface="Calibri"/>
                <a:ea typeface="Calibri"/>
                <a:cs typeface="Calibri"/>
                <a:sym typeface="Calibri"/>
              </a:rPr>
              <a:t>Similarity of </a:t>
            </a:r>
            <a:r>
              <a:rPr lang="en-US" sz="2400" b="1" i="1" kern="0" dirty="0">
                <a:solidFill>
                  <a:srgbClr val="000000"/>
                </a:solidFill>
                <a:latin typeface="Calibri"/>
                <a:ea typeface="Calibri"/>
                <a:cs typeface="Calibri"/>
                <a:sym typeface="Calibri"/>
              </a:rPr>
              <a:t>outcome</a:t>
            </a:r>
            <a:endParaRPr sz="2400" b="1" i="1" kern="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9509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grpSp>
        <p:nvGrpSpPr>
          <p:cNvPr id="2" name="Group 1">
            <a:extLst>
              <a:ext uri="{FF2B5EF4-FFF2-40B4-BE49-F238E27FC236}">
                <a16:creationId xmlns:a16="http://schemas.microsoft.com/office/drawing/2014/main" id="{A9CBC44A-47F1-4E9B-9C1E-DF3E45DED954}"/>
              </a:ext>
            </a:extLst>
          </p:cNvPr>
          <p:cNvGrpSpPr/>
          <p:nvPr/>
        </p:nvGrpSpPr>
        <p:grpSpPr>
          <a:xfrm>
            <a:off x="2764896" y="1628801"/>
            <a:ext cx="1951119" cy="1275422"/>
            <a:chOff x="1155836" y="2193515"/>
            <a:chExt cx="1859282" cy="1215711"/>
          </a:xfrm>
        </p:grpSpPr>
        <p:sp>
          <p:nvSpPr>
            <p:cNvPr id="8" name="Oval 7">
              <a:extLst>
                <a:ext uri="{FF2B5EF4-FFF2-40B4-BE49-F238E27FC236}">
                  <a16:creationId xmlns:a16="http://schemas.microsoft.com/office/drawing/2014/main" id="{63F136DC-003D-43A7-A269-399975CCCA07}"/>
                </a:ext>
              </a:extLst>
            </p:cNvPr>
            <p:cNvSpPr/>
            <p:nvPr/>
          </p:nvSpPr>
          <p:spPr>
            <a:xfrm>
              <a:off x="1248881" y="2242686"/>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9" name="Oval 8">
              <a:extLst>
                <a:ext uri="{FF2B5EF4-FFF2-40B4-BE49-F238E27FC236}">
                  <a16:creationId xmlns:a16="http://schemas.microsoft.com/office/drawing/2014/main" id="{9F051012-8987-45BB-BFF8-9A63D9A81F03}"/>
                </a:ext>
              </a:extLst>
            </p:cNvPr>
            <p:cNvSpPr/>
            <p:nvPr/>
          </p:nvSpPr>
          <p:spPr>
            <a:xfrm>
              <a:off x="1621058" y="2220787"/>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
          <p:nvSpPr>
            <p:cNvPr id="10" name="Oval 9">
              <a:extLst>
                <a:ext uri="{FF2B5EF4-FFF2-40B4-BE49-F238E27FC236}">
                  <a16:creationId xmlns:a16="http://schemas.microsoft.com/office/drawing/2014/main" id="{34B1E7E1-070B-40D3-809A-D3A4BFD6CED6}"/>
                </a:ext>
              </a:extLst>
            </p:cNvPr>
            <p:cNvSpPr/>
            <p:nvPr/>
          </p:nvSpPr>
          <p:spPr>
            <a:xfrm>
              <a:off x="1993235" y="2193515"/>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1" name="Oval 10">
              <a:extLst>
                <a:ext uri="{FF2B5EF4-FFF2-40B4-BE49-F238E27FC236}">
                  <a16:creationId xmlns:a16="http://schemas.microsoft.com/office/drawing/2014/main" id="{06D7677B-0598-4A10-915B-0C7116274631}"/>
                </a:ext>
              </a:extLst>
            </p:cNvPr>
            <p:cNvSpPr/>
            <p:nvPr/>
          </p:nvSpPr>
          <p:spPr>
            <a:xfrm>
              <a:off x="1388447" y="2707907"/>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2" name="Oval 11">
              <a:extLst>
                <a:ext uri="{FF2B5EF4-FFF2-40B4-BE49-F238E27FC236}">
                  <a16:creationId xmlns:a16="http://schemas.microsoft.com/office/drawing/2014/main" id="{C51689A8-69BE-4853-B802-DA8F9E3251D1}"/>
                </a:ext>
              </a:extLst>
            </p:cNvPr>
            <p:cNvSpPr/>
            <p:nvPr/>
          </p:nvSpPr>
          <p:spPr>
            <a:xfrm>
              <a:off x="1755812" y="2570429"/>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3" name="Oval 12">
              <a:extLst>
                <a:ext uri="{FF2B5EF4-FFF2-40B4-BE49-F238E27FC236}">
                  <a16:creationId xmlns:a16="http://schemas.microsoft.com/office/drawing/2014/main" id="{B378766B-712F-4AF9-9E2D-C01285A2F283}"/>
                </a:ext>
              </a:extLst>
            </p:cNvPr>
            <p:cNvSpPr/>
            <p:nvPr/>
          </p:nvSpPr>
          <p:spPr>
            <a:xfrm>
              <a:off x="2060612" y="2685447"/>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4" name="Oval 13">
              <a:extLst>
                <a:ext uri="{FF2B5EF4-FFF2-40B4-BE49-F238E27FC236}">
                  <a16:creationId xmlns:a16="http://schemas.microsoft.com/office/drawing/2014/main" id="{15751C04-4CB8-48B0-B232-DDF14DF36807}"/>
                </a:ext>
              </a:extLst>
            </p:cNvPr>
            <p:cNvSpPr/>
            <p:nvPr/>
          </p:nvSpPr>
          <p:spPr>
            <a:xfrm>
              <a:off x="1688435" y="3036694"/>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5" name="Oval 14">
              <a:extLst>
                <a:ext uri="{FF2B5EF4-FFF2-40B4-BE49-F238E27FC236}">
                  <a16:creationId xmlns:a16="http://schemas.microsoft.com/office/drawing/2014/main" id="{25307EA5-DC8A-4C35-AF6F-DCBABDE580A9}"/>
                </a:ext>
              </a:extLst>
            </p:cNvPr>
            <p:cNvSpPr/>
            <p:nvPr/>
          </p:nvSpPr>
          <p:spPr>
            <a:xfrm>
              <a:off x="2222637" y="2964504"/>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6" name="Oval 15">
              <a:extLst>
                <a:ext uri="{FF2B5EF4-FFF2-40B4-BE49-F238E27FC236}">
                  <a16:creationId xmlns:a16="http://schemas.microsoft.com/office/drawing/2014/main" id="{443535ED-CEED-480C-9063-6B5FC101A1EF}"/>
                </a:ext>
              </a:extLst>
            </p:cNvPr>
            <p:cNvSpPr/>
            <p:nvPr/>
          </p:nvSpPr>
          <p:spPr>
            <a:xfrm>
              <a:off x="2448831" y="2498239"/>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7" name="Oval 16">
              <a:extLst>
                <a:ext uri="{FF2B5EF4-FFF2-40B4-BE49-F238E27FC236}">
                  <a16:creationId xmlns:a16="http://schemas.microsoft.com/office/drawing/2014/main" id="{2FBB270D-D559-4A4D-BE1C-0444E5B27295}"/>
                </a:ext>
              </a:extLst>
            </p:cNvPr>
            <p:cNvSpPr/>
            <p:nvPr/>
          </p:nvSpPr>
          <p:spPr>
            <a:xfrm>
              <a:off x="2880364" y="2498238"/>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8" name="Oval 17">
              <a:extLst>
                <a:ext uri="{FF2B5EF4-FFF2-40B4-BE49-F238E27FC236}">
                  <a16:creationId xmlns:a16="http://schemas.microsoft.com/office/drawing/2014/main" id="{040F837D-6370-4DEE-8882-8BD82FF14886}"/>
                </a:ext>
              </a:extLst>
            </p:cNvPr>
            <p:cNvSpPr/>
            <p:nvPr/>
          </p:nvSpPr>
          <p:spPr>
            <a:xfrm>
              <a:off x="1155836" y="2613257"/>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dirty="0"/>
            </a:p>
          </p:txBody>
        </p:sp>
        <p:sp>
          <p:nvSpPr>
            <p:cNvPr id="19" name="Oval 18">
              <a:extLst>
                <a:ext uri="{FF2B5EF4-FFF2-40B4-BE49-F238E27FC236}">
                  <a16:creationId xmlns:a16="http://schemas.microsoft.com/office/drawing/2014/main" id="{B72D0700-CC8F-47AF-ABCE-1D8331979B2C}"/>
                </a:ext>
              </a:extLst>
            </p:cNvPr>
            <p:cNvSpPr/>
            <p:nvPr/>
          </p:nvSpPr>
          <p:spPr>
            <a:xfrm>
              <a:off x="1422136" y="3264847"/>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0" name="Oval 19">
              <a:extLst>
                <a:ext uri="{FF2B5EF4-FFF2-40B4-BE49-F238E27FC236}">
                  <a16:creationId xmlns:a16="http://schemas.microsoft.com/office/drawing/2014/main" id="{6DDF2591-09F4-4DF3-A944-F3591CF85B6B}"/>
                </a:ext>
              </a:extLst>
            </p:cNvPr>
            <p:cNvSpPr/>
            <p:nvPr/>
          </p:nvSpPr>
          <p:spPr>
            <a:xfrm>
              <a:off x="2195366" y="2353859"/>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1" name="Oval 20">
              <a:extLst>
                <a:ext uri="{FF2B5EF4-FFF2-40B4-BE49-F238E27FC236}">
                  <a16:creationId xmlns:a16="http://schemas.microsoft.com/office/drawing/2014/main" id="{7C04A2A8-C005-478A-B316-04C7E2CEC020}"/>
                </a:ext>
              </a:extLst>
            </p:cNvPr>
            <p:cNvSpPr/>
            <p:nvPr/>
          </p:nvSpPr>
          <p:spPr>
            <a:xfrm>
              <a:off x="1993235" y="3192657"/>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2" name="Oval 21">
              <a:extLst>
                <a:ext uri="{FF2B5EF4-FFF2-40B4-BE49-F238E27FC236}">
                  <a16:creationId xmlns:a16="http://schemas.microsoft.com/office/drawing/2014/main" id="{F0B94AEC-0939-466B-9D19-749459C71097}"/>
                </a:ext>
              </a:extLst>
            </p:cNvPr>
            <p:cNvSpPr/>
            <p:nvPr/>
          </p:nvSpPr>
          <p:spPr>
            <a:xfrm>
              <a:off x="2745610" y="3089630"/>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grpSp>
      <p:sp>
        <p:nvSpPr>
          <p:cNvPr id="4" name="Slide Number Placeholder 3">
            <a:extLst>
              <a:ext uri="{FF2B5EF4-FFF2-40B4-BE49-F238E27FC236}">
                <a16:creationId xmlns:a16="http://schemas.microsoft.com/office/drawing/2014/main" id="{9AC38B76-A29A-4D47-9977-CEDAE3DEC64D}"/>
              </a:ext>
            </a:extLst>
          </p:cNvPr>
          <p:cNvSpPr>
            <a:spLocks noGrp="1"/>
          </p:cNvSpPr>
          <p:nvPr>
            <p:ph type="sldNum" idx="12"/>
          </p:nvPr>
        </p:nvSpPr>
        <p:spPr/>
        <p:txBody>
          <a:bodyPr/>
          <a:lstStyle/>
          <a:p>
            <a:fld id="{00000000-1234-1234-1234-123412341234}" type="slidenum">
              <a:rPr lang="en-US" smtClean="0"/>
              <a:pPr/>
              <a:t>94</a:t>
            </a:fld>
            <a:endParaRPr lang="en-US" dirty="0"/>
          </a:p>
        </p:txBody>
      </p:sp>
      <mc:AlternateContent xmlns:mc="http://schemas.openxmlformats.org/markup-compatibility/2006" xmlns:a14="http://schemas.microsoft.com/office/drawing/2010/main">
        <mc:Choice Requires="a14">
          <p:sp>
            <p:nvSpPr>
              <p:cNvPr id="7" name="Google Shape;122;g70212178de_0_95">
                <a:extLst>
                  <a:ext uri="{FF2B5EF4-FFF2-40B4-BE49-F238E27FC236}">
                    <a16:creationId xmlns:a16="http://schemas.microsoft.com/office/drawing/2014/main" id="{F24F2C76-B9EF-4D12-966E-1989A48A954A}"/>
                  </a:ext>
                </a:extLst>
              </p:cNvPr>
              <p:cNvSpPr txBox="1"/>
              <p:nvPr/>
            </p:nvSpPr>
            <p:spPr>
              <a:xfrm>
                <a:off x="323529" y="3344913"/>
                <a:ext cx="8363272" cy="2964407"/>
              </a:xfrm>
              <a:prstGeom prst="rect">
                <a:avLst/>
              </a:prstGeom>
              <a:noFill/>
              <a:ln>
                <a:noFill/>
              </a:ln>
            </p:spPr>
            <p:txBody>
              <a:bodyPr spcFirstLastPara="1" wrap="square" lIns="68569" tIns="68569" rIns="68569" bIns="68569" anchor="t" anchorCtr="0">
                <a:noAutofit/>
              </a:bodyPr>
              <a:lstStyle/>
              <a:p>
                <a:pPr>
                  <a:lnSpc>
                    <a:spcPct val="115000"/>
                  </a:lnSpc>
                </a:pPr>
                <a:r>
                  <a:rPr lang="en-US" sz="2800" dirty="0">
                    <a:latin typeface="Calibri"/>
                    <a:ea typeface="Calibri"/>
                    <a:cs typeface="Calibri"/>
                    <a:sym typeface="Calibri"/>
                  </a:rPr>
                  <a:t>Individuals divided</a:t>
                </a:r>
                <a:r>
                  <a:rPr lang="en-US" sz="2800" b="1" dirty="0">
                    <a:latin typeface="Calibri"/>
                    <a:ea typeface="Calibri"/>
                    <a:cs typeface="Calibri"/>
                    <a:sym typeface="Calibri"/>
                  </a:rPr>
                  <a:t> into</a:t>
                </a:r>
                <a:r>
                  <a:rPr lang="en-US" sz="2800" b="1" dirty="0">
                    <a:solidFill>
                      <a:srgbClr val="FF9900"/>
                    </a:solidFill>
                    <a:latin typeface="Calibri"/>
                    <a:ea typeface="Calibri"/>
                    <a:cs typeface="Calibri"/>
                    <a:sym typeface="Calibri"/>
                  </a:rPr>
                  <a:t> </a:t>
                </a:r>
                <a:r>
                  <a:rPr lang="en-US" sz="2800" b="1" i="1" dirty="0">
                    <a:latin typeface="Calibri"/>
                    <a:ea typeface="Calibri"/>
                    <a:cs typeface="Calibri"/>
                    <a:sym typeface="Calibri"/>
                  </a:rPr>
                  <a:t>groups</a:t>
                </a:r>
                <a:r>
                  <a:rPr lang="en-US" sz="2800" b="1" dirty="0">
                    <a:latin typeface="Calibri"/>
                    <a:ea typeface="Calibri"/>
                    <a:cs typeface="Calibri"/>
                    <a:sym typeface="Calibri"/>
                  </a:rPr>
                  <a:t> </a:t>
                </a:r>
                <a:r>
                  <a:rPr lang="en-US" sz="2800" dirty="0">
                    <a:latin typeface="Calibri"/>
                    <a:ea typeface="Calibri"/>
                    <a:cs typeface="Calibri"/>
                    <a:sym typeface="Calibri"/>
                  </a:rPr>
                  <a:t>based on the value of one or more  protected attribute </a:t>
                </a:r>
              </a:p>
              <a:p>
                <a:pPr>
                  <a:lnSpc>
                    <a:spcPct val="115000"/>
                  </a:lnSpc>
                </a:pPr>
                <a:endParaRPr lang="en-US" sz="2000" dirty="0">
                  <a:latin typeface="Calibri"/>
                  <a:ea typeface="Calibri"/>
                  <a:cs typeface="Calibri"/>
                  <a:sym typeface="Calibri"/>
                </a:endParaRPr>
              </a:p>
              <a:p>
                <a:pPr>
                  <a:lnSpc>
                    <a:spcPct val="115000"/>
                  </a:lnSpc>
                </a:pPr>
                <a:r>
                  <a:rPr lang="en-US" sz="2800" b="1" dirty="0">
                    <a:solidFill>
                      <a:schemeClr val="dk1"/>
                    </a:solidFill>
                    <a:latin typeface="Calibri"/>
                    <a:ea typeface="Calibri"/>
                    <a:cs typeface="Calibri"/>
                    <a:sym typeface="Calibri"/>
                  </a:rPr>
                  <a:t>Two groups</a:t>
                </a:r>
              </a:p>
              <a:p>
                <a:pPr marL="257175" indent="-257175">
                  <a:lnSpc>
                    <a:spcPct val="115000"/>
                  </a:lnSpc>
                  <a:buFont typeface="Wingdings" panose="05000000000000000000" pitchFamily="2" charset="2"/>
                  <a:buChar char="§"/>
                </a:pPr>
                <a14:m>
                  <m:oMath xmlns:m="http://schemas.openxmlformats.org/officeDocument/2006/math">
                    <m:sSup>
                      <m:sSupPr>
                        <m:ctrlPr>
                          <a:rPr lang="en-US" sz="2800" b="1" i="1" dirty="0">
                            <a:solidFill>
                              <a:srgbClr val="FF0000"/>
                            </a:solidFill>
                            <a:latin typeface="Cambria Math" panose="02040503050406030204" pitchFamily="18" charset="0"/>
                            <a:cs typeface="Calibri"/>
                            <a:sym typeface="Calibri"/>
                          </a:rPr>
                        </m:ctrlPr>
                      </m:sSupPr>
                      <m:e>
                        <m:r>
                          <a:rPr lang="en-US" sz="2800" b="1" i="1" dirty="0">
                            <a:solidFill>
                              <a:srgbClr val="FF0000"/>
                            </a:solidFill>
                            <a:latin typeface="Cambria Math" panose="02040503050406030204" pitchFamily="18" charset="0"/>
                            <a:cs typeface="Calibri"/>
                            <a:sym typeface="Calibri"/>
                          </a:rPr>
                          <m:t>𝑮</m:t>
                        </m:r>
                      </m:e>
                      <m:sup>
                        <m:r>
                          <a:rPr lang="en-US" sz="2800" b="1" i="1" dirty="0">
                            <a:solidFill>
                              <a:srgbClr val="FF0000"/>
                            </a:solidFill>
                            <a:latin typeface="Cambria Math" panose="02040503050406030204" pitchFamily="18" charset="0"/>
                            <a:cs typeface="Calibri"/>
                            <a:sym typeface="Calibri"/>
                          </a:rPr>
                          <m:t>+</m:t>
                        </m:r>
                      </m:sup>
                    </m:sSup>
                    <m:r>
                      <a:rPr lang="en-US" sz="2800" b="1" i="1" dirty="0">
                        <a:solidFill>
                          <a:srgbClr val="FF0000"/>
                        </a:solidFill>
                        <a:latin typeface="Cambria Math" panose="02040503050406030204" pitchFamily="18" charset="0"/>
                        <a:cs typeface="Calibri"/>
                        <a:sym typeface="Calibri"/>
                      </a:rPr>
                      <m:t> </m:t>
                    </m:r>
                  </m:oMath>
                </a14:m>
                <a:r>
                  <a:rPr lang="en-US" sz="2800" dirty="0">
                    <a:latin typeface="Calibri"/>
                    <a:ea typeface="Calibri"/>
                    <a:cs typeface="Calibri"/>
                    <a:sym typeface="Calibri"/>
                  </a:rPr>
                  <a:t> </a:t>
                </a:r>
                <a:r>
                  <a:rPr lang="en-US" sz="2000" dirty="0">
                    <a:latin typeface="Calibri"/>
                    <a:ea typeface="Calibri"/>
                    <a:cs typeface="Calibri"/>
                    <a:sym typeface="Calibri"/>
                  </a:rPr>
                  <a:t>:  </a:t>
                </a:r>
                <a:r>
                  <a:rPr lang="en-US" sz="2400" dirty="0">
                    <a:latin typeface="Calibri"/>
                    <a:ea typeface="Calibri"/>
                    <a:cs typeface="Calibri"/>
                    <a:sym typeface="Calibri"/>
                  </a:rPr>
                  <a:t>Protected (minority) group </a:t>
                </a:r>
                <a:endParaRPr lang="en-US" sz="2800" b="1" i="1" dirty="0">
                  <a:solidFill>
                    <a:schemeClr val="accent1">
                      <a:lumMod val="75000"/>
                    </a:schemeClr>
                  </a:solidFill>
                  <a:latin typeface="Cambria Math" panose="02040503050406030204" pitchFamily="18" charset="0"/>
                  <a:cs typeface="Calibri"/>
                  <a:sym typeface="Calibri"/>
                </a:endParaRPr>
              </a:p>
              <a:p>
                <a:pPr marL="257175" indent="-257175">
                  <a:lnSpc>
                    <a:spcPct val="115000"/>
                  </a:lnSpc>
                  <a:buFont typeface="Wingdings" panose="05000000000000000000" pitchFamily="2" charset="2"/>
                  <a:buChar char="§"/>
                </a:pPr>
                <a14:m>
                  <m:oMath xmlns:m="http://schemas.openxmlformats.org/officeDocument/2006/math">
                    <m:sSup>
                      <m:sSupPr>
                        <m:ctrlPr>
                          <a:rPr lang="ar-AE" sz="2800" b="1" i="1">
                            <a:solidFill>
                              <a:schemeClr val="accent1">
                                <a:lumMod val="75000"/>
                              </a:schemeClr>
                            </a:solidFill>
                            <a:latin typeface="Cambria Math" panose="02040503050406030204" pitchFamily="18" charset="0"/>
                            <a:cs typeface="Calibri"/>
                            <a:sym typeface="Calibri"/>
                          </a:rPr>
                        </m:ctrlPr>
                      </m:sSupPr>
                      <m:e>
                        <m:r>
                          <a:rPr lang="en-US" sz="2800" b="1" i="1">
                            <a:solidFill>
                              <a:schemeClr val="accent1">
                                <a:lumMod val="75000"/>
                              </a:schemeClr>
                            </a:solidFill>
                            <a:latin typeface="Cambria Math" panose="02040503050406030204" pitchFamily="18" charset="0"/>
                            <a:cs typeface="Calibri"/>
                            <a:sym typeface="Calibri"/>
                          </a:rPr>
                          <m:t>𝑮</m:t>
                        </m:r>
                      </m:e>
                      <m:sup>
                        <m:r>
                          <a:rPr lang="en-US" sz="2800" b="1" i="1">
                            <a:solidFill>
                              <a:schemeClr val="accent1">
                                <a:lumMod val="75000"/>
                              </a:schemeClr>
                            </a:solidFill>
                            <a:latin typeface="Cambria Math" panose="02040503050406030204" pitchFamily="18" charset="0"/>
                            <a:cs typeface="Calibri"/>
                            <a:sym typeface="Calibri"/>
                          </a:rPr>
                          <m:t>−</m:t>
                        </m:r>
                      </m:sup>
                    </m:sSup>
                    <m:r>
                      <a:rPr lang="en-US" sz="2800" b="1" i="1">
                        <a:solidFill>
                          <a:schemeClr val="accent1">
                            <a:lumMod val="75000"/>
                          </a:schemeClr>
                        </a:solidFill>
                        <a:latin typeface="Cambria Math" panose="02040503050406030204" pitchFamily="18" charset="0"/>
                        <a:cs typeface="Calibri"/>
                        <a:sym typeface="Calibri"/>
                      </a:rPr>
                      <m:t> </m:t>
                    </m:r>
                  </m:oMath>
                </a14:m>
                <a:r>
                  <a:rPr lang="en-US" sz="2000" dirty="0">
                    <a:solidFill>
                      <a:schemeClr val="dk1"/>
                    </a:solidFill>
                    <a:latin typeface="Calibri"/>
                    <a:ea typeface="Calibri"/>
                    <a:cs typeface="Calibri"/>
                    <a:sym typeface="Calibri"/>
                  </a:rPr>
                  <a:t> :  </a:t>
                </a:r>
                <a:r>
                  <a:rPr lang="en-US" sz="2400" dirty="0">
                    <a:solidFill>
                      <a:schemeClr val="dk1"/>
                    </a:solidFill>
                    <a:latin typeface="Calibri"/>
                    <a:ea typeface="Calibri"/>
                    <a:cs typeface="Calibri"/>
                    <a:sym typeface="Calibri"/>
                  </a:rPr>
                  <a:t>Non protected (privileged) group</a:t>
                </a:r>
                <a:endParaRPr lang="en-US" sz="2000" dirty="0">
                  <a:latin typeface="Calibri"/>
                  <a:ea typeface="Calibri"/>
                  <a:cs typeface="Calibri"/>
                  <a:sym typeface="Calibri"/>
                </a:endParaRPr>
              </a:p>
            </p:txBody>
          </p:sp>
        </mc:Choice>
        <mc:Fallback xmlns="">
          <p:sp>
            <p:nvSpPr>
              <p:cNvPr id="7" name="Google Shape;122;g70212178de_0_95">
                <a:extLst>
                  <a:ext uri="{FF2B5EF4-FFF2-40B4-BE49-F238E27FC236}">
                    <a16:creationId xmlns:a16="http://schemas.microsoft.com/office/drawing/2014/main" id="{F24F2C76-B9EF-4D12-966E-1989A48A954A}"/>
                  </a:ext>
                </a:extLst>
              </p:cNvPr>
              <p:cNvSpPr txBox="1">
                <a:spLocks noRot="1" noChangeAspect="1" noMove="1" noResize="1" noEditPoints="1" noAdjustHandles="1" noChangeArrowheads="1" noChangeShapeType="1" noTextEdit="1"/>
              </p:cNvSpPr>
              <p:nvPr/>
            </p:nvSpPr>
            <p:spPr>
              <a:xfrm>
                <a:off x="323529" y="3344913"/>
                <a:ext cx="8363272" cy="2964407"/>
              </a:xfrm>
              <a:prstGeom prst="rect">
                <a:avLst/>
              </a:prstGeom>
              <a:blipFill>
                <a:blip r:embed="rId3"/>
                <a:stretch>
                  <a:fillRect l="-1749" t="-206" b="-1235"/>
                </a:stretch>
              </a:blipFill>
              <a:ln>
                <a:noFill/>
              </a:ln>
            </p:spPr>
            <p:txBody>
              <a:bodyPr/>
              <a:lstStyle/>
              <a:p>
                <a:r>
                  <a:rPr lang="en-US">
                    <a:noFill/>
                  </a:rPr>
                  <a:t> </a:t>
                </a:r>
              </a:p>
            </p:txBody>
          </p:sp>
        </mc:Fallback>
      </mc:AlternateContent>
      <p:sp>
        <p:nvSpPr>
          <p:cNvPr id="23" name="Title 1">
            <a:extLst>
              <a:ext uri="{FF2B5EF4-FFF2-40B4-BE49-F238E27FC236}">
                <a16:creationId xmlns:a16="http://schemas.microsoft.com/office/drawing/2014/main" id="{59832098-1616-416B-9FBB-8E059EBEAFE5}"/>
              </a:ext>
            </a:extLst>
          </p:cNvPr>
          <p:cNvSpPr txBox="1">
            <a:spLocks/>
          </p:cNvSpPr>
          <p:nvPr/>
        </p:nvSpPr>
        <p:spPr>
          <a:xfrm>
            <a:off x="628650" y="473942"/>
            <a:ext cx="7886700" cy="6601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Group Fairness</a:t>
            </a:r>
          </a:p>
        </p:txBody>
      </p:sp>
    </p:spTree>
    <p:extLst>
      <p:ext uri="{BB962C8B-B14F-4D97-AF65-F5344CB8AC3E}">
        <p14:creationId xmlns:p14="http://schemas.microsoft.com/office/powerpoint/2010/main" val="20975620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grpSp>
        <p:nvGrpSpPr>
          <p:cNvPr id="2" name="Group 1">
            <a:extLst>
              <a:ext uri="{FF2B5EF4-FFF2-40B4-BE49-F238E27FC236}">
                <a16:creationId xmlns:a16="http://schemas.microsoft.com/office/drawing/2014/main" id="{2CCF2E8D-08E4-4980-8B8D-A0F5EBCE46EE}"/>
              </a:ext>
            </a:extLst>
          </p:cNvPr>
          <p:cNvGrpSpPr/>
          <p:nvPr/>
        </p:nvGrpSpPr>
        <p:grpSpPr>
          <a:xfrm>
            <a:off x="5182923" y="1506822"/>
            <a:ext cx="3401657" cy="2629886"/>
            <a:chOff x="2931878" y="1677158"/>
            <a:chExt cx="3823904" cy="3030497"/>
          </a:xfrm>
        </p:grpSpPr>
        <p:grpSp>
          <p:nvGrpSpPr>
            <p:cNvPr id="3" name="Group 2">
              <a:extLst>
                <a:ext uri="{FF2B5EF4-FFF2-40B4-BE49-F238E27FC236}">
                  <a16:creationId xmlns:a16="http://schemas.microsoft.com/office/drawing/2014/main" id="{3750C9EB-91FA-4839-8461-261A4EDB7651}"/>
                </a:ext>
              </a:extLst>
            </p:cNvPr>
            <p:cNvGrpSpPr/>
            <p:nvPr/>
          </p:nvGrpSpPr>
          <p:grpSpPr>
            <a:xfrm>
              <a:off x="3039459" y="2353392"/>
              <a:ext cx="2119563" cy="2354263"/>
              <a:chOff x="4688305" y="2148597"/>
              <a:chExt cx="2119563" cy="2354263"/>
            </a:xfrm>
          </p:grpSpPr>
          <p:cxnSp>
            <p:nvCxnSpPr>
              <p:cNvPr id="23" name="Straight Connector 22">
                <a:extLst>
                  <a:ext uri="{FF2B5EF4-FFF2-40B4-BE49-F238E27FC236}">
                    <a16:creationId xmlns:a16="http://schemas.microsoft.com/office/drawing/2014/main" id="{0D30D21F-3F06-4CF7-A258-15EAB959D74F}"/>
                  </a:ext>
                </a:extLst>
              </p:cNvPr>
              <p:cNvCxnSpPr/>
              <p:nvPr/>
            </p:nvCxnSpPr>
            <p:spPr>
              <a:xfrm>
                <a:off x="4688305" y="3079925"/>
                <a:ext cx="19250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C496786-6B11-4033-8869-035C4EA7BD11}"/>
                  </a:ext>
                </a:extLst>
              </p:cNvPr>
              <p:cNvSpPr/>
              <p:nvPr/>
            </p:nvSpPr>
            <p:spPr>
              <a:xfrm>
                <a:off x="5029203" y="2148597"/>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solidFill>
                    <a:srgbClr val="FF0000"/>
                  </a:solidFill>
                </a:endParaRPr>
              </a:p>
            </p:txBody>
          </p:sp>
          <p:sp>
            <p:nvSpPr>
              <p:cNvPr id="25" name="Oval 24">
                <a:extLst>
                  <a:ext uri="{FF2B5EF4-FFF2-40B4-BE49-F238E27FC236}">
                    <a16:creationId xmlns:a16="http://schemas.microsoft.com/office/drawing/2014/main" id="{616776C2-DFEE-47B0-A6A5-A3B1AABB1BC9}"/>
                  </a:ext>
                </a:extLst>
              </p:cNvPr>
              <p:cNvSpPr/>
              <p:nvPr/>
            </p:nvSpPr>
            <p:spPr>
              <a:xfrm>
                <a:off x="4961826" y="3410726"/>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solidFill>
                    <a:srgbClr val="FF0000"/>
                  </a:solidFill>
                </a:endParaRPr>
              </a:p>
            </p:txBody>
          </p:sp>
          <p:sp>
            <p:nvSpPr>
              <p:cNvPr id="26" name="Oval 25">
                <a:extLst>
                  <a:ext uri="{FF2B5EF4-FFF2-40B4-BE49-F238E27FC236}">
                    <a16:creationId xmlns:a16="http://schemas.microsoft.com/office/drawing/2014/main" id="{94CD3B40-E214-4E6C-A9C0-EB5B1D1ED84A}"/>
                  </a:ext>
                </a:extLst>
              </p:cNvPr>
              <p:cNvSpPr/>
              <p:nvPr/>
            </p:nvSpPr>
            <p:spPr>
              <a:xfrm>
                <a:off x="5814463" y="3410725"/>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solidFill>
                    <a:srgbClr val="FF0000"/>
                  </a:solidFill>
                </a:endParaRPr>
              </a:p>
            </p:txBody>
          </p:sp>
          <p:sp>
            <p:nvSpPr>
              <p:cNvPr id="27" name="Oval 26">
                <a:extLst>
                  <a:ext uri="{FF2B5EF4-FFF2-40B4-BE49-F238E27FC236}">
                    <a16:creationId xmlns:a16="http://schemas.microsoft.com/office/drawing/2014/main" id="{1EAC73EC-A5E8-4FAD-AA08-442AB58A7568}"/>
                  </a:ext>
                </a:extLst>
              </p:cNvPr>
              <p:cNvSpPr/>
              <p:nvPr/>
            </p:nvSpPr>
            <p:spPr>
              <a:xfrm>
                <a:off x="5231334" y="3751054"/>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solidFill>
                    <a:srgbClr val="FF0000"/>
                  </a:solidFill>
                </a:endParaRPr>
              </a:p>
            </p:txBody>
          </p:sp>
          <p:sp>
            <p:nvSpPr>
              <p:cNvPr id="28" name="Oval 27">
                <a:extLst>
                  <a:ext uri="{FF2B5EF4-FFF2-40B4-BE49-F238E27FC236}">
                    <a16:creationId xmlns:a16="http://schemas.microsoft.com/office/drawing/2014/main" id="{F4ECE31A-0F3A-4BC1-A1B3-B778F7D96B96}"/>
                  </a:ext>
                </a:extLst>
              </p:cNvPr>
              <p:cNvSpPr/>
              <p:nvPr/>
            </p:nvSpPr>
            <p:spPr>
              <a:xfrm>
                <a:off x="5949217" y="3935858"/>
                <a:ext cx="134754" cy="14437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solidFill>
                    <a:srgbClr val="FF0000"/>
                  </a:solidFill>
                </a:endParaRPr>
              </a:p>
            </p:txBody>
          </p:sp>
          <p:sp>
            <p:nvSpPr>
              <p:cNvPr id="29" name="Oval 28">
                <a:extLst>
                  <a:ext uri="{FF2B5EF4-FFF2-40B4-BE49-F238E27FC236}">
                    <a16:creationId xmlns:a16="http://schemas.microsoft.com/office/drawing/2014/main" id="{F127AB6B-E2F6-4F8A-8EEC-363F8AAADEC9}"/>
                  </a:ext>
                </a:extLst>
              </p:cNvPr>
              <p:cNvSpPr/>
              <p:nvPr/>
            </p:nvSpPr>
            <p:spPr>
              <a:xfrm>
                <a:off x="5650832" y="2178424"/>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sp>
            <p:nvSpPr>
              <p:cNvPr id="30" name="Oval 29">
                <a:extLst>
                  <a:ext uri="{FF2B5EF4-FFF2-40B4-BE49-F238E27FC236}">
                    <a16:creationId xmlns:a16="http://schemas.microsoft.com/office/drawing/2014/main" id="{96223ED1-D10B-4A24-9322-26CAE30B5149}"/>
                  </a:ext>
                </a:extLst>
              </p:cNvPr>
              <p:cNvSpPr/>
              <p:nvPr/>
            </p:nvSpPr>
            <p:spPr>
              <a:xfrm>
                <a:off x="5195236" y="2570429"/>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sp>
            <p:nvSpPr>
              <p:cNvPr id="31" name="Oval 30">
                <a:extLst>
                  <a:ext uri="{FF2B5EF4-FFF2-40B4-BE49-F238E27FC236}">
                    <a16:creationId xmlns:a16="http://schemas.microsoft.com/office/drawing/2014/main" id="{3E0B6693-271A-4C3D-B419-4B54ABA4B61B}"/>
                  </a:ext>
                </a:extLst>
              </p:cNvPr>
              <p:cNvSpPr/>
              <p:nvPr/>
            </p:nvSpPr>
            <p:spPr>
              <a:xfrm>
                <a:off x="5298711" y="3300415"/>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sp>
            <p:nvSpPr>
              <p:cNvPr id="32" name="Oval 31">
                <a:extLst>
                  <a:ext uri="{FF2B5EF4-FFF2-40B4-BE49-F238E27FC236}">
                    <a16:creationId xmlns:a16="http://schemas.microsoft.com/office/drawing/2014/main" id="{ED6F7A3C-296E-450E-AFBE-B020608C87DB}"/>
                  </a:ext>
                </a:extLst>
              </p:cNvPr>
              <p:cNvSpPr/>
              <p:nvPr/>
            </p:nvSpPr>
            <p:spPr>
              <a:xfrm>
                <a:off x="5650832" y="3221558"/>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sp>
            <p:nvSpPr>
              <p:cNvPr id="33" name="Oval 32">
                <a:extLst>
                  <a:ext uri="{FF2B5EF4-FFF2-40B4-BE49-F238E27FC236}">
                    <a16:creationId xmlns:a16="http://schemas.microsoft.com/office/drawing/2014/main" id="{4CF4AC0E-3578-484C-B494-70775DEBBBA6}"/>
                  </a:ext>
                </a:extLst>
              </p:cNvPr>
              <p:cNvSpPr/>
              <p:nvPr/>
            </p:nvSpPr>
            <p:spPr>
              <a:xfrm>
                <a:off x="5516078" y="3642280"/>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sp>
            <p:nvSpPr>
              <p:cNvPr id="34" name="Oval 33">
                <a:extLst>
                  <a:ext uri="{FF2B5EF4-FFF2-40B4-BE49-F238E27FC236}">
                    <a16:creationId xmlns:a16="http://schemas.microsoft.com/office/drawing/2014/main" id="{9855BDD1-AD66-46CC-B249-7C7061348B99}"/>
                  </a:ext>
                </a:extLst>
              </p:cNvPr>
              <p:cNvSpPr/>
              <p:nvPr/>
            </p:nvSpPr>
            <p:spPr>
              <a:xfrm>
                <a:off x="5918733" y="2474735"/>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dirty="0"/>
              </a:p>
            </p:txBody>
          </p:sp>
          <p:sp>
            <p:nvSpPr>
              <p:cNvPr id="35" name="Oval 34">
                <a:extLst>
                  <a:ext uri="{FF2B5EF4-FFF2-40B4-BE49-F238E27FC236}">
                    <a16:creationId xmlns:a16="http://schemas.microsoft.com/office/drawing/2014/main" id="{FF72B294-C3F5-4945-850D-69C28EC9F662}"/>
                  </a:ext>
                </a:extLst>
              </p:cNvPr>
              <p:cNvSpPr/>
              <p:nvPr/>
            </p:nvSpPr>
            <p:spPr>
              <a:xfrm>
                <a:off x="6330215" y="3477399"/>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sp>
            <p:nvSpPr>
              <p:cNvPr id="36" name="Oval 35">
                <a:extLst>
                  <a:ext uri="{FF2B5EF4-FFF2-40B4-BE49-F238E27FC236}">
                    <a16:creationId xmlns:a16="http://schemas.microsoft.com/office/drawing/2014/main" id="{7360033E-6E0E-4134-A75E-72C79D9CCFC5}"/>
                  </a:ext>
                </a:extLst>
              </p:cNvPr>
              <p:cNvSpPr/>
              <p:nvPr/>
            </p:nvSpPr>
            <p:spPr>
              <a:xfrm>
                <a:off x="5272239" y="4034027"/>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sp>
            <p:nvSpPr>
              <p:cNvPr id="37" name="Oval 36">
                <a:extLst>
                  <a:ext uri="{FF2B5EF4-FFF2-40B4-BE49-F238E27FC236}">
                    <a16:creationId xmlns:a16="http://schemas.microsoft.com/office/drawing/2014/main" id="{2075AC11-C448-41D8-9269-0463E895BCE1}"/>
                  </a:ext>
                </a:extLst>
              </p:cNvPr>
              <p:cNvSpPr/>
              <p:nvPr/>
            </p:nvSpPr>
            <p:spPr>
              <a:xfrm>
                <a:off x="6673114" y="3262049"/>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sp>
            <p:nvSpPr>
              <p:cNvPr id="38" name="Oval 37">
                <a:extLst>
                  <a:ext uri="{FF2B5EF4-FFF2-40B4-BE49-F238E27FC236}">
                    <a16:creationId xmlns:a16="http://schemas.microsoft.com/office/drawing/2014/main" id="{8E3846AD-7744-451D-BFDE-CE7E2F7123A3}"/>
                  </a:ext>
                </a:extLst>
              </p:cNvPr>
              <p:cNvSpPr/>
              <p:nvPr/>
            </p:nvSpPr>
            <p:spPr>
              <a:xfrm>
                <a:off x="6266845" y="3791479"/>
                <a:ext cx="134754" cy="1443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l-GR" sz="2000"/>
              </a:p>
            </p:txBody>
          </p:sp>
          <p:cxnSp>
            <p:nvCxnSpPr>
              <p:cNvPr id="39" name="Straight Connector 38">
                <a:extLst>
                  <a:ext uri="{FF2B5EF4-FFF2-40B4-BE49-F238E27FC236}">
                    <a16:creationId xmlns:a16="http://schemas.microsoft.com/office/drawing/2014/main" id="{122B3600-E6CB-4DCB-BD81-A4E62B68C1DB}"/>
                  </a:ext>
                </a:extLst>
              </p:cNvPr>
              <p:cNvCxnSpPr/>
              <p:nvPr/>
            </p:nvCxnSpPr>
            <p:spPr>
              <a:xfrm>
                <a:off x="4688305" y="4502860"/>
                <a:ext cx="19250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118B571-99A1-448D-ACD5-2D01AD1FD09C}"/>
                    </a:ext>
                  </a:extLst>
                </p:cNvPr>
                <p:cNvSpPr txBox="1"/>
                <p:nvPr/>
              </p:nvSpPr>
              <p:spPr>
                <a:xfrm>
                  <a:off x="4893375" y="2550463"/>
                  <a:ext cx="1775844" cy="543369"/>
                </a:xfrm>
                <a:prstGeom prst="rect">
                  <a:avLst/>
                </a:prstGeom>
                <a:noFill/>
              </p:spPr>
              <p:txBody>
                <a:bodyPr wrap="square" rtlCol="0">
                  <a:spAutoFit/>
                </a:bodyPr>
                <a:lstStyle/>
                <a:p>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𝑌</m:t>
                          </m:r>
                        </m:e>
                      </m:acc>
                    </m:oMath>
                  </a14:m>
                  <a:r>
                    <a:rPr lang="en-US" sz="2400" dirty="0">
                      <a:latin typeface="Calibri" panose="020F0502020204030204" pitchFamily="34" charset="0"/>
                      <a:cs typeface="Calibri" panose="020F0502020204030204" pitchFamily="34" charset="0"/>
                    </a:rPr>
                    <a:t> = 1</a:t>
                  </a:r>
                  <a:endParaRPr lang="el-GR" sz="2400" dirty="0">
                    <a:latin typeface="Calibri" panose="020F0502020204030204" pitchFamily="34" charset="0"/>
                    <a:cs typeface="Calibri" panose="020F0502020204030204" pitchFamily="34" charset="0"/>
                  </a:endParaRPr>
                </a:p>
              </p:txBody>
            </p:sp>
          </mc:Choice>
          <mc:Fallback xmlns="">
            <p:sp>
              <p:nvSpPr>
                <p:cNvPr id="43" name="TextBox 42">
                  <a:extLst>
                    <a:ext uri="{FF2B5EF4-FFF2-40B4-BE49-F238E27FC236}">
                      <a16:creationId xmlns:a16="http://schemas.microsoft.com/office/drawing/2014/main" id="{2118B571-99A1-448D-ACD5-2D01AD1FD09C}"/>
                    </a:ext>
                  </a:extLst>
                </p:cNvPr>
                <p:cNvSpPr txBox="1">
                  <a:spLocks noRot="1" noChangeAspect="1" noMove="1" noResize="1" noEditPoints="1" noAdjustHandles="1" noChangeArrowheads="1" noChangeShapeType="1" noTextEdit="1"/>
                </p:cNvSpPr>
                <p:nvPr/>
              </p:nvSpPr>
              <p:spPr>
                <a:xfrm>
                  <a:off x="4893375" y="2550463"/>
                  <a:ext cx="1775844" cy="543369"/>
                </a:xfrm>
                <a:prstGeom prst="rect">
                  <a:avLst/>
                </a:prstGeom>
                <a:blipFill>
                  <a:blip r:embed="rId3"/>
                  <a:stretch>
                    <a:fillRect l="-769" t="-7792" b="-29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313FD9C-46E9-4A52-AFA6-ED75F1F25497}"/>
                    </a:ext>
                  </a:extLst>
                </p:cNvPr>
                <p:cNvSpPr txBox="1"/>
                <p:nvPr/>
              </p:nvSpPr>
              <p:spPr>
                <a:xfrm>
                  <a:off x="4955857" y="3934972"/>
                  <a:ext cx="1799925" cy="543369"/>
                </a:xfrm>
                <a:prstGeom prst="rect">
                  <a:avLst/>
                </a:prstGeom>
                <a:noFill/>
              </p:spPr>
              <p:txBody>
                <a:bodyPr wrap="square" rtlCol="0">
                  <a:spAutoFit/>
                </a:bodyPr>
                <a:lstStyle/>
                <a:p>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𝑌</m:t>
                          </m:r>
                        </m:e>
                      </m:acc>
                    </m:oMath>
                  </a14:m>
                  <a:r>
                    <a:rPr lang="en-US" sz="2400" dirty="0">
                      <a:latin typeface="Calibri" panose="020F0502020204030204" pitchFamily="34" charset="0"/>
                      <a:cs typeface="Calibri" panose="020F0502020204030204" pitchFamily="34" charset="0"/>
                    </a:rPr>
                    <a:t> = 0</a:t>
                  </a:r>
                  <a:endParaRPr lang="el-GR" sz="2400" dirty="0">
                    <a:latin typeface="Calibri" panose="020F0502020204030204" pitchFamily="34" charset="0"/>
                    <a:cs typeface="Calibri" panose="020F0502020204030204" pitchFamily="34" charset="0"/>
                  </a:endParaRPr>
                </a:p>
              </p:txBody>
            </p:sp>
          </mc:Choice>
          <mc:Fallback xmlns="">
            <p:sp>
              <p:nvSpPr>
                <p:cNvPr id="44" name="TextBox 43">
                  <a:extLst>
                    <a:ext uri="{FF2B5EF4-FFF2-40B4-BE49-F238E27FC236}">
                      <a16:creationId xmlns:a16="http://schemas.microsoft.com/office/drawing/2014/main" id="{9313FD9C-46E9-4A52-AFA6-ED75F1F25497}"/>
                    </a:ext>
                  </a:extLst>
                </p:cNvPr>
                <p:cNvSpPr txBox="1">
                  <a:spLocks noRot="1" noChangeAspect="1" noMove="1" noResize="1" noEditPoints="1" noAdjustHandles="1" noChangeArrowheads="1" noChangeShapeType="1" noTextEdit="1"/>
                </p:cNvSpPr>
                <p:nvPr/>
              </p:nvSpPr>
              <p:spPr>
                <a:xfrm>
                  <a:off x="4955857" y="3934972"/>
                  <a:ext cx="1799925" cy="543369"/>
                </a:xfrm>
                <a:prstGeom prst="rect">
                  <a:avLst/>
                </a:prstGeom>
                <a:blipFill>
                  <a:blip r:embed="rId4"/>
                  <a:stretch>
                    <a:fillRect l="-1145" t="-7792" b="-29870"/>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A5079A46-D34D-4E6D-97A9-9EF07019E076}"/>
                </a:ext>
              </a:extLst>
            </p:cNvPr>
            <p:cNvSpPr txBox="1"/>
            <p:nvPr/>
          </p:nvSpPr>
          <p:spPr>
            <a:xfrm>
              <a:off x="2931878" y="1677158"/>
              <a:ext cx="3372243" cy="531991"/>
            </a:xfrm>
            <a:prstGeom prst="rect">
              <a:avLst/>
            </a:prstGeom>
            <a:noFill/>
          </p:spPr>
          <p:txBody>
            <a:bodyPr wrap="square" rtlCol="0">
              <a:spAutoFit/>
            </a:bodyPr>
            <a:lstStyle/>
            <a:p>
              <a:r>
                <a:rPr lang="en-US" sz="2400" dirty="0">
                  <a:solidFill>
                    <a:schemeClr val="dk1"/>
                  </a:solidFill>
                  <a:latin typeface="Calibri"/>
                  <a:cs typeface="Calibri"/>
                </a:rPr>
                <a:t>Output</a:t>
              </a:r>
              <a:endParaRPr lang="el-GR" sz="2400" dirty="0">
                <a:solidFill>
                  <a:schemeClr val="dk1"/>
                </a:solidFill>
                <a:latin typeface="Calibri"/>
                <a:cs typeface="Calibri"/>
              </a:endParaRPr>
            </a:p>
          </p:txBody>
        </p:sp>
      </p:grpSp>
      <p:sp>
        <p:nvSpPr>
          <p:cNvPr id="4" name="Slide Number Placeholder 3">
            <a:extLst>
              <a:ext uri="{FF2B5EF4-FFF2-40B4-BE49-F238E27FC236}">
                <a16:creationId xmlns:a16="http://schemas.microsoft.com/office/drawing/2014/main" id="{9AC38B76-A29A-4D47-9977-CEDAE3DEC64D}"/>
              </a:ext>
            </a:extLst>
          </p:cNvPr>
          <p:cNvSpPr>
            <a:spLocks noGrp="1"/>
          </p:cNvSpPr>
          <p:nvPr>
            <p:ph type="sldNum" idx="12"/>
          </p:nvPr>
        </p:nvSpPr>
        <p:spPr/>
        <p:txBody>
          <a:bodyPr/>
          <a:lstStyle/>
          <a:p>
            <a:fld id="{00000000-1234-1234-1234-123412341234}" type="slidenum">
              <a:rPr lang="en-US" smtClean="0"/>
              <a:pPr/>
              <a:t>95</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B64D2BD-105C-4F51-A1C3-230ABC97B3C2}"/>
                  </a:ext>
                </a:extLst>
              </p:cNvPr>
              <p:cNvSpPr txBox="1"/>
              <p:nvPr/>
            </p:nvSpPr>
            <p:spPr>
              <a:xfrm>
                <a:off x="4139952" y="4553922"/>
                <a:ext cx="4824535" cy="1579535"/>
              </a:xfrm>
              <a:prstGeom prst="rect">
                <a:avLst/>
              </a:prstGeom>
              <a:noFill/>
            </p:spPr>
            <p:txBody>
              <a:bodyPr wrap="square" rtlCol="0">
                <a:spAutoFit/>
              </a:bodyPr>
              <a:lstStyle/>
              <a:p>
                <a14:m>
                  <m:oMath xmlns:m="http://schemas.openxmlformats.org/officeDocument/2006/math">
                    <m:r>
                      <a:rPr lang="en-US" sz="2400" b="1" i="1">
                        <a:latin typeface="Cambria Math" panose="02040503050406030204" pitchFamily="18" charset="0"/>
                      </a:rPr>
                      <m:t>𝒀</m:t>
                    </m:r>
                  </m:oMath>
                </a14:m>
                <a:r>
                  <a:rPr lang="en-US" sz="2400" dirty="0">
                    <a:latin typeface="Calibri" panose="020F0502020204030204" pitchFamily="34" charset="0"/>
                    <a:cs typeface="Calibri" panose="020F0502020204030204" pitchFamily="34" charset="0"/>
                  </a:rPr>
                  <a:t> the actual output  - ground truth</a:t>
                </a:r>
                <a:endParaRPr lang="en-US" sz="2400" i="1" dirty="0">
                  <a:latin typeface="Calibri" panose="020F0502020204030204" pitchFamily="34" charset="0"/>
                  <a:cs typeface="Calibri" panose="020F0502020204030204" pitchFamily="34" charset="0"/>
                </a:endParaRPr>
              </a:p>
              <a:p>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𝒀</m:t>
                        </m:r>
                      </m:e>
                    </m:acc>
                  </m:oMath>
                </a14:m>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the predicted output</a:t>
                </a:r>
              </a:p>
              <a:p>
                <a14:m>
                  <m:oMath xmlns:m="http://schemas.openxmlformats.org/officeDocument/2006/math">
                    <m:r>
                      <a:rPr lang="en-US" sz="2400" b="1" i="1">
                        <a:latin typeface="Cambria Math" panose="02040503050406030204" pitchFamily="18" charset="0"/>
                        <a:cs typeface="Calibri" panose="020F0502020204030204" pitchFamily="34" charset="0"/>
                      </a:rPr>
                      <m:t>𝑺</m:t>
                    </m:r>
                  </m:oMath>
                </a14:m>
                <a:r>
                  <a:rPr lang="en-US" sz="2400" dirty="0">
                    <a:latin typeface="Calibri" panose="020F0502020204030204" pitchFamily="34" charset="0"/>
                    <a:cs typeface="Calibri" panose="020F0502020204030204" pitchFamily="34" charset="0"/>
                  </a:rPr>
                  <a:t> the predicted probability for a specific output</a:t>
                </a:r>
              </a:p>
            </p:txBody>
          </p:sp>
        </mc:Choice>
        <mc:Fallback xmlns="">
          <p:sp>
            <p:nvSpPr>
              <p:cNvPr id="5" name="TextBox 4">
                <a:extLst>
                  <a:ext uri="{FF2B5EF4-FFF2-40B4-BE49-F238E27FC236}">
                    <a16:creationId xmlns:a16="http://schemas.microsoft.com/office/drawing/2014/main" id="{1B64D2BD-105C-4F51-A1C3-230ABC97B3C2}"/>
                  </a:ext>
                </a:extLst>
              </p:cNvPr>
              <p:cNvSpPr txBox="1">
                <a:spLocks noRot="1" noChangeAspect="1" noMove="1" noResize="1" noEditPoints="1" noAdjustHandles="1" noChangeArrowheads="1" noChangeShapeType="1" noTextEdit="1"/>
              </p:cNvSpPr>
              <p:nvPr/>
            </p:nvSpPr>
            <p:spPr>
              <a:xfrm>
                <a:off x="4139952" y="4553922"/>
                <a:ext cx="4824535" cy="1579535"/>
              </a:xfrm>
              <a:prstGeom prst="rect">
                <a:avLst/>
              </a:prstGeom>
              <a:blipFill>
                <a:blip r:embed="rId5"/>
                <a:stretch>
                  <a:fillRect l="-1894" t="-3089" b="-7722"/>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80EE04A6-D4C5-4B27-A7B4-E3E74FB1ECCC}"/>
              </a:ext>
            </a:extLst>
          </p:cNvPr>
          <p:cNvSpPr txBox="1"/>
          <p:nvPr/>
        </p:nvSpPr>
        <p:spPr>
          <a:xfrm>
            <a:off x="179513" y="2583941"/>
            <a:ext cx="4032447" cy="3970318"/>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Binary classifier </a:t>
            </a:r>
          </a:p>
          <a:p>
            <a:endParaRPr lang="en-US"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1 is the positive class </a:t>
            </a:r>
            <a:r>
              <a:rPr lang="en-US" sz="2800" dirty="0">
                <a:latin typeface="Calibri" panose="020F0502020204030204" pitchFamily="34" charset="0"/>
                <a:cs typeface="Calibri" panose="020F0502020204030204" pitchFamily="34" charset="0"/>
              </a:rPr>
              <a:t>(i.e., the class that  leads to a favorable decision, e.g., getting a job, or being offer a specific medical treatment)</a:t>
            </a:r>
          </a:p>
          <a:p>
            <a:endParaRPr lang="en-US" sz="2800" dirty="0"/>
          </a:p>
        </p:txBody>
      </p:sp>
      <p:sp>
        <p:nvSpPr>
          <p:cNvPr id="6" name="TextBox 5">
            <a:extLst>
              <a:ext uri="{FF2B5EF4-FFF2-40B4-BE49-F238E27FC236}">
                <a16:creationId xmlns:a16="http://schemas.microsoft.com/office/drawing/2014/main" id="{2D45488D-23B7-4298-A8C4-51C8E2FB7EDA}"/>
              </a:ext>
            </a:extLst>
          </p:cNvPr>
          <p:cNvSpPr txBox="1"/>
          <p:nvPr/>
        </p:nvSpPr>
        <p:spPr>
          <a:xfrm>
            <a:off x="559419" y="1411737"/>
            <a:ext cx="2803660"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Classification</a:t>
            </a:r>
          </a:p>
        </p:txBody>
      </p:sp>
      <p:sp>
        <p:nvSpPr>
          <p:cNvPr id="41" name="Title 1">
            <a:extLst>
              <a:ext uri="{FF2B5EF4-FFF2-40B4-BE49-F238E27FC236}">
                <a16:creationId xmlns:a16="http://schemas.microsoft.com/office/drawing/2014/main" id="{AEA13EA9-DC23-46E3-A59A-D56E3FA4ED9C}"/>
              </a:ext>
            </a:extLst>
          </p:cNvPr>
          <p:cNvSpPr txBox="1">
            <a:spLocks noGrp="1"/>
          </p:cNvSpPr>
          <p:nvPr>
            <p:ph type="title"/>
          </p:nvPr>
        </p:nvSpPr>
        <p:spPr>
          <a:xfrm>
            <a:off x="395536" y="289756"/>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Group Fairness</a:t>
            </a:r>
          </a:p>
        </p:txBody>
      </p:sp>
    </p:spTree>
    <p:extLst>
      <p:ext uri="{BB962C8B-B14F-4D97-AF65-F5344CB8AC3E}">
        <p14:creationId xmlns:p14="http://schemas.microsoft.com/office/powerpoint/2010/main" val="38497177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8627FA-D4B5-43DE-ADC2-00F779ED001D}"/>
              </a:ext>
            </a:extLst>
          </p:cNvPr>
          <p:cNvSpPr>
            <a:spLocks noGrp="1"/>
          </p:cNvSpPr>
          <p:nvPr>
            <p:ph type="sldNum" idx="12"/>
          </p:nvPr>
        </p:nvSpPr>
        <p:spPr/>
        <p:txBody>
          <a:bodyPr/>
          <a:lstStyle/>
          <a:p>
            <a:fld id="{00000000-1234-1234-1234-123412341234}" type="slidenum">
              <a:rPr lang="en-US" smtClean="0"/>
              <a:pPr/>
              <a:t>96</a:t>
            </a:fld>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9081CD-2CB0-429F-8F16-FA4AF0F9944B}"/>
                  </a:ext>
                </a:extLst>
              </p:cNvPr>
              <p:cNvSpPr txBox="1"/>
              <p:nvPr/>
            </p:nvSpPr>
            <p:spPr>
              <a:xfrm>
                <a:off x="3173930" y="2015688"/>
                <a:ext cx="4365858" cy="7759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100" i="1">
                              <a:latin typeface="Cambria Math" panose="02040503050406030204" pitchFamily="18" charset="0"/>
                            </a:rPr>
                          </m:ctrlPr>
                        </m:fPr>
                        <m:num>
                          <m:r>
                            <a:rPr lang="en-US" sz="2100" i="1">
                              <a:solidFill>
                                <a:srgbClr val="FF0000"/>
                              </a:solidFill>
                              <a:latin typeface="Cambria Math" panose="02040503050406030204" pitchFamily="18" charset="0"/>
                            </a:rPr>
                            <m:t>𝑃</m:t>
                          </m:r>
                          <m:d>
                            <m:dPr>
                              <m:begChr m:val="["/>
                              <m:endChr m:val="|"/>
                              <m:ctrlPr>
                                <a:rPr lang="en-US" sz="2100" i="1">
                                  <a:solidFill>
                                    <a:srgbClr val="FF0000"/>
                                  </a:solidFill>
                                  <a:latin typeface="Cambria Math" panose="02040503050406030204" pitchFamily="18" charset="0"/>
                                </a:rPr>
                              </m:ctrlPr>
                            </m:dPr>
                            <m:e>
                              <m:acc>
                                <m:accPr>
                                  <m:chr m:val="̂"/>
                                  <m:ctrlPr>
                                    <a:rPr lang="en-US" sz="2100" i="1">
                                      <a:solidFill>
                                        <a:srgbClr val="FF0000"/>
                                      </a:solidFill>
                                      <a:latin typeface="Cambria Math" panose="02040503050406030204" pitchFamily="18" charset="0"/>
                                    </a:rPr>
                                  </m:ctrlPr>
                                </m:accPr>
                                <m:e>
                                  <m:r>
                                    <a:rPr lang="en-US" sz="2100" i="1">
                                      <a:solidFill>
                                        <a:srgbClr val="FF0000"/>
                                      </a:solidFill>
                                      <a:latin typeface="Cambria Math" panose="02040503050406030204" pitchFamily="18" charset="0"/>
                                    </a:rPr>
                                    <m:t>𝑌</m:t>
                                  </m:r>
                                </m:e>
                              </m:acc>
                              <m:r>
                                <a:rPr lang="en-US" sz="2100" i="1">
                                  <a:solidFill>
                                    <a:srgbClr val="FF0000"/>
                                  </a:solidFill>
                                  <a:latin typeface="Cambria Math" panose="02040503050406030204" pitchFamily="18" charset="0"/>
                                </a:rPr>
                                <m:t>=</m:t>
                              </m:r>
                              <m:r>
                                <a:rPr lang="en-US" sz="2100" i="1">
                                  <a:solidFill>
                                    <a:srgbClr val="FF0000"/>
                                  </a:solidFill>
                                  <a:latin typeface="Cambria Math" panose="02040503050406030204" pitchFamily="18" charset="0"/>
                                </a:rPr>
                                <m:t>1</m:t>
                              </m:r>
                              <m:r>
                                <a:rPr lang="en-US" sz="2100" i="1">
                                  <a:solidFill>
                                    <a:srgbClr val="FF0000"/>
                                  </a:solidFill>
                                  <a:latin typeface="Cambria Math" panose="02040503050406030204" pitchFamily="18" charset="0"/>
                                </a:rPr>
                                <m:t> </m:t>
                              </m:r>
                            </m:e>
                          </m:d>
                          <m:r>
                            <a:rPr lang="en-US" sz="2100" i="1">
                              <a:solidFill>
                                <a:srgbClr val="FF0000"/>
                              </a:solidFill>
                              <a:latin typeface="Cambria Math" panose="02040503050406030204" pitchFamily="18" charset="0"/>
                            </a:rPr>
                            <m:t>𝑣</m:t>
                          </m:r>
                          <m:r>
                            <a:rPr lang="en-US" sz="2100" i="1">
                              <a:solidFill>
                                <a:srgbClr val="FF0000"/>
                              </a:solidFill>
                              <a:latin typeface="Cambria Math" panose="02040503050406030204" pitchFamily="18" charset="0"/>
                              <a:ea typeface="Cambria Math" panose="02040503050406030204" pitchFamily="18" charset="0"/>
                            </a:rPr>
                            <m:t>∈</m:t>
                          </m:r>
                          <m:sSup>
                            <m:sSupPr>
                              <m:ctrlPr>
                                <a:rPr lang="en-US" sz="2100" i="1">
                                  <a:solidFill>
                                    <a:srgbClr val="FF0000"/>
                                  </a:solidFill>
                                  <a:latin typeface="Cambria Math" panose="02040503050406030204" pitchFamily="18" charset="0"/>
                                  <a:ea typeface="Cambria Math" panose="02040503050406030204" pitchFamily="18" charset="0"/>
                                </a:rPr>
                              </m:ctrlPr>
                            </m:sSupPr>
                            <m:e>
                              <m:r>
                                <a:rPr lang="en-US" sz="2100" i="1">
                                  <a:solidFill>
                                    <a:srgbClr val="FF0000"/>
                                  </a:solidFill>
                                  <a:latin typeface="Cambria Math" panose="02040503050406030204" pitchFamily="18" charset="0"/>
                                  <a:ea typeface="Cambria Math" panose="02040503050406030204" pitchFamily="18" charset="0"/>
                                </a:rPr>
                                <m:t>𝐺</m:t>
                              </m:r>
                            </m:e>
                            <m:sup>
                              <m:r>
                                <a:rPr lang="en-US" sz="2100" i="1">
                                  <a:solidFill>
                                    <a:srgbClr val="FF0000"/>
                                  </a:solidFill>
                                  <a:latin typeface="Cambria Math" panose="02040503050406030204" pitchFamily="18" charset="0"/>
                                  <a:ea typeface="Cambria Math" panose="02040503050406030204" pitchFamily="18" charset="0"/>
                                </a:rPr>
                                <m:t>+</m:t>
                              </m:r>
                            </m:sup>
                          </m:sSup>
                          <m:r>
                            <a:rPr lang="en-US" sz="2100" i="1">
                              <a:solidFill>
                                <a:srgbClr val="FF0000"/>
                              </a:solidFill>
                              <a:latin typeface="Cambria Math" panose="02040503050406030204" pitchFamily="18" charset="0"/>
                            </a:rPr>
                            <m:t>]</m:t>
                          </m:r>
                          <m:r>
                            <m:rPr>
                              <m:nor/>
                            </m:rPr>
                            <a:rPr lang="en-US" sz="2100" dirty="0">
                              <a:solidFill>
                                <a:srgbClr val="FF0000"/>
                              </a:solidFill>
                            </a:rPr>
                            <m:t> </m:t>
                          </m:r>
                        </m:num>
                        <m:den>
                          <m:r>
                            <a:rPr lang="en-US" sz="2100" i="1">
                              <a:solidFill>
                                <a:schemeClr val="accent1">
                                  <a:lumMod val="75000"/>
                                </a:schemeClr>
                              </a:solidFill>
                              <a:latin typeface="Cambria Math" panose="02040503050406030204" pitchFamily="18" charset="0"/>
                            </a:rPr>
                            <m:t>𝑃</m:t>
                          </m:r>
                          <m:d>
                            <m:dPr>
                              <m:begChr m:val="["/>
                              <m:endChr m:val="|"/>
                              <m:ctrlPr>
                                <a:rPr lang="en-US" sz="2100" i="1">
                                  <a:solidFill>
                                    <a:schemeClr val="accent1">
                                      <a:lumMod val="75000"/>
                                    </a:schemeClr>
                                  </a:solidFill>
                                  <a:latin typeface="Cambria Math" panose="02040503050406030204" pitchFamily="18" charset="0"/>
                                </a:rPr>
                              </m:ctrlPr>
                            </m:dPr>
                            <m:e>
                              <m:acc>
                                <m:accPr>
                                  <m:chr m:val="̂"/>
                                  <m:ctrlPr>
                                    <a:rPr lang="en-US" sz="2100" i="1">
                                      <a:solidFill>
                                        <a:schemeClr val="accent1">
                                          <a:lumMod val="75000"/>
                                        </a:schemeClr>
                                      </a:solidFill>
                                      <a:latin typeface="Cambria Math" panose="02040503050406030204" pitchFamily="18" charset="0"/>
                                    </a:rPr>
                                  </m:ctrlPr>
                                </m:accPr>
                                <m:e>
                                  <m:r>
                                    <a:rPr lang="en-US" sz="2100" i="1">
                                      <a:solidFill>
                                        <a:schemeClr val="accent1">
                                          <a:lumMod val="75000"/>
                                        </a:schemeClr>
                                      </a:solidFill>
                                      <a:latin typeface="Cambria Math" panose="02040503050406030204" pitchFamily="18" charset="0"/>
                                    </a:rPr>
                                    <m:t>𝑌</m:t>
                                  </m:r>
                                </m:e>
                              </m:acc>
                              <m:r>
                                <a:rPr lang="en-US" sz="2100" i="1">
                                  <a:solidFill>
                                    <a:schemeClr val="accent1">
                                      <a:lumMod val="75000"/>
                                    </a:schemeClr>
                                  </a:solidFill>
                                  <a:latin typeface="Cambria Math" panose="02040503050406030204" pitchFamily="18" charset="0"/>
                                </a:rPr>
                                <m:t>=</m:t>
                              </m:r>
                              <m:r>
                                <a:rPr lang="en-US" sz="2100" i="1">
                                  <a:solidFill>
                                    <a:schemeClr val="accent1">
                                      <a:lumMod val="75000"/>
                                    </a:schemeClr>
                                  </a:solidFill>
                                  <a:latin typeface="Cambria Math" panose="02040503050406030204" pitchFamily="18" charset="0"/>
                                </a:rPr>
                                <m:t>1</m:t>
                              </m:r>
                              <m:r>
                                <a:rPr lang="en-US" sz="2100" i="1">
                                  <a:solidFill>
                                    <a:schemeClr val="accent1">
                                      <a:lumMod val="75000"/>
                                    </a:schemeClr>
                                  </a:solidFill>
                                  <a:latin typeface="Cambria Math" panose="02040503050406030204" pitchFamily="18" charset="0"/>
                                </a:rPr>
                                <m:t> </m:t>
                              </m:r>
                            </m:e>
                          </m:d>
                          <m:r>
                            <a:rPr lang="en-US" sz="2100" i="1">
                              <a:solidFill>
                                <a:schemeClr val="accent1">
                                  <a:lumMod val="75000"/>
                                </a:schemeClr>
                              </a:solidFill>
                              <a:latin typeface="Cambria Math" panose="02040503050406030204" pitchFamily="18" charset="0"/>
                            </a:rPr>
                            <m:t>𝑣</m:t>
                          </m:r>
                          <m:r>
                            <a:rPr lang="en-US" sz="2100" i="1">
                              <a:solidFill>
                                <a:schemeClr val="accent1">
                                  <a:lumMod val="75000"/>
                                </a:schemeClr>
                              </a:solidFill>
                              <a:latin typeface="Cambria Math" panose="02040503050406030204" pitchFamily="18" charset="0"/>
                            </a:rPr>
                            <m:t> ∈ </m:t>
                          </m:r>
                          <m:sSup>
                            <m:sSupPr>
                              <m:ctrlPr>
                                <a:rPr lang="en-US" sz="2100" i="1">
                                  <a:solidFill>
                                    <a:schemeClr val="accent1">
                                      <a:lumMod val="75000"/>
                                    </a:schemeClr>
                                  </a:solidFill>
                                  <a:latin typeface="Cambria Math" panose="02040503050406030204" pitchFamily="18" charset="0"/>
                                </a:rPr>
                              </m:ctrlPr>
                            </m:sSupPr>
                            <m:e>
                              <m:r>
                                <a:rPr lang="en-US" sz="2100" i="1">
                                  <a:solidFill>
                                    <a:schemeClr val="accent1">
                                      <a:lumMod val="75000"/>
                                    </a:schemeClr>
                                  </a:solidFill>
                                  <a:latin typeface="Cambria Math" panose="02040503050406030204" pitchFamily="18" charset="0"/>
                                </a:rPr>
                                <m:t>𝐺</m:t>
                              </m:r>
                            </m:e>
                            <m:sup>
                              <m:r>
                                <a:rPr lang="en-US" sz="2100" i="1">
                                  <a:solidFill>
                                    <a:schemeClr val="accent1">
                                      <a:lumMod val="75000"/>
                                    </a:schemeClr>
                                  </a:solidFill>
                                  <a:latin typeface="Cambria Math" panose="02040503050406030204" pitchFamily="18" charset="0"/>
                                </a:rPr>
                                <m:t>−</m:t>
                              </m:r>
                            </m:sup>
                          </m:sSup>
                          <m:r>
                            <a:rPr lang="en-US" sz="2100" i="1">
                              <a:solidFill>
                                <a:schemeClr val="accent1">
                                  <a:lumMod val="75000"/>
                                </a:schemeClr>
                              </a:solidFill>
                              <a:latin typeface="Cambria Math" panose="02040503050406030204" pitchFamily="18" charset="0"/>
                            </a:rPr>
                            <m:t>]</m:t>
                          </m:r>
                          <m:r>
                            <m:rPr>
                              <m:nor/>
                            </m:rPr>
                            <a:rPr lang="el-GR" sz="2100" i="1" dirty="0">
                              <a:solidFill>
                                <a:schemeClr val="accent1">
                                  <a:lumMod val="75000"/>
                                </a:schemeClr>
                              </a:solidFill>
                              <a:latin typeface="Cambria Math" panose="02040503050406030204" pitchFamily="18" charset="0"/>
                            </a:rPr>
                            <m:t> </m:t>
                          </m:r>
                        </m:den>
                      </m:f>
                      <m:r>
                        <a:rPr lang="en-US" sz="2100" i="1" dirty="0">
                          <a:latin typeface="Cambria Math" panose="02040503050406030204" pitchFamily="18" charset="0"/>
                        </a:rPr>
                        <m:t>=</m:t>
                      </m:r>
                      <m:r>
                        <a:rPr lang="en-US" sz="2100" i="1" dirty="0">
                          <a:latin typeface="Cambria Math" panose="02040503050406030204" pitchFamily="18" charset="0"/>
                        </a:rPr>
                        <m:t>1</m:t>
                      </m:r>
                      <m:r>
                        <a:rPr lang="en-US" sz="2100" i="1">
                          <a:latin typeface="Cambria Math" panose="02040503050406030204" pitchFamily="18" charset="0"/>
                        </a:rPr>
                        <m:t> </m:t>
                      </m:r>
                    </m:oMath>
                  </m:oMathPara>
                </a14:m>
                <a:endParaRPr lang="el-GR" sz="2100" dirty="0"/>
              </a:p>
            </p:txBody>
          </p:sp>
        </mc:Choice>
        <mc:Fallback xmlns="">
          <p:sp>
            <p:nvSpPr>
              <p:cNvPr id="2" name="TextBox 1">
                <a:extLst>
                  <a:ext uri="{FF2B5EF4-FFF2-40B4-BE49-F238E27FC236}">
                    <a16:creationId xmlns:a16="http://schemas.microsoft.com/office/drawing/2014/main" id="{959081CD-2CB0-429F-8F16-FA4AF0F9944B}"/>
                  </a:ext>
                </a:extLst>
              </p:cNvPr>
              <p:cNvSpPr txBox="1">
                <a:spLocks noRot="1" noChangeAspect="1" noMove="1" noResize="1" noEditPoints="1" noAdjustHandles="1" noChangeArrowheads="1" noChangeShapeType="1" noTextEdit="1"/>
              </p:cNvSpPr>
              <p:nvPr/>
            </p:nvSpPr>
            <p:spPr>
              <a:xfrm>
                <a:off x="3173930" y="2015688"/>
                <a:ext cx="4365858" cy="775982"/>
              </a:xfrm>
              <a:prstGeom prst="rect">
                <a:avLst/>
              </a:prstGeom>
              <a:blipFill>
                <a:blip r:embed="rId3"/>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30BAE431-105A-DE3E-50C7-04AA4EB4DA25}"/>
              </a:ext>
            </a:extLst>
          </p:cNvPr>
          <p:cNvGrpSpPr/>
          <p:nvPr/>
        </p:nvGrpSpPr>
        <p:grpSpPr>
          <a:xfrm>
            <a:off x="107504" y="3100693"/>
            <a:ext cx="8928992" cy="1768467"/>
            <a:chOff x="79839" y="3084623"/>
            <a:chExt cx="11905323" cy="2549274"/>
          </a:xfrm>
        </p:grpSpPr>
        <p:sp>
          <p:nvSpPr>
            <p:cNvPr id="179" name="Google Shape;179;g70212178de_0_203"/>
            <p:cNvSpPr txBox="1"/>
            <p:nvPr/>
          </p:nvSpPr>
          <p:spPr>
            <a:xfrm>
              <a:off x="100663" y="3084623"/>
              <a:ext cx="11692478" cy="2273079"/>
            </a:xfrm>
            <a:prstGeom prst="rect">
              <a:avLst/>
            </a:prstGeom>
            <a:noFill/>
            <a:ln>
              <a:noFill/>
            </a:ln>
          </p:spPr>
          <p:txBody>
            <a:bodyPr spcFirstLastPara="1" wrap="square" lIns="68569" tIns="68569" rIns="68569" bIns="68569" anchor="t" anchorCtr="0">
              <a:noAutofit/>
            </a:bodyPr>
            <a:lstStyle/>
            <a:p>
              <a:pPr>
                <a:lnSpc>
                  <a:spcPct val="115000"/>
                </a:lnSpc>
                <a:buClr>
                  <a:schemeClr val="dk1"/>
                </a:buClr>
                <a:buSzPts val="1100"/>
              </a:pPr>
              <a:r>
                <a:rPr lang="en-US" sz="2400" dirty="0">
                  <a:solidFill>
                    <a:schemeClr val="accent6">
                      <a:lumMod val="75000"/>
                    </a:schemeClr>
                  </a:solidFill>
                  <a:latin typeface="Calibri"/>
                  <a:ea typeface="Calibri"/>
                  <a:cs typeface="Calibri"/>
                  <a:sym typeface="Calibri"/>
                </a:rPr>
                <a:t>demographic parity (statistical parity, independence)</a:t>
              </a:r>
              <a:endParaRPr sz="2400" dirty="0">
                <a:solidFill>
                  <a:schemeClr val="accent6">
                    <a:lumMod val="75000"/>
                  </a:schemeClr>
                </a:solidFill>
                <a:latin typeface="Calibri"/>
                <a:ea typeface="Calibri"/>
                <a:cs typeface="Calibri"/>
                <a:sym typeface="Calibri"/>
              </a:endParaRPr>
            </a:p>
            <a:p>
              <a:pPr>
                <a:lnSpc>
                  <a:spcPct val="115000"/>
                </a:lnSpc>
                <a:buClr>
                  <a:schemeClr val="dk1"/>
                </a:buClr>
                <a:buSzPts val="1100"/>
              </a:pPr>
              <a:r>
                <a:rPr lang="en-US" sz="2400" dirty="0">
                  <a:latin typeface="Calibri"/>
                  <a:ea typeface="Calibri"/>
                  <a:cs typeface="Calibri"/>
                  <a:sym typeface="Calibri"/>
                </a:rPr>
                <a:t>preserves the input ratio: </a:t>
              </a:r>
              <a:r>
                <a:rPr lang="en-US" sz="2400" i="1" dirty="0">
                  <a:latin typeface="Calibri"/>
                  <a:ea typeface="Calibri"/>
                  <a:cs typeface="Calibri"/>
                  <a:sym typeface="Calibri"/>
                </a:rPr>
                <a:t>the demographics of the individuals receiving a favorable outcome the same as demographics of the underlying population</a:t>
              </a:r>
              <a:endParaRPr i="1" dirty="0">
                <a:latin typeface="Calibri"/>
                <a:ea typeface="Calibri"/>
                <a:cs typeface="Calibri"/>
                <a:sym typeface="Calibri"/>
              </a:endParaRPr>
            </a:p>
            <a:p>
              <a:endParaRPr sz="2800" dirty="0">
                <a:latin typeface="Calibri"/>
                <a:ea typeface="Calibri"/>
                <a:cs typeface="Calibri"/>
                <a:sym typeface="Calibri"/>
              </a:endParaRPr>
            </a:p>
          </p:txBody>
        </p:sp>
        <p:sp>
          <p:nvSpPr>
            <p:cNvPr id="5" name="Rectangle 4">
              <a:extLst>
                <a:ext uri="{FF2B5EF4-FFF2-40B4-BE49-F238E27FC236}">
                  <a16:creationId xmlns:a16="http://schemas.microsoft.com/office/drawing/2014/main" id="{183281B6-7A27-407A-845A-B65DD715A032}"/>
                </a:ext>
              </a:extLst>
            </p:cNvPr>
            <p:cNvSpPr/>
            <p:nvPr/>
          </p:nvSpPr>
          <p:spPr>
            <a:xfrm>
              <a:off x="79839" y="3087921"/>
              <a:ext cx="11905323" cy="2545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 name="TextBox 3">
            <a:extLst>
              <a:ext uri="{FF2B5EF4-FFF2-40B4-BE49-F238E27FC236}">
                <a16:creationId xmlns:a16="http://schemas.microsoft.com/office/drawing/2014/main" id="{572F9483-DA51-4052-983F-BB2D8DA43931}"/>
              </a:ext>
            </a:extLst>
          </p:cNvPr>
          <p:cNvSpPr txBox="1"/>
          <p:nvPr/>
        </p:nvSpPr>
        <p:spPr>
          <a:xfrm>
            <a:off x="123122" y="5342790"/>
            <a:ext cx="8913374" cy="830997"/>
          </a:xfrm>
          <a:prstGeom prst="rect">
            <a:avLst/>
          </a:prstGeom>
          <a:noFill/>
        </p:spPr>
        <p:txBody>
          <a:bodyPr wrap="square" rtlCol="0">
            <a:spAutoFit/>
          </a:bodyPr>
          <a:lstStyle/>
          <a:p>
            <a:r>
              <a:rPr lang="en-US" sz="2400" dirty="0">
                <a:solidFill>
                  <a:schemeClr val="accent6">
                    <a:lumMod val="75000"/>
                  </a:schemeClr>
                </a:solidFill>
                <a:latin typeface="Calibri" panose="020F0502020204030204" pitchFamily="34" charset="0"/>
                <a:cs typeface="Calibri" panose="020F0502020204030204" pitchFamily="34" charset="0"/>
              </a:rPr>
              <a:t>Equity, or equality of output:</a:t>
            </a:r>
            <a:r>
              <a:rPr lang="en-US" sz="2400" dirty="0">
                <a:latin typeface="Calibri" panose="020F0502020204030204" pitchFamily="34" charset="0"/>
                <a:cs typeface="Calibri" panose="020F0502020204030204" pitchFamily="34" charset="0"/>
              </a:rPr>
              <a:t> members of each group have the </a:t>
            </a:r>
            <a:r>
              <a:rPr lang="en-US" sz="2400" i="1" dirty="0">
                <a:latin typeface="Calibri" panose="020F0502020204030204" pitchFamily="34" charset="0"/>
                <a:cs typeface="Calibri" panose="020F0502020204030204" pitchFamily="34" charset="0"/>
              </a:rPr>
              <a:t>same chance of getting the favorable output</a:t>
            </a:r>
            <a:r>
              <a:rPr lang="en-US" sz="2400" dirty="0">
                <a:latin typeface="Calibri" panose="020F0502020204030204" pitchFamily="34" charset="0"/>
                <a:cs typeface="Calibri" panose="020F0502020204030204" pitchFamily="34" charset="0"/>
              </a:rPr>
              <a:t>.</a:t>
            </a:r>
          </a:p>
        </p:txBody>
      </p:sp>
      <p:sp>
        <p:nvSpPr>
          <p:cNvPr id="10" name="Title 1">
            <a:extLst>
              <a:ext uri="{FF2B5EF4-FFF2-40B4-BE49-F238E27FC236}">
                <a16:creationId xmlns:a16="http://schemas.microsoft.com/office/drawing/2014/main" id="{ABB170AF-9890-40B0-8490-A4B63DF03A5D}"/>
              </a:ext>
            </a:extLst>
          </p:cNvPr>
          <p:cNvSpPr txBox="1">
            <a:spLocks noGrp="1"/>
          </p:cNvSpPr>
          <p:nvPr>
            <p:ph type="title"/>
          </p:nvPr>
        </p:nvSpPr>
        <p:spPr>
          <a:xfrm>
            <a:off x="551543" y="196779"/>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Group Fairness: parity</a:t>
            </a:r>
          </a:p>
        </p:txBody>
      </p:sp>
      <p:sp>
        <p:nvSpPr>
          <p:cNvPr id="8" name="TextBox 7">
            <a:extLst>
              <a:ext uri="{FF2B5EF4-FFF2-40B4-BE49-F238E27FC236}">
                <a16:creationId xmlns:a16="http://schemas.microsoft.com/office/drawing/2014/main" id="{BEA4D75D-5CD1-4D97-9CD4-2DBA9CB3A1C2}"/>
              </a:ext>
            </a:extLst>
          </p:cNvPr>
          <p:cNvSpPr txBox="1"/>
          <p:nvPr/>
        </p:nvSpPr>
        <p:spPr>
          <a:xfrm>
            <a:off x="123122" y="4937002"/>
            <a:ext cx="8769357" cy="369332"/>
          </a:xfrm>
          <a:prstGeom prst="rect">
            <a:avLst/>
          </a:prstGeom>
          <a:noFill/>
        </p:spPr>
        <p:txBody>
          <a:bodyPr wrap="square" rtlCol="0">
            <a:spAutoFit/>
          </a:bodyPr>
          <a:lstStyle/>
          <a:p>
            <a:r>
              <a:rPr lang="en-US" dirty="0"/>
              <a:t>If there 10% of women among the applicants, 10% of those getting the job are women</a:t>
            </a:r>
            <a:endParaRPr lang="el-GR" dirty="0"/>
          </a:p>
        </p:txBody>
      </p:sp>
      <p:sp>
        <p:nvSpPr>
          <p:cNvPr id="6" name="TextBox 5">
            <a:extLst>
              <a:ext uri="{FF2B5EF4-FFF2-40B4-BE49-F238E27FC236}">
                <a16:creationId xmlns:a16="http://schemas.microsoft.com/office/drawing/2014/main" id="{A2106814-A695-BEA3-54B0-A0EBD4D3142F}"/>
              </a:ext>
            </a:extLst>
          </p:cNvPr>
          <p:cNvSpPr txBox="1"/>
          <p:nvPr/>
        </p:nvSpPr>
        <p:spPr>
          <a:xfrm>
            <a:off x="287428" y="1162039"/>
            <a:ext cx="8370497" cy="707886"/>
          </a:xfrm>
          <a:prstGeom prst="rect">
            <a:avLst/>
          </a:prstGeom>
          <a:noFill/>
        </p:spPr>
        <p:txBody>
          <a:bodyPr wrap="square" rtlCol="0">
            <a:spAutoFit/>
          </a:bodyPr>
          <a:lstStyle/>
          <a:p>
            <a:r>
              <a:rPr lang="en-US" sz="2000" dirty="0">
                <a:latin typeface="Calibri"/>
                <a:ea typeface="Calibri"/>
                <a:cs typeface="Calibri"/>
                <a:sym typeface="Calibri"/>
              </a:rPr>
              <a:t>Compare the probability of a </a:t>
            </a:r>
            <a:r>
              <a:rPr lang="en-US" sz="2000" i="1" dirty="0">
                <a:latin typeface="Calibri"/>
                <a:ea typeface="Calibri"/>
                <a:cs typeface="Calibri"/>
                <a:sym typeface="Calibri"/>
              </a:rPr>
              <a:t>favorable outcome for the </a:t>
            </a:r>
            <a:r>
              <a:rPr lang="en-US" sz="2000" b="1" i="1" dirty="0">
                <a:solidFill>
                  <a:srgbClr val="FF0000"/>
                </a:solidFill>
                <a:latin typeface="Calibri"/>
                <a:ea typeface="Calibri"/>
                <a:cs typeface="Calibri"/>
                <a:sym typeface="Calibri"/>
              </a:rPr>
              <a:t>non-protected group </a:t>
            </a:r>
            <a:r>
              <a:rPr lang="en-US" sz="2000" dirty="0">
                <a:latin typeface="Calibri"/>
                <a:ea typeface="Calibri"/>
                <a:cs typeface="Calibri"/>
                <a:sym typeface="Calibri"/>
              </a:rPr>
              <a:t>with the probability of a </a:t>
            </a:r>
            <a:r>
              <a:rPr lang="en-US" sz="2000" i="1" dirty="0">
                <a:latin typeface="Calibri"/>
                <a:ea typeface="Calibri"/>
                <a:cs typeface="Calibri"/>
                <a:sym typeface="Calibri"/>
              </a:rPr>
              <a:t>favorable outcome for the </a:t>
            </a:r>
            <a:r>
              <a:rPr lang="en-US" sz="2000" b="1" i="1" dirty="0">
                <a:solidFill>
                  <a:schemeClr val="accent1">
                    <a:lumMod val="75000"/>
                  </a:schemeClr>
                </a:solidFill>
                <a:latin typeface="Calibri"/>
                <a:ea typeface="Calibri"/>
                <a:cs typeface="Calibri"/>
                <a:sym typeface="Calibri"/>
              </a:rPr>
              <a:t>protected group</a:t>
            </a:r>
          </a:p>
        </p:txBody>
      </p:sp>
      <p:sp>
        <p:nvSpPr>
          <p:cNvPr id="9" name="TextBox 8">
            <a:extLst>
              <a:ext uri="{FF2B5EF4-FFF2-40B4-BE49-F238E27FC236}">
                <a16:creationId xmlns:a16="http://schemas.microsoft.com/office/drawing/2014/main" id="{47731789-5050-1CA3-2CBF-809995BB41C4}"/>
              </a:ext>
            </a:extLst>
          </p:cNvPr>
          <p:cNvSpPr txBox="1"/>
          <p:nvPr/>
        </p:nvSpPr>
        <p:spPr>
          <a:xfrm>
            <a:off x="277894" y="6227930"/>
            <a:ext cx="8331995" cy="400110"/>
          </a:xfrm>
          <a:prstGeom prst="rect">
            <a:avLst/>
          </a:prstGeom>
          <a:noFill/>
        </p:spPr>
        <p:txBody>
          <a:bodyPr wrap="square" rtlCol="0">
            <a:spAutoFit/>
          </a:bodyPr>
          <a:lstStyle/>
          <a:p>
            <a:r>
              <a:rPr lang="en-US" sz="2000" dirty="0">
                <a:latin typeface="Calibri"/>
                <a:ea typeface="Calibri"/>
                <a:cs typeface="Calibri"/>
                <a:sym typeface="Calibri"/>
              </a:rPr>
              <a:t>Instead of equal, some other value</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e.g., </a:t>
            </a:r>
            <a:r>
              <a:rPr lang="el-GR" sz="2000" dirty="0">
                <a:latin typeface="Calibri" panose="020F0502020204030204" pitchFamily="34" charset="0"/>
                <a:cs typeface="Calibri" panose="020F0502020204030204" pitchFamily="34" charset="0"/>
              </a:rPr>
              <a:t>80% </a:t>
            </a:r>
            <a:r>
              <a:rPr lang="en-US" sz="2000" dirty="0">
                <a:latin typeface="Calibri" panose="020F0502020204030204" pitchFamily="34" charset="0"/>
                <a:cs typeface="Calibri" panose="020F0502020204030204" pitchFamily="34" charset="0"/>
              </a:rPr>
              <a:t>rule, or disparate impact</a:t>
            </a:r>
            <a:endParaRPr lang="en-US" sz="2000" dirty="0">
              <a:latin typeface="Calibri"/>
              <a:ea typeface="Calibri"/>
              <a:cs typeface="Calibri"/>
              <a:sym typeface="Calibri"/>
            </a:endParaRPr>
          </a:p>
        </p:txBody>
      </p:sp>
    </p:spTree>
    <p:extLst>
      <p:ext uri="{BB962C8B-B14F-4D97-AF65-F5344CB8AC3E}">
        <p14:creationId xmlns:p14="http://schemas.microsoft.com/office/powerpoint/2010/main" val="3854560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8627FA-D4B5-43DE-ADC2-00F779ED001D}"/>
              </a:ext>
            </a:extLst>
          </p:cNvPr>
          <p:cNvSpPr>
            <a:spLocks noGrp="1"/>
          </p:cNvSpPr>
          <p:nvPr>
            <p:ph type="sldNum" idx="12"/>
          </p:nvPr>
        </p:nvSpPr>
        <p:spPr/>
        <p:txBody>
          <a:bodyPr/>
          <a:lstStyle/>
          <a:p>
            <a:fld id="{00000000-1234-1234-1234-123412341234}" type="slidenum">
              <a:rPr lang="en-US" smtClean="0"/>
              <a:pPr/>
              <a:t>97</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E0A9076-71E5-4DB1-8CF4-809850913CAA}"/>
                  </a:ext>
                </a:extLst>
              </p:cNvPr>
              <p:cNvSpPr txBox="1"/>
              <p:nvPr/>
            </p:nvSpPr>
            <p:spPr>
              <a:xfrm>
                <a:off x="82701" y="1391104"/>
                <a:ext cx="6793934" cy="471539"/>
              </a:xfrm>
              <a:prstGeom prst="rect">
                <a:avLst/>
              </a:prstGeom>
              <a:noFill/>
            </p:spPr>
            <p:txBody>
              <a:bodyPr wrap="square" rtlCol="0">
                <a:spAutoFit/>
              </a:bodyPr>
              <a:lstStyle/>
              <a:p>
                <a:r>
                  <a:rPr lang="en-US" sz="2400" dirty="0">
                    <a:solidFill>
                      <a:schemeClr val="dk1"/>
                    </a:solidFill>
                    <a:latin typeface="Calibri"/>
                    <a:ea typeface="Calibri"/>
                    <a:cs typeface="Calibri"/>
                    <a:sym typeface="Calibri"/>
                  </a:rPr>
                  <a:t>Both the predicted  output </a:t>
                </a:r>
                <a14:m>
                  <m:oMath xmlns:m="http://schemas.openxmlformats.org/officeDocument/2006/math">
                    <m:acc>
                      <m:accPr>
                        <m:chr m:val="̂"/>
                        <m:ctrlPr>
                          <a:rPr lang="en-US" sz="2400" i="1">
                            <a:solidFill>
                              <a:srgbClr val="00B050"/>
                            </a:solidFill>
                            <a:latin typeface="Cambria Math" panose="02040503050406030204" pitchFamily="18" charset="0"/>
                            <a:cs typeface="Calibri"/>
                            <a:sym typeface="Calibri"/>
                          </a:rPr>
                        </m:ctrlPr>
                      </m:accPr>
                      <m:e>
                        <m:r>
                          <a:rPr lang="en-US" sz="2400" i="1">
                            <a:solidFill>
                              <a:srgbClr val="00B050"/>
                            </a:solidFill>
                            <a:latin typeface="Cambria Math" panose="02040503050406030204" pitchFamily="18" charset="0"/>
                            <a:cs typeface="Calibri"/>
                            <a:sym typeface="Calibri"/>
                          </a:rPr>
                          <m:t>𝑌</m:t>
                        </m:r>
                      </m:e>
                    </m:acc>
                  </m:oMath>
                </a14:m>
                <a:r>
                  <a:rPr lang="en-US" sz="2400" i="1" dirty="0">
                    <a:solidFill>
                      <a:srgbClr val="00B050"/>
                    </a:solidFill>
                    <a:latin typeface="Cambria Math" panose="02040503050406030204" pitchFamily="18" charset="0"/>
                    <a:cs typeface="Calibri"/>
                    <a:sym typeface="Calibri"/>
                  </a:rPr>
                  <a:t> </a:t>
                </a:r>
                <a:r>
                  <a:rPr lang="en-US" sz="2400" b="1" dirty="0">
                    <a:solidFill>
                      <a:schemeClr val="dk1"/>
                    </a:solidFill>
                    <a:latin typeface="Calibri"/>
                    <a:ea typeface="Calibri"/>
                    <a:cs typeface="Calibri"/>
                    <a:sym typeface="Calibri"/>
                  </a:rPr>
                  <a:t>and </a:t>
                </a:r>
                <a:r>
                  <a:rPr lang="en-US" sz="2400" dirty="0">
                    <a:solidFill>
                      <a:schemeClr val="dk1"/>
                    </a:solidFill>
                    <a:latin typeface="Calibri"/>
                    <a:ea typeface="Calibri"/>
                    <a:cs typeface="Calibri"/>
                    <a:sym typeface="Calibri"/>
                  </a:rPr>
                  <a:t>the actual output </a:t>
                </a:r>
                <a14:m>
                  <m:oMath xmlns:m="http://schemas.openxmlformats.org/officeDocument/2006/math">
                    <m:r>
                      <a:rPr lang="en-US" sz="2400" i="1">
                        <a:solidFill>
                          <a:srgbClr val="00B050"/>
                        </a:solidFill>
                        <a:latin typeface="Cambria Math" panose="02040503050406030204" pitchFamily="18" charset="0"/>
                        <a:ea typeface="Calibri"/>
                        <a:cs typeface="Calibri"/>
                        <a:sym typeface="Calibri"/>
                      </a:rPr>
                      <m:t>𝑌</m:t>
                    </m:r>
                  </m:oMath>
                </a14:m>
                <a:endParaRPr lang="en-US" sz="2400" dirty="0">
                  <a:solidFill>
                    <a:srgbClr val="00B050"/>
                  </a:solidFill>
                  <a:latin typeface="Calibri"/>
                  <a:ea typeface="Calibri"/>
                  <a:cs typeface="Calibri"/>
                  <a:sym typeface="Calibri"/>
                </a:endParaRPr>
              </a:p>
            </p:txBody>
          </p:sp>
        </mc:Choice>
        <mc:Fallback xmlns="">
          <p:sp>
            <p:nvSpPr>
              <p:cNvPr id="4" name="TextBox 3">
                <a:extLst>
                  <a:ext uri="{FF2B5EF4-FFF2-40B4-BE49-F238E27FC236}">
                    <a16:creationId xmlns:a16="http://schemas.microsoft.com/office/drawing/2014/main" id="{FE0A9076-71E5-4DB1-8CF4-809850913CAA}"/>
                  </a:ext>
                </a:extLst>
              </p:cNvPr>
              <p:cNvSpPr txBox="1">
                <a:spLocks noRot="1" noChangeAspect="1" noMove="1" noResize="1" noEditPoints="1" noAdjustHandles="1" noChangeArrowheads="1" noChangeShapeType="1" noTextEdit="1"/>
              </p:cNvSpPr>
              <p:nvPr/>
            </p:nvSpPr>
            <p:spPr>
              <a:xfrm>
                <a:off x="82701" y="1391104"/>
                <a:ext cx="6793934" cy="471539"/>
              </a:xfrm>
              <a:prstGeom prst="rect">
                <a:avLst/>
              </a:prstGeom>
              <a:blipFill>
                <a:blip r:embed="rId3"/>
                <a:stretch>
                  <a:fillRect l="-1436" t="-7692" b="-28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BAFB37E-54E8-45C7-B3CF-87685AFF3DCF}"/>
                  </a:ext>
                </a:extLst>
              </p:cNvPr>
              <p:cNvSpPr txBox="1"/>
              <p:nvPr/>
            </p:nvSpPr>
            <p:spPr>
              <a:xfrm>
                <a:off x="179512" y="2860431"/>
                <a:ext cx="3217869" cy="4168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srgbClr val="0070C0"/>
                          </a:solidFill>
                          <a:latin typeface="Cambria Math" panose="02040503050406030204" pitchFamily="18" charset="0"/>
                        </a:rPr>
                        <m:t>𝑃</m:t>
                      </m:r>
                      <m:d>
                        <m:dPr>
                          <m:begChr m:val="["/>
                          <m:endChr m:val="|"/>
                          <m:ctrlPr>
                            <a:rPr lang="en-US" sz="2400" i="1">
                              <a:solidFill>
                                <a:srgbClr val="0070C0"/>
                              </a:solidFill>
                              <a:latin typeface="Cambria Math" panose="02040503050406030204" pitchFamily="18" charset="0"/>
                            </a:rPr>
                          </m:ctrlPr>
                        </m:dPr>
                        <m:e>
                          <m:acc>
                            <m:accPr>
                              <m:chr m:val="̂"/>
                              <m:ctrlPr>
                                <a:rPr lang="en-US" sz="2400" i="1">
                                  <a:solidFill>
                                    <a:srgbClr val="0070C0"/>
                                  </a:solidFill>
                                  <a:latin typeface="Cambria Math" panose="02040503050406030204" pitchFamily="18" charset="0"/>
                                </a:rPr>
                              </m:ctrlPr>
                            </m:accPr>
                            <m:e>
                              <m:r>
                                <a:rPr lang="en-US" sz="2400" i="1">
                                  <a:solidFill>
                                    <a:srgbClr val="0070C0"/>
                                  </a:solidFill>
                                  <a:latin typeface="Cambria Math" panose="02040503050406030204" pitchFamily="18" charset="0"/>
                                </a:rPr>
                                <m:t>𝑌</m:t>
                              </m:r>
                            </m:e>
                          </m:acc>
                          <m:r>
                            <a:rPr lang="en-US" sz="2400" i="1">
                              <a:solidFill>
                                <a:srgbClr val="0070C0"/>
                              </a:solidFill>
                              <a:latin typeface="Cambria Math" panose="02040503050406030204" pitchFamily="18" charset="0"/>
                            </a:rPr>
                            <m:t>=1 </m:t>
                          </m:r>
                        </m:e>
                      </m:d>
                      <m:r>
                        <a:rPr lang="en-US" sz="2400" i="1">
                          <a:solidFill>
                            <a:srgbClr val="0070C0"/>
                          </a:solidFill>
                          <a:latin typeface="Cambria Math" panose="02040503050406030204" pitchFamily="18" charset="0"/>
                        </a:rPr>
                        <m:t>𝑌</m:t>
                      </m:r>
                      <m:r>
                        <a:rPr lang="en-US" sz="2400" i="1">
                          <a:solidFill>
                            <a:srgbClr val="0070C0"/>
                          </a:solidFill>
                          <a:latin typeface="Cambria Math" panose="02040503050406030204" pitchFamily="18" charset="0"/>
                        </a:rPr>
                        <m:t>=1, </m:t>
                      </m:r>
                      <m:r>
                        <a:rPr lang="en-US" sz="2400" i="1">
                          <a:solidFill>
                            <a:srgbClr val="0070C0"/>
                          </a:solidFill>
                          <a:latin typeface="Cambria Math" panose="02040503050406030204" pitchFamily="18" charset="0"/>
                        </a:rPr>
                        <m:t>𝑣</m:t>
                      </m:r>
                      <m:r>
                        <a:rPr lang="en-US" sz="2400" i="1">
                          <a:solidFill>
                            <a:srgbClr val="0070C0"/>
                          </a:solidFill>
                          <a:latin typeface="Cambria Math" panose="02040503050406030204" pitchFamily="18" charset="0"/>
                          <a:ea typeface="Cambria Math" panose="02040503050406030204" pitchFamily="18" charset="0"/>
                        </a:rPr>
                        <m:t>∈</m:t>
                      </m:r>
                      <m:sSup>
                        <m:sSupPr>
                          <m:ctrlPr>
                            <a:rPr lang="en-US" sz="2400" i="1">
                              <a:solidFill>
                                <a:srgbClr val="0070C0"/>
                              </a:solidFill>
                              <a:latin typeface="Cambria Math" panose="02040503050406030204" pitchFamily="18" charset="0"/>
                              <a:ea typeface="Cambria Math" panose="02040503050406030204" pitchFamily="18" charset="0"/>
                            </a:rPr>
                          </m:ctrlPr>
                        </m:sSupPr>
                        <m:e>
                          <m:r>
                            <a:rPr lang="en-US" sz="2400" i="1">
                              <a:solidFill>
                                <a:srgbClr val="0070C0"/>
                              </a:solidFill>
                              <a:latin typeface="Cambria Math" panose="02040503050406030204" pitchFamily="18" charset="0"/>
                              <a:ea typeface="Cambria Math" panose="02040503050406030204" pitchFamily="18" charset="0"/>
                            </a:rPr>
                            <m:t>𝐺</m:t>
                          </m:r>
                        </m:e>
                        <m:sup>
                          <m:r>
                            <a:rPr lang="en-US" sz="2400" i="1">
                              <a:solidFill>
                                <a:srgbClr val="0070C0"/>
                              </a:solidFill>
                              <a:latin typeface="Cambria Math" panose="02040503050406030204" pitchFamily="18" charset="0"/>
                              <a:ea typeface="Cambria Math" panose="02040503050406030204" pitchFamily="18" charset="0"/>
                            </a:rPr>
                            <m:t>−</m:t>
                          </m:r>
                        </m:sup>
                      </m:sSup>
                      <m:r>
                        <a:rPr lang="en-US" sz="2400" i="1">
                          <a:solidFill>
                            <a:srgbClr val="0070C0"/>
                          </a:solidFill>
                          <a:latin typeface="Cambria Math" panose="02040503050406030204" pitchFamily="18" charset="0"/>
                        </a:rPr>
                        <m:t>]</m:t>
                      </m:r>
                    </m:oMath>
                  </m:oMathPara>
                </a14:m>
                <a:endParaRPr lang="el-GR" sz="2400" dirty="0">
                  <a:solidFill>
                    <a:srgbClr val="0070C0"/>
                  </a:solidFill>
                </a:endParaRPr>
              </a:p>
            </p:txBody>
          </p:sp>
        </mc:Choice>
        <mc:Fallback xmlns="">
          <p:sp>
            <p:nvSpPr>
              <p:cNvPr id="7" name="TextBox 6">
                <a:extLst>
                  <a:ext uri="{FF2B5EF4-FFF2-40B4-BE49-F238E27FC236}">
                    <a16:creationId xmlns:a16="http://schemas.microsoft.com/office/drawing/2014/main" id="{1BAFB37E-54E8-45C7-B3CF-87685AFF3DCF}"/>
                  </a:ext>
                </a:extLst>
              </p:cNvPr>
              <p:cNvSpPr txBox="1">
                <a:spLocks noRot="1" noChangeAspect="1" noMove="1" noResize="1" noEditPoints="1" noAdjustHandles="1" noChangeArrowheads="1" noChangeShapeType="1" noTextEdit="1"/>
              </p:cNvSpPr>
              <p:nvPr/>
            </p:nvSpPr>
            <p:spPr>
              <a:xfrm>
                <a:off x="179512" y="2860431"/>
                <a:ext cx="3217869" cy="416845"/>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16B3E18-CBA4-4692-818A-F8C7E3EE1DA4}"/>
              </a:ext>
            </a:extLst>
          </p:cNvPr>
          <p:cNvSpPr txBox="1"/>
          <p:nvPr/>
        </p:nvSpPr>
        <p:spPr>
          <a:xfrm>
            <a:off x="3415440" y="2878789"/>
            <a:ext cx="5549048" cy="400110"/>
          </a:xfrm>
          <a:prstGeom prst="rect">
            <a:avLst/>
          </a:prstGeom>
          <a:noFill/>
        </p:spPr>
        <p:txBody>
          <a:bodyPr wrap="square" rtlCol="0">
            <a:spAutoFit/>
          </a:bodyPr>
          <a:lstStyle/>
          <a:p>
            <a:r>
              <a:rPr lang="en-US" sz="2000" i="1" dirty="0">
                <a:latin typeface="Calibri" panose="020F0502020204030204" pitchFamily="34" charset="0"/>
                <a:cs typeface="Calibri" panose="020F0502020204030204" pitchFamily="34" charset="0"/>
              </a:rPr>
              <a:t>TP (true positive) rate </a:t>
            </a:r>
            <a:r>
              <a:rPr lang="en-US" sz="2000" dirty="0">
                <a:latin typeface="Calibri" panose="020F0502020204030204" pitchFamily="34" charset="0"/>
                <a:cs typeface="Calibri" panose="020F0502020204030204" pitchFamily="34" charset="0"/>
              </a:rPr>
              <a:t>for the non-protected group </a:t>
            </a:r>
            <a:endParaRPr lang="el-GR" sz="20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873D50-74F1-469E-86BB-6F7B8275502B}"/>
              </a:ext>
            </a:extLst>
          </p:cNvPr>
          <p:cNvSpPr txBox="1"/>
          <p:nvPr/>
        </p:nvSpPr>
        <p:spPr>
          <a:xfrm>
            <a:off x="3535247" y="3368309"/>
            <a:ext cx="3506492" cy="400110"/>
          </a:xfrm>
          <a:prstGeom prst="rect">
            <a:avLst/>
          </a:prstGeom>
          <a:noFill/>
        </p:spPr>
        <p:txBody>
          <a:bodyPr wrap="square" rtlCol="0">
            <a:spAutoFit/>
          </a:bodyPr>
          <a:lstStyle/>
          <a:p>
            <a:r>
              <a:rPr lang="en-US" sz="2000" i="1" dirty="0">
                <a:latin typeface="Calibri" panose="020F0502020204030204" pitchFamily="34" charset="0"/>
                <a:cs typeface="Calibri" panose="020F0502020204030204" pitchFamily="34" charset="0"/>
              </a:rPr>
              <a:t>TP rate </a:t>
            </a:r>
            <a:r>
              <a:rPr lang="en-US" sz="2000" dirty="0">
                <a:latin typeface="Calibri" panose="020F0502020204030204" pitchFamily="34" charset="0"/>
                <a:cs typeface="Calibri" panose="020F0502020204030204" pitchFamily="34" charset="0"/>
              </a:rPr>
              <a:t>for the protected group</a:t>
            </a:r>
            <a:endParaRPr lang="el-GR" sz="20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8CE97BB-F52C-403C-A684-FB6E6B60BBB6}"/>
              </a:ext>
            </a:extLst>
          </p:cNvPr>
          <p:cNvSpPr txBox="1"/>
          <p:nvPr/>
        </p:nvSpPr>
        <p:spPr>
          <a:xfrm>
            <a:off x="160306" y="2249058"/>
            <a:ext cx="1601237"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For example:</a:t>
            </a:r>
            <a:endParaRPr lang="el-GR"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1132C51-C44B-4E62-8D41-3BEA758202B9}"/>
                  </a:ext>
                </a:extLst>
              </p:cNvPr>
              <p:cNvSpPr txBox="1"/>
              <p:nvPr/>
            </p:nvSpPr>
            <p:spPr>
              <a:xfrm>
                <a:off x="91625" y="3364139"/>
                <a:ext cx="3217869" cy="4168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srgbClr val="FF0000"/>
                          </a:solidFill>
                          <a:latin typeface="Cambria Math" panose="02040503050406030204" pitchFamily="18" charset="0"/>
                        </a:rPr>
                        <m:t>𝑃</m:t>
                      </m:r>
                      <m:d>
                        <m:dPr>
                          <m:begChr m:val="["/>
                          <m:endChr m:val="|"/>
                          <m:ctrlPr>
                            <a:rPr lang="en-US" sz="2400" i="1">
                              <a:solidFill>
                                <a:srgbClr val="FF0000"/>
                              </a:solidFill>
                              <a:latin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𝑌</m:t>
                              </m:r>
                            </m:e>
                          </m:acc>
                          <m:r>
                            <a:rPr lang="en-US" sz="2400" i="1">
                              <a:solidFill>
                                <a:srgbClr val="FF0000"/>
                              </a:solidFill>
                              <a:latin typeface="Cambria Math" panose="02040503050406030204" pitchFamily="18" charset="0"/>
                            </a:rPr>
                            <m:t>=1 </m:t>
                          </m:r>
                        </m:e>
                      </m:d>
                      <m:r>
                        <a:rPr lang="en-US" sz="2400" i="1">
                          <a:solidFill>
                            <a:srgbClr val="FF0000"/>
                          </a:solidFill>
                          <a:latin typeface="Cambria Math" panose="02040503050406030204" pitchFamily="18" charset="0"/>
                        </a:rPr>
                        <m:t>𝑌</m:t>
                      </m:r>
                      <m:r>
                        <a:rPr lang="en-US" sz="2400" i="1">
                          <a:solidFill>
                            <a:srgbClr val="FF0000"/>
                          </a:solidFill>
                          <a:latin typeface="Cambria Math" panose="02040503050406030204" pitchFamily="18" charset="0"/>
                        </a:rPr>
                        <m:t>=1, </m:t>
                      </m:r>
                      <m:r>
                        <a:rPr lang="en-US" sz="2400" i="1">
                          <a:solidFill>
                            <a:srgbClr val="FF0000"/>
                          </a:solidFill>
                          <a:latin typeface="Cambria Math" panose="02040503050406030204" pitchFamily="18" charset="0"/>
                        </a:rPr>
                        <m:t>𝑣</m:t>
                      </m:r>
                      <m:r>
                        <a:rPr lang="en-US" sz="2400" i="1">
                          <a:solidFill>
                            <a:srgbClr val="FF0000"/>
                          </a:solidFill>
                          <a:latin typeface="Cambria Math" panose="02040503050406030204" pitchFamily="18" charset="0"/>
                          <a:ea typeface="Cambria Math" panose="02040503050406030204" pitchFamily="18" charset="0"/>
                        </a:rPr>
                        <m:t>∈</m:t>
                      </m:r>
                      <m:sSup>
                        <m:sSupPr>
                          <m:ctrlPr>
                            <a:rPr lang="en-US" sz="2400" i="1">
                              <a:solidFill>
                                <a:srgbClr val="FF0000"/>
                              </a:solidFill>
                              <a:latin typeface="Cambria Math" panose="02040503050406030204" pitchFamily="18" charset="0"/>
                              <a:ea typeface="Cambria Math" panose="02040503050406030204" pitchFamily="18" charset="0"/>
                            </a:rPr>
                          </m:ctrlPr>
                        </m:sSupPr>
                        <m:e>
                          <m:r>
                            <a:rPr lang="en-US" sz="2400" i="1">
                              <a:solidFill>
                                <a:srgbClr val="FF0000"/>
                              </a:solidFill>
                              <a:latin typeface="Cambria Math" panose="02040503050406030204" pitchFamily="18" charset="0"/>
                              <a:ea typeface="Cambria Math" panose="02040503050406030204" pitchFamily="18" charset="0"/>
                            </a:rPr>
                            <m:t>𝐺</m:t>
                          </m:r>
                        </m:e>
                        <m:sup>
                          <m:r>
                            <a:rPr lang="en-US" sz="2400" i="1">
                              <a:solidFill>
                                <a:srgbClr val="FF0000"/>
                              </a:solidFill>
                              <a:latin typeface="Cambria Math" panose="02040503050406030204" pitchFamily="18" charset="0"/>
                              <a:ea typeface="Cambria Math" panose="02040503050406030204" pitchFamily="18" charset="0"/>
                            </a:rPr>
                            <m:t>+</m:t>
                          </m:r>
                        </m:sup>
                      </m:sSup>
                      <m:r>
                        <a:rPr lang="en-US" sz="2400" i="1">
                          <a:solidFill>
                            <a:srgbClr val="FF0000"/>
                          </a:solidFill>
                          <a:latin typeface="Cambria Math" panose="02040503050406030204" pitchFamily="18" charset="0"/>
                        </a:rPr>
                        <m:t>]</m:t>
                      </m:r>
                    </m:oMath>
                  </m:oMathPara>
                </a14:m>
                <a:endParaRPr lang="el-GR" sz="2400" dirty="0">
                  <a:solidFill>
                    <a:srgbClr val="FF0000"/>
                  </a:solidFill>
                </a:endParaRPr>
              </a:p>
            </p:txBody>
          </p:sp>
        </mc:Choice>
        <mc:Fallback xmlns="">
          <p:sp>
            <p:nvSpPr>
              <p:cNvPr id="23" name="TextBox 22">
                <a:extLst>
                  <a:ext uri="{FF2B5EF4-FFF2-40B4-BE49-F238E27FC236}">
                    <a16:creationId xmlns:a16="http://schemas.microsoft.com/office/drawing/2014/main" id="{B1132C51-C44B-4E62-8D41-3BEA758202B9}"/>
                  </a:ext>
                </a:extLst>
              </p:cNvPr>
              <p:cNvSpPr txBox="1">
                <a:spLocks noRot="1" noChangeAspect="1" noMove="1" noResize="1" noEditPoints="1" noAdjustHandles="1" noChangeArrowheads="1" noChangeShapeType="1" noTextEdit="1"/>
              </p:cNvSpPr>
              <p:nvPr/>
            </p:nvSpPr>
            <p:spPr>
              <a:xfrm>
                <a:off x="91625" y="3364139"/>
                <a:ext cx="3217869" cy="416845"/>
              </a:xfrm>
              <a:prstGeom prst="rect">
                <a:avLst/>
              </a:prstGeom>
              <a:blipFill>
                <a:blip r:embed="rId5"/>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731BF018-5F62-4E22-892A-5D08E22A9EE8}"/>
              </a:ext>
            </a:extLst>
          </p:cNvPr>
          <p:cNvSpPr txBox="1"/>
          <p:nvPr/>
        </p:nvSpPr>
        <p:spPr>
          <a:xfrm>
            <a:off x="3415440" y="2402282"/>
            <a:ext cx="5869983"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Knows as </a:t>
            </a:r>
            <a:r>
              <a:rPr lang="en-US" sz="2000" dirty="0">
                <a:solidFill>
                  <a:schemeClr val="accent6">
                    <a:lumMod val="75000"/>
                  </a:schemeClr>
                </a:solidFill>
                <a:latin typeface="Calibri" panose="020F0502020204030204" pitchFamily="34" charset="0"/>
                <a:cs typeface="Calibri" panose="020F0502020204030204" pitchFamily="34" charset="0"/>
              </a:rPr>
              <a:t>equal opportunity</a:t>
            </a:r>
          </a:p>
        </p:txBody>
      </p:sp>
      <mc:AlternateContent xmlns:mc="http://schemas.openxmlformats.org/markup-compatibility/2006" xmlns:a14="http://schemas.microsoft.com/office/drawing/2010/main">
        <mc:Choice Requires="a14">
          <p:graphicFrame>
            <p:nvGraphicFramePr>
              <p:cNvPr id="2" name="Table 4">
                <a:extLst>
                  <a:ext uri="{FF2B5EF4-FFF2-40B4-BE49-F238E27FC236}">
                    <a16:creationId xmlns:a16="http://schemas.microsoft.com/office/drawing/2014/main" id="{688E3642-691B-4EBD-9871-C30040599562}"/>
                  </a:ext>
                </a:extLst>
              </p:cNvPr>
              <p:cNvGraphicFramePr>
                <a:graphicFrameLocks noGrp="1"/>
              </p:cNvGraphicFramePr>
              <p:nvPr>
                <p:extLst>
                  <p:ext uri="{D42A27DB-BD31-4B8C-83A1-F6EECF244321}">
                    <p14:modId xmlns:p14="http://schemas.microsoft.com/office/powerpoint/2010/main" val="1931539178"/>
                  </p:ext>
                </p:extLst>
              </p:nvPr>
            </p:nvGraphicFramePr>
            <p:xfrm>
              <a:off x="6972640" y="1781737"/>
              <a:ext cx="2121722" cy="857378"/>
            </p:xfrm>
            <a:graphic>
              <a:graphicData uri="http://schemas.openxmlformats.org/drawingml/2006/table">
                <a:tbl>
                  <a:tblPr firstRow="1" bandRow="1">
                    <a:tableStyleId>{D7AC3CCA-C797-4891-BE02-D94E43425B78}</a:tableStyleId>
                  </a:tblPr>
                  <a:tblGrid>
                    <a:gridCol w="737066">
                      <a:extLst>
                        <a:ext uri="{9D8B030D-6E8A-4147-A177-3AD203B41FA5}">
                          <a16:colId xmlns:a16="http://schemas.microsoft.com/office/drawing/2014/main" val="2934458194"/>
                        </a:ext>
                      </a:extLst>
                    </a:gridCol>
                    <a:gridCol w="623919">
                      <a:extLst>
                        <a:ext uri="{9D8B030D-6E8A-4147-A177-3AD203B41FA5}">
                          <a16:colId xmlns:a16="http://schemas.microsoft.com/office/drawing/2014/main" val="565445669"/>
                        </a:ext>
                      </a:extLst>
                    </a:gridCol>
                    <a:gridCol w="760737">
                      <a:extLst>
                        <a:ext uri="{9D8B030D-6E8A-4147-A177-3AD203B41FA5}">
                          <a16:colId xmlns:a16="http://schemas.microsoft.com/office/drawing/2014/main" val="2554264283"/>
                        </a:ext>
                      </a:extLst>
                    </a:gridCol>
                  </a:tblGrid>
                  <a:tr h="274320">
                    <a:tc>
                      <a:txBody>
                        <a:bodyPr/>
                        <a:lstStyle/>
                        <a:p>
                          <a:endParaRPr lang="en-US" sz="1400" b="1"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US" sz="1400" b="1" i="1" smtClean="0">
                                  <a:solidFill>
                                    <a:schemeClr val="accent6">
                                      <a:lumMod val="75000"/>
                                    </a:schemeClr>
                                  </a:solidFill>
                                  <a:latin typeface="Cambria Math" panose="02040503050406030204" pitchFamily="18" charset="0"/>
                                </a:rPr>
                                <m:t>𝒀</m:t>
                              </m:r>
                            </m:oMath>
                          </a14:m>
                          <a:r>
                            <a:rPr lang="en-US" sz="1400" b="1" dirty="0">
                              <a:solidFill>
                                <a:schemeClr val="accent6">
                                  <a:lumMod val="75000"/>
                                </a:schemeClr>
                              </a:solidFill>
                            </a:rPr>
                            <a:t> =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a:rPr lang="en-US" sz="1400" b="1" i="1" smtClean="0">
                                    <a:solidFill>
                                      <a:schemeClr val="accent6">
                                        <a:lumMod val="75000"/>
                                      </a:schemeClr>
                                    </a:solidFill>
                                    <a:latin typeface="Cambria Math" panose="02040503050406030204" pitchFamily="18" charset="0"/>
                                  </a:rPr>
                                  <m:t>𝒀</m:t>
                                </m:r>
                                <m:r>
                                  <a:rPr lang="en-US" sz="1400" b="1" smtClean="0">
                                    <a:solidFill>
                                      <a:schemeClr val="accent6">
                                        <a:lumMod val="75000"/>
                                      </a:schemeClr>
                                    </a:solidFill>
                                    <a:latin typeface="Cambria Math" panose="02040503050406030204" pitchFamily="18" charset="0"/>
                                  </a:rPr>
                                  <m:t>=</m:t>
                                </m:r>
                                <m:r>
                                  <a:rPr lang="en-US" sz="1400" b="1" i="1" smtClean="0">
                                    <a:solidFill>
                                      <a:schemeClr val="accent6">
                                        <a:lumMod val="75000"/>
                                      </a:schemeClr>
                                    </a:solidFill>
                                    <a:latin typeface="Cambria Math" panose="02040503050406030204" pitchFamily="18" charset="0"/>
                                  </a:rPr>
                                  <m:t>𝟎</m:t>
                                </m:r>
                              </m:oMath>
                            </m:oMathPara>
                          </a14:m>
                          <a:endParaRPr lang="en-US" sz="1400" b="1" dirty="0">
                            <a:solidFill>
                              <a:schemeClr val="accent6">
                                <a:lumMod val="75000"/>
                              </a:schemeClr>
                            </a:solidFill>
                          </a:endParaRP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2992893"/>
                      </a:ext>
                    </a:extLst>
                  </a:tr>
                  <a:tr h="279845">
                    <a:tc>
                      <a:txBody>
                        <a:bodyPr/>
                        <a:lstStyle/>
                        <a:p>
                          <a:pPr/>
                          <a14:m>
                            <m:oMathPara xmlns:m="http://schemas.openxmlformats.org/officeDocument/2006/math">
                              <m:oMathParaPr>
                                <m:jc m:val="centerGroup"/>
                              </m:oMathParaPr>
                              <m:oMath xmlns:m="http://schemas.openxmlformats.org/officeDocument/2006/math">
                                <m:acc>
                                  <m:accPr>
                                    <m:chr m:val="̂"/>
                                    <m:ctrlPr>
                                      <a:rPr lang="en-US" sz="1400" b="1" i="1" smtClean="0">
                                        <a:solidFill>
                                          <a:schemeClr val="accent6">
                                            <a:lumMod val="75000"/>
                                          </a:schemeClr>
                                        </a:solidFill>
                                        <a:latin typeface="Cambria Math" panose="02040503050406030204" pitchFamily="18" charset="0"/>
                                      </a:rPr>
                                    </m:ctrlPr>
                                  </m:accPr>
                                  <m:e>
                                    <m:r>
                                      <a:rPr lang="en-US" sz="1400" b="1" i="1" smtClean="0">
                                        <a:solidFill>
                                          <a:schemeClr val="accent6">
                                            <a:lumMod val="75000"/>
                                          </a:schemeClr>
                                        </a:solidFill>
                                        <a:latin typeface="Cambria Math" panose="02040503050406030204" pitchFamily="18" charset="0"/>
                                      </a:rPr>
                                      <m:t>𝒀</m:t>
                                    </m:r>
                                  </m:e>
                                </m:acc>
                                <m:r>
                                  <a:rPr lang="en-US" sz="1400" b="1" smtClean="0">
                                    <a:solidFill>
                                      <a:schemeClr val="accent6">
                                        <a:lumMod val="75000"/>
                                      </a:schemeClr>
                                    </a:solidFill>
                                    <a:latin typeface="Cambria Math" panose="02040503050406030204" pitchFamily="18" charset="0"/>
                                  </a:rPr>
                                  <m:t>=</m:t>
                                </m:r>
                                <m:r>
                                  <a:rPr lang="en-US" sz="1400" b="1" i="1" smtClean="0">
                                    <a:solidFill>
                                      <a:schemeClr val="accent6">
                                        <a:lumMod val="75000"/>
                                      </a:schemeClr>
                                    </a:solidFill>
                                    <a:latin typeface="Cambria Math" panose="02040503050406030204" pitchFamily="18" charset="0"/>
                                  </a:rPr>
                                  <m:t>𝟏</m:t>
                                </m:r>
                              </m:oMath>
                            </m:oMathPara>
                          </a14:m>
                          <a:endParaRPr lang="en-US" sz="1400" b="1"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TP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FP</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7295799"/>
                      </a:ext>
                    </a:extLst>
                  </a:tr>
                  <a:tr h="279845">
                    <a:tc>
                      <a:txBody>
                        <a:bodyPr/>
                        <a:lstStyle/>
                        <a:p>
                          <a:pPr/>
                          <a14:m>
                            <m:oMathPara xmlns:m="http://schemas.openxmlformats.org/officeDocument/2006/math">
                              <m:oMathParaPr>
                                <m:jc m:val="centerGroup"/>
                              </m:oMathParaPr>
                              <m:oMath xmlns:m="http://schemas.openxmlformats.org/officeDocument/2006/math">
                                <m:acc>
                                  <m:accPr>
                                    <m:chr m:val="̂"/>
                                    <m:ctrlPr>
                                      <a:rPr lang="en-US" sz="1400" b="1" i="1" smtClean="0">
                                        <a:solidFill>
                                          <a:schemeClr val="accent6">
                                            <a:lumMod val="75000"/>
                                          </a:schemeClr>
                                        </a:solidFill>
                                        <a:latin typeface="Cambria Math" panose="02040503050406030204" pitchFamily="18" charset="0"/>
                                      </a:rPr>
                                    </m:ctrlPr>
                                  </m:accPr>
                                  <m:e>
                                    <m:r>
                                      <a:rPr lang="en-US" sz="1400" b="1" i="1" smtClean="0">
                                        <a:solidFill>
                                          <a:schemeClr val="accent6">
                                            <a:lumMod val="75000"/>
                                          </a:schemeClr>
                                        </a:solidFill>
                                        <a:latin typeface="Cambria Math" panose="02040503050406030204" pitchFamily="18" charset="0"/>
                                      </a:rPr>
                                      <m:t>𝐘</m:t>
                                    </m:r>
                                  </m:e>
                                </m:acc>
                                <m:r>
                                  <a:rPr lang="en-US" sz="1400" b="1" smtClean="0">
                                    <a:solidFill>
                                      <a:schemeClr val="accent6">
                                        <a:lumMod val="75000"/>
                                      </a:schemeClr>
                                    </a:solidFill>
                                    <a:latin typeface="Cambria Math" panose="02040503050406030204" pitchFamily="18" charset="0"/>
                                  </a:rPr>
                                  <m:t>=</m:t>
                                </m:r>
                                <m:r>
                                  <a:rPr lang="en-US" sz="1400" b="1" i="1" smtClean="0">
                                    <a:solidFill>
                                      <a:schemeClr val="accent6">
                                        <a:lumMod val="75000"/>
                                      </a:schemeClr>
                                    </a:solidFill>
                                    <a:latin typeface="Cambria Math" panose="02040503050406030204" pitchFamily="18" charset="0"/>
                                  </a:rPr>
                                  <m:t>𝟎</m:t>
                                </m:r>
                              </m:oMath>
                            </m:oMathPara>
                          </a14:m>
                          <a:endParaRPr lang="en-US" sz="1400" b="1" dirty="0"/>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1400" b="1" dirty="0"/>
                            <a:t>FN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1400" b="1" dirty="0"/>
                            <a:t>TN</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645317064"/>
                      </a:ext>
                    </a:extLst>
                  </a:tr>
                </a:tbl>
              </a:graphicData>
            </a:graphic>
          </p:graphicFrame>
        </mc:Choice>
        <mc:Fallback xmlns="">
          <p:graphicFrame>
            <p:nvGraphicFramePr>
              <p:cNvPr id="2" name="Table 4">
                <a:extLst>
                  <a:ext uri="{FF2B5EF4-FFF2-40B4-BE49-F238E27FC236}">
                    <a16:creationId xmlns:a16="http://schemas.microsoft.com/office/drawing/2014/main" id="{688E3642-691B-4EBD-9871-C30040599562}"/>
                  </a:ext>
                </a:extLst>
              </p:cNvPr>
              <p:cNvGraphicFramePr>
                <a:graphicFrameLocks noGrp="1"/>
              </p:cNvGraphicFramePr>
              <p:nvPr>
                <p:extLst>
                  <p:ext uri="{D42A27DB-BD31-4B8C-83A1-F6EECF244321}">
                    <p14:modId xmlns:p14="http://schemas.microsoft.com/office/powerpoint/2010/main" val="1931539178"/>
                  </p:ext>
                </p:extLst>
              </p:nvPr>
            </p:nvGraphicFramePr>
            <p:xfrm>
              <a:off x="6972640" y="1781737"/>
              <a:ext cx="2121722" cy="857378"/>
            </p:xfrm>
            <a:graphic>
              <a:graphicData uri="http://schemas.openxmlformats.org/drawingml/2006/table">
                <a:tbl>
                  <a:tblPr firstRow="1" bandRow="1">
                    <a:tableStyleId>{D7AC3CCA-C797-4891-BE02-D94E43425B78}</a:tableStyleId>
                  </a:tblPr>
                  <a:tblGrid>
                    <a:gridCol w="737066">
                      <a:extLst>
                        <a:ext uri="{9D8B030D-6E8A-4147-A177-3AD203B41FA5}">
                          <a16:colId xmlns:a16="http://schemas.microsoft.com/office/drawing/2014/main" val="2934458194"/>
                        </a:ext>
                      </a:extLst>
                    </a:gridCol>
                    <a:gridCol w="623919">
                      <a:extLst>
                        <a:ext uri="{9D8B030D-6E8A-4147-A177-3AD203B41FA5}">
                          <a16:colId xmlns:a16="http://schemas.microsoft.com/office/drawing/2014/main" val="565445669"/>
                        </a:ext>
                      </a:extLst>
                    </a:gridCol>
                    <a:gridCol w="760737">
                      <a:extLst>
                        <a:ext uri="{9D8B030D-6E8A-4147-A177-3AD203B41FA5}">
                          <a16:colId xmlns:a16="http://schemas.microsoft.com/office/drawing/2014/main" val="2554264283"/>
                        </a:ext>
                      </a:extLst>
                    </a:gridCol>
                  </a:tblGrid>
                  <a:tr h="281940">
                    <a:tc>
                      <a:txBody>
                        <a:bodyPr/>
                        <a:lstStyle/>
                        <a:p>
                          <a:endParaRPr lang="en-US" sz="1400" b="1"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6"/>
                          <a:stretch>
                            <a:fillRect l="-118447" t="-6522" r="-123301" b="-230435"/>
                          </a:stretch>
                        </a:blipFill>
                      </a:tcPr>
                    </a:tc>
                    <a:tc>
                      <a:txBody>
                        <a:bodyPr/>
                        <a:lstStyle/>
                        <a:p>
                          <a:endParaRPr lang="en-US"/>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6"/>
                          <a:stretch>
                            <a:fillRect l="-180000" t="-6522" r="-1600" b="-230435"/>
                          </a:stretch>
                        </a:blipFill>
                      </a:tcPr>
                    </a:tc>
                    <a:extLst>
                      <a:ext uri="{0D108BD9-81ED-4DB2-BD59-A6C34878D82A}">
                        <a16:rowId xmlns:a16="http://schemas.microsoft.com/office/drawing/2014/main" val="2162992893"/>
                      </a:ext>
                    </a:extLst>
                  </a:tr>
                  <a:tr h="287719">
                    <a:tc>
                      <a:txBody>
                        <a:bodyPr/>
                        <a:lstStyle/>
                        <a:p>
                          <a:endParaRPr lang="en-US"/>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26" t="-102083" r="-190083" b="-120833"/>
                          </a:stretch>
                        </a:blipFill>
                      </a:tcPr>
                    </a:tc>
                    <a:tc>
                      <a:txBody>
                        <a:bodyPr/>
                        <a:lstStyle/>
                        <a:p>
                          <a:pPr algn="ctr"/>
                          <a:r>
                            <a:rPr lang="en-US" sz="1400" b="1" dirty="0"/>
                            <a:t>TP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FP</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7295799"/>
                      </a:ext>
                    </a:extLst>
                  </a:tr>
                  <a:tr h="287719">
                    <a:tc>
                      <a:txBody>
                        <a:bodyPr/>
                        <a:lstStyle/>
                        <a:p>
                          <a:endParaRPr lang="en-US"/>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6"/>
                          <a:stretch>
                            <a:fillRect l="-826" t="-206383" r="-190083" b="-23404"/>
                          </a:stretch>
                        </a:blipFill>
                      </a:tcPr>
                    </a:tc>
                    <a:tc>
                      <a:txBody>
                        <a:bodyPr/>
                        <a:lstStyle/>
                        <a:p>
                          <a:pPr algn="ctr"/>
                          <a:r>
                            <a:rPr lang="en-US" sz="1400" b="1" dirty="0"/>
                            <a:t>FN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1400" b="1" dirty="0"/>
                            <a:t>TN</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645317064"/>
                      </a:ext>
                    </a:extLst>
                  </a:tr>
                </a:tbl>
              </a:graphicData>
            </a:graphic>
          </p:graphicFrame>
        </mc:Fallback>
      </mc:AlternateContent>
      <p:sp>
        <p:nvSpPr>
          <p:cNvPr id="5" name="TextBox 4">
            <a:extLst>
              <a:ext uri="{FF2B5EF4-FFF2-40B4-BE49-F238E27FC236}">
                <a16:creationId xmlns:a16="http://schemas.microsoft.com/office/drawing/2014/main" id="{78C6C28A-A569-447F-B51F-EE01A32860B2}"/>
              </a:ext>
            </a:extLst>
          </p:cNvPr>
          <p:cNvSpPr txBox="1"/>
          <p:nvPr/>
        </p:nvSpPr>
        <p:spPr>
          <a:xfrm>
            <a:off x="6106504" y="2056306"/>
            <a:ext cx="1479419"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Predicted</a:t>
            </a:r>
          </a:p>
        </p:txBody>
      </p:sp>
      <p:sp>
        <p:nvSpPr>
          <p:cNvPr id="6" name="TextBox 5">
            <a:extLst>
              <a:ext uri="{FF2B5EF4-FFF2-40B4-BE49-F238E27FC236}">
                <a16:creationId xmlns:a16="http://schemas.microsoft.com/office/drawing/2014/main" id="{47A83820-D909-4649-B7F7-9125885DBF84}"/>
              </a:ext>
            </a:extLst>
          </p:cNvPr>
          <p:cNvSpPr txBox="1"/>
          <p:nvPr/>
        </p:nvSpPr>
        <p:spPr>
          <a:xfrm>
            <a:off x="7640287" y="1474422"/>
            <a:ext cx="1336947"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Actual</a:t>
            </a:r>
          </a:p>
        </p:txBody>
      </p:sp>
      <p:sp>
        <p:nvSpPr>
          <p:cNvPr id="8" name="TextBox 7">
            <a:extLst>
              <a:ext uri="{FF2B5EF4-FFF2-40B4-BE49-F238E27FC236}">
                <a16:creationId xmlns:a16="http://schemas.microsoft.com/office/drawing/2014/main" id="{0B425599-C70A-4EE0-9940-0CA9A5124FEE}"/>
              </a:ext>
            </a:extLst>
          </p:cNvPr>
          <p:cNvSpPr txBox="1"/>
          <p:nvPr/>
        </p:nvSpPr>
        <p:spPr>
          <a:xfrm>
            <a:off x="7388145" y="1181267"/>
            <a:ext cx="1673154" cy="307777"/>
          </a:xfrm>
          <a:prstGeom prst="rect">
            <a:avLst/>
          </a:prstGeom>
          <a:noFill/>
        </p:spPr>
        <p:txBody>
          <a:bodyPr wrap="square" rtlCol="0">
            <a:spAutoFit/>
          </a:bodyPr>
          <a:lstStyle/>
          <a:p>
            <a:r>
              <a:rPr lang="en-US" sz="1400" b="1" dirty="0">
                <a:solidFill>
                  <a:srgbClr val="C00000"/>
                </a:solidFill>
                <a:latin typeface="Calibri" panose="020F0502020204030204" pitchFamily="34" charset="0"/>
                <a:cs typeface="Calibri" panose="020F0502020204030204" pitchFamily="34" charset="0"/>
              </a:rPr>
              <a:t>Confusion Matrix</a:t>
            </a:r>
          </a:p>
        </p:txBody>
      </p:sp>
      <p:sp>
        <p:nvSpPr>
          <p:cNvPr id="9" name="TextBox 8">
            <a:extLst>
              <a:ext uri="{FF2B5EF4-FFF2-40B4-BE49-F238E27FC236}">
                <a16:creationId xmlns:a16="http://schemas.microsoft.com/office/drawing/2014/main" id="{8D3B2AA4-7C07-4806-A5FD-C612A82FA6AC}"/>
              </a:ext>
            </a:extLst>
          </p:cNvPr>
          <p:cNvSpPr txBox="1"/>
          <p:nvPr/>
        </p:nvSpPr>
        <p:spPr>
          <a:xfrm>
            <a:off x="187283" y="4028052"/>
            <a:ext cx="8575825" cy="1846659"/>
          </a:xfrm>
          <a:prstGeom prst="rect">
            <a:avLst/>
          </a:prstGeom>
          <a:noFill/>
          <a:ln w="9525">
            <a:solidFill>
              <a:schemeClr val="tx1"/>
            </a:solidFill>
          </a:ln>
        </p:spPr>
        <p:txBody>
          <a:bodyPr wrap="square" rtlCol="0">
            <a:spAutoFit/>
          </a:bodyPr>
          <a:lstStyle/>
          <a:p>
            <a:pPr algn="l"/>
            <a:r>
              <a:rPr lang="en-US" sz="2400" dirty="0">
                <a:solidFill>
                  <a:schemeClr val="accent6">
                    <a:lumMod val="75000"/>
                  </a:schemeClr>
                </a:solidFill>
                <a:latin typeface="Calibri" panose="020F0502020204030204" pitchFamily="34" charset="0"/>
                <a:cs typeface="Calibri" panose="020F0502020204030204" pitchFamily="34" charset="0"/>
              </a:rPr>
              <a:t>equal opportunity </a:t>
            </a:r>
            <a:r>
              <a:rPr lang="en-US" sz="2400" dirty="0">
                <a:latin typeface="Calibri" panose="020F0502020204030204" pitchFamily="34" charset="0"/>
                <a:cs typeface="Calibri" panose="020F0502020204030204" pitchFamily="34" charset="0"/>
              </a:rPr>
              <a:t>vs </a:t>
            </a:r>
            <a:r>
              <a:rPr lang="en-US" sz="2400" dirty="0">
                <a:solidFill>
                  <a:schemeClr val="accent6">
                    <a:lumMod val="75000"/>
                  </a:schemeClr>
                </a:solidFill>
                <a:latin typeface="Calibri" panose="020F0502020204030204" pitchFamily="34" charset="0"/>
                <a:cs typeface="Calibri" panose="020F0502020204030204" pitchFamily="34" charset="0"/>
              </a:rPr>
              <a:t>statistical parity</a:t>
            </a:r>
            <a:r>
              <a:rPr lang="en-US" sz="2400" dirty="0">
                <a:latin typeface="Calibri" panose="020F0502020204030204" pitchFamily="34" charset="0"/>
                <a:cs typeface="Calibri" panose="020F0502020204030204" pitchFamily="34" charset="0"/>
              </a:rPr>
              <a:t>: as with statistical parity, the members of the two groups have the same chance of getting the favorable outcome, </a:t>
            </a:r>
            <a:r>
              <a:rPr lang="en-US" sz="2400" b="1" u="sng" dirty="0">
                <a:latin typeface="Calibri" panose="020F0502020204030204" pitchFamily="34" charset="0"/>
                <a:cs typeface="Calibri" panose="020F0502020204030204" pitchFamily="34" charset="0"/>
              </a:rPr>
              <a:t>but only when </a:t>
            </a:r>
            <a:r>
              <a:rPr lang="en-US" sz="2400" dirty="0">
                <a:latin typeface="Calibri" panose="020F0502020204030204" pitchFamily="34" charset="0"/>
                <a:cs typeface="Calibri" panose="020F0502020204030204" pitchFamily="34" charset="0"/>
              </a:rPr>
              <a:t>these members qualify</a:t>
            </a:r>
          </a:p>
          <a:p>
            <a:pPr algn="l"/>
            <a:endParaRPr lang="en-US" dirty="0">
              <a:latin typeface="Calibri" panose="020F0502020204030204" pitchFamily="34" charset="0"/>
              <a:cs typeface="Calibri" panose="020F0502020204030204" pitchFamily="34" charset="0"/>
            </a:endParaRPr>
          </a:p>
          <a:p>
            <a:pPr algn="l"/>
            <a:r>
              <a:rPr lang="en-US" sz="2400" dirty="0">
                <a:latin typeface="Calibri" panose="020F0502020204030204" pitchFamily="34" charset="0"/>
                <a:cs typeface="Calibri" panose="020F0502020204030204" pitchFamily="34" charset="0"/>
              </a:rPr>
              <a:t>Equal opportunity is closer to an </a:t>
            </a:r>
            <a:r>
              <a:rPr lang="en-US" sz="2400" b="1" i="1" dirty="0">
                <a:solidFill>
                  <a:schemeClr val="accent6">
                    <a:lumMod val="75000"/>
                  </a:schemeClr>
                </a:solidFill>
                <a:latin typeface="Calibri" panose="020F0502020204030204" pitchFamily="34" charset="0"/>
                <a:cs typeface="Calibri" panose="020F0502020204030204" pitchFamily="34" charset="0"/>
              </a:rPr>
              <a:t>equality</a:t>
            </a:r>
            <a:r>
              <a:rPr lang="en-US" sz="2400" dirty="0">
                <a:latin typeface="Calibri" panose="020F0502020204030204" pitchFamily="34" charset="0"/>
                <a:cs typeface="Calibri" panose="020F0502020204030204" pitchFamily="34" charset="0"/>
              </a:rPr>
              <a:t> interpretation of fairness</a:t>
            </a:r>
          </a:p>
        </p:txBody>
      </p:sp>
      <p:sp>
        <p:nvSpPr>
          <p:cNvPr id="19" name="Title 1">
            <a:extLst>
              <a:ext uri="{FF2B5EF4-FFF2-40B4-BE49-F238E27FC236}">
                <a16:creationId xmlns:a16="http://schemas.microsoft.com/office/drawing/2014/main" id="{E3B03B2E-CB18-45AB-954F-9C763A1BBF0B}"/>
              </a:ext>
            </a:extLst>
          </p:cNvPr>
          <p:cNvSpPr txBox="1">
            <a:spLocks noGrp="1"/>
          </p:cNvSpPr>
          <p:nvPr>
            <p:ph type="title"/>
          </p:nvPr>
        </p:nvSpPr>
        <p:spPr>
          <a:xfrm>
            <a:off x="418216" y="223342"/>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Group Fairness: error-based</a:t>
            </a:r>
          </a:p>
        </p:txBody>
      </p:sp>
      <p:sp>
        <p:nvSpPr>
          <p:cNvPr id="10" name="TextBox 9">
            <a:extLst>
              <a:ext uri="{FF2B5EF4-FFF2-40B4-BE49-F238E27FC236}">
                <a16:creationId xmlns:a16="http://schemas.microsoft.com/office/drawing/2014/main" id="{EC9CFA24-E964-EB37-A30C-9B4FF4D4B5E5}"/>
              </a:ext>
            </a:extLst>
          </p:cNvPr>
          <p:cNvSpPr txBox="1"/>
          <p:nvPr/>
        </p:nvSpPr>
        <p:spPr>
          <a:xfrm>
            <a:off x="118711" y="5933103"/>
            <a:ext cx="8712968" cy="830997"/>
          </a:xfrm>
          <a:prstGeom prst="rect">
            <a:avLst/>
          </a:prstGeom>
          <a:noFill/>
        </p:spPr>
        <p:txBody>
          <a:bodyPr wrap="square" rtlCol="0">
            <a:spAutoFit/>
          </a:bodyPr>
          <a:lstStyle/>
          <a:p>
            <a:r>
              <a:rPr lang="en-US" sz="2400" dirty="0">
                <a:solidFill>
                  <a:schemeClr val="accent6">
                    <a:lumMod val="75000"/>
                  </a:schemeClr>
                </a:solidFill>
                <a:latin typeface="Calibri" panose="020F0502020204030204" pitchFamily="34" charset="0"/>
                <a:cs typeface="Calibri" panose="020F0502020204030204" pitchFamily="34" charset="0"/>
              </a:rPr>
              <a:t>Equalized odds: </a:t>
            </a:r>
            <a:r>
              <a:rPr lang="en-US" sz="2400" dirty="0">
                <a:latin typeface="Calibri" panose="020F0502020204030204" pitchFamily="34" charset="0"/>
                <a:cs typeface="Calibri" panose="020F0502020204030204" pitchFamily="34" charset="0"/>
              </a:rPr>
              <a:t>both true and false positive rates equal for the two groups</a:t>
            </a:r>
          </a:p>
        </p:txBody>
      </p:sp>
    </p:spTree>
    <p:extLst>
      <p:ext uri="{BB962C8B-B14F-4D97-AF65-F5344CB8AC3E}">
        <p14:creationId xmlns:p14="http://schemas.microsoft.com/office/powerpoint/2010/main" val="12470473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9" name="Title 1">
            <a:extLst>
              <a:ext uri="{FF2B5EF4-FFF2-40B4-BE49-F238E27FC236}">
                <a16:creationId xmlns:a16="http://schemas.microsoft.com/office/drawing/2014/main" id="{E3B03B2E-CB18-45AB-954F-9C763A1BBF0B}"/>
              </a:ext>
            </a:extLst>
          </p:cNvPr>
          <p:cNvSpPr txBox="1">
            <a:spLocks noGrp="1"/>
          </p:cNvSpPr>
          <p:nvPr>
            <p:ph type="title"/>
          </p:nvPr>
        </p:nvSpPr>
        <p:spPr>
          <a:xfrm>
            <a:off x="537616" y="387227"/>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Group Fairness: calibration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29BD0B5-42DD-3346-F7D5-C4708ED90B6B}"/>
                  </a:ext>
                </a:extLst>
              </p:cNvPr>
              <p:cNvSpPr txBox="1"/>
              <p:nvPr/>
            </p:nvSpPr>
            <p:spPr>
              <a:xfrm>
                <a:off x="698535" y="5495369"/>
                <a:ext cx="7746929" cy="430887"/>
              </a:xfrm>
              <a:prstGeom prst="rect">
                <a:avLst/>
              </a:prstGeom>
              <a:noFill/>
            </p:spPr>
            <p:txBody>
              <a:bodyPr wrap="none" lIns="0" tIns="0" rIns="0" bIns="0" rtlCol="0">
                <a:spAutoFit/>
              </a:bodyPr>
              <a:lstStyle/>
              <a:p>
                <a:pPr defTabSz="685800">
                  <a:buClr>
                    <a:srgbClr val="000000"/>
                  </a:buClr>
                  <a:defRPr/>
                </a:pPr>
                <a14:m>
                  <m:oMath xmlns:m="http://schemas.openxmlformats.org/officeDocument/2006/math">
                    <m:r>
                      <a:rPr lang="en-US" sz="2800" i="1" kern="0">
                        <a:solidFill>
                          <a:srgbClr val="0070C0"/>
                        </a:solidFill>
                        <a:latin typeface="Cambria Math" panose="02040503050406030204" pitchFamily="18" charset="0"/>
                        <a:sym typeface="Arial"/>
                      </a:rPr>
                      <m:t>𝑃</m:t>
                    </m:r>
                    <m:d>
                      <m:dPr>
                        <m:begChr m:val="["/>
                        <m:endChr m:val="|"/>
                        <m:ctrlPr>
                          <a:rPr lang="en-US" sz="2800" i="1" kern="0">
                            <a:solidFill>
                              <a:srgbClr val="0070C0"/>
                            </a:solidFill>
                            <a:latin typeface="Cambria Math" panose="02040503050406030204" pitchFamily="18" charset="0"/>
                            <a:sym typeface="Arial"/>
                          </a:rPr>
                        </m:ctrlPr>
                      </m:dPr>
                      <m:e>
                        <m:r>
                          <a:rPr lang="en-US" sz="2800" i="1" kern="0">
                            <a:solidFill>
                              <a:srgbClr val="0070C0"/>
                            </a:solidFill>
                            <a:latin typeface="Cambria Math" panose="02040503050406030204" pitchFamily="18" charset="0"/>
                            <a:sym typeface="Arial"/>
                          </a:rPr>
                          <m:t>𝑌</m:t>
                        </m:r>
                        <m:r>
                          <a:rPr lang="en-US" sz="2800" i="1" kern="0">
                            <a:solidFill>
                              <a:srgbClr val="0070C0"/>
                            </a:solidFill>
                            <a:latin typeface="Cambria Math" panose="02040503050406030204" pitchFamily="18" charset="0"/>
                            <a:sym typeface="Arial"/>
                          </a:rPr>
                          <m:t>=1 </m:t>
                        </m:r>
                      </m:e>
                    </m:d>
                    <m:r>
                      <a:rPr lang="en-US" sz="2800" i="1" kern="0">
                        <a:solidFill>
                          <a:srgbClr val="0070C0"/>
                        </a:solidFill>
                        <a:latin typeface="Cambria Math" panose="02040503050406030204" pitchFamily="18" charset="0"/>
                        <a:sym typeface="Arial"/>
                      </a:rPr>
                      <m:t>𝑆</m:t>
                    </m:r>
                    <m:r>
                      <a:rPr lang="en-US" sz="2800" i="1" kern="0">
                        <a:solidFill>
                          <a:srgbClr val="0070C0"/>
                        </a:solidFill>
                        <a:latin typeface="Cambria Math" panose="02040503050406030204" pitchFamily="18" charset="0"/>
                        <a:sym typeface="Arial"/>
                      </a:rPr>
                      <m:t>=</m:t>
                    </m:r>
                    <m:r>
                      <a:rPr lang="en-US" sz="2800" i="1" kern="0">
                        <a:solidFill>
                          <a:srgbClr val="0070C0"/>
                        </a:solidFill>
                        <a:latin typeface="Cambria Math" panose="02040503050406030204" pitchFamily="18" charset="0"/>
                        <a:sym typeface="Arial"/>
                      </a:rPr>
                      <m:t>𝑝</m:t>
                    </m:r>
                    <m:r>
                      <a:rPr lang="en-US" sz="2800" i="1" kern="0">
                        <a:solidFill>
                          <a:srgbClr val="0070C0"/>
                        </a:solidFill>
                        <a:latin typeface="Cambria Math" panose="02040503050406030204" pitchFamily="18" charset="0"/>
                        <a:sym typeface="Arial"/>
                      </a:rPr>
                      <m:t>, </m:t>
                    </m:r>
                    <m:r>
                      <a:rPr lang="en-US" sz="2800" i="1" kern="0">
                        <a:solidFill>
                          <a:srgbClr val="0070C0"/>
                        </a:solidFill>
                        <a:latin typeface="Cambria Math" panose="02040503050406030204" pitchFamily="18" charset="0"/>
                        <a:sym typeface="Arial"/>
                      </a:rPr>
                      <m:t>𝑣</m:t>
                    </m:r>
                    <m:r>
                      <a:rPr lang="en-US" sz="2800" i="1" kern="0">
                        <a:solidFill>
                          <a:srgbClr val="0070C0"/>
                        </a:solidFill>
                        <a:latin typeface="Cambria Math" panose="02040503050406030204" pitchFamily="18" charset="0"/>
                        <a:ea typeface="Cambria Math" panose="02040503050406030204" pitchFamily="18" charset="0"/>
                        <a:sym typeface="Arial"/>
                      </a:rPr>
                      <m:t>∈</m:t>
                    </m:r>
                    <m:sSup>
                      <m:sSupPr>
                        <m:ctrlPr>
                          <a:rPr lang="en-US" sz="2800" i="1" kern="0">
                            <a:solidFill>
                              <a:srgbClr val="0070C0"/>
                            </a:solidFill>
                            <a:latin typeface="Cambria Math" panose="02040503050406030204" pitchFamily="18" charset="0"/>
                            <a:ea typeface="Cambria Math" panose="02040503050406030204" pitchFamily="18" charset="0"/>
                            <a:sym typeface="Arial"/>
                          </a:rPr>
                        </m:ctrlPr>
                      </m:sSupPr>
                      <m:e>
                        <m:r>
                          <a:rPr lang="en-US" sz="2800" i="1" kern="0">
                            <a:solidFill>
                              <a:srgbClr val="0070C0"/>
                            </a:solidFill>
                            <a:latin typeface="Cambria Math" panose="02040503050406030204" pitchFamily="18" charset="0"/>
                            <a:ea typeface="Cambria Math" panose="02040503050406030204" pitchFamily="18" charset="0"/>
                            <a:sym typeface="Arial"/>
                          </a:rPr>
                          <m:t>𝐺</m:t>
                        </m:r>
                      </m:e>
                      <m:sup>
                        <m:r>
                          <a:rPr lang="en-US" sz="2800" i="1" kern="0">
                            <a:solidFill>
                              <a:srgbClr val="0070C0"/>
                            </a:solidFill>
                            <a:latin typeface="Cambria Math" panose="02040503050406030204" pitchFamily="18" charset="0"/>
                            <a:ea typeface="Cambria Math" panose="02040503050406030204" pitchFamily="18" charset="0"/>
                            <a:sym typeface="Arial"/>
                          </a:rPr>
                          <m:t>−</m:t>
                        </m:r>
                      </m:sup>
                    </m:sSup>
                    <m:r>
                      <a:rPr lang="en-US" sz="2800" i="1" kern="0">
                        <a:solidFill>
                          <a:srgbClr val="0070C0"/>
                        </a:solidFill>
                        <a:latin typeface="Cambria Math" panose="02040503050406030204" pitchFamily="18" charset="0"/>
                        <a:sym typeface="Arial"/>
                      </a:rPr>
                      <m:t>]</m:t>
                    </m:r>
                    <m:r>
                      <a:rPr lang="en-US" sz="2800" i="1" kern="0">
                        <a:solidFill>
                          <a:srgbClr val="000000"/>
                        </a:solidFill>
                        <a:latin typeface="Cambria Math" panose="02040503050406030204" pitchFamily="18" charset="0"/>
                        <a:sym typeface="Arial"/>
                      </a:rPr>
                      <m:t>=</m:t>
                    </m:r>
                    <m:r>
                      <a:rPr lang="en-US" sz="2800" i="1" kern="0">
                        <a:solidFill>
                          <a:srgbClr val="FF0000"/>
                        </a:solidFill>
                        <a:latin typeface="Cambria Math" panose="02040503050406030204" pitchFamily="18" charset="0"/>
                        <a:sym typeface="Arial"/>
                      </a:rPr>
                      <m:t>𝑃</m:t>
                    </m:r>
                    <m:d>
                      <m:dPr>
                        <m:begChr m:val="["/>
                        <m:endChr m:val="|"/>
                        <m:ctrlPr>
                          <a:rPr lang="en-US" sz="2800" i="1" kern="0">
                            <a:solidFill>
                              <a:srgbClr val="FF0000"/>
                            </a:solidFill>
                            <a:latin typeface="Cambria Math" panose="02040503050406030204" pitchFamily="18" charset="0"/>
                            <a:sym typeface="Arial"/>
                          </a:rPr>
                        </m:ctrlPr>
                      </m:dPr>
                      <m:e>
                        <m:r>
                          <a:rPr lang="en-US" sz="2800" i="1" kern="0">
                            <a:solidFill>
                              <a:srgbClr val="FF0000"/>
                            </a:solidFill>
                            <a:latin typeface="Cambria Math" panose="02040503050406030204" pitchFamily="18" charset="0"/>
                            <a:sym typeface="Arial"/>
                          </a:rPr>
                          <m:t>𝑌</m:t>
                        </m:r>
                        <m:r>
                          <a:rPr lang="en-US" sz="2800" i="1" kern="0">
                            <a:solidFill>
                              <a:srgbClr val="FF0000"/>
                            </a:solidFill>
                            <a:latin typeface="Cambria Math" panose="02040503050406030204" pitchFamily="18" charset="0"/>
                            <a:sym typeface="Arial"/>
                          </a:rPr>
                          <m:t>=1 </m:t>
                        </m:r>
                      </m:e>
                    </m:d>
                    <m:r>
                      <a:rPr lang="en-US" sz="2800" i="1" kern="0">
                        <a:solidFill>
                          <a:srgbClr val="FF0000"/>
                        </a:solidFill>
                        <a:latin typeface="Cambria Math" panose="02040503050406030204" pitchFamily="18" charset="0"/>
                        <a:sym typeface="Arial"/>
                      </a:rPr>
                      <m:t>𝑆</m:t>
                    </m:r>
                    <m:r>
                      <a:rPr lang="en-US" sz="2800" i="1" kern="0">
                        <a:solidFill>
                          <a:srgbClr val="FF0000"/>
                        </a:solidFill>
                        <a:latin typeface="Cambria Math" panose="02040503050406030204" pitchFamily="18" charset="0"/>
                        <a:sym typeface="Arial"/>
                      </a:rPr>
                      <m:t>=</m:t>
                    </m:r>
                    <m:r>
                      <a:rPr lang="en-US" sz="2800" i="1" kern="0">
                        <a:solidFill>
                          <a:srgbClr val="FF0000"/>
                        </a:solidFill>
                        <a:latin typeface="Cambria Math" panose="02040503050406030204" pitchFamily="18" charset="0"/>
                        <a:sym typeface="Arial"/>
                      </a:rPr>
                      <m:t>𝑝</m:t>
                    </m:r>
                    <m:r>
                      <a:rPr lang="en-US" sz="2800" i="1" kern="0">
                        <a:solidFill>
                          <a:srgbClr val="FF0000"/>
                        </a:solidFill>
                        <a:latin typeface="Cambria Math" panose="02040503050406030204" pitchFamily="18" charset="0"/>
                        <a:sym typeface="Arial"/>
                      </a:rPr>
                      <m:t>, </m:t>
                    </m:r>
                    <m:r>
                      <a:rPr lang="en-US" sz="2800" i="1" kern="0">
                        <a:solidFill>
                          <a:srgbClr val="FF0000"/>
                        </a:solidFill>
                        <a:latin typeface="Cambria Math" panose="02040503050406030204" pitchFamily="18" charset="0"/>
                        <a:sym typeface="Arial"/>
                      </a:rPr>
                      <m:t>𝑣</m:t>
                    </m:r>
                    <m:r>
                      <a:rPr lang="en-US" sz="2800" i="1" kern="0">
                        <a:solidFill>
                          <a:srgbClr val="FF0000"/>
                        </a:solidFill>
                        <a:latin typeface="Cambria Math" panose="02040503050406030204" pitchFamily="18" charset="0"/>
                        <a:ea typeface="Cambria Math" panose="02040503050406030204" pitchFamily="18" charset="0"/>
                        <a:sym typeface="Arial"/>
                      </a:rPr>
                      <m:t>∈</m:t>
                    </m:r>
                    <m:sSup>
                      <m:sSupPr>
                        <m:ctrlPr>
                          <a:rPr lang="en-US" sz="2800" i="1" kern="0">
                            <a:solidFill>
                              <a:srgbClr val="FF0000"/>
                            </a:solidFill>
                            <a:latin typeface="Cambria Math" panose="02040503050406030204" pitchFamily="18" charset="0"/>
                            <a:ea typeface="Cambria Math" panose="02040503050406030204" pitchFamily="18" charset="0"/>
                            <a:sym typeface="Arial"/>
                          </a:rPr>
                        </m:ctrlPr>
                      </m:sSupPr>
                      <m:e>
                        <m:r>
                          <a:rPr lang="en-US" sz="2800" i="1" kern="0">
                            <a:solidFill>
                              <a:srgbClr val="FF0000"/>
                            </a:solidFill>
                            <a:latin typeface="Cambria Math" panose="02040503050406030204" pitchFamily="18" charset="0"/>
                            <a:ea typeface="Cambria Math" panose="02040503050406030204" pitchFamily="18" charset="0"/>
                            <a:sym typeface="Arial"/>
                          </a:rPr>
                          <m:t>𝐺</m:t>
                        </m:r>
                      </m:e>
                      <m:sup>
                        <m:r>
                          <a:rPr lang="en-US" sz="2800" i="1" kern="0">
                            <a:solidFill>
                              <a:srgbClr val="FF0000"/>
                            </a:solidFill>
                            <a:latin typeface="Cambria Math" panose="02040503050406030204" pitchFamily="18" charset="0"/>
                            <a:ea typeface="Cambria Math" panose="02040503050406030204" pitchFamily="18" charset="0"/>
                            <a:sym typeface="Arial"/>
                          </a:rPr>
                          <m:t>+</m:t>
                        </m:r>
                      </m:sup>
                    </m:sSup>
                  </m:oMath>
                </a14:m>
                <a:r>
                  <a:rPr lang="en-US" sz="2800" kern="0" dirty="0">
                    <a:solidFill>
                      <a:srgbClr val="FF0000"/>
                    </a:solidFill>
                    <a:latin typeface="Arial"/>
                    <a:cs typeface="Arial"/>
                    <a:sym typeface="Arial"/>
                  </a:rPr>
                  <a:t>]</a:t>
                </a:r>
                <a:endParaRPr lang="el-GR" sz="2800" kern="0" dirty="0">
                  <a:solidFill>
                    <a:srgbClr val="FF0000"/>
                  </a:solidFill>
                  <a:latin typeface="Arial"/>
                  <a:cs typeface="Arial"/>
                  <a:sym typeface="Arial"/>
                </a:endParaRPr>
              </a:p>
            </p:txBody>
          </p:sp>
        </mc:Choice>
        <mc:Fallback xmlns="">
          <p:sp>
            <p:nvSpPr>
              <p:cNvPr id="12" name="TextBox 11">
                <a:extLst>
                  <a:ext uri="{FF2B5EF4-FFF2-40B4-BE49-F238E27FC236}">
                    <a16:creationId xmlns:a16="http://schemas.microsoft.com/office/drawing/2014/main" id="{429BD0B5-42DD-3346-F7D5-C4708ED90B6B}"/>
                  </a:ext>
                </a:extLst>
              </p:cNvPr>
              <p:cNvSpPr txBox="1">
                <a:spLocks noRot="1" noChangeAspect="1" noMove="1" noResize="1" noEditPoints="1" noAdjustHandles="1" noChangeArrowheads="1" noChangeShapeType="1" noTextEdit="1"/>
              </p:cNvSpPr>
              <p:nvPr/>
            </p:nvSpPr>
            <p:spPr>
              <a:xfrm>
                <a:off x="698535" y="5495369"/>
                <a:ext cx="7746929" cy="430887"/>
              </a:xfrm>
              <a:prstGeom prst="rect">
                <a:avLst/>
              </a:prstGeom>
              <a:blipFill>
                <a:blip r:embed="rId3"/>
                <a:stretch>
                  <a:fillRect t="-25352" r="-1811" b="-492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8B15509-5A75-5AF7-61EA-48E47C5998BB}"/>
                  </a:ext>
                </a:extLst>
              </p:cNvPr>
              <p:cNvSpPr txBox="1"/>
              <p:nvPr/>
            </p:nvSpPr>
            <p:spPr>
              <a:xfrm>
                <a:off x="282759" y="1538793"/>
                <a:ext cx="8587283" cy="3046988"/>
              </a:xfrm>
              <a:prstGeom prst="rect">
                <a:avLst/>
              </a:prstGeom>
              <a:noFill/>
            </p:spPr>
            <p:txBody>
              <a:bodyPr wrap="square" rtlCol="0">
                <a:spAutoFit/>
              </a:bodyPr>
              <a:lstStyle/>
              <a:p>
                <a:pPr>
                  <a:buClr>
                    <a:srgbClr val="000000"/>
                  </a:buClr>
                  <a:defRPr/>
                </a:pPr>
                <a:r>
                  <a:rPr lang="en-US" sz="2400" kern="0" dirty="0">
                    <a:latin typeface="Calibri" panose="020F0502020204030204" pitchFamily="34" charset="0"/>
                    <a:cs typeface="Calibri" panose="020F0502020204030204" pitchFamily="34" charset="0"/>
                    <a:sym typeface="Arial"/>
                  </a:rPr>
                  <a:t>In probabilistic classifiers where the output is the</a:t>
                </a:r>
                <a:r>
                  <a:rPr lang="en-US" sz="2400" i="1" kern="0" dirty="0">
                    <a:latin typeface="Calibri" panose="020F0502020204030204" pitchFamily="34" charset="0"/>
                    <a:cs typeface="Calibri" panose="020F0502020204030204" pitchFamily="34" charset="0"/>
                    <a:sym typeface="Arial"/>
                  </a:rPr>
                  <a:t> probability </a:t>
                </a:r>
                <a:r>
                  <a:rPr lang="en-US" sz="2400" kern="0" dirty="0">
                    <a:latin typeface="Calibri" panose="020F0502020204030204" pitchFamily="34" charset="0"/>
                    <a:cs typeface="Calibri" panose="020F0502020204030204" pitchFamily="34" charset="0"/>
                    <a:sym typeface="Arial"/>
                  </a:rPr>
                  <a:t>that an individual belongs to the positive class), we want the estimates to be </a:t>
                </a:r>
                <a:r>
                  <a:rPr lang="en-US" sz="2400" i="1" kern="0" dirty="0">
                    <a:solidFill>
                      <a:schemeClr val="accent6">
                        <a:lumMod val="75000"/>
                      </a:schemeClr>
                    </a:solidFill>
                    <a:latin typeface="Calibri" panose="020F0502020204030204" pitchFamily="34" charset="0"/>
                    <a:cs typeface="Calibri" panose="020F0502020204030204" pitchFamily="34" charset="0"/>
                    <a:sym typeface="Arial"/>
                  </a:rPr>
                  <a:t>well-calibrated</a:t>
                </a:r>
                <a:r>
                  <a:rPr lang="en-US" sz="2400" kern="0" dirty="0">
                    <a:latin typeface="Calibri" panose="020F0502020204030204" pitchFamily="34" charset="0"/>
                    <a:cs typeface="Calibri" panose="020F0502020204030204" pitchFamily="34" charset="0"/>
                    <a:sym typeface="Arial"/>
                  </a:rPr>
                  <a:t>: </a:t>
                </a:r>
              </a:p>
              <a:p>
                <a:pPr>
                  <a:buClr>
                    <a:srgbClr val="000000"/>
                  </a:buClr>
                  <a:defRPr/>
                </a:pPr>
                <a:endParaRPr lang="en-US" sz="2400" kern="0" dirty="0">
                  <a:latin typeface="Calibri" panose="020F0502020204030204" pitchFamily="34" charset="0"/>
                  <a:cs typeface="Calibri" panose="020F0502020204030204" pitchFamily="34" charset="0"/>
                  <a:sym typeface="Arial"/>
                </a:endParaRPr>
              </a:p>
              <a:p>
                <a:pPr>
                  <a:buClr>
                    <a:srgbClr val="000000"/>
                  </a:buClr>
                  <a:defRPr/>
                </a:pPr>
                <a:r>
                  <a:rPr lang="en-US" sz="2400" kern="0" dirty="0">
                    <a:solidFill>
                      <a:srgbClr val="000000"/>
                    </a:solidFill>
                    <a:latin typeface="Calibri" panose="020F0502020204030204" pitchFamily="34" charset="0"/>
                    <a:cs typeface="Calibri" panose="020F0502020204030204" pitchFamily="34" charset="0"/>
                    <a:sym typeface="Arial"/>
                  </a:rPr>
                  <a:t>if the algorithm identifies a set of people as having a probability </a:t>
                </a:r>
                <a14:m>
                  <m:oMath xmlns:m="http://schemas.openxmlformats.org/officeDocument/2006/math">
                    <m:r>
                      <a:rPr lang="en-US" sz="2400" b="1" i="1" kern="0" dirty="0">
                        <a:solidFill>
                          <a:schemeClr val="accent2">
                            <a:lumMod val="75000"/>
                          </a:schemeClr>
                        </a:solidFill>
                        <a:latin typeface="Cambria Math" panose="02040503050406030204" pitchFamily="18" charset="0"/>
                        <a:cs typeface="Calibri" panose="020F0502020204030204" pitchFamily="34" charset="0"/>
                        <a:sym typeface="Arial"/>
                      </a:rPr>
                      <m:t>𝒑</m:t>
                    </m:r>
                  </m:oMath>
                </a14:m>
                <a:r>
                  <a:rPr lang="en-US" sz="2400" kern="0" dirty="0">
                    <a:solidFill>
                      <a:srgbClr val="000000"/>
                    </a:solidFill>
                    <a:latin typeface="Calibri" panose="020F0502020204030204" pitchFamily="34" charset="0"/>
                    <a:cs typeface="Calibri" panose="020F0502020204030204" pitchFamily="34" charset="0"/>
                    <a:sym typeface="Arial"/>
                  </a:rPr>
                  <a:t> of belonging to the positive class, then approximately a </a:t>
                </a:r>
                <a:r>
                  <a:rPr lang="en-US" sz="2400" b="1" i="1" kern="0" dirty="0">
                    <a:solidFill>
                      <a:schemeClr val="accent2">
                        <a:lumMod val="75000"/>
                      </a:schemeClr>
                    </a:solidFill>
                    <a:latin typeface="Cambria Math" panose="02040503050406030204" pitchFamily="18" charset="0"/>
                    <a:cs typeface="Calibri" panose="020F0502020204030204" pitchFamily="34" charset="0"/>
                    <a:sym typeface="Arial"/>
                  </a:rPr>
                  <a:t>p  </a:t>
                </a:r>
                <a:r>
                  <a:rPr lang="en-US" sz="2400" kern="0" dirty="0">
                    <a:solidFill>
                      <a:srgbClr val="000000"/>
                    </a:solidFill>
                    <a:latin typeface="Calibri" panose="020F0502020204030204" pitchFamily="34" charset="0"/>
                    <a:cs typeface="Calibri" panose="020F0502020204030204" pitchFamily="34" charset="0"/>
                    <a:sym typeface="Arial"/>
                  </a:rPr>
                  <a:t>fraction is indeed positive instances </a:t>
                </a:r>
                <a:endParaRPr lang="el-GR" sz="2400" kern="0" dirty="0">
                  <a:solidFill>
                    <a:srgbClr val="000000"/>
                  </a:solidFill>
                  <a:latin typeface="Calibri" panose="020F0502020204030204" pitchFamily="34" charset="0"/>
                  <a:cs typeface="Calibri" panose="020F0502020204030204" pitchFamily="34" charset="0"/>
                  <a:sym typeface="Arial"/>
                </a:endParaRPr>
              </a:p>
              <a:p>
                <a:pPr defTabSz="685800">
                  <a:buClr>
                    <a:srgbClr val="000000"/>
                  </a:buClr>
                  <a:defRPr/>
                </a:pPr>
                <a:endParaRPr lang="el-GR" sz="2400" kern="0" dirty="0">
                  <a:latin typeface="Calibri" panose="020F0502020204030204" pitchFamily="34" charset="0"/>
                  <a:cs typeface="Calibri" panose="020F0502020204030204" pitchFamily="34" charset="0"/>
                  <a:sym typeface="Arial"/>
                </a:endParaRPr>
              </a:p>
            </p:txBody>
          </p:sp>
        </mc:Choice>
        <mc:Fallback xmlns="">
          <p:sp>
            <p:nvSpPr>
              <p:cNvPr id="15" name="TextBox 14">
                <a:extLst>
                  <a:ext uri="{FF2B5EF4-FFF2-40B4-BE49-F238E27FC236}">
                    <a16:creationId xmlns:a16="http://schemas.microsoft.com/office/drawing/2014/main" id="{E8B15509-5A75-5AF7-61EA-48E47C5998BB}"/>
                  </a:ext>
                </a:extLst>
              </p:cNvPr>
              <p:cNvSpPr txBox="1">
                <a:spLocks noRot="1" noChangeAspect="1" noMove="1" noResize="1" noEditPoints="1" noAdjustHandles="1" noChangeArrowheads="1" noChangeShapeType="1" noTextEdit="1"/>
              </p:cNvSpPr>
              <p:nvPr/>
            </p:nvSpPr>
            <p:spPr>
              <a:xfrm>
                <a:off x="282759" y="1538793"/>
                <a:ext cx="8587283" cy="3046988"/>
              </a:xfrm>
              <a:prstGeom prst="rect">
                <a:avLst/>
              </a:prstGeom>
              <a:blipFill>
                <a:blip r:embed="rId4"/>
                <a:stretch>
                  <a:fillRect l="-1065" t="-160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501348AA-CE08-2B6C-ACDF-5FC3A338A988}"/>
              </a:ext>
            </a:extLst>
          </p:cNvPr>
          <p:cNvSpPr txBox="1"/>
          <p:nvPr/>
        </p:nvSpPr>
        <p:spPr>
          <a:xfrm>
            <a:off x="252434" y="4488210"/>
            <a:ext cx="7476902" cy="830997"/>
          </a:xfrm>
          <a:prstGeom prst="rect">
            <a:avLst/>
          </a:prstGeom>
          <a:noFill/>
        </p:spPr>
        <p:txBody>
          <a:bodyPr wrap="square" rtlCol="0">
            <a:spAutoFit/>
          </a:bodyPr>
          <a:lstStyle/>
          <a:p>
            <a:r>
              <a:rPr lang="en-US" sz="2400" dirty="0"/>
              <a:t>We want the classifier to be equally well-calibrated for both groups, for any predicted probability p in [0,1]:</a:t>
            </a:r>
          </a:p>
        </p:txBody>
      </p:sp>
      <p:sp>
        <p:nvSpPr>
          <p:cNvPr id="2" name="Rectangle 1">
            <a:extLst>
              <a:ext uri="{FF2B5EF4-FFF2-40B4-BE49-F238E27FC236}">
                <a16:creationId xmlns:a16="http://schemas.microsoft.com/office/drawing/2014/main" id="{5F6238A3-174B-39F6-9DFA-BB9AD730B23E}"/>
              </a:ext>
            </a:extLst>
          </p:cNvPr>
          <p:cNvSpPr/>
          <p:nvPr/>
        </p:nvSpPr>
        <p:spPr>
          <a:xfrm>
            <a:off x="252434" y="3062287"/>
            <a:ext cx="8587283" cy="11588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67903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8627FA-D4B5-43DE-ADC2-00F779ED001D}"/>
              </a:ext>
            </a:extLst>
          </p:cNvPr>
          <p:cNvSpPr>
            <a:spLocks noGrp="1"/>
          </p:cNvSpPr>
          <p:nvPr>
            <p:ph type="sldNum" idx="12"/>
          </p:nvPr>
        </p:nvSpPr>
        <p:spPr/>
        <p:txBody>
          <a:bodyPr/>
          <a:lstStyle/>
          <a:p>
            <a:fld id="{00000000-1234-1234-1234-123412341234}" type="slidenum">
              <a:rPr lang="en-US" smtClean="0"/>
              <a:pPr/>
              <a:t>99</a:t>
            </a:fld>
            <a:endParaRPr lang="en-US" dirty="0"/>
          </a:p>
        </p:txBody>
      </p:sp>
      <p:sp>
        <p:nvSpPr>
          <p:cNvPr id="19" name="Title 1">
            <a:extLst>
              <a:ext uri="{FF2B5EF4-FFF2-40B4-BE49-F238E27FC236}">
                <a16:creationId xmlns:a16="http://schemas.microsoft.com/office/drawing/2014/main" id="{E3B03B2E-CB18-45AB-954F-9C763A1BBF0B}"/>
              </a:ext>
            </a:extLst>
          </p:cNvPr>
          <p:cNvSpPr txBox="1">
            <a:spLocks noGrp="1"/>
          </p:cNvSpPr>
          <p:nvPr>
            <p:ph type="title"/>
          </p:nvPr>
        </p:nvSpPr>
        <p:spPr>
          <a:xfrm>
            <a:off x="395968" y="885382"/>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Group Fairness (other names)</a:t>
            </a:r>
          </a:p>
        </p:txBody>
      </p:sp>
      <p:sp>
        <p:nvSpPr>
          <p:cNvPr id="10" name="TextBox 9">
            <a:extLst>
              <a:ext uri="{FF2B5EF4-FFF2-40B4-BE49-F238E27FC236}">
                <a16:creationId xmlns:a16="http://schemas.microsoft.com/office/drawing/2014/main" id="{08D46102-9613-83F1-D21B-C9809D3C4B22}"/>
              </a:ext>
            </a:extLst>
          </p:cNvPr>
          <p:cNvSpPr txBox="1"/>
          <p:nvPr/>
        </p:nvSpPr>
        <p:spPr>
          <a:xfrm>
            <a:off x="589281" y="2101850"/>
            <a:ext cx="7426960" cy="1938992"/>
          </a:xfrm>
          <a:prstGeom prst="rect">
            <a:avLst/>
          </a:prstGeom>
          <a:noFill/>
        </p:spPr>
        <p:txBody>
          <a:bodyPr wrap="square" rtlCol="0">
            <a:spAutoFit/>
          </a:bodyPr>
          <a:lstStyle/>
          <a:p>
            <a:pPr marL="214313" indent="-214313">
              <a:buFont typeface="Wingdings" panose="05000000000000000000" pitchFamily="2" charset="2"/>
              <a:buChar char="§"/>
            </a:pPr>
            <a:r>
              <a:rPr lang="en-US" sz="2400" dirty="0"/>
              <a:t>Independence (demographic parity)</a:t>
            </a:r>
          </a:p>
          <a:p>
            <a:pPr marL="214313" indent="-214313">
              <a:buFont typeface="Wingdings" panose="05000000000000000000" pitchFamily="2" charset="2"/>
              <a:buChar char="§"/>
            </a:pPr>
            <a:endParaRPr lang="en-US" sz="2400" dirty="0"/>
          </a:p>
          <a:p>
            <a:pPr marL="214313" indent="-214313">
              <a:buFont typeface="Wingdings" panose="05000000000000000000" pitchFamily="2" charset="2"/>
              <a:buChar char="§"/>
            </a:pPr>
            <a:r>
              <a:rPr lang="en-US" sz="2400" dirty="0"/>
              <a:t>Separation (error rates)</a:t>
            </a:r>
          </a:p>
          <a:p>
            <a:pPr marL="214313" indent="-214313">
              <a:buFont typeface="Wingdings" panose="05000000000000000000" pitchFamily="2" charset="2"/>
              <a:buChar char="§"/>
            </a:pPr>
            <a:endParaRPr lang="en-US" sz="2400" dirty="0"/>
          </a:p>
          <a:p>
            <a:pPr marL="214313" indent="-214313">
              <a:buFont typeface="Wingdings" panose="05000000000000000000" pitchFamily="2" charset="2"/>
              <a:buChar char="§"/>
            </a:pPr>
            <a:r>
              <a:rPr lang="en-US" sz="2400" dirty="0"/>
              <a:t>Sufficiency (calibration)</a:t>
            </a:r>
          </a:p>
        </p:txBody>
      </p:sp>
    </p:spTree>
    <p:extLst>
      <p:ext uri="{BB962C8B-B14F-4D97-AF65-F5344CB8AC3E}">
        <p14:creationId xmlns:p14="http://schemas.microsoft.com/office/powerpoint/2010/main" val="2652449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4613</TotalTime>
  <Words>11019</Words>
  <Application>Microsoft Office PowerPoint</Application>
  <PresentationFormat>On-screen Show (4:3)</PresentationFormat>
  <Paragraphs>1465</Paragraphs>
  <Slides>142</Slides>
  <Notes>86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142</vt:i4>
      </vt:variant>
    </vt:vector>
  </HeadingPairs>
  <TitlesOfParts>
    <vt:vector size="156" baseType="lpstr">
      <vt:lpstr>Arial</vt:lpstr>
      <vt:lpstr>Avenir</vt:lpstr>
      <vt:lpstr>Calibri</vt:lpstr>
      <vt:lpstr>Calibri Light</vt:lpstr>
      <vt:lpstr>Cambria Math</vt:lpstr>
      <vt:lpstr>CMR10</vt:lpstr>
      <vt:lpstr>Courier New</vt:lpstr>
      <vt:lpstr>Georgia</vt:lpstr>
      <vt:lpstr>Helvetica Neue</vt:lpstr>
      <vt:lpstr>Lato</vt:lpstr>
      <vt:lpstr>Lucida Grande</vt:lpstr>
      <vt:lpstr>Wingdings</vt:lpstr>
      <vt:lpstr>Office Theme</vt:lpstr>
      <vt:lpstr>Acrobat Document</vt:lpstr>
      <vt:lpstr>Online Social Networks and Media </vt:lpstr>
      <vt:lpstr>Polarization</vt:lpstr>
      <vt:lpstr>Polarization in Social Networks</vt:lpstr>
      <vt:lpstr>What is polarization?</vt:lpstr>
      <vt:lpstr>Why is it important to study?</vt:lpstr>
      <vt:lpstr>Psychological mechanisms of polarization</vt:lpstr>
      <vt:lpstr>Cognitive dissonance</vt:lpstr>
      <vt:lpstr>Cognitive dissonance</vt:lpstr>
      <vt:lpstr>Examples of Cognitive Dissonance</vt:lpstr>
      <vt:lpstr>Cognitive Bias</vt:lpstr>
      <vt:lpstr>Group biases</vt:lpstr>
      <vt:lpstr>Summary</vt:lpstr>
      <vt:lpstr>Media bias</vt:lpstr>
      <vt:lpstr>Algorithmic bias</vt:lpstr>
      <vt:lpstr>Filter bubble</vt:lpstr>
      <vt:lpstr>Filter bubble</vt:lpstr>
      <vt:lpstr>Why the Web might increase polarization</vt:lpstr>
      <vt:lpstr>PowerPoint Presentation</vt:lpstr>
      <vt:lpstr>Ideological Selectivity in News</vt:lpstr>
      <vt:lpstr>Echo Chambers in Blog Readership</vt:lpstr>
      <vt:lpstr>Echo Chambers on Twitter</vt:lpstr>
      <vt:lpstr>Partisan Exposure on Facebook</vt:lpstr>
      <vt:lpstr>Partisan Exposure </vt:lpstr>
      <vt:lpstr>Why the Web might not increase polarization</vt:lpstr>
      <vt:lpstr>Is there a tipping point?</vt:lpstr>
      <vt:lpstr>Backfire effect</vt:lpstr>
      <vt:lpstr>MeasurING Polarization</vt:lpstr>
      <vt:lpstr>Polarization in content</vt:lpstr>
      <vt:lpstr>Sentiment variance</vt:lpstr>
      <vt:lpstr>Controversy language in news</vt:lpstr>
      <vt:lpstr>Detecting controversy on the Web</vt:lpstr>
      <vt:lpstr>Identifying polarization - Network</vt:lpstr>
      <vt:lpstr>Quantifying polarization via Modularity</vt:lpstr>
      <vt:lpstr>Modularity is not a direct measure of polarization</vt:lpstr>
      <vt:lpstr>Community boundary</vt:lpstr>
      <vt:lpstr>Motif-based approach</vt:lpstr>
      <vt:lpstr>Motifs</vt:lpstr>
      <vt:lpstr>Based on information flow</vt:lpstr>
      <vt:lpstr>Random walk controversy score</vt:lpstr>
      <vt:lpstr>Random walk controversy score</vt:lpstr>
      <vt:lpstr>Random walk controversy score</vt:lpstr>
      <vt:lpstr>Random walk controversy score (RWC)</vt:lpstr>
      <vt:lpstr>Polarization via Opinion Formation model</vt:lpstr>
      <vt:lpstr>Polarization index interpretation</vt:lpstr>
      <vt:lpstr>Examples</vt:lpstr>
      <vt:lpstr>Label propagation</vt:lpstr>
      <vt:lpstr>Mitigating polarization</vt:lpstr>
      <vt:lpstr>Wall Street Journal</vt:lpstr>
      <vt:lpstr>PowerPoint Presentation</vt:lpstr>
      <vt:lpstr>Escape your bubble</vt:lpstr>
      <vt:lpstr>politecho.org</vt:lpstr>
      <vt:lpstr>PowerPoint Presentation</vt:lpstr>
      <vt:lpstr>Read across the aisle</vt:lpstr>
      <vt:lpstr>Algorithmic mediation/recommendations</vt:lpstr>
      <vt:lpstr>1. Recommendations based on RWC</vt:lpstr>
      <vt:lpstr>1. Recommendations based on RWC</vt:lpstr>
      <vt:lpstr>Reducing polarization : real example</vt:lpstr>
      <vt:lpstr>Reducing polarization : real example</vt:lpstr>
      <vt:lpstr>Reducing polarization : results</vt:lpstr>
      <vt:lpstr>Reducing the polarization index</vt:lpstr>
      <vt:lpstr>Moderating opinions – Example </vt:lpstr>
      <vt:lpstr>Moderating opinions - Example</vt:lpstr>
      <vt:lpstr>Algorithms</vt:lpstr>
      <vt:lpstr>Greedy algorithms</vt:lpstr>
      <vt:lpstr>Heuristics for opinion moderation</vt:lpstr>
      <vt:lpstr>Selected nodes by GreedyInt</vt:lpstr>
      <vt:lpstr>Selected nodes by GreedyExt</vt:lpstr>
      <vt:lpstr>Recommendations based on information     propagation models</vt:lpstr>
      <vt:lpstr>Balancing information exposure </vt:lpstr>
      <vt:lpstr>Algorithmic Fairness</vt:lpstr>
      <vt:lpstr>Algorithmic Fairness: Why?</vt:lpstr>
      <vt:lpstr>Algorithmic Fairness: Why?</vt:lpstr>
      <vt:lpstr>PowerPoint Presentation</vt:lpstr>
      <vt:lpstr>Case Studies</vt:lpstr>
      <vt:lpstr>Algorithmic (Un)Fairness: Examples</vt:lpstr>
      <vt:lpstr>Algorithmic (Un)Fairness: Examples</vt:lpstr>
      <vt:lpstr>Algorithmic (Un)Fairness: Examples</vt:lpstr>
      <vt:lpstr>Algorithmic (Un)Fairness: Examples</vt:lpstr>
      <vt:lpstr>Algorithmic (Un)Fairness: Examples</vt:lpstr>
      <vt:lpstr>Examples</vt:lpstr>
      <vt:lpstr>Examples</vt:lpstr>
      <vt:lpstr>Bias</vt:lpstr>
      <vt:lpstr>What is the cause of unfairness: bias</vt:lpstr>
      <vt:lpstr>PowerPoint Presentation</vt:lpstr>
      <vt:lpstr>PowerPoint Presentation</vt:lpstr>
      <vt:lpstr>PowerPoint Presentation</vt:lpstr>
      <vt:lpstr>Fairness Definitions</vt:lpstr>
      <vt:lpstr>Algorithmic Fairness: What?</vt:lpstr>
      <vt:lpstr>Algorithmic Fairness: What?</vt:lpstr>
      <vt:lpstr>Classification</vt:lpstr>
      <vt:lpstr>PowerPoint Presentation</vt:lpstr>
      <vt:lpstr>PowerPoint Presentation</vt:lpstr>
      <vt:lpstr>PowerPoint Presentation</vt:lpstr>
      <vt:lpstr>PowerPoint Presentation</vt:lpstr>
      <vt:lpstr>Group Fairness</vt:lpstr>
      <vt:lpstr>Group Fairness: parity</vt:lpstr>
      <vt:lpstr>Group Fairness: error-based</vt:lpstr>
      <vt:lpstr>Group Fairness: calibration</vt:lpstr>
      <vt:lpstr>Group Fairness (other names)</vt:lpstr>
      <vt:lpstr>Counterfactual Fairness</vt:lpstr>
      <vt:lpstr>ACHIEVING FAIRNESS</vt:lpstr>
      <vt:lpstr>Achieving Fairness: How</vt:lpstr>
      <vt:lpstr>Pre-processing : omit the protected attribute</vt:lpstr>
      <vt:lpstr>PowerPoint Presentation</vt:lpstr>
      <vt:lpstr>Pre-processing: Class relabeling</vt:lpstr>
      <vt:lpstr>In-processing: Overview</vt:lpstr>
      <vt:lpstr>In-processing: learning fair representations</vt:lpstr>
      <vt:lpstr>In-processing: learning fair representations </vt:lpstr>
      <vt:lpstr>In-processing: learning fair representations </vt:lpstr>
      <vt:lpstr>In-processing: Regularization</vt:lpstr>
      <vt:lpstr>Post-Processing: Constraint optimization</vt:lpstr>
      <vt:lpstr>FAIRNESS in NETWORKS</vt:lpstr>
      <vt:lpstr>Graph Mining: Applications</vt:lpstr>
      <vt:lpstr>Algorithmic Fairness on Graphs: Suicide Prevention</vt:lpstr>
      <vt:lpstr>Challenge</vt:lpstr>
      <vt:lpstr>Roadmap</vt:lpstr>
      <vt:lpstr>The Pagerank Algorithm</vt:lpstr>
      <vt:lpstr>Preliminary: PageRank</vt:lpstr>
      <vt:lpstr>Unfairness in PageRank</vt:lpstr>
      <vt:lpstr>Fairness Measure: ϕ-Fairness</vt:lpstr>
      <vt:lpstr>Problem Definition: Fair PageRank</vt:lpstr>
      <vt:lpstr>Fair PageRank: Solutions</vt:lpstr>
      <vt:lpstr>Solution #1: Fairness-sensitive PageRank</vt:lpstr>
      <vt:lpstr>Fairness-sensitive PageRank: Example</vt:lpstr>
      <vt:lpstr>Fairness-sensitive PageRank: Experiment</vt:lpstr>
      <vt:lpstr>Fair PageRank: Solutions</vt:lpstr>
      <vt:lpstr>Solution #2: Locally Fair PageRank</vt:lpstr>
      <vt:lpstr>Solution #2: Locally Fair PageRank</vt:lpstr>
      <vt:lpstr>Locally Fair PageRank: Experiment</vt:lpstr>
      <vt:lpstr>Fair PageRank: Solutions</vt:lpstr>
      <vt:lpstr>Solution #3: Best Fair Edge Identification</vt:lpstr>
      <vt:lpstr>Best Fair Edge Identification: Problem Definition</vt:lpstr>
      <vt:lpstr>Best Fair Edge Identification: Fairness Gain</vt:lpstr>
      <vt:lpstr>Best Fair Edge Identification: Experiment</vt:lpstr>
      <vt:lpstr>Roadmap</vt:lpstr>
      <vt:lpstr>Preliminary: Node Embedding</vt:lpstr>
      <vt:lpstr>Graph embeddings</vt:lpstr>
      <vt:lpstr>Graph unfairness</vt:lpstr>
      <vt:lpstr>Preliminary: Random Walk-based Node Embedding</vt:lpstr>
      <vt:lpstr>Fairwalk: Solution</vt:lpstr>
      <vt:lpstr>Fairwalk vs. Existing Works</vt:lpstr>
      <vt:lpstr>Fairwalk: Results on Statistical Parity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pitoura</dc:creator>
  <cp:lastModifiedBy>ΠΑΝΑΓΙΩΤΗΣ ΤΣΑΠΑΡΑΣ</cp:lastModifiedBy>
  <cp:revision>387</cp:revision>
  <dcterms:created xsi:type="dcterms:W3CDTF">2012-10-10T06:53:19Z</dcterms:created>
  <dcterms:modified xsi:type="dcterms:W3CDTF">2023-12-22T13:19:29Z</dcterms:modified>
</cp:coreProperties>
</file>