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382" r:id="rId3"/>
    <p:sldId id="393" r:id="rId4"/>
    <p:sldId id="384" r:id="rId5"/>
    <p:sldId id="385" r:id="rId6"/>
    <p:sldId id="388" r:id="rId7"/>
    <p:sldId id="390" r:id="rId8"/>
    <p:sldId id="394" r:id="rId9"/>
    <p:sldId id="395" r:id="rId10"/>
    <p:sldId id="387" r:id="rId11"/>
    <p:sldId id="391" r:id="rId12"/>
    <p:sldId id="392" r:id="rId13"/>
    <p:sldId id="396" r:id="rId14"/>
    <p:sldId id="397" r:id="rId15"/>
    <p:sldId id="398" r:id="rId16"/>
    <p:sldId id="399" r:id="rId17"/>
    <p:sldId id="400" r:id="rId18"/>
    <p:sldId id="401" r:id="rId19"/>
    <p:sldId id="40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Κλάσεις και Αντικείμενα</a:t>
            </a:r>
          </a:p>
          <a:p>
            <a:pPr algn="ctr"/>
            <a:r>
              <a:rPr lang="el-GR" dirty="0" smtClean="0"/>
              <a:t>Μέθοδοι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καλούμε την συνάρτηση </a:t>
            </a:r>
            <a:r>
              <a:rPr lang="en-US" dirty="0" smtClean="0"/>
              <a:t>move() </a:t>
            </a:r>
            <a:r>
              <a:rPr lang="el-GR" dirty="0" smtClean="0"/>
              <a:t>το όχημα μας θα κινείται ένα τυχαίο αριθμό από βήματα στο διάστημα (-3,3)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0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67000" y="5867400"/>
            <a:ext cx="5257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Υλοποίηση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9600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Θα φτιάξουμε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βοηθητική συνάρτηση </a:t>
            </a:r>
            <a:r>
              <a:rPr lang="el-GR" dirty="0" smtClean="0"/>
              <a:t>που θα μας </a:t>
            </a:r>
            <a:r>
              <a:rPr lang="el-GR" dirty="0" smtClean="0">
                <a:solidFill>
                  <a:srgbClr val="0070C0"/>
                </a:solidFill>
              </a:rPr>
              <a:t>επιστρέφει </a:t>
            </a:r>
            <a:r>
              <a:rPr lang="el-GR" dirty="0" smtClean="0"/>
              <a:t>τον </a:t>
            </a:r>
            <a:r>
              <a:rPr lang="el-GR" dirty="0"/>
              <a:t>τυχαίο αριθμό από </a:t>
            </a:r>
            <a:r>
              <a:rPr lang="el-GR" dirty="0" smtClean="0"/>
              <a:t>βήματα.</a:t>
            </a:r>
          </a:p>
          <a:p>
            <a:endParaRPr lang="el-GR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1523" y="3083030"/>
            <a:ext cx="5878532" cy="378565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// do the computation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(steps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505200" y="2286712"/>
            <a:ext cx="3581400" cy="649480"/>
          </a:xfrm>
          <a:prstGeom prst="wedgeRoundRectCallout">
            <a:avLst>
              <a:gd name="adj1" fmla="val -39922"/>
              <a:gd name="adj2" fmla="val 82237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l-GR" dirty="0" smtClean="0">
                <a:solidFill>
                  <a:schemeClr val="tx1"/>
                </a:solidFill>
              </a:rPr>
              <a:t> τύπος της </a:t>
            </a:r>
            <a:r>
              <a:rPr lang="el-GR" dirty="0" smtClean="0">
                <a:solidFill>
                  <a:srgbClr val="FF0000"/>
                </a:solidFill>
              </a:rPr>
              <a:t>επιστρεφόμενης</a:t>
            </a:r>
            <a:r>
              <a:rPr lang="el-GR" dirty="0" smtClean="0">
                <a:solidFill>
                  <a:schemeClr val="tx1"/>
                </a:solidFill>
              </a:rPr>
              <a:t> τιμής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85800" y="2286000"/>
            <a:ext cx="2667000" cy="762000"/>
          </a:xfrm>
          <a:prstGeom prst="wedgeRoundRectCallout">
            <a:avLst>
              <a:gd name="adj1" fmla="val 24187"/>
              <a:gd name="adj2" fmla="val 681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private: </a:t>
            </a:r>
            <a:r>
              <a:rPr lang="el-GR" dirty="0" smtClean="0"/>
              <a:t>δεν χρειάζεται να φαίνεται έξω από την κλάση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0" y="4975856"/>
            <a:ext cx="2019301" cy="1424944"/>
          </a:xfrm>
          <a:prstGeom prst="wedgeRoundRectCallout">
            <a:avLst>
              <a:gd name="adj1" fmla="val 82582"/>
              <a:gd name="adj2" fmla="val 3031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Κλήση της συνάρτησης και χρήση της επιστρεφόμενης τιμής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86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963" y="457200"/>
            <a:ext cx="7417037" cy="6447919"/>
          </a:xfrm>
          <a:prstGeom prst="rect">
            <a:avLst/>
          </a:prstGeom>
          <a:noFill/>
          <a:ln w="28575">
            <a:noFill/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private int MAX_VALUE = 3;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private Random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randomGenerator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Random();</a:t>
            </a: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randomGenerator.nextInt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(2*MAX_VALUE + 1) – MAX_VALUE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l-GR" sz="1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steps =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steps)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700" b="1" dirty="0">
                <a:latin typeface="Courier New" pitchFamily="49" charset="0"/>
                <a:cs typeface="Courier New" pitchFamily="49" charset="0"/>
              </a:rPr>
              <a:t>delta = 1;</a:t>
            </a:r>
          </a:p>
          <a:p>
            <a:r>
              <a:rPr lang="en-US" sz="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700" b="1" dirty="0">
                <a:latin typeface="Courier New" pitchFamily="49" charset="0"/>
                <a:cs typeface="Courier New" pitchFamily="49" charset="0"/>
              </a:rPr>
              <a:t>(steps &lt; 0){</a:t>
            </a:r>
          </a:p>
          <a:p>
            <a:r>
              <a:rPr lang="en-US" sz="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  steps </a:t>
            </a:r>
            <a:r>
              <a:rPr lang="en-US" sz="700" b="1" dirty="0">
                <a:latin typeface="Courier New" pitchFamily="49" charset="0"/>
                <a:cs typeface="Courier New" pitchFamily="49" charset="0"/>
              </a:rPr>
              <a:t>= -steps;</a:t>
            </a:r>
          </a:p>
          <a:p>
            <a:r>
              <a:rPr lang="en-US" sz="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  delta </a:t>
            </a:r>
            <a:r>
              <a:rPr lang="en-US" sz="700" b="1" dirty="0">
                <a:latin typeface="Courier New" pitchFamily="49" charset="0"/>
                <a:cs typeface="Courier New" pitchFamily="49" charset="0"/>
              </a:rPr>
              <a:t>= -1;</a:t>
            </a:r>
          </a:p>
          <a:p>
            <a:r>
              <a:rPr lang="en-US" sz="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7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700" b="1" dirty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700" b="1" dirty="0">
                <a:latin typeface="Courier New" pitchFamily="49" charset="0"/>
                <a:cs typeface="Courier New" pitchFamily="49" charset="0"/>
              </a:rPr>
              <a:t> ++)</a:t>
            </a:r>
          </a:p>
          <a:p>
            <a:r>
              <a:rPr lang="en-US" sz="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  position </a:t>
            </a:r>
            <a:r>
              <a:rPr lang="en-US" sz="700" b="1" dirty="0">
                <a:latin typeface="Courier New" pitchFamily="49" charset="0"/>
                <a:cs typeface="Courier New" pitchFamily="49" charset="0"/>
              </a:rPr>
              <a:t>+= delta ;</a:t>
            </a:r>
          </a:p>
          <a:p>
            <a:r>
              <a:rPr lang="en-US" sz="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700" b="1" dirty="0" err="1" smtClean="0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7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8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8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1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2439" y="4495800"/>
            <a:ext cx="458811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478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χρησιμοποιείται για να επιστρέψει μια τιμή μια μέθοδος.</a:t>
            </a:r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έκφραση&gt;</a:t>
            </a:r>
          </a:p>
          <a:p>
            <a:r>
              <a:rPr lang="el-GR" dirty="0" smtClean="0"/>
              <a:t>Αν έχουμε μια συνάρτηση που επιστρέφει τιμή τύπου Τ</a:t>
            </a:r>
          </a:p>
          <a:p>
            <a:pPr lvl="1"/>
            <a:r>
              <a:rPr lang="el-GR" dirty="0" smtClean="0"/>
              <a:t>Π.χ.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division(int x, int y)</a:t>
            </a:r>
          </a:p>
          <a:p>
            <a:r>
              <a:rPr lang="el-GR" dirty="0" smtClean="0"/>
              <a:t>η έκφραση στο </a:t>
            </a:r>
            <a:r>
              <a:rPr lang="en-US" dirty="0" smtClean="0"/>
              <a:t>return </a:t>
            </a:r>
            <a:r>
              <a:rPr lang="el-GR" dirty="0" smtClean="0"/>
              <a:t>πρέπει να επιστρέφει μία τιμή τύπου Τ. (π.χ.,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x/(double)y</a:t>
            </a:r>
            <a:r>
              <a:rPr lang="en-US" dirty="0" smtClean="0"/>
              <a:t>)</a:t>
            </a:r>
          </a:p>
          <a:p>
            <a:r>
              <a:rPr lang="el-GR" dirty="0" smtClean="0"/>
              <a:t>Κάθε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μονοπάτι</a:t>
            </a:r>
            <a:r>
              <a:rPr lang="el-GR" dirty="0" smtClean="0"/>
              <a:t> εκτέλεσης του κώδικα θα πρέπει να επιστρέφει μια τιμή.</a:t>
            </a:r>
          </a:p>
          <a:p>
            <a:pPr lvl="1"/>
            <a:r>
              <a:rPr lang="el-GR" dirty="0"/>
              <a:t>Η κλήση της </a:t>
            </a:r>
            <a:r>
              <a:rPr lang="en-US" dirty="0"/>
              <a:t>return </a:t>
            </a:r>
            <a:r>
              <a:rPr lang="el-GR" dirty="0"/>
              <a:t>σε οποιοδήποτε σημείο του κώδικα σταματάει την εκτέλεση της μεθόδου και επιστρέφει τιμή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579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US" dirty="0" smtClean="0"/>
              <a:t>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Μπορούμε να καλέσουμε την </a:t>
            </a:r>
            <a:r>
              <a:rPr lang="en-US" dirty="0">
                <a:solidFill>
                  <a:srgbClr val="FF0000"/>
                </a:solidFill>
              </a:rPr>
              <a:t>return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και σε μία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</a:t>
            </a:r>
            <a:r>
              <a:rPr lang="el-GR" dirty="0"/>
              <a:t>μέθοδο</a:t>
            </a:r>
          </a:p>
          <a:p>
            <a:pPr lvl="1"/>
            <a:r>
              <a:rPr lang="el-GR" dirty="0"/>
              <a:t>Χωρίς επιστρεφόμενη τιμή</a:t>
            </a:r>
            <a:r>
              <a:rPr lang="el-GR" dirty="0" smtClean="0"/>
              <a:t>.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/>
              <a:t>Σταματάει την εκτέλεση της </a:t>
            </a:r>
            <a:r>
              <a:rPr lang="el-GR" dirty="0" smtClean="0"/>
              <a:t>μεθόδου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962400"/>
            <a:ext cx="6939720" cy="2031325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printIfPositive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(position &lt; 0){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(“position = “ + position);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300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Public/Private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Ότι είναι ορισμένο ως </a:t>
            </a:r>
            <a:r>
              <a:rPr lang="en-US" dirty="0" smtClean="0">
                <a:solidFill>
                  <a:srgbClr val="0070C0"/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/>
              <a:t>σε μία κλάση είναι </a:t>
            </a:r>
            <a:r>
              <a:rPr lang="el-GR" dirty="0" err="1" smtClean="0"/>
              <a:t>προσβάσιμο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από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οποιονδήποτε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Μπορούμε να καλέσουμε τις μεθόδους ορίζοντας ένα αντικείμενο της κλάσης</a:t>
            </a:r>
          </a:p>
          <a:p>
            <a:r>
              <a:rPr lang="el-GR" dirty="0" smtClean="0"/>
              <a:t>Ότι </a:t>
            </a:r>
            <a:r>
              <a:rPr lang="el-GR" dirty="0"/>
              <a:t>είναι ορισμένο ως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σε </a:t>
            </a:r>
            <a:r>
              <a:rPr lang="el-GR" dirty="0"/>
              <a:t>μία κλάση </a:t>
            </a:r>
            <a:r>
              <a:rPr lang="el-GR" dirty="0" smtClean="0"/>
              <a:t>είναι </a:t>
            </a:r>
            <a:r>
              <a:rPr lang="el-GR" dirty="0" err="1"/>
              <a:t>προσβάσιμο</a:t>
            </a:r>
            <a:r>
              <a:rPr lang="el-GR" dirty="0"/>
              <a:t> </a:t>
            </a:r>
            <a:r>
              <a:rPr lang="el-GR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από την </a:t>
            </a:r>
            <a:r>
              <a:rPr lang="el-GR" dirty="0" smtClean="0">
                <a:solidFill>
                  <a:srgbClr val="FF0000"/>
                </a:solidFill>
              </a:rPr>
              <a:t>ίδια κλάση.</a:t>
            </a:r>
          </a:p>
          <a:p>
            <a:r>
              <a:rPr lang="el-GR" dirty="0" smtClean="0"/>
              <a:t>Ο </a:t>
            </a:r>
            <a:r>
              <a:rPr lang="el-GR" dirty="0" err="1" smtClean="0"/>
              <a:t>τροποποιητής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μας επιτρέπει την </a:t>
            </a:r>
            <a:r>
              <a:rPr lang="el-GR" dirty="0" smtClean="0">
                <a:solidFill>
                  <a:srgbClr val="0070C0"/>
                </a:solidFill>
              </a:rPr>
              <a:t>απόκρυψη πληροφοριών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information hiding</a:t>
            </a:r>
            <a:r>
              <a:rPr lang="en-US" dirty="0" smtClean="0"/>
              <a:t>).</a:t>
            </a:r>
          </a:p>
          <a:p>
            <a:pPr lvl="1"/>
            <a:r>
              <a:rPr lang="el-GR" dirty="0" smtClean="0"/>
              <a:t>Ο χρήστης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n-US" dirty="0" smtClean="0"/>
              <a:t>, </a:t>
            </a:r>
            <a:r>
              <a:rPr lang="el-GR" dirty="0" smtClean="0"/>
              <a:t>δεν χρειάζεται να ξέρει πως υλοποιείται η μέθοδος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computeRandomSteps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που υπολογίζει τον τυχαίο αριθμό των βημάτων.</a:t>
            </a:r>
          </a:p>
          <a:p>
            <a:pPr lvl="1"/>
            <a:r>
              <a:rPr lang="el-GR" dirty="0" smtClean="0"/>
              <a:t>Αν αποφασίσουμε να αλλάξουμε κάτι στη μέθοδο αυτό θα γίνει ως μέρος του επανασχεδιασμού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Car</a:t>
            </a:r>
            <a:r>
              <a:rPr lang="el-GR" dirty="0" smtClean="0"/>
              <a:t>. Κανείς άλλος δεν θα πρέπει να επηρεαστεί από την αλλαγή στον κώδικα.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πεδία</a:t>
            </a:r>
            <a:r>
              <a:rPr lang="el-GR" dirty="0" smtClean="0"/>
              <a:t> μιας κλάσης τα ορίζουμε </a:t>
            </a:r>
            <a:r>
              <a:rPr lang="el-GR" dirty="0" smtClean="0">
                <a:solidFill>
                  <a:srgbClr val="FF0000"/>
                </a:solidFill>
              </a:rPr>
              <a:t>πάντα</a:t>
            </a:r>
            <a:r>
              <a:rPr lang="el-GR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4467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ομαδοποίηση λογισμικού και δεδομένων σε μία οντότητα (κλάση και αντικείμενα της κλάσης) ώστε να είναι εύχρηστη μέσω ενός καλά ορισμένου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, </a:t>
            </a:r>
            <a:r>
              <a:rPr lang="el-GR" dirty="0" smtClean="0"/>
              <a:t>ενώ οι λεπτομέρειες υλοποίησης είναι κρυμμένες από τον χρήστη.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API</a:t>
            </a:r>
            <a:r>
              <a:rPr lang="en-US" dirty="0" smtClean="0"/>
              <a:t> </a:t>
            </a:r>
            <a:r>
              <a:rPr lang="el-GR" dirty="0" smtClean="0"/>
              <a:t>(</a:t>
            </a:r>
            <a:r>
              <a:rPr lang="en-US" dirty="0" smtClean="0"/>
              <a:t>Application Programming Interface)[</a:t>
            </a:r>
            <a:r>
              <a:rPr lang="el-GR" dirty="0" err="1" smtClean="0"/>
              <a:t>Έι</a:t>
            </a:r>
            <a:r>
              <a:rPr lang="el-GR" dirty="0" smtClean="0"/>
              <a:t>-Πι-Άι</a:t>
            </a:r>
            <a:r>
              <a:rPr lang="en-US" dirty="0" smtClean="0"/>
              <a:t>]</a:t>
            </a:r>
            <a:endParaRPr lang="en-US" dirty="0"/>
          </a:p>
          <a:p>
            <a:pPr lvl="1"/>
            <a:r>
              <a:rPr lang="el-GR" dirty="0" smtClean="0"/>
              <a:t>Μια περιγραφή για το πώς χρησιμοποιείται η κλάση μέσω των </a:t>
            </a:r>
            <a:r>
              <a:rPr lang="en-US" dirty="0" smtClean="0">
                <a:solidFill>
                  <a:srgbClr val="0070C0"/>
                </a:solidFill>
              </a:rPr>
              <a:t>public </a:t>
            </a:r>
            <a:r>
              <a:rPr lang="el-GR" dirty="0" smtClean="0">
                <a:solidFill>
                  <a:srgbClr val="0070C0"/>
                </a:solidFill>
              </a:rPr>
              <a:t>μεθόδων </a:t>
            </a:r>
            <a:r>
              <a:rPr lang="el-GR" dirty="0" smtClean="0"/>
              <a:t>της.</a:t>
            </a:r>
          </a:p>
          <a:p>
            <a:pPr lvl="2"/>
            <a:r>
              <a:rPr lang="en-US" dirty="0" smtClean="0"/>
              <a:t>Java docs </a:t>
            </a:r>
            <a:r>
              <a:rPr lang="el-GR" dirty="0" smtClean="0"/>
              <a:t>είναι ένα παράδειγμα.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API </a:t>
            </a:r>
            <a:r>
              <a:rPr lang="el-GR" dirty="0" smtClean="0"/>
              <a:t>είναι αρκετό για να χρησιμοποιήσετε μια κλάση, δεν χρειάζεται να ξέρετε την υλοποίηση των μεθόδων.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ADT</a:t>
            </a:r>
            <a:r>
              <a:rPr lang="en-US" dirty="0" smtClean="0"/>
              <a:t> (Abstract Data Type)</a:t>
            </a:r>
          </a:p>
          <a:p>
            <a:pPr lvl="1"/>
            <a:r>
              <a:rPr lang="el-GR" dirty="0" smtClean="0"/>
              <a:t>Ένας τύπος δεδομένων που ορίζεται χρησιμοποιώντας την αρχή της ενθυλάκωσης</a:t>
            </a:r>
          </a:p>
          <a:p>
            <a:pPr lvl="2"/>
            <a:r>
              <a:rPr lang="el-GR" dirty="0" smtClean="0"/>
              <a:t>Οι λίστες που χρησιμοποιήσατε στην </a:t>
            </a:r>
            <a:r>
              <a:rPr lang="en-US" dirty="0" smtClean="0"/>
              <a:t>Python </a:t>
            </a:r>
            <a:r>
              <a:rPr lang="el-GR" dirty="0" smtClean="0"/>
              <a:t>είναι ένα παράδειγμα.</a:t>
            </a:r>
          </a:p>
          <a:p>
            <a:pPr lvl="2"/>
            <a:r>
              <a:rPr lang="el-GR" dirty="0" smtClean="0"/>
              <a:t>Δεδομένα και μέθοδοι.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and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Πολλές φορές χρειαζόμαστε να </a:t>
            </a:r>
            <a:r>
              <a:rPr lang="el-GR" dirty="0" smtClean="0">
                <a:solidFill>
                  <a:srgbClr val="0070C0"/>
                </a:solidFill>
              </a:rPr>
              <a:t>διαβάσουμε</a:t>
            </a:r>
            <a:r>
              <a:rPr lang="el-GR" dirty="0" smtClean="0"/>
              <a:t> ή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αλλάξουμε</a:t>
            </a:r>
            <a:r>
              <a:rPr lang="el-GR" dirty="0" smtClean="0"/>
              <a:t> ένα πεδίο ενός αντικειμένου</a:t>
            </a:r>
          </a:p>
          <a:p>
            <a:pPr lvl="1"/>
            <a:r>
              <a:rPr lang="el-GR" dirty="0" smtClean="0"/>
              <a:t>Π.χ., να διαβάσουμε τη θέση του οχήματος, ή να τοποθετήσουμε το όχημα σε μια συγκεκριμένη θέση.</a:t>
            </a:r>
          </a:p>
          <a:p>
            <a:pPr lvl="1"/>
            <a:r>
              <a:rPr lang="el-GR" dirty="0" smtClean="0"/>
              <a:t>Πως θα το κάνουμε αφού τα πεδία είναι </a:t>
            </a:r>
            <a:r>
              <a:rPr lang="en-US" dirty="0" smtClean="0"/>
              <a:t>private?</a:t>
            </a:r>
          </a:p>
          <a:p>
            <a:r>
              <a:rPr lang="el-GR" dirty="0" smtClean="0"/>
              <a:t>Ορίζουμε ειδικές μεθόδους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Μέθοδος προσπέλασης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accessor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διάβασμα </a:t>
            </a:r>
          </a:p>
          <a:p>
            <a:pPr lvl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Μέθοδος μεταλλαγής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mutator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method) </a:t>
            </a:r>
            <a:r>
              <a:rPr lang="el-GR" dirty="0" smtClean="0"/>
              <a:t>για γράψιμο</a:t>
            </a:r>
            <a:endParaRPr lang="en-US" dirty="0" smtClean="0"/>
          </a:p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Σύμβαση</a:t>
            </a:r>
            <a:r>
              <a:rPr lang="el-GR" dirty="0" smtClean="0"/>
              <a:t>: Στη </a:t>
            </a:r>
            <a:r>
              <a:rPr lang="en-US" dirty="0" smtClean="0"/>
              <a:t>Java </a:t>
            </a:r>
            <a:r>
              <a:rPr lang="el-GR" dirty="0" smtClean="0"/>
              <a:t>η ονοματολογία των μεθόδων αυτών γίνεται με συγκεκριμένο τρόπο: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get&lt;</a:t>
            </a:r>
            <a:r>
              <a:rPr lang="el-GR" dirty="0" err="1" smtClean="0">
                <a:solidFill>
                  <a:srgbClr val="0070C0"/>
                </a:solidFill>
              </a:rPr>
              <a:t>ονομα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dirty="0" err="1" smtClean="0">
                <a:solidFill>
                  <a:srgbClr val="0070C0"/>
                </a:solidFill>
              </a:rPr>
              <a:t>μεταβλητης</a:t>
            </a:r>
            <a:r>
              <a:rPr lang="el-GR" dirty="0" smtClean="0">
                <a:solidFill>
                  <a:srgbClr val="0070C0"/>
                </a:solidFill>
              </a:rPr>
              <a:t>&gt; </a:t>
            </a:r>
            <a:r>
              <a:rPr lang="el-GR" dirty="0" smtClean="0"/>
              <a:t>για την πρόσβαση</a:t>
            </a:r>
          </a:p>
          <a:p>
            <a:pPr lvl="2"/>
            <a:r>
              <a:rPr lang="en-US" dirty="0" err="1" smtClean="0"/>
              <a:t>getPosition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set&lt;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ονομα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μεταβλητης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el-GR" dirty="0" smtClean="0"/>
              <a:t>για την μετάλλαξη</a:t>
            </a:r>
          </a:p>
          <a:p>
            <a:pPr lvl="2"/>
            <a:r>
              <a:rPr lang="en-US" dirty="0" err="1" smtClean="0"/>
              <a:t>setPosition</a:t>
            </a:r>
            <a:endParaRPr lang="el-G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447800"/>
            <a:ext cx="3962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p){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p;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1" y="1263134"/>
            <a:ext cx="3352800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Υπάρχουν περιπτώσεις που μπορεί να θέλουμε η συνάρτηση </a:t>
            </a:r>
            <a:r>
              <a:rPr lang="en-US" dirty="0" smtClean="0"/>
              <a:t>set </a:t>
            </a:r>
            <a:r>
              <a:rPr lang="el-GR" dirty="0" smtClean="0"/>
              <a:t>να επιστρέφει </a:t>
            </a:r>
            <a:r>
              <a:rPr lang="en-US" dirty="0" err="1" smtClean="0">
                <a:solidFill>
                  <a:srgbClr val="FF0000"/>
                </a:solidFill>
              </a:rPr>
              <a:t>boolean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(true </a:t>
            </a:r>
            <a:r>
              <a:rPr lang="el-GR" dirty="0" smtClean="0"/>
              <a:t>αν η ανάθεση έγινε επιτυχώς, </a:t>
            </a:r>
            <a:r>
              <a:rPr lang="en-US" dirty="0" smtClean="0"/>
              <a:t>false </a:t>
            </a:r>
            <a:r>
              <a:rPr lang="el-GR" dirty="0" err="1" smtClean="0"/>
              <a:t>αλλιως</a:t>
            </a:r>
            <a:r>
              <a:rPr lang="el-GR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1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447800"/>
            <a:ext cx="4724400" cy="1676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position;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position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 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MovingCar5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myCar.setPosition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myCar.getPosition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2438400"/>
            <a:ext cx="35052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κρυφή παράμετρος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προσδιορίζει το αντικείμενο που κάλεσε την μέθοδο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62600" y="1124634"/>
            <a:ext cx="35814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err="1" smtClean="0">
                <a:solidFill>
                  <a:srgbClr val="FF0000"/>
                </a:solidFill>
              </a:rPr>
              <a:t>this.position</a:t>
            </a:r>
            <a:r>
              <a:rPr lang="en-US" dirty="0" smtClean="0"/>
              <a:t> </a:t>
            </a:r>
            <a:r>
              <a:rPr lang="el-GR" dirty="0" smtClean="0"/>
              <a:t>αναφέρεται στο πεδίο του αντικειμένου.</a:t>
            </a:r>
          </a:p>
          <a:p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 </a:t>
            </a:r>
            <a:r>
              <a:rPr lang="el-GR" dirty="0" smtClean="0"/>
              <a:t>αναφέρεται στην παράμετρο της συνάρτησης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90478" y="3505200"/>
            <a:ext cx="3047999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Έτσι μπορούμε να χρησιμοποιήσουμε το ίδιο όνομα μεταβλητής χωρίς να δημιουργείται σύγχυση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1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Θέλουμε ένα πρόγραμμα που να προσομοιώνει την κίνηση ενός αυτοκινήτου, το οποίο κινείται και τυπώνει τη θέση του.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MovingCar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MovingCar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new Car()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myCar.move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myCar.printPosition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137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μέθοδοι που έχουμε δει μέχρι τώρα είναι πολύ απλές</a:t>
            </a:r>
          </a:p>
          <a:p>
            <a:pPr lvl="1"/>
            <a:r>
              <a:rPr lang="el-GR" dirty="0" smtClean="0"/>
              <a:t>Δεν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παραμέτρους</a:t>
            </a:r>
            <a:r>
              <a:rPr lang="el-GR" dirty="0" smtClean="0"/>
              <a:t> (δεν παίρνουν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Δεν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επιστρέφουν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4343400"/>
            <a:ext cx="368883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move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l-GR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2549495" y="3657600"/>
            <a:ext cx="2286000" cy="609600"/>
          </a:xfrm>
          <a:prstGeom prst="wedgeRoundRectCallout">
            <a:avLst>
              <a:gd name="adj1" fmla="val 10195"/>
              <a:gd name="adj2" fmla="val 8352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void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l-GR" dirty="0" smtClean="0">
                <a:solidFill>
                  <a:schemeClr val="tx1"/>
                </a:solidFill>
              </a:rPr>
              <a:t>δεν επιστρέφει τιμή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3695700"/>
            <a:ext cx="2286000" cy="533400"/>
          </a:xfrm>
          <a:prstGeom prst="wedgeRoundRectCallout">
            <a:avLst>
              <a:gd name="adj1" fmla="val -29805"/>
              <a:gd name="adj2" fmla="val 91339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Δεν παίρνει ορίσματα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7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Εκτός από την κίνηση κατά μία θέση θέλουμε να μπορούμε να κινούμε το όχημα όσες θέσεις θέλουμε</a:t>
            </a:r>
            <a:r>
              <a:rPr lang="en-US" dirty="0" smtClean="0"/>
              <a:t> </a:t>
            </a:r>
            <a:r>
              <a:rPr lang="el-GR" dirty="0" smtClean="0"/>
              <a:t>είτε προς τα δεξιά (+) είτε προς τα αριστερά (-). Θα τυπώνεται η θέση σε κάθε κίνηση.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3506" y="1495158"/>
            <a:ext cx="9906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5943600"/>
            <a:ext cx="381000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58611" y="5723902"/>
            <a:ext cx="685800" cy="228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4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position += increment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("--: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+ steps);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848100" y="597315"/>
            <a:ext cx="1892893" cy="647700"/>
          </a:xfrm>
          <a:prstGeom prst="wedgeRoundRectCallout">
            <a:avLst>
              <a:gd name="adj1" fmla="val -39162"/>
              <a:gd name="adj2" fmla="val 94166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Παράμετρος της μεθόδου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530552" y="5219700"/>
            <a:ext cx="1838770" cy="533400"/>
          </a:xfrm>
          <a:prstGeom prst="wedgeRoundRectCallout">
            <a:avLst>
              <a:gd name="adj1" fmla="val -122398"/>
              <a:gd name="adj2" fmla="val 501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Όρισμα της μεθόδου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79279" y="2057400"/>
            <a:ext cx="3657600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πέρασμα των παραμέτρων γίνεται </a:t>
            </a:r>
            <a:r>
              <a:rPr lang="el-GR" dirty="0" smtClean="0">
                <a:solidFill>
                  <a:srgbClr val="FF0000"/>
                </a:solidFill>
              </a:rPr>
              <a:t>κατά τιμή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pass by value</a:t>
            </a:r>
            <a:r>
              <a:rPr lang="en-US" dirty="0" smtClean="0"/>
              <a:t>)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494945" y="6021580"/>
            <a:ext cx="2095500" cy="609600"/>
          </a:xfrm>
          <a:prstGeom prst="wedgeRoundRectCallout">
            <a:avLst>
              <a:gd name="adj1" fmla="val -62825"/>
              <a:gd name="adj2" fmla="val -36305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Τυπώνει 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--: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l-GR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62187" y="3505200"/>
            <a:ext cx="36576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>
                <a:solidFill>
                  <a:srgbClr val="FF0000"/>
                </a:solidFill>
              </a:rPr>
              <a:t>παράμετρος</a:t>
            </a:r>
            <a:r>
              <a:rPr lang="el-GR" dirty="0" smtClean="0"/>
              <a:t> λειτουργεί ως </a:t>
            </a:r>
            <a:r>
              <a:rPr lang="el-GR" dirty="0" smtClean="0">
                <a:solidFill>
                  <a:srgbClr val="FF0000"/>
                </a:solidFill>
              </a:rPr>
              <a:t>τοπική μεταβλητή </a:t>
            </a:r>
            <a:r>
              <a:rPr lang="el-GR" dirty="0" smtClean="0"/>
              <a:t>της συνάρτησης και χάνεται μετά την κλήση της μεθόδου. Η τιμή του </a:t>
            </a:r>
            <a:r>
              <a:rPr lang="el-GR" dirty="0" smtClean="0">
                <a:solidFill>
                  <a:srgbClr val="FF0000"/>
                </a:solidFill>
              </a:rPr>
              <a:t>ορίσματος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μεταβάλλεται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4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200400"/>
            <a:ext cx="1828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steps)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delta = 1;</a:t>
            </a:r>
            <a:endParaRPr lang="el-GR" sz="4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if (steps &lt; 0){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steps = -steps; delta = -1;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position += increment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43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3100" b="1" dirty="0" err="1" smtClean="0">
                <a:latin typeface="Courier New" pitchFamily="49" charset="0"/>
                <a:cs typeface="Courier New" pitchFamily="49" charset="0"/>
              </a:rPr>
              <a:t>MovingCar</a:t>
            </a: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2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 steps =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-10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(steps);</a:t>
            </a: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("--:</a:t>
            </a: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3100" b="1" dirty="0">
                <a:latin typeface="Courier New" pitchFamily="49" charset="0"/>
                <a:cs typeface="Courier New" pitchFamily="49" charset="0"/>
              </a:rPr>
              <a:t>+ steps);</a:t>
            </a: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1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5791200" y="2514600"/>
            <a:ext cx="3352800" cy="1222248"/>
          </a:xfrm>
          <a:prstGeom prst="wedgeRoundRectCallout">
            <a:avLst>
              <a:gd name="adj1" fmla="val -105709"/>
              <a:gd name="adj2" fmla="val 170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Μπορούμε να κάνουμε την εκτ</a:t>
            </a:r>
            <a:r>
              <a:rPr lang="el-GR" dirty="0"/>
              <a:t>ύ</a:t>
            </a:r>
            <a:r>
              <a:rPr lang="el-GR" dirty="0" smtClean="0"/>
              <a:t>πωση καλώντας την </a:t>
            </a:r>
            <a:r>
              <a:rPr lang="en-US" dirty="0" err="1" smtClean="0"/>
              <a:t>printPosition</a:t>
            </a:r>
            <a:r>
              <a:rPr lang="en-US" dirty="0" smtClean="0"/>
              <a:t>()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6019800"/>
            <a:ext cx="41910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21628" y="1752600"/>
            <a:ext cx="3526971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008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position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move(){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position += 1;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31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moveManySteps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steps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4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direction)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&lt; steps;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++){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(“right”){ position ++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;}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direction.equals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(“left”) {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position -- ;}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4300" b="1" dirty="0" err="1">
                <a:latin typeface="Courier New" pitchFamily="49" charset="0"/>
                <a:cs typeface="Courier New" pitchFamily="49" charset="0"/>
              </a:rPr>
              <a:t>printPosition</a:t>
            </a:r>
            <a:r>
              <a:rPr lang="en-US" sz="43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43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3400" b="1" dirty="0">
                <a:latin typeface="Courier New" pitchFamily="49" charset="0"/>
                <a:cs typeface="Courier New" pitchFamily="49" charset="0"/>
              </a:rPr>
              <a:t>("Car at position "+position);</a:t>
            </a:r>
          </a:p>
          <a:p>
            <a:pPr marL="0" indent="0">
              <a:buNone/>
            </a:pPr>
            <a:r>
              <a:rPr lang="el-GR" sz="43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4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7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3700" b="1" dirty="0" err="1" smtClean="0">
                <a:latin typeface="Courier New" pitchFamily="49" charset="0"/>
                <a:cs typeface="Courier New" pitchFamily="49" charset="0"/>
              </a:rPr>
              <a:t>MovingCar3</a:t>
            </a:r>
            <a:endParaRPr lang="en-US" sz="37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7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l-GR" sz="3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3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static void main(String </a:t>
            </a:r>
            <a:r>
              <a:rPr lang="en-US" sz="3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3500" b="1" dirty="0">
                <a:latin typeface="Courier New" pitchFamily="49" charset="0"/>
                <a:cs typeface="Courier New" pitchFamily="49" charset="0"/>
              </a:rPr>
              <a:t>	Car </a:t>
            </a:r>
            <a:r>
              <a:rPr lang="en-US" sz="3500" b="1" dirty="0" err="1">
                <a:latin typeface="Courier New" pitchFamily="49" charset="0"/>
                <a:cs typeface="Courier New" pitchFamily="49" charset="0"/>
              </a:rPr>
              <a:t>myCar</a:t>
            </a:r>
            <a:r>
              <a:rPr lang="en-US" sz="3500" b="1" dirty="0">
                <a:latin typeface="Courier New" pitchFamily="49" charset="0"/>
                <a:cs typeface="Courier New" pitchFamily="49" charset="0"/>
              </a:rPr>
              <a:t> = new Car();</a:t>
            </a:r>
          </a:p>
          <a:p>
            <a:pPr marL="0" indent="0">
              <a:buNone/>
            </a:pPr>
            <a:r>
              <a:rPr lang="en-US" sz="3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300" b="1" dirty="0" err="1" smtClean="0">
                <a:latin typeface="Courier New" pitchFamily="49" charset="0"/>
                <a:cs typeface="Courier New" pitchFamily="49" charset="0"/>
              </a:rPr>
              <a:t>myCar.moveManySteps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4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43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“left”</a:t>
            </a:r>
            <a:r>
              <a:rPr lang="en-US" sz="43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3700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37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3428999" y="990600"/>
            <a:ext cx="4419600" cy="533400"/>
          </a:xfrm>
          <a:prstGeom prst="wedgeRoundRectCallout">
            <a:avLst>
              <a:gd name="adj1" fmla="val -20826"/>
              <a:gd name="adj2" fmla="val 882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Μέθοδος με πολλές παραμέτρους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6106884" y="5905500"/>
            <a:ext cx="2438400" cy="533400"/>
          </a:xfrm>
          <a:prstGeom prst="wedgeRoundRectCallout">
            <a:avLst>
              <a:gd name="adj1" fmla="val -68610"/>
              <a:gd name="adj2" fmla="val 5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Κλήση της μεθόδου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757057" y="4572000"/>
            <a:ext cx="43651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Τα ορίσματα θα πρέπει να συμφωνούν με τους τύπους των παραμέτρων στην αντίστοιχη θέση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Τύποι παραμέτρων και ορισμάτων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παράμετροι</a:t>
            </a:r>
            <a:r>
              <a:rPr lang="el-GR" dirty="0" smtClean="0"/>
              <a:t> μιας μεθόδου </a:t>
            </a:r>
            <a:r>
              <a:rPr lang="el-GR" dirty="0"/>
              <a:t>έ</a:t>
            </a:r>
            <a:r>
              <a:rPr lang="el-GR" dirty="0" smtClean="0"/>
              <a:t>χουν συγκεκριμένο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</a:p>
          <a:p>
            <a:r>
              <a:rPr lang="el-GR" dirty="0" smtClean="0"/>
              <a:t>Τα </a:t>
            </a:r>
            <a:r>
              <a:rPr lang="el-GR" dirty="0" smtClean="0">
                <a:solidFill>
                  <a:srgbClr val="0070C0"/>
                </a:solidFill>
              </a:rPr>
              <a:t>ορίσματα</a:t>
            </a:r>
            <a:r>
              <a:rPr lang="el-GR" dirty="0" smtClean="0"/>
              <a:t>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κλήση</a:t>
            </a:r>
            <a:r>
              <a:rPr lang="el-GR" dirty="0" smtClean="0"/>
              <a:t> της μεθόδου θα πρέπει να </a:t>
            </a:r>
            <a:r>
              <a:rPr lang="el-GR" dirty="0" smtClean="0">
                <a:solidFill>
                  <a:srgbClr val="FF0000"/>
                </a:solidFill>
              </a:rPr>
              <a:t>συμφωνούν με τον τύπο της παραμέτρου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θέση προς θέση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Ισχύουν οι μετατροπές τύπου που ξέρουμε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byte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double</a:t>
            </a:r>
          </a:p>
          <a:p>
            <a:pPr lvl="1"/>
            <a:endParaRPr lang="el-GR" dirty="0" smtClean="0"/>
          </a:p>
          <a:p>
            <a:r>
              <a:rPr lang="el-GR" dirty="0" smtClean="0"/>
              <a:t>Μία μέθοδος μπορεί να πάρει ως όρισμα και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αντικείμενο</a:t>
            </a:r>
            <a:r>
              <a:rPr lang="el-GR" dirty="0" smtClean="0"/>
              <a:t> μιας κλάσης.</a:t>
            </a:r>
          </a:p>
          <a:p>
            <a:pPr lvl="1"/>
            <a:r>
              <a:rPr lang="el-GR" dirty="0" smtClean="0"/>
              <a:t>Το πώς δουλεύει αυτό θα το μάθουμε όταν μιλήσουμε για αναφορές.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4874</TotalTime>
  <Words>979</Words>
  <Application>Microsoft Office PowerPoint</Application>
  <PresentationFormat>On-screen Show (4:3)</PresentationFormat>
  <Paragraphs>326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ΤΕΧΝΙΚΕΣ Αντικειμενοστραφουσ προγραμματισμου</vt:lpstr>
      <vt:lpstr>Παράδειγμα</vt:lpstr>
      <vt:lpstr>MovingCar</vt:lpstr>
      <vt:lpstr>Μέθοδοι</vt:lpstr>
      <vt:lpstr>Παράδειγμα 2</vt:lpstr>
      <vt:lpstr>PowerPoint Presentation</vt:lpstr>
      <vt:lpstr>PowerPoint Presentation</vt:lpstr>
      <vt:lpstr>PowerPoint Presentation</vt:lpstr>
      <vt:lpstr>Τύποι παραμέτρων και ορισμάτων</vt:lpstr>
      <vt:lpstr>Παράδειγμα 3</vt:lpstr>
      <vt:lpstr>Υλοποίηση</vt:lpstr>
      <vt:lpstr>PowerPoint Presentation</vt:lpstr>
      <vt:lpstr>Η εντολή return</vt:lpstr>
      <vt:lpstr>Η εντολή return</vt:lpstr>
      <vt:lpstr>Public/Private</vt:lpstr>
      <vt:lpstr>Ενθυλάκωση</vt:lpstr>
      <vt:lpstr>Accessor and Mutator methods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229</cp:revision>
  <dcterms:created xsi:type="dcterms:W3CDTF">2013-02-10T16:19:38Z</dcterms:created>
  <dcterms:modified xsi:type="dcterms:W3CDTF">2013-03-05T09:42:46Z</dcterms:modified>
</cp:coreProperties>
</file>