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0"/>
  </p:notesMasterIdLst>
  <p:sldIdLst>
    <p:sldId id="257" r:id="rId2"/>
    <p:sldId id="294" r:id="rId3"/>
    <p:sldId id="258" r:id="rId4"/>
    <p:sldId id="259" r:id="rId5"/>
    <p:sldId id="260" r:id="rId6"/>
    <p:sldId id="261" r:id="rId7"/>
    <p:sldId id="293" r:id="rId8"/>
    <p:sldId id="262" r:id="rId9"/>
    <p:sldId id="263" r:id="rId10"/>
    <p:sldId id="338" r:id="rId11"/>
    <p:sldId id="296" r:id="rId12"/>
    <p:sldId id="297" r:id="rId13"/>
    <p:sldId id="313" r:id="rId14"/>
    <p:sldId id="298" r:id="rId15"/>
    <p:sldId id="301" r:id="rId16"/>
    <p:sldId id="302" r:id="rId17"/>
    <p:sldId id="303" r:id="rId18"/>
    <p:sldId id="305" r:id="rId19"/>
    <p:sldId id="306" r:id="rId20"/>
    <p:sldId id="307" r:id="rId21"/>
    <p:sldId id="308" r:id="rId22"/>
    <p:sldId id="309" r:id="rId23"/>
    <p:sldId id="304" r:id="rId24"/>
    <p:sldId id="310" r:id="rId25"/>
    <p:sldId id="311" r:id="rId26"/>
    <p:sldId id="312" r:id="rId27"/>
    <p:sldId id="314" r:id="rId28"/>
    <p:sldId id="315" r:id="rId29"/>
    <p:sldId id="316" r:id="rId30"/>
    <p:sldId id="317" r:id="rId31"/>
    <p:sldId id="320" r:id="rId32"/>
    <p:sldId id="318" r:id="rId33"/>
    <p:sldId id="319" r:id="rId34"/>
    <p:sldId id="321" r:id="rId35"/>
    <p:sldId id="324" r:id="rId36"/>
    <p:sldId id="348" r:id="rId37"/>
    <p:sldId id="325" r:id="rId38"/>
    <p:sldId id="349" r:id="rId39"/>
    <p:sldId id="345" r:id="rId40"/>
    <p:sldId id="350" r:id="rId41"/>
    <p:sldId id="347" r:id="rId42"/>
    <p:sldId id="351" r:id="rId43"/>
    <p:sldId id="352" r:id="rId44"/>
    <p:sldId id="339" r:id="rId45"/>
    <p:sldId id="340" r:id="rId46"/>
    <p:sldId id="353" r:id="rId47"/>
    <p:sldId id="342" r:id="rId48"/>
    <p:sldId id="343" r:id="rId4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0" autoAdjust="0"/>
    <p:restoredTop sz="94660"/>
  </p:normalViewPr>
  <p:slideViewPr>
    <p:cSldViewPr>
      <p:cViewPr varScale="1">
        <p:scale>
          <a:sx n="87" d="100"/>
          <a:sy n="87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8C28-81DF-43F0-A3D4-E906B1D7125B}" type="datetimeFigureOut">
              <a:rPr lang="en-US" smtClean="0"/>
              <a:t>3/3/2013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F60F88-82BB-4F01-8B5A-73A7B3C8F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52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40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69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664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chemeClr val="accent1"/>
              </a:buClr>
              <a:defRPr/>
            </a:lvl2pPr>
            <a:lvl4pPr>
              <a:buClr>
                <a:schemeClr val="accent1"/>
              </a:buClr>
              <a:defRPr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l-GR" dirty="0" smtClean="0"/>
              <a:t>Χειμώνας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CS-409: </a:t>
            </a:r>
            <a:r>
              <a:rPr lang="el-GR" dirty="0" err="1" smtClean="0"/>
              <a:t>Αντικειμενοστρεφής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962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1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6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697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152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2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2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4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291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7E345-9BD5-414F-9B98-BE3DCAA5A9BF}" type="datetimeFigureOut">
              <a:rPr lang="en-US" smtClean="0"/>
              <a:pPr/>
              <a:t>3/3/2013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77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DD7E345-9BD5-414F-9B98-BE3DCAA5A9BF}" type="datetimeFigureOut">
              <a:rPr lang="en-US" smtClean="0"/>
              <a:pPr/>
              <a:t>3/3/2013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l-GR" dirty="0" err="1" smtClean="0"/>
              <a:t>Αντικειμενοστρεφής</a:t>
            </a:r>
            <a:r>
              <a:rPr lang="el-GR" dirty="0" smtClean="0"/>
              <a:t> Προγραμματισμός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1A9E46F-7BA3-46CF-8DB8-B01995389C8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1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6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6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6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2"/>
            <a:ext cx="7924800" cy="1927225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ΤΕΧΝΙΚΕΣ </a:t>
            </a:r>
            <a:r>
              <a:rPr lang="el-GR" dirty="0" err="1" smtClean="0"/>
              <a:t>Αντικειμενοστραφουσ</a:t>
            </a:r>
            <a:r>
              <a:rPr lang="el-GR" dirty="0" smtClean="0"/>
              <a:t> </a:t>
            </a:r>
            <a:r>
              <a:rPr lang="el-GR" dirty="0" err="1" smtClean="0"/>
              <a:t>προγραμματισμου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l-GR" dirty="0" smtClean="0"/>
              <a:t>Εισαγωγή στη </a:t>
            </a:r>
            <a:r>
              <a:rPr lang="en-US" dirty="0" smtClean="0"/>
              <a:t>Java</a:t>
            </a: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51115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Applets</a:t>
            </a:r>
            <a:endParaRPr lang="en-US" dirty="0"/>
          </a:p>
        </p:txBody>
      </p:sp>
      <p:sp>
        <p:nvSpPr>
          <p:cNvPr id="4" name="Rectangle 2051"/>
          <p:cNvSpPr>
            <a:spLocks noChangeArrowheads="1"/>
          </p:cNvSpPr>
          <p:nvPr/>
        </p:nvSpPr>
        <p:spPr bwMode="auto">
          <a:xfrm>
            <a:off x="140679" y="4960938"/>
            <a:ext cx="8651631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284163" indent="-2841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90000"/>
              <a:buFont typeface="Monotype Sorts" pitchFamily="2" charset="2"/>
              <a:buChar char="l"/>
            </a:pPr>
            <a:endParaRPr lang="en-US" sz="2200" smtClean="0">
              <a:solidFill>
                <a:srgbClr val="000000"/>
              </a:solidFill>
            </a:endParaRPr>
          </a:p>
        </p:txBody>
      </p:sp>
      <p:sp>
        <p:nvSpPr>
          <p:cNvPr id="5" name="Rectangle 2052"/>
          <p:cNvSpPr>
            <a:spLocks noChangeArrowheads="1"/>
          </p:cNvSpPr>
          <p:nvPr/>
        </p:nvSpPr>
        <p:spPr bwMode="auto">
          <a:xfrm>
            <a:off x="4360987" y="1744933"/>
            <a:ext cx="4431323" cy="1546225"/>
          </a:xfrm>
          <a:prstGeom prst="rect">
            <a:avLst/>
          </a:prstGeom>
          <a:solidFill>
            <a:srgbClr val="CCECFF"/>
          </a:solidFill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6" name="Oval 2053"/>
          <p:cNvSpPr>
            <a:spLocks noChangeArrowheads="1"/>
          </p:cNvSpPr>
          <p:nvPr/>
        </p:nvSpPr>
        <p:spPr bwMode="auto">
          <a:xfrm>
            <a:off x="4360985" y="2044966"/>
            <a:ext cx="1488831" cy="8255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Java source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code</a:t>
            </a:r>
          </a:p>
        </p:txBody>
      </p:sp>
      <p:sp>
        <p:nvSpPr>
          <p:cNvPr id="7" name="Oval 2054"/>
          <p:cNvSpPr>
            <a:spLocks noChangeArrowheads="1"/>
          </p:cNvSpPr>
          <p:nvPr/>
        </p:nvSpPr>
        <p:spPr bwMode="auto">
          <a:xfrm>
            <a:off x="7526216" y="2046558"/>
            <a:ext cx="1175238" cy="823913"/>
          </a:xfrm>
          <a:prstGeom prst="ellipse">
            <a:avLst/>
          </a:prstGeom>
          <a:solidFill>
            <a:srgbClr val="FFCC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Java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bytecode</a:t>
            </a:r>
          </a:p>
        </p:txBody>
      </p:sp>
      <p:sp>
        <p:nvSpPr>
          <p:cNvPr id="8" name="Rectangle 2055"/>
          <p:cNvSpPr>
            <a:spLocks noChangeArrowheads="1"/>
          </p:cNvSpPr>
          <p:nvPr/>
        </p:nvSpPr>
        <p:spPr bwMode="auto">
          <a:xfrm>
            <a:off x="6119448" y="1992583"/>
            <a:ext cx="1071197" cy="9302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Java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compiler</a:t>
            </a:r>
          </a:p>
        </p:txBody>
      </p:sp>
      <p:sp>
        <p:nvSpPr>
          <p:cNvPr id="9" name="Line 2056"/>
          <p:cNvSpPr>
            <a:spLocks noChangeShapeType="1"/>
          </p:cNvSpPr>
          <p:nvPr/>
        </p:nvSpPr>
        <p:spPr bwMode="auto">
          <a:xfrm flipV="1">
            <a:off x="5887918" y="2475178"/>
            <a:ext cx="231531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0" name="Line 2057"/>
          <p:cNvSpPr>
            <a:spLocks noChangeShapeType="1"/>
          </p:cNvSpPr>
          <p:nvPr/>
        </p:nvSpPr>
        <p:spPr bwMode="auto">
          <a:xfrm flipV="1">
            <a:off x="7190643" y="2475178"/>
            <a:ext cx="303334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1" name="Rectangle 2058"/>
          <p:cNvSpPr>
            <a:spLocks noChangeArrowheads="1"/>
          </p:cNvSpPr>
          <p:nvPr/>
        </p:nvSpPr>
        <p:spPr bwMode="auto">
          <a:xfrm>
            <a:off x="4519246" y="3332432"/>
            <a:ext cx="243175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Remote computer</a:t>
            </a:r>
          </a:p>
        </p:txBody>
      </p:sp>
      <p:sp>
        <p:nvSpPr>
          <p:cNvPr id="12" name="Rectangle 2059"/>
          <p:cNvSpPr>
            <a:spLocks noChangeArrowheads="1"/>
          </p:cNvSpPr>
          <p:nvPr/>
        </p:nvSpPr>
        <p:spPr bwMode="auto">
          <a:xfrm>
            <a:off x="5556741" y="6121671"/>
            <a:ext cx="2302120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Local computer</a:t>
            </a:r>
          </a:p>
        </p:txBody>
      </p:sp>
      <p:sp>
        <p:nvSpPr>
          <p:cNvPr id="13" name="Line 2060"/>
          <p:cNvSpPr>
            <a:spLocks noChangeShapeType="1"/>
          </p:cNvSpPr>
          <p:nvPr/>
        </p:nvSpPr>
        <p:spPr bwMode="auto">
          <a:xfrm flipH="1">
            <a:off x="7306410" y="2964128"/>
            <a:ext cx="665285" cy="11953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4" name="Rectangle 2061"/>
          <p:cNvSpPr>
            <a:spLocks noChangeArrowheads="1"/>
          </p:cNvSpPr>
          <p:nvPr/>
        </p:nvSpPr>
        <p:spPr bwMode="auto">
          <a:xfrm>
            <a:off x="5275385" y="4207146"/>
            <a:ext cx="2250831" cy="1914525"/>
          </a:xfrm>
          <a:prstGeom prst="rect">
            <a:avLst/>
          </a:prstGeom>
          <a:solidFill>
            <a:srgbClr val="99FFCC"/>
          </a:solidFill>
          <a:ln w="12700">
            <a:solidFill>
              <a:schemeClr val="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5" name="Rectangle 2062"/>
          <p:cNvSpPr>
            <a:spLocks noChangeArrowheads="1"/>
          </p:cNvSpPr>
          <p:nvPr/>
        </p:nvSpPr>
        <p:spPr bwMode="auto">
          <a:xfrm>
            <a:off x="5641731" y="4435746"/>
            <a:ext cx="1548912" cy="1419225"/>
          </a:xfrm>
          <a:prstGeom prst="rect">
            <a:avLst/>
          </a:prstGeom>
          <a:solidFill>
            <a:srgbClr val="33CC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6" name="Rectangle 2063"/>
          <p:cNvSpPr>
            <a:spLocks noChangeArrowheads="1"/>
          </p:cNvSpPr>
          <p:nvPr/>
        </p:nvSpPr>
        <p:spPr bwMode="auto">
          <a:xfrm>
            <a:off x="5761892" y="4921516"/>
            <a:ext cx="1312985" cy="8191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Java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interpreter</a:t>
            </a:r>
          </a:p>
        </p:txBody>
      </p:sp>
      <p:sp>
        <p:nvSpPr>
          <p:cNvPr id="17" name="Rectangle 2064"/>
          <p:cNvSpPr>
            <a:spLocks noChangeArrowheads="1"/>
          </p:cNvSpPr>
          <p:nvPr/>
        </p:nvSpPr>
        <p:spPr bwMode="auto">
          <a:xfrm>
            <a:off x="5641731" y="4435742"/>
            <a:ext cx="1691360" cy="4007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000" smtClean="0">
                <a:solidFill>
                  <a:srgbClr val="000000"/>
                </a:solidFill>
                <a:ea typeface="굴림" pitchFamily="34" charset="-127"/>
              </a:rPr>
              <a:t>Web browser</a:t>
            </a:r>
          </a:p>
        </p:txBody>
      </p:sp>
      <p:sp>
        <p:nvSpPr>
          <p:cNvPr id="18" name="Rectangle 2065"/>
          <p:cNvSpPr>
            <a:spLocks noChangeArrowheads="1"/>
          </p:cNvSpPr>
          <p:nvPr/>
        </p:nvSpPr>
        <p:spPr bwMode="auto">
          <a:xfrm>
            <a:off x="140677" y="1595703"/>
            <a:ext cx="4220308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284163" indent="-2841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90000"/>
              <a:buFont typeface="Wingdings 2" pitchFamily="18" charset="2"/>
              <a:buChar char=""/>
            </a:pPr>
            <a:r>
              <a:rPr lang="en-US" sz="2200" dirty="0" smtClean="0">
                <a:solidFill>
                  <a:srgbClr val="000000"/>
                </a:solidFill>
              </a:rPr>
              <a:t>To Internet Browser software </a:t>
            </a:r>
            <a:r>
              <a:rPr lang="el-GR" sz="2200" dirty="0" smtClean="0">
                <a:solidFill>
                  <a:srgbClr val="000000"/>
                </a:solidFill>
              </a:rPr>
              <a:t>περιλαμβάνει ένα</a:t>
            </a:r>
            <a:r>
              <a:rPr lang="en-US" sz="2200" dirty="0" smtClean="0">
                <a:solidFill>
                  <a:srgbClr val="000000"/>
                </a:solidFill>
              </a:rPr>
              <a:t> </a:t>
            </a:r>
            <a:r>
              <a:rPr lang="en-US" sz="2200" dirty="0" smtClean="0">
                <a:solidFill>
                  <a:srgbClr val="063DE8"/>
                </a:solidFill>
              </a:rPr>
              <a:t>JVM</a:t>
            </a:r>
          </a:p>
          <a:p>
            <a:pPr marL="668338" lvl="1" indent="-19367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80000"/>
              <a:buFont typeface="Wingdings 2" pitchFamily="18" charset="2"/>
              <a:buChar char="¿"/>
            </a:pPr>
            <a:r>
              <a:rPr lang="el-GR" sz="2200" dirty="0" smtClean="0">
                <a:solidFill>
                  <a:srgbClr val="063DE8"/>
                </a:solidFill>
              </a:rPr>
              <a:t>Φορτώνει </a:t>
            </a:r>
            <a:r>
              <a:rPr lang="el-GR" sz="2200" dirty="0">
                <a:solidFill>
                  <a:srgbClr val="000000"/>
                </a:solidFill>
              </a:rPr>
              <a:t>τον</a:t>
            </a:r>
            <a:r>
              <a:rPr lang="el-GR" sz="2200" dirty="0">
                <a:solidFill>
                  <a:srgbClr val="063DE8"/>
                </a:solidFill>
              </a:rPr>
              <a:t> </a:t>
            </a:r>
            <a:r>
              <a:rPr lang="en-US" sz="2200" dirty="0" smtClean="0">
                <a:solidFill>
                  <a:srgbClr val="000000"/>
                </a:solidFill>
              </a:rPr>
              <a:t>java byte code </a:t>
            </a:r>
            <a:r>
              <a:rPr lang="el-GR" sz="2200" dirty="0" smtClean="0">
                <a:solidFill>
                  <a:srgbClr val="000000"/>
                </a:solidFill>
              </a:rPr>
              <a:t>από τον </a:t>
            </a:r>
            <a:r>
              <a:rPr lang="en-US" sz="2200" dirty="0" smtClean="0">
                <a:solidFill>
                  <a:srgbClr val="000000"/>
                </a:solidFill>
              </a:rPr>
              <a:t>remote </a:t>
            </a:r>
            <a:r>
              <a:rPr lang="el-GR" sz="2200" dirty="0" smtClean="0">
                <a:solidFill>
                  <a:srgbClr val="000000"/>
                </a:solidFill>
              </a:rPr>
              <a:t>υπολογιστή</a:t>
            </a:r>
            <a:endParaRPr lang="en-US" sz="2200" dirty="0" smtClean="0">
              <a:solidFill>
                <a:srgbClr val="000000"/>
              </a:solidFill>
            </a:endParaRPr>
          </a:p>
          <a:p>
            <a:pPr marL="668338" lvl="1" indent="-193675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80000"/>
              <a:buFont typeface="Wingdings 2" pitchFamily="18" charset="2"/>
              <a:buChar char="¿"/>
            </a:pPr>
            <a:r>
              <a:rPr lang="el-GR" sz="2200" dirty="0" smtClean="0">
                <a:solidFill>
                  <a:srgbClr val="063DE8"/>
                </a:solidFill>
              </a:rPr>
              <a:t>Τρέχει </a:t>
            </a:r>
            <a:r>
              <a:rPr lang="el-GR" sz="2200" dirty="0" smtClean="0">
                <a:solidFill>
                  <a:srgbClr val="000000"/>
                </a:solidFill>
              </a:rPr>
              <a:t>τοπικά το </a:t>
            </a:r>
            <a:r>
              <a:rPr lang="en-US" sz="2200" dirty="0" smtClean="0">
                <a:solidFill>
                  <a:srgbClr val="000000"/>
                </a:solidFill>
              </a:rPr>
              <a:t>Java Program </a:t>
            </a:r>
            <a:r>
              <a:rPr lang="el-GR" sz="2200" dirty="0" smtClean="0">
                <a:solidFill>
                  <a:srgbClr val="000000"/>
                </a:solidFill>
              </a:rPr>
              <a:t>μέσα στο παράθυρο του</a:t>
            </a:r>
            <a:r>
              <a:rPr lang="en-US" sz="2200" dirty="0" smtClean="0">
                <a:solidFill>
                  <a:srgbClr val="000000"/>
                </a:solidFill>
              </a:rPr>
              <a:t> Browser</a:t>
            </a:r>
          </a:p>
        </p:txBody>
      </p:sp>
      <p:pic>
        <p:nvPicPr>
          <p:cNvPr id="19" name="Picture 2067" descr="duk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6247" y="4636118"/>
            <a:ext cx="1899138" cy="161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909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HELLO WORLD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Το πρώτο μας πρόγραμμα σε </a:t>
            </a:r>
            <a:r>
              <a:rPr lang="en-US" dirty="0" smtClean="0"/>
              <a:t>Java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71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Δομή ενός απλού </a:t>
            </a:r>
            <a:r>
              <a:rPr lang="en-US" dirty="0" smtClean="0"/>
              <a:t>Java </a:t>
            </a:r>
            <a:r>
              <a:rPr lang="el-GR" dirty="0" smtClean="0"/>
              <a:t>προγράμματος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</a:t>
            </a:r>
            <a:r>
              <a:rPr lang="el-GR" dirty="0" smtClean="0">
                <a:solidFill>
                  <a:srgbClr val="0070C0"/>
                </a:solidFill>
              </a:rPr>
              <a:t>όνομα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του αρχείου που κρατάει το πρόγραμμα είναι </a:t>
            </a:r>
            <a:r>
              <a:rPr lang="en-US" b="1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.java (</a:t>
            </a:r>
            <a:r>
              <a:rPr lang="el-GR" dirty="0" err="1" smtClean="0"/>
              <a:t>οπου</a:t>
            </a:r>
            <a:r>
              <a:rPr lang="el-GR" dirty="0" smtClean="0"/>
              <a:t> Χ το όνομα του προγράμματος)</a:t>
            </a:r>
          </a:p>
          <a:p>
            <a:pPr lvl="1"/>
            <a:r>
              <a:rPr lang="el-GR" dirty="0" smtClean="0"/>
              <a:t>Στο παράδειγμα</a:t>
            </a:r>
            <a:r>
              <a:rPr lang="en-US" dirty="0" smtClean="0"/>
              <a:t> </a:t>
            </a:r>
            <a:r>
              <a:rPr lang="el-GR" dirty="0" smtClean="0"/>
              <a:t>μας ονομάζουμε το πρόγραμμα μας: </a:t>
            </a:r>
            <a:r>
              <a:rPr lang="en-US" dirty="0" smtClean="0"/>
              <a:t>HelloWorld.java</a:t>
            </a:r>
            <a:endParaRPr lang="el-GR" dirty="0" smtClean="0"/>
          </a:p>
          <a:p>
            <a:r>
              <a:rPr lang="el-GR" dirty="0" smtClean="0"/>
              <a:t>Μέσα στο πρόγραμμα μας πρέπει να έχουμε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κλάση</a:t>
            </a:r>
            <a:r>
              <a:rPr lang="el-GR" dirty="0" smtClean="0"/>
              <a:t> με το όνομα </a:t>
            </a:r>
            <a:r>
              <a:rPr lang="el-GR" b="1" dirty="0" smtClean="0">
                <a:solidFill>
                  <a:srgbClr val="FF0000"/>
                </a:solidFill>
              </a:rPr>
              <a:t>Χ</a:t>
            </a:r>
            <a:r>
              <a:rPr lang="el-GR" dirty="0" smtClean="0"/>
              <a:t>.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 X</a:t>
            </a:r>
          </a:p>
          <a:p>
            <a:r>
              <a:rPr lang="en-US" dirty="0" smtClean="0"/>
              <a:t>H </a:t>
            </a:r>
            <a:r>
              <a:rPr lang="el-GR" dirty="0" smtClean="0"/>
              <a:t>κλάση </a:t>
            </a:r>
            <a:r>
              <a:rPr lang="el-GR" b="1" dirty="0" smtClean="0">
                <a:solidFill>
                  <a:srgbClr val="FF0000"/>
                </a:solidFill>
              </a:rPr>
              <a:t>Χ</a:t>
            </a:r>
            <a:r>
              <a:rPr lang="el-GR" dirty="0" smtClean="0"/>
              <a:t> θα πρέπει να περιέχει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μέθοδο</a:t>
            </a:r>
            <a:r>
              <a:rPr lang="el-GR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main</a:t>
            </a:r>
            <a:r>
              <a:rPr lang="en-US" dirty="0" smtClean="0"/>
              <a:t> </a:t>
            </a:r>
            <a:r>
              <a:rPr lang="el-GR" dirty="0" smtClean="0"/>
              <a:t>η οποία είναι το σημείο εκκίνησης του προγράμματος μας</a:t>
            </a:r>
          </a:p>
          <a:p>
            <a:pPr lvl="1"/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main(String[] 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8772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HelloWorld.java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715002"/>
            <a:ext cx="3368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j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avac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HelloWorld.java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java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47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400" y="2438400"/>
            <a:ext cx="3429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" y="1600200"/>
            <a:ext cx="1143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800" y="5715000"/>
            <a:ext cx="4025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Λέξεις σε </a:t>
            </a:r>
            <a:r>
              <a:rPr lang="el-GR" dirty="0" smtClean="0">
                <a:solidFill>
                  <a:srgbClr val="FF0000"/>
                </a:solidFill>
              </a:rPr>
              <a:t>κόκκινο</a:t>
            </a:r>
            <a:r>
              <a:rPr lang="el-GR" dirty="0" smtClean="0"/>
              <a:t>: δεσμευμένες λέξεις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30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600200"/>
            <a:ext cx="11430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95400" y="1600200"/>
            <a:ext cx="19050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Rectangular Callout 8"/>
          <p:cNvSpPr/>
          <p:nvPr/>
        </p:nvSpPr>
        <p:spPr>
          <a:xfrm>
            <a:off x="304800" y="685802"/>
            <a:ext cx="1371600" cy="745671"/>
          </a:xfrm>
          <a:prstGeom prst="wedgeRect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Ορίζει την κλάση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3200400" y="914402"/>
            <a:ext cx="2895600" cy="517071"/>
          </a:xfrm>
          <a:prstGeom prst="wedgeRectCallout">
            <a:avLst>
              <a:gd name="adj1" fmla="val -50157"/>
              <a:gd name="adj2" fmla="val 133323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Όνομα της κλάσης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43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4419600"/>
            <a:ext cx="353786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2057400"/>
            <a:ext cx="353786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60665" y="2819400"/>
            <a:ext cx="353786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60665" y="4044042"/>
            <a:ext cx="353786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l-GR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9294" y="4953000"/>
            <a:ext cx="75193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Τα άγκιστρα { … } ορίζουν ένα λογικό </a:t>
            </a:r>
            <a:r>
              <a:rPr lang="en-US" dirty="0" smtClean="0"/>
              <a:t>block </a:t>
            </a:r>
            <a:r>
              <a:rPr lang="el-GR" dirty="0" smtClean="0"/>
              <a:t>του κώδικα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Αυτό μπορεί να είναι μία κλάση, μία συνάρτηση, ένα </a:t>
            </a:r>
            <a:r>
              <a:rPr lang="en-US" dirty="0" smtClean="0"/>
              <a:t>if statement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Οι μεταβλητές που ορίζουμε μέσα σε ένα λογικό </a:t>
            </a:r>
            <a:r>
              <a:rPr lang="en-US" dirty="0" smtClean="0"/>
              <a:t>block, </a:t>
            </a:r>
            <a:r>
              <a:rPr lang="el-GR" dirty="0" smtClean="0"/>
              <a:t>έχουν εμβέλεια μέσα στο </a:t>
            </a:r>
            <a:r>
              <a:rPr lang="en-US" dirty="0" smtClean="0"/>
              <a:t>block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Αντίστοιχο των </a:t>
            </a:r>
            <a:r>
              <a:rPr lang="en-US" dirty="0" smtClean="0"/>
              <a:t>tabs </a:t>
            </a:r>
            <a:r>
              <a:rPr lang="el-GR" dirty="0" smtClean="0"/>
              <a:t>στην </a:t>
            </a:r>
            <a:r>
              <a:rPr lang="en-US" dirty="0" smtClean="0"/>
              <a:t>Python, </a:t>
            </a:r>
            <a:r>
              <a:rPr lang="el-GR" dirty="0" smtClean="0"/>
              <a:t>εδώ δεν χρειάζονται </a:t>
            </a:r>
            <a:r>
              <a:rPr lang="el-GR" dirty="0" err="1" smtClean="0"/>
              <a:t>αλλα</a:t>
            </a:r>
            <a:r>
              <a:rPr lang="el-GR" dirty="0" smtClean="0"/>
              <a:t> είναι καλό να τα βάζουμε για να διαβάζεται ο κώδικας πιο εύκολα.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26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362200"/>
            <a:ext cx="7315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2514600" y="914400"/>
            <a:ext cx="3429000" cy="457200"/>
          </a:xfrm>
          <a:prstGeom prst="wedgeRectCallout">
            <a:avLst>
              <a:gd name="adj1" fmla="val 10596"/>
              <a:gd name="adj2" fmla="val 2767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Ορισμός της συνάρτησης </a:t>
            </a:r>
            <a:r>
              <a:rPr lang="en-US" dirty="0" smtClean="0">
                <a:solidFill>
                  <a:schemeClr val="tx1"/>
                </a:solidFill>
              </a:rPr>
              <a:t>main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04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362200"/>
            <a:ext cx="7315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2514600" y="914400"/>
            <a:ext cx="3429000" cy="457200"/>
          </a:xfrm>
          <a:prstGeom prst="wedgeRectCallout">
            <a:avLst>
              <a:gd name="adj1" fmla="val 10596"/>
              <a:gd name="adj2" fmla="val 2767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Ορισμός της συνάρτησης </a:t>
            </a:r>
            <a:r>
              <a:rPr lang="en-US" dirty="0" smtClean="0">
                <a:solidFill>
                  <a:schemeClr val="tx1"/>
                </a:solidFill>
              </a:rPr>
              <a:t>main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362200"/>
            <a:ext cx="2514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0" y="5486402"/>
            <a:ext cx="58537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public, static</a:t>
            </a:r>
            <a:r>
              <a:rPr lang="en-US" sz="2400" dirty="0" smtClean="0"/>
              <a:t>: </a:t>
            </a:r>
            <a:r>
              <a:rPr lang="el-GR" sz="2400" dirty="0" smtClean="0"/>
              <a:t>θα τα εξηγήσουμε αργότερα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176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362200"/>
            <a:ext cx="7315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2514600" y="914400"/>
            <a:ext cx="3429000" cy="457200"/>
          </a:xfrm>
          <a:prstGeom prst="wedgeRectCallout">
            <a:avLst>
              <a:gd name="adj1" fmla="val 10596"/>
              <a:gd name="adj2" fmla="val 2767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Ορισμός της συνάρτησης </a:t>
            </a:r>
            <a:r>
              <a:rPr lang="en-US" dirty="0" smtClean="0">
                <a:solidFill>
                  <a:schemeClr val="tx1"/>
                </a:solidFill>
              </a:rPr>
              <a:t>main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0" y="2362200"/>
            <a:ext cx="9906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1" y="5486402"/>
            <a:ext cx="54935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Το τι επιστρέφει η μέθοδος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void</a:t>
            </a:r>
            <a:r>
              <a:rPr lang="en-US" sz="2400" dirty="0" smtClean="0"/>
              <a:t>: H </a:t>
            </a:r>
            <a:r>
              <a:rPr lang="el-GR" sz="2400" dirty="0" smtClean="0"/>
              <a:t>μέθοδος δεν επιστρέφει τίποτα.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31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smtClean="0"/>
              <a:t>Ο </a:t>
            </a:r>
            <a:r>
              <a:rPr lang="en-AU" dirty="0"/>
              <a:t>Patrick </a:t>
            </a:r>
            <a:r>
              <a:rPr lang="en-AU" dirty="0" err="1"/>
              <a:t>Naughton</a:t>
            </a:r>
            <a:r>
              <a:rPr lang="en-AU" dirty="0"/>
              <a:t> </a:t>
            </a:r>
            <a:r>
              <a:rPr lang="el-GR" dirty="0" smtClean="0"/>
              <a:t>απειλεί την </a:t>
            </a:r>
            <a:r>
              <a:rPr lang="en-US" dirty="0" smtClean="0"/>
              <a:t>Sun </a:t>
            </a:r>
            <a:r>
              <a:rPr lang="el-GR" dirty="0" smtClean="0"/>
              <a:t>ότι θα φύγει.</a:t>
            </a:r>
          </a:p>
          <a:p>
            <a:r>
              <a:rPr lang="el-GR" dirty="0" smtClean="0"/>
              <a:t>Τον βάζουν σε μία ομάδα αποτελούμενη από τους </a:t>
            </a:r>
            <a:r>
              <a:rPr lang="en-AU" dirty="0"/>
              <a:t>James Gosling </a:t>
            </a:r>
            <a:r>
              <a:rPr lang="el-GR" dirty="0" smtClean="0"/>
              <a:t>και </a:t>
            </a:r>
            <a:r>
              <a:rPr lang="en-AU" dirty="0" smtClean="0"/>
              <a:t>Mike </a:t>
            </a:r>
            <a:r>
              <a:rPr lang="en-AU" dirty="0"/>
              <a:t>Sheridan </a:t>
            </a:r>
            <a:r>
              <a:rPr lang="el-GR" dirty="0" smtClean="0"/>
              <a:t>για να σχεδιάσουν τον προγραμματισμό τον έξυπνων συσκευών της επόμενης γενιάς. </a:t>
            </a:r>
          </a:p>
          <a:p>
            <a:pPr lvl="1"/>
            <a:r>
              <a:rPr lang="en-US" dirty="0" smtClean="0"/>
              <a:t>The Green project.</a:t>
            </a:r>
          </a:p>
          <a:p>
            <a:r>
              <a:rPr lang="en-US" dirty="0" smtClean="0"/>
              <a:t>O Gosling </a:t>
            </a:r>
            <a:r>
              <a:rPr lang="el-GR" dirty="0" smtClean="0"/>
              <a:t>συνειδητοποιεί ότι η </a:t>
            </a:r>
            <a:r>
              <a:rPr lang="en-US" dirty="0" smtClean="0"/>
              <a:t>C++ </a:t>
            </a:r>
            <a:r>
              <a:rPr lang="el-GR" dirty="0" smtClean="0"/>
              <a:t>δεν είναι αρκετά αξιόπιστη για να δουλεύει σε συσκευές περιορισμένων δυνατοτήτων και με διάφορες αρχιτεκτονικές.</a:t>
            </a:r>
          </a:p>
          <a:p>
            <a:pPr lvl="1"/>
            <a:r>
              <a:rPr lang="el-GR" dirty="0" smtClean="0"/>
              <a:t>Δημιουργεί τη γλώσσα </a:t>
            </a:r>
            <a:r>
              <a:rPr lang="en-US" dirty="0" smtClean="0"/>
              <a:t>Oak</a:t>
            </a:r>
          </a:p>
          <a:p>
            <a:r>
              <a:rPr lang="en-US" dirty="0" smtClean="0"/>
              <a:t>To 1992 </a:t>
            </a:r>
            <a:r>
              <a:rPr lang="el-GR" dirty="0" smtClean="0"/>
              <a:t>η ομάδα κάνει ένα </a:t>
            </a:r>
            <a:r>
              <a:rPr lang="en-US" dirty="0" smtClean="0"/>
              <a:t>demo </a:t>
            </a:r>
            <a:r>
              <a:rPr lang="el-GR" dirty="0" smtClean="0"/>
              <a:t>μιας συσκευής </a:t>
            </a:r>
            <a:r>
              <a:rPr lang="en-US" dirty="0" smtClean="0"/>
              <a:t>PDA</a:t>
            </a:r>
            <a:r>
              <a:rPr lang="el-GR" dirty="0" smtClean="0"/>
              <a:t>, *7 (</a:t>
            </a:r>
            <a:r>
              <a:rPr lang="en-US" dirty="0" smtClean="0"/>
              <a:t>star 7)</a:t>
            </a:r>
          </a:p>
          <a:p>
            <a:pPr lvl="1"/>
            <a:r>
              <a:rPr lang="el-GR" dirty="0" smtClean="0"/>
              <a:t>Δημιουργείται η θυγατρική εταιρία </a:t>
            </a:r>
            <a:r>
              <a:rPr lang="en-US" dirty="0" err="1" smtClean="0"/>
              <a:t>FirstPerson</a:t>
            </a:r>
            <a:r>
              <a:rPr lang="en-US" dirty="0" smtClean="0"/>
              <a:t> Inc</a:t>
            </a:r>
            <a:r>
              <a:rPr lang="el-GR" dirty="0" smtClean="0"/>
              <a:t> </a:t>
            </a:r>
            <a:r>
              <a:rPr lang="en-US" dirty="0" smtClean="0"/>
              <a:t> </a:t>
            </a:r>
            <a:endParaRPr lang="el-GR" dirty="0" smtClean="0"/>
          </a:p>
          <a:p>
            <a:r>
              <a:rPr lang="el-GR" dirty="0" smtClean="0"/>
              <a:t>Η δημιουργία των έξυπνων συσκευών αποτυγχάνει και η ομάδα (μαζί με τον </a:t>
            </a:r>
            <a:r>
              <a:rPr lang="en-US" dirty="0" smtClean="0"/>
              <a:t>Eric Schmidt) </a:t>
            </a:r>
            <a:r>
              <a:rPr lang="el-GR" dirty="0" smtClean="0"/>
              <a:t>επικεντρώνεται στην εφαρμογή της πλατφόρμας στο </a:t>
            </a:r>
            <a:r>
              <a:rPr lang="en-US" dirty="0" smtClean="0"/>
              <a:t>Internet.</a:t>
            </a:r>
          </a:p>
          <a:p>
            <a:pPr lvl="1"/>
            <a:r>
              <a:rPr lang="el-GR" dirty="0" smtClean="0"/>
              <a:t>Ο </a:t>
            </a:r>
            <a:r>
              <a:rPr lang="en-AU" dirty="0" err="1"/>
              <a:t>Naughton</a:t>
            </a:r>
            <a:r>
              <a:rPr lang="en-AU" dirty="0"/>
              <a:t> </a:t>
            </a:r>
            <a:r>
              <a:rPr lang="el-GR" dirty="0" smtClean="0"/>
              <a:t>φτιάχνει τον </a:t>
            </a:r>
            <a:r>
              <a:rPr lang="en-US" dirty="0" err="1" smtClean="0"/>
              <a:t>WebRunner</a:t>
            </a:r>
            <a:r>
              <a:rPr lang="en-US" dirty="0" smtClean="0"/>
              <a:t> browser (</a:t>
            </a:r>
            <a:r>
              <a:rPr lang="el-GR" dirty="0" err="1" smtClean="0"/>
              <a:t>μετα</a:t>
            </a:r>
            <a:r>
              <a:rPr lang="el-GR" dirty="0" smtClean="0"/>
              <a:t> </a:t>
            </a:r>
            <a:r>
              <a:rPr lang="en-US" dirty="0" err="1" smtClean="0"/>
              <a:t>HotJava</a:t>
            </a:r>
            <a:r>
              <a:rPr lang="en-US" dirty="0" smtClean="0"/>
              <a:t>)</a:t>
            </a:r>
          </a:p>
          <a:p>
            <a:pPr lvl="1"/>
            <a:r>
              <a:rPr lang="el-GR" dirty="0" smtClean="0"/>
              <a:t>Η γλώσσα μετονομάζεται σε </a:t>
            </a:r>
            <a:r>
              <a:rPr lang="en-US" dirty="0" smtClean="0"/>
              <a:t>Java </a:t>
            </a:r>
            <a:r>
              <a:rPr lang="el-GR" dirty="0" smtClean="0"/>
              <a:t>και το ενδιαφέρον επικεντρώνεται σε εφαρμογές που τρέχουν μέσα στον </a:t>
            </a:r>
            <a:r>
              <a:rPr lang="en-US" dirty="0" smtClean="0"/>
              <a:t>browser.</a:t>
            </a:r>
          </a:p>
          <a:p>
            <a:r>
              <a:rPr lang="en-US" dirty="0" smtClean="0"/>
              <a:t>O Marc Andersen </a:t>
            </a:r>
            <a:r>
              <a:rPr lang="el-GR" dirty="0" smtClean="0"/>
              <a:t>ανακοινώνει ότι ο </a:t>
            </a:r>
            <a:r>
              <a:rPr lang="en-US" dirty="0" smtClean="0"/>
              <a:t>Netscape browser </a:t>
            </a:r>
            <a:r>
              <a:rPr lang="el-GR" dirty="0" smtClean="0"/>
              <a:t>θα υποστηρίζει</a:t>
            </a:r>
            <a:r>
              <a:rPr lang="en-US" dirty="0" smtClean="0"/>
              <a:t> Java </a:t>
            </a:r>
            <a:r>
              <a:rPr lang="el-GR" dirty="0" err="1" smtClean="0"/>
              <a:t>μικροεφαρμογές</a:t>
            </a:r>
            <a:r>
              <a:rPr lang="el-GR" dirty="0" smtClean="0"/>
              <a:t> (</a:t>
            </a:r>
            <a:r>
              <a:rPr lang="en-US" dirty="0" smtClean="0"/>
              <a:t>applets)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86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362200"/>
            <a:ext cx="7315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2514600" y="914400"/>
            <a:ext cx="3429000" cy="457200"/>
          </a:xfrm>
          <a:prstGeom prst="wedgeRectCallout">
            <a:avLst>
              <a:gd name="adj1" fmla="val 10596"/>
              <a:gd name="adj2" fmla="val 2767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Ορισμός της συνάρτησης </a:t>
            </a:r>
            <a:r>
              <a:rPr lang="en-US" dirty="0" smtClean="0">
                <a:solidFill>
                  <a:schemeClr val="tx1"/>
                </a:solidFill>
              </a:rPr>
              <a:t>main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43400" y="2362200"/>
            <a:ext cx="9144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1" y="5486402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/>
              <a:t>Το όνομα της μεθόδου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main</a:t>
            </a:r>
            <a:r>
              <a:rPr lang="en-US" sz="2400" dirty="0" smtClean="0"/>
              <a:t>: </a:t>
            </a:r>
            <a:r>
              <a:rPr lang="el-GR" sz="2400" dirty="0" smtClean="0"/>
              <a:t>ειδική περίπτωση που σηματοδοτεί το σημείο </a:t>
            </a:r>
            <a:r>
              <a:rPr lang="el-GR" sz="2400" dirty="0" err="1" smtClean="0"/>
              <a:t>εκκινησης</a:t>
            </a:r>
            <a:r>
              <a:rPr lang="el-GR" sz="2400" dirty="0" smtClean="0"/>
              <a:t> του προγράμματος.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909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362200"/>
            <a:ext cx="73152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ular Callout 4"/>
          <p:cNvSpPr/>
          <p:nvPr/>
        </p:nvSpPr>
        <p:spPr>
          <a:xfrm>
            <a:off x="2514600" y="914400"/>
            <a:ext cx="3429000" cy="457200"/>
          </a:xfrm>
          <a:prstGeom prst="wedgeRectCallout">
            <a:avLst>
              <a:gd name="adj1" fmla="val 10596"/>
              <a:gd name="adj2" fmla="val 27678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Ορισμός της συνάρτησης </a:t>
            </a:r>
            <a:r>
              <a:rPr lang="en-US" dirty="0" smtClean="0">
                <a:solidFill>
                  <a:schemeClr val="tx1"/>
                </a:solidFill>
              </a:rPr>
              <a:t>main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0" y="2362200"/>
            <a:ext cx="2362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1001" y="5029202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dirty="0" smtClean="0">
                <a:solidFill>
                  <a:srgbClr val="FF0000"/>
                </a:solidFill>
              </a:rPr>
              <a:t>Ορίσματα</a:t>
            </a:r>
            <a:r>
              <a:rPr lang="el-GR" sz="2400" dirty="0" smtClean="0"/>
              <a:t> της μεθόδου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400" dirty="0" smtClean="0"/>
              <a:t>Ένας πίνακας από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Strings</a:t>
            </a:r>
            <a:r>
              <a:rPr lang="en-US" sz="2400" dirty="0" smtClean="0"/>
              <a:t> </a:t>
            </a:r>
            <a:r>
              <a:rPr lang="el-GR" sz="2400" dirty="0" smtClean="0"/>
              <a:t>που αντιστοιχούν στις παραμέτρους με τις οποίες τρέχουμε το πρόγραμμα.</a:t>
            </a:r>
          </a:p>
        </p:txBody>
      </p:sp>
    </p:spTree>
    <p:extLst>
      <p:ext uri="{BB962C8B-B14F-4D97-AF65-F5344CB8AC3E}">
        <p14:creationId xmlns:p14="http://schemas.microsoft.com/office/powerpoint/2010/main" val="108628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0" y="2362200"/>
            <a:ext cx="11430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1" y="5029201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00B050"/>
                </a:solidFill>
              </a:rPr>
              <a:t>String</a:t>
            </a:r>
            <a:r>
              <a:rPr lang="en-US" sz="2400" dirty="0" smtClean="0"/>
              <a:t>: </a:t>
            </a:r>
            <a:r>
              <a:rPr lang="el-GR" sz="2400" dirty="0" smtClean="0"/>
              <a:t>κλάση που χειρίζεται τα </a:t>
            </a:r>
            <a:r>
              <a:rPr lang="en-US" sz="2400" dirty="0" smtClean="0"/>
              <a:t>strings.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l-GR" sz="2400" dirty="0" smtClean="0"/>
              <a:t>Στη </a:t>
            </a:r>
            <a:r>
              <a:rPr lang="en-US" sz="2400" dirty="0" smtClean="0"/>
              <a:t>Java </a:t>
            </a:r>
            <a:r>
              <a:rPr lang="el-GR" sz="2400" dirty="0" smtClean="0"/>
              <a:t>χρειάζεται να ορίσουμε τον τύπο της κάθε μεταβλητής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Strongly typed language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4572000" y="914400"/>
            <a:ext cx="2209800" cy="612648"/>
          </a:xfrm>
          <a:prstGeom prst="wedgeRectCallout">
            <a:avLst>
              <a:gd name="adj1" fmla="val 10120"/>
              <a:gd name="adj2" fmla="val 18510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Η κλάση </a:t>
            </a:r>
            <a:r>
              <a:rPr lang="en-US" dirty="0" smtClean="0">
                <a:solidFill>
                  <a:schemeClr val="tx1"/>
                </a:solidFill>
              </a:rPr>
              <a:t>String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07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1600200"/>
            <a:ext cx="8534400" cy="1066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057400" y="4038600"/>
            <a:ext cx="2971800" cy="533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2672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/**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* A class that prints a message “hello world”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**/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Σχόλια!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95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18714" y="3592286"/>
            <a:ext cx="3048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5486400"/>
            <a:ext cx="5271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Κάθε εντολή στη </a:t>
            </a:r>
            <a:r>
              <a:rPr lang="en-US" dirty="0" smtClean="0"/>
              <a:t>Java </a:t>
            </a:r>
            <a:r>
              <a:rPr lang="el-GR" dirty="0" smtClean="0"/>
              <a:t>πρέπει να τερματίζει με το </a:t>
            </a:r>
            <a:r>
              <a:rPr lang="en-US" b="1" dirty="0" smtClean="0">
                <a:solidFill>
                  <a:srgbClr val="FF0000"/>
                </a:solidFill>
              </a:rPr>
              <a:t>;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32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038600" y="3657600"/>
            <a:ext cx="1371600" cy="381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057400" y="3657600"/>
            <a:ext cx="19812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ular Callout 4"/>
          <p:cNvSpPr/>
          <p:nvPr/>
        </p:nvSpPr>
        <p:spPr>
          <a:xfrm>
            <a:off x="457200" y="5486400"/>
            <a:ext cx="2895600" cy="533400"/>
          </a:xfrm>
          <a:prstGeom prst="wedgeRectCallout">
            <a:avLst>
              <a:gd name="adj1" fmla="val 32269"/>
              <a:gd name="adj2" fmla="val -312398"/>
            </a:avLst>
          </a:prstGeom>
          <a:solidFill>
            <a:srgbClr val="FFFF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Αντικείμενο </a:t>
            </a:r>
            <a:r>
              <a:rPr lang="en-US" dirty="0" err="1" smtClean="0">
                <a:solidFill>
                  <a:schemeClr val="tx1"/>
                </a:solidFill>
              </a:rPr>
              <a:t>System.out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>
            <a:off x="4419600" y="5486400"/>
            <a:ext cx="4267200" cy="914400"/>
          </a:xfrm>
          <a:prstGeom prst="wedgeRectCallout">
            <a:avLst>
              <a:gd name="adj1" fmla="val -50529"/>
              <a:gd name="adj2" fmla="val -205357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dirty="0" smtClean="0">
                <a:solidFill>
                  <a:schemeClr val="tx1"/>
                </a:solidFill>
              </a:rPr>
              <a:t>Μέθοδος </a:t>
            </a:r>
            <a:r>
              <a:rPr lang="en-US" dirty="0" err="1" smtClean="0">
                <a:solidFill>
                  <a:schemeClr val="tx1"/>
                </a:solidFill>
              </a:rPr>
              <a:t>println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Τυπώνει το </a:t>
            </a:r>
            <a:r>
              <a:rPr lang="en-US" dirty="0" smtClean="0">
                <a:solidFill>
                  <a:schemeClr val="tx1"/>
                </a:solidFill>
              </a:rPr>
              <a:t>String </a:t>
            </a:r>
            <a:r>
              <a:rPr lang="el-GR" dirty="0" smtClean="0">
                <a:solidFill>
                  <a:schemeClr val="tx1"/>
                </a:solidFill>
              </a:rPr>
              <a:t>αντικείμενο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l-GR" dirty="0" smtClean="0">
                <a:solidFill>
                  <a:schemeClr val="tx1"/>
                </a:solidFill>
              </a:rPr>
              <a:t>που δίνεται ως όρισμα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56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62600" y="3581400"/>
            <a:ext cx="2514600" cy="457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33528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HelloWorld</a:t>
            </a:r>
            <a:endParaRPr lang="en-US" b="1" dirty="0" smtClean="0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// print message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(“Hello world!”);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ular Callout 4"/>
          <p:cNvSpPr/>
          <p:nvPr/>
        </p:nvSpPr>
        <p:spPr>
          <a:xfrm>
            <a:off x="3124200" y="5410200"/>
            <a:ext cx="4648200" cy="612648"/>
          </a:xfrm>
          <a:prstGeom prst="wedgeRectCallout">
            <a:avLst>
              <a:gd name="adj1" fmla="val 34746"/>
              <a:gd name="adj2" fmla="val -26799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To “Hello World” </a:t>
            </a:r>
            <a:r>
              <a:rPr lang="el-GR" dirty="0" smtClean="0">
                <a:solidFill>
                  <a:schemeClr val="tx1"/>
                </a:solidFill>
              </a:rPr>
              <a:t>είναι ένα αντικείμενο της κλάσης </a:t>
            </a:r>
            <a:r>
              <a:rPr lang="en-US" dirty="0" smtClean="0">
                <a:solidFill>
                  <a:schemeClr val="tx1"/>
                </a:solidFill>
              </a:rPr>
              <a:t>String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92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 2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Φτιάξτε ένα πρόγραμμα που τυπώνει το λόγο δύο ακεραίων.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45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Division.java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division = enumerator/(double)denominator;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(“Result = “ +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18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2819400"/>
            <a:ext cx="3429000" cy="914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Division.java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division = enumerator/(double)denominator;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(“Result = “ +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486402"/>
            <a:ext cx="87158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Ορισμός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μεταβλητών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Η </a:t>
            </a:r>
            <a:r>
              <a:rPr lang="en-US" dirty="0" smtClean="0"/>
              <a:t>Java </a:t>
            </a:r>
            <a:r>
              <a:rPr lang="el-GR" dirty="0" smtClean="0"/>
              <a:t>είναι </a:t>
            </a:r>
            <a:r>
              <a:rPr lang="en-US" dirty="0" smtClean="0">
                <a:solidFill>
                  <a:srgbClr val="0070C0"/>
                </a:solidFill>
              </a:rPr>
              <a:t>strongly typed </a:t>
            </a:r>
            <a:r>
              <a:rPr lang="el-GR" dirty="0" smtClean="0"/>
              <a:t>γλώσσα: κάθε μεταβλητή θα πρέπει να έχει ένα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τύπο</a:t>
            </a:r>
            <a:r>
              <a:rPr lang="el-GR" dirty="0" smtClean="0"/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Οι τύποι </a:t>
            </a:r>
            <a:r>
              <a:rPr lang="en-US" dirty="0" smtClean="0">
                <a:solidFill>
                  <a:srgbClr val="FF0000"/>
                </a:solidFill>
              </a:rPr>
              <a:t>int</a:t>
            </a:r>
            <a:r>
              <a:rPr lang="en-US" dirty="0" smtClean="0"/>
              <a:t> </a:t>
            </a:r>
            <a:r>
              <a:rPr lang="el-GR" dirty="0" smtClean="0"/>
              <a:t>και </a:t>
            </a:r>
            <a:r>
              <a:rPr lang="en-US" dirty="0" smtClean="0">
                <a:solidFill>
                  <a:srgbClr val="FF0000"/>
                </a:solidFill>
              </a:rPr>
              <a:t>double</a:t>
            </a:r>
            <a:r>
              <a:rPr lang="en-US" dirty="0" smtClean="0"/>
              <a:t>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rgbClr val="0070C0"/>
                </a:solidFill>
              </a:rPr>
              <a:t>πρωταρχικοί τύποι </a:t>
            </a:r>
            <a:r>
              <a:rPr lang="el-GR" dirty="0" smtClean="0"/>
              <a:t>(</a:t>
            </a:r>
            <a:r>
              <a:rPr lang="en-US" dirty="0" smtClean="0">
                <a:solidFill>
                  <a:srgbClr val="0070C0"/>
                </a:solidFill>
              </a:rPr>
              <a:t>primitive types</a:t>
            </a:r>
            <a:r>
              <a:rPr lang="en-US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l-GR" dirty="0" smtClean="0"/>
              <a:t>Εκτός από τους βασικούς τύπους, όλοι οι άλλοι τύποι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κλάσεις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0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Ιστορία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n-US" dirty="0" smtClean="0"/>
              <a:t>Java </a:t>
            </a:r>
            <a:r>
              <a:rPr lang="el-GR" dirty="0" smtClean="0"/>
              <a:t>είχε τους εξής στόχους: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simple, object-oriented and familiar"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robust and secure"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architecture-neutral and portable"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high performance"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interpreted, threaded, and dynamic"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68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Πρωταρχικοί τύποι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2872171"/>
              </p:ext>
            </p:extLst>
          </p:nvPr>
        </p:nvGraphicFramePr>
        <p:xfrm>
          <a:off x="381000" y="15240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Όνομα τύπου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Τιμή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Μνήμη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boolean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true/false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 </a:t>
                      </a:r>
                      <a:r>
                        <a:rPr lang="en-US" dirty="0" smtClean="0"/>
                        <a:t>byte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Χαρακτήρας</a:t>
                      </a:r>
                      <a:r>
                        <a:rPr lang="el-GR" baseline="0" dirty="0" smtClean="0"/>
                        <a:t> (</a:t>
                      </a:r>
                      <a:r>
                        <a:rPr lang="en-US" baseline="0" dirty="0" smtClean="0"/>
                        <a:t>Unicode)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byte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byte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float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Πραγματικός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Πραγματικός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bytes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452963"/>
            <a:ext cx="76601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Όταν ορίζουμε μια μεταβλητή δεσμεύεται ο αντίστοιχος χώρος στη μνήμη.</a:t>
            </a:r>
          </a:p>
          <a:p>
            <a:r>
              <a:rPr lang="el-GR" dirty="0" smtClean="0"/>
              <a:t>Το όνομα της μεταβλητής αντιστοιχίζεται με αυτό το χώρο στη μνήμη.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0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Πρωταρχικοί τύποι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9929301"/>
              </p:ext>
            </p:extLst>
          </p:nvPr>
        </p:nvGraphicFramePr>
        <p:xfrm>
          <a:off x="381000" y="152400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Όνομα τύπου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Τιμή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Μνήμη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boolean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true/false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 </a:t>
                      </a:r>
                      <a:r>
                        <a:rPr lang="en-US" dirty="0" smtClean="0"/>
                        <a:t>byte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char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Χαρακτήρας</a:t>
                      </a:r>
                      <a:r>
                        <a:rPr lang="el-GR" baseline="0" dirty="0" smtClean="0"/>
                        <a:t> (</a:t>
                      </a:r>
                      <a:r>
                        <a:rPr lang="en-US" baseline="0" dirty="0" smtClean="0"/>
                        <a:t>Unicode)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byte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byte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short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bytes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Ακέραιος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float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Πραγματικός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r>
                        <a:rPr lang="en-US" baseline="0" dirty="0" smtClean="0"/>
                        <a:t> bytes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double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Πραγματικός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 bytes</a:t>
                      </a:r>
                      <a:endParaRPr lang="en-US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452963"/>
            <a:ext cx="76601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Όταν ορίζουμε μια μεταβλητή δεσμεύεται ο αντίστοιχος χώρος στη μνήμη.</a:t>
            </a:r>
          </a:p>
          <a:p>
            <a:r>
              <a:rPr lang="el-GR" dirty="0" smtClean="0"/>
              <a:t>Το όνομα της μεταβλητής αντιστοιχίζεται με αυτό το χώρο στη μνήμη.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99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438400" y="3733800"/>
            <a:ext cx="3048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Division.java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division = enumerator/(double)denominator;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(“Result = “ +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5454136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Ανάθεση</a:t>
            </a:r>
            <a:r>
              <a:rPr lang="el-GR" dirty="0" smtClean="0"/>
              <a:t>: αποτίμηση της τιμής της έκφρασης στο δεξιό μέλος του </a:t>
            </a:r>
            <a:r>
              <a:rPr lang="en-US" dirty="0" smtClean="0"/>
              <a:t>“=”</a:t>
            </a:r>
            <a:r>
              <a:rPr lang="el-GR" dirty="0" smtClean="0"/>
              <a:t> και μετά</a:t>
            </a:r>
            <a:r>
              <a:rPr lang="en-US" dirty="0" smtClean="0"/>
              <a:t> </a:t>
            </a:r>
            <a:r>
              <a:rPr lang="el-GR" dirty="0" smtClean="0"/>
              <a:t>ανάθεση της τιμής στην μεταβλητή στο αριστερό μέλος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44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0" y="3733800"/>
            <a:ext cx="2895600" cy="304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Division.java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division = enumerator/(double)denominator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(“Result = “ +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556260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Μετατροπή τύπου</a:t>
            </a:r>
            <a:r>
              <a:rPr lang="el-GR" dirty="0" smtClean="0"/>
              <a:t>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(double)denominator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l-GR" dirty="0"/>
              <a:t>μετατρέπει </a:t>
            </a:r>
            <a:r>
              <a:rPr lang="el-GR" dirty="0" smtClean="0"/>
              <a:t>την </a:t>
            </a:r>
            <a:r>
              <a:rPr lang="el-GR" dirty="0" smtClean="0">
                <a:solidFill>
                  <a:srgbClr val="0070C0"/>
                </a:solidFill>
              </a:rPr>
              <a:t>τιμή</a:t>
            </a:r>
            <a:r>
              <a:rPr lang="el-GR" dirty="0" smtClean="0"/>
              <a:t> της μεταβλητής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denominator </a:t>
            </a:r>
            <a:r>
              <a:rPr lang="el-GR" dirty="0"/>
              <a:t>σε</a:t>
            </a:r>
            <a:r>
              <a:rPr lang="el-GR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double.</a:t>
            </a:r>
            <a:endParaRPr lang="el-GR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l-GR" dirty="0"/>
              <a:t>Αν δεν γίνει η </a:t>
            </a:r>
            <a:r>
              <a:rPr lang="el-GR" dirty="0" smtClean="0"/>
              <a:t>μετατροπή, η διαίρεση μεταξύ ακεραίων μας δίνει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πάντα</a:t>
            </a:r>
            <a:r>
              <a:rPr lang="el-GR" dirty="0" smtClean="0"/>
              <a:t> ακέραιο.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19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Αναθέσεις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Στην ανάθεση κατά κανόνα, η τιμή του δεξιού μέρους θα πρέπει να 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ίδιου τύπου</a:t>
            </a:r>
            <a:r>
              <a:rPr lang="el-GR" dirty="0" smtClean="0"/>
              <a:t> με την μεταβλητή του αριστερού μέρους. </a:t>
            </a:r>
          </a:p>
          <a:p>
            <a:r>
              <a:rPr lang="el-GR" dirty="0" smtClean="0"/>
              <a:t>Υπάρχουν εξαιρέσεις όταν υπάρχει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συμβατότητα</a:t>
            </a:r>
            <a:r>
              <a:rPr lang="el-GR" dirty="0" smtClean="0"/>
              <a:t> μεταξύ τύπων</a:t>
            </a:r>
          </a:p>
          <a:p>
            <a:endParaRPr lang="el-GR" dirty="0"/>
          </a:p>
          <a:p>
            <a:r>
              <a:rPr lang="en-US" dirty="0" smtClean="0">
                <a:solidFill>
                  <a:srgbClr val="0070C0"/>
                </a:solidFill>
              </a:rPr>
              <a:t>byte </a:t>
            </a:r>
            <a:r>
              <a:rPr lang="en-US" dirty="0" smtClean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short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int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long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float </a:t>
            </a:r>
            <a:r>
              <a:rPr lang="en-US" dirty="0">
                <a:solidFill>
                  <a:srgbClr val="0070C0"/>
                </a:solidFill>
                <a:sym typeface="Symbol"/>
              </a:rPr>
              <a:t></a:t>
            </a:r>
            <a:r>
              <a:rPr lang="en-US" dirty="0" smtClean="0">
                <a:solidFill>
                  <a:srgbClr val="0070C0"/>
                </a:solidFill>
              </a:rPr>
              <a:t> double</a:t>
            </a:r>
          </a:p>
          <a:p>
            <a:pPr lvl="1"/>
            <a:r>
              <a:rPr lang="el-GR" dirty="0" smtClean="0"/>
              <a:t>Μια τιμή τύπου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</a:t>
            </a:r>
            <a:r>
              <a:rPr lang="el-GR" dirty="0" smtClean="0"/>
              <a:t> </a:t>
            </a:r>
            <a:r>
              <a:rPr lang="el-GR" dirty="0" smtClean="0"/>
              <a:t>μπορούμε να την αναθέσουμε σε μια μεταβλητή τύπου που εμφανίζεται </a:t>
            </a:r>
            <a:r>
              <a:rPr lang="el-GR" dirty="0" smtClean="0">
                <a:solidFill>
                  <a:srgbClr val="0070C0"/>
                </a:solidFill>
              </a:rPr>
              <a:t>δεξιά του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Τ</a:t>
            </a:r>
            <a:r>
              <a:rPr lang="el-GR" dirty="0" smtClean="0"/>
              <a:t>. </a:t>
            </a:r>
          </a:p>
          <a:p>
            <a:pPr lvl="1"/>
            <a:endParaRPr lang="el-GR" dirty="0"/>
          </a:p>
          <a:p>
            <a:r>
              <a:rPr lang="el-GR" dirty="0" smtClean="0"/>
              <a:t>(Σε αντίθεση με την </a:t>
            </a:r>
            <a:r>
              <a:rPr lang="en-US" dirty="0" smtClean="0"/>
              <a:t>C) </a:t>
            </a:r>
            <a:r>
              <a:rPr lang="el-GR" dirty="0" smtClean="0"/>
              <a:t>ο τύπος </a:t>
            </a:r>
            <a:r>
              <a:rPr lang="en-US" dirty="0" err="1" smtClean="0"/>
              <a:t>boolean</a:t>
            </a:r>
            <a:r>
              <a:rPr lang="el-GR" dirty="0" smtClean="0"/>
              <a:t> δεν είναι συμβατός με τους ακέραιους.</a:t>
            </a:r>
          </a:p>
        </p:txBody>
      </p:sp>
    </p:spTree>
    <p:extLst>
      <p:ext uri="{BB962C8B-B14F-4D97-AF65-F5344CB8AC3E}">
        <p14:creationId xmlns:p14="http://schemas.microsoft.com/office/powerpoint/2010/main" val="69753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38600" y="4038600"/>
            <a:ext cx="3352800" cy="381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Division.java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  <a:ln w="28575">
            <a:solidFill>
              <a:schemeClr val="accent1"/>
            </a:solidFill>
            <a:prstDash val="dash"/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static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main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[])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{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enumerator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32;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denominator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10;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division = enumerator/(double)denominator;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(“Result = “ +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division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40230" y="5486402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 τελεστής </a:t>
            </a:r>
            <a:r>
              <a:rPr lang="en-US" dirty="0" smtClean="0"/>
              <a:t>“+” </a:t>
            </a:r>
            <a:r>
              <a:rPr lang="el-GR" dirty="0" smtClean="0"/>
              <a:t>μεταξύ αντικείμενων της κλάσης </a:t>
            </a:r>
            <a:r>
              <a:rPr lang="en-US" dirty="0" smtClean="0"/>
              <a:t>String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συνενώνει </a:t>
            </a:r>
            <a:r>
              <a:rPr lang="el-GR" dirty="0" smtClean="0"/>
              <a:t>(</a:t>
            </a:r>
            <a:r>
              <a:rPr lang="en-US" dirty="0" smtClean="0"/>
              <a:t>concatenates)</a:t>
            </a:r>
            <a:r>
              <a:rPr lang="el-GR" dirty="0" smtClean="0"/>
              <a:t> τα δύο </a:t>
            </a:r>
            <a:r>
              <a:rPr lang="en-US" dirty="0" smtClean="0"/>
              <a:t>String.</a:t>
            </a:r>
          </a:p>
          <a:p>
            <a:r>
              <a:rPr lang="el-GR" dirty="0" smtClean="0"/>
              <a:t>Μεταξύ ενός </a:t>
            </a:r>
            <a:r>
              <a:rPr lang="en-US" dirty="0" smtClean="0"/>
              <a:t>String </a:t>
            </a:r>
            <a:r>
              <a:rPr lang="el-GR" dirty="0" smtClean="0"/>
              <a:t>και ενός βασικού τύπου, ο βασικός τύπος </a:t>
            </a:r>
            <a:r>
              <a:rPr lang="el-GR" dirty="0" smtClean="0">
                <a:solidFill>
                  <a:srgbClr val="0070C0"/>
                </a:solidFill>
              </a:rPr>
              <a:t>μετατρέπεται</a:t>
            </a:r>
            <a:r>
              <a:rPr lang="el-GR" dirty="0" smtClean="0"/>
              <a:t> σε </a:t>
            </a:r>
            <a:r>
              <a:rPr lang="en-US" dirty="0" smtClean="0"/>
              <a:t>String </a:t>
            </a:r>
            <a:r>
              <a:rPr lang="el-GR" dirty="0" smtClean="0"/>
              <a:t>και γίνεται η συνένωση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98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Η κλάση </a:t>
            </a:r>
            <a:r>
              <a:rPr lang="en-US" dirty="0" smtClean="0"/>
              <a:t>String </a:t>
            </a:r>
            <a:r>
              <a:rPr lang="el-GR" dirty="0" smtClean="0"/>
              <a:t>είναι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προκαθορισμένη κλάση </a:t>
            </a:r>
            <a:r>
              <a:rPr lang="el-GR" dirty="0" smtClean="0"/>
              <a:t>της </a:t>
            </a:r>
            <a:r>
              <a:rPr lang="en-US" dirty="0" smtClean="0"/>
              <a:t>Java </a:t>
            </a:r>
            <a:r>
              <a:rPr lang="el-GR" dirty="0" smtClean="0"/>
              <a:t>που μας επιτρέπει να χειριζόμαστε αλφαριθμητικά. </a:t>
            </a:r>
          </a:p>
          <a:p>
            <a:r>
              <a:rPr lang="el-GR" dirty="0" smtClean="0"/>
              <a:t>Ο τελεστής </a:t>
            </a:r>
            <a:r>
              <a:rPr lang="en-US" dirty="0" smtClean="0">
                <a:solidFill>
                  <a:srgbClr val="0070C0"/>
                </a:solidFill>
              </a:rPr>
              <a:t>“+”</a:t>
            </a:r>
            <a:r>
              <a:rPr lang="el-GR" dirty="0" smtClean="0"/>
              <a:t> μας επιτρέπει την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συνένωση</a:t>
            </a:r>
          </a:p>
          <a:p>
            <a:r>
              <a:rPr lang="el-GR" dirty="0" smtClean="0"/>
              <a:t>Υπάρχουν πολλές χρήσιμες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μέθοδοι</a:t>
            </a:r>
            <a:r>
              <a:rPr lang="el-GR" dirty="0" smtClean="0"/>
              <a:t> της κλάσης </a:t>
            </a:r>
            <a:r>
              <a:rPr lang="en-US" dirty="0" smtClean="0"/>
              <a:t>String.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l</a:t>
            </a:r>
            <a:r>
              <a:rPr lang="en-US" dirty="0" smtClean="0">
                <a:solidFill>
                  <a:srgbClr val="0070C0"/>
                </a:solidFill>
              </a:rPr>
              <a:t>ength(): </a:t>
            </a:r>
            <a:r>
              <a:rPr lang="el-GR" dirty="0" smtClean="0"/>
              <a:t>μήκος του </a:t>
            </a:r>
            <a:r>
              <a:rPr lang="en-US" dirty="0" smtClean="0"/>
              <a:t>String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equals(String x)</a:t>
            </a:r>
            <a:r>
              <a:rPr lang="en-US" dirty="0" smtClean="0"/>
              <a:t>: </a:t>
            </a:r>
            <a:r>
              <a:rPr lang="el-GR" dirty="0" smtClean="0"/>
              <a:t>τσεκάρει για ισότητα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trim(): </a:t>
            </a:r>
            <a:r>
              <a:rPr lang="el-GR" dirty="0" smtClean="0"/>
              <a:t>αφαιρεί κενά στην αρχή και το τέλος του </a:t>
            </a:r>
            <a:r>
              <a:rPr lang="en-US" dirty="0" smtClean="0"/>
              <a:t>string.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split(char </a:t>
            </a:r>
            <a:r>
              <a:rPr lang="en-US" dirty="0" err="1" smtClean="0">
                <a:solidFill>
                  <a:srgbClr val="0070C0"/>
                </a:solidFill>
              </a:rPr>
              <a:t>delim</a:t>
            </a:r>
            <a:r>
              <a:rPr lang="en-US" dirty="0" smtClean="0">
                <a:solidFill>
                  <a:srgbClr val="0070C0"/>
                </a:solidFill>
              </a:rPr>
              <a:t>): </a:t>
            </a:r>
            <a:r>
              <a:rPr lang="el-GR" dirty="0" smtClean="0"/>
              <a:t>σπάει το </a:t>
            </a:r>
            <a:r>
              <a:rPr lang="en-US" dirty="0" smtClean="0"/>
              <a:t>string </a:t>
            </a:r>
            <a:r>
              <a:rPr lang="el-GR" dirty="0" smtClean="0"/>
              <a:t>σε πίνακα από </a:t>
            </a:r>
            <a:r>
              <a:rPr lang="en-US" dirty="0" smtClean="0"/>
              <a:t>strings </a:t>
            </a:r>
            <a:r>
              <a:rPr lang="el-GR" dirty="0" smtClean="0"/>
              <a:t>με βάσει το χαρακτήρα </a:t>
            </a:r>
            <a:r>
              <a:rPr lang="en-US" dirty="0" err="1" smtClean="0"/>
              <a:t>delim</a:t>
            </a:r>
            <a:r>
              <a:rPr lang="en-US" dirty="0" smtClean="0"/>
              <a:t>.</a:t>
            </a:r>
          </a:p>
          <a:p>
            <a:pPr lvl="1"/>
            <a:r>
              <a:rPr lang="el-GR" dirty="0" smtClean="0"/>
              <a:t>Μέθοδοι για να βρεθεί ένα </a:t>
            </a:r>
            <a:r>
              <a:rPr lang="el-GR" dirty="0" err="1" smtClean="0"/>
              <a:t>υπο</a:t>
            </a:r>
            <a:r>
              <a:rPr lang="el-GR" dirty="0" smtClean="0"/>
              <a:t>-</a:t>
            </a:r>
            <a:r>
              <a:rPr lang="en-US" dirty="0" smtClean="0"/>
              <a:t>string </a:t>
            </a:r>
            <a:r>
              <a:rPr lang="el-GR" dirty="0" smtClean="0"/>
              <a:t>μέσα σε ένα </a:t>
            </a:r>
            <a:r>
              <a:rPr lang="en-US" dirty="0" smtClean="0"/>
              <a:t>string.</a:t>
            </a:r>
          </a:p>
          <a:p>
            <a:pPr lvl="1"/>
            <a:r>
              <a:rPr lang="el-GR" dirty="0" smtClean="0"/>
              <a:t>Κλπ.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72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Escape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86200" cy="487680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Για να τυπώσουμε κάποιους ειδικούς χαρακτήρες (π.χ., τον χαρακτήρα </a:t>
            </a:r>
            <a:r>
              <a:rPr lang="en-US" dirty="0" smtClean="0">
                <a:solidFill>
                  <a:srgbClr val="FF0000"/>
                </a:solidFill>
              </a:rPr>
              <a:t>“</a:t>
            </a:r>
            <a:r>
              <a:rPr lang="en-US" dirty="0" smtClean="0"/>
              <a:t>) </a:t>
            </a:r>
            <a:r>
              <a:rPr lang="el-GR" dirty="0" smtClean="0"/>
              <a:t>χρησιμοποιούμε τον χαρακτήρα </a:t>
            </a:r>
            <a:r>
              <a:rPr lang="el-GR" dirty="0" smtClean="0">
                <a:solidFill>
                  <a:srgbClr val="FF0000"/>
                </a:solidFill>
              </a:rPr>
              <a:t>\ </a:t>
            </a:r>
            <a:r>
              <a:rPr lang="el-GR" dirty="0" smtClean="0"/>
              <a:t>και μετά τον χαρακτήρα που θέλουμε να τυπώσουμε</a:t>
            </a:r>
          </a:p>
          <a:p>
            <a:pPr lvl="1"/>
            <a:r>
              <a:rPr lang="el-GR" dirty="0" smtClean="0"/>
              <a:t>Π.χ., ακολουθία </a:t>
            </a:r>
            <a:r>
              <a:rPr lang="el-GR" dirty="0" smtClean="0">
                <a:solidFill>
                  <a:srgbClr val="FF0000"/>
                </a:solidFill>
              </a:rPr>
              <a:t>\</a:t>
            </a:r>
            <a:r>
              <a:rPr lang="en-US" dirty="0" smtClean="0">
                <a:solidFill>
                  <a:srgbClr val="FF0000"/>
                </a:solidFill>
              </a:rPr>
              <a:t>”</a:t>
            </a:r>
            <a:endParaRPr lang="el-GR" dirty="0" smtClean="0">
              <a:solidFill>
                <a:srgbClr val="FF0000"/>
              </a:solidFill>
            </a:endParaRPr>
          </a:p>
          <a:p>
            <a:r>
              <a:rPr lang="el-GR" dirty="0" smtClean="0"/>
              <a:t>Αυτό ισχύει γενικά για ειδικούς χαρακτήρες.</a:t>
            </a:r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4724400" y="1600200"/>
            <a:ext cx="4267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284163" indent="-284163" algn="l">
              <a:spcBef>
                <a:spcPct val="20000"/>
              </a:spcBef>
              <a:buClr>
                <a:schemeClr val="accent2"/>
              </a:buClr>
              <a:buSzPct val="90000"/>
              <a:buFont typeface="Wingdings 2" pitchFamily="18" charset="2"/>
              <a:buChar char="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\b</a:t>
            </a:r>
            <a:r>
              <a:rPr lang="en-US" sz="2200" b="0" dirty="0">
                <a:solidFill>
                  <a:schemeClr val="tx1"/>
                </a:solidFill>
              </a:rPr>
              <a:t> 		Backspace</a:t>
            </a:r>
          </a:p>
          <a:p>
            <a:pPr marL="284163" indent="-284163" algn="l">
              <a:spcBef>
                <a:spcPct val="20000"/>
              </a:spcBef>
              <a:buClr>
                <a:schemeClr val="accent2"/>
              </a:buClr>
              <a:buSzPct val="90000"/>
              <a:buFont typeface="Wingdings 2" pitchFamily="18" charset="2"/>
              <a:buChar char="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\t</a:t>
            </a:r>
            <a:r>
              <a:rPr lang="en-US" sz="2200" b="0" dirty="0">
                <a:solidFill>
                  <a:schemeClr val="tx1"/>
                </a:solidFill>
              </a:rPr>
              <a:t>		Tab</a:t>
            </a:r>
          </a:p>
          <a:p>
            <a:pPr marL="284163" indent="-284163" algn="l">
              <a:spcBef>
                <a:spcPct val="20000"/>
              </a:spcBef>
              <a:buClr>
                <a:schemeClr val="accent2"/>
              </a:buClr>
              <a:buSzPct val="90000"/>
              <a:buFont typeface="Wingdings 2" pitchFamily="18" charset="2"/>
              <a:buChar char="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\n</a:t>
            </a:r>
            <a:r>
              <a:rPr lang="en-US" sz="2200" b="0" dirty="0">
                <a:solidFill>
                  <a:schemeClr val="tx1"/>
                </a:solidFill>
              </a:rPr>
              <a:t>		New line</a:t>
            </a:r>
          </a:p>
          <a:p>
            <a:pPr marL="284163" indent="-284163" algn="l">
              <a:spcBef>
                <a:spcPct val="20000"/>
              </a:spcBef>
              <a:buClr>
                <a:schemeClr val="accent2"/>
              </a:buClr>
              <a:buSzPct val="90000"/>
              <a:buFont typeface="Wingdings 2" pitchFamily="18" charset="2"/>
              <a:buChar char="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\f</a:t>
            </a:r>
            <a:r>
              <a:rPr lang="en-US" sz="2200" b="0" dirty="0">
                <a:solidFill>
                  <a:schemeClr val="tx1"/>
                </a:solidFill>
              </a:rPr>
              <a:t>		Form feed</a:t>
            </a:r>
          </a:p>
          <a:p>
            <a:pPr marL="284163" indent="-284163" algn="l">
              <a:spcBef>
                <a:spcPct val="20000"/>
              </a:spcBef>
              <a:buClr>
                <a:schemeClr val="accent2"/>
              </a:buClr>
              <a:buSzPct val="90000"/>
              <a:buFont typeface="Wingdings 2" pitchFamily="18" charset="2"/>
              <a:buChar char="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\r</a:t>
            </a:r>
            <a:r>
              <a:rPr lang="en-US" sz="2200" b="0" dirty="0">
                <a:solidFill>
                  <a:schemeClr val="tx1"/>
                </a:solidFill>
              </a:rPr>
              <a:t>		Return (ENTER)</a:t>
            </a:r>
          </a:p>
          <a:p>
            <a:pPr marL="284163" indent="-284163" algn="l">
              <a:spcBef>
                <a:spcPct val="20000"/>
              </a:spcBef>
              <a:buClr>
                <a:schemeClr val="accent2"/>
              </a:buClr>
              <a:buSzPct val="90000"/>
              <a:buFont typeface="Wingdings 2" pitchFamily="18" charset="2"/>
              <a:buChar char="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\”</a:t>
            </a:r>
            <a:r>
              <a:rPr lang="en-US" sz="2200" b="0" dirty="0">
                <a:solidFill>
                  <a:schemeClr val="tx1"/>
                </a:solidFill>
              </a:rPr>
              <a:t>		Double quote</a:t>
            </a:r>
          </a:p>
          <a:p>
            <a:pPr marL="284163" indent="-284163" algn="l">
              <a:spcBef>
                <a:spcPct val="20000"/>
              </a:spcBef>
              <a:buClr>
                <a:schemeClr val="accent2"/>
              </a:buClr>
              <a:buSzPct val="90000"/>
              <a:buFont typeface="Wingdings 2" pitchFamily="18" charset="2"/>
              <a:buChar char="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\’</a:t>
            </a:r>
            <a:r>
              <a:rPr lang="en-US" sz="2200" b="0" dirty="0">
                <a:solidFill>
                  <a:schemeClr val="tx1"/>
                </a:solidFill>
              </a:rPr>
              <a:t>		Single quote</a:t>
            </a:r>
          </a:p>
          <a:p>
            <a:pPr marL="284163" indent="-284163" algn="l">
              <a:spcBef>
                <a:spcPct val="20000"/>
              </a:spcBef>
              <a:buClr>
                <a:schemeClr val="accent2"/>
              </a:buClr>
              <a:buSzPct val="90000"/>
              <a:buFont typeface="Wingdings 2" pitchFamily="18" charset="2"/>
              <a:buChar char="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\\</a:t>
            </a:r>
            <a:r>
              <a:rPr lang="en-US" sz="2200" b="0" dirty="0">
                <a:solidFill>
                  <a:schemeClr val="tx1"/>
                </a:solidFill>
              </a:rPr>
              <a:t>		Backslash</a:t>
            </a:r>
          </a:p>
          <a:p>
            <a:pPr marL="284163" indent="-284163" algn="l">
              <a:spcBef>
                <a:spcPct val="20000"/>
              </a:spcBef>
              <a:buClr>
                <a:schemeClr val="accent2"/>
              </a:buClr>
              <a:buSzPct val="90000"/>
              <a:buFont typeface="Wingdings 2" pitchFamily="18" charset="2"/>
              <a:buChar char="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</a:t>
            </a:r>
            <a:r>
              <a:rPr lang="en-US" sz="2200" b="0" dirty="0" err="1">
                <a:solidFill>
                  <a:schemeClr val="tx1"/>
                </a:solidFill>
                <a:latin typeface="Lucida Console" pitchFamily="49" charset="0"/>
              </a:rPr>
              <a:t>ddd</a:t>
            </a:r>
            <a:r>
              <a:rPr lang="en-US" sz="2200" b="0" dirty="0">
                <a:solidFill>
                  <a:schemeClr val="tx1"/>
                </a:solidFill>
              </a:rPr>
              <a:t>	Octal </a:t>
            </a:r>
            <a:r>
              <a:rPr lang="en-US" sz="2200" b="0" dirty="0">
                <a:solidFill>
                  <a:schemeClr val="tx1"/>
                </a:solidFill>
                <a:latin typeface="Tahoma" pitchFamily="34" charset="0"/>
              </a:rPr>
              <a:t>code</a:t>
            </a:r>
            <a:endParaRPr lang="en-US" sz="2200" b="0" dirty="0">
              <a:solidFill>
                <a:schemeClr val="tx1"/>
              </a:solidFill>
            </a:endParaRPr>
          </a:p>
          <a:p>
            <a:pPr marL="284163" indent="-284163" algn="l">
              <a:spcBef>
                <a:spcPct val="20000"/>
              </a:spcBef>
              <a:buClr>
                <a:schemeClr val="accent2"/>
              </a:buClr>
              <a:buSzPct val="90000"/>
              <a:buFont typeface="Wingdings 2" pitchFamily="18" charset="2"/>
              <a:buChar char=""/>
            </a:pPr>
            <a:r>
              <a:rPr lang="en-US" sz="2200" b="0" dirty="0">
                <a:solidFill>
                  <a:schemeClr val="tx1"/>
                </a:solidFill>
                <a:latin typeface="Lucida Console" pitchFamily="49" charset="0"/>
              </a:rPr>
              <a:t>\</a:t>
            </a:r>
            <a:r>
              <a:rPr lang="en-US" sz="2200" b="0" dirty="0" err="1">
                <a:solidFill>
                  <a:schemeClr val="tx1"/>
                </a:solidFill>
                <a:latin typeface="Lucida Console" pitchFamily="49" charset="0"/>
              </a:rPr>
              <a:t>uXXXX</a:t>
            </a:r>
            <a:r>
              <a:rPr lang="en-US" sz="2200" b="0" dirty="0">
                <a:solidFill>
                  <a:schemeClr val="tx1"/>
                </a:solidFill>
              </a:rPr>
              <a:t>	</a:t>
            </a:r>
            <a:r>
              <a:rPr lang="en-US" sz="2200" b="0" dirty="0">
                <a:solidFill>
                  <a:schemeClr val="tx1"/>
                </a:solidFill>
                <a:latin typeface="Tahoma" pitchFamily="34" charset="0"/>
              </a:rPr>
              <a:t>Hex-decimal code</a:t>
            </a:r>
            <a:endParaRPr lang="en-US" sz="22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54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Ρευματα</a:t>
            </a:r>
            <a:r>
              <a:rPr lang="el-GR" dirty="0" smtClean="0"/>
              <a:t> εισόδου/εξόδου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Τι είναι ένα ρεύμα? Μια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αφαίρεση</a:t>
            </a:r>
            <a:r>
              <a:rPr lang="el-GR" dirty="0"/>
              <a:t> που αναπαριστά μια </a:t>
            </a:r>
            <a:r>
              <a:rPr lang="el-GR" dirty="0">
                <a:solidFill>
                  <a:srgbClr val="0070C0"/>
                </a:solidFill>
              </a:rPr>
              <a:t>πηγή</a:t>
            </a:r>
            <a:r>
              <a:rPr lang="el-GR" dirty="0"/>
              <a:t> (για την </a:t>
            </a:r>
            <a:r>
              <a:rPr lang="el-GR" dirty="0">
                <a:solidFill>
                  <a:srgbClr val="0070C0"/>
                </a:solidFill>
              </a:rPr>
              <a:t>είσοδο</a:t>
            </a:r>
            <a:r>
              <a:rPr lang="el-GR" dirty="0"/>
              <a:t>), ή ένα </a:t>
            </a:r>
            <a:r>
              <a:rPr lang="el-GR" dirty="0">
                <a:solidFill>
                  <a:srgbClr val="0070C0"/>
                </a:solidFill>
              </a:rPr>
              <a:t>προορισμό</a:t>
            </a:r>
            <a:r>
              <a:rPr lang="el-GR" dirty="0"/>
              <a:t> (για την </a:t>
            </a:r>
            <a:r>
              <a:rPr lang="el-GR" dirty="0">
                <a:solidFill>
                  <a:srgbClr val="0070C0"/>
                </a:solidFill>
              </a:rPr>
              <a:t>έξοδο</a:t>
            </a:r>
            <a:r>
              <a:rPr lang="el-GR" dirty="0"/>
              <a:t>)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</a:rPr>
              <a:t>χαρακτήρων</a:t>
            </a:r>
          </a:p>
          <a:p>
            <a:pPr lvl="1"/>
            <a:r>
              <a:rPr lang="el-GR" dirty="0"/>
              <a:t>Αυτό μπορεί να είναι ένα αρχείο, το πληκτρολόγιο, η οθόνη.</a:t>
            </a:r>
          </a:p>
          <a:p>
            <a:pPr lvl="1"/>
            <a:r>
              <a:rPr lang="el-GR" dirty="0"/>
              <a:t>Όταν δημιουργούμε το ρεύμα το συνδέουμε με την ανάλογη πηγή, ή προορισμό.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29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Είσοδος &amp; Έξοδος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Τα βασικά ρεύματα</a:t>
            </a:r>
            <a:r>
              <a:rPr lang="en-US" dirty="0" smtClean="0"/>
              <a:t> </a:t>
            </a:r>
            <a:r>
              <a:rPr lang="el-GR" dirty="0" smtClean="0"/>
              <a:t>εισόδου/εξόδου είναι έτοιμα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αντικείμενα</a:t>
            </a:r>
            <a:r>
              <a:rPr lang="el-GR" dirty="0" smtClean="0"/>
              <a:t> τα οποία ορίζονται σαν πεδία (</a:t>
            </a:r>
            <a:r>
              <a:rPr lang="el-GR" dirty="0" smtClean="0">
                <a:solidFill>
                  <a:srgbClr val="0070C0"/>
                </a:solidFill>
              </a:rPr>
              <a:t>στατικά</a:t>
            </a:r>
            <a:r>
              <a:rPr lang="el-GR" dirty="0" smtClean="0"/>
              <a:t>) της κλάσης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System</a:t>
            </a: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System.out</a:t>
            </a:r>
            <a:endParaRPr lang="en-US" dirty="0" smtClean="0">
              <a:solidFill>
                <a:srgbClr val="0070C0"/>
              </a:solidFill>
            </a:endParaRP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System.in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System.err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l-GR" dirty="0" smtClean="0"/>
              <a:t>Μέσω αυτών και άλλων βοηθητικών αντικειμένων γίνεται η είσοδος και έξοδος δεδομένων ενός προγράμματος</a:t>
            </a:r>
            <a:r>
              <a:rPr lang="en-US" dirty="0" smtClean="0"/>
              <a:t>.</a:t>
            </a:r>
            <a:endParaRPr lang="el-GR" dirty="0" smtClean="0"/>
          </a:p>
          <a:p>
            <a:r>
              <a:rPr lang="el-GR" dirty="0"/>
              <a:t>Μια εντολή εισόδου/εξόδου έχει αποτέλεσμα το λειτουργικό να πάρει ή να στείλει χαρακτήρες από/προς την αντίστοιχη πηγή/προορισμό.</a:t>
            </a:r>
          </a:p>
          <a:p>
            <a:endParaRPr lang="en-US" dirty="0" smtClean="0"/>
          </a:p>
          <a:p>
            <a:pPr lvl="1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152670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Ιστορία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n-US" dirty="0" smtClean="0"/>
              <a:t>Java </a:t>
            </a:r>
            <a:r>
              <a:rPr lang="el-GR" dirty="0" smtClean="0"/>
              <a:t>είχε τους εξής στόχους: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"</a:t>
            </a:r>
            <a:r>
              <a:rPr lang="en-US" dirty="0">
                <a:solidFill>
                  <a:srgbClr val="FF0000"/>
                </a:solidFill>
              </a:rPr>
              <a:t>simple, object-oriented and familiar"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robust and secure"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"</a:t>
            </a:r>
            <a:r>
              <a:rPr lang="en-US" dirty="0">
                <a:solidFill>
                  <a:srgbClr val="FF0000"/>
                </a:solidFill>
              </a:rPr>
              <a:t>architecture-neutral and portable"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high performance"</a:t>
            </a:r>
          </a:p>
          <a:p>
            <a:pPr lvl="1"/>
            <a:r>
              <a:rPr lang="en-US" dirty="0" smtClean="0"/>
              <a:t>"</a:t>
            </a:r>
            <a:r>
              <a:rPr lang="en-US" dirty="0"/>
              <a:t>interpreted, threaded, and dynamic"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92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Έξοδος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Μπορούμε να καλέσουμε τις συναρτήσεις:</a:t>
            </a:r>
          </a:p>
          <a:p>
            <a:pPr lvl="1"/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println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(String s)</a:t>
            </a:r>
            <a:r>
              <a:rPr lang="el-GR" dirty="0" smtClean="0"/>
              <a:t>: για να τυπώσουμε ένα αλφαριθμητικό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n-US" dirty="0" smtClean="0"/>
              <a:t> </a:t>
            </a:r>
            <a:r>
              <a:rPr lang="el-GR" dirty="0" smtClean="0"/>
              <a:t>και τον χαρακτήρα </a:t>
            </a:r>
            <a:r>
              <a:rPr lang="el-GR" dirty="0" smtClean="0">
                <a:solidFill>
                  <a:srgbClr val="0070C0"/>
                </a:solidFill>
              </a:rPr>
              <a:t>‘\</a:t>
            </a:r>
            <a:r>
              <a:rPr lang="en-US" dirty="0" smtClean="0">
                <a:solidFill>
                  <a:srgbClr val="0070C0"/>
                </a:solidFill>
              </a:rPr>
              <a:t>n’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print(String s)</a:t>
            </a:r>
            <a:r>
              <a:rPr lang="en-US" dirty="0" smtClean="0"/>
              <a:t>: </a:t>
            </a:r>
            <a:r>
              <a:rPr lang="el-GR" dirty="0" smtClean="0"/>
              <a:t>τυπώνει το </a:t>
            </a:r>
            <a:r>
              <a:rPr lang="en-US" dirty="0" smtClean="0">
                <a:solidFill>
                  <a:srgbClr val="0070C0"/>
                </a:solidFill>
              </a:rPr>
              <a:t>s</a:t>
            </a:r>
            <a:r>
              <a:rPr lang="el-GR" dirty="0" smtClean="0"/>
              <a:t> αλλά δεν αλλάζει γραμμή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printf</a:t>
            </a:r>
            <a:r>
              <a:rPr lang="en-US" dirty="0" smtClean="0"/>
              <a:t>: Formatted output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printf(“%</a:t>
            </a:r>
            <a:r>
              <a:rPr lang="en-US" dirty="0" err="1" smtClean="0">
                <a:solidFill>
                  <a:srgbClr val="0070C0"/>
                </a:solidFill>
              </a:rPr>
              <a:t>d”,myInt</a:t>
            </a:r>
            <a:r>
              <a:rPr lang="en-US" dirty="0" smtClean="0">
                <a:solidFill>
                  <a:srgbClr val="0070C0"/>
                </a:solidFill>
              </a:rPr>
              <a:t>);</a:t>
            </a:r>
            <a:r>
              <a:rPr lang="en-US" dirty="0" smtClean="0"/>
              <a:t> // </a:t>
            </a:r>
            <a:r>
              <a:rPr lang="el-GR" dirty="0" smtClean="0"/>
              <a:t>τυπώνει ένα ακέραιο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printf</a:t>
            </a:r>
            <a:r>
              <a:rPr lang="en-US" dirty="0" smtClean="0">
                <a:solidFill>
                  <a:srgbClr val="0070C0"/>
                </a:solidFill>
              </a:rPr>
              <a:t>(“%</a:t>
            </a:r>
            <a:r>
              <a:rPr lang="en-US" dirty="0" err="1">
                <a:solidFill>
                  <a:srgbClr val="0070C0"/>
                </a:solidFill>
              </a:rPr>
              <a:t>f</a:t>
            </a:r>
            <a:r>
              <a:rPr lang="en-US" dirty="0" err="1" smtClean="0">
                <a:solidFill>
                  <a:srgbClr val="0070C0"/>
                </a:solidFill>
              </a:rPr>
              <a:t>”,myDouble</a:t>
            </a:r>
            <a:r>
              <a:rPr lang="en-US" dirty="0" smtClean="0">
                <a:solidFill>
                  <a:srgbClr val="0070C0"/>
                </a:solidFill>
              </a:rPr>
              <a:t>); </a:t>
            </a:r>
            <a:r>
              <a:rPr lang="en-US" dirty="0" smtClean="0"/>
              <a:t>// </a:t>
            </a:r>
            <a:r>
              <a:rPr lang="el-GR" dirty="0" smtClean="0"/>
              <a:t>τυπώνει ένα πραγματικό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printf</a:t>
            </a:r>
            <a:r>
              <a:rPr lang="en-US" dirty="0" smtClean="0">
                <a:solidFill>
                  <a:srgbClr val="0070C0"/>
                </a:solidFill>
              </a:rPr>
              <a:t>(“%</a:t>
            </a:r>
            <a:r>
              <a:rPr lang="el-GR" dirty="0" smtClean="0">
                <a:solidFill>
                  <a:srgbClr val="0070C0"/>
                </a:solidFill>
              </a:rPr>
              <a:t>.2</a:t>
            </a:r>
            <a:r>
              <a:rPr lang="en-US" dirty="0" err="1" smtClean="0">
                <a:solidFill>
                  <a:srgbClr val="0070C0"/>
                </a:solidFill>
              </a:rPr>
              <a:t>f</a:t>
            </a:r>
            <a:r>
              <a:rPr lang="en-US" dirty="0" err="1">
                <a:solidFill>
                  <a:srgbClr val="0070C0"/>
                </a:solidFill>
              </a:rPr>
              <a:t>”,</a:t>
            </a:r>
            <a:r>
              <a:rPr lang="en-US" dirty="0" err="1" smtClean="0">
                <a:solidFill>
                  <a:srgbClr val="0070C0"/>
                </a:solidFill>
              </a:rPr>
              <a:t>myDouble</a:t>
            </a:r>
            <a:r>
              <a:rPr lang="en-US" dirty="0" smtClean="0">
                <a:solidFill>
                  <a:srgbClr val="0070C0"/>
                </a:solidFill>
              </a:rPr>
              <a:t>); </a:t>
            </a:r>
            <a:r>
              <a:rPr lang="en-US" dirty="0"/>
              <a:t>// </a:t>
            </a:r>
            <a:r>
              <a:rPr lang="el-GR" dirty="0" smtClean="0"/>
              <a:t>τυπώνει </a:t>
            </a:r>
            <a:r>
              <a:rPr lang="el-GR" dirty="0"/>
              <a:t>ένα </a:t>
            </a:r>
            <a:r>
              <a:rPr lang="el-GR" dirty="0" smtClean="0"/>
              <a:t>πραγματικό με δύο δεκαδικά</a:t>
            </a:r>
            <a:endParaRPr lang="el-GR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27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Είσοδος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Χρησιμοποιούμε την κλάση </a:t>
            </a:r>
            <a:r>
              <a:rPr lang="en-US" dirty="0" smtClean="0"/>
              <a:t>Scanner </a:t>
            </a:r>
            <a:r>
              <a:rPr lang="el-GR" dirty="0" smtClean="0"/>
              <a:t>της </a:t>
            </a:r>
            <a:r>
              <a:rPr lang="en-US" dirty="0" smtClean="0"/>
              <a:t>Java</a:t>
            </a:r>
            <a:endParaRPr lang="el-GR" dirty="0" smtClean="0"/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import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java.util.Scanner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pPr lvl="1"/>
            <a:endParaRPr lang="en-US" dirty="0"/>
          </a:p>
          <a:p>
            <a:r>
              <a:rPr lang="el-GR" dirty="0" smtClean="0"/>
              <a:t>Αρχικοποιείται με το ρεύμα εισόδου: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Scanner in = new Scanner(System.in);</a:t>
            </a:r>
          </a:p>
          <a:p>
            <a:pPr lvl="1"/>
            <a:endParaRPr lang="en-US" dirty="0"/>
          </a:p>
          <a:p>
            <a:r>
              <a:rPr lang="el-GR" dirty="0" smtClean="0"/>
              <a:t>Μπορούμε να καλέσουμε μεθόδους για να διαβάσουμε κάτι από την είσοδο</a:t>
            </a:r>
          </a:p>
          <a:p>
            <a:pPr lvl="1"/>
            <a:r>
              <a:rPr lang="en-US" dirty="0" err="1">
                <a:solidFill>
                  <a:srgbClr val="0070C0"/>
                </a:solidFill>
              </a:rPr>
              <a:t>nextLine</a:t>
            </a:r>
            <a:r>
              <a:rPr lang="en-US" dirty="0">
                <a:solidFill>
                  <a:srgbClr val="0070C0"/>
                </a:solidFill>
              </a:rPr>
              <a:t>(): </a:t>
            </a:r>
            <a:r>
              <a:rPr lang="el-GR" dirty="0"/>
              <a:t>διαβάζει μέχρι να βρει τον χαρακτήρα </a:t>
            </a:r>
            <a:r>
              <a:rPr lang="en-US" dirty="0"/>
              <a:t>‘\n’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next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διαβάζει το επόμενο </a:t>
            </a:r>
            <a:r>
              <a:rPr lang="en-US" dirty="0" smtClean="0"/>
              <a:t>String</a:t>
            </a:r>
            <a:endParaRPr lang="en-US" dirty="0"/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nextInt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διαβάζει τον επόμενο </a:t>
            </a:r>
            <a:r>
              <a:rPr lang="en-US" dirty="0" smtClean="0"/>
              <a:t>int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nextDouble</a:t>
            </a:r>
            <a:r>
              <a:rPr lang="en-US" dirty="0" smtClean="0">
                <a:solidFill>
                  <a:srgbClr val="0070C0"/>
                </a:solidFill>
              </a:rPr>
              <a:t>(): </a:t>
            </a:r>
            <a:r>
              <a:rPr lang="el-GR" dirty="0" smtClean="0"/>
              <a:t>διαβάζει τον επόμενο </a:t>
            </a:r>
            <a:r>
              <a:rPr lang="en-US" dirty="0" smtClean="0"/>
              <a:t>double.</a:t>
            </a:r>
          </a:p>
        </p:txBody>
      </p:sp>
    </p:spTree>
    <p:extLst>
      <p:ext uri="{BB962C8B-B14F-4D97-AF65-F5344CB8AC3E}">
        <p14:creationId xmlns:p14="http://schemas.microsoft.com/office/powerpoint/2010/main" val="349297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Παράδειγμα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28575">
            <a:solidFill>
              <a:schemeClr val="accent1"/>
            </a:solidFill>
            <a:prstDash val="dash"/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import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java.util.Scanner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TestIO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	public static void main(String </a:t>
            </a:r>
            <a:r>
              <a:rPr lang="en-US" dirty="0" err="1"/>
              <a:t>args</a:t>
            </a:r>
            <a:r>
              <a:rPr lang="en-US" dirty="0"/>
              <a:t>[])</a:t>
            </a:r>
          </a:p>
          <a:p>
            <a:pPr marL="0" indent="0">
              <a:buNone/>
            </a:pPr>
            <a:r>
              <a:rPr lang="en-US" dirty="0"/>
              <a:t>	{</a:t>
            </a:r>
          </a:p>
          <a:p>
            <a:pPr marL="0" indent="0">
              <a:buNone/>
            </a:pPr>
            <a:r>
              <a:rPr lang="en-US" dirty="0"/>
              <a:t>		Scanner input = new Scanner(</a:t>
            </a:r>
            <a:r>
              <a:rPr lang="en-US" dirty="0">
                <a:solidFill>
                  <a:srgbClr val="FF0000"/>
                </a:solidFill>
              </a:rPr>
              <a:t>System.in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	String line = </a:t>
            </a:r>
            <a:r>
              <a:rPr lang="en-US" dirty="0" err="1"/>
              <a:t>input.</a:t>
            </a:r>
            <a:r>
              <a:rPr lang="en-US" dirty="0" err="1">
                <a:solidFill>
                  <a:srgbClr val="0070C0"/>
                </a:solidFill>
              </a:rPr>
              <a:t>nextLine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System.out.println</a:t>
            </a:r>
            <a:r>
              <a:rPr lang="en-US" dirty="0"/>
              <a:t>(line);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5091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Λογικοί τελεστές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Έλεγχος για βασικούς τύπους Α,Β: </a:t>
            </a:r>
            <a:endParaRPr lang="en-US" dirty="0" smtClean="0"/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Ισότητας</a:t>
            </a:r>
            <a:r>
              <a:rPr lang="el-GR" dirty="0" smtClean="0"/>
              <a:t>: </a:t>
            </a:r>
            <a:r>
              <a:rPr lang="en-US" dirty="0" smtClean="0"/>
              <a:t>(</a:t>
            </a:r>
            <a:r>
              <a:rPr lang="el-GR" dirty="0">
                <a:solidFill>
                  <a:srgbClr val="FF0000"/>
                </a:solidFill>
              </a:rPr>
              <a:t>Α</a:t>
            </a:r>
            <a:r>
              <a:rPr lang="en-US" dirty="0" smtClean="0">
                <a:solidFill>
                  <a:srgbClr val="FF0000"/>
                </a:solidFill>
              </a:rPr>
              <a:t> == </a:t>
            </a:r>
            <a:r>
              <a:rPr lang="el-GR" dirty="0" smtClean="0">
                <a:solidFill>
                  <a:srgbClr val="FF0000"/>
                </a:solidFill>
              </a:rPr>
              <a:t>Β</a:t>
            </a:r>
            <a:r>
              <a:rPr lang="en-US" dirty="0" smtClean="0"/>
              <a:t>)</a:t>
            </a:r>
            <a:endParaRPr lang="el-GR" dirty="0" smtClean="0"/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Ανισότητας</a:t>
            </a:r>
            <a:r>
              <a:rPr lang="el-GR" dirty="0" smtClean="0"/>
              <a:t>: (</a:t>
            </a:r>
            <a:r>
              <a:rPr lang="el-GR" dirty="0" smtClean="0">
                <a:solidFill>
                  <a:srgbClr val="FF0000"/>
                </a:solidFill>
              </a:rPr>
              <a:t>Α != Β</a:t>
            </a:r>
            <a:r>
              <a:rPr lang="el-GR" dirty="0" smtClean="0"/>
              <a:t>)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Μεγαλύτερο/Μικρότερο ή ίσο</a:t>
            </a:r>
            <a:r>
              <a:rPr lang="el-GR" dirty="0" smtClean="0"/>
              <a:t>: (</a:t>
            </a:r>
            <a:r>
              <a:rPr lang="el-GR" dirty="0" smtClean="0">
                <a:solidFill>
                  <a:srgbClr val="FF0000"/>
                </a:solidFill>
              </a:rPr>
              <a:t>Α &lt;= Β</a:t>
            </a:r>
            <a:r>
              <a:rPr lang="el-GR" dirty="0" smtClean="0"/>
              <a:t>), (</a:t>
            </a:r>
            <a:r>
              <a:rPr lang="el-GR" dirty="0" smtClean="0">
                <a:solidFill>
                  <a:srgbClr val="FF0000"/>
                </a:solidFill>
              </a:rPr>
              <a:t>Α &gt;= Β</a:t>
            </a:r>
            <a:r>
              <a:rPr lang="el-GR" dirty="0" smtClean="0"/>
              <a:t>)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l-GR" dirty="0" smtClean="0"/>
              <a:t>Λογικοί τελεστές για λογικές εκφράσεις</a:t>
            </a:r>
            <a:endParaRPr lang="en-US" dirty="0" smtClean="0"/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Άρνηση</a:t>
            </a:r>
            <a:r>
              <a:rPr lang="el-GR" dirty="0" smtClean="0"/>
              <a:t>: </a:t>
            </a:r>
            <a:r>
              <a:rPr lang="el-GR" dirty="0" smtClean="0">
                <a:solidFill>
                  <a:srgbClr val="FF0000"/>
                </a:solidFill>
              </a:rPr>
              <a:t>!Β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ΚΑΙ</a:t>
            </a:r>
            <a:r>
              <a:rPr lang="el-GR" dirty="0" smtClean="0"/>
              <a:t>: (</a:t>
            </a:r>
            <a:r>
              <a:rPr lang="el-GR" dirty="0" smtClean="0">
                <a:solidFill>
                  <a:srgbClr val="FF0000"/>
                </a:solidFill>
              </a:rPr>
              <a:t>Α &amp;&amp; Β</a:t>
            </a:r>
            <a:r>
              <a:rPr lang="el-GR" dirty="0" smtClean="0"/>
              <a:t>)</a:t>
            </a:r>
          </a:p>
          <a:p>
            <a:pPr lvl="1"/>
            <a:r>
              <a:rPr lang="el-GR" dirty="0" smtClean="0">
                <a:solidFill>
                  <a:srgbClr val="0070C0"/>
                </a:solidFill>
              </a:rPr>
              <a:t>Ή</a:t>
            </a:r>
            <a:r>
              <a:rPr lang="el-GR" dirty="0" smtClean="0"/>
              <a:t>: (</a:t>
            </a:r>
            <a:r>
              <a:rPr lang="el-GR" dirty="0" smtClean="0">
                <a:solidFill>
                  <a:srgbClr val="FF0000"/>
                </a:solidFill>
              </a:rPr>
              <a:t>Α || Β</a:t>
            </a:r>
            <a:r>
              <a:rPr lang="el-GR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7178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8"/>
          <p:cNvSpPr>
            <a:spLocks noChangeArrowheads="1"/>
          </p:cNvSpPr>
          <p:nvPr/>
        </p:nvSpPr>
        <p:spPr bwMode="auto">
          <a:xfrm>
            <a:off x="1601246" y="2855645"/>
            <a:ext cx="3516923" cy="1325375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1143000" y="1623219"/>
            <a:ext cx="4007826" cy="4777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284163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 2" pitchFamily="18" charset="2"/>
              <a:buChar char="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8338" indent="-19367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 2" pitchFamily="18" charset="2"/>
              <a:buChar char="¿"/>
              <a:defRPr sz="2200">
                <a:solidFill>
                  <a:schemeClr val="tx1"/>
                </a:solidFill>
                <a:latin typeface="+mn-lt"/>
              </a:defRPr>
            </a:lvl2pPr>
            <a:lvl3pPr marL="1036638" indent="-1778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Symbol" pitchFamily="18" charset="2"/>
              <a:buChar char="·"/>
              <a:defRPr sz="2000">
                <a:solidFill>
                  <a:schemeClr val="tx1"/>
                </a:solidFill>
                <a:latin typeface="+mn-lt"/>
              </a:defRPr>
            </a:lvl3pPr>
            <a:lvl4pPr marL="14557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Symbol" pitchFamily="18" charset="2"/>
              <a:buChar char="·"/>
              <a:defRPr sz="2000">
                <a:solidFill>
                  <a:schemeClr val="tx1"/>
                </a:solidFill>
                <a:latin typeface="+mn-lt"/>
              </a:defRPr>
            </a:lvl4pPr>
            <a:lvl5pPr marL="18748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Symbol" pitchFamily="18" charset="2"/>
              <a:buChar char="-"/>
              <a:defRPr>
                <a:solidFill>
                  <a:schemeClr val="tx1"/>
                </a:solidFill>
                <a:latin typeface="+mn-lt"/>
              </a:defRPr>
            </a:lvl5pPr>
            <a:lvl6pPr marL="23320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Symbol" pitchFamily="18" charset="2"/>
              <a:buChar char="-"/>
              <a:defRPr>
                <a:solidFill>
                  <a:schemeClr val="tx1"/>
                </a:solidFill>
                <a:latin typeface="+mn-lt"/>
              </a:defRPr>
            </a:lvl6pPr>
            <a:lvl7pPr marL="27892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Symbol" pitchFamily="18" charset="2"/>
              <a:buChar char="-"/>
              <a:defRPr>
                <a:solidFill>
                  <a:schemeClr val="tx1"/>
                </a:solidFill>
                <a:latin typeface="+mn-lt"/>
              </a:defRPr>
            </a:lvl7pPr>
            <a:lvl8pPr marL="32464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Symbol" pitchFamily="18" charset="2"/>
              <a:buChar char="-"/>
              <a:defRPr>
                <a:solidFill>
                  <a:schemeClr val="tx1"/>
                </a:solidFill>
                <a:latin typeface="+mn-lt"/>
              </a:defRPr>
            </a:lvl8pPr>
            <a:lvl9pPr marL="370363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Symbol" pitchFamily="18" charset="2"/>
              <a:buChar char="-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84163" marR="0" lvl="0" indent="-2841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90000"/>
              <a:buFont typeface="Wingdings 2" pitchFamily="18" charset="2"/>
              <a:buChar char=""/>
              <a:tabLst/>
              <a:defRPr/>
            </a:pPr>
            <a:r>
              <a:rPr kumimoji="0" lang="el-G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Στη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Java</a:t>
            </a:r>
            <a:r>
              <a:rPr kumimoji="0" lang="el-G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το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if</a:t>
            </a:r>
            <a:r>
              <a:rPr kumimoji="0" lang="en-US" sz="2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statement </a:t>
            </a:r>
            <a:r>
              <a:rPr kumimoji="0" lang="el-G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έχει το ακόλουθο συντακτικό: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4163" marR="0" lvl="0" indent="-2841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90000"/>
              <a:buFont typeface="Wingdings 2" pitchFamily="18" charset="2"/>
              <a:buNone/>
              <a:tabLst/>
              <a:defRPr/>
            </a:pPr>
            <a:endParaRPr kumimoji="0" lang="en-US" sz="1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84163" marR="0" lvl="0" indent="-2841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25000"/>
              </a:spcAft>
              <a:buClr>
                <a:srgbClr val="063DE8"/>
              </a:buClr>
              <a:buSzPct val="90000"/>
              <a:buFont typeface="Wingdings 2" pitchFamily="18" charset="2"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   if (</a:t>
            </a:r>
            <a:r>
              <a:rPr kumimoji="0" lang="en-US" sz="2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condition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) {</a:t>
            </a:r>
          </a:p>
          <a:p>
            <a:pPr marL="284163" marR="0" lvl="0" indent="-2841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90000"/>
              <a:buFont typeface="Wingdings 2" pitchFamily="18" charset="2"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       </a:t>
            </a:r>
            <a:r>
              <a:rPr kumimoji="0" lang="en-US" sz="22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statement(s);</a:t>
            </a:r>
          </a:p>
          <a:p>
            <a:pPr marL="284163" marR="0" lvl="0" indent="-284163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90000"/>
              <a:buFont typeface="Wingdings 2" pitchFamily="18" charset="2"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Lucida Console" pitchFamily="49" charset="0"/>
                <a:ea typeface="+mn-ea"/>
                <a:cs typeface="+mn-cs"/>
              </a:rPr>
              <a:t>     }</a:t>
            </a:r>
          </a:p>
          <a:p>
            <a:pPr marL="668338" marR="0" lvl="1" indent="-19367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80000"/>
              <a:buFont typeface="Wingdings 2" pitchFamily="18" charset="2"/>
              <a:buChar char="¿"/>
              <a:tabLst/>
              <a:defRPr/>
            </a:pPr>
            <a:r>
              <a:rPr kumimoji="0" lang="el-G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Αν η </a:t>
            </a:r>
            <a:r>
              <a:rPr kumimoji="0" lang="el-G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63DE8"/>
                </a:solidFill>
                <a:effectLst/>
                <a:uLnTx/>
                <a:uFillTx/>
                <a:latin typeface="Arial"/>
              </a:rPr>
              <a:t>λογική συνθήκη </a:t>
            </a:r>
            <a:r>
              <a:rPr lang="el-GR" kern="0" dirty="0" smtClean="0">
                <a:solidFill>
                  <a:srgbClr val="000000"/>
                </a:solidFill>
                <a:latin typeface="Arial"/>
              </a:rPr>
              <a:t>είναι αληθής το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statement </a:t>
            </a:r>
            <a:r>
              <a:rPr kumimoji="0" lang="el-G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εκτελείτε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;  </a:t>
            </a:r>
            <a:r>
              <a:rPr kumimoji="0" lang="el-G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Αν όχι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, </a:t>
            </a:r>
            <a:r>
              <a:rPr kumimoji="0" lang="el-GR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το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statement </a:t>
            </a:r>
            <a:r>
              <a:rPr kumimoji="0" lang="el-GR" sz="22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προσπερνάται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Βρόγχοι – Το </a:t>
            </a:r>
            <a:r>
              <a:rPr lang="en-US" dirty="0" smtClean="0"/>
              <a:t>if Statement</a:t>
            </a:r>
            <a:endParaRPr lang="en-US" dirty="0"/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5813183" y="4198941"/>
            <a:ext cx="1849315" cy="528637"/>
          </a:xfrm>
          <a:prstGeom prst="rect">
            <a:avLst/>
          </a:prstGeom>
          <a:solidFill>
            <a:srgbClr val="66FF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statement</a:t>
            </a:r>
          </a:p>
        </p:txBody>
      </p:sp>
      <p:sp>
        <p:nvSpPr>
          <p:cNvPr id="20" name="Rectangle 7"/>
          <p:cNvSpPr>
            <a:spLocks noChangeArrowheads="1"/>
          </p:cNvSpPr>
          <p:nvPr/>
        </p:nvSpPr>
        <p:spPr bwMode="auto">
          <a:xfrm rot="2700000">
            <a:off x="6183985" y="2293755"/>
            <a:ext cx="1027113" cy="986204"/>
          </a:xfrm>
          <a:prstGeom prst="rect">
            <a:avLst/>
          </a:prstGeom>
          <a:solidFill>
            <a:srgbClr val="66FF66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1" name="Rectangle 8"/>
          <p:cNvSpPr>
            <a:spLocks noChangeArrowheads="1"/>
          </p:cNvSpPr>
          <p:nvPr/>
        </p:nvSpPr>
        <p:spPr bwMode="auto">
          <a:xfrm>
            <a:off x="6107723" y="2590802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6679223" y="1584326"/>
            <a:ext cx="0" cy="4746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>
            <a:off x="7411917" y="2805113"/>
            <a:ext cx="82061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 flipH="1">
            <a:off x="6695344" y="4748213"/>
            <a:ext cx="1465" cy="939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H="1">
            <a:off x="6708531" y="3497263"/>
            <a:ext cx="1466" cy="68103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>
            <a:off x="8233997" y="2805113"/>
            <a:ext cx="0" cy="244316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 flipH="1">
            <a:off x="6717323" y="5254625"/>
            <a:ext cx="1515208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7533544" y="2424116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6106258" y="3529015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10587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Βρόγχοι – Το </a:t>
            </a:r>
            <a:r>
              <a:rPr lang="en-US" dirty="0" smtClean="0"/>
              <a:t>if-else statement</a:t>
            </a:r>
            <a:endParaRPr lang="en-US" dirty="0"/>
          </a:p>
        </p:txBody>
      </p:sp>
      <p:sp>
        <p:nvSpPr>
          <p:cNvPr id="34" name="Rectangle 19"/>
          <p:cNvSpPr>
            <a:spLocks noChangeArrowheads="1"/>
          </p:cNvSpPr>
          <p:nvPr/>
        </p:nvSpPr>
        <p:spPr bwMode="auto">
          <a:xfrm>
            <a:off x="685800" y="2239398"/>
            <a:ext cx="3727938" cy="1468437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0" y="1460500"/>
            <a:ext cx="4863612" cy="5410200"/>
          </a:xfrm>
          <a:prstGeom prst="rect">
            <a:avLst/>
          </a:prstGeom>
          <a:noFill/>
          <a:ln/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l-GR" dirty="0" smtClean="0"/>
              <a:t>Προσθέτοντας ένα </a:t>
            </a:r>
            <a:r>
              <a:rPr lang="en-US" b="1" dirty="0" smtClean="0">
                <a:solidFill>
                  <a:srgbClr val="000066"/>
                </a:solidFill>
                <a:latin typeface="Lucida Console" pitchFamily="49" charset="0"/>
              </a:rPr>
              <a:t>else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clause </a:t>
            </a:r>
            <a:r>
              <a:rPr lang="el-GR" dirty="0" smtClean="0"/>
              <a:t>στο </a:t>
            </a:r>
            <a:r>
              <a:rPr lang="en-US" b="1" dirty="0" smtClean="0">
                <a:solidFill>
                  <a:srgbClr val="000066"/>
                </a:solidFill>
                <a:latin typeface="Lucida Console" pitchFamily="49" charset="0"/>
              </a:rPr>
              <a:t>if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statement </a:t>
            </a:r>
            <a:r>
              <a:rPr lang="el-GR" dirty="0" smtClean="0"/>
              <a:t>παίρνουμε το</a:t>
            </a:r>
            <a:r>
              <a:rPr lang="en-US" b="1" dirty="0" smtClean="0">
                <a:solidFill>
                  <a:srgbClr val="000066"/>
                </a:solidFill>
                <a:latin typeface="Lucida Console" pitchFamily="49" charset="0"/>
              </a:rPr>
              <a:t>if-else</a:t>
            </a:r>
            <a:r>
              <a:rPr lang="en-US" i="1" dirty="0" smtClean="0">
                <a:solidFill>
                  <a:srgbClr val="000066"/>
                </a:solidFill>
              </a:rPr>
              <a:t> </a:t>
            </a:r>
            <a:r>
              <a:rPr lang="en-US" dirty="0" smtClean="0"/>
              <a:t>statement:</a:t>
            </a:r>
            <a:endParaRPr lang="el-GR" dirty="0" smtClean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dirty="0" smtClean="0">
                <a:latin typeface="Lucida Console" pitchFamily="49" charset="0"/>
              </a:rPr>
              <a:t>       if (</a:t>
            </a:r>
            <a:r>
              <a:rPr lang="en-US" i="1" dirty="0" smtClean="0">
                <a:latin typeface="Lucida Console" pitchFamily="49" charset="0"/>
              </a:rPr>
              <a:t>condition</a:t>
            </a:r>
            <a:r>
              <a:rPr lang="en-US" dirty="0" smtClean="0">
                <a:latin typeface="Lucida Console" pitchFamily="49" charset="0"/>
              </a:rPr>
              <a:t>) {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dirty="0" smtClean="0">
                <a:latin typeface="Lucida Console" pitchFamily="49" charset="0"/>
              </a:rPr>
              <a:t>          </a:t>
            </a:r>
            <a:r>
              <a:rPr lang="en-US" i="1" dirty="0" smtClean="0">
                <a:latin typeface="Lucida Console" pitchFamily="49" charset="0"/>
              </a:rPr>
              <a:t>statement(s)1</a:t>
            </a:r>
            <a:r>
              <a:rPr lang="en-US" dirty="0" smtClean="0">
                <a:latin typeface="Lucida Console" pitchFamily="49" charset="0"/>
              </a:rPr>
              <a:t>;}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dirty="0" smtClean="0">
                <a:latin typeface="Lucida Console" pitchFamily="49" charset="0"/>
              </a:rPr>
              <a:t>       else {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en-US" dirty="0" smtClean="0">
                <a:latin typeface="Lucida Console" pitchFamily="49" charset="0"/>
              </a:rPr>
              <a:t>          </a:t>
            </a:r>
            <a:r>
              <a:rPr lang="en-US" i="1" dirty="0" smtClean="0">
                <a:latin typeface="Lucida Console" pitchFamily="49" charset="0"/>
              </a:rPr>
              <a:t>statement(s)2</a:t>
            </a:r>
            <a:r>
              <a:rPr lang="en-US" dirty="0" smtClean="0">
                <a:latin typeface="Lucida Console" pitchFamily="49" charset="0"/>
              </a:rPr>
              <a:t>;}</a:t>
            </a:r>
          </a:p>
          <a:p>
            <a:pPr lvl="1">
              <a:lnSpc>
                <a:spcPct val="90000"/>
              </a:lnSpc>
            </a:pPr>
            <a:endParaRPr lang="el-GR" dirty="0" smtClean="0"/>
          </a:p>
          <a:p>
            <a:pPr lvl="1">
              <a:lnSpc>
                <a:spcPct val="90000"/>
              </a:lnSpc>
            </a:pPr>
            <a:r>
              <a:rPr lang="el-GR" dirty="0" smtClean="0"/>
              <a:t>Αν η συνθήκη είναι αληθής τότε το </a:t>
            </a:r>
            <a:r>
              <a:rPr lang="en-US" dirty="0" err="1" smtClean="0"/>
              <a:t>statement1</a:t>
            </a:r>
            <a:r>
              <a:rPr lang="en-US" dirty="0" smtClean="0"/>
              <a:t> </a:t>
            </a:r>
            <a:r>
              <a:rPr lang="el-GR" dirty="0" smtClean="0"/>
              <a:t>εκτελείται</a:t>
            </a:r>
            <a:r>
              <a:rPr lang="en-US" dirty="0" smtClean="0"/>
              <a:t>; </a:t>
            </a:r>
            <a:r>
              <a:rPr lang="el-GR" dirty="0" smtClean="0"/>
              <a:t>Αν η συνθήκη είναι ψευδής τότε το</a:t>
            </a:r>
            <a:r>
              <a:rPr lang="en-US" dirty="0" smtClean="0"/>
              <a:t> </a:t>
            </a:r>
            <a:r>
              <a:rPr lang="en-US" dirty="0" err="1" smtClean="0"/>
              <a:t>statement2</a:t>
            </a:r>
            <a:r>
              <a:rPr lang="en-US" dirty="0" smtClean="0"/>
              <a:t> </a:t>
            </a:r>
            <a:r>
              <a:rPr lang="el-GR" dirty="0" smtClean="0"/>
              <a:t>εκτελείται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l-GR" dirty="0" smtClean="0"/>
              <a:t>Το σώμα του </a:t>
            </a:r>
            <a:r>
              <a:rPr lang="en-US" dirty="0" smtClean="0">
                <a:latin typeface="Lucida Console" pitchFamily="49" charset="0"/>
              </a:rPr>
              <a:t>if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statement </a:t>
            </a:r>
            <a:r>
              <a:rPr lang="el-GR" dirty="0" smtClean="0"/>
              <a:t>ή του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>
                <a:latin typeface="Lucida Console" pitchFamily="49" charset="0"/>
              </a:rPr>
              <a:t>else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statement </a:t>
            </a:r>
            <a:r>
              <a:rPr lang="el-GR" dirty="0" smtClean="0"/>
              <a:t>μπορεί να είναι ένα άλλο </a:t>
            </a:r>
            <a:r>
              <a:rPr lang="en-US" dirty="0" smtClean="0">
                <a:latin typeface="Lucida Console" pitchFamily="49" charset="0"/>
              </a:rPr>
              <a:t>if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statement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φωλιασμένο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nested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b="1" dirty="0" smtClean="0">
                <a:solidFill>
                  <a:srgbClr val="000066"/>
                </a:solidFill>
                <a:latin typeface="Lucida Console" pitchFamily="49" charset="0"/>
              </a:rPr>
              <a:t>if</a:t>
            </a:r>
            <a:r>
              <a:rPr lang="en-US" b="1" i="1" dirty="0" smtClean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statement</a:t>
            </a:r>
            <a:r>
              <a:rPr lang="en-US" dirty="0" smtClean="0"/>
              <a:t>)</a:t>
            </a:r>
          </a:p>
          <a:p>
            <a:pPr>
              <a:lnSpc>
                <a:spcPct val="90000"/>
              </a:lnSpc>
            </a:pPr>
            <a:r>
              <a:rPr lang="el-GR" dirty="0" smtClean="0"/>
              <a:t>Προσοχή</a:t>
            </a:r>
            <a:r>
              <a:rPr lang="en-US" dirty="0" smtClean="0"/>
              <a:t>:  </a:t>
            </a:r>
            <a:r>
              <a:rPr lang="el-GR" dirty="0" smtClean="0"/>
              <a:t>ένα </a:t>
            </a:r>
            <a:r>
              <a:rPr lang="en-US" b="1" dirty="0" smtClean="0">
                <a:solidFill>
                  <a:srgbClr val="000066"/>
                </a:solidFill>
                <a:latin typeface="Lucida Console" pitchFamily="49" charset="0"/>
              </a:rPr>
              <a:t>else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clause </a:t>
            </a:r>
            <a:r>
              <a:rPr lang="el-GR" dirty="0" err="1" smtClean="0"/>
              <a:t>ταιριάζεται</a:t>
            </a:r>
            <a:r>
              <a:rPr lang="el-GR" dirty="0" smtClean="0"/>
              <a:t> με το τελευταίο ελεύθερο </a:t>
            </a:r>
            <a:r>
              <a:rPr lang="en-US" b="1" dirty="0" smtClean="0">
                <a:solidFill>
                  <a:srgbClr val="000066"/>
                </a:solidFill>
                <a:latin typeface="Lucida Console" pitchFamily="49" charset="0"/>
              </a:rPr>
              <a:t>if</a:t>
            </a:r>
            <a:r>
              <a:rPr lang="en-US" dirty="0" smtClean="0">
                <a:latin typeface="Courier New" pitchFamily="49" charset="0"/>
              </a:rPr>
              <a:t> </a:t>
            </a:r>
            <a:r>
              <a:rPr lang="en-US" dirty="0" smtClean="0"/>
              <a:t>(no matter what the indentation implies)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6" name="Rectangle 5"/>
          <p:cNvSpPr>
            <a:spLocks noChangeArrowheads="1"/>
          </p:cNvSpPr>
          <p:nvPr/>
        </p:nvSpPr>
        <p:spPr bwMode="auto">
          <a:xfrm>
            <a:off x="4923694" y="4191000"/>
            <a:ext cx="1849315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statement1</a:t>
            </a:r>
          </a:p>
        </p:txBody>
      </p:sp>
      <p:sp>
        <p:nvSpPr>
          <p:cNvPr id="37" name="Rectangle 7"/>
          <p:cNvSpPr>
            <a:spLocks noChangeArrowheads="1"/>
          </p:cNvSpPr>
          <p:nvPr/>
        </p:nvSpPr>
        <p:spPr bwMode="auto">
          <a:xfrm rot="2700000">
            <a:off x="5294497" y="2285820"/>
            <a:ext cx="1027112" cy="986203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38" name="Rectangle 8"/>
          <p:cNvSpPr>
            <a:spLocks noChangeArrowheads="1"/>
          </p:cNvSpPr>
          <p:nvPr/>
        </p:nvSpPr>
        <p:spPr bwMode="auto">
          <a:xfrm>
            <a:off x="5206513" y="2581277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39" name="Line 9"/>
          <p:cNvSpPr>
            <a:spLocks noChangeShapeType="1"/>
          </p:cNvSpPr>
          <p:nvPr/>
        </p:nvSpPr>
        <p:spPr bwMode="auto">
          <a:xfrm>
            <a:off x="5789735" y="1576388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0" name="Line 10"/>
          <p:cNvSpPr>
            <a:spLocks noChangeShapeType="1"/>
          </p:cNvSpPr>
          <p:nvPr/>
        </p:nvSpPr>
        <p:spPr bwMode="auto">
          <a:xfrm flipV="1">
            <a:off x="6522427" y="2795591"/>
            <a:ext cx="1446334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1" name="Line 11"/>
          <p:cNvSpPr>
            <a:spLocks noChangeShapeType="1"/>
          </p:cNvSpPr>
          <p:nvPr/>
        </p:nvSpPr>
        <p:spPr bwMode="auto">
          <a:xfrm>
            <a:off x="5807321" y="4740278"/>
            <a:ext cx="1465" cy="942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2" name="Line 12"/>
          <p:cNvSpPr>
            <a:spLocks noChangeShapeType="1"/>
          </p:cNvSpPr>
          <p:nvPr/>
        </p:nvSpPr>
        <p:spPr bwMode="auto">
          <a:xfrm flipH="1">
            <a:off x="5819044" y="3489325"/>
            <a:ext cx="1465" cy="681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3" name="Line 13"/>
          <p:cNvSpPr>
            <a:spLocks noChangeShapeType="1"/>
          </p:cNvSpPr>
          <p:nvPr/>
        </p:nvSpPr>
        <p:spPr bwMode="auto">
          <a:xfrm flipH="1">
            <a:off x="5827836" y="5246688"/>
            <a:ext cx="21643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4" name="Rectangle 14"/>
          <p:cNvSpPr>
            <a:spLocks noChangeArrowheads="1"/>
          </p:cNvSpPr>
          <p:nvPr/>
        </p:nvSpPr>
        <p:spPr bwMode="auto">
          <a:xfrm>
            <a:off x="6925409" y="2416177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45" name="Rectangle 15"/>
          <p:cNvSpPr>
            <a:spLocks noChangeArrowheads="1"/>
          </p:cNvSpPr>
          <p:nvPr/>
        </p:nvSpPr>
        <p:spPr bwMode="auto">
          <a:xfrm>
            <a:off x="5216770" y="3521075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46" name="Rectangle 16"/>
          <p:cNvSpPr>
            <a:spLocks noChangeArrowheads="1"/>
          </p:cNvSpPr>
          <p:nvPr/>
        </p:nvSpPr>
        <p:spPr bwMode="auto">
          <a:xfrm>
            <a:off x="7003075" y="4191000"/>
            <a:ext cx="1849315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statement2</a:t>
            </a:r>
          </a:p>
        </p:txBody>
      </p:sp>
      <p:sp>
        <p:nvSpPr>
          <p:cNvPr id="47" name="Line 17"/>
          <p:cNvSpPr>
            <a:spLocks noChangeShapeType="1"/>
          </p:cNvSpPr>
          <p:nvPr/>
        </p:nvSpPr>
        <p:spPr bwMode="auto">
          <a:xfrm>
            <a:off x="7968762" y="2801938"/>
            <a:ext cx="0" cy="1363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8" name="Line 18"/>
          <p:cNvSpPr>
            <a:spLocks noChangeShapeType="1"/>
          </p:cNvSpPr>
          <p:nvPr/>
        </p:nvSpPr>
        <p:spPr bwMode="auto">
          <a:xfrm>
            <a:off x="7993674" y="4732338"/>
            <a:ext cx="0" cy="519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82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Προσοχή!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3160" y="2362200"/>
            <a:ext cx="4122126" cy="3581400"/>
          </a:xfrm>
          <a:prstGeom prst="rect">
            <a:avLst/>
          </a:prstGeom>
          <a:solidFill>
            <a:srgbClr val="E9EC5C"/>
          </a:solidFill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 2" pitchFamily="18" charset="2"/>
              <a:buNone/>
            </a:pPr>
            <a:r>
              <a:rPr lang="en-GB" sz="2200" dirty="0" smtClean="0">
                <a:latin typeface="Lucida Console" pitchFamily="49" charset="0"/>
              </a:rPr>
              <a:t>if( i == j )</a:t>
            </a:r>
          </a:p>
          <a:p>
            <a:pPr lvl="1">
              <a:buFont typeface="Wingdings 2" pitchFamily="18" charset="2"/>
              <a:buNone/>
            </a:pPr>
            <a:r>
              <a:rPr lang="en-GB" sz="2200" dirty="0" smtClean="0">
                <a:latin typeface="Lucida Console" pitchFamily="49" charset="0"/>
              </a:rPr>
              <a:t>	if ( j == k )</a:t>
            </a:r>
          </a:p>
          <a:p>
            <a:pPr lvl="1">
              <a:buFont typeface="Wingdings 2" pitchFamily="18" charset="2"/>
              <a:buNone/>
            </a:pPr>
            <a:r>
              <a:rPr lang="en-GB" sz="2200" dirty="0" smtClean="0">
                <a:latin typeface="Lucida Console" pitchFamily="49" charset="0"/>
              </a:rPr>
              <a:t>		</a:t>
            </a:r>
            <a:r>
              <a:rPr lang="en-GB" sz="2200" dirty="0" err="1" smtClean="0">
                <a:latin typeface="Lucida Console" pitchFamily="49" charset="0"/>
              </a:rPr>
              <a:t>System.out.print</a:t>
            </a:r>
            <a:r>
              <a:rPr lang="en-GB" sz="2200" dirty="0" smtClean="0">
                <a:latin typeface="Lucida Console" pitchFamily="49" charset="0"/>
              </a:rPr>
              <a:t>(</a:t>
            </a:r>
          </a:p>
          <a:p>
            <a:pPr lvl="1">
              <a:buFont typeface="Wingdings 2" pitchFamily="18" charset="2"/>
              <a:buNone/>
            </a:pPr>
            <a:r>
              <a:rPr lang="en-GB" sz="2200" dirty="0" smtClean="0">
                <a:latin typeface="Lucida Console" pitchFamily="49" charset="0"/>
              </a:rPr>
              <a:t>		   “i equals k”);</a:t>
            </a:r>
            <a:endParaRPr lang="el-GR" sz="2200" dirty="0">
              <a:latin typeface="Lucida Console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en-GB" sz="2200" dirty="0" smtClean="0">
                <a:latin typeface="Lucida Console" pitchFamily="49" charset="0"/>
              </a:rPr>
              <a:t>else</a:t>
            </a:r>
          </a:p>
          <a:p>
            <a:pPr lvl="1">
              <a:buFont typeface="Wingdings 2" pitchFamily="18" charset="2"/>
              <a:buNone/>
            </a:pPr>
            <a:r>
              <a:rPr lang="en-GB" sz="2200" dirty="0" smtClean="0">
                <a:latin typeface="Lucida Console" pitchFamily="49" charset="0"/>
              </a:rPr>
              <a:t>	</a:t>
            </a:r>
            <a:r>
              <a:rPr lang="en-GB" sz="2200" dirty="0" err="1" smtClean="0">
                <a:latin typeface="Lucida Console" pitchFamily="49" charset="0"/>
              </a:rPr>
              <a:t>System.out.print</a:t>
            </a:r>
            <a:r>
              <a:rPr lang="en-GB" sz="2200" dirty="0" smtClean="0">
                <a:latin typeface="Lucida Console" pitchFamily="49" charset="0"/>
              </a:rPr>
              <a:t>(</a:t>
            </a:r>
          </a:p>
          <a:p>
            <a:pPr lvl="1">
              <a:buFont typeface="Wingdings 2" pitchFamily="18" charset="2"/>
              <a:buNone/>
            </a:pPr>
            <a:r>
              <a:rPr lang="en-GB" sz="2200" dirty="0" smtClean="0">
                <a:latin typeface="Lucida Console" pitchFamily="49" charset="0"/>
              </a:rPr>
              <a:t>		“i is not equal 	to j”);	</a:t>
            </a:r>
          </a:p>
          <a:p>
            <a:pPr>
              <a:buFont typeface="Wingdings 2" pitchFamily="18" charset="2"/>
              <a:buNone/>
            </a:pPr>
            <a:endParaRPr lang="en-GB" sz="2200" dirty="0">
              <a:latin typeface="Lucida Console" pitchFamily="49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4640874" y="2362200"/>
            <a:ext cx="4122126" cy="3581400"/>
          </a:xfrm>
          <a:prstGeom prst="rect">
            <a:avLst/>
          </a:prstGeom>
          <a:solidFill>
            <a:srgbClr val="E9EC5C"/>
          </a:solidFill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>
              <a:buFont typeface="Wingdings 2" pitchFamily="18" charset="2"/>
              <a:buNone/>
            </a:pPr>
            <a:r>
              <a:rPr lang="en-GB" sz="2200" dirty="0" smtClean="0">
                <a:latin typeface="Lucida Console" pitchFamily="49" charset="0"/>
              </a:rPr>
              <a:t>if( i == j ) </a:t>
            </a:r>
            <a:r>
              <a:rPr lang="en-GB" sz="2200" b="1" dirty="0" smtClean="0">
                <a:solidFill>
                  <a:srgbClr val="FF0000"/>
                </a:solidFill>
                <a:latin typeface="Lucida Console" pitchFamily="49" charset="0"/>
              </a:rPr>
              <a:t>{</a:t>
            </a:r>
          </a:p>
          <a:p>
            <a:pPr lvl="1">
              <a:buFont typeface="Wingdings 2" pitchFamily="18" charset="2"/>
              <a:buNone/>
            </a:pPr>
            <a:r>
              <a:rPr lang="en-GB" sz="2200" dirty="0" smtClean="0">
                <a:latin typeface="Lucida Console" pitchFamily="49" charset="0"/>
              </a:rPr>
              <a:t>	if ( j == k )</a:t>
            </a:r>
          </a:p>
          <a:p>
            <a:pPr lvl="1">
              <a:buFont typeface="Wingdings 2" pitchFamily="18" charset="2"/>
              <a:buNone/>
            </a:pPr>
            <a:r>
              <a:rPr lang="en-GB" sz="2200" dirty="0" smtClean="0">
                <a:latin typeface="Lucida Console" pitchFamily="49" charset="0"/>
              </a:rPr>
              <a:t>	</a:t>
            </a:r>
            <a:r>
              <a:rPr lang="en-GB" sz="2200" dirty="0" err="1" smtClean="0">
                <a:latin typeface="Lucida Console" pitchFamily="49" charset="0"/>
              </a:rPr>
              <a:t>System.out.print</a:t>
            </a:r>
            <a:r>
              <a:rPr lang="en-GB" sz="2200" dirty="0" smtClean="0">
                <a:latin typeface="Lucida Console" pitchFamily="49" charset="0"/>
              </a:rPr>
              <a:t>(</a:t>
            </a:r>
          </a:p>
          <a:p>
            <a:pPr lvl="1">
              <a:buFont typeface="Wingdings 2" pitchFamily="18" charset="2"/>
              <a:buNone/>
            </a:pPr>
            <a:r>
              <a:rPr lang="en-GB" sz="2200" dirty="0" smtClean="0">
                <a:latin typeface="Lucida Console" pitchFamily="49" charset="0"/>
              </a:rPr>
              <a:t>	    “i equals k”);</a:t>
            </a:r>
          </a:p>
          <a:p>
            <a:pPr lvl="1">
              <a:buFont typeface="Wingdings 2" pitchFamily="18" charset="2"/>
              <a:buNone/>
            </a:pPr>
            <a:r>
              <a:rPr lang="en-GB" sz="2200" b="1" dirty="0" smtClean="0">
                <a:solidFill>
                  <a:srgbClr val="FF0000"/>
                </a:solidFill>
                <a:latin typeface="Lucida Console" pitchFamily="49" charset="0"/>
              </a:rPr>
              <a:t>}</a:t>
            </a:r>
          </a:p>
          <a:p>
            <a:pPr lvl="1">
              <a:buFont typeface="Wingdings 2" pitchFamily="18" charset="2"/>
              <a:buNone/>
            </a:pPr>
            <a:r>
              <a:rPr lang="en-GB" sz="2200" dirty="0" smtClean="0">
                <a:latin typeface="Lucida Console" pitchFamily="49" charset="0"/>
              </a:rPr>
              <a:t>else</a:t>
            </a:r>
          </a:p>
          <a:p>
            <a:pPr lvl="1">
              <a:buFont typeface="Wingdings 2" pitchFamily="18" charset="2"/>
              <a:buNone/>
            </a:pPr>
            <a:r>
              <a:rPr lang="en-GB" sz="2200" dirty="0" smtClean="0">
                <a:latin typeface="Lucida Console" pitchFamily="49" charset="0"/>
              </a:rPr>
              <a:t>	</a:t>
            </a:r>
            <a:r>
              <a:rPr lang="en-GB" sz="2200" dirty="0" err="1" smtClean="0">
                <a:latin typeface="Lucida Console" pitchFamily="49" charset="0"/>
              </a:rPr>
              <a:t>System.out.print</a:t>
            </a:r>
            <a:r>
              <a:rPr lang="en-GB" sz="2200" dirty="0" smtClean="0">
                <a:latin typeface="Lucida Console" pitchFamily="49" charset="0"/>
              </a:rPr>
              <a:t>(“i is not equal to j”);	// Correct!</a:t>
            </a:r>
            <a:endParaRPr lang="en-GB" sz="2200" dirty="0">
              <a:latin typeface="Lucida Console" pitchFamily="49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87909" y="1776415"/>
            <a:ext cx="148309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E8"/>
              </a:buClr>
              <a:buSzPct val="90000"/>
              <a:buFont typeface="Wingdings 2" pitchFamily="18" charset="2"/>
              <a:buNone/>
              <a:tabLst>
                <a:tab pos="2189163" algn="l"/>
              </a:tabLst>
            </a:pPr>
            <a:r>
              <a:rPr lang="en-GB" sz="2400" smtClean="0">
                <a:solidFill>
                  <a:srgbClr val="FC0128"/>
                </a:solidFill>
              </a:rPr>
              <a:t>WRONG!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988014" y="1776415"/>
            <a:ext cx="17924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2189163" algn="l"/>
              </a:tabLst>
            </a:pPr>
            <a:r>
              <a:rPr lang="en-GB" sz="2400" smtClean="0">
                <a:solidFill>
                  <a:srgbClr val="00CC00"/>
                </a:solidFill>
              </a:rPr>
              <a:t>CORRECT!</a:t>
            </a:r>
            <a:endParaRPr lang="el-GR" sz="2400" smtClean="0">
              <a:solidFill>
                <a:srgbClr val="00CC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4931" y="6107277"/>
            <a:ext cx="62025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dirty="0" smtClean="0">
                <a:solidFill>
                  <a:srgbClr val="FF0000"/>
                </a:solidFill>
              </a:rPr>
              <a:t>Πάντα</a:t>
            </a:r>
            <a:r>
              <a:rPr lang="el-GR" sz="2000" dirty="0" smtClean="0"/>
              <a:t> να βάζετε </a:t>
            </a:r>
            <a:r>
              <a:rPr lang="el-GR" sz="2000" dirty="0" smtClean="0">
                <a:solidFill>
                  <a:srgbClr val="FF0000"/>
                </a:solidFill>
              </a:rPr>
              <a:t>{ } </a:t>
            </a:r>
            <a:r>
              <a:rPr lang="el-GR" sz="2000" dirty="0" smtClean="0"/>
              <a:t>στο σώμα των </a:t>
            </a:r>
            <a:r>
              <a:rPr lang="en-US" sz="2000" dirty="0" smtClean="0"/>
              <a:t>if-else statements.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737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21"/>
          <p:cNvSpPr>
            <a:spLocks noChangeArrowheads="1"/>
          </p:cNvSpPr>
          <p:nvPr/>
        </p:nvSpPr>
        <p:spPr bwMode="auto">
          <a:xfrm>
            <a:off x="533400" y="2093778"/>
            <a:ext cx="4290646" cy="1323975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1" name="Rectangle 3"/>
          <p:cNvSpPr txBox="1">
            <a:spLocks noChangeArrowheads="1"/>
          </p:cNvSpPr>
          <p:nvPr/>
        </p:nvSpPr>
        <p:spPr>
          <a:xfrm>
            <a:off x="353159" y="1371600"/>
            <a:ext cx="4781550" cy="4953000"/>
          </a:xfrm>
          <a:prstGeom prst="rect">
            <a:avLst/>
          </a:prstGeom>
          <a:noFill/>
          <a:ln/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000" dirty="0" smtClean="0"/>
              <a:t>Ένα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chemeClr val="hlink"/>
                </a:solidFill>
                <a:latin typeface="Lucida Console" pitchFamily="49" charset="0"/>
              </a:rPr>
              <a:t>while</a:t>
            </a:r>
            <a:r>
              <a:rPr lang="en-US" sz="2000" i="1" dirty="0" smtClean="0">
                <a:solidFill>
                  <a:srgbClr val="000066"/>
                </a:solidFill>
              </a:rPr>
              <a:t> </a:t>
            </a:r>
            <a:r>
              <a:rPr lang="en-US" sz="2000" dirty="0" smtClean="0"/>
              <a:t>statement </a:t>
            </a:r>
            <a:r>
              <a:rPr lang="el-GR" sz="2000" dirty="0" smtClean="0"/>
              <a:t>έχει το εξής συντακτικό: </a:t>
            </a:r>
            <a:endParaRPr lang="en-US" sz="2000" dirty="0" smtClean="0"/>
          </a:p>
          <a:p>
            <a:pPr lvl="1">
              <a:buFont typeface="Wingdings 2" pitchFamily="18" charset="2"/>
              <a:buNone/>
            </a:pPr>
            <a:r>
              <a:rPr lang="en-US" sz="1800" dirty="0" smtClean="0"/>
              <a:t>  </a:t>
            </a:r>
            <a:r>
              <a:rPr lang="el-GR" sz="1800" dirty="0" smtClean="0"/>
              <a:t> </a:t>
            </a:r>
            <a:r>
              <a:rPr lang="en-US" sz="1800" dirty="0" smtClean="0">
                <a:latin typeface="Lucida Console" pitchFamily="49" charset="0"/>
              </a:rPr>
              <a:t>Initialize the conditions</a:t>
            </a:r>
          </a:p>
          <a:p>
            <a:pPr>
              <a:spcAft>
                <a:spcPct val="25000"/>
              </a:spcAft>
              <a:buFont typeface="Wingdings 2" pitchFamily="18" charset="2"/>
              <a:buNone/>
            </a:pPr>
            <a:r>
              <a:rPr lang="en-US" sz="1800" dirty="0" smtClean="0">
                <a:latin typeface="Lucida Console" pitchFamily="49" charset="0"/>
              </a:rPr>
              <a:t>  </a:t>
            </a:r>
            <a:r>
              <a:rPr lang="el-GR" sz="1800" dirty="0" smtClean="0">
                <a:latin typeface="Lucida Console" pitchFamily="49" charset="0"/>
              </a:rPr>
              <a:t> </a:t>
            </a:r>
            <a:r>
              <a:rPr lang="en-US" sz="1800" dirty="0" smtClean="0">
                <a:latin typeface="Lucida Console" pitchFamily="49" charset="0"/>
              </a:rPr>
              <a:t>while (</a:t>
            </a:r>
            <a:r>
              <a:rPr lang="en-US" sz="1800" i="1" dirty="0" smtClean="0">
                <a:latin typeface="Lucida Console" pitchFamily="49" charset="0"/>
              </a:rPr>
              <a:t>condition</a:t>
            </a:r>
            <a:r>
              <a:rPr lang="en-US" sz="1800" dirty="0" smtClean="0">
                <a:latin typeface="Lucida Console" pitchFamily="49" charset="0"/>
              </a:rPr>
              <a:t>)</a:t>
            </a:r>
            <a:r>
              <a:rPr lang="el-GR" sz="1800" dirty="0" smtClean="0">
                <a:latin typeface="Lucida Console" pitchFamily="49" charset="0"/>
              </a:rPr>
              <a:t>{</a:t>
            </a:r>
            <a:endParaRPr lang="en-US" sz="1800" dirty="0" smtClean="0">
              <a:latin typeface="Lucida Console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en-US" sz="1800" dirty="0" smtClean="0">
                <a:latin typeface="Lucida Console" pitchFamily="49" charset="0"/>
              </a:rPr>
              <a:t>          </a:t>
            </a:r>
            <a:r>
              <a:rPr lang="en-US" sz="1800" i="1" dirty="0" smtClean="0">
                <a:latin typeface="Lucida Console" pitchFamily="49" charset="0"/>
              </a:rPr>
              <a:t>statement(s)</a:t>
            </a:r>
            <a:r>
              <a:rPr lang="en-US" sz="1800" dirty="0" smtClean="0">
                <a:latin typeface="Lucida Console" pitchFamily="49" charset="0"/>
              </a:rPr>
              <a:t>;</a:t>
            </a:r>
            <a:endParaRPr lang="el-GR" sz="1800" dirty="0" smtClean="0">
              <a:latin typeface="Lucida Console" pitchFamily="49" charset="0"/>
            </a:endParaRPr>
          </a:p>
          <a:p>
            <a:pPr>
              <a:buFont typeface="Wingdings 2" pitchFamily="18" charset="2"/>
              <a:buNone/>
            </a:pPr>
            <a:r>
              <a:rPr lang="el-GR" sz="1800" dirty="0">
                <a:latin typeface="Lucida Console" pitchFamily="49" charset="0"/>
              </a:rPr>
              <a:t> </a:t>
            </a:r>
            <a:r>
              <a:rPr lang="el-GR" sz="1800" dirty="0" smtClean="0">
                <a:latin typeface="Lucida Console" pitchFamily="49" charset="0"/>
              </a:rPr>
              <a:t>   }</a:t>
            </a:r>
            <a:endParaRPr lang="en-US" sz="1800" dirty="0" smtClean="0">
              <a:latin typeface="Lucida Console" pitchFamily="49" charset="0"/>
            </a:endParaRPr>
          </a:p>
          <a:p>
            <a:pPr>
              <a:buFont typeface="Wingdings 2" pitchFamily="18" charset="2"/>
              <a:buNone/>
            </a:pPr>
            <a:endParaRPr lang="en-US" sz="800" dirty="0" smtClean="0">
              <a:latin typeface="Lucida Console" pitchFamily="49" charset="0"/>
            </a:endParaRPr>
          </a:p>
          <a:p>
            <a:pPr lvl="1"/>
            <a:r>
              <a:rPr lang="el-GR" sz="1800" dirty="0" smtClean="0"/>
              <a:t>Αν η συνθήκη είναι αληθής, το</a:t>
            </a:r>
            <a:r>
              <a:rPr lang="en-US" sz="1800" dirty="0" smtClean="0"/>
              <a:t> statement </a:t>
            </a:r>
            <a:r>
              <a:rPr lang="el-GR" sz="1800" dirty="0" smtClean="0"/>
              <a:t>εκτελείται</a:t>
            </a:r>
            <a:r>
              <a:rPr lang="en-US" sz="1800" dirty="0" smtClean="0"/>
              <a:t>;  </a:t>
            </a:r>
            <a:r>
              <a:rPr lang="el-GR" sz="1800" dirty="0" smtClean="0"/>
              <a:t>Μετά η συνθήκη αξιολογείται εκ νέου</a:t>
            </a:r>
            <a:endParaRPr lang="en-US" sz="1800" dirty="0" smtClean="0"/>
          </a:p>
          <a:p>
            <a:pPr lvl="1"/>
            <a:r>
              <a:rPr lang="el-GR" sz="1800" dirty="0" smtClean="0"/>
              <a:t>Τα </a:t>
            </a:r>
            <a:r>
              <a:rPr lang="en-US" sz="1800" dirty="0" smtClean="0"/>
              <a:t>Statements </a:t>
            </a:r>
            <a:r>
              <a:rPr lang="el-GR" sz="1800" dirty="0" smtClean="0"/>
              <a:t>υλοποιούν τις επαναλήψεις και αλλάζουν την συνθήκη.</a:t>
            </a:r>
            <a:endParaRPr lang="en-US" sz="1800" dirty="0" smtClean="0"/>
          </a:p>
          <a:p>
            <a:r>
              <a:rPr lang="el-GR" sz="2000" dirty="0" smtClean="0"/>
              <a:t>Το </a:t>
            </a:r>
            <a:r>
              <a:rPr lang="en-US" sz="2000" dirty="0" smtClean="0"/>
              <a:t>statement </a:t>
            </a:r>
            <a:r>
              <a:rPr lang="el-GR" sz="2000" dirty="0" smtClean="0"/>
              <a:t>εκτελείται μέχρι η συνθήκη να γίνει ψευδής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Επαναλήψεις - </a:t>
            </a:r>
            <a:r>
              <a:rPr lang="en-US" dirty="0" smtClean="0"/>
              <a:t>While statement</a:t>
            </a:r>
            <a:endParaRPr lang="en-US" dirty="0"/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5950929" y="4314825"/>
            <a:ext cx="1849315" cy="5286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statement</a:t>
            </a:r>
          </a:p>
        </p:txBody>
      </p:sp>
      <p:sp>
        <p:nvSpPr>
          <p:cNvPr id="43" name="Rectangle 7"/>
          <p:cNvSpPr>
            <a:spLocks noChangeArrowheads="1"/>
          </p:cNvSpPr>
          <p:nvPr/>
        </p:nvSpPr>
        <p:spPr bwMode="auto">
          <a:xfrm rot="2700000">
            <a:off x="6322464" y="2410375"/>
            <a:ext cx="1027112" cy="984738"/>
          </a:xfrm>
          <a:prstGeom prst="rect">
            <a:avLst/>
          </a:prstGeom>
          <a:solidFill>
            <a:srgbClr val="66FF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4" name="Rectangle 8"/>
          <p:cNvSpPr>
            <a:spLocks noChangeArrowheads="1"/>
          </p:cNvSpPr>
          <p:nvPr/>
        </p:nvSpPr>
        <p:spPr bwMode="auto">
          <a:xfrm>
            <a:off x="6233746" y="2673352"/>
            <a:ext cx="1316066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condition</a:t>
            </a:r>
          </a:p>
        </p:txBody>
      </p:sp>
      <p:sp>
        <p:nvSpPr>
          <p:cNvPr id="45" name="Line 9"/>
          <p:cNvSpPr>
            <a:spLocks noChangeShapeType="1"/>
          </p:cNvSpPr>
          <p:nvPr/>
        </p:nvSpPr>
        <p:spPr bwMode="auto">
          <a:xfrm>
            <a:off x="6841881" y="1700213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6" name="Line 10"/>
          <p:cNvSpPr>
            <a:spLocks noChangeShapeType="1"/>
          </p:cNvSpPr>
          <p:nvPr/>
        </p:nvSpPr>
        <p:spPr bwMode="auto">
          <a:xfrm>
            <a:off x="7549663" y="2921000"/>
            <a:ext cx="82061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7" name="Line 11"/>
          <p:cNvSpPr>
            <a:spLocks noChangeShapeType="1"/>
          </p:cNvSpPr>
          <p:nvPr/>
        </p:nvSpPr>
        <p:spPr bwMode="auto">
          <a:xfrm flipH="1">
            <a:off x="6834554" y="4864100"/>
            <a:ext cx="1466" cy="247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8" name="Line 12"/>
          <p:cNvSpPr>
            <a:spLocks noChangeShapeType="1"/>
          </p:cNvSpPr>
          <p:nvPr/>
        </p:nvSpPr>
        <p:spPr bwMode="auto">
          <a:xfrm flipH="1">
            <a:off x="6846277" y="3613150"/>
            <a:ext cx="1466" cy="6810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9" name="Line 13"/>
          <p:cNvSpPr>
            <a:spLocks noChangeShapeType="1"/>
          </p:cNvSpPr>
          <p:nvPr/>
        </p:nvSpPr>
        <p:spPr bwMode="auto">
          <a:xfrm>
            <a:off x="8371743" y="2921003"/>
            <a:ext cx="0" cy="2443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50" name="Line 14"/>
          <p:cNvSpPr>
            <a:spLocks noChangeShapeType="1"/>
          </p:cNvSpPr>
          <p:nvPr/>
        </p:nvSpPr>
        <p:spPr bwMode="auto">
          <a:xfrm flipH="1">
            <a:off x="6830159" y="5370513"/>
            <a:ext cx="154011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51" name="Rectangle 15"/>
          <p:cNvSpPr>
            <a:spLocks noChangeArrowheads="1"/>
          </p:cNvSpPr>
          <p:nvPr/>
        </p:nvSpPr>
        <p:spPr bwMode="auto">
          <a:xfrm>
            <a:off x="7672755" y="2540002"/>
            <a:ext cx="782265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false</a:t>
            </a:r>
          </a:p>
        </p:txBody>
      </p:sp>
      <p:sp>
        <p:nvSpPr>
          <p:cNvPr id="52" name="Rectangle 16"/>
          <p:cNvSpPr>
            <a:spLocks noChangeArrowheads="1"/>
          </p:cNvSpPr>
          <p:nvPr/>
        </p:nvSpPr>
        <p:spPr bwMode="auto">
          <a:xfrm>
            <a:off x="6245470" y="3644902"/>
            <a:ext cx="673261" cy="4315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200" smtClean="0">
                <a:solidFill>
                  <a:srgbClr val="000000"/>
                </a:solidFill>
                <a:ea typeface="굴림" pitchFamily="34" charset="-127"/>
              </a:rPr>
              <a:t>true</a:t>
            </a:r>
          </a:p>
        </p:txBody>
      </p:sp>
      <p:sp>
        <p:nvSpPr>
          <p:cNvPr id="53" name="Line 17"/>
          <p:cNvSpPr>
            <a:spLocks noChangeShapeType="1"/>
          </p:cNvSpPr>
          <p:nvPr/>
        </p:nvSpPr>
        <p:spPr bwMode="auto">
          <a:xfrm flipH="1">
            <a:off x="5492262" y="5111750"/>
            <a:ext cx="134229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54" name="Line 18"/>
          <p:cNvSpPr>
            <a:spLocks noChangeShapeType="1"/>
          </p:cNvSpPr>
          <p:nvPr/>
        </p:nvSpPr>
        <p:spPr bwMode="auto">
          <a:xfrm flipV="1">
            <a:off x="5489331" y="2887663"/>
            <a:ext cx="0" cy="2222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55" name="Line 19"/>
          <p:cNvSpPr>
            <a:spLocks noChangeShapeType="1"/>
          </p:cNvSpPr>
          <p:nvPr/>
        </p:nvSpPr>
        <p:spPr bwMode="auto">
          <a:xfrm flipV="1">
            <a:off x="5490796" y="2895600"/>
            <a:ext cx="74295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56" name="Line 20"/>
          <p:cNvSpPr>
            <a:spLocks noChangeShapeType="1"/>
          </p:cNvSpPr>
          <p:nvPr/>
        </p:nvSpPr>
        <p:spPr bwMode="auto">
          <a:xfrm>
            <a:off x="6834554" y="5373688"/>
            <a:ext cx="0" cy="474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95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Επανάληψη – </a:t>
            </a:r>
            <a:r>
              <a:rPr lang="en-US" dirty="0" smtClean="0"/>
              <a:t>for statement</a:t>
            </a:r>
            <a:endParaRPr lang="en-US" dirty="0"/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533400" y="2234409"/>
            <a:ext cx="4290646" cy="1386682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51692" y="1563688"/>
            <a:ext cx="4923692" cy="5141912"/>
          </a:xfrm>
          <a:prstGeom prst="rect">
            <a:avLst/>
          </a:prstGeom>
        </p:spPr>
        <p:txBody>
          <a:bodyPr/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9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Arial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000" dirty="0" smtClean="0"/>
              <a:t>Ένα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chemeClr val="hlink"/>
                </a:solidFill>
                <a:latin typeface="Lucida Console" pitchFamily="49" charset="0"/>
              </a:rPr>
              <a:t>for</a:t>
            </a:r>
            <a:r>
              <a:rPr lang="en-US" sz="2000" i="1" dirty="0" smtClean="0">
                <a:solidFill>
                  <a:srgbClr val="000066"/>
                </a:solidFill>
              </a:rPr>
              <a:t> </a:t>
            </a:r>
            <a:r>
              <a:rPr lang="en-US" sz="2000" dirty="0" smtClean="0">
                <a:solidFill>
                  <a:srgbClr val="000066"/>
                </a:solidFill>
              </a:rPr>
              <a:t>statement</a:t>
            </a:r>
            <a:r>
              <a:rPr lang="en-US" sz="2000" dirty="0" smtClean="0"/>
              <a:t> </a:t>
            </a:r>
            <a:r>
              <a:rPr lang="el-GR" sz="2000" dirty="0" smtClean="0"/>
              <a:t>έχει το ακόλουθο συντακτικό</a:t>
            </a:r>
            <a:r>
              <a:rPr lang="en-US" sz="2000" dirty="0" smtClean="0"/>
              <a:t>: </a:t>
            </a:r>
          </a:p>
          <a:p>
            <a:pPr>
              <a:buFont typeface="Wingdings 2" pitchFamily="18" charset="2"/>
              <a:buNone/>
            </a:pPr>
            <a:r>
              <a:rPr lang="en-US" sz="2000" dirty="0" smtClean="0">
                <a:latin typeface="Lucida Console" pitchFamily="49" charset="0"/>
              </a:rPr>
              <a:t>  </a:t>
            </a:r>
            <a:r>
              <a:rPr lang="en-US" sz="1800" dirty="0" smtClean="0">
                <a:latin typeface="Lucida Console" pitchFamily="49" charset="0"/>
              </a:rPr>
              <a:t>for </a:t>
            </a:r>
            <a:r>
              <a:rPr lang="en-US" sz="1800" i="1" dirty="0" smtClean="0">
                <a:latin typeface="Lucida Console" pitchFamily="49" charset="0"/>
              </a:rPr>
              <a:t>(initialization;</a:t>
            </a:r>
          </a:p>
          <a:p>
            <a:pPr>
              <a:buFont typeface="Wingdings 2" pitchFamily="18" charset="2"/>
              <a:buNone/>
            </a:pPr>
            <a:r>
              <a:rPr lang="en-US" sz="1800" i="1" dirty="0" smtClean="0">
                <a:latin typeface="Lucida Console" pitchFamily="49" charset="0"/>
              </a:rPr>
              <a:t>       condition;</a:t>
            </a:r>
          </a:p>
          <a:p>
            <a:pPr>
              <a:buFont typeface="Wingdings 2" pitchFamily="18" charset="2"/>
              <a:buNone/>
            </a:pPr>
            <a:r>
              <a:rPr lang="en-US" sz="1800" i="1" dirty="0" smtClean="0">
                <a:latin typeface="Lucida Console" pitchFamily="49" charset="0"/>
              </a:rPr>
              <a:t>       update) </a:t>
            </a:r>
          </a:p>
          <a:p>
            <a:pPr>
              <a:buFont typeface="Wingdings 2" pitchFamily="18" charset="2"/>
              <a:buNone/>
            </a:pPr>
            <a:r>
              <a:rPr lang="en-US" sz="1800" dirty="0" smtClean="0">
                <a:latin typeface="Lucida Console" pitchFamily="49" charset="0"/>
              </a:rPr>
              <a:t>       {</a:t>
            </a:r>
            <a:r>
              <a:rPr lang="en-US" sz="1800" i="1" dirty="0" smtClean="0">
                <a:latin typeface="Lucida Console" pitchFamily="49" charset="0"/>
              </a:rPr>
              <a:t>statement(s);</a:t>
            </a:r>
            <a:r>
              <a:rPr lang="en-US" sz="1800" dirty="0" smtClean="0">
                <a:latin typeface="Lucida Console" pitchFamily="49" charset="0"/>
              </a:rPr>
              <a:t>}</a:t>
            </a:r>
          </a:p>
          <a:p>
            <a:r>
              <a:rPr lang="el-GR" sz="2000" dirty="0" smtClean="0"/>
              <a:t>Το όρισμα του </a:t>
            </a:r>
            <a:r>
              <a:rPr lang="en-US" sz="2000" dirty="0" smtClean="0"/>
              <a:t>for </a:t>
            </a:r>
            <a:r>
              <a:rPr lang="el-GR" sz="2000" dirty="0" smtClean="0"/>
              <a:t>έχει</a:t>
            </a:r>
            <a:r>
              <a:rPr lang="en-US" sz="2000" dirty="0" smtClean="0"/>
              <a:t> 3 </a:t>
            </a:r>
            <a:r>
              <a:rPr lang="el-GR" sz="2000" dirty="0" smtClean="0"/>
              <a:t>κομμάτια χωρισμένα με </a:t>
            </a:r>
            <a:r>
              <a:rPr lang="en-US" sz="2000" dirty="0" smtClean="0"/>
              <a:t>;</a:t>
            </a:r>
          </a:p>
          <a:p>
            <a:pPr lvl="1"/>
            <a:r>
              <a:rPr lang="el-GR" sz="1800" dirty="0" smtClean="0"/>
              <a:t>Την</a:t>
            </a:r>
            <a:r>
              <a:rPr lang="en-US" sz="1800" dirty="0" smtClean="0"/>
              <a:t> 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</a:rPr>
              <a:t>αρχικοποίηση (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initialization section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sz="1800" dirty="0" smtClean="0"/>
              <a:t>: </a:t>
            </a:r>
            <a:r>
              <a:rPr lang="el-GR" sz="1800" dirty="0" smtClean="0"/>
              <a:t>εκτελείται πάντα μία μόνο φορά</a:t>
            </a:r>
            <a:endParaRPr lang="en-US" sz="1800" dirty="0" smtClean="0"/>
          </a:p>
          <a:p>
            <a:pPr lvl="1"/>
            <a:r>
              <a:rPr lang="el-GR" sz="1800" dirty="0" smtClean="0"/>
              <a:t>Τη </a:t>
            </a:r>
            <a:r>
              <a:rPr lang="el-GR" sz="1800" dirty="0" smtClean="0">
                <a:solidFill>
                  <a:srgbClr val="0070C0"/>
                </a:solidFill>
              </a:rPr>
              <a:t>λογική συνθήκη (</a:t>
            </a:r>
            <a:r>
              <a:rPr lang="en-US" sz="1800" dirty="0" smtClean="0">
                <a:solidFill>
                  <a:srgbClr val="0070C0"/>
                </a:solidFill>
              </a:rPr>
              <a:t>condition): </a:t>
            </a:r>
            <a:r>
              <a:rPr lang="el-GR" sz="1800" dirty="0" smtClean="0"/>
              <a:t>εκτιμάται πριν από κάθε επανάληψη. </a:t>
            </a:r>
            <a:endParaRPr lang="en-US" sz="1800" dirty="0" smtClean="0"/>
          </a:p>
          <a:p>
            <a:pPr lvl="1"/>
            <a:r>
              <a:rPr lang="el-GR" sz="1800" dirty="0" smtClean="0"/>
              <a:t>Την 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</a:rPr>
              <a:t>ενημέρωση (</a:t>
            </a:r>
            <a:r>
              <a:rPr lang="en-US" sz="1800" dirty="0" smtClean="0">
                <a:solidFill>
                  <a:schemeClr val="accent6">
                    <a:lumMod val="75000"/>
                  </a:schemeClr>
                </a:solidFill>
              </a:rPr>
              <a:t>update expression</a:t>
            </a:r>
            <a:r>
              <a:rPr lang="el-GR" sz="1800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r>
              <a:rPr lang="en-US" sz="1800" dirty="0" smtClean="0"/>
              <a:t>: </a:t>
            </a:r>
            <a:r>
              <a:rPr lang="el-GR" sz="1800" dirty="0" smtClean="0"/>
              <a:t>υπολογίζεται μετά το κυρίως σώμα της επανάληψης.</a:t>
            </a:r>
            <a:endParaRPr lang="en-US" sz="1800" dirty="0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6963508" y="1182688"/>
            <a:ext cx="0" cy="457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5767754" y="2935288"/>
            <a:ext cx="2461846" cy="990600"/>
          </a:xfrm>
          <a:prstGeom prst="diamond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838092" y="3163891"/>
            <a:ext cx="2250831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condition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767755" y="1868488"/>
            <a:ext cx="2532185" cy="436562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initialization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908432" y="4459288"/>
            <a:ext cx="2321169" cy="436562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statement</a:t>
            </a: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5838092" y="5754688"/>
            <a:ext cx="2461846" cy="436562"/>
          </a:xfrm>
          <a:prstGeom prst="rect">
            <a:avLst/>
          </a:prstGeom>
          <a:solidFill>
            <a:srgbClr val="66FF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dirty="0" smtClean="0">
                <a:solidFill>
                  <a:srgbClr val="000000"/>
                </a:solidFill>
              </a:rPr>
              <a:t>update</a:t>
            </a:r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6963508" y="522128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5263662" y="3468688"/>
            <a:ext cx="0" cy="2590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5263661" y="6059488"/>
            <a:ext cx="57443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8932985" y="3468688"/>
            <a:ext cx="0" cy="304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5" name="Line 15"/>
          <p:cNvSpPr>
            <a:spLocks noChangeShapeType="1"/>
          </p:cNvSpPr>
          <p:nvPr/>
        </p:nvSpPr>
        <p:spPr bwMode="auto">
          <a:xfrm>
            <a:off x="8932985" y="5449888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6963508" y="15636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6963508" y="2630488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8" name="Line 18"/>
          <p:cNvSpPr>
            <a:spLocks noChangeShapeType="1"/>
          </p:cNvSpPr>
          <p:nvPr/>
        </p:nvSpPr>
        <p:spPr bwMode="auto">
          <a:xfrm>
            <a:off x="6963508" y="423068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19" name="Text Box 19"/>
          <p:cNvSpPr txBox="1">
            <a:spLocks noChangeArrowheads="1"/>
          </p:cNvSpPr>
          <p:nvPr/>
        </p:nvSpPr>
        <p:spPr bwMode="auto">
          <a:xfrm>
            <a:off x="7033846" y="3925891"/>
            <a:ext cx="77372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true</a:t>
            </a:r>
          </a:p>
        </p:txBody>
      </p:sp>
      <p:sp>
        <p:nvSpPr>
          <p:cNvPr id="20" name="Text Box 20"/>
          <p:cNvSpPr txBox="1">
            <a:spLocks noChangeArrowheads="1"/>
          </p:cNvSpPr>
          <p:nvPr/>
        </p:nvSpPr>
        <p:spPr bwMode="auto">
          <a:xfrm>
            <a:off x="8299938" y="3621091"/>
            <a:ext cx="8440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sv-SE" sz="2200" smtClean="0">
                <a:solidFill>
                  <a:srgbClr val="000000"/>
                </a:solidFill>
              </a:rPr>
              <a:t>false</a:t>
            </a:r>
          </a:p>
        </p:txBody>
      </p:sp>
      <p:sp>
        <p:nvSpPr>
          <p:cNvPr id="21" name="Line 21"/>
          <p:cNvSpPr>
            <a:spLocks noChangeShapeType="1"/>
          </p:cNvSpPr>
          <p:nvPr/>
        </p:nvSpPr>
        <p:spPr bwMode="auto">
          <a:xfrm>
            <a:off x="8229601" y="3459163"/>
            <a:ext cx="70338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  <p:sp>
        <p:nvSpPr>
          <p:cNvPr id="22" name="Line 22"/>
          <p:cNvSpPr>
            <a:spLocks noChangeShapeType="1"/>
          </p:cNvSpPr>
          <p:nvPr/>
        </p:nvSpPr>
        <p:spPr bwMode="auto">
          <a:xfrm>
            <a:off x="5263662" y="3468688"/>
            <a:ext cx="50409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b="1" smtClean="0">
              <a:solidFill>
                <a:srgbClr val="063C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159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“architecture-neutral </a:t>
            </a:r>
            <a:r>
              <a:rPr lang="en-US" dirty="0"/>
              <a:t>and </a:t>
            </a:r>
            <a:r>
              <a:rPr lang="en-US" dirty="0" smtClean="0"/>
              <a:t>portable”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Το μεγαλύτερο πλεονέκτημα της </a:t>
            </a:r>
            <a:r>
              <a:rPr lang="en-US" dirty="0" smtClean="0"/>
              <a:t>Java </a:t>
            </a:r>
            <a:r>
              <a:rPr lang="el-GR" dirty="0" smtClean="0"/>
              <a:t>είναι η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μεταφερσιμότητα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(portability)</a:t>
            </a:r>
            <a:r>
              <a:rPr lang="el-GR" dirty="0" smtClean="0"/>
              <a:t>: ο κώδικας μπορεί να τρέξει πάνω σε οποιαδήποτε πλατφόρμα.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Write-Once-Run-Anywhere</a:t>
            </a:r>
            <a:r>
              <a:rPr lang="el-GR" dirty="0" smtClean="0"/>
              <a:t> μοντέλο</a:t>
            </a:r>
            <a:r>
              <a:rPr lang="en-US" dirty="0" smtClean="0"/>
              <a:t>, </a:t>
            </a:r>
            <a:r>
              <a:rPr lang="el-GR" dirty="0" smtClean="0"/>
              <a:t>σε αντίθεση με το σύνηθες </a:t>
            </a:r>
            <a:r>
              <a:rPr lang="en-US" dirty="0" smtClean="0">
                <a:solidFill>
                  <a:srgbClr val="0070C0"/>
                </a:solidFill>
              </a:rPr>
              <a:t>Write-Once-Compile-Anywhere</a:t>
            </a:r>
            <a:r>
              <a:rPr lang="en-US" dirty="0" smtClean="0"/>
              <a:t> </a:t>
            </a:r>
            <a:r>
              <a:rPr lang="el-GR" dirty="0" smtClean="0"/>
              <a:t>μοντέλο.</a:t>
            </a:r>
          </a:p>
          <a:p>
            <a:r>
              <a:rPr lang="el-GR" dirty="0" smtClean="0"/>
              <a:t>Αυτό επιτυγχάνεται δημιουργώντας ένα </a:t>
            </a:r>
            <a:r>
              <a:rPr lang="el-GR" dirty="0" smtClean="0">
                <a:solidFill>
                  <a:srgbClr val="0070C0"/>
                </a:solidFill>
              </a:rPr>
              <a:t>ενδιάμεσο κώδικα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dirty="0" smtClean="0"/>
              <a:t>(</a:t>
            </a:r>
            <a:r>
              <a:rPr lang="en-US" dirty="0" err="1" smtClean="0">
                <a:solidFill>
                  <a:srgbClr val="0070C0"/>
                </a:solidFill>
              </a:rPr>
              <a:t>bytecode</a:t>
            </a:r>
            <a:r>
              <a:rPr lang="en-US" dirty="0" smtClean="0"/>
              <a:t>) </a:t>
            </a:r>
            <a:r>
              <a:rPr lang="el-GR" dirty="0" smtClean="0"/>
              <a:t>ο οποίος μετά τρέχει πάνω σε μια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εικονική μηχανή </a:t>
            </a:r>
            <a:r>
              <a:rPr lang="el-GR" dirty="0" smtClean="0"/>
              <a:t>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Java Virtual Machine</a:t>
            </a:r>
            <a:r>
              <a:rPr lang="en-US" dirty="0" smtClean="0"/>
              <a:t>) </a:t>
            </a:r>
            <a:r>
              <a:rPr lang="el-GR" dirty="0" smtClean="0"/>
              <a:t>η οποία το μεταφράζει σε γλώσσα μηχανής.</a:t>
            </a:r>
          </a:p>
          <a:p>
            <a:pPr lvl="1"/>
            <a:r>
              <a:rPr lang="el-GR" dirty="0" smtClean="0"/>
              <a:t>Οι προγραμματιστές πλέον γράφουν κώδικα για την εικονική μηχανή, η οποία δημιουργείται </a:t>
            </a:r>
            <a:r>
              <a:rPr lang="el-GR" dirty="0" smtClean="0">
                <a:solidFill>
                  <a:srgbClr val="0070C0"/>
                </a:solidFill>
              </a:rPr>
              <a:t>για οποιαδήποτε πλατφόρμα</a:t>
            </a:r>
            <a:r>
              <a:rPr lang="el-G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58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l-GR" smtClean="0"/>
          </a:p>
        </p:txBody>
      </p:sp>
      <p:sp>
        <p:nvSpPr>
          <p:cNvPr id="48131" name="Oval 3"/>
          <p:cNvSpPr>
            <a:spLocks noChangeArrowheads="1"/>
          </p:cNvSpPr>
          <p:nvPr/>
        </p:nvSpPr>
        <p:spPr bwMode="ltGray">
          <a:xfrm>
            <a:off x="827089" y="1700215"/>
            <a:ext cx="1441450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X.java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ltGray">
          <a:xfrm>
            <a:off x="828676" y="2924177"/>
            <a:ext cx="1439863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javac</a:t>
            </a:r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ltGray">
          <a:xfrm>
            <a:off x="827089" y="4076702"/>
            <a:ext cx="1584325" cy="7207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X.class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ltGray">
          <a:xfrm>
            <a:off x="2392364" y="3011488"/>
            <a:ext cx="10567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dirty="0">
                <a:latin typeface="+mn-lt"/>
              </a:rPr>
              <a:t>compiler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ltGray">
          <a:xfrm>
            <a:off x="4500564" y="1700215"/>
            <a:ext cx="3240087" cy="3024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l-GR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ltGray">
          <a:xfrm>
            <a:off x="4500563" y="1066800"/>
            <a:ext cx="300178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dirty="0" smtClean="0">
                <a:latin typeface="+mn-lt"/>
              </a:rPr>
              <a:t>Java Virtual Machine (JVM)</a:t>
            </a:r>
            <a:endParaRPr lang="en-US" dirty="0">
              <a:latin typeface="+mn-lt"/>
            </a:endParaRP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ltGray">
          <a:xfrm>
            <a:off x="5003801" y="1916113"/>
            <a:ext cx="1655763" cy="5762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class loader</a:t>
            </a:r>
          </a:p>
        </p:txBody>
      </p:sp>
      <p:sp>
        <p:nvSpPr>
          <p:cNvPr id="48138" name="Rectangle 10"/>
          <p:cNvSpPr>
            <a:spLocks noChangeArrowheads="1"/>
          </p:cNvSpPr>
          <p:nvPr/>
        </p:nvSpPr>
        <p:spPr bwMode="ltGray">
          <a:xfrm>
            <a:off x="5003801" y="2636840"/>
            <a:ext cx="1655763" cy="5746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bytecode </a:t>
            </a:r>
          </a:p>
          <a:p>
            <a:pPr algn="ctr" eaLnBrk="0" hangingPunct="0"/>
            <a:r>
              <a:rPr lang="en-US"/>
              <a:t>verifier</a:t>
            </a:r>
          </a:p>
        </p:txBody>
      </p:sp>
      <p:sp>
        <p:nvSpPr>
          <p:cNvPr id="48139" name="Rectangle 11"/>
          <p:cNvSpPr>
            <a:spLocks noChangeArrowheads="1"/>
          </p:cNvSpPr>
          <p:nvPr/>
        </p:nvSpPr>
        <p:spPr bwMode="ltGray">
          <a:xfrm>
            <a:off x="5003801" y="3355977"/>
            <a:ext cx="1655763" cy="5746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 dirty="0">
                <a:solidFill>
                  <a:srgbClr val="FF0000"/>
                </a:solidFill>
              </a:rPr>
              <a:t>interpreter</a:t>
            </a:r>
          </a:p>
        </p:txBody>
      </p:sp>
      <p:sp>
        <p:nvSpPr>
          <p:cNvPr id="48140" name="Rectangle 12"/>
          <p:cNvSpPr>
            <a:spLocks noChangeArrowheads="1"/>
          </p:cNvSpPr>
          <p:nvPr/>
        </p:nvSpPr>
        <p:spPr bwMode="ltGray">
          <a:xfrm>
            <a:off x="5003801" y="4078290"/>
            <a:ext cx="1655763" cy="57467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runtime </a:t>
            </a:r>
          </a:p>
          <a:p>
            <a:pPr algn="ctr" eaLnBrk="0" hangingPunct="0"/>
            <a:r>
              <a:rPr lang="en-US"/>
              <a:t>support</a:t>
            </a:r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ltGray">
          <a:xfrm>
            <a:off x="4500564" y="4797427"/>
            <a:ext cx="3240087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en-US"/>
              <a:t>Operating System</a:t>
            </a:r>
          </a:p>
        </p:txBody>
      </p:sp>
      <p:cxnSp>
        <p:nvCxnSpPr>
          <p:cNvPr id="48142" name="AutoShape 14"/>
          <p:cNvCxnSpPr>
            <a:cxnSpLocks noChangeShapeType="1"/>
            <a:stCxn id="48131" idx="6"/>
            <a:endCxn id="48132" idx="0"/>
          </p:cNvCxnSpPr>
          <p:nvPr/>
        </p:nvCxnSpPr>
        <p:spPr bwMode="ltGray">
          <a:xfrm flipH="1">
            <a:off x="1549400" y="2060575"/>
            <a:ext cx="719138" cy="863600"/>
          </a:xfrm>
          <a:prstGeom prst="curvedConnector4">
            <a:avLst>
              <a:gd name="adj1" fmla="val -31787"/>
              <a:gd name="adj2" fmla="val 70773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3" name="AutoShape 15"/>
          <p:cNvCxnSpPr>
            <a:cxnSpLocks noChangeShapeType="1"/>
            <a:stCxn id="48132" idx="3"/>
            <a:endCxn id="48133" idx="0"/>
          </p:cNvCxnSpPr>
          <p:nvPr/>
        </p:nvCxnSpPr>
        <p:spPr bwMode="ltGray">
          <a:xfrm flipH="1">
            <a:off x="1619251" y="3213100"/>
            <a:ext cx="649288" cy="863600"/>
          </a:xfrm>
          <a:prstGeom prst="curvedConnector4">
            <a:avLst>
              <a:gd name="adj1" fmla="val -35208"/>
              <a:gd name="adj2" fmla="val 6654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4" name="AutoShape 16"/>
          <p:cNvCxnSpPr>
            <a:cxnSpLocks noChangeShapeType="1"/>
            <a:stCxn id="48133" idx="6"/>
            <a:endCxn id="48137" idx="0"/>
          </p:cNvCxnSpPr>
          <p:nvPr/>
        </p:nvCxnSpPr>
        <p:spPr bwMode="ltGray">
          <a:xfrm flipV="1">
            <a:off x="2411414" y="1916113"/>
            <a:ext cx="3421062" cy="2520950"/>
          </a:xfrm>
          <a:prstGeom prst="curvedConnector4">
            <a:avLst>
              <a:gd name="adj1" fmla="val 37866"/>
              <a:gd name="adj2" fmla="val 10906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5" name="AutoShape 17"/>
          <p:cNvCxnSpPr>
            <a:cxnSpLocks noChangeShapeType="1"/>
            <a:stCxn id="48137" idx="2"/>
            <a:endCxn id="48138" idx="3"/>
          </p:cNvCxnSpPr>
          <p:nvPr/>
        </p:nvCxnSpPr>
        <p:spPr bwMode="ltGray">
          <a:xfrm rot="16200000" flipH="1">
            <a:off x="6030119" y="2294731"/>
            <a:ext cx="431800" cy="827088"/>
          </a:xfrm>
          <a:prstGeom prst="curvedConnector4">
            <a:avLst>
              <a:gd name="adj1" fmla="val 16546"/>
              <a:gd name="adj2" fmla="val 12763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6" name="AutoShape 18"/>
          <p:cNvCxnSpPr>
            <a:cxnSpLocks noChangeShapeType="1"/>
            <a:stCxn id="48138" idx="2"/>
            <a:endCxn id="48139" idx="3"/>
          </p:cNvCxnSpPr>
          <p:nvPr/>
        </p:nvCxnSpPr>
        <p:spPr bwMode="ltGray">
          <a:xfrm rot="16200000" flipH="1">
            <a:off x="6030119" y="3013869"/>
            <a:ext cx="431800" cy="827088"/>
          </a:xfrm>
          <a:prstGeom prst="curvedConnector4">
            <a:avLst>
              <a:gd name="adj1" fmla="val 16546"/>
              <a:gd name="adj2" fmla="val 12763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8147" name="AutoShape 19"/>
          <p:cNvCxnSpPr>
            <a:cxnSpLocks noChangeShapeType="1"/>
            <a:stCxn id="48139" idx="2"/>
            <a:endCxn id="48140" idx="3"/>
          </p:cNvCxnSpPr>
          <p:nvPr/>
        </p:nvCxnSpPr>
        <p:spPr bwMode="ltGray">
          <a:xfrm rot="16200000" flipH="1">
            <a:off x="6028532" y="3734594"/>
            <a:ext cx="434975" cy="827088"/>
          </a:xfrm>
          <a:prstGeom prst="curvedConnector4">
            <a:avLst>
              <a:gd name="adj1" fmla="val 16787"/>
              <a:gd name="adj2" fmla="val 12763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148" name="Text Box 20"/>
          <p:cNvSpPr txBox="1">
            <a:spLocks noChangeArrowheads="1"/>
          </p:cNvSpPr>
          <p:nvPr/>
        </p:nvSpPr>
        <p:spPr bwMode="ltGray">
          <a:xfrm>
            <a:off x="3334545" y="4017962"/>
            <a:ext cx="8258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r>
              <a:rPr lang="en-US" dirty="0">
                <a:latin typeface="+mn-lt"/>
              </a:rPr>
              <a:t>java X</a:t>
            </a:r>
            <a:endParaRPr lang="el-GR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68538" y="1716088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Source code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87393" y="4900612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</a:rPr>
              <a:t>bytecode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43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1904093"/>
            <a:ext cx="4513262" cy="4421188"/>
          </a:xfrm>
        </p:spPr>
        <p:txBody>
          <a:bodyPr/>
          <a:lstStyle/>
          <a:p>
            <a:r>
              <a:rPr lang="en-AU" dirty="0">
                <a:solidFill>
                  <a:schemeClr val="accent6">
                    <a:lumMod val="75000"/>
                  </a:schemeClr>
                </a:solidFill>
              </a:rPr>
              <a:t>Just in Time </a:t>
            </a:r>
            <a:r>
              <a:rPr lang="en-AU" dirty="0"/>
              <a:t>(</a:t>
            </a:r>
            <a:r>
              <a:rPr lang="en-AU" dirty="0">
                <a:solidFill>
                  <a:srgbClr val="0070C0"/>
                </a:solidFill>
              </a:rPr>
              <a:t>JIT</a:t>
            </a:r>
            <a:r>
              <a:rPr lang="en-AU" dirty="0"/>
              <a:t>) </a:t>
            </a:r>
            <a:r>
              <a:rPr lang="en-AU" dirty="0">
                <a:solidFill>
                  <a:schemeClr val="accent6">
                    <a:lumMod val="75000"/>
                  </a:schemeClr>
                </a:solidFill>
              </a:rPr>
              <a:t>code generator</a:t>
            </a:r>
            <a:r>
              <a:rPr lang="en-AU" dirty="0"/>
              <a:t> </a:t>
            </a:r>
            <a:r>
              <a:rPr lang="el-GR" dirty="0" smtClean="0"/>
              <a:t>βελτιώνει την απόδοση των </a:t>
            </a:r>
            <a:r>
              <a:rPr lang="en-AU" dirty="0" smtClean="0"/>
              <a:t>Java </a:t>
            </a:r>
            <a:r>
              <a:rPr lang="en-AU" dirty="0"/>
              <a:t>Applications </a:t>
            </a:r>
            <a:r>
              <a:rPr lang="el-GR" dirty="0" smtClean="0"/>
              <a:t>μεταφράζοντας (</a:t>
            </a:r>
            <a:r>
              <a:rPr lang="en-US" dirty="0" smtClean="0"/>
              <a:t>compiling)</a:t>
            </a:r>
            <a:r>
              <a:rPr lang="en-AU" dirty="0" smtClean="0"/>
              <a:t> </a:t>
            </a:r>
            <a:r>
              <a:rPr lang="en-AU" dirty="0" err="1"/>
              <a:t>bytecode</a:t>
            </a:r>
            <a:r>
              <a:rPr lang="en-AU" dirty="0"/>
              <a:t> </a:t>
            </a:r>
            <a:r>
              <a:rPr lang="el-GR" dirty="0" smtClean="0"/>
              <a:t>σε </a:t>
            </a:r>
            <a:r>
              <a:rPr lang="en-AU" dirty="0" smtClean="0"/>
              <a:t>machine </a:t>
            </a:r>
            <a:r>
              <a:rPr lang="en-AU" dirty="0"/>
              <a:t>code </a:t>
            </a:r>
            <a:r>
              <a:rPr lang="el-GR" dirty="0" smtClean="0"/>
              <a:t>πριν την εκτέλεση ή κατά τη διάρκεια της εκτέλεσης</a:t>
            </a:r>
            <a:endParaRPr lang="en-AU" dirty="0"/>
          </a:p>
          <a:p>
            <a:endParaRPr lang="en-US" dirty="0"/>
          </a:p>
        </p:txBody>
      </p:sp>
      <p:sp>
        <p:nvSpPr>
          <p:cNvPr id="18" name="Rectangle 3074"/>
          <p:cNvSpPr>
            <a:spLocks noChangeArrowheads="1"/>
          </p:cNvSpPr>
          <p:nvPr/>
        </p:nvSpPr>
        <p:spPr bwMode="auto">
          <a:xfrm>
            <a:off x="5837238" y="3441702"/>
            <a:ext cx="3181350" cy="1736725"/>
          </a:xfrm>
          <a:prstGeom prst="rect">
            <a:avLst/>
          </a:prstGeom>
          <a:solidFill>
            <a:srgbClr val="FF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prstDash val="dash"/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19" name="Oval 3077"/>
          <p:cNvSpPr>
            <a:spLocks noChangeArrowheads="1"/>
          </p:cNvSpPr>
          <p:nvPr/>
        </p:nvSpPr>
        <p:spPr bwMode="auto">
          <a:xfrm>
            <a:off x="4465638" y="1166812"/>
            <a:ext cx="1919288" cy="744538"/>
          </a:xfrm>
          <a:prstGeom prst="ellipse">
            <a:avLst/>
          </a:prstGeom>
          <a:solidFill>
            <a:srgbClr val="EAEC5E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Java source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code</a:t>
            </a:r>
          </a:p>
        </p:txBody>
      </p:sp>
      <p:sp>
        <p:nvSpPr>
          <p:cNvPr id="20" name="Oval 3078"/>
          <p:cNvSpPr>
            <a:spLocks noChangeArrowheads="1"/>
          </p:cNvSpPr>
          <p:nvPr/>
        </p:nvSpPr>
        <p:spPr bwMode="auto">
          <a:xfrm>
            <a:off x="6859588" y="5588000"/>
            <a:ext cx="1365250" cy="825500"/>
          </a:xfrm>
          <a:prstGeom prst="ellipse">
            <a:avLst/>
          </a:prstGeom>
          <a:solidFill>
            <a:srgbClr val="73FFFF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Machine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code</a:t>
            </a:r>
          </a:p>
        </p:txBody>
      </p:sp>
      <p:sp>
        <p:nvSpPr>
          <p:cNvPr id="21" name="Oval 3079"/>
          <p:cNvSpPr>
            <a:spLocks noChangeArrowheads="1"/>
          </p:cNvSpPr>
          <p:nvPr/>
        </p:nvSpPr>
        <p:spPr bwMode="auto">
          <a:xfrm>
            <a:off x="6573838" y="2233614"/>
            <a:ext cx="1804988" cy="823913"/>
          </a:xfrm>
          <a:prstGeom prst="ellipse">
            <a:avLst/>
          </a:prstGeom>
          <a:solidFill>
            <a:srgbClr val="FFCCFF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Java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bytecode</a:t>
            </a:r>
          </a:p>
        </p:txBody>
      </p:sp>
      <p:sp>
        <p:nvSpPr>
          <p:cNvPr id="22" name="Rectangle 3080"/>
          <p:cNvSpPr>
            <a:spLocks noChangeArrowheads="1"/>
          </p:cNvSpPr>
          <p:nvPr/>
        </p:nvSpPr>
        <p:spPr bwMode="auto">
          <a:xfrm>
            <a:off x="6046789" y="3479802"/>
            <a:ext cx="1228725" cy="9302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Java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interpreter</a:t>
            </a:r>
          </a:p>
        </p:txBody>
      </p:sp>
      <p:sp>
        <p:nvSpPr>
          <p:cNvPr id="23" name="Rectangle 3081"/>
          <p:cNvSpPr>
            <a:spLocks noChangeArrowheads="1"/>
          </p:cNvSpPr>
          <p:nvPr/>
        </p:nvSpPr>
        <p:spPr bwMode="auto">
          <a:xfrm>
            <a:off x="7542214" y="3479802"/>
            <a:ext cx="1336675" cy="93027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Just in Time</a:t>
            </a: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굴림" pitchFamily="34" charset="-127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Code</a:t>
            </a:r>
            <a:b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</a:b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Times New Roman" pitchFamily="18" charset="0"/>
              </a:rPr>
              <a:t>Generator</a:t>
            </a:r>
          </a:p>
        </p:txBody>
      </p:sp>
      <p:sp>
        <p:nvSpPr>
          <p:cNvPr id="24" name="Rectangle 3082"/>
          <p:cNvSpPr>
            <a:spLocks noChangeArrowheads="1"/>
          </p:cNvSpPr>
          <p:nvPr/>
        </p:nvSpPr>
        <p:spPr bwMode="auto">
          <a:xfrm>
            <a:off x="4818064" y="2233614"/>
            <a:ext cx="1228725" cy="930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Java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compiler</a:t>
            </a:r>
          </a:p>
        </p:txBody>
      </p:sp>
      <p:sp>
        <p:nvSpPr>
          <p:cNvPr id="25" name="Line 3083"/>
          <p:cNvSpPr>
            <a:spLocks noChangeShapeType="1"/>
          </p:cNvSpPr>
          <p:nvPr/>
        </p:nvSpPr>
        <p:spPr bwMode="auto">
          <a:xfrm>
            <a:off x="5359401" y="1931988"/>
            <a:ext cx="0" cy="3016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6" name="Line 3084"/>
          <p:cNvSpPr>
            <a:spLocks noChangeShapeType="1"/>
          </p:cNvSpPr>
          <p:nvPr/>
        </p:nvSpPr>
        <p:spPr bwMode="auto">
          <a:xfrm flipV="1">
            <a:off x="6038852" y="2741612"/>
            <a:ext cx="534987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7" name="Line 3085"/>
          <p:cNvSpPr>
            <a:spLocks noChangeShapeType="1"/>
          </p:cNvSpPr>
          <p:nvPr/>
        </p:nvSpPr>
        <p:spPr bwMode="auto">
          <a:xfrm flipH="1">
            <a:off x="6784977" y="3067050"/>
            <a:ext cx="582612" cy="4127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8" name="Line 3086"/>
          <p:cNvSpPr>
            <a:spLocks noChangeShapeType="1"/>
          </p:cNvSpPr>
          <p:nvPr/>
        </p:nvSpPr>
        <p:spPr bwMode="auto">
          <a:xfrm>
            <a:off x="7542214" y="3067050"/>
            <a:ext cx="608013" cy="4127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29" name="Line 3087"/>
          <p:cNvSpPr>
            <a:spLocks noChangeShapeType="1"/>
          </p:cNvSpPr>
          <p:nvPr/>
        </p:nvSpPr>
        <p:spPr bwMode="auto">
          <a:xfrm>
            <a:off x="7554913" y="5178427"/>
            <a:ext cx="0" cy="40957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smtClean="0">
              <a:ln>
                <a:noFill/>
              </a:ln>
              <a:solidFill>
                <a:srgbClr val="063CEA"/>
              </a:solidFill>
              <a:effectLst/>
              <a:uLnTx/>
              <a:uFillTx/>
            </a:endParaRPr>
          </a:p>
        </p:txBody>
      </p:sp>
      <p:sp>
        <p:nvSpPr>
          <p:cNvPr id="30" name="Rectangle 3088"/>
          <p:cNvSpPr>
            <a:spLocks noChangeArrowheads="1"/>
          </p:cNvSpPr>
          <p:nvPr/>
        </p:nvSpPr>
        <p:spPr bwMode="auto">
          <a:xfrm>
            <a:off x="6519863" y="4764089"/>
            <a:ext cx="2044700" cy="365125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굴림" pitchFamily="34" charset="-127"/>
              </a:rPr>
              <a:t>Run-Time System</a:t>
            </a:r>
          </a:p>
        </p:txBody>
      </p:sp>
      <p:sp>
        <p:nvSpPr>
          <p:cNvPr id="31" name="Rectangle 3089"/>
          <p:cNvSpPr>
            <a:spLocks noChangeArrowheads="1"/>
          </p:cNvSpPr>
          <p:nvPr/>
        </p:nvSpPr>
        <p:spPr bwMode="auto">
          <a:xfrm rot="5400000" flipH="1">
            <a:off x="4679158" y="4017889"/>
            <a:ext cx="1698625" cy="619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prstDash val="dash"/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</a:rPr>
              <a:t>Java Virtual</a:t>
            </a:r>
          </a:p>
          <a:p>
            <a:pPr marL="0" marR="0" lvl="0" indent="0" algn="ctr" defTabSz="914400" eaLnBrk="0" fontAlgn="base" latinLnBrk="0" hangingPunct="0">
              <a:lnSpc>
                <a:spcPct val="7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smtClean="0">
                <a:ln>
                  <a:noFill/>
                </a:ln>
                <a:solidFill>
                  <a:srgbClr val="FC0128"/>
                </a:solidFill>
                <a:effectLst/>
                <a:uLnTx/>
                <a:uFillTx/>
              </a:rPr>
              <a:t> Machine</a:t>
            </a:r>
          </a:p>
        </p:txBody>
      </p:sp>
    </p:spTree>
    <p:extLst>
      <p:ext uri="{BB962C8B-B14F-4D97-AF65-F5344CB8AC3E}">
        <p14:creationId xmlns:p14="http://schemas.microsoft.com/office/powerpoint/2010/main" val="268664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</a:t>
            </a:r>
            <a:r>
              <a:rPr lang="el-GR" dirty="0" smtClean="0"/>
              <a:t>και το </a:t>
            </a:r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 </a:t>
            </a:r>
            <a:r>
              <a:rPr lang="el-GR" dirty="0" smtClean="0"/>
              <a:t>προσέγγιση της </a:t>
            </a:r>
            <a:r>
              <a:rPr lang="en-US" dirty="0" smtClean="0"/>
              <a:t>Java </a:t>
            </a:r>
            <a:r>
              <a:rPr lang="el-GR" dirty="0" smtClean="0"/>
              <a:t>είχε μεγάλη επιτυχία για</a:t>
            </a:r>
            <a:r>
              <a:rPr lang="en-US" dirty="0" smtClean="0"/>
              <a:t> Web </a:t>
            </a:r>
            <a:r>
              <a:rPr lang="el-GR" dirty="0" smtClean="0"/>
              <a:t>εφαρμογές, όπου έχουμε ένα τεράστιο κατανεμημένο </a:t>
            </a:r>
            <a:r>
              <a:rPr lang="en-US" dirty="0" smtClean="0">
                <a:solidFill>
                  <a:srgbClr val="0070C0"/>
                </a:solidFill>
              </a:rPr>
              <a:t>client-server</a:t>
            </a:r>
            <a:r>
              <a:rPr lang="en-US" dirty="0" smtClean="0"/>
              <a:t> </a:t>
            </a:r>
            <a:r>
              <a:rPr lang="el-GR" dirty="0" smtClean="0"/>
              <a:t>μοντέλο με πολλές διαφορετικές αρχιτεκτονικές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Client-side programming</a:t>
            </a:r>
            <a:r>
              <a:rPr lang="en-US" dirty="0" smtClean="0"/>
              <a:t>: </a:t>
            </a:r>
            <a:r>
              <a:rPr lang="el-GR" dirty="0" smtClean="0"/>
              <a:t>Αντί να κάνει όλη τη δουλειά ο </a:t>
            </a:r>
            <a:r>
              <a:rPr lang="en-US" dirty="0" smtClean="0"/>
              <a:t>server </a:t>
            </a:r>
            <a:r>
              <a:rPr lang="el-GR" dirty="0" smtClean="0"/>
              <a:t>για την δημιουργία της σελίδας κάποια από την επεξεργασία των δεδομένων γίνεται στη μηχανή του </a:t>
            </a:r>
            <a:r>
              <a:rPr lang="en-US" dirty="0" smtClean="0"/>
              <a:t>client.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Web Applets</a:t>
            </a:r>
            <a:r>
              <a:rPr lang="en-US" dirty="0" smtClean="0"/>
              <a:t>: </a:t>
            </a:r>
            <a:r>
              <a:rPr lang="el-GR" dirty="0" smtClean="0"/>
              <a:t>κώδικας ο  οποίος κατεβαίνει μαζί με τη </a:t>
            </a:r>
            <a:r>
              <a:rPr lang="en-US" dirty="0" smtClean="0"/>
              <a:t>Web </a:t>
            </a:r>
            <a:r>
              <a:rPr lang="el-GR" dirty="0" smtClean="0"/>
              <a:t>σελίδα και τρέχει στη μηχανή του </a:t>
            </a:r>
            <a:r>
              <a:rPr lang="en-US" dirty="0" smtClean="0"/>
              <a:t>client. </a:t>
            </a:r>
            <a:r>
              <a:rPr lang="el-GR" dirty="0" smtClean="0"/>
              <a:t>Είναι πολύ σημαντικό στην περίπτωση αυτή ο κώδικας να είναι </a:t>
            </a:r>
            <a:r>
              <a:rPr lang="en-US" dirty="0" smtClean="0"/>
              <a:t>portable.</a:t>
            </a:r>
          </a:p>
          <a:p>
            <a:pPr lvl="1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Server-side programming</a:t>
            </a:r>
            <a:r>
              <a:rPr lang="en-US" dirty="0" smtClean="0"/>
              <a:t>: </a:t>
            </a:r>
            <a:r>
              <a:rPr lang="el-GR" dirty="0" smtClean="0"/>
              <a:t>μία </a:t>
            </a:r>
            <a:r>
              <a:rPr lang="en-US" dirty="0" smtClean="0"/>
              <a:t>web </a:t>
            </a:r>
            <a:r>
              <a:rPr lang="el-GR" dirty="0" smtClean="0"/>
              <a:t>σελίδα μπορεί να είναι το αποτέλεσμα ενός προγράμματος που συνδυάζει δυναμικά δεδομένα και είσοδο του χρήστη.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</a:rPr>
              <a:t>Java Service Pages (JSPs): </a:t>
            </a:r>
            <a:r>
              <a:rPr lang="en-US" dirty="0" smtClean="0"/>
              <a:t>H </a:t>
            </a:r>
            <a:r>
              <a:rPr lang="el-GR" dirty="0" smtClean="0"/>
              <a:t>λύση της </a:t>
            </a:r>
            <a:r>
              <a:rPr lang="en-US" dirty="0" smtClean="0"/>
              <a:t>Java. </a:t>
            </a:r>
            <a:r>
              <a:rPr lang="el-GR" dirty="0" smtClean="0"/>
              <a:t>Γίνεται </a:t>
            </a:r>
            <a:r>
              <a:rPr lang="en-US" dirty="0" smtClean="0"/>
              <a:t>compiled </a:t>
            </a:r>
            <a:r>
              <a:rPr lang="el-GR" dirty="0" smtClean="0"/>
              <a:t>σε </a:t>
            </a:r>
            <a:r>
              <a:rPr lang="en-US" dirty="0" smtClean="0">
                <a:solidFill>
                  <a:srgbClr val="0070C0"/>
                </a:solidFill>
              </a:rPr>
              <a:t>servlets</a:t>
            </a:r>
            <a:r>
              <a:rPr lang="en-US" dirty="0" smtClean="0"/>
              <a:t> </a:t>
            </a:r>
            <a:r>
              <a:rPr lang="el-GR" dirty="0" smtClean="0"/>
              <a:t>και τρέχει στη μεριά του </a:t>
            </a:r>
            <a:r>
              <a:rPr lang="en-US" dirty="0" smtClean="0"/>
              <a:t>server.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515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"simple, object-oriented and familiar</a:t>
            </a:r>
            <a:r>
              <a:rPr lang="en-US" dirty="0" smtClean="0"/>
              <a:t>"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Familiar</a:t>
            </a:r>
            <a:r>
              <a:rPr lang="en-US" dirty="0" smtClean="0"/>
              <a:t>: H Java </a:t>
            </a:r>
            <a:r>
              <a:rPr lang="el-GR" dirty="0" smtClean="0"/>
              <a:t>είχε ως έμπνευση της την </a:t>
            </a:r>
            <a:r>
              <a:rPr lang="en-US" dirty="0" smtClean="0"/>
              <a:t>C++, </a:t>
            </a:r>
            <a:r>
              <a:rPr lang="el-GR" dirty="0" smtClean="0"/>
              <a:t>και δανείζεται αρκετά από τα χαρακτηριστικά της.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Object-oriented</a:t>
            </a:r>
            <a:r>
              <a:rPr lang="en-US" dirty="0" smtClean="0"/>
              <a:t>: H Java </a:t>
            </a:r>
            <a:r>
              <a:rPr lang="el-GR" dirty="0" smtClean="0"/>
              <a:t>είναι «πιο αντικειμενοστρ</a:t>
            </a:r>
            <a:r>
              <a:rPr lang="el-GR" dirty="0"/>
              <a:t>α</a:t>
            </a:r>
            <a:r>
              <a:rPr lang="el-GR" dirty="0" smtClean="0"/>
              <a:t>φής» από την </a:t>
            </a:r>
            <a:r>
              <a:rPr lang="en-US" dirty="0" smtClean="0"/>
              <a:t>C++ </a:t>
            </a:r>
            <a:r>
              <a:rPr lang="el-GR" dirty="0" smtClean="0"/>
              <a:t>η οποία προσπαθεί να μείνει συμβατή με την</a:t>
            </a:r>
            <a:r>
              <a:rPr lang="en-US" dirty="0" smtClean="0"/>
              <a:t> C</a:t>
            </a:r>
            <a:r>
              <a:rPr lang="el-GR" dirty="0" smtClean="0"/>
              <a:t> </a:t>
            </a:r>
          </a:p>
          <a:p>
            <a:pPr lvl="1"/>
            <a:r>
              <a:rPr lang="el-GR" dirty="0" smtClean="0">
                <a:solidFill>
                  <a:srgbClr val="FF0000"/>
                </a:solidFill>
              </a:rPr>
              <a:t>Στην </a:t>
            </a:r>
            <a:r>
              <a:rPr lang="en-US" dirty="0" smtClean="0">
                <a:solidFill>
                  <a:srgbClr val="FF0000"/>
                </a:solidFill>
              </a:rPr>
              <a:t>Java </a:t>
            </a:r>
            <a:r>
              <a:rPr lang="el-GR" dirty="0" smtClean="0">
                <a:solidFill>
                  <a:srgbClr val="FF0000"/>
                </a:solidFill>
              </a:rPr>
              <a:t>τα πάντα είναι αντικείμενα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Simple</a:t>
            </a:r>
            <a:r>
              <a:rPr lang="en-US" dirty="0" smtClean="0"/>
              <a:t>: </a:t>
            </a:r>
            <a:r>
              <a:rPr lang="el-GR" dirty="0" smtClean="0"/>
              <a:t>Η </a:t>
            </a:r>
            <a:r>
              <a:rPr lang="en-US" dirty="0" smtClean="0"/>
              <a:t>Java </a:t>
            </a:r>
            <a:r>
              <a:rPr lang="el-GR" dirty="0" smtClean="0"/>
              <a:t>δίνει λιγότερο έλεγχο στο χρήστη, αλλά κάνει τη ζωή του πιο εύκολη. Η διαχείριση της μνήμης γίνεται αυτόματα.</a:t>
            </a:r>
          </a:p>
          <a:p>
            <a:pPr lvl="1"/>
            <a:r>
              <a:rPr lang="el-GR" dirty="0" smtClean="0"/>
              <a:t>Η γλώσσα φροντίζει να κάνει πιο γρήγορο και πιο </a:t>
            </a:r>
            <a:r>
              <a:rPr lang="en-US" dirty="0" smtClean="0"/>
              <a:t>robust </a:t>
            </a:r>
            <a:r>
              <a:rPr lang="el-GR" dirty="0" smtClean="0"/>
              <a:t>τον προγραμματισμό παρότι αυτό μπορεί να έχει αποτέλεσμα τα προγράμματα να γίνονται πιο αργά.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98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2075</TotalTime>
  <Words>2489</Words>
  <Application>Microsoft Office PowerPoint</Application>
  <PresentationFormat>On-screen Show (4:3)</PresentationFormat>
  <Paragraphs>538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Clarity</vt:lpstr>
      <vt:lpstr>ΤΕΧΝΙΚΕΣ Αντικειμενοστραφουσ προγραμματισμου</vt:lpstr>
      <vt:lpstr>Ιστορία</vt:lpstr>
      <vt:lpstr>Ιστορία</vt:lpstr>
      <vt:lpstr>Ιστορία</vt:lpstr>
      <vt:lpstr>“architecture-neutral and portable”</vt:lpstr>
      <vt:lpstr>PowerPoint Presentation</vt:lpstr>
      <vt:lpstr>PowerPoint Presentation</vt:lpstr>
      <vt:lpstr>Java και το Internet</vt:lpstr>
      <vt:lpstr>"simple, object-oriented and familiar"</vt:lpstr>
      <vt:lpstr>Java Applets</vt:lpstr>
      <vt:lpstr>HELLO WORLD</vt:lpstr>
      <vt:lpstr>Δομή ενός απλού Java προγράμματος</vt:lpstr>
      <vt:lpstr>File HelloWorld.java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Σχόλια!</vt:lpstr>
      <vt:lpstr>PowerPoint Presentation</vt:lpstr>
      <vt:lpstr>PowerPoint Presentation</vt:lpstr>
      <vt:lpstr>PowerPoint Presentation</vt:lpstr>
      <vt:lpstr>Παράδειγμα 2 </vt:lpstr>
      <vt:lpstr>Division.java</vt:lpstr>
      <vt:lpstr>Division.java</vt:lpstr>
      <vt:lpstr>Πρωταρχικοί τύποι</vt:lpstr>
      <vt:lpstr>Πρωταρχικοί τύποι</vt:lpstr>
      <vt:lpstr>Division.java</vt:lpstr>
      <vt:lpstr>Division.java</vt:lpstr>
      <vt:lpstr>Αναθέσεις </vt:lpstr>
      <vt:lpstr>Division.java</vt:lpstr>
      <vt:lpstr>Strings</vt:lpstr>
      <vt:lpstr>Escape sequences</vt:lpstr>
      <vt:lpstr>Ρευματα εισόδου/εξόδου</vt:lpstr>
      <vt:lpstr>Είσοδος &amp; Έξοδος</vt:lpstr>
      <vt:lpstr>Έξοδος</vt:lpstr>
      <vt:lpstr>Είσοδος</vt:lpstr>
      <vt:lpstr>Παράδειγμα</vt:lpstr>
      <vt:lpstr>Λογικοί τελεστές</vt:lpstr>
      <vt:lpstr>Βρόγχοι – Το if Statement</vt:lpstr>
      <vt:lpstr>Βρόγχοι – Το if-else statement</vt:lpstr>
      <vt:lpstr>Προσοχή!</vt:lpstr>
      <vt:lpstr>Επαναλήψεις - While statement</vt:lpstr>
      <vt:lpstr>Επανάληψη – for statement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ΤΕΧΝΙΚΕΣ Αντικειμενοστραφουσ προγραμματισμου</dc:title>
  <dc:creator>tsap</dc:creator>
  <cp:lastModifiedBy>tsap</cp:lastModifiedBy>
  <cp:revision>130</cp:revision>
  <dcterms:created xsi:type="dcterms:W3CDTF">2013-02-10T16:19:38Z</dcterms:created>
  <dcterms:modified xsi:type="dcterms:W3CDTF">2013-03-03T19:27:39Z</dcterms:modified>
</cp:coreProperties>
</file>