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7" r:id="rId2"/>
    <p:sldId id="259" r:id="rId3"/>
    <p:sldId id="260" r:id="rId4"/>
    <p:sldId id="264" r:id="rId5"/>
    <p:sldId id="298" r:id="rId6"/>
    <p:sldId id="274" r:id="rId7"/>
    <p:sldId id="275" r:id="rId8"/>
    <p:sldId id="276" r:id="rId9"/>
    <p:sldId id="286" r:id="rId10"/>
    <p:sldId id="271" r:id="rId11"/>
    <p:sldId id="272" r:id="rId12"/>
    <p:sldId id="287" r:id="rId13"/>
    <p:sldId id="288" r:id="rId14"/>
    <p:sldId id="289" r:id="rId15"/>
    <p:sldId id="290" r:id="rId16"/>
    <p:sldId id="291" r:id="rId17"/>
    <p:sldId id="292" r:id="rId18"/>
    <p:sldId id="295" r:id="rId19"/>
    <p:sldId id="294" r:id="rId20"/>
    <p:sldId id="296" r:id="rId21"/>
    <p:sldId id="280" r:id="rId22"/>
    <p:sldId id="277" r:id="rId23"/>
    <p:sldId id="278" r:id="rId24"/>
    <p:sldId id="279" r:id="rId25"/>
    <p:sldId id="281" r:id="rId26"/>
    <p:sldId id="282" r:id="rId27"/>
    <p:sldId id="297" r:id="rId28"/>
    <p:sldId id="299" r:id="rId29"/>
    <p:sldId id="300" r:id="rId30"/>
    <p:sldId id="302" r:id="rId31"/>
    <p:sldId id="301" r:id="rId32"/>
    <p:sldId id="303" r:id="rId33"/>
    <p:sldId id="285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314" r:id="rId45"/>
    <p:sldId id="315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60F88-82BB-4F01-8B5A-73A7B3C8F80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47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Κληρονομικότητα</a:t>
            </a:r>
            <a:endParaRPr lang="en-US" dirty="0" smtClean="0"/>
          </a:p>
          <a:p>
            <a:pPr algn="ctr"/>
            <a:r>
              <a:rPr lang="el-GR" dirty="0" smtClean="0"/>
              <a:t>Πολυμορφισμός – </a:t>
            </a:r>
            <a:r>
              <a:rPr lang="en-US" dirty="0" smtClean="0"/>
              <a:t>Late Binding</a:t>
            </a:r>
            <a:endParaRPr lang="el-GR" dirty="0" smtClean="0"/>
          </a:p>
          <a:p>
            <a:pPr algn="ctr"/>
            <a:r>
              <a:rPr lang="el-GR" dirty="0" smtClean="0"/>
              <a:t>Αφηρημένες κλάσεις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“default”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sz="27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new Date(11,4,2013)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Employee() 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(“empty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contructor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   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Date(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4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3494" y="3465004"/>
            <a:ext cx="446868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9694" y="476672"/>
            <a:ext cx="8784976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super(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hours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5656" y="4653136"/>
            <a:ext cx="7596336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 τη λέξη κλειδί </a:t>
            </a:r>
            <a:r>
              <a:rPr lang="en-US" dirty="0" smtClean="0">
                <a:solidFill>
                  <a:srgbClr val="FF0000"/>
                </a:solidFill>
              </a:rPr>
              <a:t>super</a:t>
            </a:r>
            <a:r>
              <a:rPr lang="en-US" dirty="0" smtClean="0"/>
              <a:t> </a:t>
            </a:r>
            <a:r>
              <a:rPr lang="el-GR" dirty="0" smtClean="0"/>
              <a:t>αναφερόμαστε στην βασική κλάση.</a:t>
            </a:r>
          </a:p>
          <a:p>
            <a:endParaRPr lang="el-GR" dirty="0" smtClean="0"/>
          </a:p>
          <a:p>
            <a:r>
              <a:rPr lang="el-GR" dirty="0" smtClean="0"/>
              <a:t>Εδώ καλούμε τον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smtClean="0"/>
              <a:t>Employee </a:t>
            </a:r>
            <a:r>
              <a:rPr lang="el-GR" dirty="0" smtClean="0"/>
              <a:t>με ορίσματα το όνομα και την ημερομηνία</a:t>
            </a:r>
            <a:r>
              <a:rPr lang="en-US" dirty="0" smtClean="0"/>
              <a:t>.</a:t>
            </a:r>
            <a:endParaRPr lang="el-GR" dirty="0" smtClean="0"/>
          </a:p>
          <a:p>
            <a:endParaRPr lang="en-US" dirty="0" smtClean="0"/>
          </a:p>
          <a:p>
            <a:r>
              <a:rPr lang="en-US" dirty="0" smtClean="0"/>
              <a:t>O constructor </a:t>
            </a:r>
            <a:r>
              <a:rPr lang="en-US" dirty="0" smtClean="0">
                <a:solidFill>
                  <a:srgbClr val="FF0000"/>
                </a:solidFill>
              </a:rPr>
              <a:t>super</a:t>
            </a:r>
            <a:r>
              <a:rPr lang="en-US" dirty="0" smtClean="0"/>
              <a:t> </a:t>
            </a:r>
            <a:r>
              <a:rPr lang="el-GR" dirty="0" smtClean="0"/>
              <a:t>μπορεί να κληθεί </a:t>
            </a:r>
            <a:r>
              <a:rPr lang="el-GR" dirty="0" smtClean="0">
                <a:solidFill>
                  <a:srgbClr val="FF0000"/>
                </a:solidFill>
              </a:rPr>
              <a:t>μόνο στην αρχή </a:t>
            </a:r>
            <a:r>
              <a:rPr lang="el-GR" dirty="0" smtClean="0"/>
              <a:t>της μεθόδου.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366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49694" y="476672"/>
            <a:ext cx="8784976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hours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5656" y="4869160"/>
            <a:ext cx="7596336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δεν υπάρχει κλήση του </a:t>
            </a:r>
            <a:r>
              <a:rPr lang="en-US" dirty="0" smtClean="0"/>
              <a:t>constructor </a:t>
            </a:r>
            <a:r>
              <a:rPr lang="el-GR" dirty="0" smtClean="0"/>
              <a:t>καλείται </a:t>
            </a:r>
            <a:r>
              <a:rPr lang="el-GR" dirty="0" smtClean="0">
                <a:solidFill>
                  <a:srgbClr val="FF0000"/>
                </a:solidFill>
              </a:rPr>
              <a:t>αυτόματα</a:t>
            </a:r>
            <a:r>
              <a:rPr lang="el-GR" dirty="0" smtClean="0"/>
              <a:t> ο </a:t>
            </a:r>
            <a:r>
              <a:rPr lang="en-US" dirty="0" smtClean="0"/>
              <a:t>constructor </a:t>
            </a:r>
            <a:r>
              <a:rPr lang="el-GR" dirty="0" smtClean="0"/>
              <a:t>χωρίς ορίσματα.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Αν δεν υπάρχει </a:t>
            </a:r>
            <a:r>
              <a:rPr lang="en-US" dirty="0" smtClean="0"/>
              <a:t>constructor </a:t>
            </a:r>
            <a:r>
              <a:rPr lang="el-GR" dirty="0" smtClean="0"/>
              <a:t>χωρίς ορίσματα παίρνουμε </a:t>
            </a:r>
            <a:r>
              <a:rPr lang="el-GR" dirty="0" smtClean="0">
                <a:solidFill>
                  <a:srgbClr val="FF0000"/>
                </a:solidFill>
              </a:rPr>
              <a:t>λάθος</a:t>
            </a:r>
            <a:r>
              <a:rPr lang="el-GR" dirty="0" smtClean="0"/>
              <a:t> στην εκτέλεση.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273824" y="3789040"/>
            <a:ext cx="309347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Τυπώνει </a:t>
            </a:r>
            <a:r>
              <a:rPr lang="en-US" dirty="0" smtClean="0"/>
              <a:t>“empty constructor”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79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Πολλαπλοί τύποι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αντικείμενο της </a:t>
            </a:r>
            <a:r>
              <a:rPr lang="el-GR" dirty="0" smtClean="0">
                <a:solidFill>
                  <a:srgbClr val="0070C0"/>
                </a:solidFill>
              </a:rPr>
              <a:t>παράγωγης κλάσης </a:t>
            </a:r>
            <a:r>
              <a:rPr lang="el-GR" dirty="0" smtClean="0"/>
              <a:t>έχει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τον τύπο της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βασικής κλάσης</a:t>
            </a:r>
          </a:p>
          <a:p>
            <a:pPr lvl="1"/>
            <a:r>
              <a:rPr lang="el-GR" dirty="0" smtClean="0"/>
              <a:t>Ένας </a:t>
            </a:r>
            <a:r>
              <a:rPr lang="en-US" dirty="0" err="1" smtClean="0">
                <a:solidFill>
                  <a:srgbClr val="0070C0"/>
                </a:solidFill>
              </a:rPr>
              <a:t>HourlyEmployee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Employee</a:t>
            </a:r>
          </a:p>
          <a:p>
            <a:pPr lvl="1"/>
            <a:r>
              <a:rPr lang="el-GR" dirty="0" smtClean="0"/>
              <a:t>Υπάρχει μία </a:t>
            </a:r>
            <a:r>
              <a:rPr lang="en-US" dirty="0" smtClean="0">
                <a:solidFill>
                  <a:srgbClr val="FF0000"/>
                </a:solidFill>
              </a:rPr>
              <a:t>is-a</a:t>
            </a:r>
            <a:r>
              <a:rPr lang="el-GR" dirty="0" smtClean="0"/>
              <a:t> σχέση μεταξύ των κλάσεων</a:t>
            </a:r>
            <a:r>
              <a:rPr lang="en-US" dirty="0" smtClean="0"/>
              <a:t> (Hourly Employee is a Employee)</a:t>
            </a:r>
            <a:r>
              <a:rPr lang="el-GR" dirty="0" smtClean="0"/>
              <a:t>.</a:t>
            </a:r>
          </a:p>
          <a:p>
            <a:pPr lvl="1"/>
            <a:endParaRPr lang="el-GR" dirty="0"/>
          </a:p>
          <a:p>
            <a:r>
              <a:rPr lang="el-GR" dirty="0" smtClean="0"/>
              <a:t>Αυτό μπορούμε να το εκμεταλλευτούμε χρησιμοποιώντας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κλάση </a:t>
            </a:r>
            <a:r>
              <a:rPr lang="el-GR" dirty="0" smtClean="0"/>
              <a:t>όταν θέλουμε να χρησιμοποιήσουμε </a:t>
            </a:r>
            <a:r>
              <a:rPr lang="el-GR" dirty="0" smtClean="0">
                <a:solidFill>
                  <a:srgbClr val="0070C0"/>
                </a:solidFill>
              </a:rPr>
              <a:t>κάποια</a:t>
            </a:r>
            <a:r>
              <a:rPr lang="el-GR" dirty="0" smtClean="0"/>
              <a:t> από τις </a:t>
            </a:r>
            <a:r>
              <a:rPr lang="el-GR" dirty="0" smtClean="0">
                <a:solidFill>
                  <a:srgbClr val="0070C0"/>
                </a:solidFill>
              </a:rPr>
              <a:t>παράγωγες</a:t>
            </a:r>
            <a:r>
              <a:rPr lang="en-US" dirty="0"/>
              <a:t> </a:t>
            </a:r>
            <a:r>
              <a:rPr lang="el-GR" dirty="0" smtClean="0"/>
              <a:t>αλλά δεν ξέρουμε ποια εκ των προτέρων.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9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Date("January", 1, 2004),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Date("February", 1, 2003), 50.50, 40);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joe's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longer name is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joe.getName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employeeObject.getName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employeeObject.getHireDate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40687" y="5877272"/>
            <a:ext cx="506567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Μπορούμε να καλέσουμε τη μέθοδο και με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και με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γιατί και οι δύο είναι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Employee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131840" y="4149080"/>
            <a:ext cx="1656184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284240" y="3501008"/>
            <a:ext cx="1656184" cy="12961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46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</a:t>
            </a:r>
            <a:r>
              <a:rPr lang="el-GR" dirty="0" err="1" smtClean="0"/>
              <a:t>διάγραμα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Αναπαράσταση κληρονομικότητας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740322" y="2254317"/>
            <a:ext cx="1787525" cy="1057275"/>
            <a:chOff x="2112" y="1440"/>
            <a:chExt cx="816" cy="48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</a:rPr>
                <a:t>Employee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547792" y="5238965"/>
            <a:ext cx="2604963" cy="1057275"/>
            <a:chOff x="2112" y="1440"/>
            <a:chExt cx="816" cy="480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 dirty="0" err="1" smtClean="0">
                  <a:latin typeface="Tahoma" pitchFamily="34" charset="0"/>
                </a:rPr>
                <a:t>SalariedEmployee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002121" y="5238965"/>
            <a:ext cx="2507605" cy="1057275"/>
            <a:chOff x="2112" y="1440"/>
            <a:chExt cx="816" cy="480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 dirty="0" err="1" smtClean="0">
                  <a:latin typeface="Tahoma" pitchFamily="34" charset="0"/>
                </a:rPr>
                <a:t>HourlyEmployee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flipH="1" flipV="1">
            <a:off x="4906058" y="3311592"/>
            <a:ext cx="1944216" cy="19273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0"/>
          </p:cNvCxnSpPr>
          <p:nvPr/>
        </p:nvCxnSpPr>
        <p:spPr>
          <a:xfrm flipV="1">
            <a:off x="2255924" y="3311592"/>
            <a:ext cx="2172060" cy="19273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58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Protected </a:t>
            </a:r>
            <a:r>
              <a:rPr lang="el-GR" dirty="0" smtClean="0"/>
              <a:t>μέλη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Οι παράγωγες κλάσεις έχουν </a:t>
            </a:r>
            <a:r>
              <a:rPr lang="el-GR" dirty="0" smtClean="0">
                <a:solidFill>
                  <a:srgbClr val="00B0F0"/>
                </a:solidFill>
              </a:rPr>
              <a:t>πρόσβαση</a:t>
            </a:r>
            <a:r>
              <a:rPr lang="el-GR" dirty="0" smtClean="0"/>
              <a:t> σε όλα τα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/>
              <a:t>πεδία και μεθόδους της γενικής κλάσης.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έχουν πρόσβαση στα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πεδία και μεθόδους.</a:t>
            </a:r>
          </a:p>
          <a:p>
            <a:pPr lvl="1"/>
            <a:r>
              <a:rPr lang="el-GR" dirty="0" smtClean="0"/>
              <a:t>Μόνο μέσω </a:t>
            </a:r>
            <a:r>
              <a:rPr lang="en-US" dirty="0" smtClean="0"/>
              <a:t>public </a:t>
            </a:r>
            <a:r>
              <a:rPr lang="el-GR" dirty="0" smtClean="0"/>
              <a:t>μεθόδων </a:t>
            </a:r>
            <a:r>
              <a:rPr lang="en-US" dirty="0" smtClean="0">
                <a:solidFill>
                  <a:srgbClr val="00B0F0"/>
                </a:solidFill>
              </a:rPr>
              <a:t>set</a:t>
            </a:r>
            <a:r>
              <a:rPr lang="el-GR" dirty="0" smtClean="0">
                <a:solidFill>
                  <a:srgbClr val="00B0F0"/>
                </a:solidFill>
              </a:rPr>
              <a:t>*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00B0F0"/>
                </a:solidFill>
              </a:rPr>
              <a:t>get*</a:t>
            </a:r>
            <a:endParaRPr lang="el-GR" dirty="0" smtClean="0">
              <a:solidFill>
                <a:srgbClr val="00B0F0"/>
              </a:solidFill>
            </a:endParaRPr>
          </a:p>
          <a:p>
            <a:pPr lvl="1"/>
            <a:endParaRPr lang="el-GR" dirty="0"/>
          </a:p>
          <a:p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: </a:t>
            </a:r>
            <a:r>
              <a:rPr lang="el-GR" dirty="0" smtClean="0"/>
              <a:t>αν κάποια </a:t>
            </a:r>
            <a:r>
              <a:rPr lang="el-GR" dirty="0" smtClean="0">
                <a:solidFill>
                  <a:srgbClr val="00B0F0"/>
                </a:solidFill>
              </a:rPr>
              <a:t>πεδία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B0F0"/>
                </a:solidFill>
              </a:rPr>
              <a:t>μέθοδοι</a:t>
            </a:r>
            <a:r>
              <a:rPr lang="el-GR" dirty="0" smtClean="0"/>
              <a:t> είναι </a:t>
            </a:r>
            <a:r>
              <a:rPr lang="en-US" dirty="0" smtClean="0"/>
              <a:t>protected </a:t>
            </a:r>
            <a:r>
              <a:rPr lang="el-GR" dirty="0" smtClean="0"/>
              <a:t>μπορούν να τα δουν όλοι 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απόγονοι </a:t>
            </a:r>
            <a:r>
              <a:rPr lang="el-GR" dirty="0" smtClean="0"/>
              <a:t>της κλάσης.</a:t>
            </a:r>
            <a:endParaRPr lang="en-US" dirty="0" smtClean="0"/>
          </a:p>
          <a:p>
            <a:pPr lvl="1"/>
            <a:r>
              <a:rPr lang="el-GR" dirty="0" smtClean="0"/>
              <a:t>Το βιβλίο δεν το συνιστά.</a:t>
            </a:r>
          </a:p>
          <a:p>
            <a:pPr lvl="1"/>
            <a:endParaRPr lang="el-GR" dirty="0"/>
          </a:p>
          <a:p>
            <a:r>
              <a:rPr lang="en-US" dirty="0" smtClean="0">
                <a:solidFill>
                  <a:srgbClr val="0070C0"/>
                </a:solidFill>
              </a:rPr>
              <a:t>Package access</a:t>
            </a:r>
            <a:r>
              <a:rPr lang="en-US" dirty="0" smtClean="0"/>
              <a:t>: </a:t>
            </a:r>
            <a:r>
              <a:rPr lang="el-GR" dirty="0" smtClean="0"/>
              <a:t>αν δεν προσδιορίσετε </a:t>
            </a:r>
            <a:r>
              <a:rPr lang="en-US" dirty="0" smtClean="0"/>
              <a:t>public, private, </a:t>
            </a:r>
            <a:r>
              <a:rPr lang="el-GR" dirty="0" smtClean="0"/>
              <a:t>ή </a:t>
            </a:r>
            <a:r>
              <a:rPr lang="en-US" dirty="0" smtClean="0"/>
              <a:t>protected access </a:t>
            </a:r>
            <a:r>
              <a:rPr lang="el-GR" dirty="0" smtClean="0"/>
              <a:t>τότε η </a:t>
            </a:r>
            <a:r>
              <a:rPr lang="en-US" dirty="0" smtClean="0"/>
              <a:t>default </a:t>
            </a:r>
            <a:r>
              <a:rPr lang="el-GR" dirty="0" smtClean="0"/>
              <a:t>συμπεριφορά είναι ότι η μεταβλητή είναι </a:t>
            </a:r>
            <a:r>
              <a:rPr lang="el-GR" dirty="0" err="1" smtClean="0"/>
              <a:t>προσβάσιμη</a:t>
            </a:r>
            <a:r>
              <a:rPr lang="el-GR" dirty="0" smtClean="0"/>
              <a:t> από άλλες κλάσεις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μέσα στο ίδιο πακέτο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28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“default”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sz="27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new Date(11,4,2013)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Employee() 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(“empty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contructor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   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Date(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46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3494" y="3465004"/>
            <a:ext cx="5794650" cy="6840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9694" y="476672"/>
            <a:ext cx="8784976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 Date(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hours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5356977"/>
            <a:ext cx="54360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Χτυπάει λάθος η πρόσβαση σε </a:t>
            </a:r>
            <a:r>
              <a:rPr lang="en-US" dirty="0" smtClean="0">
                <a:solidFill>
                  <a:srgbClr val="FF0000"/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πεδία.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974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“default”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Date </a:t>
            </a:r>
            <a:r>
              <a:rPr lang="en-US" sz="27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new Date(11,4,2013)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Employee() 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(“empty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contructor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   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Date(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46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FF0000"/>
                </a:solidFill>
              </a:rPr>
              <a:t>κληρονομικότητα</a:t>
            </a:r>
            <a:r>
              <a:rPr lang="el-GR" dirty="0" smtClean="0"/>
              <a:t> είναι κεντρική έννοια στον αντικειμενοστραφή προγραμματισμό.</a:t>
            </a:r>
          </a:p>
          <a:p>
            <a:r>
              <a:rPr lang="el-GR" dirty="0" smtClean="0"/>
              <a:t>Η ιδέα είναι να ορίσουμε μια </a:t>
            </a:r>
            <a:r>
              <a:rPr lang="el-GR" dirty="0" smtClean="0">
                <a:solidFill>
                  <a:srgbClr val="0070C0"/>
                </a:solidFill>
              </a:rPr>
              <a:t>γενική κλάση </a:t>
            </a:r>
            <a:r>
              <a:rPr lang="el-GR" dirty="0" smtClean="0"/>
              <a:t>που έχει κάποια χαρακτηριστικά (πεδία και μεθόδους) που θέλουμε και μετά να ορίσουμε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εξειδικευμένες παραλλαγές</a:t>
            </a:r>
            <a:r>
              <a:rPr lang="el-GR" dirty="0" smtClean="0"/>
              <a:t> της κλάσης αυτής στις οποίες προσθέτουμε ειδικότερα χαρακτηριστικά.</a:t>
            </a:r>
          </a:p>
          <a:p>
            <a:pPr lvl="1"/>
            <a:r>
              <a:rPr lang="el-GR" dirty="0" smtClean="0"/>
              <a:t>Οι εξειδικευμένες κλάσεις λέμε ότι </a:t>
            </a:r>
            <a:r>
              <a:rPr lang="el-GR" dirty="0" smtClean="0">
                <a:solidFill>
                  <a:srgbClr val="FF0000"/>
                </a:solidFill>
              </a:rPr>
              <a:t>κληρονομούν</a:t>
            </a:r>
            <a:r>
              <a:rPr lang="el-GR" dirty="0" smtClean="0"/>
              <a:t> τα χαρακτηριστικά της γενικής κλάσης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77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3494" y="3465004"/>
            <a:ext cx="5794650" cy="6840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9694" y="476672"/>
            <a:ext cx="8784976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Date = new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hours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5896" y="5356977"/>
            <a:ext cx="54360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OK </a:t>
            </a:r>
            <a:r>
              <a:rPr lang="el-GR" dirty="0" smtClean="0"/>
              <a:t>η πρόσβαση σε </a:t>
            </a:r>
            <a:r>
              <a:rPr lang="en-US" dirty="0" smtClean="0">
                <a:solidFill>
                  <a:srgbClr val="FF0000"/>
                </a:solidFill>
              </a:rPr>
              <a:t>protected </a:t>
            </a:r>
            <a:r>
              <a:rPr lang="el-GR" dirty="0" smtClean="0"/>
              <a:t>πεδία.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127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Υπέρβαση μεθόδων</a:t>
            </a:r>
            <a:r>
              <a:rPr lang="en-US" dirty="0" smtClean="0"/>
              <a:t> (method overriding)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Μία μέθοδος που ορίζεται στην βασική κλάση μπορούμε να την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ξανα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ορίσουμε </a:t>
            </a:r>
            <a:r>
              <a:rPr lang="el-GR" dirty="0" smtClean="0"/>
              <a:t>στην παράγωγη κλάση με διαφορετικό τρόπο</a:t>
            </a:r>
          </a:p>
          <a:p>
            <a:pPr lvl="1"/>
            <a:r>
              <a:rPr lang="el-GR" dirty="0" smtClean="0"/>
              <a:t>Παράδειγμα: η μέθοδος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l-GR" dirty="0" smtClean="0"/>
              <a:t>Την </a:t>
            </a:r>
            <a:r>
              <a:rPr lang="el-GR" dirty="0" err="1" smtClean="0"/>
              <a:t>ξανα</a:t>
            </a:r>
            <a:r>
              <a:rPr lang="el-GR" dirty="0" smtClean="0"/>
              <a:t>-ορίζουμε για κάθε παραγόμενη κλάση ώστε να τυπώνει αυτό π</a:t>
            </a:r>
            <a:r>
              <a:rPr lang="en-US" dirty="0" smtClean="0"/>
              <a:t>o</a:t>
            </a:r>
            <a:r>
              <a:rPr lang="el-GR" dirty="0" smtClean="0"/>
              <a:t>υ θέλουμε</a:t>
            </a:r>
          </a:p>
          <a:p>
            <a:pPr lvl="1"/>
            <a:r>
              <a:rPr lang="el-GR" dirty="0" smtClean="0"/>
              <a:t>Αυτό λέγετε </a:t>
            </a:r>
            <a:r>
              <a:rPr lang="el-GR" dirty="0" smtClean="0">
                <a:solidFill>
                  <a:srgbClr val="FF0000"/>
                </a:solidFill>
              </a:rPr>
              <a:t>υπέρβαση</a:t>
            </a:r>
            <a:r>
              <a:rPr lang="el-GR" dirty="0" smtClean="0"/>
              <a:t> της μεθόδου (</a:t>
            </a:r>
            <a:r>
              <a:rPr lang="en-US" dirty="0" smtClean="0">
                <a:solidFill>
                  <a:srgbClr val="FF0000"/>
                </a:solidFill>
              </a:rPr>
              <a:t>method overriding</a:t>
            </a:r>
            <a:r>
              <a:rPr lang="en-US" dirty="0" smtClean="0"/>
              <a:t>).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υπέρβαση</a:t>
            </a:r>
            <a:r>
              <a:rPr lang="el-GR" dirty="0" smtClean="0"/>
              <a:t> των μεθόδων είναι διαφορετική από την </a:t>
            </a:r>
            <a:r>
              <a:rPr lang="el-GR" dirty="0" smtClean="0">
                <a:solidFill>
                  <a:srgbClr val="0070C0"/>
                </a:solidFill>
              </a:rPr>
              <a:t>υπερφόρτωση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Στην υπερφόρτωση </a:t>
            </a:r>
            <a:r>
              <a:rPr lang="el-GR" dirty="0" smtClean="0">
                <a:solidFill>
                  <a:srgbClr val="0070C0"/>
                </a:solidFill>
              </a:rPr>
              <a:t>αλλάζουμε την υπογραφή </a:t>
            </a:r>
            <a:r>
              <a:rPr lang="el-GR" dirty="0" smtClean="0"/>
              <a:t>της μεθόδου.</a:t>
            </a:r>
          </a:p>
          <a:p>
            <a:pPr lvl="1"/>
            <a:r>
              <a:rPr lang="el-GR" dirty="0" smtClean="0"/>
              <a:t>Εδώ έχουμε την ίδια υπογραφή, απλά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αλλάζει ο κώδικας </a:t>
            </a:r>
            <a:r>
              <a:rPr lang="el-GR" dirty="0" smtClean="0"/>
              <a:t>της παράγωγης κλάσης.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1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941168"/>
            <a:ext cx="6336704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00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sz="27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Employee(Employee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hireDate.toString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69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28" y="5399044"/>
            <a:ext cx="8280920" cy="10542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76672"/>
            <a:ext cx="8229600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newWageRate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hoursWorked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*hours;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 + "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"\n$"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" per hour for " + hours + " hours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23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4837244"/>
            <a:ext cx="8496944" cy="12560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>
                <a:solidFill>
                  <a:srgbClr val="C00000"/>
                </a:solidFill>
              </a:rPr>
              <a:t>Date </a:t>
            </a:r>
            <a:r>
              <a:rPr lang="en-US" dirty="0" err="1">
                <a:solidFill>
                  <a:srgbClr val="C00000"/>
                </a:solidFill>
              </a:rPr>
              <a:t>theDate</a:t>
            </a:r>
            <a:r>
              <a:rPr lang="en-US" dirty="0">
                <a:solidFill>
                  <a:srgbClr val="C00000"/>
                </a:solidFill>
              </a:rPr>
              <a:t>, 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endParaRPr lang="el-GR" dirty="0" smtClean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 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/>
              <a:t>        return (</a:t>
            </a:r>
            <a:r>
              <a:rPr lang="en-US" dirty="0" err="1"/>
              <a:t>getName</a:t>
            </a:r>
            <a:r>
              <a:rPr lang="en-US" dirty="0"/>
              <a:t>( ) + " " + </a:t>
            </a:r>
            <a:r>
              <a:rPr lang="en-US" dirty="0" err="1"/>
              <a:t>getHireDate</a:t>
            </a:r>
            <a:r>
              <a:rPr lang="en-US" dirty="0"/>
              <a:t>( ).</a:t>
            </a:r>
            <a:r>
              <a:rPr lang="en-US" dirty="0" err="1"/>
              <a:t>toString</a:t>
            </a:r>
            <a:r>
              <a:rPr lang="en-US" dirty="0"/>
              <a:t>( ) </a:t>
            </a:r>
          </a:p>
          <a:p>
            <a:r>
              <a:rPr lang="en-US" dirty="0"/>
              <a:t>                                + "\n$" + salary + " per year");</a:t>
            </a:r>
          </a:p>
          <a:p>
            <a:r>
              <a:rPr lang="en-US" dirty="0"/>
              <a:t>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3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4837244"/>
            <a:ext cx="8496944" cy="14000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>
                <a:solidFill>
                  <a:srgbClr val="C00000"/>
                </a:solidFill>
              </a:rPr>
              <a:t>Date </a:t>
            </a:r>
            <a:r>
              <a:rPr lang="en-US" dirty="0" err="1">
                <a:solidFill>
                  <a:srgbClr val="C00000"/>
                </a:solidFill>
              </a:rPr>
              <a:t>theDate</a:t>
            </a:r>
            <a:r>
              <a:rPr lang="en-US" dirty="0">
                <a:solidFill>
                  <a:srgbClr val="C00000"/>
                </a:solidFill>
              </a:rPr>
              <a:t>, 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endParaRPr lang="el-GR" dirty="0" smtClean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 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/>
              <a:t>        return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super.toString</a:t>
            </a:r>
            <a:r>
              <a:rPr lang="en-US" dirty="0">
                <a:solidFill>
                  <a:srgbClr val="FF0000"/>
                </a:solidFill>
              </a:rPr>
              <a:t>( ) </a:t>
            </a:r>
            <a:r>
              <a:rPr lang="en-US" dirty="0" smtClean="0"/>
              <a:t>+ </a:t>
            </a:r>
            <a:r>
              <a:rPr lang="en-US" dirty="0"/>
              <a:t>"\n$" + salary + " per year");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55014" y="4333746"/>
            <a:ext cx="489730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Έτσι καλούμε την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βασικής κλάσης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9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4908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InheritanceDemo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(“Sam",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Date(1,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2010),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100000);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(“Han",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`new Date(1,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2011),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50.50, 40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eve = new Employee(“Gen”, new Date(1,1,2012));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59784" y="3861048"/>
            <a:ext cx="331892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τη μέθοδο της </a:t>
            </a:r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92935" y="4869160"/>
            <a:ext cx="398577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</a:t>
            </a:r>
            <a:r>
              <a:rPr lang="el-GR" dirty="0"/>
              <a:t>τη μέθοδο της </a:t>
            </a:r>
            <a:r>
              <a:rPr lang="en-US" dirty="0" err="1" smtClean="0"/>
              <a:t>HourlyEmployee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33615" y="4365104"/>
            <a:ext cx="416530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</a:t>
            </a:r>
            <a:r>
              <a:rPr lang="el-GR" dirty="0"/>
              <a:t>τη μέθοδο της </a:t>
            </a:r>
            <a:r>
              <a:rPr lang="en-US" dirty="0" err="1" smtClean="0"/>
              <a:t>SalariedEmployee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1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Είπαμε ότι η </a:t>
            </a:r>
            <a:r>
              <a:rPr lang="en-US" dirty="0" smtClean="0"/>
              <a:t>Java </a:t>
            </a:r>
            <a:r>
              <a:rPr lang="el-GR" dirty="0" smtClean="0"/>
              <a:t>για κάθε αντικείμενο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«περιμένει» </a:t>
            </a:r>
            <a:r>
              <a:rPr lang="el-GR" dirty="0" smtClean="0"/>
              <a:t>να δει τις μεθόδους </a:t>
            </a:r>
            <a:r>
              <a:rPr lang="en-US" dirty="0" err="1" smtClean="0">
                <a:solidFill>
                  <a:srgbClr val="0070C0"/>
                </a:solidFill>
              </a:rPr>
              <a:t>toString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0070C0"/>
                </a:solidFill>
              </a:rPr>
              <a:t>equals</a:t>
            </a:r>
          </a:p>
          <a:p>
            <a:pPr lvl="1"/>
            <a:r>
              <a:rPr lang="el-GR" dirty="0" smtClean="0"/>
              <a:t>Αυτό σημαίνει ότι οι μέθοδοι αυτές ορίζονται στην κλάση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 </a:t>
            </a:r>
            <a:r>
              <a:rPr lang="el-GR" dirty="0" smtClean="0"/>
              <a:t>που είναι ο πρόγονος όλων το κλάσεων και κάθε νέα κλάση μπορεί να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υπερβεί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override</a:t>
            </a:r>
            <a:r>
              <a:rPr lang="en-US" dirty="0" smtClean="0"/>
              <a:t>).</a:t>
            </a:r>
            <a:endParaRPr lang="el-GR" dirty="0" smtClean="0"/>
          </a:p>
          <a:p>
            <a:pPr lvl="1"/>
            <a:r>
              <a:rPr lang="el-GR" dirty="0" smtClean="0"/>
              <a:t>Είδαμε παραδείγματα πως </a:t>
            </a:r>
            <a:r>
              <a:rPr lang="el-GR" dirty="0" err="1" smtClean="0"/>
              <a:t>υπερβήκαμε</a:t>
            </a:r>
            <a:r>
              <a:rPr lang="el-GR" dirty="0" smtClean="0"/>
              <a:t> την μέθοδο </a:t>
            </a:r>
            <a:r>
              <a:rPr lang="en-US" dirty="0" err="1" smtClean="0"/>
              <a:t>toString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61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 equals </a:t>
            </a:r>
            <a:r>
              <a:rPr lang="el-GR" dirty="0" smtClean="0"/>
              <a:t>στην κλάση </a:t>
            </a:r>
            <a:r>
              <a:rPr lang="en-US" dirty="0" smtClean="0"/>
              <a:t>Object </a:t>
            </a:r>
            <a:r>
              <a:rPr lang="el-GR" dirty="0" smtClean="0"/>
              <a:t>ορίζεται ως: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equals(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other)</a:t>
            </a:r>
          </a:p>
          <a:p>
            <a:pPr lvl="1"/>
            <a:endParaRPr lang="en-US" dirty="0"/>
          </a:p>
          <a:p>
            <a:r>
              <a:rPr lang="el-GR" dirty="0" smtClean="0"/>
              <a:t>Για την κλάση </a:t>
            </a:r>
            <a:r>
              <a:rPr lang="en-US" dirty="0" smtClean="0"/>
              <a:t>Employee </a:t>
            </a:r>
            <a:r>
              <a:rPr lang="el-GR" dirty="0" smtClean="0"/>
              <a:t>θα την ορίσουμε ως: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equals(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other)</a:t>
            </a:r>
          </a:p>
          <a:p>
            <a:pPr lvl="1"/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/>
              <a:t>Αλλάζουμε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υπογραφή </a:t>
            </a:r>
            <a:r>
              <a:rPr lang="el-GR" dirty="0" smtClean="0"/>
              <a:t>της κλάσης, άρα δεν κάνουμε </a:t>
            </a:r>
            <a:r>
              <a:rPr lang="el-GR" dirty="0" smtClean="0">
                <a:solidFill>
                  <a:srgbClr val="0070C0"/>
                </a:solidFill>
              </a:rPr>
              <a:t>υπέρβαση</a:t>
            </a:r>
            <a:r>
              <a:rPr lang="el-GR" dirty="0" smtClean="0"/>
              <a:t>, αλλά </a:t>
            </a:r>
            <a:r>
              <a:rPr lang="el-GR" dirty="0" smtClean="0">
                <a:solidFill>
                  <a:srgbClr val="0070C0"/>
                </a:solidFill>
              </a:rPr>
              <a:t>υπερφόρτωση</a:t>
            </a:r>
            <a:r>
              <a:rPr lang="el-GR" dirty="0" smtClean="0"/>
              <a:t> της </a:t>
            </a:r>
            <a:r>
              <a:rPr lang="en-US" dirty="0" smtClean="0"/>
              <a:t>equals</a:t>
            </a:r>
          </a:p>
          <a:p>
            <a:pPr lvl="1"/>
            <a:r>
              <a:rPr lang="el-GR" dirty="0" smtClean="0"/>
              <a:t>Πως θα την ορίσουμε ώστε να κάνουμε υπέρβαση?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85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null)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return false;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!=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otherObject.getClass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return false;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Employee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(Employee)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return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(otherEmployee.name)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&amp;&amp;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hireDate.equals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otherEmployee.hireDate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4499992" y="2996952"/>
            <a:ext cx="4536626" cy="612068"/>
          </a:xfrm>
          <a:prstGeom prst="wedgeRectCallout">
            <a:avLst>
              <a:gd name="adj1" fmla="val -67861"/>
              <a:gd name="adj2" fmla="val 53963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getClass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  <a:r>
              <a:rPr lang="el-GR" sz="1600" dirty="0" smtClean="0">
                <a:solidFill>
                  <a:schemeClr val="tx1"/>
                </a:solidFill>
              </a:rPr>
              <a:t>μέθοδος της </a:t>
            </a:r>
            <a:r>
              <a:rPr lang="en-US" sz="1600" dirty="0" smtClean="0">
                <a:solidFill>
                  <a:schemeClr val="tx1"/>
                </a:solidFill>
              </a:rPr>
              <a:t>Object, </a:t>
            </a:r>
            <a:r>
              <a:rPr lang="el-GR" sz="1600" dirty="0" smtClean="0">
                <a:solidFill>
                  <a:schemeClr val="tx1"/>
                </a:solidFill>
              </a:rPr>
              <a:t>επιστρέφει μια αναπαράσταση της κλάσης του αντικειμένου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3995936" y="3933056"/>
            <a:ext cx="5040682" cy="504056"/>
          </a:xfrm>
          <a:prstGeom prst="wedgeRectCallout">
            <a:avLst>
              <a:gd name="adj1" fmla="val -20833"/>
              <a:gd name="adj2" fmla="val 74594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Downcasting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  <a:r>
              <a:rPr lang="el-GR" sz="1600" dirty="0" smtClean="0">
                <a:solidFill>
                  <a:schemeClr val="tx1"/>
                </a:solidFill>
              </a:rPr>
              <a:t>μετατροπή ενός αντικειμένου από μια υψηλότερη σε μία χαμηλότερη κλάση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5445224"/>
            <a:ext cx="479324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n-US" dirty="0" err="1" smtClean="0"/>
              <a:t>downcasting</a:t>
            </a:r>
            <a:r>
              <a:rPr lang="en-US" dirty="0" smtClean="0"/>
              <a:t> </a:t>
            </a:r>
            <a:r>
              <a:rPr lang="el-GR" dirty="0" smtClean="0"/>
              <a:t>δεν είναι πάντα δυνατόν και αν δεν γίνει σωστά μπορεί να προκαλέσει λάθη κατά την εκτέλεση του προγράμματος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9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6553200" y="3417332"/>
            <a:ext cx="2438400" cy="33147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11868"/>
            <a:ext cx="8507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Έχουμε μια </a:t>
            </a:r>
            <a:r>
              <a:rPr lang="el-GR" sz="2000" dirty="0" smtClean="0">
                <a:solidFill>
                  <a:srgbClr val="0070C0"/>
                </a:solidFill>
              </a:rPr>
              <a:t>Βασική Κλάση (</a:t>
            </a:r>
            <a:r>
              <a:rPr lang="en-US" sz="2000" dirty="0" smtClean="0">
                <a:solidFill>
                  <a:srgbClr val="0070C0"/>
                </a:solidFill>
              </a:rPr>
              <a:t>Base Class) </a:t>
            </a:r>
            <a:r>
              <a:rPr lang="el-GR" sz="2000" dirty="0" smtClean="0"/>
              <a:t>Β, με κάποια πεδία και μεθόδους.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2699266"/>
            <a:ext cx="2209800" cy="168806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2865979"/>
            <a:ext cx="1447800" cy="538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3625334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88373" y="2338796"/>
            <a:ext cx="3956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Θέλουμε να δημιουργήσουμε μια νέα κλάση </a:t>
            </a:r>
            <a:r>
              <a:rPr lang="en-US" sz="2000" dirty="0" smtClean="0"/>
              <a:t>D</a:t>
            </a:r>
            <a:r>
              <a:rPr lang="el-GR" sz="2000" dirty="0" smtClean="0"/>
              <a:t> η οποία να έχει όλα τα χαρακτηριστικά της Β, αλλά και κάποια επιπλέον.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4595857"/>
            <a:ext cx="62483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Αντί να ξαναγράψουμε τον ίδιο κώδικα δημιουργούμε μια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Παράγωγη Κλάση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(Derived Class) </a:t>
            </a:r>
            <a:r>
              <a:rPr lang="en-US" sz="2000" dirty="0"/>
              <a:t>D</a:t>
            </a:r>
            <a:r>
              <a:rPr lang="el-GR" sz="2000" dirty="0" smtClean="0"/>
              <a:t>, η οποία </a:t>
            </a:r>
            <a:r>
              <a:rPr lang="el-GR" sz="2000" dirty="0" smtClean="0">
                <a:solidFill>
                  <a:srgbClr val="FF0000"/>
                </a:solidFill>
              </a:rPr>
              <a:t>κληρονομεί</a:t>
            </a:r>
            <a:r>
              <a:rPr lang="el-GR" sz="2000" dirty="0" smtClean="0"/>
              <a:t> όλη τη λειτουργικότητα της Βασικής Κλάσης Β και στην οποία προσθέτουμε τα νέα πεδία και μεθόδους.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6696335" y="4969996"/>
            <a:ext cx="2209800" cy="1676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77335" y="5120537"/>
            <a:ext cx="1447800" cy="533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077335" y="5884396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5324" y="2326974"/>
            <a:ext cx="1861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Βασική Κλάση 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077335" y="3640121"/>
            <a:ext cx="1447800" cy="52614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077335" y="4287626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Q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675093" y="3048000"/>
            <a:ext cx="2252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Παράγωγη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4171" y="6362700"/>
            <a:ext cx="4971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Αυτή διαδικασία λέγεται </a:t>
            </a:r>
            <a:r>
              <a:rPr lang="el-GR" sz="2000" dirty="0" smtClean="0">
                <a:solidFill>
                  <a:srgbClr val="FF0000"/>
                </a:solidFill>
              </a:rPr>
              <a:t>κληρονομικότητα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3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67" y="1628800"/>
            <a:ext cx="90010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αντίθετη κατεύθυνση μπορεί να γίνει χωρίς να χρειάζεται </a:t>
            </a:r>
            <a:r>
              <a:rPr lang="en-US" dirty="0" smtClean="0"/>
              <a:t>casting</a:t>
            </a:r>
          </a:p>
          <a:p>
            <a:pPr lvl="1"/>
            <a:r>
              <a:rPr lang="el-GR" dirty="0" smtClean="0"/>
              <a:t>Μπορούμε να κάνουμε μια ανάθεση </a:t>
            </a:r>
            <a:r>
              <a:rPr lang="en-US" dirty="0" smtClean="0">
                <a:solidFill>
                  <a:srgbClr val="0070C0"/>
                </a:solidFill>
              </a:rPr>
              <a:t>x =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δύο αντικειμένων αν: </a:t>
            </a:r>
          </a:p>
          <a:p>
            <a:pPr lvl="2"/>
            <a:r>
              <a:rPr lang="el-GR" dirty="0"/>
              <a:t>τα δύο αντικείμενα να είναι της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ίδιας κλάσης </a:t>
            </a:r>
            <a:r>
              <a:rPr lang="el-GR" dirty="0"/>
              <a:t>ή </a:t>
            </a:r>
          </a:p>
          <a:p>
            <a:pPr lvl="2"/>
            <a:r>
              <a:rPr lang="el-GR" dirty="0"/>
              <a:t>η κλάση του αντικειμένου που </a:t>
            </a:r>
            <a:r>
              <a:rPr lang="el-GR" dirty="0">
                <a:solidFill>
                  <a:srgbClr val="0070C0"/>
                </a:solidFill>
              </a:rPr>
              <a:t>ανατίθεται</a:t>
            </a:r>
            <a:r>
              <a:rPr lang="el-GR" dirty="0"/>
              <a:t> (</a:t>
            </a:r>
            <a:r>
              <a:rPr lang="el-GR" dirty="0">
                <a:solidFill>
                  <a:srgbClr val="FF0000"/>
                </a:solidFill>
              </a:rPr>
              <a:t>y</a:t>
            </a:r>
            <a:r>
              <a:rPr lang="el-GR" dirty="0"/>
              <a:t>)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0070C0"/>
                </a:solidFill>
              </a:rPr>
              <a:t>απόγονος</a:t>
            </a:r>
            <a:r>
              <a:rPr lang="el-GR" dirty="0" smtClean="0"/>
              <a:t> της κλάσης του </a:t>
            </a:r>
            <a:r>
              <a:rPr lang="el-GR" dirty="0"/>
              <a:t>αντικειμένου στο οποίο γίνεται </a:t>
            </a:r>
            <a:r>
              <a:rPr lang="el-GR" dirty="0" smtClean="0"/>
              <a:t>η </a:t>
            </a:r>
            <a:r>
              <a:rPr lang="el-GR" dirty="0"/>
              <a:t>ανάθεση (</a:t>
            </a:r>
            <a:r>
              <a:rPr lang="el-GR" dirty="0">
                <a:solidFill>
                  <a:srgbClr val="0070C0"/>
                </a:solidFill>
              </a:rPr>
              <a:t>x</a:t>
            </a:r>
            <a:r>
              <a:rPr lang="el-GR" dirty="0" smtClean="0"/>
              <a:t>)</a:t>
            </a:r>
          </a:p>
          <a:p>
            <a:pPr lvl="2"/>
            <a:endParaRPr lang="el-GR" dirty="0"/>
          </a:p>
          <a:p>
            <a:r>
              <a:rPr lang="el-GR" dirty="0" smtClean="0"/>
              <a:t>Για παράδειγμα,</a:t>
            </a:r>
            <a:r>
              <a:rPr lang="en-US" dirty="0" smtClean="0"/>
              <a:t> </a:t>
            </a:r>
            <a:r>
              <a:rPr lang="el-GR" dirty="0" smtClean="0"/>
              <a:t>ο παρακάτω κώδικας δουλεύει χωρίς πρόβλημα: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anEmployee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 Employee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anEmployee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hEmployee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28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Date("January", 1, 2004),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Date("February", 1, 2003), 50.50, 40);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employeeObject.getName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employeeObject.getHireDate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5589240"/>
            <a:ext cx="6910625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καλούμε την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sz="2000" dirty="0" smtClean="0"/>
              <a:t> </a:t>
            </a:r>
            <a:r>
              <a:rPr lang="el-GR" dirty="0" smtClean="0"/>
              <a:t>έμμεσα κάνουμε τις αναθέσεις:</a:t>
            </a:r>
          </a:p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endParaRPr lang="el-GR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9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Date("January", 1, 2004),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Date("February", 1, 2003), 50.50, 40);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5373216"/>
            <a:ext cx="5857762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Τι θα τυπώσει η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sz="2400" dirty="0" smtClean="0"/>
              <a:t> </a:t>
            </a:r>
            <a:r>
              <a:rPr lang="el-GR" dirty="0" smtClean="0"/>
              <a:t>όταν την καλέσουμε</a:t>
            </a:r>
            <a:r>
              <a:rPr lang="en-US" dirty="0" smtClean="0"/>
              <a:t> </a:t>
            </a:r>
            <a:r>
              <a:rPr lang="el-GR" dirty="0" smtClean="0"/>
              <a:t>με ορίσματα το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sz="2400" dirty="0" smtClean="0"/>
              <a:t> </a:t>
            </a:r>
            <a:r>
              <a:rPr lang="el-GR" dirty="0" smtClean="0"/>
              <a:t>και το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dirty="0" smtClean="0"/>
              <a:t>?</a:t>
            </a:r>
            <a:r>
              <a:rPr lang="el-GR" dirty="0" smtClean="0"/>
              <a:t> </a:t>
            </a:r>
          </a:p>
          <a:p>
            <a:r>
              <a:rPr lang="el-GR" dirty="0" smtClean="0"/>
              <a:t>Ποια μέθοδος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</a:t>
            </a:r>
            <a:r>
              <a:rPr lang="el-GR" dirty="0" smtClean="0"/>
              <a:t>θα κληθεί?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2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Date("January", 1, 2004),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Date("February", 1, 2003), 50.50, 40);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0335" y="5229200"/>
            <a:ext cx="7729970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Θα καλέσει την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κλάσης του αντικειμένου που περνάμε σαν όρισμα </a:t>
            </a:r>
            <a:r>
              <a:rPr lang="en-US" dirty="0" smtClean="0"/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ή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dirty="0" smtClean="0"/>
              <a:t>) </a:t>
            </a:r>
            <a:r>
              <a:rPr lang="el-GR" dirty="0" smtClean="0"/>
              <a:t>και όχι την κλάση που εμφανίζεται στον ορισμό της παραμέτρου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dirty="0" smtClean="0"/>
              <a:t>)</a:t>
            </a:r>
            <a:r>
              <a:rPr lang="el-GR" dirty="0" smtClean="0"/>
              <a:t>.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Ο μηχανισμός αυτός ονομάζεται </a:t>
            </a:r>
            <a:r>
              <a:rPr lang="en-US" dirty="0" smtClean="0">
                <a:solidFill>
                  <a:srgbClr val="FF0000"/>
                </a:solidFill>
              </a:rPr>
              <a:t>late binding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l-GR" dirty="0" smtClean="0"/>
              <a:t>και/ή </a:t>
            </a:r>
            <a:r>
              <a:rPr lang="el-GR" dirty="0" smtClean="0">
                <a:solidFill>
                  <a:srgbClr val="FF0000"/>
                </a:solidFill>
              </a:rPr>
              <a:t>πολυμορφισμός</a:t>
            </a:r>
            <a:r>
              <a:rPr lang="el-G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9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Late Binding (</a:t>
            </a:r>
            <a:r>
              <a:rPr lang="el-GR" dirty="0" smtClean="0"/>
              <a:t>καθυστερημένη δέσμευση)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Στη </a:t>
            </a:r>
            <a:r>
              <a:rPr lang="en-US" dirty="0" smtClean="0"/>
              <a:t>Java </a:t>
            </a:r>
            <a:r>
              <a:rPr lang="el-GR" dirty="0" smtClean="0"/>
              <a:t>ο κώδικας που θα εκτελεστεί όταν καλούμε μια μέθοδο δεν καθορίζεται </a:t>
            </a:r>
            <a:r>
              <a:rPr lang="en-US" dirty="0" smtClean="0"/>
              <a:t>(</a:t>
            </a:r>
            <a:r>
              <a:rPr lang="el-GR" dirty="0" smtClean="0"/>
              <a:t>δεσμεύεται) </a:t>
            </a:r>
            <a:r>
              <a:rPr lang="el-GR" dirty="0" smtClean="0">
                <a:solidFill>
                  <a:srgbClr val="0070C0"/>
                </a:solidFill>
              </a:rPr>
              <a:t>όταν γίνεται η μεταγλώττιση </a:t>
            </a:r>
            <a:r>
              <a:rPr lang="el-GR" dirty="0" smtClean="0"/>
              <a:t>του προγράμματος (</a:t>
            </a:r>
            <a:r>
              <a:rPr lang="en-US" dirty="0" smtClean="0">
                <a:solidFill>
                  <a:srgbClr val="FF0000"/>
                </a:solidFill>
              </a:rPr>
              <a:t>early binding</a:t>
            </a:r>
            <a:r>
              <a:rPr lang="en-US" dirty="0" smtClean="0"/>
              <a:t>)</a:t>
            </a:r>
            <a:r>
              <a:rPr lang="el-GR" dirty="0" smtClean="0"/>
              <a:t> αλλά </a:t>
            </a:r>
            <a:r>
              <a:rPr lang="el-GR" dirty="0" smtClean="0">
                <a:solidFill>
                  <a:srgbClr val="0070C0"/>
                </a:solidFill>
              </a:rPr>
              <a:t>όταν γίνει η κλήση της μεθόδου </a:t>
            </a:r>
            <a:r>
              <a:rPr lang="el-GR" dirty="0" smtClean="0"/>
              <a:t>από το αντικείμενο (</a:t>
            </a:r>
            <a:r>
              <a:rPr lang="en-US" dirty="0" smtClean="0">
                <a:solidFill>
                  <a:srgbClr val="FF0000"/>
                </a:solidFill>
              </a:rPr>
              <a:t>late binding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Τη στιγμή εκείνη ξέρουμε ακριβώς την κλάση του αντικειμένου που καλεί την μέθοδο (π.χ.,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/>
              <a:t>ή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l-GR" dirty="0" smtClean="0"/>
              <a:t>) και μπορούμε να εκτελέσουμε τον κατάλληλο κώδικα.</a:t>
            </a:r>
          </a:p>
          <a:p>
            <a:pPr lvl="1"/>
            <a:r>
              <a:rPr lang="el-GR" dirty="0" smtClean="0"/>
              <a:t>Το κάθε αντικείμενο έχει </a:t>
            </a:r>
            <a:r>
              <a:rPr lang="el-GR" dirty="0" smtClean="0">
                <a:solidFill>
                  <a:srgbClr val="0070C0"/>
                </a:solidFill>
              </a:rPr>
              <a:t>πληροφορία</a:t>
            </a:r>
            <a:r>
              <a:rPr lang="el-GR" dirty="0" smtClean="0"/>
              <a:t> για τον ορισμό (κώδικα) των μεθόδων του.</a:t>
            </a:r>
          </a:p>
          <a:p>
            <a:r>
              <a:rPr lang="el-GR" dirty="0" smtClean="0"/>
              <a:t>Ο μηχανισμός του </a:t>
            </a:r>
            <a:r>
              <a:rPr lang="en-US" dirty="0" smtClean="0"/>
              <a:t>late binding </a:t>
            </a:r>
            <a:r>
              <a:rPr lang="el-GR" dirty="0" smtClean="0"/>
              <a:t>(</a:t>
            </a:r>
            <a:r>
              <a:rPr lang="el-GR" dirty="0" smtClean="0">
                <a:solidFill>
                  <a:srgbClr val="FF0000"/>
                </a:solidFill>
              </a:rPr>
              <a:t>καθυστερημένη δέσμευση</a:t>
            </a:r>
            <a:r>
              <a:rPr lang="el-GR" dirty="0" smtClean="0"/>
              <a:t>) εφαρμόζεται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για όλες τις μεθόδους </a:t>
            </a:r>
            <a:r>
              <a:rPr lang="el-GR" dirty="0" smtClean="0"/>
              <a:t>στην </a:t>
            </a:r>
            <a:r>
              <a:rPr lang="en-US" dirty="0" smtClean="0"/>
              <a:t>Java (</a:t>
            </a:r>
            <a:r>
              <a:rPr lang="el-GR" dirty="0" smtClean="0"/>
              <a:t>σε αντίθεση με άλλες γλώσσες προγραμματισμού).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23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Example3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= new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Date(1,1,201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("bob",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Date(1,1,201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20, 160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charlie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Date(1,1,2012), 24000);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		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3;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87216" y="5733256"/>
            <a:ext cx="705678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Για κάθε στοιχείο του πίνακα καλείται </a:t>
            </a:r>
            <a:r>
              <a:rPr lang="el-GR" dirty="0" smtClean="0">
                <a:solidFill>
                  <a:srgbClr val="FF0000"/>
                </a:solidFill>
              </a:rPr>
              <a:t>διαφορετική</a:t>
            </a:r>
            <a:r>
              <a:rPr lang="el-GR" dirty="0" smtClean="0"/>
              <a:t> μέθοδος </a:t>
            </a:r>
            <a:r>
              <a:rPr lang="en-US" dirty="0" err="1" smtClean="0"/>
              <a:t>toString</a:t>
            </a:r>
            <a:r>
              <a:rPr lang="el-GR" dirty="0" smtClean="0"/>
              <a:t> ανάλογα με το αντικείμενο που τοποθετήσαμε σε εκείνη τη θέση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90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573016"/>
            <a:ext cx="3528392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336704"/>
          </a:xfr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String name;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double price;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price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Price and total cost = $" + price);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double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price;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otherSale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(otherSale.name)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bill( ) ==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otherSale.bill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otherSale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(bill( )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otherSale.bill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45510" y="620688"/>
            <a:ext cx="518457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err="1" smtClean="0"/>
              <a:t>Συμφωνα</a:t>
            </a:r>
            <a:r>
              <a:rPr lang="el-GR" dirty="0" smtClean="0"/>
              <a:t> με το βιβλίο δεν συνίσταται η χρήση της </a:t>
            </a:r>
            <a:r>
              <a:rPr lang="en-US" dirty="0" smtClean="0"/>
              <a:t>protected </a:t>
            </a:r>
            <a:r>
              <a:rPr lang="el-GR" dirty="0" smtClean="0"/>
              <a:t>αλλά την χρησιμοποιούμε για απλότητα στο παράδειγμα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296" y="2996952"/>
            <a:ext cx="4794760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336704"/>
          </a:xfr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discount;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theDiscount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super(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discount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theDiscount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double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double fraction = discount/100;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(1 - fraction)*price;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" Price = $" +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price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+ " Discount = " + discount + "%\n"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+ "   Total cost = $" + bill(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3162054"/>
            <a:ext cx="349326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Υπέρβαση της μεθόδου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7808" y="6031639"/>
            <a:ext cx="3995568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Δεν </a:t>
            </a:r>
            <a:r>
              <a:rPr lang="el-GR" dirty="0" smtClean="0"/>
              <a:t>έχουμε υπέρβαση των μεθόδων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και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24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2073" y="4960303"/>
            <a:ext cx="5088512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2585215"/>
            <a:ext cx="3960440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424936" cy="6336704"/>
          </a:xfr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myLateBindingDemo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simple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("floor mat", 10.00);//One item at $10.00.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discount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("floor mat", 11.00, 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 //One item at $11.00 with a 10% discount.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(simple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(discount);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simple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("Discounted item is cheaper.");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("Discounted item is not cheaper.");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regularPrice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("cup holder", 9.90);//One item at $9.90.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specialPrice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("cup holder", 11.00, 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 //One item at $11.00 with a 10% discount.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regularPrice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specialPrice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specialPrice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regularPrice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("Deals are equal.");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("Deals are not equal.");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52120" y="2000440"/>
            <a:ext cx="331236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Οι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sz="1600" dirty="0" smtClean="0"/>
              <a:t> </a:t>
            </a:r>
            <a:r>
              <a:rPr lang="el-GR" sz="1600" dirty="0" smtClean="0"/>
              <a:t>και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l-GR" sz="1600" dirty="0" smtClean="0"/>
              <a:t> κληρονομούνται από την 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>
            <a:off x="3347864" y="2292828"/>
            <a:ext cx="2304256" cy="2923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>
            <a:off x="3779912" y="2292828"/>
            <a:ext cx="1872208" cy="26674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24128" y="4293096"/>
            <a:ext cx="3419872" cy="107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Με το μηχανισμό του </a:t>
            </a:r>
            <a:r>
              <a:rPr lang="en-US" sz="1600" dirty="0" smtClean="0">
                <a:solidFill>
                  <a:srgbClr val="FF0000"/>
                </a:solidFill>
              </a:rPr>
              <a:t>late binding </a:t>
            </a:r>
            <a:r>
              <a:rPr lang="el-GR" sz="1600" dirty="0" smtClean="0"/>
              <a:t>στην κλήση τους ξέρουμε ότι το αντικείμενο που τις καλεί είναι τύπου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myDiscountSale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331640" y="5877272"/>
            <a:ext cx="7812360" cy="8617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Ξέρουμε λοιπόν ότι όταν εκτελούμε τον κώδικα </a:t>
            </a:r>
            <a:r>
              <a:rPr lang="el-GR" sz="1600" dirty="0"/>
              <a:t>της</a:t>
            </a:r>
            <a:r>
              <a:rPr lang="el-GR" sz="1600" dirty="0" smtClean="0"/>
              <a:t>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sz="1600" dirty="0"/>
              <a:t> </a:t>
            </a:r>
            <a:r>
              <a:rPr lang="el-GR" sz="1600" dirty="0"/>
              <a:t>και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l-GR" sz="1600" dirty="0"/>
              <a:t> </a:t>
            </a:r>
            <a:r>
              <a:rPr lang="el-GR" sz="1600" dirty="0" smtClean="0"/>
              <a:t>η μέθοδος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bill()</a:t>
            </a:r>
            <a:r>
              <a:rPr lang="el-G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dirty="0" smtClean="0"/>
              <a:t>που θα πρέπει να καλέσουμε είναι αυτή της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l-GR" sz="16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dirty="0" smtClean="0"/>
              <a:t>ενώ για το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otherSale.bill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sz="1600" dirty="0" smtClean="0"/>
              <a:t>είναι </a:t>
            </a:r>
            <a:r>
              <a:rPr lang="el-GR" sz="1600" dirty="0"/>
              <a:t>αυτή της 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7608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διαφορετικό  πρόβλημα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Ας υποθέσουμε ότι στην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Employee</a:t>
            </a:r>
            <a:r>
              <a:rPr lang="en-US" dirty="0" smtClean="0"/>
              <a:t> </a:t>
            </a:r>
            <a:r>
              <a:rPr lang="el-GR" dirty="0" smtClean="0"/>
              <a:t>θέλουμε να προσθέσουμε μια μέθοδο που ελέγχει αν δύο υπάλληλοι έχουν τον ίδιο μισθό (ανεξάρτητα αν είναι ωρομίσθιοι, ή πλήρους απασχόλησης)</a:t>
            </a:r>
          </a:p>
          <a:p>
            <a:r>
              <a:rPr lang="el-GR" dirty="0" smtClean="0"/>
              <a:t>Η συνάρτηση είναι απλή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Το </a:t>
            </a:r>
            <a:r>
              <a:rPr lang="el-GR" dirty="0" smtClean="0">
                <a:solidFill>
                  <a:srgbClr val="FF0000"/>
                </a:solidFill>
              </a:rPr>
              <a:t>πρόβλημα</a:t>
            </a:r>
            <a:r>
              <a:rPr lang="en-US" dirty="0" smtClean="0"/>
              <a:t>: </a:t>
            </a:r>
            <a:r>
              <a:rPr lang="el-GR" dirty="0" smtClean="0"/>
              <a:t>Που θα την ορίσουμε? </a:t>
            </a:r>
            <a:endParaRPr lang="en-US" dirty="0" smtClean="0"/>
          </a:p>
          <a:p>
            <a:pPr lvl="1"/>
            <a:r>
              <a:rPr lang="el-GR" dirty="0" smtClean="0"/>
              <a:t>Ιδανικά στην </a:t>
            </a:r>
            <a:r>
              <a:rPr lang="en-US" dirty="0" smtClean="0">
                <a:solidFill>
                  <a:srgbClr val="0070C0"/>
                </a:solidFill>
              </a:rPr>
              <a:t>Employee</a:t>
            </a:r>
            <a:r>
              <a:rPr lang="en-US" dirty="0" smtClean="0"/>
              <a:t>, </a:t>
            </a:r>
            <a:r>
              <a:rPr lang="el-GR" dirty="0" smtClean="0"/>
              <a:t>αλλά η </a:t>
            </a:r>
            <a:r>
              <a:rPr lang="en-US" dirty="0" smtClean="0">
                <a:solidFill>
                  <a:srgbClr val="0070C0"/>
                </a:solidFill>
              </a:rPr>
              <a:t>Employee </a:t>
            </a:r>
            <a:r>
              <a:rPr lang="el-GR" dirty="0" smtClean="0"/>
              <a:t>δεν έχει συνάρτηση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Αν την ορίσουμε στην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 smtClean="0"/>
              <a:t>, </a:t>
            </a:r>
            <a:r>
              <a:rPr lang="el-GR" dirty="0" smtClean="0"/>
              <a:t>ή στην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 smtClean="0"/>
              <a:t>, </a:t>
            </a:r>
            <a:r>
              <a:rPr lang="el-GR" dirty="0" smtClean="0"/>
              <a:t>δεν μπορούμε να περάσουμε όρισμα </a:t>
            </a:r>
            <a:r>
              <a:rPr lang="en-US" dirty="0" smtClean="0">
                <a:solidFill>
                  <a:srgbClr val="0070C0"/>
                </a:solidFill>
              </a:rPr>
              <a:t>Employee </a:t>
            </a:r>
            <a:r>
              <a:rPr lang="el-GR" dirty="0" smtClean="0"/>
              <a:t>εφόσον δεν έχει μέθοδο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2782584"/>
            <a:ext cx="8229600" cy="2086575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sameSalary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(Employee other)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this.getPay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other.getPay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return true;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false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73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419872" y="1761640"/>
            <a:ext cx="2480041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63376" y="1997408"/>
            <a:ext cx="2193032" cy="79942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err="1" smtClean="0"/>
              <a:t>hiringDate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22897" y="2958533"/>
            <a:ext cx="1650808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getName</a:t>
            </a:r>
            <a:endParaRPr lang="en-US" dirty="0" smtClean="0"/>
          </a:p>
          <a:p>
            <a:pPr algn="ctr"/>
            <a:r>
              <a:rPr lang="en-US" dirty="0" err="1" smtClean="0"/>
              <a:t>getHiringDate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16126" y="131754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57200" y="3074457"/>
            <a:ext cx="2438400" cy="36934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71500" y="4648200"/>
            <a:ext cx="2209800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72962" y="3181902"/>
            <a:ext cx="1806876" cy="75115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hours</a:t>
            </a:r>
          </a:p>
          <a:p>
            <a:pPr algn="ctr"/>
            <a:r>
              <a:rPr lang="en-US" dirty="0" err="1" smtClean="0"/>
              <a:t>wageRate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52500" y="4005064"/>
            <a:ext cx="1447800" cy="5375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getPay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5031" y="2612163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HourlyEmpoyee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400800" y="3074457"/>
            <a:ext cx="2438400" cy="36934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525985" y="3181902"/>
            <a:ext cx="2146933" cy="61366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annualSalary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906985" y="3933055"/>
            <a:ext cx="1447800" cy="4971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getPay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476018" y="261216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0996" y="5841709"/>
            <a:ext cx="1650808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getName</a:t>
            </a:r>
            <a:endParaRPr lang="en-US" dirty="0" smtClean="0"/>
          </a:p>
          <a:p>
            <a:pPr algn="ctr"/>
            <a:r>
              <a:rPr lang="en-US" dirty="0" err="1" smtClean="0"/>
              <a:t>getHiringDate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715031" y="4873408"/>
            <a:ext cx="2003402" cy="79942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err="1" smtClean="0"/>
              <a:t>hiringDate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525985" y="4593165"/>
            <a:ext cx="2209800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805481" y="5786674"/>
            <a:ext cx="1650808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getName</a:t>
            </a:r>
            <a:endParaRPr lang="en-US" dirty="0" smtClean="0"/>
          </a:p>
          <a:p>
            <a:pPr algn="ctr"/>
            <a:r>
              <a:rPr lang="en-US" dirty="0" err="1" smtClean="0"/>
              <a:t>getHiringDate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669516" y="4818373"/>
            <a:ext cx="2003402" cy="79942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err="1" smtClean="0"/>
              <a:t>hiringDate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63377" y="4273860"/>
            <a:ext cx="2664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παράγωγες κλάσεις κληρονομούν τα πεδία και τις μεθόδους της βασικής κλάσης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Πλεονέκτημα: επαναχρησιμοποίηση του κώδικα!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Αφηρημένες 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λύση είναι να ορίσουμε την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dirty="0" smtClean="0"/>
              <a:t>ως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αφηρημένη μέθοδο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abstract method</a:t>
            </a:r>
            <a:r>
              <a:rPr lang="en-US" dirty="0" smtClean="0"/>
              <a:t>) </a:t>
            </a:r>
            <a:r>
              <a:rPr lang="el-GR" dirty="0" smtClean="0"/>
              <a:t>της</a:t>
            </a:r>
            <a:r>
              <a:rPr lang="en-US" dirty="0" smtClean="0"/>
              <a:t> Employee.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Μια αφηρημένη μέθοδος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δηλώνεται</a:t>
            </a:r>
            <a:r>
              <a:rPr lang="el-GR" dirty="0" smtClean="0"/>
              <a:t> σε μία κλάση αλλά </a:t>
            </a:r>
            <a:r>
              <a:rPr lang="el-GR" dirty="0" smtClean="0">
                <a:solidFill>
                  <a:srgbClr val="0070C0"/>
                </a:solidFill>
              </a:rPr>
              <a:t>ορίζεται</a:t>
            </a:r>
            <a:r>
              <a:rPr lang="el-GR" dirty="0" smtClean="0"/>
              <a:t> στις παράγωγες κλάσεις. </a:t>
            </a:r>
          </a:p>
          <a:p>
            <a:pPr lvl="1"/>
            <a:r>
              <a:rPr lang="el-GR" dirty="0"/>
              <a:t>Χρησιμοποιούμε τη </a:t>
            </a:r>
            <a:r>
              <a:rPr lang="el-GR" dirty="0" smtClean="0"/>
              <a:t>δεσμευμένη </a:t>
            </a:r>
            <a:r>
              <a:rPr lang="en-US" dirty="0" smtClean="0">
                <a:solidFill>
                  <a:srgbClr val="FF0000"/>
                </a:solidFill>
              </a:rPr>
              <a:t>abstract</a:t>
            </a:r>
            <a:r>
              <a:rPr lang="en-US" dirty="0" smtClean="0"/>
              <a:t> </a:t>
            </a:r>
            <a:r>
              <a:rPr lang="el-GR" dirty="0" smtClean="0"/>
              <a:t>για να δηλώσουμε ότι μια μέθοδος είναι αφηρημένη.</a:t>
            </a:r>
          </a:p>
          <a:p>
            <a:pPr lvl="1"/>
            <a:r>
              <a:rPr lang="el-GR" dirty="0" smtClean="0"/>
              <a:t>Η δήλωση μιας αφηρημένης μεθόδου δεν έχει κώδικα οπότε η εντολή τερματίζει με το </a:t>
            </a:r>
            <a:r>
              <a:rPr lang="el-GR" b="1" dirty="0" smtClean="0">
                <a:solidFill>
                  <a:srgbClr val="FF0000"/>
                </a:solidFill>
              </a:rPr>
              <a:t>;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Οι αφηρημένες μέθοδοι πρέπει να είναι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en-US" dirty="0" smtClean="0"/>
              <a:t> (</a:t>
            </a:r>
            <a:r>
              <a:rPr lang="el-GR" dirty="0" smtClean="0"/>
              <a:t>ή </a:t>
            </a:r>
            <a:r>
              <a:rPr lang="en-US" dirty="0" smtClean="0"/>
              <a:t>protected), </a:t>
            </a:r>
            <a:r>
              <a:rPr lang="el-GR" dirty="0" smtClean="0"/>
              <a:t>όχι </a:t>
            </a:r>
            <a:r>
              <a:rPr lang="en-US" dirty="0" smtClean="0"/>
              <a:t>private.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1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Αφηρημένες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Οι κλάσεις που περιέχουν μια αφηρημένη μέθοδο ορίζονται ως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αφηρημένες κλάσεις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abstract classes</a:t>
            </a:r>
            <a:r>
              <a:rPr lang="en-US" dirty="0" smtClean="0"/>
              <a:t>)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Employee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{ … }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Δεν μπορούμε </a:t>
            </a:r>
            <a:r>
              <a:rPr lang="el-GR" dirty="0" smtClean="0"/>
              <a:t>να δημιουργήσουμε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μιας </a:t>
            </a:r>
            <a:r>
              <a:rPr lang="el-GR" dirty="0" smtClean="0">
                <a:solidFill>
                  <a:srgbClr val="0070C0"/>
                </a:solidFill>
              </a:rPr>
              <a:t>αφηρημένης κλάσης</a:t>
            </a:r>
          </a:p>
          <a:p>
            <a:pPr lvl="1"/>
            <a:r>
              <a:rPr lang="el-GR" dirty="0" smtClean="0"/>
              <a:t>Μια αφηρημένη κλάση χρησιμοποιείται για να δημιουργούμε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παράγωγες κλάσεις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Στην περίπτωση μας δεν χρειαζόμαστε αντικείμενα τύπου </a:t>
            </a:r>
            <a:r>
              <a:rPr lang="en-US" dirty="0" smtClean="0"/>
              <a:t>Employee. </a:t>
            </a:r>
            <a:r>
              <a:rPr lang="el-GR" dirty="0" smtClean="0"/>
              <a:t>Ένας υπάλληλος θα είναι είτε ωρομίσθιος, είτε μόνιμος.</a:t>
            </a:r>
          </a:p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παράγωγες</a:t>
            </a:r>
            <a:r>
              <a:rPr lang="el-GR" dirty="0" smtClean="0"/>
              <a:t> κλάσεις μιας αφηρημένης κλάσης θα πρέπει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πάντα</a:t>
            </a:r>
            <a:r>
              <a:rPr lang="el-GR" dirty="0" smtClean="0"/>
              <a:t>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ορίζουν</a:t>
            </a:r>
            <a:r>
              <a:rPr lang="el-GR" dirty="0" smtClean="0"/>
              <a:t> τις </a:t>
            </a:r>
            <a:r>
              <a:rPr lang="el-GR" dirty="0" smtClean="0">
                <a:solidFill>
                  <a:srgbClr val="0070C0"/>
                </a:solidFill>
              </a:rPr>
              <a:t>αφηρημένες μεθόδους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Εκτός</a:t>
            </a:r>
            <a:r>
              <a:rPr lang="el-GR" dirty="0" smtClean="0"/>
              <a:t> αν είναι και αυτές </a:t>
            </a:r>
            <a:r>
              <a:rPr lang="el-GR" dirty="0" smtClean="0">
                <a:solidFill>
                  <a:srgbClr val="0070C0"/>
                </a:solidFill>
              </a:rPr>
              <a:t>αφηρημένες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78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6083" y="548680"/>
            <a:ext cx="6336704" cy="3516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23528" y="1628800"/>
            <a:ext cx="5832648" cy="13681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604867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sz="27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samePay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other){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Employee(Employee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152121" y="523747"/>
            <a:ext cx="3744416" cy="376589"/>
          </a:xfrm>
          <a:prstGeom prst="wedgeRectCallout">
            <a:avLst>
              <a:gd name="adj1" fmla="val -73744"/>
              <a:gd name="adj2" fmla="val -115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Ορισμός της αφηρημένης κλάσης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5272608" y="1252211"/>
            <a:ext cx="3744416" cy="376589"/>
          </a:xfrm>
          <a:prstGeom prst="wedgeRectCallout">
            <a:avLst>
              <a:gd name="adj1" fmla="val -80721"/>
              <a:gd name="adj2" fmla="val 781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Ορισμός της αφηρημένης μεθόδου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5435284" y="2717303"/>
            <a:ext cx="3744416" cy="648071"/>
          </a:xfrm>
          <a:prstGeom prst="wedgeRectCallout">
            <a:avLst>
              <a:gd name="adj1" fmla="val -85082"/>
              <a:gd name="adj2" fmla="val -548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Χρήση της αφηρημένης μεθόδου και της αφηρημένης κλάσης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76888" y="5661248"/>
            <a:ext cx="516519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καλέσουμε την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samePay</a:t>
            </a:r>
            <a:r>
              <a:rPr lang="en-US" dirty="0" smtClean="0"/>
              <a:t> </a:t>
            </a:r>
            <a:r>
              <a:rPr lang="el-GR" dirty="0" smtClean="0"/>
              <a:t>θα την καλέσουμε με ένα αντικείμενο μιας από τις παράγωγες κλάσεις.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0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6056" y="4437112"/>
            <a:ext cx="8280920" cy="10542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76672"/>
            <a:ext cx="8229600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newWageRate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hoursWorked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*hours;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81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3573659"/>
            <a:ext cx="8496944" cy="14000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>
                <a:solidFill>
                  <a:srgbClr val="C00000"/>
                </a:solidFill>
              </a:rPr>
              <a:t>Date </a:t>
            </a:r>
            <a:r>
              <a:rPr lang="en-US" dirty="0" err="1">
                <a:solidFill>
                  <a:srgbClr val="C00000"/>
                </a:solidFill>
              </a:rPr>
              <a:t>theDate</a:t>
            </a:r>
            <a:r>
              <a:rPr lang="en-US" dirty="0">
                <a:solidFill>
                  <a:srgbClr val="C00000"/>
                </a:solidFill>
              </a:rPr>
              <a:t>, 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85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539552" y="620688"/>
            <a:ext cx="8229600" cy="6048672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Example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(“Alice",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Date(4,18,2013), 10, 100);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(“Bob",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Date(4,17,2013), 12000);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A.samePay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(B)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two employees </a:t>
            </a:r>
            <a:endParaRPr lang="el-GR" sz="18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take 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same amount per month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two employees do NOT </a:t>
            </a:r>
            <a:endParaRPr lang="el-GR" sz="18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take 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same amount per month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32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Ιεραρχία κλάσεων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Μέσω της σχέσεως κληρονομικότητας μπορούμε να ορίσουμε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ιεραρχία</a:t>
            </a:r>
            <a:r>
              <a:rPr lang="el-GR" dirty="0" smtClean="0"/>
              <a:t> από κλάσεις</a:t>
            </a:r>
          </a:p>
          <a:p>
            <a:pPr lvl="1"/>
            <a:r>
              <a:rPr lang="el-GR" dirty="0" smtClean="0"/>
              <a:t>Σαν </a:t>
            </a:r>
            <a:r>
              <a:rPr lang="el-GR" dirty="0" smtClean="0">
                <a:solidFill>
                  <a:srgbClr val="00B0F0"/>
                </a:solidFill>
              </a:rPr>
              <a:t>γενεαλογικό δέντρο κλάσεων </a:t>
            </a:r>
            <a:r>
              <a:rPr lang="el-GR" dirty="0" smtClean="0"/>
              <a:t>από πιο γενικές προς πιο ειδικές κλάσεις.</a:t>
            </a:r>
          </a:p>
          <a:p>
            <a:pPr lvl="1"/>
            <a:endParaRPr lang="el-GR" dirty="0"/>
          </a:p>
          <a:p>
            <a:r>
              <a:rPr lang="el-GR" dirty="0" smtClean="0"/>
              <a:t>Στη </a:t>
            </a:r>
            <a:r>
              <a:rPr lang="en-US" dirty="0" smtClean="0"/>
              <a:t>Java </a:t>
            </a:r>
            <a:r>
              <a:rPr lang="el-GR" dirty="0" smtClean="0"/>
              <a:t>όλες οι κλάσεις ανήκουν στην ίδια ιεραρχία.</a:t>
            </a:r>
          </a:p>
          <a:p>
            <a:pPr lvl="1"/>
            <a:r>
              <a:rPr lang="el-GR" dirty="0" smtClean="0"/>
              <a:t>Στην κορυφή της ιε</a:t>
            </a:r>
            <a:r>
              <a:rPr lang="el-GR" dirty="0"/>
              <a:t>ρ</a:t>
            </a:r>
            <a:r>
              <a:rPr lang="el-GR" dirty="0" smtClean="0"/>
              <a:t>αρχίας είναι η κλάση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22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00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sz="27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Employee(Employee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519062"/>
            <a:ext cx="2723181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Η βασική κλάση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84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28" y="4869160"/>
            <a:ext cx="5256584" cy="9361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528" y="1340768"/>
            <a:ext cx="5256584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908720"/>
            <a:ext cx="8229600" cy="5832648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newWageRate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hoursWorked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*hours;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4" y="1340767"/>
            <a:ext cx="24586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Νέα πεδία για την </a:t>
            </a:r>
            <a:r>
              <a:rPr lang="en-US" dirty="0" err="1" smtClean="0"/>
              <a:t>HourlyEmployee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87075" y="4869160"/>
            <a:ext cx="245861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Μέθοδος </a:t>
            </a:r>
            <a:r>
              <a:rPr lang="en-US" dirty="0" err="1" smtClean="0"/>
              <a:t>getPay</a:t>
            </a:r>
            <a:r>
              <a:rPr lang="en-US" dirty="0" smtClean="0"/>
              <a:t> </a:t>
            </a:r>
            <a:r>
              <a:rPr lang="el-GR" dirty="0" smtClean="0"/>
              <a:t>υπολογίζει το μηνιαίο μισθό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00237" y="404664"/>
            <a:ext cx="3959417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παράγωγη κλάση </a:t>
            </a:r>
            <a:r>
              <a:rPr lang="en-US" dirty="0" err="1" smtClean="0"/>
              <a:t>HourlyEmployee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6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4214700"/>
            <a:ext cx="5256584" cy="10144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3528" y="1340768"/>
            <a:ext cx="5256584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52736"/>
            <a:ext cx="8435280" cy="525658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>
                <a:solidFill>
                  <a:srgbClr val="C00000"/>
                </a:solidFill>
              </a:rPr>
              <a:t>Date </a:t>
            </a:r>
            <a:r>
              <a:rPr lang="en-US" dirty="0" err="1">
                <a:solidFill>
                  <a:srgbClr val="C00000"/>
                </a:solidFill>
              </a:rPr>
              <a:t>theDate</a:t>
            </a:r>
            <a:r>
              <a:rPr lang="en-US" dirty="0">
                <a:solidFill>
                  <a:srgbClr val="C00000"/>
                </a:solidFill>
              </a:rPr>
              <a:t>, 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88224" y="1340767"/>
            <a:ext cx="24586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Νέα πεδία για την </a:t>
            </a:r>
            <a:r>
              <a:rPr lang="en-US" dirty="0" err="1" smtClean="0"/>
              <a:t>SalariedEmployee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4121784"/>
            <a:ext cx="3050908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Μέθοδος </a:t>
            </a:r>
            <a:r>
              <a:rPr lang="en-US" dirty="0" err="1" smtClean="0"/>
              <a:t>getPay</a:t>
            </a:r>
            <a:r>
              <a:rPr lang="en-US" dirty="0" smtClean="0"/>
              <a:t> </a:t>
            </a:r>
            <a:r>
              <a:rPr lang="el-GR" dirty="0" smtClean="0"/>
              <a:t>υπολογίζει το μηνιαίο μισθό.</a:t>
            </a:r>
          </a:p>
          <a:p>
            <a:r>
              <a:rPr lang="el-GR" dirty="0" smtClean="0"/>
              <a:t>Διαφορετική από την προηγούμενη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6300" y="476672"/>
            <a:ext cx="4138954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παράγωγη κλάση </a:t>
            </a:r>
            <a:r>
              <a:rPr lang="en-US" dirty="0" err="1" smtClean="0"/>
              <a:t>SalariedEmployee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1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23528" y="520417"/>
            <a:ext cx="8435280" cy="6192688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/>
              <a:t>public class </a:t>
            </a:r>
            <a:r>
              <a:rPr lang="en-US" dirty="0" err="1"/>
              <a:t>Example1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    public static void main(String[] </a:t>
            </a:r>
            <a:r>
              <a:rPr lang="en-US" dirty="0" err="1"/>
              <a:t>args</a:t>
            </a:r>
            <a:r>
              <a:rPr lang="en-US" dirty="0"/>
              <a:t>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alice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= new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/>
              <a:t>("Alice",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new </a:t>
            </a:r>
            <a:r>
              <a:rPr lang="en-US" dirty="0"/>
              <a:t>Date("January", 1, 2004), 50.50, 160);</a:t>
            </a:r>
          </a:p>
          <a:p>
            <a:r>
              <a:rPr lang="en-US" dirty="0"/>
              <a:t>	</a:t>
            </a:r>
            <a:r>
              <a:rPr lang="en-US" dirty="0" smtClean="0"/>
              <a:t> </a:t>
            </a:r>
          </a:p>
          <a:p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 smtClean="0"/>
              <a:t> </a:t>
            </a:r>
            <a:r>
              <a:rPr lang="en-US" dirty="0">
                <a:solidFill>
                  <a:srgbClr val="00B050"/>
                </a:solidFill>
              </a:rPr>
              <a:t>bob</a:t>
            </a:r>
            <a:r>
              <a:rPr lang="en-US" dirty="0"/>
              <a:t> = new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/>
              <a:t>("Bob",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new </a:t>
            </a:r>
            <a:r>
              <a:rPr lang="en-US" dirty="0"/>
              <a:t>Date("January", 1, 2005), 20000);</a:t>
            </a:r>
          </a:p>
          <a:p>
            <a:r>
              <a:rPr lang="en-US" dirty="0"/>
              <a:t>							</a:t>
            </a:r>
          </a:p>
          <a:p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("Alice: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rgbClr val="00B0F0"/>
                </a:solidFill>
              </a:rPr>
              <a:t>alice.getName</a:t>
            </a:r>
            <a:r>
              <a:rPr lang="en-US" dirty="0">
                <a:solidFill>
                  <a:srgbClr val="00B0F0"/>
                </a:solidFill>
              </a:rPr>
              <a:t>() </a:t>
            </a:r>
            <a:r>
              <a:rPr lang="en-US" dirty="0"/>
              <a:t>+ "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rgbClr val="00B0F0"/>
                </a:solidFill>
              </a:rPr>
              <a:t>alice.getHireDate</a:t>
            </a:r>
            <a:r>
              <a:rPr lang="en-US" dirty="0">
                <a:solidFill>
                  <a:srgbClr val="00B0F0"/>
                </a:solidFill>
              </a:rPr>
              <a:t>() </a:t>
            </a:r>
            <a:r>
              <a:rPr lang="en-US" dirty="0"/>
              <a:t>+ "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alice.getPay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()</a:t>
            </a:r>
            <a:r>
              <a:rPr lang="en-US" dirty="0"/>
              <a:t>);</a:t>
            </a:r>
          </a:p>
          <a:p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("Bob: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rgbClr val="00B0F0"/>
                </a:solidFill>
              </a:rPr>
              <a:t>bob.getName</a:t>
            </a:r>
            <a:r>
              <a:rPr lang="en-US" dirty="0">
                <a:solidFill>
                  <a:srgbClr val="00B0F0"/>
                </a:solidFill>
              </a:rPr>
              <a:t>() </a:t>
            </a:r>
            <a:r>
              <a:rPr lang="en-US" dirty="0"/>
              <a:t>+ "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rgbClr val="00B0F0"/>
                </a:solidFill>
              </a:rPr>
              <a:t>bob.getHireDate</a:t>
            </a:r>
            <a:r>
              <a:rPr lang="en-US" dirty="0">
                <a:solidFill>
                  <a:srgbClr val="00B0F0"/>
                </a:solidFill>
              </a:rPr>
              <a:t>() </a:t>
            </a:r>
            <a:r>
              <a:rPr lang="en-US" dirty="0"/>
              <a:t>+ "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bob.getPay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()</a:t>
            </a:r>
            <a:r>
              <a:rPr lang="en-US" dirty="0"/>
              <a:t>);</a:t>
            </a:r>
          </a:p>
          <a:p>
            <a:r>
              <a:rPr lang="en-US" dirty="0"/>
              <a:t>       }</a:t>
            </a:r>
          </a:p>
          <a:p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4054842"/>
            <a:ext cx="252825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της </a:t>
            </a:r>
            <a:r>
              <a:rPr lang="en-US" dirty="0" smtClean="0"/>
              <a:t>Employee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139816" y="4054842"/>
            <a:ext cx="856120" cy="1846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139816" y="4239508"/>
            <a:ext cx="1072144" cy="12057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5445224"/>
            <a:ext cx="3778214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των παράγωγων κλάσεων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778214" y="4581128"/>
            <a:ext cx="577762" cy="104876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778214" y="5629890"/>
            <a:ext cx="505754" cy="31939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23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8963</TotalTime>
  <Words>3196</Words>
  <Application>Microsoft Office PowerPoint</Application>
  <PresentationFormat>On-screen Show (4:3)</PresentationFormat>
  <Paragraphs>809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Clarity</vt:lpstr>
      <vt:lpstr>ΤΕΧΝΙΚΕΣ Αντικειμενοστραφουσ προγραμματισμου</vt:lpstr>
      <vt:lpstr>Κληρονομικότητα</vt:lpstr>
      <vt:lpstr>Κληρονομικότητα</vt:lpstr>
      <vt:lpstr>Παράδειγμα</vt:lpstr>
      <vt:lpstr>Ιεραρχία κλάσεων</vt:lpstr>
      <vt:lpstr>PowerPoint Presentation</vt:lpstr>
      <vt:lpstr>PowerPoint Presentation</vt:lpstr>
      <vt:lpstr>PowerPoint Presentation</vt:lpstr>
      <vt:lpstr>PowerPoint Presentation</vt:lpstr>
      <vt:lpstr>Constructor</vt:lpstr>
      <vt:lpstr>PowerPoint Presentation</vt:lpstr>
      <vt:lpstr>PowerPoint Presentation</vt:lpstr>
      <vt:lpstr>Πολλαπλοί τύποι</vt:lpstr>
      <vt:lpstr>PowerPoint Presentation</vt:lpstr>
      <vt:lpstr>UML διάγραμα</vt:lpstr>
      <vt:lpstr>Protected μέλη</vt:lpstr>
      <vt:lpstr>Employee</vt:lpstr>
      <vt:lpstr>PowerPoint Presentation</vt:lpstr>
      <vt:lpstr>Employee</vt:lpstr>
      <vt:lpstr>PowerPoint Presentation</vt:lpstr>
      <vt:lpstr>Υπέρβαση μεθόδων (method overriding)</vt:lpstr>
      <vt:lpstr>PowerPoint Presentation</vt:lpstr>
      <vt:lpstr>PowerPoint Presentation</vt:lpstr>
      <vt:lpstr>PowerPoint Presentation</vt:lpstr>
      <vt:lpstr>PowerPoint Presentation</vt:lpstr>
      <vt:lpstr>Παράδειγμα </vt:lpstr>
      <vt:lpstr>equals</vt:lpstr>
      <vt:lpstr>equals</vt:lpstr>
      <vt:lpstr>Overriding equals</vt:lpstr>
      <vt:lpstr>Upcasting</vt:lpstr>
      <vt:lpstr>PowerPoint Presentation</vt:lpstr>
      <vt:lpstr>PowerPoint Presentation</vt:lpstr>
      <vt:lpstr>PowerPoint Presentation</vt:lpstr>
      <vt:lpstr>Late Binding (καθυστερημένη δέσμευση)</vt:lpstr>
      <vt:lpstr>Παράδειγμα</vt:lpstr>
      <vt:lpstr>PowerPoint Presentation</vt:lpstr>
      <vt:lpstr>PowerPoint Presentation</vt:lpstr>
      <vt:lpstr>PowerPoint Presentation</vt:lpstr>
      <vt:lpstr>Ένα διαφορετικό  πρόβλημα</vt:lpstr>
      <vt:lpstr>Αφηρημένες μέθοδοι</vt:lpstr>
      <vt:lpstr>Αφηρημένες κλάσεις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485</cp:revision>
  <dcterms:created xsi:type="dcterms:W3CDTF">2013-02-10T16:19:38Z</dcterms:created>
  <dcterms:modified xsi:type="dcterms:W3CDTF">2013-04-22T00:17:38Z</dcterms:modified>
</cp:coreProperties>
</file>