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38" r:id="rId12"/>
    <p:sldId id="439" r:id="rId13"/>
    <p:sldId id="451" r:id="rId14"/>
    <p:sldId id="441" r:id="rId15"/>
    <p:sldId id="452" r:id="rId16"/>
    <p:sldId id="456" r:id="rId17"/>
    <p:sldId id="453" r:id="rId18"/>
    <p:sldId id="454" r:id="rId19"/>
    <p:sldId id="455" r:id="rId20"/>
    <p:sldId id="457" r:id="rId21"/>
    <p:sldId id="458" r:id="rId22"/>
    <p:sldId id="459" r:id="rId23"/>
    <p:sldId id="460" r:id="rId24"/>
    <p:sldId id="463" r:id="rId25"/>
    <p:sldId id="467" r:id="rId26"/>
    <p:sldId id="468" r:id="rId27"/>
    <p:sldId id="469" r:id="rId28"/>
    <p:sldId id="462" r:id="rId29"/>
    <p:sldId id="470" r:id="rId30"/>
    <p:sldId id="472" r:id="rId31"/>
    <p:sldId id="473" r:id="rId32"/>
    <p:sldId id="474" r:id="rId33"/>
    <p:sldId id="476" r:id="rId34"/>
    <p:sldId id="475" r:id="rId35"/>
    <p:sldId id="477" r:id="rId36"/>
    <p:sldId id="478" r:id="rId37"/>
    <p:sldId id="480" r:id="rId38"/>
    <p:sldId id="479" r:id="rId39"/>
    <p:sldId id="481" r:id="rId40"/>
    <p:sldId id="482" r:id="rId41"/>
    <p:sldId id="484" r:id="rId42"/>
    <p:sldId id="48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  <a:endParaRPr lang="en-US" dirty="0" smtClean="0"/>
          </a:p>
          <a:p>
            <a:pPr algn="ctr"/>
            <a:r>
              <a:rPr lang="el-GR" dirty="0" smtClean="0"/>
              <a:t>Αναφορές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Παράμετρος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5795176" cy="230832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(int i=0; i &lt; dimension;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values[i] =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4142115"/>
            <a:ext cx="5795176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Vector(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όρισμα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&lt;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τιμή ορίσματος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(int i=0; i &lt; dimension;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values[i] =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1714533" y="3501008"/>
            <a:ext cx="576064" cy="868164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10598" y="3680450"/>
            <a:ext cx="466159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Οι παράμετροι είναι σαν τοπικές μεταβλητές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ADT</a:t>
            </a:r>
            <a:r>
              <a:rPr lang="el-GR" dirty="0" smtClean="0"/>
              <a:t>: Στοίβα (</a:t>
            </a:r>
            <a:r>
              <a:rPr lang="en-US" dirty="0" smtClean="0"/>
              <a:t>Stack)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Στοίβα</a:t>
            </a:r>
            <a:r>
              <a:rPr lang="el-GR" dirty="0" smtClean="0"/>
              <a:t> είναι μια συλλογή δεδομένων η οποία επιτρέπει τις εξής λειτουργίες: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push(element)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προσθέτει</a:t>
            </a:r>
            <a:r>
              <a:rPr lang="el-GR" dirty="0" smtClean="0"/>
              <a:t> ένα νέο στοιχείο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pop(): </a:t>
            </a:r>
            <a:r>
              <a:rPr lang="el-GR" dirty="0" smtClean="0">
                <a:solidFill>
                  <a:srgbClr val="0070C0"/>
                </a:solidFill>
              </a:rPr>
              <a:t>αφαιρεί και επιστρέφει </a:t>
            </a:r>
            <a:r>
              <a:rPr lang="el-GR" dirty="0" smtClean="0"/>
              <a:t>το στοιχείο το οποίο βρίσκεται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isEmpty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(): </a:t>
            </a:r>
            <a:r>
              <a:rPr lang="el-GR" dirty="0" smtClean="0">
                <a:solidFill>
                  <a:srgbClr val="0070C0"/>
                </a:solidFill>
              </a:rPr>
              <a:t>ελέγχει</a:t>
            </a:r>
            <a:r>
              <a:rPr lang="el-GR" dirty="0" smtClean="0"/>
              <a:t> αν η στοίβα είναι </a:t>
            </a:r>
            <a:r>
              <a:rPr lang="el-GR" dirty="0" smtClean="0">
                <a:solidFill>
                  <a:srgbClr val="0070C0"/>
                </a:solidFill>
              </a:rPr>
              <a:t>άδεια</a:t>
            </a:r>
            <a:r>
              <a:rPr lang="el-GR" dirty="0" smtClean="0"/>
              <a:t> και επιστρέφει </a:t>
            </a:r>
            <a:r>
              <a:rPr lang="en-US" dirty="0" smtClean="0"/>
              <a:t>true </a:t>
            </a:r>
            <a:r>
              <a:rPr lang="el-GR" dirty="0" smtClean="0"/>
              <a:t>ή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Στοίβα υλοποιεί την πολιτική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Last-In-First-Out (LIFO)</a:t>
            </a:r>
            <a:r>
              <a:rPr lang="en-US" dirty="0" smtClean="0"/>
              <a:t> </a:t>
            </a:r>
            <a:r>
              <a:rPr lang="el-GR" dirty="0" smtClean="0"/>
              <a:t>στη σειρά που μας δίνει τα στοιχεία</a:t>
            </a:r>
          </a:p>
          <a:p>
            <a:pPr lvl="1"/>
            <a:r>
              <a:rPr lang="el-GR" dirty="0" smtClean="0"/>
              <a:t>Χρήσιμο σε διάφορες εφαρμογές, π.χ., για τη δέσμευση μνήμης στην κλήση συναρτήσεων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30" y="2209800"/>
            <a:ext cx="37242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μια Στοίβα ακεραίων χρησιμοποιώντας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(</a:t>
            </a:r>
            <a:r>
              <a:rPr lang="el-GR" dirty="0" err="1" smtClean="0"/>
              <a:t>Στοιβα</a:t>
            </a:r>
            <a:r>
              <a:rPr lang="el-GR" dirty="0" smtClean="0"/>
              <a:t> συγκεκριμένης χωρητικότητας)</a:t>
            </a:r>
          </a:p>
          <a:p>
            <a:pPr lvl="1"/>
            <a:r>
              <a:rPr lang="el-GR" dirty="0" smtClean="0"/>
              <a:t>Τι πεδία πρέπει να ορίσουμε?</a:t>
            </a:r>
          </a:p>
          <a:p>
            <a:pPr lvl="1"/>
            <a:r>
              <a:rPr lang="el-GR" dirty="0" smtClean="0"/>
              <a:t>Τι μεθόδους?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int[] elements;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Stack(int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this.capacity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 = new int[capacity];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push(int element){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("Cannot enter any more elements");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elements[size] = element;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elements to pop");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--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elements[size];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(size == 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Υπολόγισε την δυαδική μορφή ενός ακεραίου.</a:t>
                </a:r>
              </a:p>
              <a:p>
                <a:r>
                  <a:rPr lang="el-GR" dirty="0" smtClean="0"/>
                  <a:t>Υπολογίστε την συνάρτηση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2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−1) + 2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+ 1,  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(0) = 1</m:t>
                    </m:r>
                  </m:oMath>
                </a14:m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:r>
                  <a:rPr lang="el-GR" dirty="0" smtClean="0"/>
                  <a:t>για </a:t>
                </a:r>
                <a:r>
                  <a:rPr lang="en-US" dirty="0"/>
                  <a:t>x=5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Binary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Stack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Stack(100);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int number = 1973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(number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number%2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number = number/2;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70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Επεκτάσεις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την μέθοδο </a:t>
            </a:r>
            <a:r>
              <a:rPr lang="en-US" dirty="0" smtClean="0"/>
              <a:t>equals?</a:t>
            </a:r>
          </a:p>
          <a:p>
            <a:r>
              <a:rPr lang="el-GR" dirty="0" smtClean="0"/>
              <a:t>Πως θα ορίσουμε τη μέθοδο </a:t>
            </a:r>
            <a:r>
              <a:rPr lang="en-US" dirty="0" err="1" smtClean="0"/>
              <a:t>toString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είδαμε για να δημιουργήσουμε ένα αντικείμενο χρειάζεται να καλέσουμε τη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</a:t>
            </a:r>
            <a:r>
              <a:rPr lang="en-US" dirty="0" smtClean="0"/>
              <a:t>. </a:t>
            </a:r>
          </a:p>
          <a:p>
            <a:pPr lvl="1"/>
            <a:r>
              <a:rPr lang="el-GR" dirty="0" smtClean="0"/>
              <a:t>Για τον πίνακα είπαμε ότι έτσι δίνουμε χώρο στον πίνακα και δεσμεύουμε την απαιτούμενη μνήμη.</a:t>
            </a:r>
          </a:p>
          <a:p>
            <a:pPr lvl="1"/>
            <a:endParaRPr lang="el-GR" dirty="0"/>
          </a:p>
          <a:p>
            <a:r>
              <a:rPr lang="el-GR" dirty="0" smtClean="0"/>
              <a:t>Τι ακριβώς συμβαίνει όταν καλούμε την </a:t>
            </a:r>
            <a:r>
              <a:rPr lang="en-US" dirty="0" smtClean="0"/>
              <a:t>new?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δεδομένα</a:t>
            </a:r>
            <a:r>
              <a:rPr lang="el-GR" dirty="0" smtClean="0"/>
              <a:t> (και τις εντολές)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 smtClean="0"/>
              <a:t>Η μνήμη είναι χωρισμένη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bytes</a:t>
            </a:r>
            <a:r>
              <a:rPr lang="en-US" dirty="0" smtClean="0"/>
              <a:t> (8 bits)</a:t>
            </a:r>
          </a:p>
          <a:p>
            <a:pPr lvl="1"/>
            <a:r>
              <a:rPr lang="el-GR" dirty="0" smtClean="0"/>
              <a:t>Ο χώρος που χρειάζεται για ένα </a:t>
            </a:r>
            <a:r>
              <a:rPr lang="el-GR" dirty="0" smtClean="0">
                <a:solidFill>
                  <a:srgbClr val="0070C0"/>
                </a:solidFill>
              </a:rPr>
              <a:t>χαρακτήρα</a:t>
            </a:r>
            <a:r>
              <a:rPr lang="el-GR" dirty="0" smtClean="0"/>
              <a:t> </a:t>
            </a:r>
            <a:r>
              <a:rPr lang="en-US" dirty="0" smtClean="0"/>
              <a:t>ASCII.</a:t>
            </a:r>
            <a:endParaRPr lang="el-GR" dirty="0" smtClean="0"/>
          </a:p>
          <a:p>
            <a:r>
              <a:rPr lang="el-GR" dirty="0" smtClean="0"/>
              <a:t>Το κάθε </a:t>
            </a:r>
            <a:r>
              <a:rPr lang="en-US" dirty="0" smtClean="0"/>
              <a:t>byte </a:t>
            </a:r>
            <a:r>
              <a:rPr lang="el-GR" dirty="0" smtClean="0"/>
              <a:t>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 smtClean="0"/>
              <a:t>Σε 32-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32 </a:t>
            </a:r>
            <a:r>
              <a:rPr lang="en-US" dirty="0" smtClean="0"/>
              <a:t>bits, </a:t>
            </a:r>
            <a:r>
              <a:rPr lang="el-GR" dirty="0" smtClean="0"/>
              <a:t>σε 64-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64 </a:t>
            </a:r>
            <a:r>
              <a:rPr lang="en-US" dirty="0" smtClean="0"/>
              <a:t>bits.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53954"/>
              </p:ext>
            </p:extLst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‘b’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‘c’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‘d’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‘g’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‘</a:t>
                      </a:r>
                      <a:r>
                        <a:rPr lang="en-US" dirty="0" smtClean="0"/>
                        <a:t>h’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Υπενθύμιση</a:t>
            </a:r>
            <a:r>
              <a:rPr lang="el-GR" dirty="0" smtClean="0"/>
              <a:t>: Η άσκηση ζητούσε να υλοποιήσετε μία κλάση </a:t>
            </a:r>
            <a:r>
              <a:rPr lang="en-US" dirty="0" smtClean="0"/>
              <a:t>vector </a:t>
            </a:r>
            <a:r>
              <a:rPr lang="el-GR" dirty="0" smtClean="0"/>
              <a:t>που να διαχειρίζεται διανύσματα οποιουδήποτε μεγέθους.</a:t>
            </a:r>
          </a:p>
          <a:p>
            <a:endParaRPr lang="el-GR" dirty="0"/>
          </a:p>
          <a:p>
            <a:r>
              <a:rPr lang="el-GR" dirty="0" smtClean="0"/>
              <a:t>Τι πληροφορία πρέπει να κρατάει η κλάση μας?</a:t>
            </a:r>
          </a:p>
          <a:p>
            <a:pPr lvl="1"/>
            <a:r>
              <a:rPr lang="el-GR" dirty="0" smtClean="0"/>
              <a:t>Τη διάσταση του διανύσματος</a:t>
            </a:r>
          </a:p>
          <a:p>
            <a:pPr lvl="1"/>
            <a:r>
              <a:rPr lang="el-GR" dirty="0" smtClean="0"/>
              <a:t>Τις τιμές του διανύσματος.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ενός προγράμματος</a:t>
            </a:r>
            <a:endParaRPr lang="en-US" dirty="0" smtClean="0"/>
          </a:p>
          <a:p>
            <a:r>
              <a:rPr lang="el-GR" dirty="0" smtClean="0"/>
              <a:t>Μια μεταβλητή μπορεί να απαιτεί χώρο περισσότερο από 1 </a:t>
            </a:r>
            <a:r>
              <a:rPr lang="en-US" dirty="0" smtClean="0"/>
              <a:t>byte.</a:t>
            </a:r>
          </a:p>
          <a:p>
            <a:pPr lvl="1"/>
            <a:r>
              <a:rPr lang="el-GR" dirty="0" smtClean="0"/>
              <a:t>Π.χ., οι μεταβλητές τύπου </a:t>
            </a:r>
            <a:r>
              <a:rPr lang="en-US" dirty="0" smtClean="0"/>
              <a:t>double </a:t>
            </a:r>
            <a:r>
              <a:rPr lang="el-GR" dirty="0" smtClean="0"/>
              <a:t>χρειάζονται 8 </a:t>
            </a:r>
            <a:r>
              <a:rPr lang="en-US" dirty="0" smtClean="0"/>
              <a:t>bytes.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μεταβλητή τότε αποθηκεύεται σε συνεχόμενα </a:t>
            </a:r>
            <a:r>
              <a:rPr lang="en-US" dirty="0" smtClean="0"/>
              <a:t>bytes </a:t>
            </a:r>
            <a:r>
              <a:rPr lang="el-GR" dirty="0" smtClean="0"/>
              <a:t>στη μνήμη.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(διεύθυνση) της μεταβλητής θεωρείται το </a:t>
            </a:r>
            <a:r>
              <a:rPr lang="el-GR" dirty="0" smtClean="0">
                <a:solidFill>
                  <a:srgbClr val="0070C0"/>
                </a:solidFill>
              </a:rPr>
              <a:t>πρώτο </a:t>
            </a:r>
            <a:r>
              <a:rPr lang="en-US" dirty="0" smtClean="0">
                <a:solidFill>
                  <a:srgbClr val="0070C0"/>
                </a:solidFill>
              </a:rPr>
              <a:t>byte</a:t>
            </a:r>
            <a:r>
              <a:rPr lang="en-US" dirty="0" smtClean="0"/>
              <a:t> </a:t>
            </a:r>
            <a:r>
              <a:rPr lang="el-GR" dirty="0" smtClean="0"/>
              <a:t>από το οποίο ξεκινάει η αποθήκευση του της μεταβλητής.</a:t>
            </a:r>
          </a:p>
          <a:p>
            <a:pPr lvl="1"/>
            <a:r>
              <a:rPr lang="el-GR" dirty="0" smtClean="0"/>
              <a:t>Στο παράδειγμα μας η μεταβλητή βρίσκεται στη θέση 0000</a:t>
            </a:r>
          </a:p>
          <a:p>
            <a:pPr lvl="1"/>
            <a:r>
              <a:rPr lang="el-GR" dirty="0" smtClean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 smtClean="0"/>
              <a:t>Άρα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αποτελείται από μία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και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05463"/>
              </p:ext>
            </p:extLst>
          </p:nvPr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μεταβλητών</a:t>
            </a:r>
            <a:r>
              <a:rPr lang="en-US" dirty="0" smtClean="0"/>
              <a:t> </a:t>
            </a:r>
            <a:r>
              <a:rPr lang="el-GR" dirty="0" smtClean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τις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 (</a:t>
            </a:r>
            <a:r>
              <a:rPr lang="en-US" dirty="0" smtClean="0"/>
              <a:t>char, </a:t>
            </a:r>
            <a:r>
              <a:rPr lang="en-US" dirty="0" err="1" smtClean="0"/>
              <a:t>int</a:t>
            </a:r>
            <a:r>
              <a:rPr lang="en-US" dirty="0" smtClean="0"/>
              <a:t>, double,…) </a:t>
            </a:r>
            <a:r>
              <a:rPr lang="el-GR" dirty="0" smtClean="0"/>
              <a:t>ξέρουμε εκ των προτέρων το μέγεθος της μνήμης που χρειαζόμαστε.</a:t>
            </a:r>
          </a:p>
          <a:p>
            <a:r>
              <a:rPr lang="el-GR" dirty="0" smtClean="0"/>
              <a:t>Όταν ο μεταγλωττιστής δει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δήλωση</a:t>
            </a:r>
            <a:r>
              <a:rPr lang="el-GR" dirty="0" smtClean="0"/>
              <a:t> μιας μεταβλητής πρωταρχικού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</a:t>
            </a:r>
            <a:r>
              <a:rPr lang="el-GR" dirty="0" smtClean="0"/>
              <a:t> μια θέση μνήμης αντίστοιχου μεγέθους</a:t>
            </a:r>
          </a:p>
          <a:p>
            <a:pPr lvl="1"/>
            <a:r>
              <a:rPr lang="el-GR" dirty="0" smtClean="0"/>
              <a:t>Η δήλωση μιας μεταβλητής ουσιαστικά δίνει ένα όνομα σε μία θέση μνήμης</a:t>
            </a:r>
          </a:p>
          <a:p>
            <a:pPr lvl="1"/>
            <a:r>
              <a:rPr lang="el-GR" dirty="0" smtClean="0"/>
              <a:t>Συχνά λέμε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l-GR" dirty="0" smtClean="0"/>
              <a:t>για τη μεταβλητή </a:t>
            </a:r>
            <a:r>
              <a:rPr lang="en-US" dirty="0" smtClean="0"/>
              <a:t>x.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20425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8208912" cy="105137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τα αντικείμενα δεν </a:t>
            </a:r>
            <a:r>
              <a:rPr lang="el-GR" dirty="0"/>
              <a:t>ξέρουμε πάντα εκ των προτέρων το </a:t>
            </a:r>
            <a:r>
              <a:rPr lang="el-GR" dirty="0" smtClean="0"/>
              <a:t>μέγεθος της μνήμης που θα πρέπει να δεσμεύσουμε.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8342" y="4237632"/>
            <a:ext cx="8212090" cy="2143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Παρομοίως αν δηλώσουμε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μας λέει ότι έχουμε ένα πίνακα από ακέραιους αλλά δεν μας λέει πόσο μεγάλος θα είναι αυτός ο πίνακας.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dirty="0" smtClean="0"/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= 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34007" y="2924944"/>
            <a:ext cx="6840760" cy="101566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δεν </a:t>
            </a:r>
            <a:r>
              <a:rPr lang="el-GR" sz="2000" dirty="0" err="1" smtClean="0"/>
              <a:t>ξερουμε</a:t>
            </a:r>
            <a:r>
              <a:rPr lang="el-GR" sz="2000" dirty="0" smtClean="0"/>
              <a:t> το μέγεθος του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 smtClean="0"/>
              <a:t>έχει μέγεθος 2 χαρακτήρες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/>
              <a:t>έχει μέγεθος </a:t>
            </a:r>
            <a:r>
              <a:rPr lang="el-GR" sz="2000" dirty="0" smtClean="0"/>
              <a:t>3 </a:t>
            </a:r>
            <a:r>
              <a:rPr lang="el-GR" sz="2000" dirty="0"/>
              <a:t>χαρακτήρες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00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των 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αποθηκεύεται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αναφορές είναι παρόμοιες 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δείκτες</a:t>
            </a:r>
            <a:r>
              <a:rPr lang="el-GR" dirty="0" smtClean="0"/>
              <a:t> σε άλλες γλώσσες προγραμματισμού με τη διαφορά ότι η </a:t>
            </a:r>
            <a:r>
              <a:rPr lang="en-US" dirty="0" smtClean="0"/>
              <a:t>Java </a:t>
            </a:r>
            <a:r>
              <a:rPr lang="el-GR" dirty="0" smtClean="0"/>
              <a:t>δεν μας αφήνει να πειράξουμε τις διευθύνσεις.</a:t>
            </a:r>
          </a:p>
          <a:p>
            <a:pPr lvl="1"/>
            <a:r>
              <a:rPr lang="el-GR" dirty="0" smtClean="0"/>
              <a:t>Εμείς χρησιμοποιούμε μόνο τη μεταβλητή του αντικειμένου, όχι το περιεχόμενο της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 </a:t>
            </a:r>
            <a:r>
              <a:rPr lang="el-GR" dirty="0" smtClean="0"/>
              <a:t>το κάνει η  </a:t>
            </a:r>
            <a:r>
              <a:rPr lang="en-US" dirty="0" smtClean="0"/>
              <a:t>Java </a:t>
            </a:r>
            <a:r>
              <a:rPr lang="el-GR" dirty="0" smtClean="0"/>
              <a:t>αυτόματα.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5714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6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</a:t>
            </a:r>
            <a:r>
              <a:rPr lang="el-GR" dirty="0" smtClean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730931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57531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9552" y="4293096"/>
            <a:ext cx="4536504" cy="1728192"/>
          </a:xfrm>
          <a:prstGeom prst="wedgeRoundRectCallout">
            <a:avLst>
              <a:gd name="adj1" fmla="val 108689"/>
              <a:gd name="adj2" fmla="val -90768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 </a:t>
            </a:r>
            <a:r>
              <a:rPr lang="el-GR" sz="2400" dirty="0" smtClean="0"/>
              <a:t>δεσμευμένη λέξη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 </a:t>
            </a:r>
            <a:r>
              <a:rPr lang="el-GR" sz="2400" dirty="0" smtClean="0"/>
              <a:t>σημαίνει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κενή αναφορά </a:t>
            </a:r>
            <a:r>
              <a:rPr lang="el-GR" sz="2400" dirty="0" smtClean="0"/>
              <a:t>(δεν δείχνει πουθενά)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73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79263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δεσμεύουμε </a:t>
            </a:r>
            <a:r>
              <a:rPr lang="el-GR" sz="2400" dirty="0" smtClean="0"/>
              <a:t>δύο θέσεις ακεραίων και η αναφορά του Α δείχνει σε αυτό το χώρο που δεσμεύσαμε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1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13245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0101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6833593" y="3955143"/>
            <a:ext cx="1675348" cy="100226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365104"/>
            <a:ext cx="4464497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νέα κλήση της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/>
              <a:t>δεσμεύουμε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νέο χώρο για το Α, και αν δεν έχουμε κρατήσει την προηγούμενη αναφορά σε κάποια άλλη μεταβλητή τότε χάνεται (</a:t>
            </a:r>
            <a:r>
              <a:rPr lang="en-US" sz="2400" dirty="0" smtClean="0"/>
              <a:t>garbage collection)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3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με τα αντικείμενα κλάσεων που ορίσαμε εμείς?</a:t>
            </a:r>
          </a:p>
          <a:p>
            <a:r>
              <a:rPr lang="el-GR" dirty="0" smtClean="0"/>
              <a:t>Παράδειγμα: </a:t>
            </a:r>
            <a:r>
              <a:rPr lang="en-US" dirty="0" err="1" smtClean="0"/>
              <a:t>ToyClass</a:t>
            </a:r>
            <a:r>
              <a:rPr lang="en-US" dirty="0" smtClean="0"/>
              <a:t> </a:t>
            </a:r>
            <a:r>
              <a:rPr lang="el-GR" dirty="0" smtClean="0"/>
              <a:t>από το βιβλίο.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579296" cy="64533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initialName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initialNumber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initialName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initialNumber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"No name yet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aParameter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aParameter.name =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aParameter.number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(otherObject.name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(number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0" y="3356992"/>
            <a:ext cx="4536504" cy="7088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Vector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int[dimension];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dimension;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values[i]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TestVector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Vector v = new Vector(3);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186596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 ή λάθος?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812060"/>
          </a:xfrm>
          <a:prstGeom prst="wedgeRoundRectCallout">
            <a:avLst>
              <a:gd name="adj1" fmla="val -56842"/>
              <a:gd name="adj2" fmla="val 2076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chemeClr val="tx1"/>
                </a:solidFill>
              </a:rPr>
              <a:t>dimension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values </a:t>
            </a:r>
            <a:r>
              <a:rPr lang="el-GR" dirty="0" smtClean="0">
                <a:solidFill>
                  <a:schemeClr val="tx1"/>
                </a:solidFill>
              </a:rPr>
              <a:t>δεν είναι ορισμένες.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 μπορεί να τις βλέπει 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μέθοδος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l-GR" dirty="0" smtClean="0">
                <a:solidFill>
                  <a:schemeClr val="tx1"/>
                </a:solidFill>
              </a:rPr>
              <a:t> (ή οποιαδήποτε άλλη μέθοδος) θα πρέπει να είναι ορισμένες ως πεδία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7920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1);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77793"/>
              </p:ext>
            </p:extLst>
          </p:nvPr>
        </p:nvGraphicFramePr>
        <p:xfrm>
          <a:off x="5724128" y="2636912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7984" y="3212976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6912260" y="3609020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7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2" y="3933056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varTC1 = new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 = varTC1;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(varTC1);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751602"/>
              </p:ext>
            </p:extLst>
          </p:nvPr>
        </p:nvGraphicFramePr>
        <p:xfrm>
          <a:off x="5868144" y="184482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2420888"/>
            <a:ext cx="44081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το παρακάτω πρόγραμμα?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varTC1 = new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(“Bob”, 1);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 = varTC1;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(varTC1);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69088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7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varTC1 = new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varTC2;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 = varTC1;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(varTC1);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41516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varTC1 = new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varTC2 = varTC1;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(varTC1);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99775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2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varTC1 = new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 = varTC1;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(varTC1);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852853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2180112"/>
            <a:ext cx="396044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αλλαγή θα γίνει στο χώρο μνήμης που δείχνει ο </a:t>
            </a:r>
            <a:r>
              <a:rPr lang="en-US" dirty="0" smtClean="0"/>
              <a:t>varTC2</a:t>
            </a:r>
          </a:p>
          <a:p>
            <a:r>
              <a:rPr lang="el-GR" dirty="0" smtClean="0"/>
              <a:t>Αυτός είναι ο ίδιος όπως αυτός που δείχνει και ο </a:t>
            </a:r>
            <a:r>
              <a:rPr lang="en-US" dirty="0" smtClean="0"/>
              <a:t>varTC1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8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varTC1 = new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 = varTC1;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varTC2.set(“Ann”,2);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(varTC1);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294713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varTC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3648" y="1844824"/>
            <a:ext cx="18623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“Ann 2”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767843"/>
            <a:ext cx="432048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Αλλάζοντας </a:t>
            </a:r>
            <a:r>
              <a:rPr lang="el-GR" dirty="0" smtClean="0">
                <a:solidFill>
                  <a:srgbClr val="FF0000"/>
                </a:solidFill>
              </a:rPr>
              <a:t>τα περιεχόμενα </a:t>
            </a:r>
            <a:r>
              <a:rPr lang="el-GR" dirty="0" smtClean="0"/>
              <a:t>της θέσης μνήμης στην </a:t>
            </a:r>
            <a:r>
              <a:rPr lang="el-GR" dirty="0" err="1" smtClean="0"/>
              <a:t>οποια</a:t>
            </a:r>
            <a:r>
              <a:rPr lang="el-GR" dirty="0" smtClean="0"/>
              <a:t> δείχνει ο </a:t>
            </a:r>
            <a:r>
              <a:rPr lang="en-US" dirty="0" smtClean="0"/>
              <a:t>varTC2 </a:t>
            </a:r>
            <a:r>
              <a:rPr lang="el-GR" dirty="0" smtClean="0"/>
              <a:t>αλλάζουμε και το </a:t>
            </a:r>
            <a:r>
              <a:rPr lang="en-US" dirty="0" smtClean="0"/>
              <a:t>varTC1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πει ότι όταν ελέγχουμε ισότητα μεταξύ αντικειμένων (π.χ., </a:t>
            </a:r>
            <a:r>
              <a:rPr lang="en-US" dirty="0" smtClean="0"/>
              <a:t>Strings) </a:t>
            </a:r>
            <a:r>
              <a:rPr lang="el-GR" dirty="0" smtClean="0"/>
              <a:t>πρέπει να γίνεται μέσω της μεθόδου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n-US" dirty="0" smtClean="0"/>
              <a:t> </a:t>
            </a:r>
            <a:r>
              <a:rPr lang="el-GR" dirty="0" smtClean="0"/>
              <a:t>και όχι με το </a:t>
            </a:r>
            <a:r>
              <a:rPr lang="el-GR" dirty="0" smtClean="0">
                <a:solidFill>
                  <a:srgbClr val="0070C0"/>
                </a:solidFill>
              </a:rPr>
              <a:t>==</a:t>
            </a:r>
          </a:p>
          <a:p>
            <a:r>
              <a:rPr lang="el-GR" dirty="0" smtClean="0"/>
              <a:t>Η συζήτηση με τις αναφορές εξηγεί γιατί η σύγκριση με</a:t>
            </a:r>
            <a:r>
              <a:rPr lang="el-GR" dirty="0" smtClean="0">
                <a:solidFill>
                  <a:srgbClr val="0070C0"/>
                </a:solidFill>
              </a:rPr>
              <a:t> == </a:t>
            </a:r>
            <a:r>
              <a:rPr lang="el-GR" dirty="0" smtClean="0"/>
              <a:t>δε δουλεύει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σύγκριση με </a:t>
            </a:r>
            <a:r>
              <a:rPr lang="el-GR" dirty="0">
                <a:solidFill>
                  <a:srgbClr val="0070C0"/>
                </a:solidFill>
              </a:rPr>
              <a:t>==</a:t>
            </a:r>
            <a:r>
              <a:rPr lang="el-GR" dirty="0"/>
              <a:t> </a:t>
            </a:r>
            <a:r>
              <a:rPr lang="el-GR" dirty="0" smtClean="0"/>
              <a:t>συγκρίνει αν δύο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είναι ίδιες και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 περιεχόμενα </a:t>
            </a:r>
            <a:r>
              <a:rPr lang="el-GR" dirty="0" smtClean="0"/>
              <a:t>των θέσεων μνήμης στις οποίες δείχνουν οι αναφορές είναι ίδια.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πρωταρχικού τύπου, αλλαγές στην τιμή της παραμέτρου δεν αλλάζουν 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περιεχόμενα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649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"Mr. Cellophane",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“Hot Shot", 42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"Now we call changer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argument.");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437112"/>
            <a:ext cx="8291264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/>
              <a:t>ToyClass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name;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number;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/>
              <a:t>(</a:t>
            </a:r>
            <a:r>
              <a:rPr lang="en-US" dirty="0" err="1"/>
              <a:t>ToyClass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aParameter</a:t>
            </a:r>
            <a:r>
              <a:rPr lang="en-US" dirty="0"/>
              <a:t>)</a:t>
            </a:r>
            <a:r>
              <a:rPr lang="el-GR" dirty="0"/>
              <a:t> </a:t>
            </a:r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rgbClr val="00B050"/>
                </a:solidFill>
              </a:rPr>
              <a:t>aParameter</a:t>
            </a:r>
            <a:r>
              <a:rPr lang="en-US" dirty="0"/>
              <a:t>.name = name;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00B050"/>
                </a:solidFill>
              </a:rPr>
              <a:t>aParameter</a:t>
            </a:r>
            <a:r>
              <a:rPr lang="en-US" dirty="0" err="1"/>
              <a:t>.number</a:t>
            </a:r>
            <a:r>
              <a:rPr lang="en-US" dirty="0"/>
              <a:t> 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3789040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4643158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Hot Shot 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1342646"/>
            <a:ext cx="4536504" cy="15102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Vector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dimension=2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int[dimension];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TestVector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Vector v = new Vector(3);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812060"/>
          </a:xfrm>
          <a:prstGeom prst="wedgeRoundRectCallout">
            <a:avLst>
              <a:gd name="adj1" fmla="val -76053"/>
              <a:gd name="adj2" fmla="val -3807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δεν αρχικοποιεί τα πεδία της κλάσης 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rgbClr val="FF0000"/>
                </a:solidFill>
              </a:rPr>
              <a:t>dimension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rgbClr val="FF0000"/>
                </a:solidFill>
              </a:rPr>
              <a:t>values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ορίζονται μέσα 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 </a:t>
            </a:r>
            <a:r>
              <a:rPr lang="el-GR" dirty="0" smtClean="0">
                <a:solidFill>
                  <a:schemeClr val="tx1"/>
                </a:solidFill>
              </a:rPr>
              <a:t>και δεν αλλάζουν την τιμή των πεδίων.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23026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Cellophane”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“Hot Shot”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0461" y="217065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90" y="3367675"/>
            <a:ext cx="4298103" cy="116955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new 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"Mr. Cellophane", 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new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ToyClass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“Hot Shot", 42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8854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Cellophane”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“Hot Shot”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0461" y="217065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91" y="4149080"/>
            <a:ext cx="3832029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/>
              <a:t>ToyClass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</a:t>
            </a:r>
            <a:r>
              <a:rPr lang="en-US" dirty="0">
                <a:solidFill>
                  <a:srgbClr val="0070C0"/>
                </a:solidFill>
              </a:rPr>
              <a:t>name</a:t>
            </a:r>
            <a:r>
              <a:rPr lang="en-US" dirty="0"/>
              <a:t>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number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/>
              <a:t>(</a:t>
            </a:r>
            <a:r>
              <a:rPr lang="en-US" dirty="0" err="1"/>
              <a:t>ToyClass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aParameter</a:t>
            </a:r>
            <a:r>
              <a:rPr lang="en-US" dirty="0"/>
              <a:t>)</a:t>
            </a:r>
            <a:r>
              <a:rPr lang="el-GR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{</a:t>
            </a:r>
            <a:endParaRPr lang="en-US" dirty="0"/>
          </a:p>
          <a:p>
            <a:r>
              <a:rPr lang="en-US" dirty="0"/>
              <a:t>        aParameter.name = name;</a:t>
            </a:r>
          </a:p>
          <a:p>
            <a:r>
              <a:rPr lang="en-US" dirty="0"/>
              <a:t>        </a:t>
            </a:r>
            <a:r>
              <a:rPr lang="en-US" dirty="0" err="1"/>
              <a:t>aParameter.number</a:t>
            </a:r>
            <a:r>
              <a:rPr lang="en-US" dirty="0"/>
              <a:t> 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90" y="3521564"/>
            <a:ext cx="3832029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4745" y="298766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aParameter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5452" y="6093296"/>
            <a:ext cx="321754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aParameter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9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63932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“Hot Shot”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“Hot Shot”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0461" y="217065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91" y="4149080"/>
            <a:ext cx="3832029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/>
              <a:t>ToyClass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name;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number;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/>
              <a:t>(</a:t>
            </a:r>
            <a:r>
              <a:rPr lang="en-US" dirty="0" err="1"/>
              <a:t>ToyClass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aParameter</a:t>
            </a:r>
            <a:r>
              <a:rPr lang="en-US" dirty="0"/>
              <a:t>)</a:t>
            </a:r>
            <a:r>
              <a:rPr lang="el-GR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{</a:t>
            </a:r>
            <a:endParaRPr lang="en-US" dirty="0"/>
          </a:p>
          <a:p>
            <a:r>
              <a:rPr lang="en-US" dirty="0"/>
              <a:t>        aParameter.name = name;</a:t>
            </a:r>
          </a:p>
          <a:p>
            <a:r>
              <a:rPr lang="en-US" dirty="0"/>
              <a:t>        </a:t>
            </a:r>
            <a:r>
              <a:rPr lang="en-US" dirty="0" err="1"/>
              <a:t>aParameter.number</a:t>
            </a:r>
            <a:r>
              <a:rPr lang="en-US" dirty="0"/>
              <a:t> 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90" y="3521564"/>
            <a:ext cx="3832029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anotherObject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4745" y="298766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aParameter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4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990020"/>
            <a:ext cx="4536504" cy="3185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9552" y="1697060"/>
            <a:ext cx="4536504" cy="3185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Vector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TestVector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Vector v = new Vector(3);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168"/>
              <a:gd name="adj2" fmla="val -4488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dimensions </a:t>
            </a:r>
            <a:r>
              <a:rPr lang="el-GR" dirty="0" smtClean="0">
                <a:solidFill>
                  <a:schemeClr val="tx1"/>
                </a:solidFill>
              </a:rPr>
              <a:t>αρχικοποιείται σωστά.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 πίνακας </a:t>
            </a:r>
            <a:r>
              <a:rPr lang="en-US" dirty="0" smtClean="0">
                <a:solidFill>
                  <a:schemeClr val="tx1"/>
                </a:solidFill>
              </a:rPr>
              <a:t>values </a:t>
            </a:r>
            <a:r>
              <a:rPr lang="el-GR" dirty="0" smtClean="0">
                <a:solidFill>
                  <a:schemeClr val="tx1"/>
                </a:solidFill>
              </a:rPr>
              <a:t>όμως όχι. 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Τον έχουμε ορίσει σωστά αλλά δεν του έχουμε δώσει χώρο! Δεν έχουμε προσδιορίσει το μέγεθος του</a:t>
            </a:r>
          </a:p>
        </p:txBody>
      </p:sp>
    </p:spTree>
    <p:extLst>
      <p:ext uri="{BB962C8B-B14F-4D97-AF65-F5344CB8AC3E}">
        <p14:creationId xmlns:p14="http://schemas.microsoft.com/office/powerpoint/2010/main" val="180507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552" y="1697060"/>
            <a:ext cx="4536504" cy="3185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692696"/>
            <a:ext cx="4536504" cy="6159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Vector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TestVector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Vector v = new Vector(3);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880"/>
              <a:gd name="adj2" fmla="val -6086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Θυμηθείτε ότι οι εντολές αυτές θα εκτελεστούν πριν από τις εντολές του </a:t>
            </a:r>
            <a:r>
              <a:rPr lang="en-US" dirty="0" smtClean="0">
                <a:solidFill>
                  <a:schemeClr val="tx1"/>
                </a:solidFill>
              </a:rPr>
              <a:t>constructor. </a:t>
            </a:r>
            <a:r>
              <a:rPr lang="el-GR" dirty="0" smtClean="0">
                <a:solidFill>
                  <a:schemeClr val="tx1"/>
                </a:solidFill>
              </a:rPr>
              <a:t>Εκείνη τη στιγμή δεν ξέρουμε τη διάσταση του διανύσματος και άρα δημιουργούμε ένα πίνακα μηδενικού μεγέθους!</a:t>
            </a:r>
          </a:p>
        </p:txBody>
      </p:sp>
    </p:spTree>
    <p:extLst>
      <p:ext uri="{BB962C8B-B14F-4D97-AF65-F5344CB8AC3E}">
        <p14:creationId xmlns:p14="http://schemas.microsoft.com/office/powerpoint/2010/main" val="41744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692696"/>
            <a:ext cx="4536504" cy="6159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9552" y="1697060"/>
            <a:ext cx="4536504" cy="5078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Vector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i=0;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dimension; i++){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values[i]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TestVector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Vector v = new Vector(3);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86719" y="5418413"/>
            <a:ext cx="303531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ΣΩΣΤΟ!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24744"/>
            <a:ext cx="3059831" cy="3744416"/>
          </a:xfrm>
          <a:prstGeom prst="wedgeRoundRectCallout">
            <a:avLst>
              <a:gd name="adj1" fmla="val -78544"/>
              <a:gd name="adj2" fmla="val -410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Πρώτα δηλώνουμε τα πεδία μέσα στην κλάση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δίνουμε τιμή στη διάσταση και αφού πλέον ξέρουμε τη διάσταση δίνουμε χώρο στον πίνακα που θα κρατάει τις τιμές.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Τώρα μπορούμε και να κάνουμε και την αρχικοποίηση</a:t>
            </a:r>
          </a:p>
        </p:txBody>
      </p:sp>
    </p:spTree>
    <p:extLst>
      <p:ext uri="{BB962C8B-B14F-4D97-AF65-F5344CB8AC3E}">
        <p14:creationId xmlns:p14="http://schemas.microsoft.com/office/powerpoint/2010/main" val="5069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κάθε μεταβλητή έχει εμβέλεια μέσα στο </a:t>
            </a:r>
            <a:r>
              <a:rPr lang="en-US" dirty="0" smtClean="0"/>
              <a:t>block </a:t>
            </a:r>
            <a:r>
              <a:rPr lang="el-GR" dirty="0" smtClean="0"/>
              <a:t>στο οποίο ορίζεται.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rgbClr val="0070C0"/>
                </a:solidFill>
              </a:rPr>
              <a:t>μεταβλητές-πεδία</a:t>
            </a:r>
            <a:r>
              <a:rPr lang="el-GR" dirty="0" smtClean="0"/>
              <a:t> της κλάσης μπορούν να τις χρησιμοποιήσουν όλες οι μέθοδοι της </a:t>
            </a:r>
            <a:r>
              <a:rPr lang="el-GR" dirty="0" smtClean="0">
                <a:solidFill>
                  <a:srgbClr val="0070C0"/>
                </a:solidFill>
              </a:rPr>
              <a:t>κλάσης</a:t>
            </a:r>
          </a:p>
          <a:p>
            <a:pPr lvl="2"/>
            <a:r>
              <a:rPr lang="el-GR" dirty="0" smtClean="0"/>
              <a:t>Οι μεταβλητές έχουν ζωή όσο υπάρχει το αντίστοιχο αντικείμενο της κλάσης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που ορίζονται μέσα σε μία </a:t>
            </a:r>
            <a:r>
              <a:rPr lang="el-GR" dirty="0" smtClean="0">
                <a:solidFill>
                  <a:srgbClr val="0070C0"/>
                </a:solidFill>
              </a:rPr>
              <a:t>μέθοδο</a:t>
            </a:r>
            <a:r>
              <a:rPr lang="el-GR" dirty="0" smtClean="0"/>
              <a:t> μπορούν να χρησιμοποιηθούν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 μέσα στη μέθοδο.</a:t>
            </a:r>
          </a:p>
          <a:p>
            <a:pPr lvl="2"/>
            <a:r>
              <a:rPr lang="el-GR" dirty="0" smtClean="0"/>
              <a:t>Οι μεταβλητές χάνονται όταν βγούμε από τη μέθοδο.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 είναι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</a:t>
            </a:r>
            <a:r>
              <a:rPr lang="el-GR" dirty="0" smtClean="0"/>
              <a:t> της μεθόδου.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276872"/>
            <a:ext cx="5795176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Vector(int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int[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(int i=0; i &lt; dimension; 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values[i] =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4887610"/>
            <a:ext cx="392392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κόκκινες μεταβλητές υπάρχουν μόνο μέσα στο μπλοκ της μεθόδου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5826</TotalTime>
  <Words>2326</Words>
  <Application>Microsoft Office PowerPoint</Application>
  <PresentationFormat>On-screen Show (4:3)</PresentationFormat>
  <Paragraphs>775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Clarity</vt:lpstr>
      <vt:lpstr>ΤΕΧΝΙΚΕΣ Αντικειμενοστραφουσ προγραμματισμου</vt:lpstr>
      <vt:lpstr>Μαθήματα από το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Εμβέλεια μεταβλητών</vt:lpstr>
      <vt:lpstr>Παράδειγμα</vt:lpstr>
      <vt:lpstr>Παράμετρος</vt:lpstr>
      <vt:lpstr>Παράδειγμα ADT: Στοίβα (Stack)</vt:lpstr>
      <vt:lpstr>Υλοποίηση</vt:lpstr>
      <vt:lpstr>PowerPoint Presentation</vt:lpstr>
      <vt:lpstr>Εφαρμογές</vt:lpstr>
      <vt:lpstr>PowerPoint Presentation</vt:lpstr>
      <vt:lpstr>Επεκτάσεις</vt:lpstr>
      <vt:lpstr>ΑΝΑΦΟΡΕΣ</vt:lpstr>
      <vt:lpstr>new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αντικειμένων</vt:lpstr>
      <vt:lpstr>Αποθήκευση αντικειμένων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Αντικείμενα κλάσεων</vt:lpstr>
      <vt:lpstr>PowerPoint Presentation</vt:lpstr>
      <vt:lpstr>Παράδειγμα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Equals</vt:lpstr>
      <vt:lpstr>Αντικείμενα ως παράμετροι</vt:lpstr>
      <vt:lpstr>Παράδειγμα</vt:lpstr>
      <vt:lpstr>Εξήγηση</vt:lpstr>
      <vt:lpstr>Εξήγηση</vt:lpstr>
      <vt:lpstr>Εξήγηση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329</cp:revision>
  <dcterms:created xsi:type="dcterms:W3CDTF">2013-02-10T16:19:38Z</dcterms:created>
  <dcterms:modified xsi:type="dcterms:W3CDTF">2013-03-31T23:48:37Z</dcterms:modified>
</cp:coreProperties>
</file>