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8" r:id="rId3"/>
    <p:sldId id="267" r:id="rId4"/>
    <p:sldId id="270" r:id="rId5"/>
    <p:sldId id="268" r:id="rId6"/>
    <p:sldId id="293" r:id="rId7"/>
    <p:sldId id="292" r:id="rId8"/>
    <p:sldId id="288" r:id="rId9"/>
    <p:sldId id="294" r:id="rId10"/>
    <p:sldId id="297" r:id="rId11"/>
    <p:sldId id="296" r:id="rId12"/>
    <p:sldId id="298" r:id="rId13"/>
    <p:sldId id="269" r:id="rId14"/>
    <p:sldId id="314" r:id="rId15"/>
    <p:sldId id="315" r:id="rId16"/>
    <p:sldId id="299" r:id="rId17"/>
    <p:sldId id="271" r:id="rId18"/>
    <p:sldId id="290" r:id="rId19"/>
    <p:sldId id="291" r:id="rId20"/>
    <p:sldId id="307" r:id="rId21"/>
    <p:sldId id="286" r:id="rId22"/>
    <p:sldId id="302" r:id="rId23"/>
    <p:sldId id="300" r:id="rId24"/>
    <p:sldId id="301" r:id="rId25"/>
    <p:sldId id="295" r:id="rId26"/>
    <p:sldId id="272" r:id="rId27"/>
    <p:sldId id="287" r:id="rId28"/>
    <p:sldId id="273" r:id="rId29"/>
    <p:sldId id="312" r:id="rId30"/>
    <p:sldId id="313" r:id="rId31"/>
    <p:sldId id="285" r:id="rId32"/>
    <p:sldId id="275" r:id="rId33"/>
    <p:sldId id="276" r:id="rId34"/>
    <p:sldId id="277" r:id="rId35"/>
    <p:sldId id="282" r:id="rId36"/>
    <p:sldId id="310" r:id="rId37"/>
    <p:sldId id="309" r:id="rId38"/>
    <p:sldId id="257" r:id="rId39"/>
    <p:sldId id="311" r:id="rId40"/>
    <p:sldId id="258" r:id="rId41"/>
    <p:sldId id="303" r:id="rId42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0000"/>
    <a:srgbClr val="CC0000"/>
    <a:srgbClr val="FF0000"/>
    <a:srgbClr val="5F5F5F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1.</a:t>
            </a:r>
            <a:fld id="{7AA853C4-2882-45F5-9862-C64EA6A4DED0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3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r">
              <a:defRPr sz="1300"/>
            </a:lvl1pPr>
          </a:lstStyle>
          <a:p>
            <a:fld id="{B64AF7B5-EA70-4CDE-AA86-1C577B750151}" type="datetimeFigureOut">
              <a:rPr lang="el-GR" smtClean="0"/>
              <a:pPr/>
              <a:t>28/9/2023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23" tIns="47711" rIns="95423" bIns="47711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5423" tIns="47711" rIns="95423" bIns="47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r">
              <a:defRPr sz="1300"/>
            </a:lvl1pPr>
          </a:lstStyle>
          <a:p>
            <a:fld id="{BD5B35BE-6629-4716-95F1-3D3628D1103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32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6C8B5-14D5-49B6-99E6-B24FF958D0C7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05350"/>
            <a:ext cx="4982633" cy="44577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5A8-5A04-404C-91EC-FA034341469D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53641-C4D0-44E9-B313-7A592D9FFE21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5CEF71-3A6C-414A-A0F0-1A0C0190B3B5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F6681-F5F1-4DF9-A2C2-401A05633F6F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9978C-ADC4-4E58-AFAF-118EB812A245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F142D-39B1-4201-A548-C4C269EA85A4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04A8B-3C00-48AE-B64B-25E421DBD9C6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62216-4CDD-4619-8B68-BE625C4665E5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5EBAD-F9EC-432D-91DE-FB762A60CD7C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33875-7862-4232-A580-87CABA68BADB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1972-C21A-4F6E-A962-A9D61B8EB0E7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26712-9F21-4DAE-936B-992361A6DDF4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B987D-081A-42AD-8A4B-133F1D4FE2E1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685909-16D8-488C-B548-978CE0E9D311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cm.acm.org/magazines/2015/4/184705-who-builds-a-house-without-drawing-blueprint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a.tech.purdue.edu/careerV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vassil/courses/sw_de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vassil@cs.uoi.gr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oi.gr/~pvassil/courses/sw_dev/rul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webok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58100" cy="1752600"/>
          </a:xfrm>
        </p:spPr>
        <p:txBody>
          <a:bodyPr/>
          <a:lstStyle/>
          <a:p>
            <a:pPr eaLnBrk="1" hangingPunct="1"/>
            <a:r>
              <a:rPr lang="el-GR" sz="4000" dirty="0"/>
              <a:t>Ανάπτυξη Λογισμικού</a:t>
            </a:r>
            <a:br>
              <a:rPr lang="el-GR" sz="4000" dirty="0"/>
            </a:br>
            <a:r>
              <a:rPr lang="el-GR" sz="4000" dirty="0"/>
              <a:t>(</a:t>
            </a:r>
            <a:r>
              <a:rPr lang="en-US" sz="4000" dirty="0"/>
              <a:t>Software Development</a:t>
            </a:r>
            <a:r>
              <a:rPr lang="el-GR" sz="4000" dirty="0"/>
              <a:t>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7238" y="3990975"/>
            <a:ext cx="7141865" cy="1752600"/>
          </a:xfrm>
        </p:spPr>
        <p:txBody>
          <a:bodyPr/>
          <a:lstStyle/>
          <a:p>
            <a:pPr eaLnBrk="1" hangingPunct="1"/>
            <a:r>
              <a:rPr lang="fr-FR" dirty="0"/>
              <a:t>www.cs.uoi.gr/~pvassil/courses/sw_dev/</a:t>
            </a:r>
          </a:p>
          <a:p>
            <a:endParaRPr lang="el-GR" dirty="0"/>
          </a:p>
          <a:p>
            <a:r>
              <a:rPr lang="el-GR" dirty="0"/>
              <a:t>ΜΥΥ301 / ΠΛΥ 308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Σχεδίαση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σχεδίαση λαμβάνει ως είσοδο τις συγκροτημένες απαιτήσεις των χρηστών ενός (</a:t>
            </a:r>
            <a:r>
              <a:rPr lang="el-GR" dirty="0" err="1"/>
              <a:t>υπο</a:t>
            </a:r>
            <a:r>
              <a:rPr lang="el-GR" dirty="0"/>
              <a:t>)συστήματος και </a:t>
            </a:r>
            <a:r>
              <a:rPr lang="el-GR" b="1" dirty="0">
                <a:solidFill>
                  <a:srgbClr val="0000CC"/>
                </a:solidFill>
              </a:rPr>
              <a:t>παράγει μια αφαιρετική αναπαράσταση του πώς δομείται το λογισμικό εσωτερικά</a:t>
            </a:r>
            <a:r>
              <a:rPr lang="el-GR" dirty="0"/>
              <a:t>, με στόχο να ανταποκριθεί στις απαιτήσεις αυτές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10</a:t>
            </a:fld>
            <a:endParaRPr lang="el-GR" altLang="en-US"/>
          </a:p>
        </p:txBody>
      </p:sp>
      <p:sp>
        <p:nvSpPr>
          <p:cNvPr id="5" name="Rectangle 4"/>
          <p:cNvSpPr/>
          <p:nvPr/>
        </p:nvSpPr>
        <p:spPr>
          <a:xfrm>
            <a:off x="7359580" y="5025362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Cambria" pitchFamily="18" charset="0"/>
              </a:rPr>
              <a:t>Leslie </a:t>
            </a:r>
            <a:r>
              <a:rPr lang="fr-FR" sz="1200" i="1" dirty="0" err="1">
                <a:latin typeface="Cambria" pitchFamily="18" charset="0"/>
              </a:rPr>
              <a:t>Lamport</a:t>
            </a:r>
            <a:r>
              <a:rPr lang="fr-FR" sz="1200" i="1" dirty="0">
                <a:latin typeface="Cambria" pitchFamily="18" charset="0"/>
              </a:rPr>
              <a:t>, </a:t>
            </a:r>
          </a:p>
          <a:p>
            <a:endParaRPr lang="fr-FR" sz="1200" i="1" dirty="0">
              <a:latin typeface="Cambria" pitchFamily="18" charset="0"/>
            </a:endParaRPr>
          </a:p>
          <a:p>
            <a:r>
              <a:rPr lang="fr-FR" sz="1200" i="1" dirty="0">
                <a:latin typeface="Cambria" pitchFamily="18" charset="0"/>
              </a:rPr>
              <a:t>Turing </a:t>
            </a:r>
            <a:r>
              <a:rPr lang="en-US" sz="1200" i="1" dirty="0">
                <a:latin typeface="Cambria" pitchFamily="18" charset="0"/>
              </a:rPr>
              <a:t>Award Recipient, </a:t>
            </a:r>
            <a:r>
              <a:rPr lang="fr-FR" sz="1200" i="1" dirty="0">
                <a:latin typeface="Cambria" pitchFamily="18" charset="0"/>
              </a:rPr>
              <a:t>2013</a:t>
            </a:r>
            <a:endParaRPr lang="en-US" sz="1200" i="1" dirty="0">
              <a:latin typeface="Cambria" pitchFamily="18" charset="0"/>
            </a:endParaRPr>
          </a:p>
        </p:txBody>
      </p:sp>
      <p:pic>
        <p:nvPicPr>
          <p:cNvPr id="6" name="Pictur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85184"/>
            <a:ext cx="809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496" y="5499809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n-lt"/>
              </a:rPr>
              <a:t>Leslie </a:t>
            </a:r>
            <a:r>
              <a:rPr lang="fr-FR" dirty="0" err="1">
                <a:latin typeface="+mn-lt"/>
              </a:rPr>
              <a:t>Lamport</a:t>
            </a:r>
            <a:r>
              <a:rPr lang="el-GR" dirty="0">
                <a:latin typeface="+mn-lt"/>
              </a:rPr>
              <a:t>. </a:t>
            </a:r>
            <a:r>
              <a:rPr lang="en-US" dirty="0">
                <a:latin typeface="+mn-lt"/>
              </a:rPr>
              <a:t>Who Builds a House without Drawing Blueprints?</a:t>
            </a:r>
            <a:r>
              <a:rPr lang="el-GR" dirty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Comm. ACM, 58(4), pp. 38-41, Apr. 2015</a:t>
            </a:r>
          </a:p>
          <a:p>
            <a:pPr algn="r"/>
            <a:endParaRPr lang="fr-FR" i="1" dirty="0">
              <a:latin typeface="Cambria" pitchFamily="18" charset="0"/>
            </a:endParaRPr>
          </a:p>
          <a:p>
            <a:r>
              <a:rPr lang="fr-FR" sz="1600" dirty="0">
                <a:latin typeface="+mn-lt"/>
                <a:cs typeface="Consolas" pitchFamily="49" charset="0"/>
                <a:hlinkClick r:id="rId3"/>
              </a:rPr>
              <a:t>http://cacm.acm.org/magazines/2015/4/184705-who-builds-a-house-without-drawing-blueprints/</a:t>
            </a:r>
            <a:endParaRPr lang="el-GR" sz="1600" dirty="0">
              <a:latin typeface="+mn-lt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Σχεδίαση: </a:t>
            </a:r>
            <a:r>
              <a:rPr lang="en-US" dirty="0"/>
              <a:t>in fact, </a:t>
            </a:r>
            <a:r>
              <a:rPr lang="el-GR" dirty="0"/>
              <a:t>ανάλυση και σχεδίαση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Στη φάση της ανάλυσης ενδιαφερόμαστε για το </a:t>
            </a:r>
            <a:r>
              <a:rPr lang="el-GR" b="1" dirty="0">
                <a:solidFill>
                  <a:srgbClr val="0000FF"/>
                </a:solidFill>
              </a:rPr>
              <a:t>τι</a:t>
            </a:r>
            <a:r>
              <a:rPr lang="el-GR" dirty="0">
                <a:solidFill>
                  <a:srgbClr val="0000FF"/>
                </a:solidFill>
              </a:rPr>
              <a:t> πρέπει να κάνει το σύστημα </a:t>
            </a:r>
            <a:r>
              <a:rPr lang="el-GR" dirty="0"/>
              <a:t>(αντί για το πώς ή το γιατί</a:t>
            </a:r>
            <a:r>
              <a:rPr lang="en-US" dirty="0"/>
              <a:t>)</a:t>
            </a:r>
            <a:r>
              <a:rPr lang="el-GR" dirty="0"/>
              <a:t> και δουλεύουμε με κλάσεις που αφορούν στο πεδίο του </a:t>
            </a:r>
            <a:r>
              <a:rPr lang="el-GR" dirty="0">
                <a:solidFill>
                  <a:srgbClr val="0000FF"/>
                </a:solidFill>
              </a:rPr>
              <a:t>προβλήματος</a:t>
            </a:r>
            <a:r>
              <a:rPr lang="el-GR" dirty="0"/>
              <a:t> (και </a:t>
            </a:r>
            <a:r>
              <a:rPr lang="el-GR" dirty="0">
                <a:solidFill>
                  <a:srgbClr val="FF0000"/>
                </a:solidFill>
              </a:rPr>
              <a:t>όχι με τεχνικές λεπτομέρειες της λύσης</a:t>
            </a:r>
            <a:r>
              <a:rPr lang="el-GR" dirty="0"/>
              <a:t> όπως π.χ., διασυνδέσεις με άλλα υποσυστήματα)</a:t>
            </a:r>
          </a:p>
          <a:p>
            <a:r>
              <a:rPr lang="el-GR" dirty="0"/>
              <a:t>Η σχεδίαση σκοπό έχει να εισάγει την απαραίτητη λεπτομέρεια στο μοντέλο μας – γι</a:t>
            </a:r>
            <a:r>
              <a:rPr lang="en-US" dirty="0"/>
              <a:t>’ </a:t>
            </a:r>
            <a:r>
              <a:rPr lang="el-GR" dirty="0"/>
              <a:t>αυτό και η έμφαση είναι πιο πολύ στα </a:t>
            </a:r>
            <a:r>
              <a:rPr lang="en-US" dirty="0"/>
              <a:t>interfaces &amp; </a:t>
            </a:r>
            <a:r>
              <a:rPr lang="en-US" dirty="0" err="1"/>
              <a:t>susbsystems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>
                <a:solidFill>
                  <a:srgbClr val="0000FF"/>
                </a:solidFill>
              </a:rPr>
              <a:t>ανάλυση</a:t>
            </a:r>
            <a:r>
              <a:rPr lang="el-GR" dirty="0"/>
              <a:t> λέει </a:t>
            </a:r>
            <a:r>
              <a:rPr lang="el-GR" u="sng" dirty="0">
                <a:solidFill>
                  <a:srgbClr val="0000FF"/>
                </a:solidFill>
              </a:rPr>
              <a:t>τι</a:t>
            </a:r>
            <a:r>
              <a:rPr lang="el-GR" dirty="0"/>
              <a:t> κάνει το σύστημα και η </a:t>
            </a:r>
            <a:r>
              <a:rPr lang="el-GR" dirty="0">
                <a:solidFill>
                  <a:srgbClr val="FF0000"/>
                </a:solidFill>
              </a:rPr>
              <a:t>σχεδίαση</a:t>
            </a:r>
            <a:r>
              <a:rPr lang="el-GR" dirty="0"/>
              <a:t> </a:t>
            </a:r>
            <a:r>
              <a:rPr lang="el-GR" u="sng" dirty="0">
                <a:solidFill>
                  <a:srgbClr val="FF0000"/>
                </a:solidFill>
              </a:rPr>
              <a:t>πώς</a:t>
            </a:r>
            <a:r>
              <a:rPr lang="el-GR" dirty="0"/>
              <a:t> το κάνει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11</a:t>
            </a:fld>
            <a:endParaRPr lang="el-G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Σχεδίαση: ένα παράδειγμα ενός πολύ μικρού </a:t>
            </a:r>
            <a:r>
              <a:rPr lang="en-US" dirty="0"/>
              <a:t>class diagram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1972-C21A-4F6E-A962-A9D61B8EB0E7}" type="slidenum">
              <a:rPr lang="el-GR" altLang="en-US" smtClean="0"/>
              <a:pPr>
                <a:defRPr/>
              </a:pPr>
              <a:t>12</a:t>
            </a:fld>
            <a:endParaRPr lang="el-GR" altLang="en-US"/>
          </a:p>
        </p:txBody>
      </p:sp>
      <p:pic>
        <p:nvPicPr>
          <p:cNvPr id="4" name="Picture 3" descr="D:\Users\pvassil\COURSES\OOP\SW_DEV\SCRIPTS\03_timelineToText\AnalyzeTheTimeLineSimpl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1"/>
            <a:ext cx="7920880" cy="49408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Αντικειμενοστρέφεια</a:t>
            </a:r>
            <a:endParaRPr lang="el-G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Όσο </a:t>
            </a:r>
            <a:r>
              <a:rPr lang="el-GR" sz="2800" b="1" dirty="0">
                <a:solidFill>
                  <a:srgbClr val="0000CC"/>
                </a:solidFill>
              </a:rPr>
              <a:t>μεγαλύτερης κλίμακας</a:t>
            </a:r>
            <a:r>
              <a:rPr lang="el-GR" sz="2800" dirty="0">
                <a:solidFill>
                  <a:srgbClr val="0000CC"/>
                </a:solidFill>
              </a:rPr>
              <a:t> </a:t>
            </a:r>
            <a:r>
              <a:rPr lang="el-GR" sz="2800" dirty="0"/>
              <a:t>είναι το λογισμικό που πρόκειται να αναπτύξουμε </a:t>
            </a:r>
            <a:r>
              <a:rPr lang="el-GR" sz="2800" b="1" dirty="0">
                <a:solidFill>
                  <a:srgbClr val="0000CC"/>
                </a:solidFill>
              </a:rPr>
              <a:t>τόσο πιο χρήσιμος είναι ο </a:t>
            </a:r>
            <a:r>
              <a:rPr lang="el-GR" sz="2800" b="1" dirty="0">
                <a:solidFill>
                  <a:srgbClr val="C00000"/>
                </a:solidFill>
              </a:rPr>
              <a:t>αντικειμενοστρεφής τρόπος σκέψης</a:t>
            </a:r>
            <a:r>
              <a:rPr lang="el-GR" sz="2800" dirty="0"/>
              <a:t> και υλοποίησης…</a:t>
            </a:r>
          </a:p>
          <a:p>
            <a:r>
              <a:rPr lang="el-GR" sz="2600" dirty="0"/>
              <a:t>… καθώς, στην όλη διαδικασία ανάπτυξης ενός λογισμικού εμπλέκονται περισσότεροι του ενός ενδιαφερόμενοι:</a:t>
            </a:r>
            <a:endParaRPr lang="en-US" sz="2600" dirty="0"/>
          </a:p>
          <a:p>
            <a:pPr lvl="1" eaLnBrk="1" hangingPunct="1"/>
            <a:r>
              <a:rPr lang="el-GR" dirty="0"/>
              <a:t>Ο πελάτης που καθορίζει τις απαιτήσεις</a:t>
            </a:r>
          </a:p>
          <a:p>
            <a:pPr lvl="1" eaLnBrk="1" hangingPunct="1"/>
            <a:r>
              <a:rPr lang="el-GR" dirty="0"/>
              <a:t>Η ομάδα σχεδίασης</a:t>
            </a:r>
          </a:p>
          <a:p>
            <a:pPr lvl="1" eaLnBrk="1" hangingPunct="1"/>
            <a:r>
              <a:rPr lang="el-GR" dirty="0"/>
              <a:t>Η ομάδα υλοποίησης</a:t>
            </a:r>
          </a:p>
          <a:p>
            <a:pPr lvl="1" eaLnBrk="1" hangingPunct="1"/>
            <a:r>
              <a:rPr lang="el-GR" dirty="0"/>
              <a:t>Η ομάδα ελέγχου</a:t>
            </a:r>
          </a:p>
          <a:p>
            <a:pPr lvl="1" eaLnBrk="1" hangingPunct="1"/>
            <a:r>
              <a:rPr lang="el-GR" dirty="0"/>
              <a:t>Η ομάδα εγκατάστασης</a:t>
            </a:r>
          </a:p>
          <a:p>
            <a:pPr lvl="1" eaLnBrk="1" hangingPunct="1"/>
            <a:r>
              <a:rPr lang="el-GR" dirty="0"/>
              <a:t>Η ομάδα συντήρησης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13</a:t>
            </a:fld>
            <a:endParaRPr lang="el-G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A697F-D2A0-0516-FB17-6CBAC9F1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14</a:t>
            </a:fld>
            <a:endParaRPr lang="el-G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89377-A353-B42C-3510-96EB57ADF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7" y="0"/>
            <a:ext cx="908030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8433E9-7676-AD64-BFD9-E264856E80F3}"/>
              </a:ext>
            </a:extLst>
          </p:cNvPr>
          <p:cNvSpPr txBox="1"/>
          <p:nvPr/>
        </p:nvSpPr>
        <p:spPr>
          <a:xfrm>
            <a:off x="4067944" y="6177578"/>
            <a:ext cx="5076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https://spectrum.ieee.org/top-programming-languages-2022#toggle-gdpr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138CA8-54B3-E9DE-7719-663D85AF5086}"/>
              </a:ext>
            </a:extLst>
          </p:cNvPr>
          <p:cNvSpPr txBox="1">
            <a:spLocks/>
          </p:cNvSpPr>
          <p:nvPr/>
        </p:nvSpPr>
        <p:spPr>
          <a:xfrm>
            <a:off x="5131632" y="4945192"/>
            <a:ext cx="26642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l-GR" dirty="0"/>
              <a:t>Υλοποίηση</a:t>
            </a:r>
          </a:p>
        </p:txBody>
      </p:sp>
    </p:spTree>
    <p:extLst>
      <p:ext uri="{BB962C8B-B14F-4D97-AF65-F5344CB8AC3E}">
        <p14:creationId xmlns:p14="http://schemas.microsoft.com/office/powerpoint/2010/main" val="280951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AA3DD6-E415-E9FF-FEE6-3E29835E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15</a:t>
            </a:fld>
            <a:endParaRPr lang="el-GR" altLang="en-US"/>
          </a:p>
        </p:txBody>
      </p:sp>
      <p:pic>
        <p:nvPicPr>
          <p:cNvPr id="1026" name="Picture 2" descr="List of top 10 ranked programming languages, ordered from top: Python, Java, C, C++, JavaScript, C#, R, Go, HTML, and Swift">
            <a:extLst>
              <a:ext uri="{FF2B5EF4-FFF2-40B4-BE49-F238E27FC236}">
                <a16:creationId xmlns:a16="http://schemas.microsoft.com/office/drawing/2014/main" id="{43319135-977A-9E1E-CD40-1A229F8A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61" y="0"/>
            <a:ext cx="6303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CFFBE2D-657B-68CF-C93C-D4FEBAA972F9}"/>
              </a:ext>
            </a:extLst>
          </p:cNvPr>
          <p:cNvSpPr txBox="1">
            <a:spLocks/>
          </p:cNvSpPr>
          <p:nvPr/>
        </p:nvSpPr>
        <p:spPr>
          <a:xfrm>
            <a:off x="155038" y="260648"/>
            <a:ext cx="26642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l-GR" dirty="0"/>
              <a:t>Υλοποίηση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8B181-9CB2-00FC-67B9-A8FA2817B6AB}"/>
              </a:ext>
            </a:extLst>
          </p:cNvPr>
          <p:cNvSpPr txBox="1"/>
          <p:nvPr/>
        </p:nvSpPr>
        <p:spPr>
          <a:xfrm>
            <a:off x="251520" y="1664296"/>
            <a:ext cx="2376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https://spectrum.ieee.org/top-programming-languages-2021</a:t>
            </a:r>
          </a:p>
        </p:txBody>
      </p:sp>
    </p:spTree>
    <p:extLst>
      <p:ext uri="{BB962C8B-B14F-4D97-AF65-F5344CB8AC3E}">
        <p14:creationId xmlns:p14="http://schemas.microsoft.com/office/powerpoint/2010/main" val="3332532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104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[</a:t>
            </a:r>
            <a:r>
              <a:rPr lang="en-US" dirty="0"/>
              <a:t>SWEBOK] Software testing consists of the </a:t>
            </a:r>
            <a:r>
              <a:rPr lang="en-US" i="1" dirty="0"/>
              <a:t>dynamic verification</a:t>
            </a:r>
            <a:r>
              <a:rPr lang="el-GR" i="1" dirty="0"/>
              <a:t> </a:t>
            </a:r>
            <a:r>
              <a:rPr lang="en-US" dirty="0"/>
              <a:t>that a program provides </a:t>
            </a:r>
            <a:r>
              <a:rPr lang="en-US" i="1" dirty="0"/>
              <a:t>expected behaviors</a:t>
            </a:r>
            <a:r>
              <a:rPr lang="el-GR" i="1" dirty="0"/>
              <a:t> </a:t>
            </a:r>
            <a:r>
              <a:rPr lang="en-US" dirty="0"/>
              <a:t>on a </a:t>
            </a:r>
            <a:r>
              <a:rPr lang="en-US" i="1" dirty="0"/>
              <a:t>finite set of test cases, suitably selected from</a:t>
            </a:r>
            <a:r>
              <a:rPr lang="el-GR" i="1" dirty="0"/>
              <a:t> </a:t>
            </a:r>
            <a:r>
              <a:rPr lang="en-US" dirty="0"/>
              <a:t>the usually infinite execution domain.</a:t>
            </a:r>
          </a:p>
          <a:p>
            <a:r>
              <a:rPr lang="el-GR" u="sng" dirty="0"/>
              <a:t>Επιβεβαιώνουμε</a:t>
            </a:r>
            <a:r>
              <a:rPr lang="el-GR" dirty="0"/>
              <a:t> την ορθή λειτουργία του κώδικα δυναμικά (τρέχοντάς τον, </a:t>
            </a:r>
            <a:r>
              <a:rPr lang="el-GR" dirty="0" err="1"/>
              <a:t>δλδ</a:t>
            </a:r>
            <a:r>
              <a:rPr lang="el-GR" dirty="0"/>
              <a:t>)</a:t>
            </a:r>
          </a:p>
          <a:p>
            <a:r>
              <a:rPr lang="el-GR" u="sng" dirty="0"/>
              <a:t>Επιλέγουμε</a:t>
            </a:r>
            <a:r>
              <a:rPr lang="el-GR" dirty="0"/>
              <a:t> ένα υποσύνολο από </a:t>
            </a:r>
            <a:r>
              <a:rPr lang="en-US" dirty="0"/>
              <a:t>test cases </a:t>
            </a:r>
            <a:r>
              <a:rPr lang="el-GR" dirty="0"/>
              <a:t>για το σκοπό αυτό </a:t>
            </a:r>
          </a:p>
          <a:p>
            <a:r>
              <a:rPr lang="el-GR" dirty="0"/>
              <a:t>Ο έλεγχος συνίσταται στην </a:t>
            </a:r>
            <a:r>
              <a:rPr lang="el-GR" u="sng" dirty="0"/>
              <a:t>αντιπαραβολή</a:t>
            </a:r>
            <a:r>
              <a:rPr lang="el-GR" dirty="0"/>
              <a:t> του </a:t>
            </a:r>
            <a:r>
              <a:rPr lang="el-GR" dirty="0">
                <a:solidFill>
                  <a:srgbClr val="0000CC"/>
                </a:solidFill>
              </a:rPr>
              <a:t>αναμενόμενου</a:t>
            </a:r>
            <a:r>
              <a:rPr lang="el-GR" dirty="0"/>
              <a:t> αποτελέσματος σε σχέση με το </a:t>
            </a:r>
            <a:r>
              <a:rPr lang="el-GR" dirty="0">
                <a:solidFill>
                  <a:srgbClr val="C00000"/>
                </a:solidFill>
              </a:rPr>
              <a:t>παραγόμενο</a:t>
            </a:r>
            <a:r>
              <a:rPr lang="el-GR" dirty="0"/>
              <a:t> αποτέλεσμα, για κάθε </a:t>
            </a:r>
            <a:r>
              <a:rPr lang="en-US" dirty="0"/>
              <a:t>test case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1972-C21A-4F6E-A962-A9D61B8EB0E7}" type="slidenum">
              <a:rPr lang="el-GR" altLang="en-US" smtClean="0"/>
              <a:pPr>
                <a:defRPr/>
              </a:pPr>
              <a:t>16</a:t>
            </a:fld>
            <a:endParaRPr lang="el-G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8CBB39-4BE2-4237-99F2-989BE0CB3326}"/>
              </a:ext>
            </a:extLst>
          </p:cNvPr>
          <p:cNvGrpSpPr/>
          <p:nvPr/>
        </p:nvGrpSpPr>
        <p:grpSpPr>
          <a:xfrm>
            <a:off x="5220071" y="5877272"/>
            <a:ext cx="3896717" cy="923330"/>
            <a:chOff x="5220071" y="5877272"/>
            <a:chExt cx="3896717" cy="92333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8E95C0-C8E4-445F-847C-A5A6DB7D6616}"/>
                </a:ext>
              </a:extLst>
            </p:cNvPr>
            <p:cNvSpPr/>
            <p:nvPr/>
          </p:nvSpPr>
          <p:spPr>
            <a:xfrm>
              <a:off x="5220071" y="5877272"/>
              <a:ext cx="3896717" cy="92333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	“Testing shows the presence, </a:t>
              </a:r>
            </a:p>
            <a:p>
              <a:r>
                <a:rPr lang="en-US" dirty="0"/>
                <a:t>	   not the absence of bugs”</a:t>
              </a:r>
            </a:p>
            <a:p>
              <a:r>
                <a:rPr lang="en-US" dirty="0"/>
                <a:t>	- </a:t>
              </a:r>
              <a:r>
                <a:rPr lang="en-US" dirty="0" err="1"/>
                <a:t>Edsger</a:t>
              </a:r>
              <a:r>
                <a:rPr lang="en-US" dirty="0"/>
                <a:t> Dijkstra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4121A0-4FA5-4FFD-8933-1FB0E4CC5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492" y="5964550"/>
              <a:ext cx="561143" cy="747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Αρχές σχεδίασης του κώδικα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1814"/>
          </a:xfrm>
        </p:spPr>
        <p:txBody>
          <a:bodyPr>
            <a:normAutofit lnSpcReduction="10000"/>
          </a:bodyPr>
          <a:lstStyle/>
          <a:p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Η </a:t>
            </a:r>
            <a:r>
              <a:rPr lang="el-GR" sz="2200" b="1" dirty="0">
                <a:solidFill>
                  <a:srgbClr val="0000CC"/>
                </a:solidFill>
              </a:rPr>
              <a:t>σχεδίαση και υλοποίηση του κώδικα</a:t>
            </a:r>
            <a:r>
              <a:rPr lang="el-GR" sz="2200" dirty="0"/>
              <a:t> στη βάση </a:t>
            </a:r>
            <a:r>
              <a:rPr lang="el-GR" sz="2200" b="1" dirty="0">
                <a:solidFill>
                  <a:srgbClr val="FF0000"/>
                </a:solidFill>
              </a:rPr>
              <a:t>αρχών σχεδίασης</a:t>
            </a:r>
            <a:r>
              <a:rPr lang="el-GR" sz="2200" dirty="0"/>
              <a:t> έχει στόχους</a:t>
            </a:r>
          </a:p>
          <a:p>
            <a:pPr lvl="1" eaLnBrk="1" hangingPunct="1"/>
            <a:r>
              <a:rPr lang="el-GR" sz="2200" dirty="0"/>
              <a:t>Επιτάχυνση της φάσης της υλοποίησης </a:t>
            </a:r>
          </a:p>
          <a:p>
            <a:pPr lvl="1" eaLnBrk="1" hangingPunct="1"/>
            <a:r>
              <a:rPr lang="el-GR" sz="2200" dirty="0"/>
              <a:t>Διευκόλυνση της φάσης του ελέγχου </a:t>
            </a:r>
            <a:endParaRPr lang="el-GR" sz="2200" dirty="0">
              <a:solidFill>
                <a:srgbClr val="C00000"/>
              </a:solidFill>
            </a:endParaRPr>
          </a:p>
          <a:p>
            <a:pPr lvl="1" eaLnBrk="1" hangingPunct="1"/>
            <a:r>
              <a:rPr lang="el-GR" sz="2200" dirty="0"/>
              <a:t>Διευκόλυνση της </a:t>
            </a:r>
            <a:r>
              <a:rPr lang="el-GR" sz="2200" b="1" u="sng" dirty="0">
                <a:solidFill>
                  <a:srgbClr val="C00000"/>
                </a:solidFill>
              </a:rPr>
              <a:t>συντήρησης</a:t>
            </a:r>
          </a:p>
          <a:p>
            <a:pPr lvl="2" eaLnBrk="1" hangingPunct="1"/>
            <a:r>
              <a:rPr lang="el-GR" sz="2000" dirty="0"/>
              <a:t>Ειδικότερα η φάση της συντήρησης είναι </a:t>
            </a:r>
            <a:r>
              <a:rPr lang="el-GR" sz="2000" dirty="0">
                <a:solidFill>
                  <a:srgbClr val="C00000"/>
                </a:solidFill>
              </a:rPr>
              <a:t>εξαιρετικά σημαντική </a:t>
            </a:r>
            <a:r>
              <a:rPr lang="el-GR" sz="2000" dirty="0"/>
              <a:t>σε εφαρμογές μεγάλης κλίμακας και </a:t>
            </a:r>
            <a:r>
              <a:rPr lang="el-GR" sz="2000" dirty="0">
                <a:solidFill>
                  <a:srgbClr val="C00000"/>
                </a:solidFill>
              </a:rPr>
              <a:t>το κόστος της είναι συνήθως μεγαλύτερο από το συνολικό κόστος όλων των υπόλοιπων φάσεων</a:t>
            </a:r>
          </a:p>
          <a:p>
            <a:pPr lvl="2" eaLnBrk="1" hangingPunct="1"/>
            <a:r>
              <a:rPr lang="el-GR" sz="2000" dirty="0"/>
              <a:t>Τι είναι συντήρηση?</a:t>
            </a:r>
          </a:p>
          <a:p>
            <a:pPr marL="1701800" lvl="3" eaLnBrk="1" hangingPunct="1"/>
            <a:r>
              <a:rPr lang="el-GR" dirty="0">
                <a:solidFill>
                  <a:srgbClr val="C00000"/>
                </a:solidFill>
              </a:rPr>
              <a:t>επιδιόρθωση σφαλμάτων </a:t>
            </a:r>
            <a:r>
              <a:rPr lang="el-GR" dirty="0"/>
              <a:t>που προκύπτουν </a:t>
            </a:r>
            <a:r>
              <a:rPr lang="el-GR" dirty="0">
                <a:solidFill>
                  <a:srgbClr val="C00000"/>
                </a:solidFill>
              </a:rPr>
              <a:t>μετά την εγκατάσταση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και χρήση του λογισμικού</a:t>
            </a:r>
          </a:p>
          <a:p>
            <a:pPr marL="1701800" lvl="3" eaLnBrk="1" hangingPunct="1"/>
            <a:r>
              <a:rPr lang="el-GR" dirty="0">
                <a:solidFill>
                  <a:srgbClr val="C00000"/>
                </a:solidFill>
              </a:rPr>
              <a:t>προσθήκη νέων λειτουργιών </a:t>
            </a:r>
            <a:r>
              <a:rPr lang="el-GR" dirty="0"/>
              <a:t>λόγω της </a:t>
            </a:r>
            <a:r>
              <a:rPr lang="el-GR" dirty="0">
                <a:solidFill>
                  <a:srgbClr val="C00000"/>
                </a:solidFill>
              </a:rPr>
              <a:t>μεταβολής των αρχικών απαιτήσεων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των χρηστών του λογισμικού</a:t>
            </a:r>
          </a:p>
          <a:p>
            <a:pPr marL="1701800" lvl="3" eaLnBrk="1" hangingPunct="1"/>
            <a:r>
              <a:rPr lang="el-GR" dirty="0">
                <a:solidFill>
                  <a:srgbClr val="C00000"/>
                </a:solidFill>
              </a:rPr>
              <a:t>βελτίωση της ποιότητας</a:t>
            </a:r>
            <a:r>
              <a:rPr lang="el-GR" dirty="0"/>
              <a:t> του λογισμικού ώστε αυτό να είναι πιο κατανοητό στους </a:t>
            </a:r>
            <a:r>
              <a:rPr lang="en-US" dirty="0"/>
              <a:t>developers, </a:t>
            </a:r>
            <a:r>
              <a:rPr lang="el-GR" dirty="0"/>
              <a:t>πιο συντηρήσιμο, πιο αξιόπιστο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17</a:t>
            </a:fld>
            <a:endParaRPr lang="el-GR" altLang="en-US" dirty="0"/>
          </a:p>
        </p:txBody>
      </p:sp>
      <p:pic>
        <p:nvPicPr>
          <p:cNvPr id="5" name="Picture 55" descr="https://s-media-cache-ak0.pinimg.com/236x/99/2c/1b/992c1b9451dc1f80c139522a20a1d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49"/>
            <a:ext cx="2247900" cy="85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Κόστος της συντήρησης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algn="ctr">
              <a:buNone/>
            </a:pPr>
            <a:r>
              <a:rPr lang="en-US" sz="8800" dirty="0">
                <a:solidFill>
                  <a:srgbClr val="0000CC"/>
                </a:solidFill>
              </a:rPr>
              <a:t>60% - 80% </a:t>
            </a:r>
            <a:endParaRPr lang="el-GR" sz="8800" dirty="0">
              <a:solidFill>
                <a:srgbClr val="0000CC"/>
              </a:solidFill>
            </a:endParaRPr>
          </a:p>
          <a:p>
            <a:pPr algn="ctr">
              <a:buNone/>
            </a:pPr>
            <a:endParaRPr lang="el-GR" dirty="0">
              <a:solidFill>
                <a:srgbClr val="0000CC"/>
              </a:solidFill>
            </a:endParaRPr>
          </a:p>
          <a:p>
            <a:pPr algn="ctr">
              <a:buNone/>
            </a:pPr>
            <a:endParaRPr lang="el-GR" dirty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l-GR" dirty="0">
                <a:solidFill>
                  <a:srgbClr val="0000CC"/>
                </a:solidFill>
              </a:rPr>
              <a:t>του συνολικού κόστος ενός </a:t>
            </a:r>
            <a:r>
              <a:rPr lang="en-US" dirty="0">
                <a:solidFill>
                  <a:srgbClr val="0000CC"/>
                </a:solidFill>
              </a:rPr>
              <a:t>project </a:t>
            </a:r>
            <a:r>
              <a:rPr lang="el-GR" dirty="0">
                <a:solidFill>
                  <a:srgbClr val="0000CC"/>
                </a:solidFill>
              </a:rPr>
              <a:t>λογισμικού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18</a:t>
            </a:fld>
            <a:endParaRPr lang="el-G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Κόστος της συντήρησης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1972-C21A-4F6E-A962-A9D61B8EB0E7}" type="slidenum">
              <a:rPr lang="el-GR" altLang="en-US" smtClean="0"/>
              <a:pPr>
                <a:defRPr/>
              </a:pPr>
              <a:t>19</a:t>
            </a:fld>
            <a:endParaRPr lang="el-GR" altLang="en-US"/>
          </a:p>
        </p:txBody>
      </p:sp>
      <p:pic>
        <p:nvPicPr>
          <p:cNvPr id="37890" name="Picture 2" descr="C:\Users\pvassil\Downloads\CostOfFixingDefectsPerPh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715000" cy="3238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472514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>
                <a:latin typeface="+mn-lt"/>
              </a:rPr>
              <a:t> Όσο πιο </a:t>
            </a:r>
            <a:r>
              <a:rPr lang="el-GR" dirty="0">
                <a:solidFill>
                  <a:srgbClr val="C00000"/>
                </a:solidFill>
                <a:latin typeface="+mn-lt"/>
              </a:rPr>
              <a:t>αργά</a:t>
            </a:r>
            <a:r>
              <a:rPr lang="el-GR" dirty="0">
                <a:latin typeface="+mn-lt"/>
              </a:rPr>
              <a:t> διορθώσουμε λάθη, τόσο πιο </a:t>
            </a:r>
            <a:r>
              <a:rPr lang="el-GR" dirty="0">
                <a:solidFill>
                  <a:srgbClr val="C00000"/>
                </a:solidFill>
                <a:latin typeface="+mn-lt"/>
              </a:rPr>
              <a:t>ακριβό</a:t>
            </a:r>
            <a:r>
              <a:rPr lang="el-GR" dirty="0">
                <a:latin typeface="+mn-lt"/>
              </a:rPr>
              <a:t> είναι!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+mn-lt"/>
              </a:rPr>
              <a:t> Η αξία της </a:t>
            </a:r>
            <a:r>
              <a:rPr lang="el-GR" dirty="0">
                <a:solidFill>
                  <a:srgbClr val="0000CC"/>
                </a:solidFill>
                <a:latin typeface="+mn-lt"/>
              </a:rPr>
              <a:t>καλής σχεδίασης</a:t>
            </a:r>
            <a:r>
              <a:rPr lang="el-GR" dirty="0">
                <a:latin typeface="+mn-lt"/>
              </a:rPr>
              <a:t> είναι τεράστια!!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4368-E2EB-44E1-B79F-60F7304B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6CDE2C-FBE8-4795-A664-A991E7E0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1972-C21A-4F6E-A962-A9D61B8EB0E7}" type="slidenum">
              <a:rPr lang="el-GR" altLang="en-US" smtClean="0"/>
              <a:pPr>
                <a:defRPr/>
              </a:pPr>
              <a:t>2</a:t>
            </a:fld>
            <a:endParaRPr lang="el-G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6FCE8-5553-4927-800A-6FC3062D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7" y="1093455"/>
            <a:ext cx="9144000" cy="52564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42CA90-9184-42D1-812F-9080EF6A6EAD}"/>
              </a:ext>
            </a:extLst>
          </p:cNvPr>
          <p:cNvSpPr/>
          <p:nvPr/>
        </p:nvSpPr>
        <p:spPr>
          <a:xfrm>
            <a:off x="611560" y="6398696"/>
            <a:ext cx="487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hlinkClick r:id="rId3"/>
              </a:rPr>
              <a:t>https://va.tech.purdue.edu/careerVis/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ED9DD-A1AB-4594-9C6F-2E258B1DE450}"/>
              </a:ext>
            </a:extLst>
          </p:cNvPr>
          <p:cNvSpPr txBox="1"/>
          <p:nvPr/>
        </p:nvSpPr>
        <p:spPr>
          <a:xfrm>
            <a:off x="6603828" y="72412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Paths after graduation</a:t>
            </a:r>
          </a:p>
        </p:txBody>
      </p:sp>
    </p:spTree>
    <p:extLst>
      <p:ext uri="{BB962C8B-B14F-4D97-AF65-F5344CB8AC3E}">
        <p14:creationId xmlns:p14="http://schemas.microsoft.com/office/powerpoint/2010/main" val="43492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A393-3507-4A96-82D7-A67DDD91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του μαθήματος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5AEB-31C2-4E65-91A2-2DEA994CB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6D2E6-300E-4738-8DF3-FC6B07EB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62216-4CDD-4619-8B68-BE625C4665E5}" type="slidenum">
              <a:rPr lang="el-GR" altLang="en-US" smtClean="0"/>
              <a:pPr>
                <a:defRPr/>
              </a:pPr>
              <a:t>20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7638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Ο σκοπός του μαθήματος είναι διττός και αφορά στην: </a:t>
            </a:r>
          </a:p>
          <a:p>
            <a:pPr lvl="1"/>
            <a:r>
              <a:rPr lang="el-GR" dirty="0">
                <a:solidFill>
                  <a:srgbClr val="0000CC"/>
                </a:solidFill>
              </a:rPr>
              <a:t>παρουσίαση θεμελιωδών θεμάτων σχεδίασης και ανάπτυξης εφαρμογών λογισμικού</a:t>
            </a:r>
          </a:p>
          <a:p>
            <a:pPr lvl="1"/>
            <a:r>
              <a:rPr lang="el-GR" dirty="0">
                <a:solidFill>
                  <a:srgbClr val="C00000"/>
                </a:solidFill>
              </a:rPr>
              <a:t>πρακτική τριβή των φοιτητών, μέσω προγραμματιστικής εργασίας </a:t>
            </a:r>
            <a:r>
              <a:rPr lang="el-GR" dirty="0"/>
              <a:t>(</a:t>
            </a:r>
            <a:r>
              <a:rPr lang="en-US" dirty="0"/>
              <a:t>project</a:t>
            </a:r>
            <a:r>
              <a:rPr lang="el-GR" dirty="0"/>
              <a:t>) με πραγματικά προβλήματα που ανακύπτουν στα πλαίσια της ανάπτυξης μιας ευμεγέθους εφαρμογής οργανωμένης σε επί μέρους στάδια: ανάλυση απαιτήσεων, σχεδίαση, υλοποίηση και έλεγχος.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21</a:t>
            </a:fld>
            <a:endParaRPr lang="el-G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ΔΕΝ ΕΙΝΑΙ το μάθημα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Java I</a:t>
            </a:r>
          </a:p>
          <a:p>
            <a:r>
              <a:rPr lang="en-US" dirty="0">
                <a:solidFill>
                  <a:srgbClr val="FF0000"/>
                </a:solidFill>
              </a:rPr>
              <a:t>Java II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Advanced</a:t>
            </a:r>
            <a:r>
              <a:rPr lang="en-US" dirty="0">
                <a:solidFill>
                  <a:srgbClr val="FF0000"/>
                </a:solidFill>
              </a:rPr>
              <a:t> programming techniques</a:t>
            </a:r>
          </a:p>
          <a:p>
            <a:r>
              <a:rPr lang="en-US" dirty="0">
                <a:solidFill>
                  <a:srgbClr val="FF0000"/>
                </a:solidFill>
              </a:rPr>
              <a:t>Web programming</a:t>
            </a:r>
          </a:p>
          <a:p>
            <a:r>
              <a:rPr lang="en-US" dirty="0">
                <a:solidFill>
                  <a:srgbClr val="FF0000"/>
                </a:solidFill>
              </a:rPr>
              <a:t>… programming …</a:t>
            </a:r>
          </a:p>
          <a:p>
            <a:r>
              <a:rPr lang="en-US" dirty="0">
                <a:solidFill>
                  <a:srgbClr val="FF0000"/>
                </a:solidFill>
              </a:rPr>
              <a:t>Design only …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08512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Πρέπει να την κατέχετε</a:t>
            </a:r>
          </a:p>
          <a:p>
            <a:r>
              <a:rPr lang="el-GR" dirty="0"/>
              <a:t>Θα πούμε μερικά σε μεγαλύτερο βάθος</a:t>
            </a:r>
          </a:p>
          <a:p>
            <a:r>
              <a:rPr lang="el-GR" dirty="0"/>
              <a:t>Όχι ό,τι νομίζετε. 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n-US" dirty="0"/>
              <a:t>Advanced = </a:t>
            </a:r>
            <a:r>
              <a:rPr lang="en-US" dirty="0">
                <a:solidFill>
                  <a:srgbClr val="0000CC"/>
                </a:solidFill>
              </a:rPr>
              <a:t>SIMPLE</a:t>
            </a:r>
          </a:p>
          <a:p>
            <a:r>
              <a:rPr lang="en-US" dirty="0"/>
              <a:t>No!</a:t>
            </a:r>
          </a:p>
          <a:p>
            <a:r>
              <a:rPr lang="en-US" dirty="0"/>
              <a:t>No!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pPr algn="ctr">
              <a:buNone/>
            </a:pPr>
            <a:r>
              <a:rPr lang="en-US" dirty="0">
                <a:solidFill>
                  <a:srgbClr val="0000CC"/>
                </a:solidFill>
              </a:rPr>
              <a:t>Software Development is more!</a:t>
            </a:r>
            <a:endParaRPr lang="el-GR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22</a:t>
            </a:fld>
            <a:endParaRPr lang="el-GR" altLang="en-US"/>
          </a:p>
        </p:txBody>
      </p:sp>
      <p:sp>
        <p:nvSpPr>
          <p:cNvPr id="6" name="Right Arrow 5"/>
          <p:cNvSpPr/>
          <p:nvPr/>
        </p:nvSpPr>
        <p:spPr>
          <a:xfrm>
            <a:off x="8244408" y="6165304"/>
            <a:ext cx="720080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23</a:t>
            </a:fld>
            <a:endParaRPr lang="el-GR" altLang="en-US"/>
          </a:p>
        </p:txBody>
      </p:sp>
      <p:sp>
        <p:nvSpPr>
          <p:cNvPr id="37" name="Rectangle 36"/>
          <p:cNvSpPr/>
          <p:nvPr/>
        </p:nvSpPr>
        <p:spPr>
          <a:xfrm>
            <a:off x="167326" y="4390742"/>
            <a:ext cx="1512168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Rectangle 37"/>
          <p:cNvSpPr/>
          <p:nvPr/>
        </p:nvSpPr>
        <p:spPr>
          <a:xfrm>
            <a:off x="4644008" y="4581128"/>
            <a:ext cx="1512168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Rectangle 42"/>
          <p:cNvSpPr/>
          <p:nvPr/>
        </p:nvSpPr>
        <p:spPr>
          <a:xfrm>
            <a:off x="6423476" y="2780928"/>
            <a:ext cx="2477550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Rectangle 47"/>
          <p:cNvSpPr/>
          <p:nvPr/>
        </p:nvSpPr>
        <p:spPr>
          <a:xfrm>
            <a:off x="4644008" y="908720"/>
            <a:ext cx="1512168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TextBox 48"/>
          <p:cNvSpPr txBox="1"/>
          <p:nvPr/>
        </p:nvSpPr>
        <p:spPr>
          <a:xfrm>
            <a:off x="335713" y="127050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Real world problem</a:t>
            </a:r>
            <a:endParaRPr lang="el-GR" dirty="0">
              <a:latin typeface="+mn-lt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195736" y="1270501"/>
            <a:ext cx="1584176" cy="6933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Requirements Engineering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1475655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Rounded Rectangle 59"/>
          <p:cNvSpPr/>
          <p:nvPr/>
        </p:nvSpPr>
        <p:spPr>
          <a:xfrm>
            <a:off x="6948264" y="1423734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Design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6228183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2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34401"/>
            <a:ext cx="1036340" cy="1159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3" name="Right Arrow 62"/>
          <p:cNvSpPr/>
          <p:nvPr/>
        </p:nvSpPr>
        <p:spPr>
          <a:xfrm>
            <a:off x="3995936" y="1388879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Rectangle 67"/>
          <p:cNvSpPr/>
          <p:nvPr/>
        </p:nvSpPr>
        <p:spPr>
          <a:xfrm>
            <a:off x="4644008" y="2350621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Requirements  Specification</a:t>
            </a:r>
            <a:endParaRPr lang="el-GR" dirty="0">
              <a:latin typeface="+mn-lt"/>
            </a:endParaRPr>
          </a:p>
        </p:txBody>
      </p:sp>
      <p:sp>
        <p:nvSpPr>
          <p:cNvPr id="69" name="Right Arrow 68"/>
          <p:cNvSpPr/>
          <p:nvPr/>
        </p:nvSpPr>
        <p:spPr>
          <a:xfrm rot="5400000">
            <a:off x="7361009" y="2134597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0" name="Picture 69" descr="D:\Users\pvassil\COURSES\OOP\SW_DEV\SCRIPTS\03_timelineToText\AnalyzeTheTimeLineSimpl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618" y="2875409"/>
            <a:ext cx="2198846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2" name="Rectangle 71"/>
          <p:cNvSpPr/>
          <p:nvPr/>
        </p:nvSpPr>
        <p:spPr>
          <a:xfrm>
            <a:off x="4788024" y="6095037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</a:t>
            </a:r>
          </a:p>
          <a:p>
            <a:pPr algn="ctr"/>
            <a:r>
              <a:rPr lang="en-US" dirty="0">
                <a:latin typeface="+mn-lt"/>
              </a:rPr>
              <a:t>code</a:t>
            </a:r>
            <a:endParaRPr lang="el-GR" dirty="0"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32040" y="3645024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+mn-lt"/>
              </a:rPr>
              <a:t>Design Specification</a:t>
            </a:r>
            <a:endParaRPr lang="el-GR" dirty="0">
              <a:latin typeface="+mn-lt"/>
            </a:endParaRPr>
          </a:p>
        </p:txBody>
      </p:sp>
      <p:sp>
        <p:nvSpPr>
          <p:cNvPr id="74" name="Right Arrow 73"/>
          <p:cNvSpPr/>
          <p:nvPr/>
        </p:nvSpPr>
        <p:spPr>
          <a:xfrm rot="5400000">
            <a:off x="7361009" y="4438853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Rounded Rectangle 74"/>
          <p:cNvSpPr/>
          <p:nvPr/>
        </p:nvSpPr>
        <p:spPr>
          <a:xfrm>
            <a:off x="6732240" y="5140892"/>
            <a:ext cx="1800200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Implementation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77" name="Right Arrow 76"/>
          <p:cNvSpPr/>
          <p:nvPr/>
        </p:nvSpPr>
        <p:spPr>
          <a:xfrm rot="10800000">
            <a:off x="5940152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Rounded Rectangle 77"/>
          <p:cNvSpPr/>
          <p:nvPr/>
        </p:nvSpPr>
        <p:spPr>
          <a:xfrm>
            <a:off x="2195737" y="5140892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Testing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79" name="Right Arrow 78"/>
          <p:cNvSpPr/>
          <p:nvPr/>
        </p:nvSpPr>
        <p:spPr>
          <a:xfrm flipH="1">
            <a:off x="1450018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Right Arrow 79"/>
          <p:cNvSpPr/>
          <p:nvPr/>
        </p:nvSpPr>
        <p:spPr>
          <a:xfrm flipH="1">
            <a:off x="3995937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1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" name="Picture 45" descr="C:\Users\pvassil\AppData\Local\Microsoft\Windows\Temporary Internet Files\Content.IE5\8CJ2M2NE\256px-Approv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6845"/>
            <a:ext cx="643136" cy="643136"/>
          </a:xfrm>
          <a:prstGeom prst="rect">
            <a:avLst/>
          </a:prstGeom>
          <a:noFill/>
        </p:spPr>
      </p:pic>
      <p:sp>
        <p:nvSpPr>
          <p:cNvPr id="83" name="Right Arrow 82"/>
          <p:cNvSpPr/>
          <p:nvPr/>
        </p:nvSpPr>
        <p:spPr>
          <a:xfrm rot="5400000">
            <a:off x="1720404" y="3250721"/>
            <a:ext cx="2520280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Right Arrow 83"/>
          <p:cNvSpPr/>
          <p:nvPr/>
        </p:nvSpPr>
        <p:spPr>
          <a:xfrm rot="16200000">
            <a:off x="611560" y="3789040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Rectangle 84"/>
          <p:cNvSpPr/>
          <p:nvPr/>
        </p:nvSpPr>
        <p:spPr>
          <a:xfrm>
            <a:off x="14764" y="60932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code with quality assurances</a:t>
            </a:r>
            <a:endParaRPr lang="el-GR" dirty="0">
              <a:latin typeface="+mn-lt"/>
            </a:endParaRPr>
          </a:p>
        </p:txBody>
      </p:sp>
      <p:sp>
        <p:nvSpPr>
          <p:cNvPr id="86" name="Right Arrow 85"/>
          <p:cNvSpPr/>
          <p:nvPr/>
        </p:nvSpPr>
        <p:spPr>
          <a:xfrm rot="16200000">
            <a:off x="611560" y="2132856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Rounded Rectangle 86"/>
          <p:cNvSpPr/>
          <p:nvPr/>
        </p:nvSpPr>
        <p:spPr>
          <a:xfrm>
            <a:off x="107504" y="3068960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Maintenance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357276" y="0"/>
            <a:ext cx="3786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200" dirty="0">
                <a:latin typeface="Cambria" pitchFamily="18" charset="0"/>
              </a:rPr>
              <a:t>Εκπαιδευτικός στόχος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51520" y="116632"/>
            <a:ext cx="5400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mbria" pitchFamily="18" charset="0"/>
              </a:rPr>
              <a:t>Να μπορείτε να </a:t>
            </a:r>
            <a:r>
              <a:rPr lang="el-GR" u="sng" dirty="0">
                <a:latin typeface="Cambria" pitchFamily="18" charset="0"/>
              </a:rPr>
              <a:t>κατανοήσετε</a:t>
            </a:r>
            <a:r>
              <a:rPr lang="el-GR" dirty="0">
                <a:latin typeface="Cambria" pitchFamily="18" charset="0"/>
              </a:rPr>
              <a:t> + να </a:t>
            </a:r>
            <a:r>
              <a:rPr lang="el-GR" u="sng" dirty="0">
                <a:latin typeface="Cambria" pitchFamily="18" charset="0"/>
              </a:rPr>
              <a:t>αποτιμήσετε την ποιότητα</a:t>
            </a:r>
            <a:r>
              <a:rPr lang="el-GR" dirty="0">
                <a:latin typeface="Cambria" pitchFamily="18" charset="0"/>
              </a:rPr>
              <a:t> των παραδοτέων ενός </a:t>
            </a:r>
            <a:r>
              <a:rPr lang="en-US" dirty="0">
                <a:latin typeface="Cambria" pitchFamily="18" charset="0"/>
              </a:rPr>
              <a:t>project </a:t>
            </a:r>
            <a:r>
              <a:rPr lang="el-GR" dirty="0">
                <a:latin typeface="Cambria" pitchFamily="18" charset="0"/>
              </a:rPr>
              <a:t>λογισμικού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51520" y="116632"/>
            <a:ext cx="5400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mbria" pitchFamily="18" charset="0"/>
              </a:rPr>
              <a:t>Να μπορείτε να </a:t>
            </a:r>
            <a:r>
              <a:rPr lang="el-GR" b="1" u="sng" dirty="0">
                <a:latin typeface="Cambria" pitchFamily="18" charset="0"/>
              </a:rPr>
              <a:t>κατασκευάσετε</a:t>
            </a:r>
            <a:r>
              <a:rPr lang="el-GR" dirty="0">
                <a:latin typeface="Cambria" pitchFamily="18" charset="0"/>
              </a:rPr>
              <a:t> ΜΟΝΟΙ ΣΑΣ τα βασικά παραδοτέα ενός </a:t>
            </a:r>
            <a:r>
              <a:rPr lang="en-US" dirty="0">
                <a:latin typeface="Cambria" pitchFamily="18" charset="0"/>
              </a:rPr>
              <a:t>project </a:t>
            </a:r>
            <a:r>
              <a:rPr lang="el-GR" dirty="0">
                <a:latin typeface="Cambria" pitchFamily="18" charset="0"/>
              </a:rPr>
              <a:t>λογισμικού, δοθέντος μόνο του αρχικού προβλήματος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7326" y="4390742"/>
            <a:ext cx="1512168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ectangle 33"/>
          <p:cNvSpPr/>
          <p:nvPr/>
        </p:nvSpPr>
        <p:spPr>
          <a:xfrm>
            <a:off x="4644008" y="4581128"/>
            <a:ext cx="1512168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ectangle 32"/>
          <p:cNvSpPr/>
          <p:nvPr/>
        </p:nvSpPr>
        <p:spPr>
          <a:xfrm>
            <a:off x="6423476" y="2780928"/>
            <a:ext cx="2477550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4644008" y="908720"/>
            <a:ext cx="1512168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24</a:t>
            </a:fld>
            <a:endParaRPr lang="el-G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35713" y="127050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Real world problem</a:t>
            </a:r>
            <a:endParaRPr lang="el-GR" dirty="0">
              <a:latin typeface="+mn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195736" y="1270501"/>
            <a:ext cx="1584176" cy="6933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Requirements Engineering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475655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Rounded Rectangle 40"/>
          <p:cNvSpPr/>
          <p:nvPr/>
        </p:nvSpPr>
        <p:spPr>
          <a:xfrm>
            <a:off x="6948264" y="1423734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Design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6228183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8950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34401"/>
            <a:ext cx="1036340" cy="1159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4" name="Right Arrow 43"/>
          <p:cNvSpPr/>
          <p:nvPr/>
        </p:nvSpPr>
        <p:spPr>
          <a:xfrm>
            <a:off x="3995936" y="1388879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Rectangle 44"/>
          <p:cNvSpPr/>
          <p:nvPr/>
        </p:nvSpPr>
        <p:spPr>
          <a:xfrm>
            <a:off x="4644008" y="2350621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Requirements  Specification</a:t>
            </a:r>
            <a:endParaRPr lang="el-GR" dirty="0">
              <a:latin typeface="+mn-lt"/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7361009" y="2134597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7" name="Picture 46" descr="D:\Users\pvassil\COURSES\OOP\SW_DEV\SCRIPTS\03_timelineToText\AnalyzeTheTimeLineSimpl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618" y="2875409"/>
            <a:ext cx="2198846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52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4788024" y="6095037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</a:t>
            </a:r>
          </a:p>
          <a:p>
            <a:pPr algn="ctr"/>
            <a:r>
              <a:rPr lang="en-US" dirty="0">
                <a:latin typeface="+mn-lt"/>
              </a:rPr>
              <a:t>code</a:t>
            </a:r>
            <a:endParaRPr lang="el-GR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32040" y="3645024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+mn-lt"/>
              </a:rPr>
              <a:t>Design Specification</a:t>
            </a:r>
            <a:endParaRPr lang="el-GR" dirty="0">
              <a:latin typeface="+mn-lt"/>
            </a:endParaRPr>
          </a:p>
        </p:txBody>
      </p:sp>
      <p:sp>
        <p:nvSpPr>
          <p:cNvPr id="52" name="Right Arrow 51"/>
          <p:cNvSpPr/>
          <p:nvPr/>
        </p:nvSpPr>
        <p:spPr>
          <a:xfrm rot="5400000">
            <a:off x="7361009" y="4438853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Rounded Rectangle 52"/>
          <p:cNvSpPr/>
          <p:nvPr/>
        </p:nvSpPr>
        <p:spPr>
          <a:xfrm>
            <a:off x="6732240" y="5140892"/>
            <a:ext cx="1800200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Implementation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 rot="10800000">
            <a:off x="5940152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Rounded Rectangle 54"/>
          <p:cNvSpPr/>
          <p:nvPr/>
        </p:nvSpPr>
        <p:spPr>
          <a:xfrm>
            <a:off x="2195737" y="5140892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Testing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flipH="1">
            <a:off x="1450018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Right Arrow 56"/>
          <p:cNvSpPr/>
          <p:nvPr/>
        </p:nvSpPr>
        <p:spPr>
          <a:xfrm flipH="1">
            <a:off x="3995937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4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57" name="Picture 45" descr="C:\Users\pvassil\AppData\Local\Microsoft\Windows\Temporary Internet Files\Content.IE5\8CJ2M2NE\256px-Approv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6845"/>
            <a:ext cx="643136" cy="643136"/>
          </a:xfrm>
          <a:prstGeom prst="rect">
            <a:avLst/>
          </a:prstGeom>
          <a:noFill/>
        </p:spPr>
      </p:pic>
      <p:sp>
        <p:nvSpPr>
          <p:cNvPr id="65" name="Right Arrow 64"/>
          <p:cNvSpPr/>
          <p:nvPr/>
        </p:nvSpPr>
        <p:spPr>
          <a:xfrm rot="5400000">
            <a:off x="1720404" y="3250721"/>
            <a:ext cx="2520280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Right Arrow 65"/>
          <p:cNvSpPr/>
          <p:nvPr/>
        </p:nvSpPr>
        <p:spPr>
          <a:xfrm rot="16200000">
            <a:off x="611560" y="3789040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Rectangle 66"/>
          <p:cNvSpPr/>
          <p:nvPr/>
        </p:nvSpPr>
        <p:spPr>
          <a:xfrm>
            <a:off x="14764" y="60932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code with quality assurances</a:t>
            </a:r>
            <a:endParaRPr lang="el-GR" dirty="0">
              <a:latin typeface="+mn-lt"/>
            </a:endParaRPr>
          </a:p>
        </p:txBody>
      </p:sp>
      <p:sp>
        <p:nvSpPr>
          <p:cNvPr id="76" name="Right Arrow 75"/>
          <p:cNvSpPr/>
          <p:nvPr/>
        </p:nvSpPr>
        <p:spPr>
          <a:xfrm rot="16200000">
            <a:off x="611560" y="2132856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ounded Rectangle 29"/>
          <p:cNvSpPr/>
          <p:nvPr/>
        </p:nvSpPr>
        <p:spPr>
          <a:xfrm>
            <a:off x="107504" y="3068960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Maintenance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57276" y="0"/>
            <a:ext cx="3786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200" dirty="0">
                <a:latin typeface="Cambria" pitchFamily="18" charset="0"/>
              </a:rPr>
              <a:t>Εκπαιδευτικός στόχος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Διαδικαστικά</a:t>
            </a:r>
            <a:r>
              <a:rPr lang="en-US" dirty="0"/>
              <a:t> </a:t>
            </a:r>
            <a:r>
              <a:rPr lang="el-GR" dirty="0"/>
              <a:t>του μαθήματος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1972-C21A-4F6E-A962-A9D61B8EB0E7}" type="slidenum">
              <a:rPr lang="el-GR" altLang="en-US" smtClean="0"/>
              <a:pPr>
                <a:defRPr/>
              </a:pPr>
              <a:t>25</a:t>
            </a:fld>
            <a:endParaRPr lang="el-GR" altLang="en-US"/>
          </a:p>
        </p:txBody>
      </p:sp>
      <p:pic>
        <p:nvPicPr>
          <p:cNvPr id="4" name="Picture 2" descr="http://orig09.deviantart.net/14cb/f/2015/148/1/a/dr__house__wallpaper_38__by_11kaito11-d5m1k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763"/>
            <a:ext cx="9144000" cy="5588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A3FEB6-C080-4406-85C4-6C3AB4F65F71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Διαδικαστικά</a:t>
            </a:r>
            <a:r>
              <a:rPr lang="en-US" dirty="0"/>
              <a:t> </a:t>
            </a:r>
            <a:r>
              <a:rPr lang="el-GR" dirty="0"/>
              <a:t>του μαθήματος</a:t>
            </a:r>
            <a:endParaRPr lang="en-GB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dirty="0"/>
              <a:t>Δήλωση μαθήματος</a:t>
            </a:r>
          </a:p>
          <a:p>
            <a:pPr eaLnBrk="1" hangingPunct="1"/>
            <a:r>
              <a:rPr lang="el-GR" dirty="0"/>
              <a:t>Ώρες μαθήματος</a:t>
            </a:r>
          </a:p>
          <a:p>
            <a:pPr eaLnBrk="1" hangingPunct="1"/>
            <a:r>
              <a:rPr lang="en-US" dirty="0"/>
              <a:t>Web</a:t>
            </a:r>
            <a:endParaRPr lang="el-GR" dirty="0"/>
          </a:p>
          <a:p>
            <a:pPr eaLnBrk="1" hangingPunct="1"/>
            <a:r>
              <a:rPr lang="el-GR" dirty="0"/>
              <a:t>Διδακτικά Βιβλία</a:t>
            </a:r>
          </a:p>
          <a:p>
            <a:pPr eaLnBrk="1" hangingPunct="1"/>
            <a:r>
              <a:rPr lang="el-GR" dirty="0"/>
              <a:t>Διαγώνισμα</a:t>
            </a:r>
          </a:p>
          <a:p>
            <a:pPr eaLnBrk="1" hangingPunct="1"/>
            <a:r>
              <a:rPr lang="el-GR" dirty="0"/>
              <a:t>Προγραμματιστική Εργασία </a:t>
            </a:r>
          </a:p>
          <a:p>
            <a:pPr eaLnBrk="1" hangingPunct="1"/>
            <a:r>
              <a:rPr lang="el-GR" dirty="0"/>
              <a:t>Βαθμολογία </a:t>
            </a:r>
          </a:p>
          <a:p>
            <a:pPr eaLnBrk="1" hangingPunct="1"/>
            <a:r>
              <a:rPr lang="el-GR" sz="2400" dirty="0"/>
              <a:t>...</a:t>
            </a:r>
            <a:endParaRPr lang="en-GB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Υποχρέωση Δήλωσης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 όσους εισήχθησαν </a:t>
            </a:r>
            <a:r>
              <a:rPr lang="el-GR" dirty="0">
                <a:solidFill>
                  <a:srgbClr val="C00000"/>
                </a:solidFill>
              </a:rPr>
              <a:t>πριν το 2012</a:t>
            </a:r>
            <a:r>
              <a:rPr lang="el-GR" dirty="0"/>
              <a:t>, το μάθημα </a:t>
            </a:r>
            <a:r>
              <a:rPr lang="el-GR" dirty="0">
                <a:solidFill>
                  <a:srgbClr val="C00000"/>
                </a:solidFill>
              </a:rPr>
              <a:t>δεν μπορεί να δηλωθεί</a:t>
            </a:r>
          </a:p>
          <a:p>
            <a:pPr lvl="1"/>
            <a:r>
              <a:rPr lang="el-GR" dirty="0"/>
              <a:t>… ευχαρίστως να το παρακολουθήσετε όμως </a:t>
            </a:r>
            <a:r>
              <a:rPr lang="el-GR" dirty="0">
                <a:sym typeface="Wingdings" pitchFamily="2" charset="2"/>
              </a:rPr>
              <a:t></a:t>
            </a:r>
          </a:p>
          <a:p>
            <a:r>
              <a:rPr lang="el-GR" dirty="0"/>
              <a:t>Για όσους εισάγονται </a:t>
            </a:r>
            <a:r>
              <a:rPr lang="el-GR" dirty="0">
                <a:solidFill>
                  <a:srgbClr val="0000CC"/>
                </a:solidFill>
              </a:rPr>
              <a:t>από το 2012 και μετά</a:t>
            </a:r>
            <a:r>
              <a:rPr lang="el-GR" dirty="0"/>
              <a:t>, το μάθημα είναι </a:t>
            </a:r>
            <a:r>
              <a:rPr lang="el-GR" dirty="0">
                <a:solidFill>
                  <a:srgbClr val="0000CC"/>
                </a:solidFill>
              </a:rPr>
              <a:t>υποχρεωτικό</a:t>
            </a:r>
            <a:r>
              <a:rPr lang="el-GR" dirty="0"/>
              <a:t>.</a:t>
            </a:r>
          </a:p>
          <a:p>
            <a:r>
              <a:rPr lang="el-GR" dirty="0"/>
              <a:t>Τα παραπάνω ισχύουν </a:t>
            </a:r>
            <a:r>
              <a:rPr lang="el-GR" b="1" dirty="0"/>
              <a:t>ασχέτως του αν θα παρακολουθήσετε 4ετή ή 5ετή κύκλο σπουδών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27</a:t>
            </a:fld>
            <a:endParaRPr lang="el-G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40C0E1-7205-43B4-AF25-563A34B28053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Διαδικαστικά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9831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sz="2400" dirty="0">
                <a:solidFill>
                  <a:srgbClr val="C00000"/>
                </a:solidFill>
              </a:rPr>
              <a:t>Ώρες μαθήματος</a:t>
            </a:r>
            <a:r>
              <a:rPr lang="en-US" sz="2400" dirty="0"/>
              <a:t>: </a:t>
            </a:r>
            <a:r>
              <a:rPr lang="el-GR" sz="2400" dirty="0"/>
              <a:t>κάθε Δευτέρα, 09.00 – 12.00</a:t>
            </a:r>
            <a:endParaRPr lang="en-US" sz="2400" dirty="0"/>
          </a:p>
          <a:p>
            <a:r>
              <a:rPr lang="el-GR" sz="2400" dirty="0">
                <a:solidFill>
                  <a:srgbClr val="C00000"/>
                </a:solidFill>
              </a:rPr>
              <a:t>Εργαστηριακά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l-GR" sz="2400" dirty="0">
                <a:solidFill>
                  <a:srgbClr val="C00000"/>
                </a:solidFill>
              </a:rPr>
              <a:t>σεμινάρια</a:t>
            </a:r>
            <a:r>
              <a:rPr lang="el-GR" sz="2400" dirty="0"/>
              <a:t>: Τετάρτη 09.00 – 11.00</a:t>
            </a:r>
          </a:p>
          <a:p>
            <a:r>
              <a:rPr lang="el-GR" sz="2400" dirty="0">
                <a:solidFill>
                  <a:srgbClr val="C00000"/>
                </a:solidFill>
              </a:rPr>
              <a:t>Αίθουσα</a:t>
            </a:r>
            <a:r>
              <a:rPr lang="el-GR" sz="2400" dirty="0"/>
              <a:t>: </a:t>
            </a:r>
            <a:r>
              <a:rPr lang="en-US" sz="2400" dirty="0"/>
              <a:t>I5</a:t>
            </a:r>
            <a:r>
              <a:rPr lang="el-GR" sz="2400" dirty="0"/>
              <a:t> </a:t>
            </a:r>
          </a:p>
          <a:p>
            <a:endParaRPr lang="en-US" sz="2400" dirty="0"/>
          </a:p>
          <a:p>
            <a:pPr eaLnBrk="1" hangingPunct="1"/>
            <a:r>
              <a:rPr lang="en-US" sz="2400" dirty="0">
                <a:solidFill>
                  <a:srgbClr val="C00000"/>
                </a:solidFill>
              </a:rPr>
              <a:t>Web</a:t>
            </a:r>
            <a:r>
              <a:rPr lang="el-GR" sz="2400" dirty="0"/>
              <a:t>: </a:t>
            </a:r>
            <a:r>
              <a:rPr lang="en-US" sz="2400" dirty="0">
                <a:solidFill>
                  <a:srgbClr val="000066"/>
                </a:solidFill>
                <a:hlinkClick r:id="rId3"/>
              </a:rPr>
              <a:t>www.cs.uoi.gr/~pvassil/courses/sw_dev/</a:t>
            </a:r>
            <a:endParaRPr lang="el-GR" sz="2400" dirty="0">
              <a:solidFill>
                <a:srgbClr val="000066"/>
              </a:solidFill>
            </a:endParaRPr>
          </a:p>
          <a:p>
            <a:pPr lvl="1" eaLnBrk="1" hangingPunct="1"/>
            <a:r>
              <a:rPr lang="el-GR" sz="2200" dirty="0"/>
              <a:t>Περιέχει ανακοινώσεις, ασκήσεις, βαθμολογίες, ...</a:t>
            </a:r>
          </a:p>
          <a:p>
            <a:pPr eaLnBrk="1" hangingPunct="1"/>
            <a:endParaRPr lang="el-GR" sz="2400" dirty="0">
              <a:solidFill>
                <a:srgbClr val="0000CC"/>
              </a:solidFill>
            </a:endParaRPr>
          </a:p>
          <a:p>
            <a:pPr eaLnBrk="1" hangingPunct="1"/>
            <a:r>
              <a:rPr lang="el-GR" sz="2400" dirty="0">
                <a:solidFill>
                  <a:srgbClr val="0000CC"/>
                </a:solidFill>
              </a:rPr>
              <a:t>Διδάσκων</a:t>
            </a:r>
            <a:r>
              <a:rPr lang="el-GR" sz="2400" dirty="0"/>
              <a:t>: Πάνος Βασιλειάδης</a:t>
            </a:r>
          </a:p>
          <a:p>
            <a:pPr lvl="1" eaLnBrk="1" hangingPunct="1"/>
            <a:r>
              <a:rPr lang="el-GR" sz="2200" dirty="0"/>
              <a:t>Γραφείο: </a:t>
            </a:r>
            <a:r>
              <a:rPr lang="en-US" sz="2200" dirty="0"/>
              <a:t>B.2</a:t>
            </a:r>
            <a:endParaRPr lang="el-GR" sz="2200" dirty="0"/>
          </a:p>
          <a:p>
            <a:pPr lvl="1" eaLnBrk="1" hangingPunct="1"/>
            <a:r>
              <a:rPr lang="en-US" sz="2200" dirty="0"/>
              <a:t>E-mail: </a:t>
            </a:r>
            <a:r>
              <a:rPr lang="en-US" sz="22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pvassil@</a:t>
            </a:r>
            <a:r>
              <a:rPr lang="en-US" sz="22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</a:t>
            </a:r>
            <a:r>
              <a:rPr lang="en-US" sz="22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.uoi.gr</a:t>
            </a:r>
            <a:endParaRPr lang="el-GR" sz="2200" dirty="0"/>
          </a:p>
          <a:p>
            <a:pPr lvl="1" eaLnBrk="1" hangingPunct="1"/>
            <a:endParaRPr lang="el-GR" sz="2200" dirty="0"/>
          </a:p>
          <a:p>
            <a:r>
              <a:rPr lang="el-GR" sz="2400" dirty="0">
                <a:solidFill>
                  <a:srgbClr val="0000CC"/>
                </a:solidFill>
              </a:rPr>
              <a:t>Βοήθειες:</a:t>
            </a:r>
            <a:r>
              <a:rPr lang="el-GR" sz="2400" dirty="0"/>
              <a:t> </a:t>
            </a:r>
          </a:p>
          <a:p>
            <a:pPr lvl="1"/>
            <a:r>
              <a:rPr lang="el-GR" sz="2200" dirty="0"/>
              <a:t>Ώρες γραφείου, </a:t>
            </a:r>
            <a:r>
              <a:rPr lang="en-US" sz="2200" dirty="0"/>
              <a:t>helpdesk, </a:t>
            </a:r>
            <a:r>
              <a:rPr lang="el-GR" sz="2200" dirty="0"/>
              <a:t>σεμινάρια, … εκκρεμούν μέχρι να ορισθούν οι βοηθοί</a:t>
            </a:r>
          </a:p>
          <a:p>
            <a:pPr lvl="1"/>
            <a:r>
              <a:rPr lang="en-US" sz="2200" dirty="0">
                <a:solidFill>
                  <a:srgbClr val="0000CC"/>
                </a:solidFill>
              </a:rPr>
              <a:t>Email </a:t>
            </a:r>
            <a:r>
              <a:rPr lang="el-GR" sz="2200" dirty="0">
                <a:solidFill>
                  <a:srgbClr val="0000CC"/>
                </a:solidFill>
              </a:rPr>
              <a:t>του μαθήματος</a:t>
            </a:r>
            <a:r>
              <a:rPr lang="el-GR" sz="2200" dirty="0"/>
              <a:t>: </a:t>
            </a:r>
            <a:r>
              <a:rPr lang="el-GR" sz="2200" b="1" i="0" dirty="0">
                <a:solidFill>
                  <a:srgbClr val="CC0000"/>
                </a:solidFill>
                <a:effectLst/>
                <a:latin typeface="Roboto Slab"/>
              </a:rPr>
              <a:t>myy301</a:t>
            </a:r>
            <a:r>
              <a:rPr lang="el-GR" sz="2200" b="1" i="0" dirty="0">
                <a:solidFill>
                  <a:srgbClr val="606060"/>
                </a:solidFill>
                <a:effectLst/>
                <a:latin typeface="Roboto Slab"/>
              </a:rPr>
              <a:t>@cs.uoi.gr</a:t>
            </a:r>
            <a:endParaRPr lang="el-GR" sz="2200" dirty="0"/>
          </a:p>
          <a:p>
            <a:pPr eaLnBrk="1" hangingPunct="1"/>
            <a:endParaRPr lang="el-GR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3BBF9-F51E-436A-BE54-F95D5B922CB7}"/>
              </a:ext>
            </a:extLst>
          </p:cNvPr>
          <p:cNvSpPr txBox="1"/>
          <p:nvPr/>
        </p:nvSpPr>
        <p:spPr>
          <a:xfrm>
            <a:off x="7524328" y="252135"/>
            <a:ext cx="151216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Ο </a:t>
            </a:r>
            <a:r>
              <a:rPr kumimoji="0" lang="el-GR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κωδικός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 </a:t>
            </a:r>
            <a:r>
              <a:rPr kumimoji="0" lang="el-GR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του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 </a:t>
            </a:r>
            <a:r>
              <a:rPr kumimoji="0" lang="el-GR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μαθήματος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στο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Menlo"/>
              </a:rPr>
              <a:t>MS Teams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 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είν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αι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Menlo"/>
              </a:rPr>
              <a:t>6doyfba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1100" dirty="0">
              <a:latin typeface="+mn-lt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BBA3F51-975D-4904-8CD3-3A9A4121B186}"/>
              </a:ext>
            </a:extLst>
          </p:cNvPr>
          <p:cNvSpPr/>
          <p:nvPr/>
        </p:nvSpPr>
        <p:spPr>
          <a:xfrm>
            <a:off x="8244408" y="5661248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2122-8702-44B5-BE90-6516CFC6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Επικοινωνία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9362-783C-408C-BD0C-6B4A86081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Θερμή παράκληση: αξιοποιήστε </a:t>
            </a:r>
            <a:r>
              <a:rPr lang="el-GR" dirty="0">
                <a:solidFill>
                  <a:srgbClr val="0000FF"/>
                </a:solidFill>
              </a:rPr>
              <a:t>τις ώρες των βοηθών</a:t>
            </a:r>
            <a:r>
              <a:rPr lang="el-GR" dirty="0"/>
              <a:t> και το </a:t>
            </a:r>
            <a:r>
              <a:rPr lang="en-US" dirty="0">
                <a:solidFill>
                  <a:srgbClr val="C00000"/>
                </a:solidFill>
              </a:rPr>
              <a:t>email </a:t>
            </a:r>
            <a:r>
              <a:rPr lang="el-GR" dirty="0">
                <a:solidFill>
                  <a:srgbClr val="C00000"/>
                </a:solidFill>
              </a:rPr>
              <a:t>επικοινωνίας του μαθήματος</a:t>
            </a:r>
          </a:p>
          <a:p>
            <a:r>
              <a:rPr lang="en-US" sz="2400" dirty="0">
                <a:hlinkClick r:id="rId2"/>
              </a:rPr>
              <a:t>http://www.cs.uoi.gr/~pvassil/courses/sw_dev/rules.html</a:t>
            </a:r>
            <a:r>
              <a:rPr lang="el-GR" sz="2400" dirty="0"/>
              <a:t> </a:t>
            </a:r>
          </a:p>
          <a:p>
            <a:endParaRPr lang="el-GR" dirty="0"/>
          </a:p>
          <a:p>
            <a:r>
              <a:rPr lang="en-US" dirty="0"/>
              <a:t>Email </a:t>
            </a:r>
            <a:r>
              <a:rPr lang="el-GR" dirty="0"/>
              <a:t>του μαθήματος: </a:t>
            </a:r>
            <a:r>
              <a:rPr lang="el-GR" b="1" i="0" dirty="0">
                <a:solidFill>
                  <a:srgbClr val="CC0000"/>
                </a:solidFill>
                <a:effectLst/>
                <a:latin typeface="Roboto Slab"/>
              </a:rPr>
              <a:t>myy301</a:t>
            </a:r>
            <a:r>
              <a:rPr lang="el-GR" b="1" i="0" dirty="0">
                <a:solidFill>
                  <a:srgbClr val="606060"/>
                </a:solidFill>
                <a:effectLst/>
                <a:latin typeface="Roboto Slab"/>
              </a:rPr>
              <a:t>@</a:t>
            </a:r>
            <a:r>
              <a:rPr lang="el-GR" b="1" i="0" dirty="0">
                <a:solidFill>
                  <a:srgbClr val="FF0000"/>
                </a:solidFill>
                <a:effectLst/>
                <a:latin typeface="Roboto Slab"/>
              </a:rPr>
              <a:t>cs</a:t>
            </a:r>
            <a:r>
              <a:rPr lang="el-GR" b="1" i="0" dirty="0">
                <a:solidFill>
                  <a:srgbClr val="606060"/>
                </a:solidFill>
                <a:effectLst/>
                <a:latin typeface="Roboto Slab"/>
              </a:rPr>
              <a:t>.uoi.gr</a:t>
            </a:r>
          </a:p>
          <a:p>
            <a:pPr lvl="1"/>
            <a:r>
              <a:rPr lang="el-GR" dirty="0"/>
              <a:t>… ιδίως για ζητήματα προγραμματιστικά, «δε μου τρέχει αυτό», «πώς κάνω αυτό στο </a:t>
            </a:r>
            <a:r>
              <a:rPr lang="en-US" dirty="0"/>
              <a:t>Eclipse</a:t>
            </a:r>
            <a:r>
              <a:rPr lang="el-GR" dirty="0"/>
              <a:t>»,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2D8C6-7AFB-4BEA-8071-D05F807A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29</a:t>
            </a:fld>
            <a:endParaRPr lang="el-GR" alt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927AF91-6B12-4865-A5D7-61B7E59EB82F}"/>
              </a:ext>
            </a:extLst>
          </p:cNvPr>
          <p:cNvSpPr/>
          <p:nvPr/>
        </p:nvSpPr>
        <p:spPr>
          <a:xfrm>
            <a:off x="8244408" y="5661248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7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dirty="0"/>
              <a:t>Ως σχεδιαστές/προγραμματιστές λογισμικού σκοπό έχουμε να υλοποιούμε λογισμικό για την </a:t>
            </a:r>
            <a:r>
              <a:rPr lang="el-GR" dirty="0">
                <a:solidFill>
                  <a:srgbClr val="0000CC"/>
                </a:solidFill>
              </a:rPr>
              <a:t>επίλυση προβλημάτων </a:t>
            </a:r>
            <a:r>
              <a:rPr lang="el-GR" dirty="0"/>
              <a:t>με βάση κάποιες δοσμένες απαιτήσεις.</a:t>
            </a:r>
            <a:endParaRPr lang="en-US" dirty="0"/>
          </a:p>
          <a:p>
            <a:pPr eaLnBrk="1" hangingPunct="1"/>
            <a:r>
              <a:rPr lang="el-GR" dirty="0"/>
              <a:t>Η </a:t>
            </a:r>
            <a:r>
              <a:rPr lang="el-GR" dirty="0">
                <a:solidFill>
                  <a:srgbClr val="0000CC"/>
                </a:solidFill>
              </a:rPr>
              <a:t>Τεχνολογία Λογισμικού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l-GR" dirty="0"/>
              <a:t>είναι η περιοχή της πληροφορικής που υπηρετεί την μελέτη της οργανωμένης ανάπτυξης του λογισμικού για να ανταποκριθεί στο παραπάνω αίτημα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3</a:t>
            </a:fld>
            <a:endParaRPr lang="el-GR" altLang="en-US" dirty="0"/>
          </a:p>
        </p:txBody>
      </p:sp>
      <p:pic>
        <p:nvPicPr>
          <p:cNvPr id="5" name="Picture 37" descr="Every great and deep difficulty bears in itself its own solution. It forces us to change our thinking in order to find it.  - Niels Bo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573" y="5049328"/>
            <a:ext cx="3843427" cy="180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41EE-2BC1-4306-9A24-B48E52DD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Ένα </a:t>
            </a:r>
            <a:r>
              <a:rPr lang="en-US" sz="2800" dirty="0"/>
              <a:t>email </a:t>
            </a:r>
            <a:r>
              <a:rPr lang="el-GR" sz="2800" dirty="0"/>
              <a:t>σας που φτάνει, ανάμεσα σε δεκάδες άλλα, στο </a:t>
            </a:r>
            <a:r>
              <a:rPr lang="en-US" sz="2800" dirty="0" err="1"/>
              <a:t>mbox</a:t>
            </a:r>
            <a:r>
              <a:rPr lang="en-US" sz="2800" dirty="0"/>
              <a:t> </a:t>
            </a:r>
            <a:r>
              <a:rPr lang="el-GR" sz="2800" dirty="0"/>
              <a:t>το δικό μου ή των βοηθών, πρέπει …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64C8-58C0-40FF-8CD1-1CC353825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0" i="0" dirty="0">
                <a:solidFill>
                  <a:srgbClr val="606060"/>
                </a:solidFill>
                <a:effectLst/>
                <a:latin typeface="Roboto Slab"/>
              </a:rPr>
              <a:t>Να έρχεται από μια λογική </a:t>
            </a:r>
            <a:r>
              <a:rPr lang="en-US" b="0" i="0" dirty="0">
                <a:solidFill>
                  <a:srgbClr val="606060"/>
                </a:solidFill>
                <a:effectLst/>
                <a:latin typeface="Roboto Slab"/>
              </a:rPr>
              <a:t>email address</a:t>
            </a:r>
            <a:r>
              <a:rPr lang="el-GR" b="0" i="0" dirty="0">
                <a:solidFill>
                  <a:srgbClr val="606060"/>
                </a:solidFill>
                <a:effectLst/>
                <a:latin typeface="Roboto Slab"/>
              </a:rPr>
              <a:t> και να δείχνει το όνομά σας</a:t>
            </a:r>
            <a:endParaRPr lang="en-US" b="0" i="0" dirty="0">
              <a:solidFill>
                <a:srgbClr val="606060"/>
              </a:solidFill>
              <a:effectLst/>
              <a:latin typeface="Roboto Slab"/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  <a:latin typeface="Roboto Slab"/>
              </a:rPr>
              <a:t>UpTheIrons99</a:t>
            </a:r>
            <a:r>
              <a:rPr lang="el-GR" i="1" dirty="0">
                <a:solidFill>
                  <a:srgbClr val="C00000"/>
                </a:solidFill>
                <a:latin typeface="Roboto Slab"/>
              </a:rPr>
              <a:t>&lt;</a:t>
            </a:r>
            <a:r>
              <a:rPr lang="en-US" i="1" dirty="0">
                <a:solidFill>
                  <a:srgbClr val="C00000"/>
                </a:solidFill>
                <a:latin typeface="Roboto Slab"/>
              </a:rPr>
              <a:t>eddieRules99@gmail</a:t>
            </a:r>
            <a:r>
              <a:rPr lang="el-GR" i="1" dirty="0">
                <a:solidFill>
                  <a:srgbClr val="C00000"/>
                </a:solidFill>
                <a:latin typeface="Roboto Slab"/>
              </a:rPr>
              <a:t>.</a:t>
            </a:r>
            <a:r>
              <a:rPr lang="en-US" i="1" dirty="0">
                <a:solidFill>
                  <a:srgbClr val="C00000"/>
                </a:solidFill>
                <a:latin typeface="Roboto Slab"/>
              </a:rPr>
              <a:t>com</a:t>
            </a:r>
            <a:r>
              <a:rPr lang="el-GR" i="1" dirty="0">
                <a:solidFill>
                  <a:srgbClr val="C00000"/>
                </a:solidFill>
                <a:latin typeface="Roboto Slab"/>
              </a:rPr>
              <a:t>&gt;</a:t>
            </a:r>
            <a:r>
              <a:rPr lang="en-US" dirty="0">
                <a:solidFill>
                  <a:srgbClr val="C00000"/>
                </a:solidFill>
                <a:latin typeface="Roboto Slab"/>
              </a:rPr>
              <a:t> </a:t>
            </a:r>
            <a:r>
              <a:rPr lang="el-GR" dirty="0">
                <a:solidFill>
                  <a:srgbClr val="C00000"/>
                </a:solidFill>
                <a:latin typeface="Roboto Slab"/>
              </a:rPr>
              <a:t>δεν είναι ούτε λογική </a:t>
            </a:r>
            <a:r>
              <a:rPr lang="en-US" dirty="0">
                <a:solidFill>
                  <a:srgbClr val="C00000"/>
                </a:solidFill>
                <a:latin typeface="Roboto Slab"/>
              </a:rPr>
              <a:t>email address</a:t>
            </a:r>
            <a:r>
              <a:rPr lang="el-GR" dirty="0">
                <a:solidFill>
                  <a:srgbClr val="C00000"/>
                </a:solidFill>
                <a:latin typeface="Roboto Slab"/>
              </a:rPr>
              <a:t> ούτε λέει ποιος στέλνει </a:t>
            </a:r>
            <a:r>
              <a:rPr lang="en-US" dirty="0">
                <a:solidFill>
                  <a:srgbClr val="C00000"/>
                </a:solidFill>
                <a:latin typeface="Roboto Slab"/>
              </a:rPr>
              <a:t>email</a:t>
            </a:r>
          </a:p>
          <a:p>
            <a:pPr lvl="1"/>
            <a:r>
              <a:rPr lang="el-GR" dirty="0">
                <a:solidFill>
                  <a:schemeClr val="tx1">
                    <a:lumMod val="90000"/>
                    <a:lumOff val="10000"/>
                  </a:schemeClr>
                </a:solidFill>
                <a:latin typeface="Roboto Slab"/>
              </a:rPr>
              <a:t>Αν δεν σας κάνει αυτή του παν/</a:t>
            </a:r>
            <a:r>
              <a:rPr lang="el-GR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oboto Slab"/>
              </a:rPr>
              <a:t>μίου</a:t>
            </a:r>
            <a:r>
              <a:rPr lang="el-GR" dirty="0">
                <a:solidFill>
                  <a:schemeClr val="tx1">
                    <a:lumMod val="90000"/>
                    <a:lumOff val="10000"/>
                  </a:schemeClr>
                </a:solidFill>
                <a:latin typeface="Roboto Slab"/>
              </a:rPr>
              <a:t>, πολύ πιο λογικό να φτιάξετε και μια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Slab"/>
              </a:rPr>
              <a:t>email address </a:t>
            </a:r>
            <a:r>
              <a:rPr lang="en-US" dirty="0">
                <a:solidFill>
                  <a:srgbClr val="0000FF"/>
                </a:solidFill>
                <a:latin typeface="Roboto Slab"/>
              </a:rPr>
              <a:t>firstname.lastname@xxx.com</a:t>
            </a:r>
            <a:r>
              <a:rPr lang="el-GR" dirty="0">
                <a:solidFill>
                  <a:srgbClr val="0000FF"/>
                </a:solidFill>
                <a:latin typeface="Roboto Slab"/>
              </a:rPr>
              <a:t> </a:t>
            </a:r>
            <a:r>
              <a:rPr lang="el-GR" dirty="0">
                <a:solidFill>
                  <a:schemeClr val="tx1">
                    <a:lumMod val="90000"/>
                    <a:lumOff val="10000"/>
                  </a:schemeClr>
                </a:solidFill>
                <a:latin typeface="Roboto Slab"/>
              </a:rPr>
              <a:t>όπου εμφανίζεστε ως </a:t>
            </a:r>
            <a:r>
              <a:rPr lang="en-US" dirty="0" err="1">
                <a:solidFill>
                  <a:srgbClr val="0000FF"/>
                </a:solidFill>
                <a:latin typeface="Roboto Slab"/>
              </a:rPr>
              <a:t>Firstname</a:t>
            </a:r>
            <a:r>
              <a:rPr lang="en-US" dirty="0">
                <a:solidFill>
                  <a:srgbClr val="0000FF"/>
                </a:solidFill>
                <a:latin typeface="Roboto Slab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Roboto Slab"/>
              </a:rPr>
              <a:t>Lastname</a:t>
            </a:r>
            <a:r>
              <a:rPr lang="en-US" dirty="0">
                <a:solidFill>
                  <a:srgbClr val="0000FF"/>
                </a:solidFill>
                <a:latin typeface="Roboto Slab"/>
              </a:rPr>
              <a:t> </a:t>
            </a:r>
            <a:r>
              <a:rPr lang="el-GR" dirty="0">
                <a:solidFill>
                  <a:schemeClr val="tx1">
                    <a:lumMod val="90000"/>
                    <a:lumOff val="10000"/>
                  </a:schemeClr>
                </a:solidFill>
                <a:latin typeface="Roboto Slab"/>
              </a:rPr>
              <a:t>και κρατήστε την άλλη για τους φίλους σας</a:t>
            </a:r>
            <a:endParaRPr lang="el-GR" b="0" i="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Roboto Slab"/>
            </a:endParaRPr>
          </a:p>
          <a:p>
            <a:r>
              <a:rPr lang="el-GR" b="0" i="0" dirty="0">
                <a:solidFill>
                  <a:srgbClr val="606060"/>
                </a:solidFill>
                <a:effectLst/>
                <a:latin typeface="Roboto Slab"/>
              </a:rPr>
              <a:t>Να περιέχει ένα σχετικό </a:t>
            </a:r>
            <a:r>
              <a:rPr lang="en-US" b="0" i="0" dirty="0">
                <a:solidFill>
                  <a:srgbClr val="606060"/>
                </a:solidFill>
                <a:effectLst/>
                <a:latin typeface="Roboto Slab"/>
              </a:rPr>
              <a:t>Subject</a:t>
            </a:r>
            <a:r>
              <a:rPr lang="el-GR" b="0" i="0" dirty="0">
                <a:solidFill>
                  <a:srgbClr val="606060"/>
                </a:solidFill>
                <a:effectLst/>
                <a:latin typeface="Roboto Slab"/>
              </a:rPr>
              <a:t> </a:t>
            </a:r>
            <a:r>
              <a:rPr lang="el-GR" dirty="0">
                <a:solidFill>
                  <a:srgbClr val="606060"/>
                </a:solidFill>
                <a:latin typeface="Roboto Slab"/>
              </a:rPr>
              <a:t>που </a:t>
            </a:r>
            <a:endParaRPr lang="en-US" dirty="0">
              <a:solidFill>
                <a:srgbClr val="606060"/>
              </a:solidFill>
              <a:latin typeface="Roboto Slab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Roboto Slab"/>
              </a:rPr>
              <a:t>… </a:t>
            </a:r>
            <a:r>
              <a:rPr lang="el-GR" dirty="0">
                <a:solidFill>
                  <a:srgbClr val="C00000"/>
                </a:solidFill>
                <a:latin typeface="Roboto Slab"/>
              </a:rPr>
              <a:t>ΔΕΝ είναι κενό</a:t>
            </a:r>
            <a:endParaRPr lang="en-US" dirty="0">
              <a:solidFill>
                <a:srgbClr val="C00000"/>
              </a:solidFill>
              <a:latin typeface="Roboto Slab"/>
            </a:endParaRPr>
          </a:p>
          <a:p>
            <a:pPr lvl="1"/>
            <a:r>
              <a:rPr lang="en-US" b="0" i="0" dirty="0">
                <a:solidFill>
                  <a:srgbClr val="606060"/>
                </a:solidFill>
                <a:effectLst/>
                <a:latin typeface="Roboto Slab"/>
              </a:rPr>
              <a:t>… </a:t>
            </a:r>
            <a:r>
              <a:rPr lang="el-GR" dirty="0">
                <a:solidFill>
                  <a:srgbClr val="606060"/>
                </a:solidFill>
                <a:latin typeface="Roboto Slab"/>
              </a:rPr>
              <a:t>λέει κάτι σχετικό με το λόγο που γράφετε το </a:t>
            </a:r>
            <a:r>
              <a:rPr lang="en-US" dirty="0">
                <a:solidFill>
                  <a:srgbClr val="606060"/>
                </a:solidFill>
                <a:latin typeface="Roboto Slab"/>
              </a:rPr>
              <a:t>email </a:t>
            </a:r>
            <a:endParaRPr lang="el-GR" b="0" i="0" dirty="0">
              <a:solidFill>
                <a:srgbClr val="606060"/>
              </a:solidFill>
              <a:effectLst/>
              <a:latin typeface="Roboto Slab"/>
            </a:endParaRPr>
          </a:p>
          <a:p>
            <a:pPr lvl="1"/>
            <a:r>
              <a:rPr lang="el-GR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 Slab"/>
              </a:rPr>
              <a:t>[ΜΥΥ301] Απορία για τα τεστ που ζητούνται στο 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 Slab"/>
              </a:rPr>
              <a:t>project</a:t>
            </a:r>
            <a:endParaRPr lang="el-GR" b="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 Slab"/>
            </a:endParaRPr>
          </a:p>
          <a:p>
            <a:r>
              <a:rPr lang="el-GR" dirty="0"/>
              <a:t>Να αποτυπώνει το ποιος μιλά</a:t>
            </a:r>
          </a:p>
          <a:p>
            <a:pPr lvl="1"/>
            <a:r>
              <a:rPr lang="el-G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«Ονομάζομαι ΧΧ ΥΥ (ΑΜ 7777) και επικοινωνώ μαζί σας για …»</a:t>
            </a:r>
          </a:p>
          <a:p>
            <a:r>
              <a:rPr lang="el-GR" dirty="0"/>
              <a:t>Γενικά δεν χρειάζονται υπερβολικές ευγένειες ή επιδείξεις σεβασμού. Αλλά </a:t>
            </a:r>
          </a:p>
          <a:p>
            <a:pPr lvl="1"/>
            <a:r>
              <a:rPr lang="el-GR" dirty="0"/>
              <a:t>(α) πρέπει να περάσει το </a:t>
            </a:r>
            <a:r>
              <a:rPr lang="en-US" dirty="0"/>
              <a:t>email </a:t>
            </a:r>
            <a:r>
              <a:rPr lang="el-GR" dirty="0"/>
              <a:t>σας τα </a:t>
            </a:r>
            <a:r>
              <a:rPr lang="en-US" dirty="0"/>
              <a:t>anti-spam </a:t>
            </a:r>
            <a:r>
              <a:rPr lang="el-GR" dirty="0"/>
              <a:t>φίλτρα, </a:t>
            </a:r>
          </a:p>
          <a:p>
            <a:pPr lvl="1"/>
            <a:r>
              <a:rPr lang="el-GR" dirty="0"/>
              <a:t>(β) πρέπει να είστε ευγενικοί και σχετικά τυπικοί όταν γράφετε (αντίθετα από τον προφορικό λόγο, ο γραπτός λόγος απαιτεί μεγαλύτερη πειθαρχία)  -- και αυτό ισχύει και στα </a:t>
            </a:r>
            <a:r>
              <a:rPr lang="en-US" dirty="0"/>
              <a:t>email (and, for what it’s worth, </a:t>
            </a:r>
            <a:r>
              <a:rPr lang="el-GR" dirty="0"/>
              <a:t>και στα </a:t>
            </a:r>
            <a:r>
              <a:rPr lang="en-US" dirty="0"/>
              <a:t>social media</a:t>
            </a:r>
            <a:r>
              <a:rPr lang="el-GR" dirty="0"/>
              <a:t>)</a:t>
            </a:r>
          </a:p>
          <a:p>
            <a:pPr marL="457200" lvl="1" indent="0">
              <a:buNone/>
            </a:pPr>
            <a:r>
              <a:rPr lang="el-GR" dirty="0"/>
              <a:t>και,</a:t>
            </a:r>
            <a:r>
              <a:rPr lang="el-GR" b="1" dirty="0">
                <a:solidFill>
                  <a:srgbClr val="0000FF"/>
                </a:solidFill>
              </a:rPr>
              <a:t> τέλος πάντων, </a:t>
            </a:r>
          </a:p>
          <a:p>
            <a:pPr lvl="1"/>
            <a:r>
              <a:rPr lang="el-GR" b="1" dirty="0">
                <a:solidFill>
                  <a:srgbClr val="0000FF"/>
                </a:solidFill>
              </a:rPr>
              <a:t>(γ) πάρτε απόφαση ότι μια καριέρα &gt;= 50 χρόνων (η δική σας) έχει ΗΔΗ αρχίσει =&gt; αναλάβετε τις ευθύνες σας και συμπεριφερθείτε αναλόγως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43E7C-3036-4E84-B7B8-EC987218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30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8751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Αντικειμενοστρεφής Σχεδίαση: UML, Αρχές, Πρότυπα Και </a:t>
            </a:r>
            <a:r>
              <a:rPr lang="el-GR" sz="2800" dirty="0" err="1"/>
              <a:t>Ευρετικοί</a:t>
            </a:r>
            <a:r>
              <a:rPr lang="el-GR" sz="2800" dirty="0"/>
              <a:t> Κανόνες, Α. Χατζηγεωργίου, Κλειδάριθμος, ISBN 960-209-882-1. Κωδικός Βιβλίου στον Εύδοξο: 13600</a:t>
            </a:r>
          </a:p>
          <a:p>
            <a:r>
              <a:rPr lang="el-GR" sz="2800" dirty="0"/>
              <a:t>Ανάπτυξη Προγραμμάτων σε </a:t>
            </a:r>
            <a:r>
              <a:rPr lang="el-GR" sz="2800" dirty="0" err="1"/>
              <a:t>Java</a:t>
            </a:r>
            <a:r>
              <a:rPr lang="el-GR" sz="2800" dirty="0"/>
              <a:t>: αφαιρέσεις, προδιαγραφές, και αντικειμενοστρεφής σχεδιασμός, B. </a:t>
            </a:r>
            <a:r>
              <a:rPr lang="el-GR" sz="2800" dirty="0" err="1"/>
              <a:t>Liskov</a:t>
            </a:r>
            <a:r>
              <a:rPr lang="el-GR" sz="2800" dirty="0"/>
              <a:t> </a:t>
            </a:r>
            <a:r>
              <a:rPr lang="el-GR" sz="2800" dirty="0" err="1"/>
              <a:t>and</a:t>
            </a:r>
            <a:r>
              <a:rPr lang="el-GR" sz="2800" dirty="0"/>
              <a:t> J. </a:t>
            </a:r>
            <a:r>
              <a:rPr lang="el-GR" sz="2800" dirty="0" err="1"/>
              <a:t>Guttag</a:t>
            </a:r>
            <a:r>
              <a:rPr lang="el-GR" sz="2800" dirty="0"/>
              <a:t>, Κλειδάριθμος, ISBN 978-960-461-063-1. Κωδικός Βιβλίου στον Εύδοξο: 13596</a:t>
            </a:r>
          </a:p>
          <a:p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31</a:t>
            </a:fld>
            <a:endParaRPr lang="el-GR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Η συνταγή της επιτυχίας ...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/>
              <a:t>Βαθμολογία : </a:t>
            </a:r>
          </a:p>
          <a:p>
            <a:pPr lvl="1" eaLnBrk="1" hangingPunct="1"/>
            <a:r>
              <a:rPr lang="el-GR" dirty="0">
                <a:solidFill>
                  <a:srgbClr val="0000CC"/>
                </a:solidFill>
              </a:rPr>
              <a:t>Διαγώνισμα</a:t>
            </a:r>
            <a:r>
              <a:rPr lang="el-GR" dirty="0"/>
              <a:t>: 	</a:t>
            </a:r>
            <a:r>
              <a:rPr lang="el-GR" dirty="0">
                <a:solidFill>
                  <a:srgbClr val="0000CC"/>
                </a:solidFill>
              </a:rPr>
              <a:t>70%</a:t>
            </a:r>
            <a:r>
              <a:rPr lang="el-GR" dirty="0"/>
              <a:t> 	[βαθμός &gt;=5]</a:t>
            </a:r>
          </a:p>
          <a:p>
            <a:pPr lvl="1" eaLnBrk="1" hangingPunct="1"/>
            <a:r>
              <a:rPr lang="el-GR" dirty="0">
                <a:solidFill>
                  <a:srgbClr val="CC0000"/>
                </a:solidFill>
              </a:rPr>
              <a:t>Εργασία</a:t>
            </a:r>
            <a:r>
              <a:rPr lang="el-GR" dirty="0"/>
              <a:t>: 	</a:t>
            </a:r>
            <a:r>
              <a:rPr lang="el-GR" dirty="0">
                <a:solidFill>
                  <a:srgbClr val="CC0000"/>
                </a:solidFill>
              </a:rPr>
              <a:t>30%</a:t>
            </a:r>
            <a:r>
              <a:rPr lang="el-GR" dirty="0"/>
              <a:t> 	[βαθμός &gt;=5, </a:t>
            </a:r>
            <a:r>
              <a:rPr lang="el-GR" b="1" dirty="0">
                <a:solidFill>
                  <a:srgbClr val="CC0000"/>
                </a:solidFill>
              </a:rPr>
              <a:t>υποχρεωτική</a:t>
            </a:r>
            <a:r>
              <a:rPr lang="el-GR" dirty="0"/>
              <a:t>]</a:t>
            </a:r>
          </a:p>
          <a:p>
            <a:pPr lvl="2" eaLnBrk="1" hangingPunct="1"/>
            <a:r>
              <a:rPr lang="el-GR" dirty="0"/>
              <a:t>Πιθανό </a:t>
            </a:r>
            <a:r>
              <a:rPr lang="en-US" dirty="0"/>
              <a:t>bonus </a:t>
            </a:r>
            <a:r>
              <a:rPr lang="el-GR" dirty="0"/>
              <a:t>ως 10% σε καλές εργασίες</a:t>
            </a:r>
          </a:p>
          <a:p>
            <a:pPr lvl="1" eaLnBrk="1" hangingPunct="1"/>
            <a:endParaRPr lang="el-GR" dirty="0"/>
          </a:p>
          <a:p>
            <a:pPr eaLnBrk="1" hangingPunct="1"/>
            <a:r>
              <a:rPr lang="el-GR" dirty="0"/>
              <a:t>Διαγώνισμα: ανοιχτό το βιβλίο του μαθήματος και μόνο αυτό</a:t>
            </a:r>
            <a:endParaRPr lang="en-US" dirty="0"/>
          </a:p>
          <a:p>
            <a:pPr eaLnBrk="1" hangingPunct="1">
              <a:buFontTx/>
              <a:buNone/>
            </a:pPr>
            <a:endParaRPr lang="el-GR" sz="2400" dirty="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5B4E4E-A940-45A4-94DA-B498D1628494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Η συνταγή της επιτυχίας ...</a:t>
            </a:r>
            <a:endParaRPr lang="en-GB"/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dirty="0">
                <a:solidFill>
                  <a:srgbClr val="C00000"/>
                </a:solidFill>
              </a:rPr>
              <a:t>Κατοχύρωση: τίποτε δεν κατοχυρώνεται για επόμενη χρονιά!</a:t>
            </a:r>
          </a:p>
          <a:p>
            <a:pPr eaLnBrk="1" hangingPunct="1">
              <a:lnSpc>
                <a:spcPct val="90000"/>
              </a:lnSpc>
            </a:pPr>
            <a:endParaRPr lang="el-GR" sz="2000" u="sng" dirty="0"/>
          </a:p>
          <a:p>
            <a:pPr eaLnBrk="1" hangingPunct="1">
              <a:lnSpc>
                <a:spcPct val="90000"/>
              </a:lnSpc>
            </a:pPr>
            <a:r>
              <a:rPr lang="el-GR" sz="2000" dirty="0"/>
              <a:t>Ο σκοπός του μαθήματος είναι να συνδυάσετε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dirty="0">
                <a:solidFill>
                  <a:srgbClr val="0000CC"/>
                </a:solidFill>
              </a:rPr>
              <a:t>αφομοίωση θεμελιωδών αρχών </a:t>
            </a:r>
            <a:r>
              <a:rPr lang="el-GR" sz="1800" dirty="0"/>
              <a:t>+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dirty="0">
                <a:solidFill>
                  <a:srgbClr val="C00000"/>
                </a:solidFill>
              </a:rPr>
              <a:t>εξάσκηση των προγραμματιστικών ικανοτήτων σας </a:t>
            </a:r>
            <a:r>
              <a:rPr lang="el-GR" sz="1800" dirty="0"/>
              <a:t>+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dirty="0">
                <a:solidFill>
                  <a:srgbClr val="0000CC"/>
                </a:solidFill>
              </a:rPr>
              <a:t>κριτική σκέψη</a:t>
            </a:r>
            <a:r>
              <a:rPr lang="el-GR" sz="18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/>
              <a:t>	με τρόπο συγκροτημένο</a:t>
            </a:r>
          </a:p>
          <a:p>
            <a:pPr eaLnBrk="1" hangingPunct="1">
              <a:lnSpc>
                <a:spcPct val="90000"/>
              </a:lnSpc>
            </a:pPr>
            <a:endParaRPr lang="el-GR" sz="2000" dirty="0"/>
          </a:p>
          <a:p>
            <a:pPr eaLnBrk="1" hangingPunct="1">
              <a:lnSpc>
                <a:spcPct val="90000"/>
              </a:lnSpc>
            </a:pPr>
            <a:r>
              <a:rPr lang="el-GR" sz="2000" dirty="0"/>
              <a:t>Για το λόγο αυτό: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dirty="0"/>
              <a:t>η προγραμματιστική εργασία </a:t>
            </a:r>
            <a:r>
              <a:rPr lang="el-GR" sz="1800" dirty="0">
                <a:solidFill>
                  <a:srgbClr val="C00000"/>
                </a:solidFill>
              </a:rPr>
              <a:t>θα τελειώσει νωρίς </a:t>
            </a:r>
            <a:r>
              <a:rPr lang="el-GR" sz="1800" dirty="0"/>
              <a:t>(ώστε να μην επιβαρύνει την εξεταστική),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dirty="0"/>
              <a:t>το διαγώνισμα θα απαιτήσει σίγουρα κατανόηση των </a:t>
            </a:r>
            <a:r>
              <a:rPr lang="el-GR" sz="1800" b="1" dirty="0">
                <a:solidFill>
                  <a:srgbClr val="0000CC"/>
                </a:solidFill>
              </a:rPr>
              <a:t>θεμελιωδών εννοιών</a:t>
            </a:r>
            <a:r>
              <a:rPr lang="el-GR" sz="1800" dirty="0"/>
              <a:t> + </a:t>
            </a:r>
            <a:r>
              <a:rPr lang="el-GR" sz="1800" b="1" dirty="0">
                <a:solidFill>
                  <a:srgbClr val="0000CC"/>
                </a:solidFill>
              </a:rPr>
              <a:t>κριτική σκέψη</a:t>
            </a:r>
            <a:r>
              <a:rPr lang="el-GR" sz="1800" dirty="0"/>
              <a:t> εκ μέρους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91C88F-F127-4B1A-94EE-0BDDB9477824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l-GR" dirty="0"/>
              <a:t>Προγραμματιστική </a:t>
            </a:r>
            <a:br>
              <a:rPr lang="el-GR" dirty="0"/>
            </a:br>
            <a:r>
              <a:rPr lang="el-GR" dirty="0"/>
              <a:t>Εργασία</a:t>
            </a:r>
            <a:endParaRPr lang="en-US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4339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Η προγραμματιστική εργασία αφορά τη σχεδίαση, υλοποίηση και ρύθμιση ενός, σχετικά μεγάλου εύρους, </a:t>
            </a:r>
            <a:r>
              <a:rPr lang="el-GR" sz="2400" b="1" dirty="0">
                <a:solidFill>
                  <a:srgbClr val="0000CC"/>
                </a:solidFill>
              </a:rPr>
              <a:t>συστήματος λογισμικού</a:t>
            </a:r>
            <a:r>
              <a:rPr lang="el-GR" sz="2400" dirty="0">
                <a:solidFill>
                  <a:srgbClr val="0000CC"/>
                </a:solidFill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  <a:p>
            <a:pPr lvl="1"/>
            <a:r>
              <a:rPr lang="el-GR" sz="2000" dirty="0"/>
              <a:t>προδιαγραφές και ανάλυση απαιτήσεων</a:t>
            </a:r>
            <a:endParaRPr lang="en-US" sz="2000" dirty="0"/>
          </a:p>
          <a:p>
            <a:pPr lvl="1"/>
            <a:r>
              <a:rPr lang="el-GR" sz="2000" dirty="0"/>
              <a:t>σχεδίαση της βασικής αρχιτεκτονικής κλάσεων</a:t>
            </a:r>
            <a:endParaRPr lang="en-US" sz="2000" dirty="0"/>
          </a:p>
          <a:p>
            <a:pPr lvl="1"/>
            <a:r>
              <a:rPr lang="el-GR" sz="2000" dirty="0"/>
              <a:t>υλοποίηση και έλεγχος</a:t>
            </a:r>
            <a:endParaRPr lang="en-US" sz="2000" dirty="0"/>
          </a:p>
          <a:p>
            <a:pPr eaLnBrk="1" hangingPunct="1"/>
            <a:endParaRPr lang="el-GR" sz="2400" dirty="0"/>
          </a:p>
          <a:p>
            <a:r>
              <a:rPr lang="el-GR" sz="2400" dirty="0"/>
              <a:t>Η προγραμματιστική άσκηση</a:t>
            </a:r>
          </a:p>
          <a:p>
            <a:pPr lvl="1"/>
            <a:r>
              <a:rPr lang="el-GR" sz="2000" dirty="0"/>
              <a:t>είναι </a:t>
            </a:r>
            <a:r>
              <a:rPr lang="el-GR" sz="2000" b="1" u="sng" dirty="0">
                <a:solidFill>
                  <a:srgbClr val="CC0000"/>
                </a:solidFill>
              </a:rPr>
              <a:t>υποχρεωτική</a:t>
            </a:r>
            <a:r>
              <a:rPr lang="el-GR" sz="2000" dirty="0">
                <a:solidFill>
                  <a:srgbClr val="CC0000"/>
                </a:solidFill>
              </a:rPr>
              <a:t> και </a:t>
            </a:r>
            <a:r>
              <a:rPr lang="el-GR" sz="2000" b="1" dirty="0">
                <a:solidFill>
                  <a:srgbClr val="CC0000"/>
                </a:solidFill>
              </a:rPr>
              <a:t>πρέπει </a:t>
            </a:r>
            <a:r>
              <a:rPr lang="el-GR" sz="2000" b="1" u="sng" dirty="0">
                <a:solidFill>
                  <a:srgbClr val="CC0000"/>
                </a:solidFill>
              </a:rPr>
              <a:t>υποχρεωτικά </a:t>
            </a:r>
            <a:r>
              <a:rPr lang="el-GR" sz="2000" b="1" dirty="0">
                <a:solidFill>
                  <a:srgbClr val="CC0000"/>
                </a:solidFill>
              </a:rPr>
              <a:t>να </a:t>
            </a:r>
            <a:r>
              <a:rPr lang="el-GR" sz="2000" b="1" u="sng" dirty="0">
                <a:solidFill>
                  <a:srgbClr val="CC0000"/>
                </a:solidFill>
              </a:rPr>
              <a:t>ολοκληρωθεί πλήρως</a:t>
            </a:r>
            <a:r>
              <a:rPr lang="en-US" sz="2000" b="1" dirty="0">
                <a:solidFill>
                  <a:srgbClr val="CC0000"/>
                </a:solidFill>
              </a:rPr>
              <a:t>!!</a:t>
            </a:r>
            <a:endParaRPr lang="el-GR" sz="2000" dirty="0">
              <a:solidFill>
                <a:srgbClr val="CC0000"/>
              </a:solidFill>
            </a:endParaRPr>
          </a:p>
          <a:p>
            <a:pPr lvl="1"/>
            <a:r>
              <a:rPr lang="el-GR" sz="2000" dirty="0"/>
              <a:t>θα εκπονηθεί από ομάδες των </a:t>
            </a:r>
            <a:r>
              <a:rPr lang="el-GR" sz="2000" strike="sngStrike" dirty="0"/>
              <a:t>3</a:t>
            </a:r>
            <a:r>
              <a:rPr lang="el-GR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KAI</a:t>
            </a:r>
            <a:r>
              <a:rPr lang="el-GR" sz="2000" dirty="0">
                <a:solidFill>
                  <a:srgbClr val="7030A0"/>
                </a:solidFill>
              </a:rPr>
              <a:t> για το 202</a:t>
            </a:r>
            <a:r>
              <a:rPr lang="en-US" sz="2000" dirty="0">
                <a:solidFill>
                  <a:srgbClr val="7030A0"/>
                </a:solidFill>
              </a:rPr>
              <a:t>3</a:t>
            </a:r>
            <a:r>
              <a:rPr lang="el-GR" sz="2000" dirty="0">
                <a:solidFill>
                  <a:srgbClr val="7030A0"/>
                </a:solidFill>
              </a:rPr>
              <a:t>-2</a:t>
            </a:r>
            <a:r>
              <a:rPr lang="en-US" sz="2000">
                <a:solidFill>
                  <a:srgbClr val="7030A0"/>
                </a:solidFill>
              </a:rPr>
              <a:t>4</a:t>
            </a:r>
            <a:r>
              <a:rPr lang="el-GR" sz="2000">
                <a:solidFill>
                  <a:srgbClr val="7030A0"/>
                </a:solidFill>
              </a:rPr>
              <a:t>: </a:t>
            </a:r>
            <a:r>
              <a:rPr lang="el-GR" sz="2000" dirty="0">
                <a:solidFill>
                  <a:srgbClr val="7030A0"/>
                </a:solidFill>
              </a:rPr>
              <a:t>1-3 </a:t>
            </a:r>
            <a:r>
              <a:rPr lang="el-GR" sz="2000" dirty="0"/>
              <a:t>ατόμων </a:t>
            </a:r>
          </a:p>
          <a:p>
            <a:pPr lvl="1"/>
            <a:r>
              <a:rPr lang="el-GR" sz="2000" dirty="0"/>
              <a:t>θα διεκπεραιωθεί σε φάσεις με επί μέρους παραδοτέα</a:t>
            </a:r>
          </a:p>
          <a:p>
            <a:pPr lvl="1"/>
            <a:r>
              <a:rPr lang="el-GR" sz="2000" dirty="0"/>
              <a:t>θα εξετασθεί τουλάχιστον μία φορά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8CC15F-CF82-4344-B9F0-C1E439EC9FBA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5" name="Picture 2" descr="Programming is a skill best acquired by practice and example rather than from books. - Alan Tu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714" y="72008"/>
            <a:ext cx="4226286" cy="198884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6A0D28-9585-464C-BB0F-CC99611EA8C3}"/>
              </a:ext>
            </a:extLst>
          </p:cNvPr>
          <p:cNvSpPr/>
          <p:nvPr/>
        </p:nvSpPr>
        <p:spPr>
          <a:xfrm>
            <a:off x="4644008" y="5589240"/>
            <a:ext cx="2448272" cy="365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Απαιτήσεις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49814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Όπως ξέρετε, ισχύει το αξίωμα «</a:t>
            </a:r>
            <a:r>
              <a:rPr lang="el-GR" sz="2400" dirty="0">
                <a:solidFill>
                  <a:srgbClr val="0000CC"/>
                </a:solidFill>
              </a:rPr>
              <a:t>το εξάμηνο είναι για εσάς, η εξεταστική για τον διδάσκοντα</a:t>
            </a:r>
            <a:r>
              <a:rPr lang="el-GR" sz="2400" dirty="0"/>
              <a:t>»</a:t>
            </a:r>
          </a:p>
          <a:p>
            <a:pPr lvl="1"/>
            <a:r>
              <a:rPr lang="el-GR" sz="2000" dirty="0"/>
              <a:t>Στη διάρκεια του εξαμήνου, υπάρχει ως συνήθως η απαίτηση να διαβάζετε την ύλη όπως προχωρούμε, και, ΚΥΡΙΩΣ, </a:t>
            </a:r>
            <a:r>
              <a:rPr lang="el-GR" sz="2000" dirty="0">
                <a:solidFill>
                  <a:srgbClr val="C00000"/>
                </a:solidFill>
              </a:rPr>
              <a:t>να κάνετε τις φάσεις της προγραμματιστικής εργασίας εγκαίρως</a:t>
            </a:r>
            <a:r>
              <a:rPr lang="en-US" sz="2000" dirty="0"/>
              <a:t> (</a:t>
            </a:r>
            <a:r>
              <a:rPr lang="el-GR" sz="2000" dirty="0"/>
              <a:t>όχι το προηγούμενο βράδυ από την προθεσμία</a:t>
            </a:r>
            <a:r>
              <a:rPr lang="en-US" sz="2000" dirty="0"/>
              <a:t>)</a:t>
            </a:r>
            <a:endParaRPr lang="el-GR" sz="2000" dirty="0">
              <a:solidFill>
                <a:srgbClr val="CC0000"/>
              </a:solidFill>
            </a:endParaRPr>
          </a:p>
          <a:p>
            <a:pPr lvl="1"/>
            <a:r>
              <a:rPr lang="el-GR" sz="2000" dirty="0"/>
              <a:t>Η παρακολούθηση του μαθήματος βοηθά, αλλά δεν αντικαθιστά το παραπάνω </a:t>
            </a:r>
            <a:r>
              <a:rPr lang="el-GR" sz="2000" dirty="0">
                <a:sym typeface="Wingdings" pitchFamily="2" charset="2"/>
              </a:rPr>
              <a:t></a:t>
            </a:r>
          </a:p>
          <a:p>
            <a:r>
              <a:rPr lang="el-GR" sz="2400" dirty="0">
                <a:sym typeface="Wingdings" pitchFamily="2" charset="2"/>
              </a:rPr>
              <a:t>Υποχρεωτική απαίτηση για την επιτυχή παρακολούθηση του μαθήματος είναι η </a:t>
            </a:r>
            <a:r>
              <a:rPr lang="el-GR" sz="2400" b="1" dirty="0">
                <a:solidFill>
                  <a:srgbClr val="0000CC"/>
                </a:solidFill>
                <a:sym typeface="Wingdings" pitchFamily="2" charset="2"/>
              </a:rPr>
              <a:t>ολοκληρωμένη</a:t>
            </a:r>
            <a:r>
              <a:rPr lang="el-GR" sz="2400" dirty="0">
                <a:solidFill>
                  <a:srgbClr val="0000CC"/>
                </a:solidFill>
                <a:sym typeface="Wingdings" pitchFamily="2" charset="2"/>
              </a:rPr>
              <a:t> διεκπεραίωση της προγραμματιστικής εργασίας</a:t>
            </a:r>
            <a:r>
              <a:rPr lang="el-GR" sz="2400" dirty="0">
                <a:sym typeface="Wingdings" pitchFamily="2" charset="2"/>
              </a:rPr>
              <a:t> </a:t>
            </a:r>
            <a:endParaRPr lang="el-GR" sz="2400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C6D32A-346E-4F59-8BD0-B1F113590BAC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1B78-E6C0-4C6F-838D-6E248F21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cap="small" dirty="0"/>
            </a:br>
            <a:r>
              <a:rPr lang="el-GR" cap="small" dirty="0"/>
              <a:t>Είμαστε ό,τι Επαναλαμβάνουμε</a:t>
            </a:r>
            <a:endParaRPr lang="en-US" cap="smal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9635D-CD4F-4798-8DE6-08B7242FD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34DE9-39AE-4AE2-8ADE-C1A127B1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62216-4CDD-4619-8B68-BE625C4665E5}" type="slidenum">
              <a:rPr lang="el-GR" altLang="en-US" smtClean="0"/>
              <a:pPr>
                <a:defRPr/>
              </a:pPr>
              <a:t>36</a:t>
            </a:fld>
            <a:endParaRPr lang="el-GR" altLang="en-US"/>
          </a:p>
        </p:txBody>
      </p:sp>
      <p:pic>
        <p:nvPicPr>
          <p:cNvPr id="6" name="Picture 2" descr="We are what we repeatedly do... excellence, therefore, isn't just an act, but a habit and life isn't just a series of events, but an ongoing process of self-definition. - Aristotle">
            <a:extLst>
              <a:ext uri="{FF2B5EF4-FFF2-40B4-BE49-F238E27FC236}">
                <a16:creationId xmlns:a16="http://schemas.microsoft.com/office/drawing/2014/main" id="{07A3C689-FA1E-4225-9992-1413B43A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592183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23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http://www.doctorshangout.com/photo/how-to-sit-at-a-computer</a:t>
            </a:r>
            <a:endParaRPr lang="el-GR" sz="2000" dirty="0"/>
          </a:p>
        </p:txBody>
      </p:sp>
      <p:pic>
        <p:nvPicPr>
          <p:cNvPr id="1026" name="Picture 2" descr="C:\Users\pvassil\Downloads\HowtoSitata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019925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77000"/>
            <a:ext cx="8915400" cy="304800"/>
          </a:xfrm>
        </p:spPr>
        <p:txBody>
          <a:bodyPr anchor="b">
            <a:normAutofit/>
          </a:bodyPr>
          <a:lstStyle/>
          <a:p>
            <a:r>
              <a:rPr lang="fr-FR" sz="1200" b="1" dirty="0"/>
              <a:t>http://www3.imperial.ac.uk/portal/page/portallive/OCCHEALTH/guidanceandadvice/computerhealth/computerhealthgeneralguidance</a:t>
            </a:r>
            <a:endParaRPr lang="el-GR" sz="1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01000" cy="64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/>
              <a:t>Software Engineering Code of </a:t>
            </a:r>
            <a:r>
              <a:rPr lang="en-US" sz="3600" dirty="0"/>
              <a:t>Ethics</a:t>
            </a:r>
            <a:r>
              <a:rPr lang="fr-FR" sz="3600" dirty="0"/>
              <a:t> and Professional Practice</a:t>
            </a:r>
            <a:endParaRPr lang="el-GR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Public</a:t>
            </a:r>
            <a:r>
              <a:rPr lang="en-US" dirty="0"/>
              <a:t>. Software engineers shall act consistently with the </a:t>
            </a:r>
            <a:r>
              <a:rPr lang="en-US" b="1" dirty="0">
                <a:solidFill>
                  <a:srgbClr val="00B050"/>
                </a:solidFill>
              </a:rPr>
              <a:t>public interest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Client and employer</a:t>
            </a:r>
            <a:r>
              <a:rPr lang="en-US" dirty="0"/>
              <a:t>. Software engineers shall act in a manner that is in the best interests of their client and employer, consistent with the </a:t>
            </a:r>
            <a:r>
              <a:rPr lang="en-US" b="1" dirty="0">
                <a:solidFill>
                  <a:srgbClr val="00B050"/>
                </a:solidFill>
              </a:rPr>
              <a:t>public interest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Product</a:t>
            </a:r>
            <a:r>
              <a:rPr lang="en-US" dirty="0"/>
              <a:t>. Software engineers shall ensure that their products and related modifications meet the </a:t>
            </a:r>
            <a:r>
              <a:rPr lang="en-US" sz="3300" b="1" dirty="0">
                <a:solidFill>
                  <a:srgbClr val="7030A0"/>
                </a:solidFill>
              </a:rPr>
              <a:t>highest professional standards </a:t>
            </a:r>
            <a:r>
              <a:rPr lang="en-US" dirty="0"/>
              <a:t>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Judgment</a:t>
            </a:r>
            <a:r>
              <a:rPr lang="en-US" dirty="0"/>
              <a:t>. Software engineers shall maintain </a:t>
            </a:r>
            <a:r>
              <a:rPr lang="en-US" b="1" dirty="0">
                <a:solidFill>
                  <a:srgbClr val="FF0000"/>
                </a:solidFill>
              </a:rPr>
              <a:t>integrity and independence </a:t>
            </a:r>
            <a:r>
              <a:rPr lang="en-US" dirty="0"/>
              <a:t>in their professional judgment.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Management</a:t>
            </a:r>
            <a:r>
              <a:rPr lang="en-US" dirty="0"/>
              <a:t>. Software engineering managers and leaders shall subscribe to and promote an </a:t>
            </a:r>
            <a:r>
              <a:rPr lang="en-US" b="1" dirty="0">
                <a:solidFill>
                  <a:srgbClr val="FF0000"/>
                </a:solidFill>
              </a:rPr>
              <a:t>ethical approach </a:t>
            </a:r>
            <a:r>
              <a:rPr lang="en-US" dirty="0"/>
              <a:t>to the management of software development and maintenance.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Profession</a:t>
            </a:r>
            <a:r>
              <a:rPr lang="en-US" dirty="0"/>
              <a:t>. Software engineers shall advance </a:t>
            </a:r>
            <a:r>
              <a:rPr lang="en-US" b="1" dirty="0">
                <a:solidFill>
                  <a:srgbClr val="FF0000"/>
                </a:solidFill>
              </a:rPr>
              <a:t>the integrity and reputation </a:t>
            </a:r>
            <a:r>
              <a:rPr lang="en-US" dirty="0"/>
              <a:t>of the profession consistent with the public interest.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Colleagues</a:t>
            </a:r>
            <a:r>
              <a:rPr lang="en-US" dirty="0"/>
              <a:t>. Software engineers shall be </a:t>
            </a:r>
            <a:r>
              <a:rPr lang="en-US" b="1" dirty="0">
                <a:solidFill>
                  <a:srgbClr val="FF0000"/>
                </a:solidFill>
              </a:rPr>
              <a:t>fair</a:t>
            </a:r>
            <a:r>
              <a:rPr lang="en-US" dirty="0"/>
              <a:t> to and </a:t>
            </a:r>
            <a:r>
              <a:rPr lang="en-US" b="1" dirty="0">
                <a:solidFill>
                  <a:srgbClr val="0000FF"/>
                </a:solidFill>
              </a:rPr>
              <a:t>supportive</a:t>
            </a:r>
            <a:r>
              <a:rPr lang="en-US" dirty="0"/>
              <a:t> of their colleagues.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Self</a:t>
            </a:r>
            <a:r>
              <a:rPr lang="en-US" dirty="0"/>
              <a:t>. Software engineers shall participate in </a:t>
            </a:r>
            <a:r>
              <a:rPr lang="en-US" b="1" dirty="0">
                <a:solidFill>
                  <a:srgbClr val="7030A0"/>
                </a:solidFill>
              </a:rPr>
              <a:t>lifelong learning regarding</a:t>
            </a:r>
            <a:r>
              <a:rPr lang="en-US" b="1" dirty="0"/>
              <a:t> </a:t>
            </a:r>
            <a:r>
              <a:rPr lang="en-US" dirty="0"/>
              <a:t>the practice of their profession and shall promote an </a:t>
            </a:r>
            <a:r>
              <a:rPr lang="en-US" b="1" dirty="0">
                <a:solidFill>
                  <a:srgbClr val="FF0000"/>
                </a:solidFill>
              </a:rPr>
              <a:t>ethical</a:t>
            </a:r>
            <a:r>
              <a:rPr lang="en-US" dirty="0"/>
              <a:t> approach to the practice of the profession.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6019800"/>
            <a:ext cx="4681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 www.acm.org/about/se-code</a:t>
            </a:r>
            <a:endParaRPr lang="el-GR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463"/>
            <a:ext cx="8229600" cy="4319587"/>
          </a:xfrm>
        </p:spPr>
        <p:txBody>
          <a:bodyPr/>
          <a:lstStyle/>
          <a:p>
            <a:pPr eaLnBrk="1" hangingPunct="1"/>
            <a:r>
              <a:rPr lang="el-GR" sz="2400" dirty="0"/>
              <a:t>Στην πραγματική ζωή, </a:t>
            </a:r>
            <a:r>
              <a:rPr lang="el-GR" sz="2400" b="1" dirty="0">
                <a:solidFill>
                  <a:srgbClr val="0000CC"/>
                </a:solidFill>
              </a:rPr>
              <a:t>το μείζον πρόβλημα</a:t>
            </a:r>
            <a:r>
              <a:rPr lang="el-GR" sz="2400" dirty="0">
                <a:solidFill>
                  <a:srgbClr val="0000CC"/>
                </a:solidFill>
              </a:rPr>
              <a:t> </a:t>
            </a:r>
            <a:r>
              <a:rPr lang="el-GR" sz="2400" b="1" dirty="0">
                <a:solidFill>
                  <a:srgbClr val="0000CC"/>
                </a:solidFill>
              </a:rPr>
              <a:t>δεν είναι η αποσπασματική υλοποίηση ενός μόνο αλγορίθμου ή η μετατροπή ενός αλγορίθμου σε κώδικα αλλά η κατασκευή, </a:t>
            </a:r>
            <a:r>
              <a:rPr lang="el-GR" sz="2400" b="1" u="sng" dirty="0">
                <a:solidFill>
                  <a:srgbClr val="0000CC"/>
                </a:solidFill>
              </a:rPr>
              <a:t>με συγκροτημένο τρόπο</a:t>
            </a:r>
            <a:r>
              <a:rPr lang="el-GR" sz="2400" b="1" dirty="0">
                <a:solidFill>
                  <a:srgbClr val="0000CC"/>
                </a:solidFill>
              </a:rPr>
              <a:t>, ενός ολοκληρωμένου συστήματος που προσφέρει διάφορες λειτουργίες </a:t>
            </a:r>
          </a:p>
          <a:p>
            <a:pPr eaLnBrk="1" hangingPunct="1"/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4</a:t>
            </a:fld>
            <a:endParaRPr lang="el-GR" altLang="en-US" dirty="0"/>
          </a:p>
        </p:txBody>
      </p:sp>
      <p:pic>
        <p:nvPicPr>
          <p:cNvPr id="19458" name="Picture 2" descr="The problems of the real world are primarily those you are left with when you refuse to apply their effective solutions.  - Edsger Dijks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011446"/>
            <a:ext cx="3923928" cy="1846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79563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562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on: Paul </a:t>
            </a:r>
            <a:r>
              <a:rPr lang="fr-FR" dirty="0" err="1"/>
              <a:t>Luo</a:t>
            </a:r>
            <a:r>
              <a:rPr lang="fr-FR" dirty="0"/>
              <a:t> Li, Andrew J. Ko, and </a:t>
            </a:r>
            <a:r>
              <a:rPr lang="fr-FR" dirty="0" err="1"/>
              <a:t>Jiamin</a:t>
            </a:r>
            <a:r>
              <a:rPr lang="fr-FR" dirty="0"/>
              <a:t> Zhu. 2015. </a:t>
            </a: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makes</a:t>
            </a:r>
            <a:r>
              <a:rPr lang="fr-FR" b="1" dirty="0"/>
              <a:t> a </a:t>
            </a:r>
            <a:r>
              <a:rPr lang="fr-FR" b="1" dirty="0" err="1"/>
              <a:t>great</a:t>
            </a:r>
            <a:r>
              <a:rPr lang="fr-FR" b="1" dirty="0"/>
              <a:t> software </a:t>
            </a:r>
            <a:r>
              <a:rPr lang="fr-FR" b="1" dirty="0" err="1"/>
              <a:t>engineer</a:t>
            </a:r>
            <a:r>
              <a:rPr lang="fr-FR" b="1" dirty="0"/>
              <a:t>?</a:t>
            </a:r>
            <a:r>
              <a:rPr lang="fr-FR" dirty="0"/>
              <a:t>. In </a:t>
            </a:r>
            <a:r>
              <a:rPr lang="fr-FR" i="1" dirty="0" err="1"/>
              <a:t>Proceedings</a:t>
            </a:r>
            <a:r>
              <a:rPr lang="fr-FR" i="1" dirty="0"/>
              <a:t> of the 37th International </a:t>
            </a:r>
            <a:r>
              <a:rPr lang="fr-FR" i="1" dirty="0" err="1"/>
              <a:t>Conference</a:t>
            </a:r>
            <a:r>
              <a:rPr lang="fr-FR" i="1" dirty="0"/>
              <a:t> on Software Engineering - Volume 1 (</a:t>
            </a:r>
            <a:r>
              <a:rPr lang="fr-FR" b="1" i="1" dirty="0"/>
              <a:t>ICSE '15</a:t>
            </a:r>
            <a:r>
              <a:rPr lang="fr-FR" i="1" dirty="0"/>
              <a:t>), Vol. 1. IEEE </a:t>
            </a:r>
            <a:r>
              <a:rPr lang="fr-FR" i="1" dirty="0" err="1"/>
              <a:t>Press</a:t>
            </a:r>
            <a:r>
              <a:rPr lang="fr-FR" i="1" dirty="0"/>
              <a:t>, </a:t>
            </a:r>
            <a:r>
              <a:rPr lang="fr-FR" i="1" dirty="0" err="1"/>
              <a:t>Piscataway</a:t>
            </a:r>
            <a:r>
              <a:rPr lang="fr-FR" i="1" dirty="0"/>
              <a:t>, NJ, USA, 700-710 </a:t>
            </a:r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What Makes A Great Software Engineer?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41</a:t>
            </a:fld>
            <a:endParaRPr lang="el-GR" altLang="en-US"/>
          </a:p>
        </p:txBody>
      </p:sp>
      <p:pic>
        <p:nvPicPr>
          <p:cNvPr id="1026" name="Picture 2" descr="http://samwinkworth.com/wp-content/uploads/2013/04/yoda.jpg"/>
          <p:cNvPicPr>
            <a:picLocks noChangeAspect="1" noChangeArrowheads="1"/>
          </p:cNvPicPr>
          <p:nvPr/>
        </p:nvPicPr>
        <p:blipFill>
          <a:blip r:embed="rId2" cstate="print"/>
          <a:srcRect b="6866"/>
          <a:stretch>
            <a:fillRect/>
          </a:stretch>
        </p:blipFill>
        <p:spPr bwMode="auto">
          <a:xfrm>
            <a:off x="0" y="0"/>
            <a:ext cx="4716016" cy="4005064"/>
          </a:xfrm>
          <a:prstGeom prst="rect">
            <a:avLst/>
          </a:prstGeom>
          <a:noFill/>
        </p:spPr>
      </p:pic>
      <p:pic>
        <p:nvPicPr>
          <p:cNvPr id="1028" name="Picture 4" descr="http://1.bp.blogspot.com/-LKmuPjjhNIY/UFQ-_fiC3UI/AAAAAAAABOs/lS1kdxiHqN0/s1600/90932429_3f1c2db2a9.jpg"/>
          <p:cNvPicPr>
            <a:picLocks noChangeAspect="1" noChangeArrowheads="1"/>
          </p:cNvPicPr>
          <p:nvPr/>
        </p:nvPicPr>
        <p:blipFill>
          <a:blip r:embed="rId3" cstate="print"/>
          <a:srcRect b="1064"/>
          <a:stretch>
            <a:fillRect/>
          </a:stretch>
        </p:blipFill>
        <p:spPr bwMode="auto">
          <a:xfrm>
            <a:off x="4381500" y="0"/>
            <a:ext cx="4762500" cy="4005064"/>
          </a:xfrm>
          <a:prstGeom prst="rect">
            <a:avLst/>
          </a:prstGeom>
          <a:noFill/>
        </p:spPr>
      </p:pic>
      <p:pic>
        <p:nvPicPr>
          <p:cNvPr id="1030" name="Picture 6" descr="https://higherdensity.files.wordpress.com/2014/03/yod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4491" y="4005064"/>
            <a:ext cx="2852935" cy="2852936"/>
          </a:xfrm>
          <a:prstGeom prst="rect">
            <a:avLst/>
          </a:prstGeom>
          <a:noFill/>
        </p:spPr>
      </p:pic>
      <p:pic>
        <p:nvPicPr>
          <p:cNvPr id="1032" name="Picture 8" descr="https://s-media-cache-ak0.pinimg.com/236x/99/2c/7a/992c7ae200e7a0f51ce0ff87283e9a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4005064"/>
            <a:ext cx="2502947" cy="2852936"/>
          </a:xfrm>
          <a:prstGeom prst="rect">
            <a:avLst/>
          </a:prstGeom>
          <a:noFill/>
        </p:spPr>
      </p:pic>
      <p:pic>
        <p:nvPicPr>
          <p:cNvPr id="1034" name="Picture 10" descr="http://s2.quickmeme.com/img/55/5531f815115e59d1944808e93e1be527512967c9df90505cf5732cf2ddd131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969060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4"/>
            <a:ext cx="8229600" cy="525636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2000" dirty="0"/>
              <a:t>Η ανάπτυξη του λογισμικού αποτελείται από μια ακολουθία από διακριτές φάσεις.</a:t>
            </a:r>
          </a:p>
          <a:p>
            <a:pPr eaLnBrk="1" hangingPunct="1">
              <a:lnSpc>
                <a:spcPct val="80000"/>
              </a:lnSpc>
            </a:pPr>
            <a:endParaRPr lang="el-GR" sz="2000" dirty="0"/>
          </a:p>
          <a:p>
            <a:pPr lvl="1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0000CC"/>
                </a:solidFill>
              </a:rPr>
              <a:t>Ανάλυση απαιτήσεων</a:t>
            </a:r>
          </a:p>
          <a:p>
            <a:pPr lvl="2" eaLnBrk="1" hangingPunct="1">
              <a:lnSpc>
                <a:spcPct val="80000"/>
              </a:lnSpc>
            </a:pPr>
            <a:r>
              <a:rPr lang="el-GR" sz="2000" dirty="0"/>
              <a:t>Καταγραφή με συγκροτημένο τρόπο της λειτουργικότητας την οποία θα πρέπει το σύστημα να προσφέρει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0000CC"/>
                </a:solidFill>
              </a:rPr>
              <a:t>Σχεδίαση</a:t>
            </a:r>
          </a:p>
          <a:p>
            <a:pPr lvl="2" eaLnBrk="1" hangingPunct="1">
              <a:lnSpc>
                <a:spcPct val="80000"/>
              </a:lnSpc>
            </a:pPr>
            <a:r>
              <a:rPr lang="el-GR" sz="2000" dirty="0"/>
              <a:t>Από ποια βασικά δομικά στοιχεία θα αποτελείται το λογισμικό – π.χ., δομές δεδομένων, συναρτήσεις, κλάσεις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0000CC"/>
                </a:solidFill>
              </a:rPr>
              <a:t>Υλοποίηση / Κατασκευή</a:t>
            </a:r>
          </a:p>
          <a:p>
            <a:pPr lvl="2">
              <a:lnSpc>
                <a:spcPct val="80000"/>
              </a:lnSpc>
            </a:pPr>
            <a:r>
              <a:rPr lang="el-GR" sz="2000" dirty="0"/>
              <a:t>Αποτύπωση της σχεδίασης σε κώδικα και υλοποίηση σε κάποια γλώσσα προγραμματισμού </a:t>
            </a:r>
            <a:r>
              <a:rPr lang="en-US" sz="2000" dirty="0"/>
              <a:t>(Java, C, C++, Python, … to name a few)</a:t>
            </a:r>
            <a:endParaRPr lang="el-GR" sz="2000" dirty="0"/>
          </a:p>
          <a:p>
            <a:pPr lvl="1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0000CC"/>
                </a:solidFill>
              </a:rPr>
              <a:t>Έλεγχος</a:t>
            </a:r>
          </a:p>
          <a:p>
            <a:pPr lvl="2" eaLnBrk="1" hangingPunct="1">
              <a:lnSpc>
                <a:spcPct val="80000"/>
              </a:lnSpc>
            </a:pPr>
            <a:r>
              <a:rPr lang="el-GR" sz="2000" dirty="0" err="1"/>
              <a:t>Αποσφαλμάτωση</a:t>
            </a:r>
            <a:r>
              <a:rPr lang="el-GR" sz="2000" dirty="0"/>
              <a:t> και διακρίβωση της ορθότητας του προγράμματος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0000CC"/>
                </a:solidFill>
              </a:rPr>
              <a:t>Συντήρηση</a:t>
            </a:r>
            <a:endParaRPr lang="en-US" sz="2000" b="1" dirty="0">
              <a:solidFill>
                <a:srgbClr val="0000CC"/>
              </a:solidFill>
            </a:endParaRPr>
          </a:p>
          <a:p>
            <a:pPr lvl="2">
              <a:lnSpc>
                <a:spcPct val="80000"/>
              </a:lnSpc>
            </a:pPr>
            <a:r>
              <a:rPr lang="el-GR" sz="2000" dirty="0"/>
              <a:t>Προσαρμογή του κώδικα στις νέες απαιτήσεις, </a:t>
            </a:r>
            <a:r>
              <a:rPr lang="el-GR" sz="2000" dirty="0" err="1"/>
              <a:t>αποσφαλμάτωση</a:t>
            </a:r>
            <a:r>
              <a:rPr lang="el-GR" sz="2000" dirty="0"/>
              <a:t>, βελτίωση της ποιότητας και αξιοπιστίας του κώδικα</a:t>
            </a:r>
          </a:p>
          <a:p>
            <a:pPr eaLnBrk="1" hangingPunct="1">
              <a:lnSpc>
                <a:spcPct val="80000"/>
              </a:lnSpc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5</a:t>
            </a:fld>
            <a:endParaRPr lang="el-G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6</a:t>
            </a:fld>
            <a:endParaRPr lang="el-G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35713" y="127050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Real world problem</a:t>
            </a:r>
            <a:endParaRPr lang="el-GR" dirty="0">
              <a:latin typeface="+mn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195736" y="1270501"/>
            <a:ext cx="1584176" cy="6933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Requirements Engineering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475655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Rounded Rectangle 40"/>
          <p:cNvSpPr/>
          <p:nvPr/>
        </p:nvSpPr>
        <p:spPr>
          <a:xfrm>
            <a:off x="6948264" y="1423734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Design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6228183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8950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34401"/>
            <a:ext cx="1036340" cy="1159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4" name="Right Arrow 43"/>
          <p:cNvSpPr/>
          <p:nvPr/>
        </p:nvSpPr>
        <p:spPr>
          <a:xfrm>
            <a:off x="3995936" y="1388879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Rectangle 44"/>
          <p:cNvSpPr/>
          <p:nvPr/>
        </p:nvSpPr>
        <p:spPr>
          <a:xfrm>
            <a:off x="4644008" y="2350621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Requirements  Specification</a:t>
            </a:r>
            <a:endParaRPr lang="el-GR" dirty="0">
              <a:latin typeface="+mn-lt"/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7361009" y="2134597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7" name="Picture 46" descr="D:\Users\pvassil\COURSES\OOP\SW_DEV\SCRIPTS\03_timelineToText\AnalyzeTheTimeLineSimpl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618" y="2875409"/>
            <a:ext cx="2198846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52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4788024" y="6095037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</a:t>
            </a:r>
          </a:p>
          <a:p>
            <a:pPr algn="ctr"/>
            <a:r>
              <a:rPr lang="en-US" dirty="0">
                <a:latin typeface="+mn-lt"/>
              </a:rPr>
              <a:t>code</a:t>
            </a:r>
            <a:endParaRPr lang="el-GR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32040" y="3645024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+mn-lt"/>
              </a:rPr>
              <a:t>Design Specification</a:t>
            </a:r>
            <a:endParaRPr lang="el-GR" dirty="0">
              <a:latin typeface="+mn-lt"/>
            </a:endParaRPr>
          </a:p>
        </p:txBody>
      </p:sp>
      <p:sp>
        <p:nvSpPr>
          <p:cNvPr id="52" name="Right Arrow 51"/>
          <p:cNvSpPr/>
          <p:nvPr/>
        </p:nvSpPr>
        <p:spPr>
          <a:xfrm rot="5400000">
            <a:off x="7361009" y="4438853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Rounded Rectangle 52"/>
          <p:cNvSpPr/>
          <p:nvPr/>
        </p:nvSpPr>
        <p:spPr>
          <a:xfrm>
            <a:off x="6732240" y="5140892"/>
            <a:ext cx="1800200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Implementation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 rot="10800000">
            <a:off x="5940152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Rounded Rectangle 54"/>
          <p:cNvSpPr/>
          <p:nvPr/>
        </p:nvSpPr>
        <p:spPr>
          <a:xfrm>
            <a:off x="2195737" y="5140892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Testing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flipH="1">
            <a:off x="1450018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Right Arrow 56"/>
          <p:cNvSpPr/>
          <p:nvPr/>
        </p:nvSpPr>
        <p:spPr>
          <a:xfrm flipH="1">
            <a:off x="3995937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4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57" name="Picture 45" descr="C:\Users\pvassil\AppData\Local\Microsoft\Windows\Temporary Internet Files\Content.IE5\8CJ2M2NE\256px-Approv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6845"/>
            <a:ext cx="643136" cy="643136"/>
          </a:xfrm>
          <a:prstGeom prst="rect">
            <a:avLst/>
          </a:prstGeom>
          <a:noFill/>
        </p:spPr>
      </p:pic>
      <p:sp>
        <p:nvSpPr>
          <p:cNvPr id="65" name="Right Arrow 64"/>
          <p:cNvSpPr/>
          <p:nvPr/>
        </p:nvSpPr>
        <p:spPr>
          <a:xfrm rot="5400000">
            <a:off x="1720404" y="3250721"/>
            <a:ext cx="2520280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Right Arrow 65"/>
          <p:cNvSpPr/>
          <p:nvPr/>
        </p:nvSpPr>
        <p:spPr>
          <a:xfrm rot="16200000">
            <a:off x="611560" y="3789040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Rectangle 66"/>
          <p:cNvSpPr/>
          <p:nvPr/>
        </p:nvSpPr>
        <p:spPr>
          <a:xfrm>
            <a:off x="14764" y="60932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code with quality assurances</a:t>
            </a:r>
            <a:endParaRPr lang="el-GR" dirty="0">
              <a:latin typeface="+mn-lt"/>
            </a:endParaRPr>
          </a:p>
        </p:txBody>
      </p:sp>
      <p:sp>
        <p:nvSpPr>
          <p:cNvPr id="76" name="Right Arrow 75"/>
          <p:cNvSpPr/>
          <p:nvPr/>
        </p:nvSpPr>
        <p:spPr>
          <a:xfrm rot="16200000">
            <a:off x="611560" y="2132856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ounded Rectangle 29"/>
          <p:cNvSpPr/>
          <p:nvPr/>
        </p:nvSpPr>
        <p:spPr>
          <a:xfrm>
            <a:off x="107504" y="3068960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Maintenance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Μεθοδολογίες Ανάπτυξης Λογισμικού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solidFill>
                  <a:srgbClr val="0000CC"/>
                </a:solidFill>
              </a:rPr>
              <a:t>ΟΛΕΣ (!!) οι μέθοδοι ανάπτυξης λογισμικού</a:t>
            </a:r>
          </a:p>
          <a:p>
            <a:pPr lvl="1"/>
            <a:r>
              <a:rPr lang="en-US" dirty="0"/>
              <a:t>Waterfall, Spiral (older methods)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Unified Process </a:t>
            </a:r>
            <a:r>
              <a:rPr lang="en-US" dirty="0"/>
              <a:t>(mature, widely accepted)</a:t>
            </a:r>
          </a:p>
          <a:p>
            <a:pPr lvl="1"/>
            <a:r>
              <a:rPr lang="en-US" dirty="0"/>
              <a:t>Agile (current trend)</a:t>
            </a:r>
          </a:p>
          <a:p>
            <a:pPr lvl="2"/>
            <a:r>
              <a:rPr lang="en-US" dirty="0"/>
              <a:t>Scrum,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Progr</a:t>
            </a:r>
            <a:r>
              <a:rPr lang="en-US" dirty="0"/>
              <a:t>., …</a:t>
            </a:r>
          </a:p>
          <a:p>
            <a:r>
              <a:rPr lang="el-GR" dirty="0">
                <a:solidFill>
                  <a:srgbClr val="0000CC"/>
                </a:solidFill>
              </a:rPr>
              <a:t>υιοθετούν τα παραπάνω βήματα …</a:t>
            </a:r>
          </a:p>
          <a:p>
            <a:r>
              <a:rPr lang="el-GR" dirty="0"/>
              <a:t>… απλά αλλάζοντας το εύρος, το </a:t>
            </a:r>
            <a:r>
              <a:rPr lang="en-US" dirty="0"/>
              <a:t>focus</a:t>
            </a:r>
            <a:r>
              <a:rPr lang="el-GR" dirty="0"/>
              <a:t> &amp; την ένταση</a:t>
            </a:r>
            <a:r>
              <a:rPr lang="en-US" dirty="0"/>
              <a:t>, </a:t>
            </a:r>
            <a:r>
              <a:rPr lang="el-GR" dirty="0"/>
              <a:t>και τη σειρά με την οποία εφαρμόζονται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7</a:t>
            </a:fld>
            <a:endParaRPr lang="el-GR" altLang="en-US" dirty="0"/>
          </a:p>
        </p:txBody>
      </p:sp>
      <p:pic>
        <p:nvPicPr>
          <p:cNvPr id="7" name="Picture 2" descr="D:\Users\pvassil\COURSES\OOP\_Common\UnifiedProcess_Phas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038600" cy="289849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788024" y="4581128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n-lt"/>
              </a:rPr>
              <a:t>Arlow</a:t>
            </a:r>
            <a:r>
              <a:rPr lang="en-US" dirty="0">
                <a:latin typeface="+mn-lt"/>
              </a:rPr>
              <a:t> &amp; </a:t>
            </a:r>
            <a:r>
              <a:rPr lang="en-US" dirty="0" err="1">
                <a:latin typeface="+mn-lt"/>
              </a:rPr>
              <a:t>Neustadt</a:t>
            </a:r>
            <a:r>
              <a:rPr lang="el-GR" dirty="0">
                <a:latin typeface="+mn-lt"/>
              </a:rPr>
              <a:t>.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UML and the Unified Process</a:t>
            </a:r>
            <a:r>
              <a:rPr lang="en-US" dirty="0">
                <a:latin typeface="+mn-lt"/>
              </a:rPr>
              <a:t>: Practical Object-oriented Analysis and Design</a:t>
            </a:r>
            <a:r>
              <a:rPr lang="el-GR" dirty="0">
                <a:latin typeface="+mn-lt"/>
              </a:rPr>
              <a:t>. </a:t>
            </a:r>
            <a:r>
              <a:rPr lang="fr-FR" dirty="0">
                <a:latin typeface="+mn-lt"/>
              </a:rPr>
              <a:t>Addison-Wesley, 2002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Περιοχές της Τεχνολογίας Λογισμικού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Guide to the Software Engineering Body of Knowledge (SWEBOK)®: A Project of the IEEE Computer Society (</a:t>
            </a:r>
            <a:r>
              <a:rPr lang="en-US" dirty="0">
                <a:hlinkClick r:id="rId2"/>
              </a:rPr>
              <a:t>www.swebok.org</a:t>
            </a:r>
            <a:r>
              <a:rPr lang="en-US" dirty="0"/>
              <a:t>)</a:t>
            </a:r>
          </a:p>
          <a:p>
            <a:pPr lvl="1"/>
            <a:r>
              <a:rPr lang="en-US" u="sng" dirty="0">
                <a:solidFill>
                  <a:srgbClr val="0000CC"/>
                </a:solidFill>
              </a:rPr>
              <a:t>Software Requirements</a:t>
            </a:r>
          </a:p>
          <a:p>
            <a:pPr lvl="1"/>
            <a:r>
              <a:rPr lang="en-US" u="sng" dirty="0">
                <a:solidFill>
                  <a:srgbClr val="0000CC"/>
                </a:solidFill>
              </a:rPr>
              <a:t>Software Design</a:t>
            </a:r>
          </a:p>
          <a:p>
            <a:pPr lvl="1"/>
            <a:r>
              <a:rPr lang="en-US" u="sng" dirty="0">
                <a:solidFill>
                  <a:srgbClr val="0000CC"/>
                </a:solidFill>
              </a:rPr>
              <a:t>Software Construction</a:t>
            </a:r>
          </a:p>
          <a:p>
            <a:pPr lvl="1"/>
            <a:r>
              <a:rPr lang="en-US" u="sng" dirty="0">
                <a:solidFill>
                  <a:srgbClr val="0000CC"/>
                </a:solidFill>
              </a:rPr>
              <a:t>Software Testing</a:t>
            </a:r>
          </a:p>
          <a:p>
            <a:pPr lvl="1"/>
            <a:r>
              <a:rPr lang="en-US" u="sng" dirty="0">
                <a:solidFill>
                  <a:srgbClr val="0000CC"/>
                </a:solidFill>
              </a:rPr>
              <a:t>Software Maintenance</a:t>
            </a:r>
          </a:p>
          <a:p>
            <a:pPr lvl="1"/>
            <a:r>
              <a:rPr lang="en-US" dirty="0"/>
              <a:t>Software Configuration Management</a:t>
            </a:r>
          </a:p>
          <a:p>
            <a:pPr lvl="1"/>
            <a:r>
              <a:rPr lang="en-US" dirty="0"/>
              <a:t>Software Engineering Management</a:t>
            </a:r>
          </a:p>
          <a:p>
            <a:pPr lvl="1"/>
            <a:r>
              <a:rPr lang="en-US" dirty="0"/>
              <a:t>Software Engineering Process</a:t>
            </a:r>
          </a:p>
          <a:p>
            <a:pPr lvl="1"/>
            <a:r>
              <a:rPr lang="en-US" dirty="0"/>
              <a:t>Software Engineering Models and Methods</a:t>
            </a:r>
          </a:p>
          <a:p>
            <a:pPr lvl="1"/>
            <a:r>
              <a:rPr lang="en-US" sz="2900" dirty="0"/>
              <a:t>Software Quality</a:t>
            </a:r>
          </a:p>
          <a:p>
            <a:pPr lvl="1"/>
            <a:r>
              <a:rPr lang="en-US" dirty="0"/>
              <a:t>Software Engineering Professional Practice</a:t>
            </a:r>
          </a:p>
          <a:p>
            <a:pPr lvl="1"/>
            <a:r>
              <a:rPr lang="en-US" dirty="0"/>
              <a:t>Software Engineering Economics</a:t>
            </a:r>
          </a:p>
          <a:p>
            <a:pPr lvl="1"/>
            <a:r>
              <a:rPr lang="en-US" dirty="0"/>
              <a:t>Computing Foundations</a:t>
            </a:r>
          </a:p>
          <a:p>
            <a:pPr lvl="1"/>
            <a:r>
              <a:rPr lang="en-US" dirty="0"/>
              <a:t>Mathematical Foundations</a:t>
            </a:r>
          </a:p>
          <a:p>
            <a:pPr lvl="1"/>
            <a:r>
              <a:rPr lang="en-US" dirty="0"/>
              <a:t>Engineering Foundations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8</a:t>
            </a:fld>
            <a:endParaRPr lang="el-GR" alt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4932040" y="2204864"/>
            <a:ext cx="720080" cy="72008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516216" y="206084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Θεμελιώδεις περιοχές τις οποίες θα εξερευνήσουμε στο παρόν μάθημα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Requirements Engineering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 </a:t>
            </a:r>
            <a:r>
              <a:rPr lang="el-GR" dirty="0"/>
              <a:t>διαδικασία συλλογής και ανάλυσης απαιτήσεων, μεταφράζει το πώς οι χρήστες εκλαμβάνουν ένα </a:t>
            </a:r>
            <a:r>
              <a:rPr lang="el-GR" dirty="0">
                <a:solidFill>
                  <a:srgbClr val="C00000"/>
                </a:solidFill>
              </a:rPr>
              <a:t>πρόβλημα του πραγματικού κόσμου</a:t>
            </a:r>
            <a:r>
              <a:rPr lang="el-GR" dirty="0"/>
              <a:t>, σε μια </a:t>
            </a:r>
            <a:r>
              <a:rPr lang="el-GR" b="1" u="sng" dirty="0">
                <a:solidFill>
                  <a:srgbClr val="0000CC"/>
                </a:solidFill>
              </a:rPr>
              <a:t>δομημένη</a:t>
            </a:r>
            <a:r>
              <a:rPr lang="el-GR" dirty="0">
                <a:solidFill>
                  <a:srgbClr val="0000CC"/>
                </a:solidFill>
              </a:rPr>
              <a:t> περιγραφή</a:t>
            </a:r>
            <a:r>
              <a:rPr lang="el-GR" dirty="0"/>
              <a:t> τους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9</a:t>
            </a:fld>
            <a:endParaRPr lang="el-GR" altLang="en-US"/>
          </a:p>
        </p:txBody>
      </p:sp>
      <p:pic>
        <p:nvPicPr>
          <p:cNvPr id="5" name="Picture 35" descr="https://s-media-cache-ak0.pinimg.com/236x/3f/7f/61/3f7f6166e45327c308d3ebbd82985e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-27384"/>
            <a:ext cx="1403648" cy="1507144"/>
          </a:xfrm>
          <a:prstGeom prst="rect">
            <a:avLst/>
          </a:prstGeom>
          <a:noFill/>
        </p:spPr>
      </p:pic>
      <p:pic>
        <p:nvPicPr>
          <p:cNvPr id="9" name="Picture 4" descr="scan_4_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199" y="2298980"/>
            <a:ext cx="4340507" cy="3362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vassil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2260</Words>
  <Application>Microsoft Office PowerPoint</Application>
  <PresentationFormat>On-screen Show (4:3)</PresentationFormat>
  <Paragraphs>315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</vt:lpstr>
      <vt:lpstr>Consolas</vt:lpstr>
      <vt:lpstr>Menlo</vt:lpstr>
      <vt:lpstr>Roboto Slab</vt:lpstr>
      <vt:lpstr>Times New Roman</vt:lpstr>
      <vt:lpstr>Office Theme</vt:lpstr>
      <vt:lpstr>Ανάπτυξη Λογισμικού (Software Development)</vt:lpstr>
      <vt:lpstr>Why bother?</vt:lpstr>
      <vt:lpstr>Εισαγωγή</vt:lpstr>
      <vt:lpstr>Εισαγωγή</vt:lpstr>
      <vt:lpstr>Εισαγωγή</vt:lpstr>
      <vt:lpstr>PowerPoint Presentation</vt:lpstr>
      <vt:lpstr>Μεθοδολογίες Ανάπτυξης Λογισμικού</vt:lpstr>
      <vt:lpstr>Περιοχές της Τεχνολογίας Λογισμικού</vt:lpstr>
      <vt:lpstr>Requirements Engineering</vt:lpstr>
      <vt:lpstr>Σχεδίαση</vt:lpstr>
      <vt:lpstr>Σχεδίαση: in fact, ανάλυση και σχεδίαση</vt:lpstr>
      <vt:lpstr>Σχεδίαση: ένα παράδειγμα ενός πολύ μικρού class diagram</vt:lpstr>
      <vt:lpstr>Αντικειμενοστρέφεια</vt:lpstr>
      <vt:lpstr>PowerPoint Presentation</vt:lpstr>
      <vt:lpstr>PowerPoint Presentation</vt:lpstr>
      <vt:lpstr>Έλεγχος</vt:lpstr>
      <vt:lpstr>Αρχές σχεδίασης του κώδικα</vt:lpstr>
      <vt:lpstr>Κόστος της συντήρησης</vt:lpstr>
      <vt:lpstr>Κόστος της συντήρησης</vt:lpstr>
      <vt:lpstr>Σκοπός του μαθήματος</vt:lpstr>
      <vt:lpstr>Εισαγωγή</vt:lpstr>
      <vt:lpstr>Τι ΔΕΝ ΕΙΝΑΙ το μάθημα</vt:lpstr>
      <vt:lpstr>PowerPoint Presentation</vt:lpstr>
      <vt:lpstr>PowerPoint Presentation</vt:lpstr>
      <vt:lpstr>Διαδικαστικά του μαθήματος</vt:lpstr>
      <vt:lpstr>Διαδικαστικά του μαθήματος</vt:lpstr>
      <vt:lpstr>Υποχρέωση Δήλωσης</vt:lpstr>
      <vt:lpstr>Διαδικαστικά</vt:lpstr>
      <vt:lpstr>Επικοινωνία</vt:lpstr>
      <vt:lpstr>Ένα email σας που φτάνει, ανάμεσα σε δεκάδες άλλα, στο mbox το δικό μου ή των βοηθών, πρέπει …</vt:lpstr>
      <vt:lpstr>Βιβλιογραφία</vt:lpstr>
      <vt:lpstr>Η συνταγή της επιτυχίας ...</vt:lpstr>
      <vt:lpstr>Η συνταγή της επιτυχίας ...</vt:lpstr>
      <vt:lpstr>Προγραμματιστική  Εργασία</vt:lpstr>
      <vt:lpstr>Απαιτήσεις</vt:lpstr>
      <vt:lpstr> Είμαστε ό,τι Επαναλαμβάνουμε</vt:lpstr>
      <vt:lpstr>http://www.doctorshangout.com/photo/how-to-sit-at-a-computer</vt:lpstr>
      <vt:lpstr>http://www3.imperial.ac.uk/portal/page/portallive/OCCHEALTH/guidanceandadvice/computerhealth/computerhealthgeneralguidance</vt:lpstr>
      <vt:lpstr>Software Engineering Code of Ethics and Professional Practice</vt:lpstr>
      <vt:lpstr> What Makes A Great Software Engineer?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pvassil</dc:creator>
  <cp:lastModifiedBy>Panos Vassiliadis</cp:lastModifiedBy>
  <cp:revision>179</cp:revision>
  <cp:lastPrinted>2021-10-01T14:43:46Z</cp:lastPrinted>
  <dcterms:created xsi:type="dcterms:W3CDTF">1601-01-01T00:00:00Z</dcterms:created>
  <dcterms:modified xsi:type="dcterms:W3CDTF">2023-09-28T13:21:39Z</dcterms:modified>
</cp:coreProperties>
</file>