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27"/>
  </p:notesMasterIdLst>
  <p:handoutMasterIdLst>
    <p:handoutMasterId r:id="rId128"/>
  </p:handoutMasterIdLst>
  <p:sldIdLst>
    <p:sldId id="727" r:id="rId2"/>
    <p:sldId id="728" r:id="rId3"/>
    <p:sldId id="730" r:id="rId4"/>
    <p:sldId id="794" r:id="rId5"/>
    <p:sldId id="732" r:id="rId6"/>
    <p:sldId id="731" r:id="rId7"/>
    <p:sldId id="733" r:id="rId8"/>
    <p:sldId id="734" r:id="rId9"/>
    <p:sldId id="735" r:id="rId10"/>
    <p:sldId id="736" r:id="rId11"/>
    <p:sldId id="744" r:id="rId12"/>
    <p:sldId id="737" r:id="rId13"/>
    <p:sldId id="908" r:id="rId14"/>
    <p:sldId id="742" r:id="rId15"/>
    <p:sldId id="796" r:id="rId16"/>
    <p:sldId id="745" r:id="rId17"/>
    <p:sldId id="797" r:id="rId18"/>
    <p:sldId id="749" r:id="rId19"/>
    <p:sldId id="799" r:id="rId20"/>
    <p:sldId id="906" r:id="rId21"/>
    <p:sldId id="750" r:id="rId22"/>
    <p:sldId id="905" r:id="rId23"/>
    <p:sldId id="798" r:id="rId24"/>
    <p:sldId id="743" r:id="rId25"/>
    <p:sldId id="1104" r:id="rId26"/>
    <p:sldId id="746" r:id="rId27"/>
    <p:sldId id="747" r:id="rId28"/>
    <p:sldId id="748" r:id="rId29"/>
    <p:sldId id="751" r:id="rId30"/>
    <p:sldId id="740" r:id="rId31"/>
    <p:sldId id="1107" r:id="rId32"/>
    <p:sldId id="1110" r:id="rId33"/>
    <p:sldId id="738" r:id="rId34"/>
    <p:sldId id="739" r:id="rId35"/>
    <p:sldId id="754" r:id="rId36"/>
    <p:sldId id="755" r:id="rId37"/>
    <p:sldId id="741" r:id="rId38"/>
    <p:sldId id="820" r:id="rId39"/>
    <p:sldId id="759" r:id="rId40"/>
    <p:sldId id="758" r:id="rId41"/>
    <p:sldId id="761" r:id="rId42"/>
    <p:sldId id="913" r:id="rId43"/>
    <p:sldId id="823" r:id="rId44"/>
    <p:sldId id="909" r:id="rId45"/>
    <p:sldId id="910" r:id="rId46"/>
    <p:sldId id="911" r:id="rId47"/>
    <p:sldId id="756" r:id="rId48"/>
    <p:sldId id="1105" r:id="rId49"/>
    <p:sldId id="912" r:id="rId50"/>
    <p:sldId id="765" r:id="rId51"/>
    <p:sldId id="772" r:id="rId52"/>
    <p:sldId id="769" r:id="rId53"/>
    <p:sldId id="915" r:id="rId54"/>
    <p:sldId id="916" r:id="rId55"/>
    <p:sldId id="826" r:id="rId56"/>
    <p:sldId id="831" r:id="rId57"/>
    <p:sldId id="914" r:id="rId58"/>
    <p:sldId id="834" r:id="rId59"/>
    <p:sldId id="835" r:id="rId60"/>
    <p:sldId id="837" r:id="rId61"/>
    <p:sldId id="836" r:id="rId62"/>
    <p:sldId id="838" r:id="rId63"/>
    <p:sldId id="839" r:id="rId64"/>
    <p:sldId id="840" r:id="rId65"/>
    <p:sldId id="841" r:id="rId66"/>
    <p:sldId id="842" r:id="rId67"/>
    <p:sldId id="843" r:id="rId68"/>
    <p:sldId id="1010" r:id="rId69"/>
    <p:sldId id="1079" r:id="rId70"/>
    <p:sldId id="1011" r:id="rId71"/>
    <p:sldId id="1012" r:id="rId72"/>
    <p:sldId id="1013" r:id="rId73"/>
    <p:sldId id="1014" r:id="rId74"/>
    <p:sldId id="1015" r:id="rId75"/>
    <p:sldId id="1016" r:id="rId76"/>
    <p:sldId id="858" r:id="rId77"/>
    <p:sldId id="1114" r:id="rId78"/>
    <p:sldId id="1022" r:id="rId79"/>
    <p:sldId id="960" r:id="rId80"/>
    <p:sldId id="860" r:id="rId81"/>
    <p:sldId id="861" r:id="rId82"/>
    <p:sldId id="862" r:id="rId83"/>
    <p:sldId id="949" r:id="rId84"/>
    <p:sldId id="1017" r:id="rId85"/>
    <p:sldId id="1018" r:id="rId86"/>
    <p:sldId id="1023" r:id="rId87"/>
    <p:sldId id="1019" r:id="rId88"/>
    <p:sldId id="1020" r:id="rId89"/>
    <p:sldId id="1112" r:id="rId90"/>
    <p:sldId id="1111" r:id="rId91"/>
    <p:sldId id="1113" r:id="rId92"/>
    <p:sldId id="1024" r:id="rId93"/>
    <p:sldId id="1025" r:id="rId94"/>
    <p:sldId id="1026" r:id="rId95"/>
    <p:sldId id="1027" r:id="rId96"/>
    <p:sldId id="1028" r:id="rId97"/>
    <p:sldId id="1029" r:id="rId98"/>
    <p:sldId id="1068" r:id="rId99"/>
    <p:sldId id="1069" r:id="rId100"/>
    <p:sldId id="1004" r:id="rId101"/>
    <p:sldId id="1070" r:id="rId102"/>
    <p:sldId id="1101" r:id="rId103"/>
    <p:sldId id="1005" r:id="rId104"/>
    <p:sldId id="1000" r:id="rId105"/>
    <p:sldId id="1001" r:id="rId106"/>
    <p:sldId id="1002" r:id="rId107"/>
    <p:sldId id="1003" r:id="rId108"/>
    <p:sldId id="1006" r:id="rId109"/>
    <p:sldId id="1076" r:id="rId110"/>
    <p:sldId id="1007" r:id="rId111"/>
    <p:sldId id="1008" r:id="rId112"/>
    <p:sldId id="1009" r:id="rId113"/>
    <p:sldId id="1115" r:id="rId114"/>
    <p:sldId id="1116" r:id="rId115"/>
    <p:sldId id="1117" r:id="rId116"/>
    <p:sldId id="1118" r:id="rId117"/>
    <p:sldId id="1119" r:id="rId118"/>
    <p:sldId id="1120" r:id="rId119"/>
    <p:sldId id="1121" r:id="rId120"/>
    <p:sldId id="1122" r:id="rId121"/>
    <p:sldId id="1123" r:id="rId122"/>
    <p:sldId id="1124" r:id="rId123"/>
    <p:sldId id="1125" r:id="rId124"/>
    <p:sldId id="1126" r:id="rId125"/>
    <p:sldId id="975" r:id="rId12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87441" autoAdjust="0"/>
  </p:normalViewPr>
  <p:slideViewPr>
    <p:cSldViewPr>
      <p:cViewPr varScale="1">
        <p:scale>
          <a:sx n="100" d="100"/>
          <a:sy n="100" d="100"/>
        </p:scale>
        <p:origin x="7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714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 smtClean="0">
                <a:ea typeface="ＭＳ Ｐゴシック" charset="-128"/>
              </a:rPr>
              <a:t>ltc</a:t>
            </a:r>
            <a:r>
              <a:rPr lang="en-US" dirty="0" smtClean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89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log_10(2)</a:t>
            </a:r>
            <a:r>
              <a:rPr lang="en-US" baseline="0" dirty="0" smtClean="0"/>
              <a:t> = 0.3</a:t>
            </a:r>
          </a:p>
          <a:p>
            <a:r>
              <a:rPr lang="en-US" baseline="0" dirty="0" smtClean="0"/>
              <a:t>log_10(3) = 0.48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Why do you get these numbers?</a:t>
            </a:r>
          </a:p>
          <a:p>
            <a:r>
              <a:rPr lang="en-US" dirty="0" smtClean="0">
                <a:ea typeface="ＭＳ Ｐゴシック" charset="-128"/>
              </a:rPr>
              <a:t>Suggests 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dirty="0" smtClean="0">
                <a:ea typeface="ＭＳ Ｐゴシック" charset="-128"/>
              </a:rPr>
              <a:t> is better.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___________________Microsoft_Excel_97-2003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__________Microsoft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___________________Microsoft_Excel_97-20033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000" dirty="0" smtClean="0">
                <a:ea typeface="ＭＳ Ｐゴシック" pitchFamily="-112" charset="-128"/>
              </a:rPr>
              <a:t>Κεφάλαια</a:t>
            </a:r>
            <a:r>
              <a:rPr lang="en-US" sz="2000" dirty="0" smtClean="0">
                <a:ea typeface="ＭＳ Ｐゴシック" pitchFamily="-112" charset="-128"/>
              </a:rPr>
              <a:t>  </a:t>
            </a:r>
            <a:r>
              <a:rPr lang="el-GR" sz="2000" dirty="0" smtClean="0">
                <a:ea typeface="ＭＳ Ｐゴシック" pitchFamily="-112" charset="-128"/>
              </a:rPr>
              <a:t>6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7</a:t>
            </a:r>
            <a:r>
              <a:rPr lang="en-US" sz="2000" dirty="0" smtClean="0">
                <a:ea typeface="ＭＳ Ｐゴシック" pitchFamily="-112" charset="-128"/>
              </a:rPr>
              <a:t>, 8.7: </a:t>
            </a:r>
            <a:r>
              <a:rPr lang="el-GR" sz="2000" dirty="0" smtClean="0">
                <a:ea typeface="ＭＳ Ｐゴシック" pitchFamily="-112" charset="-128"/>
              </a:rPr>
              <a:t>Βαθμολόγηση. Στάθμιση όρων. Το μοντέλο διανυσματικού χώρου</a:t>
            </a:r>
            <a:r>
              <a:rPr lang="el-GR" sz="2000" dirty="0" smtClean="0">
                <a:ea typeface="ＭＳ Ｐゴシック" pitchFamily="-112" charset="-128"/>
              </a:rPr>
              <a:t>.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Περιλήψεις.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βαθμολόγησης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cs typeface="Arial Unicode MS" pitchFamily="-112" charset="0"/>
              </a:rPr>
              <a:t>Ποιος είναι </a:t>
            </a:r>
            <a:r>
              <a:rPr lang="en-US" sz="2400" dirty="0">
                <a:cs typeface="Arial Unicode MS" pitchFamily="-112" charset="0"/>
              </a:rPr>
              <a:t>o </a:t>
            </a:r>
            <a:r>
              <a:rPr lang="el-GR" sz="2400" dirty="0">
                <a:cs typeface="Arial Unicode MS" pitchFamily="-112" charset="0"/>
              </a:rPr>
              <a:t>βαθμός ταιριάσματος ερωτήματος-εγγράφου με βάση το συντελεστή </a:t>
            </a:r>
            <a:r>
              <a:rPr lang="en-US" sz="2400" dirty="0" err="1">
                <a:cs typeface="Arial Unicode MS" pitchFamily="-112" charset="0"/>
              </a:rPr>
              <a:t>Jaccard</a:t>
            </a:r>
            <a:r>
              <a:rPr lang="en-US" sz="2400" dirty="0">
                <a:cs typeface="Arial Unicode MS" pitchFamily="-112" charset="0"/>
              </a:rPr>
              <a:t> </a:t>
            </a:r>
            <a:r>
              <a:rPr lang="el-GR" sz="2400" dirty="0">
                <a:cs typeface="Arial Unicode MS" pitchFamily="-112" charset="0"/>
              </a:rPr>
              <a:t>για τα παρακάτω</a:t>
            </a:r>
            <a:r>
              <a:rPr lang="en-US" sz="2400" dirty="0">
                <a:cs typeface="Arial Unicode MS" pitchFamily="-112" charset="0"/>
              </a:rPr>
              <a:t>;</a:t>
            </a:r>
          </a:p>
          <a:p>
            <a:pPr marL="179388" lvl="1" indent="0" eaLnBrk="1" hangingPunct="1">
              <a:buNone/>
            </a:pPr>
            <a:r>
              <a:rPr lang="el-GR" u="sng" dirty="0" smtClean="0">
                <a:ea typeface="ＭＳ Ｐゴシック" charset="-128"/>
              </a:rPr>
              <a:t>Ερώτημα </a:t>
            </a:r>
            <a:r>
              <a:rPr lang="en-US" u="sng" dirty="0" smtClean="0">
                <a:ea typeface="ＭＳ Ｐゴシック" charset="-128"/>
              </a:rPr>
              <a:t>(q)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i="1" dirty="0" smtClean="0">
                <a:ea typeface="ＭＳ Ｐゴシック" charset="-128"/>
              </a:rPr>
              <a:t>ides of march</a:t>
            </a:r>
            <a:endParaRPr lang="el-GR" i="1" dirty="0">
              <a:ea typeface="ＭＳ Ｐゴシック" charset="-128"/>
            </a:endParaRPr>
          </a:p>
          <a:p>
            <a:pPr marL="179388" lvl="1" indent="0" eaLnBrk="1" hangingPunct="1"/>
            <a:endParaRPr lang="en-US" sz="1000" i="1" dirty="0" smtClean="0">
              <a:ea typeface="ＭＳ Ｐゴシック" charset="-128"/>
            </a:endParaRPr>
          </a:p>
          <a:p>
            <a:pPr marL="179388" lvl="1" indent="0" eaLnBrk="1" hangingPunct="1">
              <a:buNone/>
            </a:pPr>
            <a:r>
              <a:rPr lang="el-GR" u="sng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 1 (d1): </a:t>
            </a:r>
            <a:r>
              <a:rPr lang="en-US" i="1" dirty="0" err="1" smtClean="0">
                <a:ea typeface="ＭＳ Ｐゴシック" charset="-128"/>
              </a:rPr>
              <a:t>caesar</a:t>
            </a:r>
            <a:r>
              <a:rPr lang="en-US" i="1" dirty="0" smtClean="0">
                <a:ea typeface="ＭＳ Ｐゴシック" charset="-128"/>
              </a:rPr>
              <a:t> died in march</a:t>
            </a:r>
          </a:p>
          <a:p>
            <a:pPr marL="179388" lvl="1" indent="0" eaLnBrk="1" hangingPunct="1">
              <a:buNone/>
            </a:pPr>
            <a:r>
              <a:rPr lang="el-GR" u="sng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 2 (d2): </a:t>
            </a:r>
            <a:r>
              <a:rPr lang="en-US" i="1" dirty="0" smtClean="0">
                <a:ea typeface="ＭＳ Ｐゴシック" charset="-128"/>
              </a:rPr>
              <a:t>the long march</a:t>
            </a:r>
            <a:endParaRPr lang="en-US" u="sng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5084"/>
              </p:ext>
            </p:extLst>
          </p:nvPr>
        </p:nvGraphicFramePr>
        <p:xfrm>
          <a:off x="3048000" y="4717802"/>
          <a:ext cx="2555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8" name="Equation" r:id="rId3" imgW="1193800" imgH="254000" progId="Equation.3">
                  <p:embed/>
                </p:oleObj>
              </mc:Choice>
              <mc:Fallback>
                <p:oleObj name="Equation" r:id="rId3" imgW="1193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17802"/>
                        <a:ext cx="2555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01584" y="4252911"/>
            <a:ext cx="774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Εναλλακτικός τρόπος </a:t>
            </a:r>
            <a:r>
              <a:rPr lang="el-GR" dirty="0" err="1" smtClean="0">
                <a:latin typeface="+mn-lt"/>
              </a:rPr>
              <a:t>κανονικοποιήσης</a:t>
            </a:r>
            <a:r>
              <a:rPr lang="el-GR" dirty="0" smtClean="0">
                <a:latin typeface="+mn-lt"/>
              </a:rPr>
              <a:t> του μήκους: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Παραμετρική αναζήτηση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3699"/>
            <a:ext cx="547687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6.1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2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4820" y="1447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Η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(</a:t>
            </a:r>
            <a:r>
              <a:rPr lang="en-US" u="sng" dirty="0" smtClean="0">
                <a:ea typeface="ＭＳ Ｐゴシック" pitchFamily="34" charset="-128"/>
              </a:rPr>
              <a:t>zone</a:t>
            </a:r>
            <a:r>
              <a:rPr lang="el-GR" dirty="0" smtClean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Title</a:t>
            </a:r>
            <a:r>
              <a:rPr lang="el-GR" dirty="0" smtClean="0">
                <a:ea typeface="ＭＳ Ｐゴシック" pitchFamily="34" charset="-128"/>
              </a:rPr>
              <a:t> (τίτλος) 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Abstract</a:t>
            </a:r>
            <a:r>
              <a:rPr lang="el-GR" dirty="0" smtClean="0">
                <a:ea typeface="ＭＳ Ｐゴシック" pitchFamily="34" charset="-128"/>
              </a:rPr>
              <a:t> (περίληψη)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References </a:t>
            </a:r>
            <a:r>
              <a:rPr lang="el-GR" dirty="0" smtClean="0">
                <a:ea typeface="ＭＳ Ｐゴシック" pitchFamily="34" charset="-128"/>
              </a:rPr>
              <a:t>(αναφορές) </a:t>
            </a:r>
            <a:r>
              <a:rPr lang="en-US" dirty="0" smtClean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όπως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πχ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l-GR" dirty="0" smtClean="0">
                <a:ea typeface="ＭＳ Ｐゴシック" pitchFamily="34" charset="-128"/>
              </a:rPr>
              <a:t>βρες έγγραφα με τον όρο «</a:t>
            </a:r>
            <a:r>
              <a:rPr lang="en-US" dirty="0" smtClean="0">
                <a:ea typeface="ＭＳ Ｐゴシック" pitchFamily="34" charset="-128"/>
              </a:rPr>
              <a:t>merchant</a:t>
            </a:r>
            <a:r>
              <a:rPr lang="el-GR" dirty="0" smtClean="0">
                <a:ea typeface="ＭＳ Ｐゴシック" pitchFamily="34" charset="-128"/>
              </a:rPr>
              <a:t>» στον τίτλο τους για το ερώτημα «</a:t>
            </a:r>
            <a:r>
              <a:rPr lang="en-US" dirty="0" smtClean="0">
                <a:ea typeface="ＭＳ Ｐゴシック" pitchFamily="34" charset="-128"/>
              </a:rPr>
              <a:t>gentle rain</a:t>
            </a:r>
            <a:r>
              <a:rPr lang="el-GR" dirty="0" smtClean="0">
                <a:ea typeface="ＭＳ Ｐゴシック" pitchFamily="34" charset="-128"/>
              </a:rPr>
              <a:t>» </a:t>
            </a: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6459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8553" y="78790"/>
            <a:ext cx="7886700" cy="132556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85750" y="1560515"/>
            <a:ext cx="8229600" cy="381000"/>
          </a:xfrm>
        </p:spPr>
        <p:txBody>
          <a:bodyPr>
            <a:noAutofit/>
          </a:bodyPr>
          <a:lstStyle/>
          <a:p>
            <a:pPr algn="just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 </a:t>
            </a:r>
            <a:r>
              <a:rPr lang="en-US" dirty="0" smtClean="0">
                <a:ea typeface="ＭＳ Ｐゴシック" pitchFamily="34" charset="-128"/>
              </a:rPr>
              <a:t>(Field index) </a:t>
            </a:r>
            <a:r>
              <a:rPr lang="el-GR" dirty="0" smtClean="0">
                <a:ea typeface="ＭＳ Ｐゴシック" pitchFamily="34" charset="-128"/>
              </a:rPr>
              <a:t>ή παραμετρικό ευρετήριο (</a:t>
            </a:r>
            <a:r>
              <a:rPr lang="en-US" dirty="0" smtClean="0">
                <a:ea typeface="ＭＳ Ｐゴシック" pitchFamily="34" charset="-128"/>
              </a:rPr>
              <a:t>parametric index</a:t>
            </a:r>
            <a:r>
              <a:rPr lang="el-GR" dirty="0" smtClean="0">
                <a:ea typeface="ＭＳ Ｐゴシック" pitchFamily="34" charset="-128"/>
              </a:rPr>
              <a:t>)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l-GR" dirty="0" smtClean="0">
                <a:ea typeface="ＭＳ Ｐゴシック" pitchFamily="34" charset="-128"/>
              </a:rPr>
              <a:t>καταχωρήσεις (</a:t>
            </a:r>
            <a:r>
              <a:rPr lang="en-US" dirty="0" smtClean="0">
                <a:ea typeface="ＭＳ Ｐゴシック" pitchFamily="34" charset="-128"/>
              </a:rPr>
              <a:t>postings</a:t>
            </a:r>
            <a:r>
              <a:rPr lang="el-GR" dirty="0" smtClean="0">
                <a:ea typeface="ＭＳ Ｐゴシック" pitchFamily="34" charset="-128"/>
              </a:rPr>
              <a:t>) για κάθε πεδίο 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el-GR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Συχνά ειδικού τύπου (πχ δέντρα διαστήματος για ημερομηνίες)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6647"/>
            <a:ext cx="5876925" cy="19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223" y="2777730"/>
            <a:ext cx="766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Βασικό ευρετήριο ζώνης </a:t>
            </a:r>
            <a:r>
              <a:rPr lang="en-US" dirty="0" smtClean="0">
                <a:latin typeface="+mn-lt"/>
              </a:rPr>
              <a:t>encoded </a:t>
            </a:r>
            <a:r>
              <a:rPr lang="el-GR" dirty="0" smtClean="0">
                <a:latin typeface="+mn-lt"/>
              </a:rPr>
              <a:t>στο λεξικό (διαφορετικές λίστες καταχωρήσεων) </a:t>
            </a:r>
          </a:p>
          <a:p>
            <a:r>
              <a:rPr lang="el-GR" dirty="0" smtClean="0">
                <a:latin typeface="+mn-lt"/>
              </a:rPr>
              <a:t>Ένα ευρετήριο για κάθε ζώνη/πεδίο: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4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Επέκταση καταχωρήσεων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878" y="203829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πληροφορία ζώνης στις λίστες καταχώρησης:</a:t>
            </a:r>
            <a:endParaRPr lang="el-GR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6.1</a:t>
            </a:r>
            <a:endParaRPr lang="en-US" sz="16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949" y="3049474"/>
            <a:ext cx="50998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6528" y="4419034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Το πρώτο καλύτερο για παραμετρικά ερωτήματα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Το δεύτερο καλύτερο για υπολογισμό «ενιαίας» συνάφειας 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2" y="381000"/>
            <a:ext cx="8534400" cy="1173162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Βαθμιδωτά 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διαστρωματωμένα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) ευρετήρια (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Tiered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indexes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05000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Κατασκευάζουμε διάφορα επίπεδα/βαθμίδες 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  <a:endParaRPr lang="el-GR" sz="22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ή με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μεγάλο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</p:txBody>
      </p:sp>
    </p:spTree>
    <p:extLst>
      <p:ext uri="{BB962C8B-B14F-4D97-AF65-F5344CB8AC3E}">
        <p14:creationId xmlns:p14="http://schemas.microsoft.com/office/powerpoint/2010/main" val="44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6" name="Content Placeholder 3" descr="tier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του </a:t>
            </a:r>
            <a:r>
              <a:rPr lang="en-US" dirty="0" smtClean="0">
                <a:latin typeface="Calibri"/>
                <a:cs typeface="+mn-cs"/>
              </a:rPr>
              <a:t>Google </a:t>
            </a:r>
            <a:r>
              <a:rPr lang="el-GR" dirty="0" smtClean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 smtClean="0">
                <a:latin typeface="Calibri"/>
                <a:cs typeface="+mn-cs"/>
              </a:rPr>
              <a:t>(2000/01) </a:t>
            </a:r>
            <a:r>
              <a:rPr lang="el-GR" dirty="0" smtClean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 smtClean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μαζί με το </a:t>
            </a:r>
            <a:r>
              <a:rPr lang="en-US" dirty="0" smtClean="0">
                <a:latin typeface="Calibri"/>
                <a:cs typeface="+mn-cs"/>
              </a:rPr>
              <a:t>PageRank, </a:t>
            </a:r>
            <a:r>
              <a:rPr lang="el-GR" dirty="0" smtClean="0">
                <a:latin typeface="Calibri"/>
                <a:cs typeface="+mn-cs"/>
              </a:rPr>
              <a:t>τη χρήση του </a:t>
            </a:r>
            <a:r>
              <a:rPr lang="en-US" dirty="0" smtClean="0">
                <a:latin typeface="Calibri"/>
                <a:cs typeface="+mn-cs"/>
              </a:rPr>
              <a:t>anchor text </a:t>
            </a:r>
            <a:r>
              <a:rPr lang="el-GR" dirty="0" smtClean="0">
                <a:latin typeface="Calibri"/>
                <a:cs typeface="+mn-cs"/>
              </a:rPr>
              <a:t>και περιορισμών θέσεων (</a:t>
            </a:r>
            <a:r>
              <a:rPr lang="en-US" dirty="0" smtClean="0">
                <a:latin typeface="Calibri"/>
                <a:cs typeface="+mn-cs"/>
              </a:rPr>
              <a:t>proximity constraints</a:t>
            </a:r>
            <a:r>
              <a:rPr lang="de-DE" dirty="0" smtClean="0">
                <a:latin typeface="Calibri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Συνδυασμός διανυσματικής ανάκτησης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Window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1800" dirty="0" smtClean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Calibri"/>
              </a:rPr>
              <a:t>Χρήση στη διάταξη του μεγέθους του παραθύρου – πως?</a:t>
            </a:r>
          </a:p>
          <a:p>
            <a:pPr marL="1657350" lvl="3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Calibri"/>
                <a:cs typeface="+mn-cs"/>
              </a:rPr>
              <a:t>Με κάποιο σταθμισμένο άθροισμα?</a:t>
            </a:r>
            <a:endParaRPr lang="de-DE" sz="1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την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ανάκτηση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με τη διανυσματική ανάκτηση; 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AND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ή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NOT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Evidence accumulation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Πολλαπλοί παράγοντες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Συνδυασμοί </a:t>
            </a:r>
            <a:r>
              <a:rPr lang="en-US" dirty="0" smtClean="0">
                <a:ea typeface="ＭＳ Ｐゴシック" pitchFamily="34" charset="-128"/>
              </a:rPr>
              <a:t>score </a:t>
            </a:r>
            <a:r>
              <a:rPr lang="el-GR" dirty="0" smtClean="0">
                <a:ea typeface="ＭＳ Ｐゴシック" pitchFamily="34" charset="-128"/>
              </a:rPr>
              <a:t>πχ με βάρη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Πως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Σε ορισμένες εφαρμογές από χρήστες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Machine learning </a:t>
            </a:r>
            <a:r>
              <a:rPr lang="el-GR" dirty="0" smtClean="0">
                <a:ea typeface="ＭＳ Ｐゴシック" pitchFamily="34" charset="-128"/>
              </a:rPr>
              <a:t>(αλγόριθμοι μάθησης)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7.2.3</a:t>
            </a:r>
          </a:p>
        </p:txBody>
      </p:sp>
    </p:spTree>
    <p:extLst>
      <p:ext uri="{BB962C8B-B14F-4D97-AF65-F5344CB8AC3E}">
        <p14:creationId xmlns:p14="http://schemas.microsoft.com/office/powerpoint/2010/main" val="19450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31581" y="14745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latin typeface="+mn-lt"/>
              </a:rPr>
              <a:t>Ποιο είναι ο βαθμός για τα παρακάτω ζεύγη χρησιμοποιώντας </a:t>
            </a:r>
            <a:r>
              <a:rPr lang="en-US" sz="2000" dirty="0" err="1" smtClean="0">
                <a:latin typeface="+mn-lt"/>
              </a:rPr>
              <a:t>jaccard</a:t>
            </a:r>
            <a:r>
              <a:rPr lang="el-GR" sz="2000" dirty="0" smtClean="0">
                <a:latin typeface="+mn-lt"/>
              </a:rPr>
              <a:t>;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latin typeface="+mn-lt"/>
              </a:rPr>
              <a:t>q</a:t>
            </a:r>
            <a:r>
              <a:rPr lang="el-GR" sz="2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: [information on cars] </a:t>
            </a: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latin typeface="+mn-lt"/>
              </a:rPr>
              <a:t>d</a:t>
            </a:r>
            <a:r>
              <a:rPr lang="el-GR" sz="2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: “all you’ve ever wanted to know </a:t>
            </a:r>
            <a:r>
              <a:rPr lang="de-DE" sz="2000" dirty="0" err="1" smtClean="0">
                <a:latin typeface="+mn-lt"/>
              </a:rPr>
              <a:t>about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cars</a:t>
            </a:r>
            <a:r>
              <a:rPr lang="de-DE" sz="2000" dirty="0" smtClean="0">
                <a:latin typeface="+mn-lt"/>
              </a:rPr>
              <a:t>”</a:t>
            </a: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smtClean="0">
                <a:latin typeface="+mn-lt"/>
              </a:rPr>
              <a:t>q</a:t>
            </a:r>
            <a:r>
              <a:rPr lang="el-GR" sz="2000" dirty="0" smtClean="0">
                <a:latin typeface="+mn-lt"/>
              </a:rPr>
              <a:t>1</a:t>
            </a:r>
            <a:r>
              <a:rPr lang="de-DE" sz="2000" dirty="0" smtClean="0">
                <a:latin typeface="+mn-lt"/>
              </a:rPr>
              <a:t>: [</a:t>
            </a:r>
            <a:r>
              <a:rPr lang="de-DE" sz="2000" dirty="0" err="1" smtClean="0">
                <a:latin typeface="+mn-lt"/>
              </a:rPr>
              <a:t>information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cars</a:t>
            </a:r>
            <a:r>
              <a:rPr lang="de-DE" sz="2000" dirty="0" smtClean="0">
                <a:latin typeface="+mn-lt"/>
              </a:rPr>
              <a:t>] </a:t>
            </a: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smtClean="0">
                <a:latin typeface="+mn-lt"/>
              </a:rPr>
              <a:t>d</a:t>
            </a:r>
            <a:r>
              <a:rPr lang="el-GR" sz="2000" dirty="0" smtClean="0">
                <a:latin typeface="+mn-lt"/>
              </a:rPr>
              <a:t>2</a:t>
            </a:r>
            <a:r>
              <a:rPr lang="de-DE" sz="2000" dirty="0" smtClean="0">
                <a:latin typeface="+mn-lt"/>
              </a:rPr>
              <a:t>: “</a:t>
            </a:r>
            <a:r>
              <a:rPr lang="de-DE" sz="2000" dirty="0" err="1" smtClean="0">
                <a:latin typeface="+mn-lt"/>
              </a:rPr>
              <a:t>information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trucks</a:t>
            </a:r>
            <a:r>
              <a:rPr lang="de-DE" sz="2000" dirty="0" smtClean="0">
                <a:latin typeface="+mn-lt"/>
              </a:rPr>
              <a:t>, </a:t>
            </a:r>
            <a:r>
              <a:rPr lang="fr-FR" sz="2000" dirty="0" smtClean="0">
                <a:latin typeface="+mn-lt"/>
              </a:rPr>
              <a:t>information on planes, information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: [red cars and red trucks] </a:t>
            </a:r>
            <a:endParaRPr lang="el-GR" sz="2000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latin typeface="+mn-lt"/>
              </a:rPr>
              <a:t>d</a:t>
            </a:r>
            <a:r>
              <a:rPr lang="el-GR" sz="2000" dirty="0" smtClean="0">
                <a:latin typeface="+mn-lt"/>
              </a:rPr>
              <a:t>3</a:t>
            </a:r>
            <a:r>
              <a:rPr lang="en-US" sz="2000" dirty="0" smtClean="0">
                <a:latin typeface="+mn-lt"/>
              </a:rPr>
              <a:t>: “cops stop red cars more </a:t>
            </a:r>
            <a:r>
              <a:rPr lang="de-DE" sz="2000" dirty="0" err="1" smtClean="0">
                <a:latin typeface="+mn-lt"/>
              </a:rPr>
              <a:t>often</a:t>
            </a:r>
            <a:r>
              <a:rPr lang="de-DE" sz="2000" dirty="0" smtClean="0">
                <a:latin typeface="+mn-lt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27463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Επεξεργασία ερωτήματος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ερώτημα φράσης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τα αποτελέσματα χρησιμοποιώντας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βαθμολόγηση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ως 2 ερωτήματα φράσεις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</a:t>
            </a:r>
            <a:r>
              <a:rPr lang="el-GR" sz="2000" dirty="0" smtClean="0">
                <a:solidFill>
                  <a:srgbClr val="000000"/>
                </a:solidFill>
                <a:latin typeface="Calibri"/>
              </a:rPr>
              <a:t>ερώτημα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ως διάνυσμα</a:t>
            </a:r>
            <a:r>
              <a:rPr lang="el-GR" sz="2000" dirty="0" smtClean="0">
                <a:solidFill>
                  <a:srgbClr val="000000"/>
                </a:solidFill>
                <a:latin typeface="Calibri"/>
              </a:rPr>
              <a:t> και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συνδυάσουμε (αθροίσουμε) τους βαθμούς 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0" y="250764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7" name="Picture 6" descr="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+mn-lt"/>
              </a:rPr>
              <a:t>Προ-επεξεργασία</a:t>
            </a:r>
            <a:endParaRPr lang="el-GR" sz="1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C000"/>
                </a:solidFill>
                <a:latin typeface="+mn-lt"/>
              </a:rPr>
              <a:t>Επεξεργασία ερωτήματος</a:t>
            </a:r>
            <a:endParaRPr lang="el-GR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8825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236220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 smtClean="0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Τι έχουμε ήδη δει: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 smtClean="0">
                <a:solidFill>
                  <a:srgbClr val="336699"/>
                </a:solidFill>
                <a:latin typeface="Calibri" charset="0"/>
              </a:rPr>
              <a:t>ΠΩΣ ΠΑΡΟΥΣΙΑΖΟΥΜΕ ΤΑ ΑΠΟΤΕΛΕΣΜΑΤΑ ΣΤΟ ΧΡΗΣΤΗ;</a:t>
            </a:r>
            <a:endParaRPr lang="en-US" sz="32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Πιο συχνά ως μια λίστα από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τίτλους</a:t>
            </a:r>
            <a:r>
              <a:rPr lang="el-GR" sz="2400" dirty="0" smtClean="0">
                <a:ea typeface="ＭＳ Ｐゴシック" charset="-128"/>
              </a:rPr>
              <a:t> εγγράφων, </a:t>
            </a:r>
            <a:r>
              <a:rPr lang="en-US" sz="2400" dirty="0" smtClean="0">
                <a:ea typeface="ＭＳ Ｐゴシック" charset="-128"/>
              </a:rPr>
              <a:t>URL,</a:t>
            </a:r>
            <a:r>
              <a:rPr lang="el-GR" sz="2400" dirty="0" smtClean="0">
                <a:ea typeface="ＭＳ Ｐゴシック" charset="-128"/>
              </a:rPr>
              <a:t> μαζί με μια μικρή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r>
              <a:rPr lang="el-GR" sz="2400" dirty="0" smtClean="0">
                <a:ea typeface="ＭＳ Ｐゴシック" charset="-128"/>
              </a:rPr>
              <a:t>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result snippet</a:t>
            </a:r>
            <a:r>
              <a:rPr lang="en-US" sz="2400" dirty="0" smtClean="0">
                <a:ea typeface="ＭＳ Ｐゴシック" charset="-128"/>
              </a:rPr>
              <a:t>)</a:t>
            </a:r>
            <a:r>
              <a:rPr lang="el-GR" sz="2400" dirty="0" smtClean="0">
                <a:ea typeface="ＭＳ Ｐゴシック" charset="-128"/>
              </a:rPr>
              <a:t>, </a:t>
            </a:r>
            <a:r>
              <a:rPr lang="en-US" sz="2400" dirty="0" smtClean="0">
                <a:ea typeface="ＭＳ Ｐゴシック" charset="-128"/>
              </a:rPr>
              <a:t>aka “10 blue links”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114</a:t>
            </a:fld>
            <a:endParaRPr lang="en-US" smtClean="0"/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31418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περιγραφή του εγγράφου είναι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κρίσιμη</a:t>
            </a:r>
            <a:r>
              <a:rPr lang="el-GR" sz="2400" dirty="0" smtClean="0">
                <a:ea typeface="ＭＳ Ｐゴシック" charset="-128"/>
              </a:rPr>
              <a:t>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11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Ο τίτλος αυτόματα από </a:t>
            </a:r>
            <a:r>
              <a:rPr lang="el-GR" i="1" dirty="0" err="1" smtClean="0">
                <a:latin typeface="+mn-lt"/>
              </a:rPr>
              <a:t>μεταδεδομένα</a:t>
            </a:r>
            <a:r>
              <a:rPr lang="el-GR" i="1" dirty="0" smtClean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2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67750" y="1722337"/>
            <a:ext cx="8134350" cy="17526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3200" dirty="0" smtClean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 smtClean="0"/>
              <a:t> Μια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στατική περίληψη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/>
              <a:t>static summary</a:t>
            </a:r>
            <a:r>
              <a:rPr lang="el-GR" sz="2800" dirty="0"/>
              <a:t>) </a:t>
            </a:r>
            <a:r>
              <a:rPr lang="el-GR" sz="2800" dirty="0" smtClean="0"/>
              <a:t>ενός εγγράφου είναι πάντα η ίδια </a:t>
            </a:r>
            <a:r>
              <a:rPr lang="el-GR" sz="2800" i="1" dirty="0" smtClean="0"/>
              <a:t>ανεξάρτητα από το ερώτημα </a:t>
            </a:r>
            <a:r>
              <a:rPr lang="en-US" sz="2800" i="1" dirty="0" smtClean="0"/>
              <a:t> </a:t>
            </a:r>
            <a:r>
              <a:rPr lang="el-GR" sz="2800" dirty="0" smtClean="0"/>
              <a:t>που έθεσε ο χρήστης</a:t>
            </a:r>
            <a:endParaRPr lang="en-US" sz="2800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 smtClean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δυναμική περίληψη </a:t>
            </a:r>
            <a:r>
              <a:rPr lang="el-GR" sz="2800" dirty="0"/>
              <a:t>(</a:t>
            </a:r>
            <a:r>
              <a:rPr lang="en-US" sz="2800" dirty="0"/>
              <a:t>dynamic summary) </a:t>
            </a:r>
            <a:r>
              <a:rPr lang="el-GR" sz="2800" dirty="0" smtClean="0"/>
              <a:t>εξαρτάται από το ερώτημα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query-dependent</a:t>
            </a:r>
            <a:r>
              <a:rPr lang="en-US" sz="2800" dirty="0"/>
              <a:t>). </a:t>
            </a:r>
            <a:r>
              <a:rPr lang="el-GR" sz="2800" dirty="0" smtClean="0"/>
              <a:t>Προσπαθεί να εξηγήσει γιατί το έγγραφο ανακτήθηκε για το </a:t>
            </a:r>
            <a:r>
              <a:rPr lang="el-GR" sz="2800" i="1" dirty="0" smtClean="0"/>
              <a:t>συγκεκριμένο</a:t>
            </a:r>
            <a:r>
              <a:rPr lang="el-GR" sz="2800" dirty="0" smtClean="0"/>
              <a:t>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sz="2800" dirty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3818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49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Στατικές Περιλήψεις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295400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Απλός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ευριστικός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οι </a:t>
            </a:r>
            <a:r>
              <a:rPr lang="el-GR" i="1" dirty="0" smtClean="0">
                <a:solidFill>
                  <a:schemeClr val="tx1"/>
                </a:solidFill>
                <a:latin typeface="+mn-lt"/>
              </a:rPr>
              <a:t>πρώτες περίπου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50 </a:t>
            </a:r>
            <a:r>
              <a:rPr lang="el-GR" i="1" dirty="0" smtClean="0">
                <a:solidFill>
                  <a:schemeClr val="tx1"/>
                </a:solidFill>
                <a:latin typeface="+mn-lt"/>
              </a:rPr>
              <a:t>λέξεις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του εγγράφου</a:t>
            </a: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cached </a:t>
            </a:r>
            <a:r>
              <a:rPr lang="el-GR" dirty="0" smtClean="0">
                <a:latin typeface="+mn-lt"/>
              </a:rPr>
              <a:t>κατά τη δημιουργία του ευρετηρίου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Πιο εξελιγμένες μέθοδοι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(text summariz</a:t>
            </a:r>
            <a:r>
              <a:rPr lang="en-US" dirty="0" smtClean="0">
                <a:latin typeface="+mn-lt"/>
              </a:rPr>
              <a:t>ation)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– βρες από κάθε έγγραφο κάποιες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σημαντικές προτάσεις</a:t>
            </a:r>
            <a:endParaRPr lang="de-DE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Απλή γλωσσολογική επεξεργασία (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NLP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με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ευριστικά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για να βαθμολογηθεί κάθε πρόταση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πληροφορία θέσης: πρώτη και τελευταία παράγραφος, πρώτη και τελευταία πρόταση στην παράγραφο, και περι</a:t>
            </a:r>
            <a:r>
              <a:rPr lang="el-GR" sz="1800" dirty="0">
                <a:latin typeface="+mn-lt"/>
              </a:rPr>
              <a:t>ε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χομένου: σημαντικές λέξεις)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Η περίληψη αποτελείται από τις προτάσεις με το μεγαλύτερο βαθμό</a:t>
            </a:r>
          </a:p>
          <a:p>
            <a:pPr marL="800100" lvl="1" indent="-3429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Ή και πιο περίπλοκη γλωσσολογική επεξεργασία για τη σύνθεση/δημιουργία περίληψης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8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4397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30404" y="1313299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</a:pPr>
            <a:r>
              <a:rPr lang="el-GR" sz="2400" dirty="0" smtClean="0">
                <a:ea typeface="ＭＳ Ｐゴシック" charset="-128"/>
              </a:rPr>
              <a:t>Παρουσίασε ένα ή περισσότερα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«παράθυρα» </a:t>
            </a:r>
            <a:r>
              <a:rPr lang="el-GR" sz="2400" dirty="0" smtClean="0">
                <a:ea typeface="ＭＳ Ｐゴシック" charset="-128"/>
              </a:rPr>
              <a:t>(</a:t>
            </a:r>
            <a:r>
              <a:rPr lang="en-US" sz="2400" dirty="0" smtClean="0">
                <a:ea typeface="ＭＳ Ｐゴシック" charset="-128"/>
              </a:rPr>
              <a:t>windows, snippets) </a:t>
            </a:r>
            <a:r>
              <a:rPr lang="el-GR" sz="2400" dirty="0" smtClean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ClrTx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“KWIC” snippets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αναπαράσταση </a:t>
            </a:r>
            <a:r>
              <a:rPr lang="en-US" sz="2000" dirty="0" smtClean="0">
                <a:ea typeface="ＭＳ Ｐゴシック" charset="-128"/>
              </a:rPr>
              <a:t>Keyword</a:t>
            </a:r>
            <a:r>
              <a:rPr lang="el-GR" sz="2000" dirty="0" smtClean="0">
                <a:ea typeface="ＭＳ Ｐゴシック" charset="-128"/>
              </a:rPr>
              <a:t>-</a:t>
            </a:r>
            <a:r>
              <a:rPr lang="en-US" sz="2000" dirty="0" smtClean="0">
                <a:ea typeface="ＭＳ Ｐゴシック" charset="-128"/>
              </a:rPr>
              <a:t>in</a:t>
            </a:r>
            <a:r>
              <a:rPr lang="el-GR" sz="2000" dirty="0" smtClean="0">
                <a:ea typeface="ＭＳ Ｐゴシック" charset="-128"/>
              </a:rPr>
              <a:t>-</a:t>
            </a:r>
            <a:r>
              <a:rPr lang="en-US" sz="2000" dirty="0" smtClean="0">
                <a:ea typeface="ＭＳ Ｐゴシック" charset="-128"/>
              </a:rPr>
              <a:t>Context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118</a:t>
            </a:fld>
            <a:endParaRPr lang="en-US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813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1905" y="2043319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Για τον υπολογισμό τους </a:t>
            </a:r>
            <a:r>
              <a:rPr lang="el-GR" sz="2400" i="1" dirty="0" smtClean="0">
                <a:ea typeface="ＭＳ Ｐゴシック" charset="-128"/>
              </a:rPr>
              <a:t>χρειαζόμαστε τα ίδια τα έγγραφα </a:t>
            </a:r>
            <a:r>
              <a:rPr lang="el-GR" sz="2400" dirty="0" smtClean="0">
                <a:ea typeface="ＭＳ Ｐゴシック" charset="-128"/>
              </a:rPr>
              <a:t>(δεν αρκεί το ευρετήριο)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charset="-128"/>
              </a:rPr>
              <a:t>Cache </a:t>
            </a:r>
            <a:r>
              <a:rPr lang="el-GR" sz="2400" dirty="0" smtClean="0">
                <a:ea typeface="ＭＳ Ｐゴシック" charset="-128"/>
              </a:rPr>
              <a:t>εγγράφων – που πρέπει να ανανεώνεται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Συχνά όχι όλο το έγγραφο αν είναι πολύ μεγάλο, αλλά κάποιο πρόθεμα </a:t>
            </a:r>
            <a:r>
              <a:rPr lang="el-GR" sz="2400" dirty="0" smtClean="0">
                <a:ea typeface="ＭＳ Ｐゴシック" charset="-128"/>
              </a:rPr>
              <a:t>του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Απαιτεί γρήγορη αναζήτηση παράθυρου στην </a:t>
            </a:r>
            <a:r>
              <a:rPr lang="en-US" sz="2400" dirty="0" smtClean="0">
                <a:ea typeface="ＭＳ Ｐゴシック" charset="-128"/>
              </a:rPr>
              <a:t>cache</a:t>
            </a:r>
            <a:r>
              <a:rPr lang="el-GR" sz="2400" dirty="0" smtClean="0">
                <a:ea typeface="ＭＳ Ｐゴシック" charset="-128"/>
              </a:rPr>
              <a:t> των εγγράφων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 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32912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Προβλήματα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1905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ομοιότητα </a:t>
            </a:r>
            <a:r>
              <a:rPr lang="en-US" sz="2400" dirty="0" err="1" smtClean="0">
                <a:ea typeface="ＭＳ Ｐゴシック" charset="-128"/>
              </a:rPr>
              <a:t>Jaccard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δεν λαμβάνει υπ’ όψιν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όρου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): </a:t>
            </a:r>
            <a:r>
              <a:rPr lang="el-GR" sz="2400" dirty="0">
                <a:ea typeface="ＭＳ Ｐゴシック" charset="-128"/>
              </a:rPr>
              <a:t>πόσες φορές εμφανίζεται ο όρος στο έγγραφο </a:t>
            </a:r>
            <a:r>
              <a:rPr lang="en-US" sz="2400" dirty="0">
                <a:ea typeface="ＭＳ Ｐゴシック" charset="-128"/>
              </a:rPr>
              <a:t> </a:t>
            </a: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Αγνοεί το γεγονός πως οι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 όροι </a:t>
            </a:r>
            <a:r>
              <a:rPr lang="el-GR" sz="2400" dirty="0" smtClean="0">
                <a:ea typeface="ＭＳ Ｐゴシック" charset="-128"/>
              </a:rPr>
              <a:t>περιέχουν περισσότερη πληροφορία από ό,τι οι συχνοί. </a:t>
            </a: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62025" y="2057400"/>
            <a:ext cx="7219950" cy="2819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Βαθμολόγησε κάθε παράθυρο ως προς το ερώτημα </a:t>
            </a:r>
            <a:endParaRPr lang="en-US" dirty="0" smtClean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Με βάση διάφορα χαρακτηριστικά: το πλάτος του παραθύρου, τη θέση του στο έγγραφο, κλπ</a:t>
            </a:r>
            <a:endParaRPr lang="en-US" dirty="0" smtClean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Συνδύασε τα χαρακτηριστικά </a:t>
            </a:r>
            <a:endParaRPr lang="en-US" baseline="30000" dirty="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Δύσκολο να εκτιμηθεί η ποιότητα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charset="-128"/>
              </a:rPr>
              <a:t>Positional indexes (words </a:t>
            </a:r>
            <a:r>
              <a:rPr lang="en-US" dirty="0" err="1">
                <a:ea typeface="ＭＳ Ｐゴシック" charset="-128"/>
              </a:rPr>
              <a:t>vs</a:t>
            </a:r>
            <a:r>
              <a:rPr lang="en-US" dirty="0">
                <a:ea typeface="ＭＳ Ｐゴシック" charset="-128"/>
              </a:rPr>
              <a:t> bytes)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7149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Query: “new guinea economic development”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Snippets (in bold)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 recent years, Papua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  <a:r>
              <a:rPr lang="el-GR" sz="20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+mj-lt"/>
              </a:rPr>
              <a:t>economic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growth has slowed, partly as a result of weak governance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:p14="http://schemas.microsoft.com/office/powerpoint/2010/main" val="2804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Quicklinks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86700" cy="4351338"/>
          </a:xfrm>
        </p:spPr>
        <p:txBody>
          <a:bodyPr/>
          <a:lstStyle/>
          <a:p>
            <a:r>
              <a:rPr lang="el-GR" sz="2400" dirty="0" smtClean="0">
                <a:ea typeface="ＭＳ Ｐゴシック" charset="-128"/>
              </a:rPr>
              <a:t>Για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ea typeface="ＭＳ Ｐゴシック" charset="-128"/>
              </a:rPr>
              <a:t>navigational query </a:t>
            </a:r>
            <a:r>
              <a:rPr lang="el-GR" sz="2400" i="1" dirty="0" smtClean="0">
                <a:ea typeface="ＭＳ Ｐゴシック" charset="-128"/>
              </a:rPr>
              <a:t>(όταν ψάχνουμε μια συγκεκριμένη σελίδα) </a:t>
            </a:r>
            <a:r>
              <a:rPr lang="el-GR" sz="2400" dirty="0" smtClean="0">
                <a:ea typeface="ＭＳ Ｐゴシック" charset="-128"/>
              </a:rPr>
              <a:t>όπως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b="1" i="1" dirty="0" smtClean="0">
                <a:ea typeface="ＭＳ Ｐゴシック" charset="-128"/>
              </a:rPr>
              <a:t>united airlines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 smtClean="0">
                <a:ea typeface="ＭＳ Ｐゴシック" charset="-128"/>
                <a:hlinkClick r:id="rId2"/>
              </a:rPr>
              <a:t>www.united.com</a:t>
            </a:r>
            <a:endParaRPr lang="en-US" sz="2400" u="sng" dirty="0" smtClean="0">
              <a:ea typeface="ＭＳ Ｐゴシック" charset="-128"/>
            </a:endParaRPr>
          </a:p>
          <a:p>
            <a:r>
              <a:rPr lang="en-US" sz="2400" dirty="0" err="1" smtClean="0">
                <a:ea typeface="ＭＳ Ｐゴシック" charset="-128"/>
              </a:rPr>
              <a:t>Quicklinks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παρέχουν </a:t>
            </a:r>
            <a:r>
              <a:rPr lang="en-US" sz="2400" dirty="0" smtClean="0">
                <a:ea typeface="ＭＳ Ｐゴシック" charset="-128"/>
              </a:rPr>
              <a:t>navigational cues </a:t>
            </a:r>
            <a:r>
              <a:rPr lang="el-GR" sz="2400" dirty="0" smtClean="0">
                <a:ea typeface="ＭＳ Ｐゴシック" charset="-128"/>
              </a:rPr>
              <a:t>σε αυτή τη σελίδα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122</a:t>
            </a:fld>
            <a:endParaRPr lang="en-US" smtClean="0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1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123</a:t>
            </a:fld>
            <a:endParaRPr lang="en-US" smtClean="0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Εναλλακτικές αναπαραστάσεις;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124</a:t>
            </a:fld>
            <a:endParaRPr lang="en-US" smtClean="0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6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- </a:t>
            </a:r>
            <a:r>
              <a:rPr lang="en-US" dirty="0" smtClean="0">
                <a:ea typeface="ＭＳ Ｐゴシック" pitchFamily="-112" charset="-128"/>
              </a:rPr>
              <a:t>7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baseline="30000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Κεφαλαίου</a:t>
            </a:r>
          </a:p>
          <a:p>
            <a:pPr algn="ctr">
              <a:buNone/>
            </a:pPr>
            <a:r>
              <a:rPr lang="el-GR" dirty="0">
                <a:ea typeface="ＭＳ Ｐゴシック" pitchFamily="-112" charset="-128"/>
              </a:rPr>
              <a:t>ΤΕΛΟΣ (τμήματος) Κεφαλαίου </a:t>
            </a:r>
            <a:r>
              <a:rPr lang="en-US" dirty="0">
                <a:ea typeface="ＭＳ Ｐゴシック" pitchFamily="-112" charset="-128"/>
              </a:rPr>
              <a:t>8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7492"/>
              </p:ext>
            </p:extLst>
          </p:nvPr>
        </p:nvGraphicFramePr>
        <p:xfrm>
          <a:off x="2381645" y="3620642"/>
          <a:ext cx="39782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59" name="Equation" r:id="rId3" imgW="1688760" imgH="279360" progId="Equation.3">
                  <p:embed/>
                </p:oleObj>
              </mc:Choice>
              <mc:Fallback>
                <p:oleObj name="Equation" r:id="rId3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645" y="3620642"/>
                        <a:ext cx="3978275" cy="658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Μέτρο βαθμολογίας επικάλυψης (</a:t>
            </a:r>
            <a:r>
              <a:rPr lang="en-US" sz="2800" dirty="0" smtClean="0">
                <a:latin typeface="+mn-lt"/>
              </a:rPr>
              <a:t>overlap score measure)</a:t>
            </a:r>
            <a:r>
              <a:rPr lang="el-GR" sz="2800" dirty="0" smtClean="0">
                <a:latin typeface="+mn-lt"/>
              </a:rPr>
              <a:t> </a:t>
            </a:r>
            <a:endParaRPr lang="el-GR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0782" y="454454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</a:t>
            </a:r>
            <a:r>
              <a:rPr lang="el-GR" dirty="0" smtClean="0">
                <a:solidFill>
                  <a:srgbClr val="FF0000"/>
                </a:solidFill>
              </a:rPr>
              <a:t>οινοί όροι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Η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του όρου 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 σε ένα έγγραφο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 smtClean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 smtClean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 smtClean="0">
                <a:ea typeface="ＭＳ Ｐゴシック" charset="-128"/>
              </a:rPr>
              <a:t>)</a:t>
            </a:r>
            <a:endParaRPr lang="el-GR" sz="2400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n-lt"/>
              </a:rPr>
              <a:t>Ποιο είναι ο βαθμός για τα παρακάτω ζεύγη χρησιμοποιώντας </a:t>
            </a:r>
            <a:r>
              <a:rPr lang="en-US" dirty="0" err="1" smtClean="0">
                <a:latin typeface="+mn-lt"/>
              </a:rPr>
              <a:t>tf</a:t>
            </a:r>
            <a:r>
              <a:rPr lang="el-GR" dirty="0" smtClean="0">
                <a:latin typeface="+mn-lt"/>
              </a:rPr>
              <a:t>; </a:t>
            </a:r>
            <a:endParaRPr lang="en-US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q: [information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] </a:t>
            </a: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“all you’ve ever wanted to know </a:t>
            </a:r>
            <a:r>
              <a:rPr lang="de-DE" dirty="0" err="1" smtClean="0">
                <a:solidFill>
                  <a:schemeClr val="tx1"/>
                </a:solidFill>
                <a:latin typeface="+mn-lt"/>
              </a:rPr>
              <a:t>about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”</a:t>
            </a: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: “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n-lt"/>
              </a:rPr>
              <a:t>trucks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 on planes,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q: 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trucks] </a:t>
            </a: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“cops stop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more </a:t>
            </a:r>
            <a:r>
              <a:rPr lang="de-DE" dirty="0" err="1" smtClean="0">
                <a:solidFill>
                  <a:schemeClr val="tx1"/>
                </a:solidFill>
                <a:latin typeface="+mn-lt"/>
              </a:rPr>
              <a:t>often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8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276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Οι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 smtClean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Θυμηθείτε τα</a:t>
            </a:r>
            <a:r>
              <a:rPr lang="en-US" sz="2000" dirty="0" smtClean="0">
                <a:ea typeface="ＭＳ Ｐゴシック" charset="-128"/>
              </a:rPr>
              <a:t> stop words</a:t>
            </a:r>
            <a:r>
              <a:rPr lang="el-GR" sz="2000" dirty="0" smtClean="0">
                <a:ea typeface="ＭＳ Ｐゴシック" charset="-128"/>
              </a:rPr>
              <a:t> (διακοπτόμενες λέξεις)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 smtClean="0">
                <a:ea typeface="ＭＳ Ｐゴシック" charset="-128"/>
              </a:rPr>
              <a:t>.</a:t>
            </a:r>
            <a:r>
              <a:rPr lang="el-GR" sz="2400" dirty="0" smtClean="0">
                <a:ea typeface="ＭＳ Ｐゴシック" charset="-128"/>
              </a:rPr>
              <a:t>χ</a:t>
            </a:r>
            <a:r>
              <a:rPr lang="en-US" sz="2400" dirty="0" smtClean="0">
                <a:ea typeface="ＭＳ Ｐゴシック" charset="-128"/>
              </a:rPr>
              <a:t>., </a:t>
            </a:r>
            <a:r>
              <a:rPr lang="en-US" sz="2400" i="1" dirty="0" err="1" smtClean="0">
                <a:ea typeface="ＭＳ Ｐゴシック" charset="-128"/>
              </a:rPr>
              <a:t>arachnocentric</a:t>
            </a:r>
            <a:r>
              <a:rPr lang="en-US" sz="2400" dirty="0" smtClean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Θέλουμε να δώσουμε μεγαλύτερο βάρος στους σπάνιους όρους – αλλά πως; </a:t>
            </a:r>
            <a:r>
              <a:rPr lang="en-US" sz="2400" u="sng" dirty="0" err="1" smtClean="0">
                <a:ea typeface="ＭＳ Ｐゴシック" charset="-128"/>
              </a:rPr>
              <a:t>df</a:t>
            </a:r>
            <a:endParaRPr lang="en-US" sz="2400" u="sng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είναι 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η συχνότητα εγγράφων του 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 smtClean="0">
                <a:ea typeface="ＭＳ Ｐゴシック" charset="-128"/>
              </a:rPr>
              <a:t>df</a:t>
            </a:r>
            <a:r>
              <a:rPr lang="en-US" sz="2400" i="1" baseline="-25000" dirty="0" err="1" smtClean="0"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είναι η αντίστροφη μέτρηση της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 smtClean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 smtClean="0">
                <a:ea typeface="ＭＳ Ｐゴシック" charset="-128"/>
              </a:rPr>
              <a:t>df</a:t>
            </a:r>
            <a:r>
              <a:rPr lang="en-US" sz="2400" i="1" baseline="-25000" dirty="0" err="1" smtClean="0">
                <a:ea typeface="ＭＳ Ｐゴシック" charset="-128"/>
              </a:rPr>
              <a:t>t</a:t>
            </a:r>
            <a:r>
              <a:rPr lang="en-US" sz="2400" i="1" baseline="-25000" dirty="0" smtClean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 smtClean="0">
                <a:ea typeface="ＭＳ Ｐゴシック" charset="-128"/>
              </a:rPr>
              <a:t>N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Ορίζουμε την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 smtClean="0">
                <a:ea typeface="ＭＳ Ｐゴシック" charset="-128"/>
              </a:rPr>
              <a:t>του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ως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2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 lvl="1"/>
            <a:endParaRPr lang="el-GR" sz="1700" dirty="0" smtClean="0"/>
          </a:p>
          <a:p>
            <a:pPr lvl="1"/>
            <a:r>
              <a:rPr lang="el-GR" sz="1700" dirty="0" smtClean="0"/>
              <a:t>Μεγάλο για όρους που εμφανίζονται πολλές φορές σε λίγα έγγραφα </a:t>
            </a:r>
            <a:r>
              <a:rPr lang="en-US" sz="1700" dirty="0" smtClean="0"/>
              <a:t>(</a:t>
            </a:r>
            <a:r>
              <a:rPr lang="el-GR" sz="1700" dirty="0" smtClean="0"/>
              <a:t>μεγάλη </a:t>
            </a:r>
            <a:r>
              <a:rPr lang="el-GR" sz="1700" i="1" dirty="0" smtClean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 smtClean="0"/>
              <a:t>(</a:t>
            </a:r>
            <a:r>
              <a:rPr lang="en-US" sz="1700" dirty="0" smtClean="0"/>
              <a:t>discriminating power</a:t>
            </a:r>
            <a:r>
              <a:rPr lang="el-GR" sz="1700" dirty="0" smtClean="0"/>
              <a:t>) σε αυτά τα έγγραφα</a:t>
            </a:r>
            <a:r>
              <a:rPr lang="en-US" sz="1700" dirty="0" smtClean="0"/>
              <a:t>)</a:t>
            </a:r>
            <a:r>
              <a:rPr lang="el-GR" sz="1700" dirty="0" smtClean="0"/>
              <a:t> </a:t>
            </a:r>
            <a:r>
              <a:rPr lang="en-US" sz="1700" dirty="0" smtClean="0"/>
              <a:t> </a:t>
            </a:r>
            <a:endParaRPr lang="el-GR" sz="1700" dirty="0" smtClean="0"/>
          </a:p>
          <a:p>
            <a:pPr lvl="1"/>
            <a:r>
              <a:rPr lang="el-GR" sz="1700" dirty="0" smtClean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 smtClean="0"/>
              <a:t>Το μικρότερο για όρους που εμφανίζονται σχεδόν σε όλα τα έγγραφα  </a:t>
            </a:r>
          </a:p>
          <a:p>
            <a:endParaRPr lang="el-GR" sz="1800" dirty="0" smtClean="0"/>
          </a:p>
          <a:p>
            <a:r>
              <a:rPr lang="el-GR" sz="2400" dirty="0" smtClean="0">
                <a:ea typeface="ＭＳ Ｐゴシック" charset="-128"/>
              </a:rPr>
              <a:t>Υπάρχουν πολλές άλλες παραλλαγές</a:t>
            </a:r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Πως υπολογίζεται το </a:t>
            </a:r>
            <a:r>
              <a:rPr lang="en-US" dirty="0" smtClean="0">
                <a:ea typeface="ＭＳ Ｐゴシック" charset="-128"/>
              </a:rPr>
              <a:t>“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” (</a:t>
            </a:r>
            <a:r>
              <a:rPr lang="el-GR" dirty="0" smtClean="0">
                <a:ea typeface="ＭＳ Ｐゴシック" charset="-128"/>
              </a:rPr>
              <a:t>με ή χωρίς</a:t>
            </a:r>
            <a:r>
              <a:rPr lang="en-US" dirty="0" smtClean="0">
                <a:ea typeface="ＭＳ Ｐゴシック" charset="-128"/>
              </a:rPr>
              <a:t> log)</a:t>
            </a:r>
          </a:p>
          <a:p>
            <a:pPr lvl="1"/>
            <a:r>
              <a:rPr lang="el-GR" dirty="0" smtClean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…</a:t>
            </a:r>
            <a:r>
              <a:rPr lang="en-US" sz="2800" dirty="0" smtClean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5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476" y="1828800"/>
            <a:ext cx="851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Ποιο είναι το </a:t>
            </a:r>
            <a:r>
              <a:rPr lang="en-US" dirty="0" err="1" smtClean="0">
                <a:latin typeface="+mn-lt"/>
              </a:rPr>
              <a:t>idf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 smtClean="0">
                <a:latin typeface="+mn-lt"/>
              </a:rPr>
              <a:t>stop words);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11" y="3810000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546" y="3215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+mn-lt"/>
              </a:rPr>
              <a:t>tf-idf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Στάθμιση όρων </a:t>
            </a:r>
            <a:r>
              <a:rPr lang="en-US" sz="2800" dirty="0" smtClean="0">
                <a:ea typeface="ＭＳ Ｐゴシック" pitchFamily="-112" charset="-128"/>
              </a:rPr>
              <a:t>(term weighting)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6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q)</a:t>
            </a:r>
            <a:r>
              <a:rPr lang="el-GR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a b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	a ….. b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	a … a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	a … a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	b …..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	a … a …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	a ….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Το </a:t>
            </a:r>
            <a:r>
              <a:rPr lang="en-US" sz="2400" dirty="0" err="1" smtClean="0">
                <a:ea typeface="ＭＳ Ｐゴシック" charset="-128"/>
              </a:rPr>
              <a:t>idf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δεν επηρεάζει τη διάταξη για ερωτήματα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 smtClean="0">
                <a:ea typeface="ＭＳ Ｐゴシック" charset="-128"/>
              </a:rPr>
              <a:t>, όπως </a:t>
            </a:r>
            <a:r>
              <a:rPr lang="en-US" sz="2400" dirty="0" smtClean="0">
                <a:ea typeface="ＭＳ Ｐゴシック" charset="-128"/>
              </a:rPr>
              <a:t>iPhone</a:t>
            </a:r>
            <a:endParaRPr lang="el-GR" sz="2400" dirty="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Το </a:t>
            </a:r>
            <a:r>
              <a:rPr lang="en-US" sz="2400" dirty="0" err="1" smtClean="0">
                <a:ea typeface="ＭＳ Ｐゴシック" charset="-128"/>
              </a:rPr>
              <a:t>idf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Για το ερώτημα </a:t>
            </a:r>
            <a:r>
              <a:rPr lang="en-US" sz="2000" i="1" dirty="0" smtClean="0">
                <a:ea typeface="ＭＳ Ｐゴシック" charset="-128"/>
              </a:rPr>
              <a:t>capricious person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l-GR" sz="2000" dirty="0" smtClean="0">
                <a:ea typeface="ＭＳ Ｐゴシック" charset="-128"/>
              </a:rPr>
              <a:t> η </a:t>
            </a:r>
            <a:r>
              <a:rPr lang="en-US" sz="2000" dirty="0" err="1" smtClean="0">
                <a:ea typeface="ＭＳ Ｐゴシック" charset="-128"/>
              </a:rPr>
              <a:t>idf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οι εμφανίσεις του </a:t>
            </a:r>
            <a:r>
              <a:rPr lang="en-US" sz="2000" dirty="0" smtClean="0">
                <a:ea typeface="ＭＳ Ｐゴシック" charset="-128"/>
              </a:rPr>
              <a:t> capricious </a:t>
            </a:r>
            <a:r>
              <a:rPr lang="el-GR" sz="2000" dirty="0" smtClean="0">
                <a:ea typeface="ＭＳ Ｐゴシック" charset="-128"/>
              </a:rPr>
              <a:t>να μετράνε </a:t>
            </a:r>
            <a:r>
              <a:rPr lang="el-GR" sz="2000" i="1" dirty="0" smtClean="0">
                <a:ea typeface="ＭＳ Ｐゴシック" charset="-128"/>
              </a:rPr>
              <a:t>περισσότερο</a:t>
            </a:r>
            <a:r>
              <a:rPr lang="el-GR" sz="2000" dirty="0" smtClean="0">
                <a:ea typeface="ＭＳ Ｐゴシック" charset="-128"/>
              </a:rPr>
              <a:t> στην τελική διάταξη των εγγράφων από </a:t>
            </a:r>
            <a:r>
              <a:rPr lang="el-GR" sz="2000" dirty="0">
                <a:ea typeface="ＭＳ Ｐゴシック" charset="-128"/>
              </a:rPr>
              <a:t>ό</a:t>
            </a:r>
            <a:r>
              <a:rPr lang="el-GR" sz="2000" dirty="0" smtClean="0">
                <a:ea typeface="ＭＳ Ｐゴシック" charset="-128"/>
              </a:rPr>
              <a:t>τι οι εμφανίσεις του </a:t>
            </a:r>
            <a:r>
              <a:rPr lang="en-US" sz="2000" dirty="0" smtClean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 smtClean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</a:t>
            </a:r>
            <a:r>
              <a:rPr lang="en-US" sz="2000" i="1" dirty="0" smtClean="0">
                <a:ea typeface="ＭＳ Ｐゴシック" charset="-128"/>
              </a:rPr>
              <a:t> </a:t>
            </a:r>
            <a:r>
              <a:rPr lang="el-GR" sz="2000" i="1" dirty="0" smtClean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 smtClean="0">
                <a:ea typeface="ＭＳ Ｐゴシック" charset="-128"/>
              </a:rPr>
              <a:t>person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l-GR" sz="3200" dirty="0" smtClean="0">
              <a:ea typeface="ＭＳ Ｐゴシック" charset="-128"/>
            </a:endParaRPr>
          </a:p>
          <a:p>
            <a:pPr>
              <a:buNone/>
            </a:pPr>
            <a:r>
              <a:rPr lang="el-GR" sz="2400" dirty="0" smtClean="0">
                <a:ea typeface="ＭＳ Ｐゴシック" charset="-128"/>
              </a:rPr>
              <a:t>Υπάρχουν πολλές άλλες παραλλαγές</a:t>
            </a:r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l-GR" sz="2000" dirty="0" smtClean="0">
                <a:ea typeface="ＭＳ Ｐゴシック" charset="-128"/>
              </a:rPr>
              <a:t>Πως υπολογίζεται το </a:t>
            </a:r>
            <a:r>
              <a:rPr lang="en-US" sz="2000" dirty="0" smtClean="0">
                <a:ea typeface="ＭＳ Ｐゴシック" charset="-128"/>
              </a:rPr>
              <a:t>“</a:t>
            </a:r>
            <a:r>
              <a:rPr lang="en-US" sz="2000" dirty="0" err="1" smtClean="0">
                <a:ea typeface="ＭＳ Ｐゴシック" charset="-128"/>
              </a:rPr>
              <a:t>tf</a:t>
            </a:r>
            <a:r>
              <a:rPr lang="en-US" sz="2000" dirty="0" smtClean="0">
                <a:ea typeface="ＭＳ Ｐゴシック" charset="-128"/>
              </a:rPr>
              <a:t>” (</a:t>
            </a:r>
            <a:r>
              <a:rPr lang="el-GR" sz="2000" dirty="0" smtClean="0">
                <a:ea typeface="ＭＳ Ｐゴシック" charset="-128"/>
              </a:rPr>
              <a:t>με ή χωρίς</a:t>
            </a:r>
            <a:r>
              <a:rPr lang="en-US" sz="2000" dirty="0" smtClean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 smtClean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 smtClean="0">
                <a:ea typeface="ＭＳ Ｐゴシック" charset="-128"/>
              </a:rPr>
              <a:t>..</a:t>
            </a:r>
            <a:endParaRPr lang="en-US" sz="2000" dirty="0" smtClean="0">
              <a:ea typeface="ＭＳ Ｐゴシック" charset="-128"/>
            </a:endParaRPr>
          </a:p>
          <a:p>
            <a:pPr lvl="1">
              <a:buNone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22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9027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8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 smtClean="0">
                <a:ea typeface="ＭＳ Ｐゴシック" charset="-128"/>
              </a:rPr>
              <a:t>Υπενθύμιση: Η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 smtClean="0">
                <a:ea typeface="ＭＳ Ｐゴシック" charset="-128"/>
              </a:rPr>
              <a:t>tf</a:t>
            </a:r>
            <a:r>
              <a:rPr lang="en-US" sz="2000" i="1" baseline="-25000" dirty="0" err="1" smtClean="0">
                <a:ea typeface="ＭＳ Ｐゴシック" charset="-128"/>
              </a:rPr>
              <a:t>t,d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του όρου 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t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 σε ένα έγγραφο </a:t>
            </a:r>
            <a:r>
              <a:rPr lang="en-US" sz="2000" i="1" dirty="0" smtClean="0">
                <a:ea typeface="ＭＳ Ｐゴシック" charset="-128"/>
              </a:rPr>
              <a:t>d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 smtClean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d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 smtClean="0">
                <a:ea typeface="ＭＳ Ｐゴシック" charset="-128"/>
              </a:rPr>
              <a:t>Φτάνει μόνο η συχνότητα; </a:t>
            </a:r>
            <a:endParaRPr lang="en-US" sz="2000" dirty="0" smtClean="0">
              <a:ea typeface="ＭＳ Ｐゴシック" charset="-128"/>
            </a:endParaRPr>
          </a:p>
          <a:p>
            <a:pPr lvl="1" algn="just" eaLnBrk="1" hangingPunct="1"/>
            <a:r>
              <a:rPr lang="el-GR" sz="2000" dirty="0" smtClean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 smtClean="0">
                <a:ea typeface="ＭＳ Ｐゴシック" charset="-128"/>
              </a:rPr>
              <a:t>Αλλά είναι 10 φορές πιο σχετικό</a:t>
            </a:r>
            <a:r>
              <a:rPr lang="el-GR" sz="2000" dirty="0" smtClean="0">
                <a:ea typeface="ＭＳ Ｐゴシック" charset="-128"/>
              </a:rPr>
              <a:t>; </a:t>
            </a:r>
            <a:endParaRPr lang="en-US" sz="2000" dirty="0" smtClean="0">
              <a:ea typeface="ＭＳ Ｐゴシック" charset="-128"/>
            </a:endParaRPr>
          </a:p>
          <a:p>
            <a:pPr algn="just" eaLnBrk="1" hangingPunct="1"/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log frequency weight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του όρου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lvl="2" eaLnBrk="1" hangingPunct="1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άθροισμα όλων των κοινών όρων </a:t>
            </a:r>
            <a:r>
              <a:rPr lang="en-US" dirty="0" smtClean="0">
                <a:ea typeface="ＭＳ Ｐゴシック" charset="-128"/>
              </a:rPr>
              <a:t>:</a:t>
            </a:r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lvl="1" eaLnBrk="1" hangingPunct="1"/>
            <a:endParaRPr lang="el-GR" sz="1600" dirty="0" smtClean="0">
              <a:ea typeface="ＭＳ Ｐゴシック" charset="-128"/>
            </a:endParaRP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8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9" name="Equation" r:id="rId5" imgW="1930320" imgH="279360" progId="Equation.3">
                  <p:embed/>
                </p:oleObj>
              </mc:Choice>
              <mc:Fallback>
                <p:oleObj name="Equation" r:id="rId5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50" y="138662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q)</a:t>
            </a:r>
            <a:r>
              <a:rPr lang="el-GR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a b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	a ….. b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	a … a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	a … a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	b …..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	a … a …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	a ….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5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Χρησιμοποιούμε </a:t>
            </a:r>
            <a:r>
              <a:rPr lang="en-US" sz="2400" dirty="0" smtClean="0">
                <a:ea typeface="ＭＳ Ｐゴシック" charset="-128"/>
              </a:rPr>
              <a:t>log(</a:t>
            </a:r>
            <a:r>
              <a:rPr lang="en-US" sz="2400" i="1" dirty="0" smtClean="0">
                <a:ea typeface="ＭＳ Ｐゴシック" charset="-128"/>
              </a:rPr>
              <a:t>N</a:t>
            </a:r>
            <a:r>
              <a:rPr lang="en-US" sz="2400" dirty="0" smtClean="0">
                <a:ea typeface="ＭＳ Ｐゴシック" charset="-128"/>
              </a:rPr>
              <a:t>/</a:t>
            </a:r>
            <a:r>
              <a:rPr lang="en-US" sz="2400" dirty="0" err="1" smtClean="0">
                <a:ea typeface="ＭＳ Ｐゴシック" charset="-128"/>
              </a:rPr>
              <a:t>df</a:t>
            </a:r>
            <a:r>
              <a:rPr lang="en-US" sz="2400" i="1" baseline="-25000" dirty="0" err="1" smtClean="0"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) </a:t>
            </a:r>
            <a:r>
              <a:rPr lang="el-GR" sz="2400" dirty="0" smtClean="0">
                <a:ea typeface="ＭＳ Ｐゴシック" charset="-128"/>
              </a:rPr>
              <a:t>αντί για </a:t>
            </a:r>
            <a:r>
              <a:rPr lang="en-US" sz="2400" i="1" dirty="0" smtClean="0">
                <a:ea typeface="ＭＳ Ｐゴシック" charset="-128"/>
              </a:rPr>
              <a:t>N</a:t>
            </a:r>
            <a:r>
              <a:rPr lang="en-US" sz="2400" dirty="0" smtClean="0">
                <a:ea typeface="ＭＳ Ｐゴシック" charset="-128"/>
              </a:rPr>
              <a:t>/</a:t>
            </a:r>
            <a:r>
              <a:rPr lang="en-US" sz="2400" dirty="0" err="1" smtClean="0">
                <a:ea typeface="ＭＳ Ｐゴシック" charset="-128"/>
              </a:rPr>
              <a:t>df</a:t>
            </a:r>
            <a:r>
              <a:rPr lang="en-US" sz="2400" i="1" baseline="-25000" dirty="0" err="1" smtClean="0">
                <a:ea typeface="ＭＳ Ｐゴシック" charset="-128"/>
              </a:rPr>
              <a:t>t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 smtClean="0">
                <a:ea typeface="ＭＳ Ｐゴシック" charset="-128"/>
              </a:rPr>
              <a:t>idf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3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/>
                <a:gridCol w="1955800"/>
                <a:gridCol w="1955800"/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   Κάθε όρος στη συλλογή έχει μια τιμή </a:t>
            </a:r>
            <a:r>
              <a:rPr lang="en-US" sz="2000" dirty="0" err="1" smtClean="0">
                <a:latin typeface="+mn-lt"/>
              </a:rPr>
              <a:t>idf</a:t>
            </a:r>
            <a:r>
              <a:rPr lang="el-GR" sz="2000" dirty="0" smtClean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 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 smtClean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05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99342" y="12244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1490"/>
              </p:ext>
            </p:extLst>
          </p:nvPr>
        </p:nvGraphicFramePr>
        <p:xfrm>
          <a:off x="1238250" y="2239963"/>
          <a:ext cx="666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30" name="Equation" r:id="rId4" imgW="2209800" imgH="254000" progId="Equation.3">
                  <p:embed/>
                </p:oleObj>
              </mc:Choice>
              <mc:Fallback>
                <p:oleObj name="Equation" r:id="rId4" imgW="22098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239963"/>
                        <a:ext cx="666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 smtClean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είναι ο αριθμός των εμφανίσεων του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στη συλλογή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i="1" dirty="0" smtClean="0">
                <a:ea typeface="ＭＳ Ｐゴシック" charset="-128"/>
              </a:rPr>
              <a:t>μετρώντας και τις πολλαπλές </a:t>
            </a:r>
            <a:r>
              <a:rPr lang="el-GR" dirty="0" smtClean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Παράδειγμα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 smtClean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/>
                <a:gridCol w="2487561"/>
                <a:gridCol w="3015226"/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2712308"/>
            <a:ext cx="8229600" cy="246929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</a:t>
            </a:r>
            <a:r>
              <a:rPr lang="en-US" dirty="0" smtClean="0">
                <a:ea typeface="ＭＳ Ｐゴシック" charset="-128"/>
              </a:rPr>
              <a:t>Boolean </a:t>
            </a:r>
            <a:r>
              <a:rPr lang="el-GR" dirty="0" smtClean="0">
                <a:ea typeface="ＭＳ Ｐゴシック" charset="-128"/>
              </a:rPr>
              <a:t>ερωτήματα συχνά έχουν είτε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 smtClean="0">
                <a:ea typeface="ＭＳ Ｐゴシック" charset="-128"/>
              </a:rPr>
              <a:t>(=0) </a:t>
            </a:r>
            <a:r>
              <a:rPr lang="el-GR" dirty="0" smtClean="0">
                <a:ea typeface="ＭＳ Ｐゴシック" charset="-128"/>
              </a:rPr>
              <a:t>είτε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χιλιάδες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(“feast or famine”)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Ερώτημα </a:t>
            </a:r>
            <a:r>
              <a:rPr lang="en-US" sz="2000" dirty="0" smtClean="0">
                <a:ea typeface="ＭＳ Ｐゴシック" charset="-128"/>
              </a:rPr>
              <a:t> 1: “</a:t>
            </a:r>
            <a:r>
              <a:rPr lang="en-US" sz="2000" i="1" dirty="0" smtClean="0">
                <a:ea typeface="ＭＳ Ｐゴシック" charset="-128"/>
              </a:rPr>
              <a:t>standard user </a:t>
            </a:r>
            <a:r>
              <a:rPr lang="en-US" sz="2000" i="1" dirty="0" err="1" smtClean="0">
                <a:ea typeface="ＭＳ Ｐゴシック" charset="-128"/>
              </a:rPr>
              <a:t>dlink</a:t>
            </a:r>
            <a:r>
              <a:rPr lang="en-US" sz="2000" i="1" dirty="0" smtClean="0">
                <a:ea typeface="ＭＳ Ｐゴシック" charset="-128"/>
              </a:rPr>
              <a:t> 650</a:t>
            </a:r>
            <a:r>
              <a:rPr lang="en-US" sz="2000" dirty="0" smtClean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Ερώτημα</a:t>
            </a:r>
            <a:r>
              <a:rPr lang="en-US" sz="2000" dirty="0" smtClean="0">
                <a:ea typeface="ＭＳ Ｐゴシック" charset="-128"/>
              </a:rPr>
              <a:t> 2: “</a:t>
            </a:r>
            <a:r>
              <a:rPr lang="en-US" sz="2000" i="1" dirty="0" smtClean="0">
                <a:ea typeface="ＭＳ Ｐゴシック" charset="-128"/>
              </a:rPr>
              <a:t>standard user </a:t>
            </a:r>
            <a:r>
              <a:rPr lang="en-US" sz="2000" i="1" dirty="0" err="1" smtClean="0">
                <a:ea typeface="ＭＳ Ｐゴシック" charset="-128"/>
              </a:rPr>
              <a:t>dlink</a:t>
            </a:r>
            <a:r>
              <a:rPr lang="en-US" sz="2000" i="1" dirty="0" smtClean="0">
                <a:ea typeface="ＭＳ Ｐゴシック" charset="-128"/>
              </a:rPr>
              <a:t> 650 no card found</a:t>
            </a:r>
            <a:r>
              <a:rPr lang="en-US" sz="2000" dirty="0" smtClean="0">
                <a:ea typeface="ＭＳ Ｐゴシック" charset="-128"/>
              </a:rPr>
              <a:t>”: 0 hits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 smtClean="0">
                <a:ea typeface="ＭＳ Ｐゴシック" charset="-128"/>
              </a:rPr>
              <a:t>διαχειρίσιμο</a:t>
            </a:r>
            <a:r>
              <a:rPr lang="el-GR" dirty="0" smtClean="0">
                <a:ea typeface="ＭＳ Ｐゴシック" charset="-128"/>
              </a:rPr>
              <a:t> αριθμό ταιριασμάτων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AND </a:t>
            </a:r>
            <a:r>
              <a:rPr lang="el-GR" dirty="0" smtClean="0">
                <a:ea typeface="ＭＳ Ｐゴシック" charset="-128"/>
              </a:rPr>
              <a:t>πολύ λίγα -</a:t>
            </a:r>
            <a:r>
              <a:rPr lang="en-US" dirty="0" smtClean="0">
                <a:ea typeface="ＭＳ Ｐゴシック" charset="-128"/>
              </a:rPr>
              <a:t> OR </a:t>
            </a:r>
            <a:r>
              <a:rPr lang="el-GR" dirty="0" smtClean="0">
                <a:ea typeface="ＭＳ Ｐゴシック" charset="-128"/>
              </a:rPr>
              <a:t>πάρα πολλά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</a:t>
            </a:r>
            <a:r>
              <a:rPr lang="en-US" sz="2400" dirty="0" err="1" smtClean="0">
                <a:ea typeface="ＭＳ Ｐゴシック" charset="-128"/>
              </a:rPr>
              <a:t>tf-idf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διαβάθμιση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 smtClean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 smtClean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 smtClean="0">
                <a:ea typeface="ＭＳ Ｐゴシック" charset="-128"/>
              </a:rPr>
              <a:t>Mary is quicker than John</a:t>
            </a:r>
            <a:r>
              <a:rPr lang="en-US" sz="2100" dirty="0" smtClean="0">
                <a:ea typeface="ＭＳ Ｐゴシック" charset="-128"/>
              </a:rPr>
              <a:t> </a:t>
            </a:r>
            <a:endParaRPr lang="el-GR" sz="2100" dirty="0" smtClean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400" dirty="0">
                <a:ea typeface="ＭＳ Ｐゴシック" charset="-128"/>
                <a:cs typeface="ＭＳ Ｐゴシック" pitchFamily="-65" charset="-128"/>
              </a:rPr>
              <a:t>Έχουν τα ίδια </a:t>
            </a:r>
            <a:r>
              <a:rPr lang="el-GR" sz="2400" dirty="0" smtClean="0">
                <a:ea typeface="ＭＳ Ｐゴシック" charset="-128"/>
                <a:cs typeface="ＭＳ Ｐゴシック" pitchFamily="-65" charset="-128"/>
              </a:rPr>
              <a:t>διανύσματα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Αυτό λέγεται μοντέλο σάκου λέξεων </a:t>
            </a:r>
            <a:r>
              <a:rPr lang="el-GR" sz="2400" dirty="0">
                <a:ea typeface="ＭＳ Ｐゴシック" charset="-128"/>
              </a:rPr>
              <a:t>(</a:t>
            </a:r>
            <a:r>
              <a:rPr lang="en-US" sz="2400" u="sng" dirty="0" smtClean="0">
                <a:ea typeface="ＭＳ Ｐゴシック" charset="-128"/>
              </a:rPr>
              <a:t>bag of words</a:t>
            </a:r>
            <a:r>
              <a:rPr lang="en-US" sz="2400" dirty="0" smtClean="0">
                <a:ea typeface="ＭＳ Ｐゴシック" charset="-128"/>
              </a:rPr>
              <a:t> model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l-GR" sz="2400" dirty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– έχει σημασία ο αριθμός των εμφανίσεων αλλά όχι η διάταξη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 Θα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πληροφορία θέσης αργότερα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Στάθμιση όρων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(term weighting)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 smtClean="0">
              <a:solidFill>
                <a:srgbClr val="FF0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7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64110"/>
              </p:ext>
            </p:extLst>
          </p:nvPr>
        </p:nvGraphicFramePr>
        <p:xfrm>
          <a:off x="1257300" y="2239963"/>
          <a:ext cx="6627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8" name="Equation" r:id="rId4" imgW="2197080" imgH="253800" progId="Equation.3">
                  <p:embed/>
                </p:oleObj>
              </mc:Choice>
              <mc:Fallback>
                <p:oleObj name="Equation" r:id="rId4" imgW="2197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239963"/>
                        <a:ext cx="66278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8" name="Worksheet" r:id="rId4" imgW="9791852" imgH="3596678" progId="Excel.Sheet.8">
                  <p:embed/>
                </p:oleObj>
              </mc:Choice>
              <mc:Fallback>
                <p:oleObj name="Worksheet" r:id="rId4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Κάθε έγγραφο αναπαρίσταται ως ένα δυαδικό διάνυσμα </a:t>
            </a:r>
            <a:r>
              <a:rPr lang="en-US" dirty="0" smtClean="0">
                <a:latin typeface="+mn-lt"/>
              </a:rPr>
              <a:t>∈ </a:t>
            </a:r>
            <a:r>
              <a:rPr lang="en-US" dirty="0">
                <a:latin typeface="+mn-lt"/>
              </a:rPr>
              <a:t>{0,1}</a:t>
            </a:r>
            <a:r>
              <a:rPr lang="en-US" baseline="30000" dirty="0">
                <a:latin typeface="+mn-lt"/>
              </a:rPr>
              <a:t>|V</a:t>
            </a:r>
            <a:r>
              <a:rPr lang="en-US" baseline="30000" dirty="0" smtClean="0">
                <a:latin typeface="+mn-lt"/>
              </a:rPr>
              <a:t>|</a:t>
            </a:r>
            <a:r>
              <a:rPr lang="el-GR" dirty="0" smtClean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6.2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Θεωρούμε τον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αριθμό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 smtClean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baseline="30000" dirty="0" smtClean="0">
                <a:ea typeface="ＭＳ Ｐゴシック" charset="-128"/>
              </a:rPr>
              <a:t>v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μια στήλη παρακάτω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3" name="Worksheet" r:id="rId4" imgW="9791700" imgH="2926080" progId="Excel.Sheet.8">
                  <p:embed/>
                </p:oleObj>
              </mc:Choice>
              <mc:Fallback>
                <p:oleObj name="Worksheet" r:id="rId4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4" name="Worksheet" r:id="rId4" imgW="9776460" imgH="2926080" progId="Excel.Sheet.8">
                  <p:embed/>
                </p:oleObj>
              </mc:Choice>
              <mc:Fallback>
                <p:oleObj name="Worksheet" r:id="rId4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 smtClean="0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 smtClean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Έχουμε ένα </a:t>
            </a:r>
            <a:r>
              <a:rPr lang="en-US" sz="2400" dirty="0" smtClean="0">
                <a:ea typeface="ＭＳ Ｐゴシック" charset="-128"/>
              </a:rPr>
              <a:t>|V|-</a:t>
            </a:r>
            <a:r>
              <a:rPr lang="el-GR" sz="2400" dirty="0" err="1" smtClean="0">
                <a:ea typeface="ＭＳ Ｐゴシック" charset="-128"/>
              </a:rPr>
              <a:t>διάστατο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διανυσματικό χώρο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Οι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 smtClean="0">
                <a:ea typeface="ＭＳ Ｐゴシック" charset="-128"/>
              </a:rPr>
              <a:t> είναι οι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 smtClean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 smtClean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68580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Πρώτη προσέγγιση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απόσταση μεταξύ δυο διανυσμάτων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είναι καλή ιδέα – είναι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 smtClean="0">
                <a:ea typeface="ＭＳ Ｐゴシック" charset="-128"/>
              </a:rPr>
              <a:t> για διανύσματα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42697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της γωνίας αντί της απόστασης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Έστω ένα έγγραφο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l-GR" dirty="0" smtClean="0">
                <a:ea typeface="ＭＳ Ｐゴシック" charset="-128"/>
              </a:rPr>
              <a:t>. Υποθέστε ότι κάνουμε </a:t>
            </a:r>
            <a:r>
              <a:rPr lang="en-US" dirty="0" smtClean="0">
                <a:ea typeface="ＭＳ Ｐゴシック" charset="-128"/>
              </a:rPr>
              <a:t>append </a:t>
            </a:r>
            <a:r>
              <a:rPr lang="el-GR" dirty="0" smtClean="0">
                <a:ea typeface="ＭＳ Ｐゴシック" charset="-128"/>
              </a:rPr>
              <a:t>το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στον εαυτό του και έστω </a:t>
            </a:r>
            <a:r>
              <a:rPr lang="en-US" i="1" dirty="0" smtClean="0">
                <a:ea typeface="ＭＳ Ｐゴシック" charset="-128"/>
              </a:rPr>
              <a:t>d’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“</a:t>
            </a:r>
            <a:r>
              <a:rPr lang="el-GR" dirty="0" smtClean="0">
                <a:ea typeface="ＭＳ Ｐゴシック" charset="-128"/>
              </a:rPr>
              <a:t>Σημασιολογικά</a:t>
            </a:r>
            <a:r>
              <a:rPr lang="en-US" dirty="0" smtClean="0">
                <a:ea typeface="ＭＳ Ｐゴシック" charset="-128"/>
              </a:rPr>
              <a:t>” </a:t>
            </a:r>
            <a:r>
              <a:rPr lang="el-GR" dirty="0" smtClean="0">
                <a:ea typeface="ＭＳ Ｐゴシック" charset="-128"/>
              </a:rPr>
              <a:t>το</a:t>
            </a:r>
            <a:r>
              <a:rPr lang="el-GR" i="1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d </a:t>
            </a:r>
            <a:r>
              <a:rPr lang="el-GR" dirty="0" smtClean="0">
                <a:ea typeface="ＭＳ Ｐゴシック" charset="-128"/>
              </a:rPr>
              <a:t>και το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d′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Ευκλείδεια απόσταση μεταξύ του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l-GR" sz="2400" i="1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 smtClean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είναι μεγάλη αν και η </a:t>
            </a:r>
            <a:r>
              <a:rPr lang="el-GR" sz="2400" dirty="0" smtClean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 smtClean="0">
                <a:ea typeface="ＭＳ Ｐゴシック" charset="-128"/>
              </a:rPr>
              <a:t> είναι παρόμοια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90600" y="3352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134577" y="33512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 smtClean="0">
                <a:latin typeface="+mn-lt"/>
                <a:ea typeface="ＭＳ Ｐゴシック" charset="-128"/>
              </a:rPr>
              <a:t>]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81" name="Equation" r:id="rId4" imgW="3848040" imgH="622080" progId="Equation.3">
                  <p:embed/>
                </p:oleObj>
              </mc:Choice>
              <mc:Fallback>
                <p:oleObj name="Equation" r:id="rId4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+mn-lt"/>
              </a:rPr>
              <a:t>(d’)</a:t>
            </a:r>
            <a:endParaRPr lang="en-US" i="1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cos(</a:t>
            </a:r>
            <a:r>
              <a:rPr lang="en-US" i="1" dirty="0" smtClean="0">
                <a:latin typeface="+mn-lt"/>
              </a:rPr>
              <a:t>d’,</a:t>
            </a:r>
            <a:r>
              <a:rPr lang="el-GR" i="1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 smtClean="0">
                <a:latin typeface="+mn-lt"/>
              </a:rPr>
              <a:t>η ομοιότητα </a:t>
            </a:r>
            <a:r>
              <a:rPr lang="el-GR" dirty="0" err="1" smtClean="0">
                <a:latin typeface="+mn-lt"/>
              </a:rPr>
              <a:t>συνημιτόνου</a:t>
            </a:r>
            <a:r>
              <a:rPr lang="el-GR" dirty="0" smtClean="0">
                <a:latin typeface="+mn-lt"/>
              </a:rPr>
              <a:t> μεταξύ </a:t>
            </a:r>
            <a:r>
              <a:rPr lang="en-US" i="1" dirty="0" smtClean="0">
                <a:latin typeface="+mn-lt"/>
              </a:rPr>
              <a:t>d’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… </a:t>
            </a:r>
            <a:r>
              <a:rPr lang="el-GR" dirty="0" smtClean="0">
                <a:latin typeface="+mn-lt"/>
              </a:rPr>
              <a:t>ή</a:t>
            </a:r>
            <a:r>
              <a:rPr lang="en-US" dirty="0" smtClean="0">
                <a:latin typeface="+mn-lt"/>
              </a:rPr>
              <a:t>,</a:t>
            </a:r>
            <a:endParaRPr lang="en-US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Ισοδύναμα, το συνημίτονο της γωνίας μεταξύ των </a:t>
            </a:r>
            <a:r>
              <a:rPr lang="en-US" i="1" dirty="0" smtClean="0">
                <a:latin typeface="+mn-lt"/>
              </a:rPr>
              <a:t>d’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Ένα διάνυσμα μπορεί να </a:t>
            </a:r>
            <a:r>
              <a:rPr lang="el-GR" sz="2400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Διαιρώντας ένα διάνυσμα με την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0" name="Equation" r:id="rId3" imgW="875920" imgH="317362" progId="Equation.3">
                  <p:embed/>
                </p:oleObj>
              </mc:Choice>
              <mc:Fallback>
                <p:oleObj name="Equation" r:id="rId3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 smtClean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1" name="Equation" r:id="rId5" imgW="1841400" imgH="304560" progId="Equation.3">
                  <p:embed/>
                </p:oleObj>
              </mc:Choice>
              <mc:Fallback>
                <p:oleObj name="Equation" r:id="rId5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b="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/>
                <a:gridCol w="1009650"/>
                <a:gridCol w="838200"/>
                <a:gridCol w="1066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Prejudice</a:t>
            </a:r>
            <a:r>
              <a:rPr lang="en-US" sz="2800" dirty="0" smtClean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Heights</a:t>
            </a:r>
            <a:r>
              <a:rPr lang="en-US" sz="2800" dirty="0" smtClean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/>
                <a:gridCol w="909637"/>
                <a:gridCol w="1047750"/>
                <a:gridCol w="10477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 smtClean="0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806714"/>
            <a:ext cx="416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Για απλοποίηση δε θα χρησιμοποιήσουμε  τα </a:t>
            </a:r>
            <a:r>
              <a:rPr lang="en-US" sz="2000" dirty="0" err="1" smtClean="0">
                <a:latin typeface="+mn-lt"/>
              </a:rPr>
              <a:t>idf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</a:rPr>
              <a:t>Μήκος </a:t>
            </a:r>
            <a:r>
              <a:rPr lang="en-US" sz="1400" dirty="0" smtClean="0">
                <a:latin typeface="+mn-lt"/>
              </a:rPr>
              <a:t>SAS</a:t>
            </a:r>
            <a:r>
              <a:rPr lang="el-GR" sz="1400" dirty="0" smtClean="0">
                <a:latin typeface="+mn-lt"/>
              </a:rPr>
              <a:t> 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5" name="Εξίσωση" r:id="rId3" imgW="2095500" imgH="254000" progId="Equation.3">
                  <p:embed/>
                </p:oleObj>
              </mc:Choice>
              <mc:Fallback>
                <p:oleObj name="Εξίσωση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Γιατί </a:t>
            </a:r>
            <a:r>
              <a:rPr lang="en-US" dirty="0" err="1" smtClean="0">
                <a:latin typeface="+mn-lt"/>
              </a:rPr>
              <a:t>cos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 smtClean="0">
                <a:ea typeface="ＭＳ Ｐゴシック" charset="-128"/>
              </a:rPr>
              <a:t>Βασική ιδέα </a:t>
            </a:r>
            <a:r>
              <a:rPr lang="en-US" sz="2400" u="sng" dirty="0" smtClean="0">
                <a:ea typeface="ＭＳ Ｐゴシック" charset="-128"/>
              </a:rPr>
              <a:t>1: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 Εφαρμόζουμε το ίδιο και για τα ερωτήματα, δηλαδή,  </a:t>
            </a:r>
            <a:r>
              <a:rPr lang="el-GR" sz="2400" i="1" u="sng" dirty="0" smtClean="0">
                <a:ea typeface="ＭＳ Ｐゴシック" charset="-128"/>
              </a:rPr>
              <a:t>αναπαριστούμε </a:t>
            </a:r>
            <a:r>
              <a:rPr lang="en-US" sz="2400" i="1" u="sng" dirty="0" smtClean="0">
                <a:ea typeface="ＭＳ Ｐゴシック" charset="-128"/>
              </a:rPr>
              <a:t> </a:t>
            </a:r>
            <a:r>
              <a:rPr lang="el-GR" sz="2400" i="1" u="sng" dirty="0" smtClean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 smtClean="0">
                <a:ea typeface="ＭＳ Ｐゴシック" charset="-128"/>
              </a:rPr>
              <a:t>Βασική ιδέα </a:t>
            </a:r>
            <a:r>
              <a:rPr lang="en-US" sz="2400" u="sng" dirty="0" smtClean="0">
                <a:ea typeface="ＭＳ Ｐゴシック" charset="-128"/>
              </a:rPr>
              <a:t>2: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Κοντινά</a:t>
            </a:r>
            <a:r>
              <a:rPr lang="en-US" sz="2400" dirty="0" smtClean="0">
                <a:ea typeface="ＭＳ Ｐゴシック" charset="-128"/>
              </a:rPr>
              <a:t> = </a:t>
            </a:r>
            <a:r>
              <a:rPr lang="el-GR" sz="2400" dirty="0" smtClean="0">
                <a:ea typeface="ＭＳ Ｐゴシック" charset="-128"/>
              </a:rPr>
              <a:t>ομοιότητα διανυσμάτων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Ομοιότητα </a:t>
            </a:r>
            <a:r>
              <a:rPr lang="en-US" sz="2400" dirty="0" smtClean="0">
                <a:ea typeface="ＭＳ Ｐゴシック" charset="-128"/>
              </a:rPr>
              <a:t>≈ </a:t>
            </a:r>
            <a:r>
              <a:rPr lang="el-GR" sz="2400" dirty="0" smtClean="0">
                <a:ea typeface="ＭＳ Ｐゴシック" charset="-128"/>
              </a:rPr>
              <a:t>αντίθετο της απόστασης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319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Οι παρακάτω έννοιες είναι ισοδύναμες: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Διαβάθμιση των εγγράφων σε </a:t>
            </a:r>
            <a:r>
              <a:rPr lang="el-GR" sz="2400" u="sng" dirty="0" smtClean="0">
                <a:ea typeface="ＭＳ Ｐゴシック" charset="-128"/>
              </a:rPr>
              <a:t>φθίνουσα</a:t>
            </a:r>
            <a:r>
              <a:rPr lang="el-GR" sz="2400" dirty="0" smtClean="0">
                <a:ea typeface="ＭＳ Ｐゴシック" charset="-128"/>
              </a:rPr>
              <a:t> διάταξη με βάση τη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γωνία</a:t>
            </a:r>
            <a:r>
              <a:rPr lang="el-GR" sz="2400" dirty="0" smtClean="0">
                <a:ea typeface="ＭＳ Ｐゴシック" charset="-128"/>
              </a:rPr>
              <a:t> μεταξύ του εγγράφου και του ερωτήματος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Διαβάθμιση </a:t>
            </a:r>
            <a:r>
              <a:rPr lang="el-GR" sz="2400" dirty="0">
                <a:ea typeface="ＭＳ Ｐゴシック" charset="-128"/>
              </a:rPr>
              <a:t>των εγγράφων σε </a:t>
            </a:r>
            <a:r>
              <a:rPr lang="el-GR" sz="2400" u="sng" dirty="0" smtClean="0">
                <a:ea typeface="ＭＳ Ｐゴシック" charset="-128"/>
              </a:rPr>
              <a:t>αύξουσα</a:t>
            </a:r>
            <a:r>
              <a:rPr lang="el-GR" sz="2400" dirty="0" smtClean="0">
                <a:ea typeface="ＭＳ Ｐゴシック" charset="-128"/>
              </a:rPr>
              <a:t> διάταξη </a:t>
            </a:r>
            <a:r>
              <a:rPr lang="el-GR" sz="2400" dirty="0">
                <a:ea typeface="ＭＳ Ｐゴシック" charset="-128"/>
              </a:rPr>
              <a:t>με βάση </a:t>
            </a:r>
            <a:r>
              <a:rPr lang="el-GR" sz="2400" dirty="0" smtClean="0">
                <a:ea typeface="ＭＳ Ｐゴシック" charset="-128"/>
              </a:rPr>
              <a:t>το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συνημίτονο της γωνίας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μεταξύ </a:t>
            </a:r>
            <a:r>
              <a:rPr lang="el-GR" sz="2400" dirty="0">
                <a:ea typeface="ＭＳ Ｐゴシック" charset="-128"/>
              </a:rPr>
              <a:t>του εγγράφου και του ερωτήματος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4124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4413" y="23177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9" name="Equation" r:id="rId4" imgW="2946400" imgH="609600" progId="Equation.3">
                  <p:embed/>
                </p:oleObj>
              </mc:Choice>
              <mc:Fallback>
                <p:oleObj name="Equation" r:id="rId4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3177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43134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44196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Δείχνουμε απλώς τα </a:t>
            </a:r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 smtClean="0">
                <a:ea typeface="ＭＳ Ｐゴシック" charset="-128"/>
              </a:rPr>
              <a:t>( ≈ 10) </a:t>
            </a:r>
            <a:r>
              <a:rPr lang="el-GR" sz="2000" dirty="0" smtClean="0">
                <a:ea typeface="ＭＳ Ｐゴシック" charset="-128"/>
              </a:rPr>
              <a:t>αποτελέσματα</a:t>
            </a:r>
            <a:endParaRPr lang="en-US" sz="2000" dirty="0" smtClean="0">
              <a:ea typeface="ＭＳ Ｐゴシック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 smtClean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 smtClean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διάνυσμα</a:t>
            </a:r>
            <a:endParaRPr lang="en-US" dirty="0" smtClean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</a:t>
            </a:r>
            <a:r>
              <a:rPr lang="el-GR" dirty="0" smtClean="0">
                <a:ea typeface="ＭＳ Ｐゴシック" charset="-128"/>
              </a:rPr>
              <a:t>κάθε εγγράφου ως </a:t>
            </a:r>
            <a:r>
              <a:rPr lang="el-GR" dirty="0">
                <a:ea typeface="ＭＳ Ｐゴシック" charset="-128"/>
              </a:rPr>
              <a:t>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 smtClean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Έστω </a:t>
            </a:r>
            <a:r>
              <a:rPr lang="el-GR" i="1" dirty="0" smtClean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 smtClean="0">
                <a:latin typeface="+mn-lt"/>
              </a:rPr>
              <a:t>σε </a:t>
            </a:r>
            <a:r>
              <a:rPr lang="el-GR" i="1" dirty="0" smtClean="0">
                <a:latin typeface="+mn-lt"/>
              </a:rPr>
              <a:t>ένα </a:t>
            </a:r>
            <a:r>
              <a:rPr lang="el-GR" dirty="0" smtClean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Διαιρούμε τη συχνότητα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err="1" smtClean="0">
                <a:latin typeface="+mn-lt"/>
              </a:rPr>
              <a:t>στ</a:t>
            </a:r>
            <a:r>
              <a:rPr lang="en-US" dirty="0" smtClean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Γιατί;</a:t>
            </a:r>
          </a:p>
          <a:p>
            <a:r>
              <a:rPr lang="el-GR" dirty="0" smtClean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Ασταθής (πχ τροποποίηση </a:t>
            </a:r>
            <a:r>
              <a:rPr lang="en-US" sz="1800" dirty="0" err="1" smtClean="0">
                <a:latin typeface="+mn-lt"/>
              </a:rPr>
              <a:t>stopwords</a:t>
            </a:r>
            <a:r>
              <a:rPr lang="el-GR" sz="1800" dirty="0" smtClean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Ιδιαίτερη λέξη </a:t>
            </a:r>
            <a:r>
              <a:rPr lang="en-US" sz="1800" dirty="0" smtClean="0">
                <a:latin typeface="+mn-lt"/>
              </a:rPr>
              <a:t>(outlier) </a:t>
            </a:r>
            <a:r>
              <a:rPr lang="el-GR" sz="1800" dirty="0" smtClean="0">
                <a:latin typeface="+mn-lt"/>
              </a:rPr>
              <a:t>που εμφανίζεται συχνά 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 smtClean="0">
                <a:latin typeface="+mn-lt"/>
              </a:rPr>
              <a:t>skewed </a:t>
            </a:r>
            <a:r>
              <a:rPr lang="el-GR" sz="1800" dirty="0" smtClean="0">
                <a:latin typeface="+mn-lt"/>
              </a:rPr>
              <a:t>κατανομή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3342788" cy="89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augmented) </a:t>
            </a:r>
            <a:r>
              <a:rPr lang="el-GR" dirty="0" smtClean="0">
                <a:latin typeface="+mn-lt"/>
              </a:rPr>
              <a:t>Το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είναι ένας τελεστές στάθμισης (εξομάλυνσης) – </a:t>
            </a:r>
            <a:r>
              <a:rPr lang="en-US" dirty="0" smtClean="0">
                <a:latin typeface="+mn-lt"/>
              </a:rPr>
              <a:t>smoothing factor (</a:t>
            </a:r>
            <a:r>
              <a:rPr lang="el-GR" dirty="0" smtClean="0">
                <a:latin typeface="+mn-lt"/>
              </a:rPr>
              <a:t>συχνά και 0.4 αντί 0.5)</a:t>
            </a:r>
          </a:p>
        </p:txBody>
      </p:sp>
    </p:spTree>
    <p:extLst>
      <p:ext uri="{BB962C8B-B14F-4D97-AF65-F5344CB8AC3E}">
        <p14:creationId xmlns:p14="http://schemas.microsoft.com/office/powerpoint/2010/main" val="2773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 smtClean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Συμβολισμό: </a:t>
            </a:r>
            <a:r>
              <a:rPr lang="en-US" sz="2000" i="1" dirty="0" err="1" smtClean="0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 smtClean="0">
                <a:ea typeface="ＭＳ Ｐゴシック" charset="-128"/>
              </a:rPr>
              <a:t>,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με χρήση των ακρωνύμων του πίνακα (πρώτα 3 γράμματα έγγραφο- επόμενα 3 γράμματα ερώτημα)</a:t>
            </a:r>
            <a:r>
              <a:rPr lang="en-US" sz="2000" dirty="0" smtClean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 smtClean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smtClean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 smtClean="0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Συχνό σχήμα 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n-US" sz="2000" dirty="0" err="1" smtClean="0">
                <a:ea typeface="ＭＳ Ｐゴシック" charset="-128"/>
              </a:rPr>
              <a:t>lnc.ltc</a:t>
            </a:r>
            <a:endParaRPr lang="en-US" sz="2000" dirty="0" smtClean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 smtClean="0">
                <a:ea typeface="ＭＳ Ｐゴシック" charset="-128"/>
              </a:rPr>
              <a:t>Έγγραφο</a:t>
            </a:r>
            <a:r>
              <a:rPr lang="en-US" sz="2000" dirty="0" smtClean="0">
                <a:ea typeface="ＭＳ Ｐゴシック" charset="-128"/>
              </a:rPr>
              <a:t>: logarithmic </a:t>
            </a:r>
            <a:r>
              <a:rPr lang="en-US" sz="2000" dirty="0" err="1" smtClean="0">
                <a:ea typeface="ＭＳ Ｐゴシック" charset="-128"/>
              </a:rPr>
              <a:t>tf</a:t>
            </a:r>
            <a:r>
              <a:rPr lang="en-US" sz="2000" dirty="0" smtClean="0">
                <a:ea typeface="ＭＳ Ｐゴシック" charset="-128"/>
              </a:rPr>
              <a:t> (l), no </a:t>
            </a:r>
            <a:r>
              <a:rPr lang="en-US" sz="2000" dirty="0" err="1" smtClean="0">
                <a:ea typeface="ＭＳ Ｐゴシック" charset="-128"/>
              </a:rPr>
              <a:t>idf</a:t>
            </a:r>
            <a:r>
              <a:rPr lang="en-US" sz="2000" dirty="0" smtClean="0">
                <a:ea typeface="ＭＳ Ｐゴシック" charset="-128"/>
              </a:rPr>
              <a:t> (n)</a:t>
            </a:r>
            <a:r>
              <a:rPr lang="el-GR" sz="2000" dirty="0" smtClean="0">
                <a:ea typeface="ＭＳ Ｐゴシック" charset="-128"/>
              </a:rPr>
              <a:t>, </a:t>
            </a:r>
            <a:r>
              <a:rPr lang="en-US" sz="2000" dirty="0" smtClean="0">
                <a:ea typeface="ＭＳ Ｐゴシック" charset="-128"/>
              </a:rPr>
              <a:t>cosine normalization (c)</a:t>
            </a:r>
            <a:endParaRPr lang="el-GR" sz="2000" dirty="0" smtClean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/>
                <a:gridCol w="770325"/>
                <a:gridCol w="578170"/>
                <a:gridCol w="779209"/>
                <a:gridCol w="544419"/>
                <a:gridCol w="560561"/>
                <a:gridCol w="650075"/>
                <a:gridCol w="714641"/>
                <a:gridCol w="714642"/>
                <a:gridCol w="779209"/>
                <a:gridCol w="650075"/>
                <a:gridCol w="65007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 smtClean="0">
                <a:solidFill>
                  <a:prstClr val="black"/>
                </a:solidFill>
                <a:latin typeface="+mn-lt"/>
              </a:rPr>
              <a:t> </a:t>
            </a:r>
            <a:endParaRPr lang="en-US" i="1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Έγγραφο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</a:t>
            </a:r>
            <a:r>
              <a:rPr lang="en-US" i="1" dirty="0" smtClean="0">
                <a:latin typeface="+mn-lt"/>
              </a:rPr>
              <a:t>insurance</a:t>
            </a:r>
            <a:endParaRPr lang="en-US" i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</a:t>
            </a:r>
            <a:r>
              <a:rPr lang="en-US" dirty="0" smtClean="0">
                <a:solidFill>
                  <a:srgbClr val="C00000"/>
                </a:solidFill>
              </a:rPr>
              <a:t>0+0+</a:t>
            </a:r>
            <a:r>
              <a:rPr lang="el-G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0.</a:t>
            </a:r>
            <a:r>
              <a:rPr lang="el-GR" dirty="0" smtClean="0">
                <a:solidFill>
                  <a:srgbClr val="C00000"/>
                </a:solidFill>
              </a:rPr>
              <a:t>52*0.52=)</a:t>
            </a:r>
            <a:r>
              <a:rPr lang="en-US" dirty="0" smtClean="0">
                <a:solidFill>
                  <a:srgbClr val="C00000"/>
                </a:solidFill>
              </a:rPr>
              <a:t>27+</a:t>
            </a:r>
            <a:r>
              <a:rPr lang="el-GR" dirty="0" smtClean="0">
                <a:solidFill>
                  <a:srgbClr val="C00000"/>
                </a:solidFill>
              </a:rPr>
              <a:t>(0.78*0.68=)</a:t>
            </a:r>
            <a:r>
              <a:rPr lang="en-US" dirty="0" smtClean="0">
                <a:solidFill>
                  <a:srgbClr val="C00000"/>
                </a:solidFill>
              </a:rPr>
              <a:t>0.53 </a:t>
            </a:r>
            <a:r>
              <a:rPr lang="en-US" dirty="0">
                <a:solidFill>
                  <a:srgbClr val="C00000"/>
                </a:solidFill>
              </a:rPr>
              <a:t>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/>
                <a:t>Μήκος Εγγράφου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20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/>
                <a:t>Μήκος Ερωτήματος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21" name="Εξίσωση" r:id="rId5" imgW="1752600" imgH="254000" progId="Equation.3">
                    <p:embed/>
                  </p:oleObj>
                </mc:Choice>
                <mc:Fallback>
                  <p:oleObj name="Εξίσωση" r:id="rId5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Θέματα 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Που αποθηκεύουμε τις συχνότητες;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Μια καλή δομή για τον υπολογισμό του </a:t>
            </a:r>
            <a:r>
              <a:rPr lang="en-US" sz="2800" dirty="0">
                <a:latin typeface="+mn-lt"/>
              </a:rPr>
              <a:t>top-</a:t>
            </a:r>
            <a:r>
              <a:rPr lang="en-US" sz="2800" i="1" dirty="0">
                <a:latin typeface="+mn-lt"/>
              </a:rPr>
              <a:t>k</a:t>
            </a:r>
            <a:r>
              <a:rPr lang="en-US" sz="2800" dirty="0">
                <a:latin typeface="+mn-lt"/>
              </a:rPr>
              <a:t>?</a:t>
            </a:r>
            <a:endParaRPr lang="el-GR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Βοηθάει η διάταξη των εγγράφων με βάση το </a:t>
            </a:r>
            <a:r>
              <a:rPr lang="en-US" sz="2800" dirty="0" smtClean="0">
                <a:latin typeface="+mn-lt"/>
              </a:rPr>
              <a:t>id; </a:t>
            </a:r>
            <a:r>
              <a:rPr lang="el-GR" sz="2800" dirty="0" smtClean="0">
                <a:latin typeface="+mn-lt"/>
              </a:rPr>
              <a:t>Πιο χρήσιμη διάταξη;</a:t>
            </a:r>
          </a:p>
          <a:p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1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Επέκταση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3825792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endParaRPr lang="en-US" i="1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90689"/>
            <a:ext cx="6024603" cy="174609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5387336"/>
            <a:ext cx="8458200" cy="369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Η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συχνότητα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+mn-cs"/>
              </a:rPr>
              <a:t>idf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+mn-cs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latin typeface="Calibri"/>
                <a:cs typeface="+mn-cs"/>
              </a:rPr>
              <a:t>αποθηκεύεται στο λεξικό μαζί με τον όρο </a:t>
            </a:r>
            <a:r>
              <a:rPr lang="en-US" dirty="0" smtClean="0">
                <a:latin typeface="Calibri"/>
                <a:cs typeface="+mn-cs"/>
              </a:rPr>
              <a:t>t</a:t>
            </a:r>
            <a:r>
              <a:rPr lang="el-GR" dirty="0" smtClean="0">
                <a:latin typeface="Calibri"/>
                <a:cs typeface="+mn-cs"/>
              </a:rPr>
              <a:t> (το μήκος της αντίστοιχης λίστας</a:t>
            </a:r>
            <a:r>
              <a:rPr lang="en-US" dirty="0" smtClean="0">
                <a:latin typeface="Calibri"/>
                <a:cs typeface="+mn-cs"/>
              </a:rPr>
              <a:t> </a:t>
            </a:r>
            <a:r>
              <a:rPr lang="el-GR" dirty="0" smtClean="0">
                <a:latin typeface="Calibri"/>
                <a:cs typeface="+mn-cs"/>
              </a:rPr>
              <a:t>καταχωρήσεων) </a:t>
            </a:r>
            <a:endParaRPr lang="en-US" baseline="-2500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ανά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έγγραφο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4779" y="2209800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Μπορούμε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να διατρέχουμε τις λίστες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ίδιας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 smtClean="0">
                <a:ea typeface="ＭＳ Ｐゴシック" charset="-128"/>
              </a:rPr>
              <a:t>Η </a:t>
            </a:r>
            <a:r>
              <a:rPr lang="el-GR" sz="2400" dirty="0">
                <a:ea typeface="ＭＳ Ｐゴシック" charset="-128"/>
              </a:rPr>
              <a:t>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κειμένου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Μία </a:t>
            </a:r>
            <a:r>
              <a:rPr lang="el-GR" sz="2400" dirty="0">
                <a:ea typeface="ＭＳ Ｐゴシック" charset="-128"/>
              </a:rPr>
              <a:t>ή περισσότερες λέξεις σε μια φυσική </a:t>
            </a:r>
            <a:r>
              <a:rPr lang="el-GR" sz="2400" dirty="0" smtClean="0">
                <a:ea typeface="ＭＳ Ｐゴシック" charset="-128"/>
              </a:rPr>
              <a:t>γλώσσα (αντί για μια γλώσσα ερωτημάτων με τελεστές και εκφράσεις</a:t>
            </a:r>
            <a:r>
              <a:rPr lang="el-GR" sz="2400" dirty="0">
                <a:ea typeface="ＭＳ Ｐゴシック" charset="-128"/>
              </a:rPr>
              <a:t>)</a:t>
            </a:r>
            <a:endParaRPr lang="el-GR" sz="2400" dirty="0" smtClean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8786842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Ερώτημα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 [Brutus Caesar]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Διατρέχουμε παράλληλα τις λίστες για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Brutus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Caesar</a:t>
            </a:r>
          </a:p>
        </p:txBody>
      </p:sp>
      <p:pic>
        <p:nvPicPr>
          <p:cNvPr id="16" name="Picture 15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799" y="135731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βαρών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389" y="1364881"/>
            <a:ext cx="8051021" cy="298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συνημίτονο:</a:t>
            </a:r>
          </a:p>
          <a:p>
            <a:pPr lvl="1" defTabSz="449263">
              <a:buClr>
                <a:srgbClr val="336699"/>
              </a:buClr>
            </a:pP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Εξαρτάται από τη μέθοδο – ίσως χρειαστεί να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αποθηκεύσουμε και το μήκος του εγγράφου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(για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 ή να αποθηκεύσουμε τις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κανονικοποιημένες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τιμές (αντί του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Τροποποιήσεις εγγράφων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τι αλλάζει;</a:t>
            </a:r>
            <a:endParaRPr lang="el-GR" dirty="0">
              <a:solidFill>
                <a:srgbClr val="000000"/>
              </a:solidFill>
              <a:latin typeface="Calibri"/>
            </a:endParaRPr>
          </a:p>
          <a:p>
            <a:pPr lvl="1" defTabSz="449263">
              <a:buClr>
                <a:srgbClr val="336699"/>
              </a:buClr>
            </a:pP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q</a:t>
            </a:r>
            <a:endParaRPr lang="el-GR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</a:pP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κάθε όρος μόνο μια φορά στο ερώτημα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μπορεί να αγνοηθεί,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πότε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απλώς να αθροίζουμε τα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endParaRPr lang="el-GR" baseline="-25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392" y="1485900"/>
            <a:ext cx="8458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</a:t>
            </a:r>
            <a:r>
              <a:rPr lang="el-GR" u="sng" dirty="0" smtClean="0">
                <a:solidFill>
                  <a:srgbClr val="000000"/>
                </a:solidFill>
                <a:latin typeface="Calibri"/>
                <a:cs typeface="+mn-cs"/>
              </a:rPr>
              <a:t>πιο αποδοτικός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τρόπος να υπολογίσουμε </a:t>
            </a:r>
            <a:r>
              <a:rPr lang="el-GR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 smtClean="0">
                <a:latin typeface="+mn-lt"/>
              </a:rPr>
              <a:t> Έστω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τα έγγραφα με μη μηδενικό συνημίτονο. Μπορούμε να βρούμε τα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καλύτερα </a:t>
            </a:r>
            <a:r>
              <a:rPr lang="el-GR" i="1" u="sng" dirty="0" smtClean="0">
                <a:latin typeface="+mn-lt"/>
              </a:rPr>
              <a:t>χωρίς διάταξη όλων</a:t>
            </a:r>
            <a:r>
              <a:rPr lang="el-GR" i="1" dirty="0" smtClean="0">
                <a:latin typeface="+mn-lt"/>
              </a:rPr>
              <a:t> των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εγγράφων; </a:t>
            </a:r>
            <a:endParaRPr lang="el-G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6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52400" y="280912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min-heap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96780" y="135731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σε πίνακα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pic>
        <p:nvPicPr>
          <p:cNvPr id="263170" name="Picture 2" descr="http://www.cs.cmu.edu/~adamchik/15-121/lectures/Binary%20Heaps/pix/comple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85331"/>
            <a:ext cx="5105400" cy="3848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782" y="5347288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Η ρίζα είναι στη θέση 1 του πίνακα.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Για το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l-GR" sz="2000" dirty="0" smtClean="0">
                <a:latin typeface="+mn-lt"/>
              </a:rPr>
              <a:t>-οστό στοιχείο: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Το αριστερό παιδί είναι στη θέση </a:t>
            </a:r>
            <a:r>
              <a:rPr lang="en-US" sz="2000" dirty="0" smtClean="0">
                <a:latin typeface="+mn-lt"/>
              </a:rPr>
              <a:t>2*</a:t>
            </a:r>
            <a:r>
              <a:rPr lang="en-US" sz="2000" dirty="0" err="1">
                <a:latin typeface="+mn-lt"/>
              </a:rPr>
              <a:t>i</a:t>
            </a:r>
            <a:endParaRPr lang="en-US" sz="2000" dirty="0" smtClean="0">
              <a:latin typeface="+mn-lt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Το δεξί παιδί είναι στη θέση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2*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+1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γονέας στη θέση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/2 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2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Εισαγωγή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 νέο στοιχείο εισάγεται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το τελευταίο στοιχείο </a:t>
            </a:r>
            <a:r>
              <a:rPr lang="el-GR" sz="2000" dirty="0" smtClean="0">
                <a:latin typeface="+mn-lt"/>
              </a:rPr>
              <a:t>(στο τέλος του </a:t>
            </a:r>
            <a:r>
              <a:rPr lang="en-US" sz="2000" dirty="0" smtClean="0">
                <a:latin typeface="+mn-lt"/>
              </a:rPr>
              <a:t>heap)</a:t>
            </a:r>
          </a:p>
          <a:p>
            <a:r>
              <a:rPr lang="el-GR" sz="2000" dirty="0" smtClean="0">
                <a:latin typeface="+mn-lt"/>
              </a:rPr>
              <a:t>Η ιδιότητα του </a:t>
            </a:r>
            <a:r>
              <a:rPr lang="en-US" sz="2000" dirty="0" smtClean="0">
                <a:latin typeface="+mn-lt"/>
              </a:rPr>
              <a:t>heap </a:t>
            </a:r>
            <a:r>
              <a:rPr lang="el-GR" sz="2000" dirty="0" smtClean="0">
                <a:latin typeface="+mn-lt"/>
              </a:rPr>
              <a:t>εξασφαλίζεται με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σύγκριση του στοιχείου με τον γονιό του</a:t>
            </a:r>
            <a:r>
              <a:rPr lang="el-GR" sz="2000" dirty="0" smtClean="0">
                <a:latin typeface="+mn-lt"/>
              </a:rPr>
              <a:t> και μετακίνηση του προς τα πάνω </a:t>
            </a:r>
            <a:r>
              <a:rPr lang="en-US" sz="2000" dirty="0" smtClean="0">
                <a:latin typeface="+mn-lt"/>
              </a:rPr>
              <a:t>(swap with parent) </a:t>
            </a:r>
            <a:r>
              <a:rPr lang="el-GR" sz="2000" dirty="0" smtClean="0">
                <a:latin typeface="+mn-lt"/>
              </a:rPr>
              <a:t>μέχρι να συναντήσει στοιχείο ίσο ή μεγαλύτερο (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percolation up</a:t>
            </a:r>
            <a:r>
              <a:rPr lang="el-GR" sz="2000" dirty="0" smtClean="0">
                <a:latin typeface="+mn-lt"/>
              </a:rPr>
              <a:t>)</a:t>
            </a:r>
            <a:r>
              <a:rPr lang="en-US" sz="2000" dirty="0" smtClean="0">
                <a:latin typeface="+mn-lt"/>
              </a:rPr>
              <a:t>. </a:t>
            </a:r>
            <a:endParaRPr lang="el-GR" sz="2000" dirty="0">
              <a:latin typeface="+mn-lt"/>
            </a:endParaRPr>
          </a:p>
        </p:txBody>
      </p:sp>
      <p:pic>
        <p:nvPicPr>
          <p:cNvPr id="262146" name="Picture 2" descr="http://www.cs.cmu.edu/~adamchik/15-121/lectures/Binary%20Heaps/pix/inser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029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066800" y="518100"/>
            <a:ext cx="67056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Διαγραφή μικρότερου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 μικρότερο στοιχείο βρίσκεται </a:t>
            </a:r>
            <a:r>
              <a:rPr lang="el-GR" sz="2000" i="1" dirty="0" smtClean="0">
                <a:latin typeface="+mn-lt"/>
              </a:rPr>
              <a:t>στη ρίζα </a:t>
            </a:r>
            <a:r>
              <a:rPr lang="el-GR" sz="2000" dirty="0" smtClean="0">
                <a:latin typeface="+mn-lt"/>
              </a:rPr>
              <a:t>(το πρώτο στοιχείο του πίνακα)</a:t>
            </a:r>
          </a:p>
          <a:p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σβήνουμε από τη λίστα και το αντικαθιστούμε με το τελευταίο στοιχείο στη λίστα, εξασφαλίζοντας την ιδιότητα του </a:t>
            </a:r>
            <a:r>
              <a:rPr lang="en-US" sz="2000" dirty="0" smtClean="0">
                <a:latin typeface="+mn-lt"/>
              </a:rPr>
              <a:t>heap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συγκρίνοντας με τα παιδιά του</a:t>
            </a:r>
            <a:r>
              <a:rPr lang="el-GR" sz="2000" dirty="0" smtClean="0">
                <a:latin typeface="+mn-lt"/>
              </a:rPr>
              <a:t> (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percolating down</a:t>
            </a:r>
            <a:r>
              <a:rPr lang="el-GR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3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723900" y="495404"/>
            <a:ext cx="7772400" cy="1143000"/>
          </a:xfrm>
        </p:spPr>
        <p:txBody>
          <a:bodyPr/>
          <a:lstStyle/>
          <a:p>
            <a:pPr lvl="0" defTabSz="449263" eaLnBrk="1" hangingPunct="1"/>
            <a:r>
              <a:rPr lang="el-GR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Επιλογή των κορυφαίων </a:t>
            </a:r>
            <a:r>
              <a:rPr lang="en-US" sz="3400" i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</a:t>
            </a:r>
            <a:r>
              <a:rPr lang="el-GR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σε </a:t>
            </a:r>
            <a:r>
              <a:rPr lang="en-US" sz="3400" i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O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(</a:t>
            </a:r>
            <a:r>
              <a:rPr lang="en-US" sz="3400" i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N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log </a:t>
            </a:r>
            <a:r>
              <a:rPr lang="en-US" sz="3400" i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καλύτερα 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of heap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heap-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delete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root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           heap-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add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</a:t>
            </a:r>
            <a:r>
              <a:rPr lang="el-GR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	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71600" y="663827"/>
            <a:ext cx="6248400" cy="6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Πιο αποδοτικός υπολογισμός;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2379" y="1605066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ταξινόμηση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(merge)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έχει πολυπλοκότητα χρόνου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 smtClean="0">
                <a:solidFill>
                  <a:srgbClr val="000000"/>
                </a:solidFill>
                <a:latin typeface="Calibri"/>
                <a:cs typeface="+mn-cs"/>
              </a:rPr>
              <a:t>10</a:t>
            </a:r>
            <a:r>
              <a:rPr lang="el-GR" baseline="30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(δηλαδή, πρέπει να «δούμε» όλα τα έγγραφα)</a:t>
            </a:r>
            <a:endParaRPr lang="de-DE" i="1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λύνουμε το πρόβλημα των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sublinear. (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20346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Ασφαλής (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και μη ασφαλής 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(non-safe)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διάταξη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346" y="2250831"/>
            <a:ext cx="7639050" cy="22862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 όρος </a:t>
            </a: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ασφαλής διάταξη (</a:t>
            </a:r>
            <a:r>
              <a:rPr lang="en-US" altLang="el-GR" sz="2400" dirty="0" smtClean="0">
                <a:solidFill>
                  <a:schemeClr val="accent2">
                    <a:lumMod val="75000"/>
                  </a:schemeClr>
                </a:solidFill>
              </a:rPr>
              <a:t>safe ranking</a:t>
            </a:r>
            <a:r>
              <a:rPr lang="el-GR" altLang="en-US" sz="24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altLang="en-US" sz="2400" dirty="0" smtClean="0"/>
              <a:t>χρησιμοποιείται για μεθόδους που εξασφαλίζουν ότι τα </a:t>
            </a:r>
            <a:r>
              <a:rPr lang="en-US" altLang="el-GR" sz="2400" dirty="0" smtClean="0">
                <a:solidFill>
                  <a:srgbClr val="FF0000"/>
                </a:solidFill>
              </a:rPr>
              <a:t>K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έγγραφα που επιστέφονται είναι </a:t>
            </a:r>
            <a:r>
              <a:rPr lang="el-GR" altLang="el-GR" sz="2400" i="1" dirty="0" smtClean="0"/>
              <a:t>ακριβώς</a:t>
            </a:r>
            <a:r>
              <a:rPr lang="el-GR" altLang="el-GR" sz="2400" dirty="0" smtClean="0"/>
              <a:t> τα </a:t>
            </a:r>
            <a:r>
              <a:rPr lang="el-GR" altLang="el-GR" sz="2400" dirty="0" smtClean="0">
                <a:solidFill>
                  <a:srgbClr val="FF0000"/>
                </a:solidFill>
              </a:rPr>
              <a:t>Κ</a:t>
            </a:r>
            <a:r>
              <a:rPr lang="el-GR" altLang="el-GR" sz="2400" dirty="0" smtClean="0"/>
              <a:t> έγγραφα με το μεγαλύτερο </a:t>
            </a:r>
            <a:r>
              <a:rPr lang="en-US" altLang="el-GR" sz="2400" dirty="0" smtClean="0"/>
              <a:t>score</a:t>
            </a:r>
            <a:endParaRPr lang="el-GR" alt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Μη ασφαλής (ή </a:t>
            </a:r>
            <a:r>
              <a:rPr lang="en-US" altLang="el-GR" sz="2400" dirty="0" smtClean="0">
                <a:solidFill>
                  <a:schemeClr val="accent2">
                    <a:lumMod val="75000"/>
                  </a:schemeClr>
                </a:solidFill>
              </a:rPr>
              <a:t>inexact) </a:t>
            </a: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διάταξη </a:t>
            </a:r>
            <a:r>
              <a:rPr lang="el-GR" altLang="el-GR" sz="2400" dirty="0" smtClean="0"/>
              <a:t>μας δίνει «καλά» </a:t>
            </a:r>
            <a:r>
              <a:rPr lang="el-GR" altLang="el-GR" sz="2400" dirty="0" smtClean="0">
                <a:solidFill>
                  <a:srgbClr val="FF0000"/>
                </a:solidFill>
              </a:rPr>
              <a:t>Κ</a:t>
            </a:r>
            <a:r>
              <a:rPr lang="el-GR" altLang="el-GR" sz="2400" dirty="0" smtClean="0"/>
              <a:t> έγγραφα αλλά όχι απαραίτητα τα κορυφαία </a:t>
            </a:r>
            <a:r>
              <a:rPr lang="el-GR" altLang="el-GR" sz="2400" dirty="0" smtClean="0">
                <a:solidFill>
                  <a:srgbClr val="FF0000"/>
                </a:solidFill>
              </a:rPr>
              <a:t>Κ</a:t>
            </a:r>
            <a:r>
              <a:rPr lang="el-GR" altLang="el-GR" sz="2400" dirty="0" smtClean="0"/>
              <a:t> 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αποδεκτή αλλά πρέπει να εξασφαλίσουμε ότι δεν είμαστε «πολύ μακριά» από την ασφαλή διάταξη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Έτσι και αλλιώς, η </a:t>
            </a:r>
            <a:r>
              <a:rPr lang="en-US" altLang="el-GR" sz="2000" dirty="0" err="1" smtClean="0"/>
              <a:t>tf.idf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στάθμιση δεν είναι ακριβής αποτίμηση της συνάφειας, αλλά μια εκτίμηση της</a:t>
            </a:r>
            <a:endParaRPr lang="en-US" altLang="el-GR" sz="200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7.1.1</a:t>
            </a:r>
          </a:p>
        </p:txBody>
      </p:sp>
    </p:spTree>
    <p:extLst>
      <p:ext uri="{BB962C8B-B14F-4D97-AF65-F5344CB8AC3E}">
        <p14:creationId xmlns:p14="http://schemas.microsoft.com/office/powerpoint/2010/main" val="21625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 smtClean="0">
                <a:ea typeface="ＭＳ Ｐゴシック" charset="-128"/>
              </a:rPr>
              <a:t>το </a:t>
            </a:r>
            <a:r>
              <a:rPr lang="el-GR" i="1" dirty="0" smtClean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 smtClean="0">
                <a:ea typeface="ＭＳ Ｐゴシック" charset="-128"/>
              </a:rPr>
              <a:t>ή με βάση </a:t>
            </a:r>
            <a:r>
              <a:rPr lang="el-GR" i="1" dirty="0" smtClean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Πως διατάσουμε-διαβαθμίζουμε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Αναθέτουμε ένα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 smtClean="0">
                <a:ea typeface="ＭＳ Ｐゴシック" charset="-128"/>
              </a:rPr>
              <a:t> (</a:t>
            </a:r>
            <a:r>
              <a:rPr lang="en-US" sz="2000" dirty="0" smtClean="0">
                <a:ea typeface="ＭＳ Ｐゴシック" charset="-128"/>
              </a:rPr>
              <a:t>score</a:t>
            </a:r>
            <a:r>
              <a:rPr lang="el-GR" sz="2000" dirty="0" smtClean="0">
                <a:ea typeface="ＭＳ Ｐゴシック" charset="-128"/>
              </a:rPr>
              <a:t>)</a:t>
            </a:r>
            <a:r>
              <a:rPr lang="en-US" sz="2000" dirty="0" smtClean="0">
                <a:ea typeface="ＭＳ Ｐゴシック" charset="-128"/>
              </a:rPr>
              <a:t> – </a:t>
            </a:r>
            <a:r>
              <a:rPr lang="el-GR" sz="2000" dirty="0" smtClean="0">
                <a:ea typeface="ＭＳ Ｐゴシック" charset="-128"/>
              </a:rPr>
              <a:t>ας πούμε στο </a:t>
            </a:r>
            <a:r>
              <a:rPr lang="en-US" sz="2000" dirty="0" smtClean="0">
                <a:ea typeface="ＭＳ Ｐゴシック" charset="-128"/>
              </a:rPr>
              <a:t>[0, 1] – </a:t>
            </a:r>
            <a:r>
              <a:rPr lang="el-GR" sz="2000" dirty="0" smtClean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score(</a:t>
            </a:r>
            <a:r>
              <a:rPr lang="en-US" sz="2000" i="1" dirty="0" smtClean="0">
                <a:ea typeface="ＭＳ Ｐゴシック" charset="-128"/>
              </a:rPr>
              <a:t>d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n-US" sz="2000" i="1" dirty="0" smtClean="0">
                <a:ea typeface="ＭＳ Ｐゴシック" charset="-128"/>
              </a:rPr>
              <a:t>q</a:t>
            </a:r>
            <a:r>
              <a:rPr lang="en-US" sz="2000" dirty="0" smtClean="0">
                <a:ea typeface="ＭＳ Ｐゴシック" charset="-128"/>
              </a:rPr>
              <a:t>): </a:t>
            </a:r>
            <a:r>
              <a:rPr lang="el-GR" sz="2000" dirty="0" smtClean="0">
                <a:ea typeface="ＭＳ Ｐゴシック" charset="-128"/>
              </a:rPr>
              <a:t>μετρά πόσο καλά το </a:t>
            </a:r>
            <a:r>
              <a:rPr lang="el-GR" sz="2000" i="1" dirty="0" smtClean="0">
                <a:ea typeface="ＭＳ Ｐゴシック" charset="-128"/>
              </a:rPr>
              <a:t>έγγραφο </a:t>
            </a:r>
            <a:r>
              <a:rPr lang="en-US" sz="2000" i="1" dirty="0" smtClean="0">
                <a:ea typeface="ＭＳ Ｐゴシック" charset="-128"/>
              </a:rPr>
              <a:t>d </a:t>
            </a:r>
            <a:r>
              <a:rPr lang="en-US" sz="2000" dirty="0" smtClean="0">
                <a:ea typeface="ＭＳ Ｐゴシック" charset="-128"/>
              </a:rPr>
              <a:t>“</a:t>
            </a:r>
            <a:r>
              <a:rPr lang="el-GR" sz="2000" dirty="0" smtClean="0">
                <a:ea typeface="ＭＳ Ｐゴシック" charset="-128"/>
              </a:rPr>
              <a:t>ταιριάζει</a:t>
            </a:r>
            <a:r>
              <a:rPr lang="en-US" sz="2000" dirty="0" smtClean="0">
                <a:ea typeface="ＭＳ Ｐゴシック" charset="-128"/>
              </a:rPr>
              <a:t>”</a:t>
            </a:r>
            <a:r>
              <a:rPr lang="el-GR" sz="2000" dirty="0" smtClean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</a:t>
            </a:r>
            <a:r>
              <a:rPr lang="en-US" sz="2000" dirty="0" smtClean="0">
                <a:ea typeface="ＭＳ Ｐゴシック" charset="-128"/>
              </a:rPr>
              <a:t>match)  </a:t>
            </a:r>
            <a:r>
              <a:rPr lang="el-GR" sz="2000" dirty="0" smtClean="0">
                <a:ea typeface="ＭＳ Ｐゴシック" charset="-128"/>
              </a:rPr>
              <a:t>με το </a:t>
            </a:r>
            <a:r>
              <a:rPr lang="el-GR" sz="2000" i="1" dirty="0" smtClean="0">
                <a:ea typeface="ＭＳ Ｐゴシック" charset="-128"/>
              </a:rPr>
              <a:t>ερώτημα</a:t>
            </a:r>
            <a:r>
              <a:rPr lang="en-US" sz="2000" i="1" dirty="0" smtClean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328026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Γενική προσέγγιση «ψαλιδίσματος»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pruning)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266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Βρες ένα </a:t>
            </a:r>
            <a:r>
              <a:rPr lang="el-GR" sz="2400" b="1" dirty="0" smtClean="0">
                <a:solidFill>
                  <a:schemeClr val="tx1"/>
                </a:solidFill>
                <a:ea typeface="ＭＳ Ｐゴシック" pitchFamily="34" charset="-128"/>
              </a:rPr>
              <a:t>σύνολο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από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υποψήφια έγγραφα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sz="2400" i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 &lt; |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|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i="1" dirty="0" smtClean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i="1" dirty="0" smtClean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i="1" dirty="0" smtClean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top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Επέστρεψε τα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top K 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έγγραφα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του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endParaRPr lang="el-GR" sz="2400" dirty="0" smtClean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 είναι ένα ψαλίδισμα (</a:t>
            </a:r>
            <a:r>
              <a:rPr lang="en-US" sz="2400" u="sng" dirty="0" smtClean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sz="2400" u="sng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sz="2400" dirty="0" smtClean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6" y="5267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+mn-lt"/>
              </a:rPr>
              <a:t>Θα δούμε σχετικούς </a:t>
            </a:r>
            <a:r>
              <a:rPr lang="el-GR" sz="2800" i="1" dirty="0" err="1" smtClean="0">
                <a:latin typeface="+mn-lt"/>
              </a:rPr>
              <a:t>ευριστικούς</a:t>
            </a:r>
            <a:endParaRPr lang="el-GR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1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Περιορισμός του ευρετηρίου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(index elimination)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sz="2400" i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του ερωτήματος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Μπορούμε να επεκτείνουμε αυτήν την ιδέα; 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μεγάλο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l-GR" sz="1600" dirty="0" smtClean="0"/>
              <a:t> </a:t>
            </a:r>
            <a:r>
              <a:rPr lang="en-US" sz="1600" dirty="0" smtClean="0"/>
              <a:t>7.1.2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53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Μόνο όροι με μεγάλο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7" y="1905000"/>
            <a:ext cx="8329613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πολλά έγγραφα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μεγάλες λίστες καταχωρήσεων)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val="33015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35731"/>
            <a:ext cx="86868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30924"/>
            <a:ext cx="7924800" cy="38666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πολλούς όρους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υπολογίζουμε τους βαθμούς μόνο των εγγράφων που περιέχουν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αρκετούς από τους όρους του ερωτήματος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τουλάχιστον 3 από τους 4 όρους</a:t>
            </a:r>
          </a:p>
          <a:p>
            <a:pPr lvl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μερικής σύζευξης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pPr lvl="1"/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val="4161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latin typeface="+mn-lt"/>
              </a:rPr>
              <a:t>Υπολογισμοί βαθμών μόνο για τα έγγραφα 8, 16 και 32</a:t>
            </a:r>
            <a:endParaRPr lang="en-US" dirty="0"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1" y="4653546"/>
            <a:ext cx="78486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3 από τους 4 όρους του ερωτήματος</a:t>
            </a:r>
          </a:p>
        </p:txBody>
      </p:sp>
    </p:spTree>
    <p:extLst>
      <p:ext uri="{BB962C8B-B14F-4D97-AF65-F5344CB8AC3E}">
        <p14:creationId xmlns:p14="http://schemas.microsoft.com/office/powerpoint/2010/main" val="395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πρωταθλητών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850" y="1562204"/>
            <a:ext cx="8362950" cy="1828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κάθε όρο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ή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κάθε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τα καλύτερα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έγγραφα)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</a:t>
            </a:r>
            <a:r>
              <a:rPr lang="el-GR" sz="2000" i="1" dirty="0" smtClean="0">
                <a:solidFill>
                  <a:srgbClr val="FF0000"/>
                </a:solidFill>
                <a:ea typeface="ＭＳ Ｐゴシック" pitchFamily="34" charset="-128"/>
              </a:rPr>
              <a:t>με το καλύτερο </a:t>
            </a:r>
            <a:r>
              <a:rPr lang="en-US" sz="2000" i="1" dirty="0" err="1" smtClean="0">
                <a:solidFill>
                  <a:srgbClr val="FF0000"/>
                </a:solidFill>
                <a:ea typeface="ＭＳ Ｐゴシック" pitchFamily="34" charset="-128"/>
              </a:rPr>
              <a:t>tf</a:t>
            </a:r>
            <a:endParaRPr lang="en-US" sz="2000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ως Α την ένωση των λιστών πρωταθλητών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τους όρους του ερωτήματος, υπολόγισε μόνο τους βαθμούς για τα έγγραφα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7.1.3</a:t>
            </a:r>
          </a:p>
        </p:txBody>
      </p:sp>
    </p:spTree>
    <p:extLst>
      <p:ext uri="{BB962C8B-B14F-4D97-AF65-F5344CB8AC3E}">
        <p14:creationId xmlns:p14="http://schemas.microsoft.com/office/powerpoint/2010/main" val="25504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 ανά όρο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730375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ανά-όρο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-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a-term-at-a-time</a:t>
            </a:r>
            <a:r>
              <a:rPr lang="en-US" sz="2800" dirty="0" smtClean="0">
                <a:latin typeface="Calibri"/>
                <a:cs typeface="+mn-cs"/>
              </a:rPr>
              <a:t>)</a:t>
            </a:r>
            <a:endParaRPr lang="el-GR" sz="28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Επεξεργαζόμαστε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όλη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τη λίστα καταχωρήσεων για τον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πρώτο όρο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του ερωτήματος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Δημιουργούμε ένα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συσσωρευτή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των βαθμών για κάθε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δεύτερο όρο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κοκ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ανά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term-at-a-time)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(accumulators)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144" y="530781"/>
            <a:ext cx="8929718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144" y="1295400"/>
            <a:ext cx="8320118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Διατάσσουμε τα έγγραφα στις λίστες καταχωρήσεων με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βάση το βάρος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weight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en-US" altLang="zh-CN" i="1" dirty="0" err="1">
                <a:solidFill>
                  <a:srgbClr val="C00000"/>
                </a:solidFill>
                <a:latin typeface="Calibri"/>
              </a:rPr>
              <a:t>wf</a:t>
            </a:r>
            <a:r>
              <a:rPr lang="en-US" altLang="zh-CN" i="1" baseline="-25000" dirty="0" err="1">
                <a:solidFill>
                  <a:srgbClr val="C00000"/>
                </a:solidFill>
                <a:latin typeface="Calibri"/>
              </a:rPr>
              <a:t>t,d</a:t>
            </a:r>
            <a:r>
              <a:rPr lang="en-US" altLang="zh-CN" i="1" baseline="-25000" dirty="0">
                <a:solidFill>
                  <a:srgbClr val="C00000"/>
                </a:solidFill>
                <a:latin typeface="Calibri"/>
              </a:rPr>
              <a:t> </a:t>
            </a:r>
            <a:endParaRPr lang="el-GR" altLang="zh-CN" i="1" baseline="-25000" dirty="0">
              <a:solidFill>
                <a:srgbClr val="C00000"/>
              </a:solidFill>
              <a:latin typeface="Calibri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i="1" baseline="-25000" dirty="0">
              <a:solidFill>
                <a:srgbClr val="C00000"/>
              </a:solidFill>
              <a:latin typeface="Calibri"/>
              <a:ea typeface="宋体" pitchFamily="2" charset="-122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l-GR" sz="2000" dirty="0" smtClean="0">
                <a:latin typeface="Calibri"/>
              </a:rPr>
              <a:t>Η </a:t>
            </a:r>
            <a:r>
              <a:rPr lang="el-GR" sz="2000" dirty="0">
                <a:latin typeface="Calibri"/>
              </a:rPr>
              <a:t>απλούστερη περίπτωση, </a:t>
            </a:r>
            <a:r>
              <a:rPr lang="en-US" sz="2000" dirty="0">
                <a:latin typeface="Calibri"/>
              </a:rPr>
              <a:t>normalized </a:t>
            </a:r>
            <a:r>
              <a:rPr lang="en-US" sz="2000" dirty="0" err="1">
                <a:latin typeface="Calibri"/>
              </a:rPr>
              <a:t>tf-idf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weight</a:t>
            </a:r>
            <a:endParaRPr lang="el-GR" sz="2000" dirty="0">
              <a:latin typeface="Calibri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Τα «καλά» έγγραφα για έναν όρο είναι στην αρχή της λίστας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Όχι κοινή διάταξη των εγγράφων σε όλες τις λίστες</a:t>
            </a:r>
            <a:r>
              <a:rPr lang="en-US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Αλλά, δε μπορούμε να υπολογίσουμε ένα συνολικό βαθμό για κάθε έγγραφο με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merge sort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→ “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συσσωρεύουμε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”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τους βαθμούς για τα έγγραφα ανά όρο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685904"/>
            <a:ext cx="892971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Προσέγγιση: δεν επεξεργαζόμαστε τις καταχωρήσεις που θα συνεισφέρουν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λίγο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στον τελικό βαθμό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1600" i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στην αρχή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αυτών των ταξινομημένων λιστών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ενώ επεξεργαζόμαστε τις λίστες καταχωρήσεων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2087045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l-GR" dirty="0" smtClean="0">
                <a:ea typeface="ＭＳ Ｐゴシック" charset="-128"/>
              </a:rPr>
              <a:t>, εγγράφου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)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				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score(d, q)</a:t>
            </a:r>
            <a:endParaRPr lang="el-GR" sz="24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6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dirty="0" smtClean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Όσο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dirty="0" smtClean="0"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θα πρέπει να είναι ο βαθμός 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ανά όρο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φέρεις όλη τη λίστα καταχωρήσεων, μόνο τα πρώτα στοιχεία της 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83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6927" y="313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Πρόωρος τερματισμός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2125662"/>
            <a:ext cx="7886700" cy="2644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sz="2400" i="1" dirty="0" smtClean="0">
                <a:ea typeface="ＭＳ Ｐゴシック" pitchFamily="34" charset="-128"/>
              </a:rPr>
              <a:t>t</a:t>
            </a:r>
            <a:r>
              <a:rPr lang="el-GR" sz="2400" i="1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σταμάτα νωρίς αφού: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Δεις ένα προκαθορισμένο αριθμό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από έγγραφα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 smtClean="0">
                <a:ea typeface="宋体" pitchFamily="2" charset="-122"/>
              </a:rPr>
              <a:t>Τ</a:t>
            </a:r>
            <a:r>
              <a:rPr lang="el-GR" altLang="zh-CN" sz="2400" dirty="0" smtClean="0">
                <a:ea typeface="ＭＳ Ｐゴシック" pitchFamily="34" charset="-128"/>
              </a:rPr>
              <a:t>ο </a:t>
            </a:r>
            <a:r>
              <a:rPr lang="en-US" altLang="zh-CN" sz="2400" i="1" dirty="0" err="1" smtClean="0">
                <a:ea typeface="宋体" pitchFamily="2" charset="-122"/>
              </a:rPr>
              <a:t>wf</a:t>
            </a:r>
            <a:r>
              <a:rPr lang="en-US" altLang="zh-CN" sz="2400" i="1" baseline="-25000" dirty="0" err="1" smtClean="0">
                <a:ea typeface="宋体" pitchFamily="2" charset="-122"/>
              </a:rPr>
              <a:t>t,d</a:t>
            </a:r>
            <a:r>
              <a:rPr lang="en-US" altLang="zh-CN" sz="2400" i="1" baseline="-25000" dirty="0" smtClean="0">
                <a:ea typeface="宋体" pitchFamily="2" charset="-122"/>
              </a:rPr>
              <a:t>  </a:t>
            </a:r>
            <a:r>
              <a:rPr lang="el-GR" altLang="zh-CN" sz="2400" dirty="0" smtClean="0">
                <a:ea typeface="宋体" pitchFamily="2" charset="-122"/>
              </a:rPr>
              <a:t>πέφτει κάτω από κάποιο </a:t>
            </a:r>
            <a:r>
              <a:rPr lang="el-GR" altLang="zh-CN" sz="2400" dirty="0" smtClean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κατώφλι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宋体" pitchFamily="2" charset="-122"/>
              </a:rPr>
              <a:t>Πάρε την ένωση του συνόλου των εγγράφων που προκύπτει</a:t>
            </a:r>
            <a:endParaRPr lang="en-US" sz="2400" dirty="0" smtClean="0">
              <a:solidFill>
                <a:srgbClr val="C00000"/>
              </a:solidFill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ea typeface="宋体" pitchFamily="2" charset="-122"/>
              </a:rPr>
              <a:t>  </a:t>
            </a:r>
            <a:r>
              <a:rPr lang="el-GR" sz="2400" dirty="0" smtClean="0">
                <a:solidFill>
                  <a:srgbClr val="C00000"/>
                </a:solidFill>
                <a:ea typeface="宋体" pitchFamily="2" charset="-122"/>
              </a:rPr>
              <a:t>Ένα σύνολο για κάθε όρο</a:t>
            </a:r>
            <a:endParaRPr lang="en-US" sz="2400" dirty="0" smtClean="0">
              <a:solidFill>
                <a:srgbClr val="C00000"/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宋体" pitchFamily="2" charset="-122"/>
              </a:rPr>
              <a:t>Υπολόγισε τους βαθμούς μόνο αυτών των εγγράφων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7.1.5</a:t>
            </a:r>
          </a:p>
        </p:txBody>
      </p:sp>
    </p:spTree>
    <p:extLst>
      <p:ext uri="{BB962C8B-B14F-4D97-AF65-F5344CB8AC3E}">
        <p14:creationId xmlns:p14="http://schemas.microsoft.com/office/powerpoint/2010/main" val="6027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37662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2.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διατεταγμένοι όροι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37662" y="2216944"/>
            <a:ext cx="8229600" cy="136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Ε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ξετάζουμε τους όρους με φθίνουσα διάταξη ως προς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Όροι με μεγάλο </a:t>
            </a:r>
            <a:r>
              <a:rPr lang="en-US" sz="2400" dirty="0" err="1" smtClean="0">
                <a:ea typeface="ＭＳ Ｐゴシック" pitchFamily="34" charset="-128"/>
              </a:rPr>
              <a:t>idf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l-GR" sz="2400" dirty="0" smtClean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Σταματάμε</a:t>
            </a:r>
            <a:r>
              <a:rPr lang="el-GR" sz="2400" dirty="0" smtClean="0">
                <a:ea typeface="ＭＳ Ｐゴシック" pitchFamily="34" charset="-128"/>
              </a:rPr>
              <a:t> αν ο βαθμός των εγγράφων δεν μεταβάλλεται πολύ</a:t>
            </a:r>
            <a:endParaRPr lang="en-US" sz="24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7.1.5</a:t>
            </a:r>
          </a:p>
        </p:txBody>
      </p:sp>
    </p:spTree>
    <p:extLst>
      <p:ext uri="{BB962C8B-B14F-4D97-AF65-F5344CB8AC3E}">
        <p14:creationId xmlns:p14="http://schemas.microsoft.com/office/powerpoint/2010/main" val="14339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7388" y="632024"/>
            <a:ext cx="892971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Επεξεργασία Ανά-Έγγραφο και Ανά-Όρο</a:t>
            </a:r>
            <a:endParaRPr lang="de-DE" sz="40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Υπολογισμός ανά-όρο (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term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at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-a-time 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processing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: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Υπολογίζουμε </a:t>
            </a:r>
            <a:r>
              <a:rPr lang="el-GR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για κάθε όρο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(document-at-a-time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processing)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</a:t>
            </a:r>
            <a:r>
              <a:rPr lang="el-GR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για το έγγραφο </a:t>
            </a:r>
            <a:r>
              <a:rPr lang="en-US" i="1" u="sng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u="sng" baseline="-25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έγγραφο</a:t>
            </a:r>
            <a:r>
              <a:rPr lang="de-DE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1564" y="474285"/>
            <a:ext cx="8929718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1123" y="1815117"/>
            <a:ext cx="8610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 smtClean="0"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FF0000"/>
              </a:buClr>
            </a:pPr>
            <a:r>
              <a:rPr lang="el-GR" dirty="0" smtClean="0">
                <a:latin typeface="Calibri"/>
                <a:cs typeface="+mn-cs"/>
              </a:rPr>
              <a:t>Συχνά υπάρχει ένας </a:t>
            </a:r>
            <a:r>
              <a:rPr lang="el-GR" i="1" dirty="0" smtClean="0"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 smtClean="0"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 smtClean="0">
                <a:latin typeface="Calibri"/>
                <a:cs typeface="+mn-cs"/>
              </a:rPr>
              <a:t>“goodness”</a:t>
            </a:r>
            <a:r>
              <a:rPr lang="el-GR" dirty="0" smtClean="0">
                <a:latin typeface="Calibri"/>
                <a:cs typeface="+mn-cs"/>
              </a:rPr>
              <a:t>, </a:t>
            </a:r>
            <a:r>
              <a:rPr lang="en-US" dirty="0" smtClean="0">
                <a:latin typeface="Calibri"/>
                <a:cs typeface="+mn-cs"/>
              </a:rPr>
              <a:t>authority</a:t>
            </a:r>
            <a:r>
              <a:rPr lang="el-GR" dirty="0" smtClean="0">
                <a:latin typeface="Calibri"/>
                <a:cs typeface="+mn-cs"/>
              </a:rPr>
              <a:t>) του εγγράφου </a:t>
            </a:r>
            <a:r>
              <a:rPr lang="en-US" dirty="0" smtClean="0">
                <a:latin typeface="Calibri"/>
                <a:cs typeface="+mn-cs"/>
              </a:rPr>
              <a:t>– </a:t>
            </a:r>
            <a:r>
              <a:rPr lang="el-GR" dirty="0" smtClean="0">
                <a:latin typeface="Calibri"/>
                <a:cs typeface="+mn-cs"/>
              </a:rPr>
              <a:t>έστω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(d)</a:t>
            </a:r>
            <a:endParaRPr lang="el-GR" sz="800" dirty="0" smtClean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latin typeface="Calibri"/>
                <a:cs typeface="+mn-cs"/>
              </a:rPr>
              <a:t>Για παράδειγμα: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 smtClean="0">
                <a:latin typeface="Calibri"/>
                <a:cs typeface="+mn-cs"/>
              </a:rPr>
              <a:t>Google) </a:t>
            </a:r>
            <a:r>
              <a:rPr lang="el-GR" sz="2000" dirty="0" smtClean="0">
                <a:latin typeface="Calibri"/>
                <a:cs typeface="+mn-cs"/>
              </a:rPr>
              <a:t>το </a:t>
            </a:r>
            <a:r>
              <a:rPr lang="en-US" sz="2000" dirty="0" smtClean="0">
                <a:latin typeface="Calibri"/>
                <a:cs typeface="+mn-cs"/>
              </a:rPr>
              <a:t>PageRank </a:t>
            </a:r>
            <a:r>
              <a:rPr lang="en-US" sz="2000" i="1" dirty="0" smtClean="0">
                <a:latin typeface="Calibri"/>
                <a:cs typeface="+mn-cs"/>
              </a:rPr>
              <a:t>g</a:t>
            </a:r>
            <a:r>
              <a:rPr lang="en-US" sz="2000" dirty="0" smtClean="0">
                <a:latin typeface="Calibri"/>
                <a:cs typeface="+mn-cs"/>
              </a:rPr>
              <a:t>(</a:t>
            </a:r>
            <a:r>
              <a:rPr lang="en-US" sz="2000" i="1" dirty="0" smtClean="0">
                <a:latin typeface="Calibri"/>
                <a:cs typeface="+mn-cs"/>
              </a:rPr>
              <a:t>d</a:t>
            </a:r>
            <a:r>
              <a:rPr lang="en-US" sz="2000" dirty="0" smtClean="0">
                <a:latin typeface="Calibri"/>
                <a:cs typeface="+mn-cs"/>
              </a:rPr>
              <a:t>) </a:t>
            </a:r>
            <a:r>
              <a:rPr lang="el-GR" sz="2000" dirty="0" smtClean="0">
                <a:latin typeface="Calibri"/>
                <a:cs typeface="+mn-cs"/>
              </a:rPr>
              <a:t>μιας σελίδας </a:t>
            </a:r>
            <a:r>
              <a:rPr lang="en-US" sz="2000" i="1" dirty="0" smtClean="0">
                <a:latin typeface="Calibri"/>
                <a:cs typeface="+mn-cs"/>
              </a:rPr>
              <a:t>d</a:t>
            </a:r>
            <a:r>
              <a:rPr lang="el-GR" sz="2000" dirty="0">
                <a:latin typeface="Calibri"/>
                <a:cs typeface="+mn-cs"/>
              </a:rPr>
              <a:t> </a:t>
            </a:r>
            <a:r>
              <a:rPr lang="el-GR" sz="2000" dirty="0" smtClean="0">
                <a:latin typeface="Calibri"/>
                <a:cs typeface="+mn-cs"/>
              </a:rPr>
              <a:t>μετρά το πόσο «καλή» είναι μια σελίδα με βάση το πόσες «καλές» σελίδες δείχνουν σε αυτήν, ή</a:t>
            </a:r>
            <a:endParaRPr lang="en-US" sz="2000" dirty="0" smtClean="0"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latin typeface="Calibri"/>
                <a:cs typeface="+mn-cs"/>
              </a:rPr>
              <a:t>αριθμός </a:t>
            </a:r>
            <a:r>
              <a:rPr lang="en-US" sz="2000" dirty="0" smtClean="0">
                <a:latin typeface="Calibri"/>
                <a:cs typeface="+mn-cs"/>
              </a:rPr>
              <a:t>hits </a:t>
            </a:r>
            <a:r>
              <a:rPr lang="el-GR" sz="2000" dirty="0" smtClean="0">
                <a:latin typeface="Calibri"/>
                <a:cs typeface="+mn-cs"/>
              </a:rPr>
              <a:t>(δημοφιλές έγγραφο) ή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 smtClean="0">
                <a:latin typeface="Calibri"/>
                <a:cs typeface="+mn-cs"/>
              </a:rPr>
              <a:t>wikipedia</a:t>
            </a:r>
            <a:r>
              <a:rPr lang="en-US" sz="2000" dirty="0" smtClean="0">
                <a:latin typeface="Calibri"/>
                <a:cs typeface="+mn-cs"/>
              </a:rPr>
              <a:t> </a:t>
            </a:r>
            <a:r>
              <a:rPr lang="el-GR" sz="2000" dirty="0" smtClean="0">
                <a:latin typeface="Calibri"/>
                <a:cs typeface="+mn-cs"/>
              </a:rPr>
              <a:t>σελίδες ή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84598"/>
            <a:ext cx="8929718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1" y="1600200"/>
            <a:ext cx="8212349" cy="4125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7313" lvl="1" defTabSz="449263">
              <a:spcBef>
                <a:spcPts val="700"/>
              </a:spcBef>
              <a:buClr>
                <a:srgbClr val="336699"/>
              </a:buClr>
              <a:tabLst>
                <a:tab pos="0" algn="l"/>
              </a:tabLst>
            </a:pPr>
            <a:r>
              <a:rPr lang="el-GR" dirty="0" smtClean="0">
                <a:latin typeface="Calibri"/>
              </a:rPr>
              <a:t>Αν υπάρχει μια διάταξη της καταλληλότητας τότε ο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συγκεντρωτικός βαθμός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net-score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el-GR" dirty="0">
                <a:latin typeface="Calibri"/>
              </a:rPr>
              <a:t>ενός εγγράφου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</a:t>
            </a:r>
            <a:r>
              <a:rPr lang="el-GR" dirty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και μιας ερώτησης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είναι ένας συνδυασμός της ποιότητας του εγγράφου (που έστω ότι δίνεται από μια συνάρτηση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g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στο</a:t>
            </a:r>
            <a:r>
              <a:rPr lang="en-US" dirty="0" smtClean="0">
                <a:latin typeface="Calibri"/>
              </a:rPr>
              <a:t> [0, 1]) </a:t>
            </a:r>
            <a:r>
              <a:rPr lang="el-GR" dirty="0" smtClean="0">
                <a:latin typeface="Calibri"/>
              </a:rPr>
              <a:t>και της συνάφειας του με το ερώτημα </a:t>
            </a:r>
            <a:r>
              <a:rPr lang="en-US" i="1" dirty="0" smtClean="0">
                <a:latin typeface="Calibri"/>
              </a:rPr>
              <a:t>q </a:t>
            </a:r>
            <a:r>
              <a:rPr lang="el-GR" i="1" dirty="0" smtClean="0">
                <a:latin typeface="Calibri"/>
              </a:rPr>
              <a:t>(πχ με χρήση </a:t>
            </a:r>
            <a:r>
              <a:rPr lang="en-US" i="1" dirty="0" err="1" smtClean="0">
                <a:latin typeface="Calibri"/>
              </a:rPr>
              <a:t>tf-idf</a:t>
            </a:r>
            <a:r>
              <a:rPr lang="en-US" i="1" dirty="0" smtClean="0">
                <a:latin typeface="Calibri"/>
              </a:rPr>
              <a:t>)</a:t>
            </a:r>
            <a:r>
              <a:rPr lang="el-GR" dirty="0" smtClean="0">
                <a:latin typeface="Calibri"/>
              </a:rPr>
              <a:t>: </a:t>
            </a:r>
            <a:endParaRPr lang="en-US" dirty="0" smtClean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net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-score(</a:t>
            </a:r>
            <a:r>
              <a:rPr lang="de-DE" i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q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, 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</a:t>
            </a:r>
            <a:r>
              <a:rPr lang="de-DE" dirty="0" smtClean="0">
                <a:latin typeface="Calibri"/>
              </a:rPr>
              <a:t>score(</a:t>
            </a:r>
            <a:r>
              <a:rPr lang="de-DE" i="1" dirty="0" smtClean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i="1" dirty="0" smtClean="0">
                <a:latin typeface="Calibri"/>
                <a:cs typeface="+mn-cs"/>
              </a:rPr>
              <a:t>Θέλουμε να επιλέξουμε σελίδες που είναι 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γενικά σημαντικές </a:t>
            </a:r>
            <a:r>
              <a:rPr lang="en-US" sz="2000" i="1" dirty="0" smtClean="0">
                <a:latin typeface="Calibri"/>
                <a:cs typeface="+mn-cs"/>
              </a:rPr>
              <a:t>(authoritative) </a:t>
            </a:r>
            <a:r>
              <a:rPr lang="el-GR" sz="2000" i="1" dirty="0" smtClean="0">
                <a:latin typeface="Calibri"/>
                <a:cs typeface="+mn-cs"/>
              </a:rPr>
              <a:t>και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συναφείς ως προς την ερώτηση </a:t>
            </a:r>
            <a:r>
              <a:rPr lang="el-GR" sz="2000" i="1" dirty="0" smtClean="0">
                <a:latin typeface="Calibri"/>
                <a:cs typeface="+mn-cs"/>
              </a:rPr>
              <a:t>(το οποίο μας δίνει το </a:t>
            </a:r>
            <a:r>
              <a:rPr lang="en-US" sz="2000" i="1" dirty="0" smtClean="0">
                <a:latin typeface="Calibri"/>
                <a:cs typeface="+mn-cs"/>
              </a:rPr>
              <a:t>score</a:t>
            </a:r>
            <a:r>
              <a:rPr lang="el-GR" sz="2000" i="1" dirty="0" smtClean="0">
                <a:latin typeface="Calibri"/>
                <a:cs typeface="+mn-cs"/>
              </a:rPr>
              <a:t>)</a:t>
            </a:r>
            <a:endParaRPr lang="en-US" sz="2000" i="1" dirty="0" smtClean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endParaRPr lang="el-GR" sz="800" i="1" dirty="0" smtClean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i="1" dirty="0" smtClean="0">
                <a:latin typeface="Calibri"/>
                <a:cs typeface="+mn-cs"/>
              </a:rPr>
              <a:t> </a:t>
            </a:r>
            <a:r>
              <a:rPr lang="el-GR" dirty="0" smtClean="0">
                <a:latin typeface="Calibri"/>
                <a:cs typeface="+mn-cs"/>
              </a:rPr>
              <a:t>Στην πράξη (βάρη) </a:t>
            </a:r>
            <a:r>
              <a:rPr lang="de-DE" i="1" dirty="0" err="1">
                <a:latin typeface="Calibri"/>
              </a:rPr>
              <a:t>net</a:t>
            </a:r>
            <a:r>
              <a:rPr lang="de-DE" i="1" dirty="0">
                <a:latin typeface="Calibri"/>
              </a:rPr>
              <a:t>-score(q, d) = 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i="1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i="1" dirty="0" smtClean="0">
                <a:latin typeface="Calibri"/>
              </a:rPr>
              <a:t> </a:t>
            </a:r>
            <a:r>
              <a:rPr lang="de-DE" i="1" dirty="0" smtClean="0">
                <a:latin typeface="Calibri"/>
              </a:rPr>
              <a:t>g(d</a:t>
            </a:r>
            <a:r>
              <a:rPr lang="de-DE" i="1" dirty="0">
                <a:latin typeface="Calibri"/>
              </a:rPr>
              <a:t>) + </a:t>
            </a:r>
            <a:r>
              <a:rPr lang="de-DE" i="1" dirty="0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de-DE" i="1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de-DE" i="1" dirty="0" smtClean="0">
                <a:latin typeface="Calibri"/>
              </a:rPr>
              <a:t> score(q</a:t>
            </a:r>
            <a:r>
              <a:rPr lang="de-DE" i="1" dirty="0">
                <a:latin typeface="Calibri"/>
              </a:rPr>
              <a:t>, d</a:t>
            </a:r>
            <a:r>
              <a:rPr lang="de-DE" i="1" dirty="0" smtClean="0">
                <a:latin typeface="Calibri"/>
              </a:rPr>
              <a:t>)</a:t>
            </a:r>
            <a:endParaRPr lang="el-GR" i="1" dirty="0" smtClean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 Υπόθεση: </a:t>
            </a:r>
            <a:r>
              <a:rPr lang="el-GR" dirty="0" err="1">
                <a:latin typeface="Calibri"/>
                <a:cs typeface="+mn-cs"/>
              </a:rPr>
              <a:t>κ</a:t>
            </a:r>
            <a:r>
              <a:rPr lang="el-GR" dirty="0" err="1" smtClean="0">
                <a:latin typeface="Calibri"/>
                <a:cs typeface="+mn-cs"/>
              </a:rPr>
              <a:t>ανονικοποίηση</a:t>
            </a:r>
            <a:r>
              <a:rPr lang="el-GR" dirty="0" smtClean="0">
                <a:latin typeface="Calibri"/>
                <a:cs typeface="+mn-cs"/>
              </a:rPr>
              <a:t> ώστε </a:t>
            </a:r>
            <a:r>
              <a:rPr lang="en-US" dirty="0" smtClean="0">
                <a:latin typeface="Calibri"/>
                <a:cs typeface="+mn-cs"/>
              </a:rPr>
              <a:t>score </a:t>
            </a:r>
            <a:r>
              <a:rPr lang="el-GR" dirty="0" smtClean="0">
                <a:latin typeface="Calibri"/>
                <a:cs typeface="+mn-cs"/>
              </a:rPr>
              <a:t>επίσης στο [0, 1]</a:t>
            </a:r>
            <a:endParaRPr lang="el-GR" i="1" dirty="0" smtClean="0"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99278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62200"/>
            <a:ext cx="878684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latin typeface="Calibri"/>
              </a:rPr>
              <a:t>	</a:t>
            </a:r>
            <a:r>
              <a:rPr lang="el-GR" dirty="0" smtClean="0">
                <a:latin typeface="Calibri"/>
              </a:rPr>
              <a:t>Θέλουμε διάταξη με βάση το </a:t>
            </a:r>
            <a:r>
              <a:rPr lang="en-US" dirty="0" smtClean="0">
                <a:latin typeface="Calibri"/>
              </a:rPr>
              <a:t>net-score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endParaRPr lang="en-US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r>
              <a:rPr lang="el-GR" dirty="0" smtClean="0">
                <a:latin typeface="Calibri"/>
                <a:cs typeface="+mn-cs"/>
              </a:rPr>
              <a:t>Πως </a:t>
            </a:r>
            <a:r>
              <a:rPr lang="el-GR" i="1" dirty="0" smtClean="0">
                <a:latin typeface="Calibri"/>
                <a:cs typeface="+mn-cs"/>
              </a:rPr>
              <a:t>μπορούμε να επιτύχουμε  γρήγορο τερματ</a:t>
            </a:r>
            <a:r>
              <a:rPr lang="el-GR" dirty="0" smtClean="0">
                <a:latin typeface="Calibri"/>
                <a:cs typeface="+mn-cs"/>
              </a:rPr>
              <a:t>ισμό (</a:t>
            </a:r>
            <a:r>
              <a:rPr lang="en-US" dirty="0" smtClean="0">
                <a:latin typeface="Calibri"/>
                <a:cs typeface="+mn-cs"/>
              </a:rPr>
              <a:t>early termination</a:t>
            </a:r>
            <a:r>
              <a:rPr lang="el-GR" dirty="0" smtClean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 smtClean="0">
                <a:latin typeface="Calibri"/>
                <a:cs typeface="+mn-cs"/>
              </a:rPr>
              <a:t>k</a:t>
            </a:r>
            <a:r>
              <a:rPr lang="en-US" dirty="0" smtClean="0">
                <a:latin typeface="Calibri"/>
                <a:cs typeface="+mn-cs"/>
              </a:rPr>
              <a:t>;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739879"/>
            <a:ext cx="892971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023" y="147145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	</a:t>
            </a:r>
            <a:endParaRPr lang="el-GR" sz="12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 smtClean="0">
                <a:latin typeface="Calibri"/>
                <a:cs typeface="+mn-cs"/>
              </a:rPr>
              <a:t>PageRank</a:t>
            </a:r>
            <a:r>
              <a:rPr lang="en-US" dirty="0" smtClean="0">
                <a:latin typeface="Calibri"/>
                <a:cs typeface="+mn-cs"/>
              </a:rPr>
              <a:t>) </a:t>
            </a:r>
            <a:r>
              <a:rPr lang="el-GR" dirty="0" smtClean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1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2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3</a:t>
            </a:r>
            <a:r>
              <a:rPr lang="de-DE" dirty="0" smtClean="0">
                <a:latin typeface="Calibri"/>
                <a:cs typeface="+mn-cs"/>
              </a:rPr>
              <a:t>) &gt; . . .</a:t>
            </a:r>
            <a:endParaRPr lang="el-GR" dirty="0" smtClean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Η διάταξη των εγγράφων είναι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ίδια</a:t>
            </a:r>
            <a:r>
              <a:rPr lang="el-GR" dirty="0" smtClean="0">
                <a:latin typeface="Calibri"/>
                <a:cs typeface="+mn-cs"/>
              </a:rPr>
              <a:t> για όλες τις λίστες καταχωρήσεων</a:t>
            </a:r>
            <a:endParaRPr lang="de-DE" dirty="0" smtClean="0"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86582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 smtClean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αι για το έγγραφο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&lt; 1.1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(στην καλύτερη περίπτωση έχουν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score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ίσο με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1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που δεν αρκεί όμως)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=&gt; δε χρειάζεται να επεξεργαστούμε το υπόλοιπο 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467600" cy="221761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l-GR" altLang="zh-CN" sz="2800" dirty="0" smtClean="0">
                <a:ea typeface="宋体" pitchFamily="2" charset="-122"/>
              </a:rPr>
              <a:t>Ορισμός </a:t>
            </a:r>
            <a:r>
              <a:rPr lang="en-US" altLang="zh-CN" sz="2800" dirty="0" smtClean="0">
                <a:ea typeface="宋体" pitchFamily="2" charset="-122"/>
              </a:rPr>
              <a:t>score(q, d)</a:t>
            </a:r>
            <a:endParaRPr lang="el-GR" altLang="zh-CN" sz="2800" dirty="0" smtClean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 err="1" smtClean="0">
                <a:ea typeface="宋体" pitchFamily="2" charset="-122"/>
              </a:rPr>
              <a:t>tf-idf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Διανυσματικό μοντέλο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l-GR" altLang="zh-CN" sz="2800" dirty="0" smtClean="0">
                <a:ea typeface="宋体" pitchFamily="2" charset="-122"/>
              </a:rPr>
              <a:t>Υπολογισμός </a:t>
            </a:r>
            <a:r>
              <a:rPr lang="en-US" altLang="zh-CN" sz="2800" dirty="0" smtClean="0">
                <a:ea typeface="宋体" pitchFamily="2" charset="-122"/>
              </a:rPr>
              <a:t>top-</a:t>
            </a:r>
            <a:r>
              <a:rPr lang="en-US" altLang="zh-CN" sz="2800" i="1" dirty="0" smtClean="0">
                <a:ea typeface="宋体" pitchFamily="2" charset="-122"/>
              </a:rPr>
              <a:t>k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  <a:r>
              <a:rPr lang="el-GR" altLang="zh-CN" sz="2800" dirty="0" smtClean="0">
                <a:ea typeface="宋体" pitchFamily="2" charset="-122"/>
              </a:rPr>
              <a:t>συναφών εγγράφων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 smtClean="0">
                <a:ea typeface="宋体" pitchFamily="2" charset="-122"/>
              </a:rPr>
              <a:t>Χρήση 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heap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Ασφαλής</a:t>
            </a:r>
            <a:r>
              <a:rPr lang="el-GR" altLang="zh-CN" sz="2400" dirty="0" smtClean="0"/>
              <a:t> </a:t>
            </a:r>
            <a:r>
              <a:rPr lang="el-GR" altLang="zh-CN" sz="2400" dirty="0"/>
              <a:t>και </a:t>
            </a: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μη ασφαλής </a:t>
            </a:r>
            <a:r>
              <a:rPr lang="el-GR" altLang="zh-CN" sz="2400" dirty="0" smtClean="0"/>
              <a:t>τερματισμός</a:t>
            </a:r>
            <a:r>
              <a:rPr lang="en-US" altLang="zh-CN" sz="2400" dirty="0" smtClean="0"/>
              <a:t> (</a:t>
            </a:r>
            <a:r>
              <a:rPr lang="el-GR" altLang="zh-CN" sz="2400" dirty="0" smtClean="0"/>
              <a:t>ακριβής – μη ακριβής υπολογισμός)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 smtClean="0"/>
              <a:t>Τεχνικές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 smtClean="0"/>
              <a:t>Ανά έγγραφο – </a:t>
            </a:r>
            <a:r>
              <a:rPr lang="en-US" altLang="zh-CN" sz="1800" i="1" dirty="0" smtClean="0">
                <a:solidFill>
                  <a:schemeClr val="accent2">
                    <a:lumMod val="75000"/>
                  </a:schemeClr>
                </a:solidFill>
              </a:rPr>
              <a:t>Document At A Time (DAAT)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 smtClean="0"/>
              <a:t>Ανά όρο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Term At A Time (TAAT)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 smtClean="0"/>
              <a:t>Επηρεάζει τον τρόπο διάταξης των εγγράφων στις λίστες καταχωρήσεων του ανεστραμμένου ευρετηρίου</a:t>
            </a:r>
          </a:p>
          <a:p>
            <a:pPr eaLnBrk="1" hangingPunct="1">
              <a:buNone/>
            </a:pPr>
            <a:endParaRPr lang="el-GR" altLang="zh-CN" sz="2400" i="1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28650" y="2067501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 smtClean="0">
                <a:ea typeface="ＭＳ Ｐゴシック" charset="-128"/>
              </a:rPr>
              <a:t>jaccard</a:t>
            </a:r>
            <a:r>
              <a:rPr lang="en-US" sz="2000" i="1" dirty="0" smtClean="0">
                <a:ea typeface="ＭＳ Ｐゴシック" charset="-128"/>
              </a:rPr>
              <a:t>(A,B) = </a:t>
            </a:r>
            <a:r>
              <a:rPr lang="en-US" sz="2000" dirty="0" smtClean="0">
                <a:ea typeface="ＭＳ Ｐゴシック" charset="-128"/>
              </a:rPr>
              <a:t>|</a:t>
            </a:r>
            <a:r>
              <a:rPr lang="en-US" sz="2000" i="1" dirty="0" smtClean="0">
                <a:ea typeface="ＭＳ Ｐゴシック" charset="-128"/>
              </a:rPr>
              <a:t>A </a:t>
            </a:r>
            <a:r>
              <a:rPr lang="en-US" sz="2000" dirty="0" smtClean="0">
                <a:ea typeface="ＭＳ Ｐゴシック" charset="-128"/>
              </a:rPr>
              <a:t>∩</a:t>
            </a:r>
            <a:r>
              <a:rPr lang="en-US" sz="2000" i="1" dirty="0" smtClean="0">
                <a:ea typeface="ＭＳ Ｐゴシック" charset="-128"/>
              </a:rPr>
              <a:t> B</a:t>
            </a:r>
            <a:r>
              <a:rPr lang="en-US" sz="2000" dirty="0" smtClean="0">
                <a:ea typeface="ＭＳ Ｐゴシック" charset="-128"/>
              </a:rPr>
              <a:t>| / |</a:t>
            </a:r>
            <a:r>
              <a:rPr lang="en-US" sz="2000" i="1" dirty="0" smtClean="0">
                <a:ea typeface="ＭＳ Ｐゴシック" charset="-128"/>
              </a:rPr>
              <a:t>A </a:t>
            </a:r>
            <a:r>
              <a:rPr lang="en-US" sz="2000" dirty="0" smtClean="0">
                <a:ea typeface="ＭＳ Ｐゴシック" charset="-128"/>
              </a:rPr>
              <a:t>∪ </a:t>
            </a:r>
            <a:r>
              <a:rPr lang="en-US" sz="2000" i="1" dirty="0" smtClean="0">
                <a:ea typeface="ＭＳ Ｐゴシック" charset="-128"/>
              </a:rPr>
              <a:t>B</a:t>
            </a:r>
            <a:r>
              <a:rPr lang="en-US" sz="2000" dirty="0" smtClean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 smtClean="0">
                <a:ea typeface="ＭＳ Ｐゴシック" charset="-128"/>
              </a:rPr>
              <a:t>jaccard</a:t>
            </a:r>
            <a:r>
              <a:rPr lang="en-US" sz="1800" i="1" dirty="0" smtClean="0">
                <a:ea typeface="ＭＳ Ｐゴシック" charset="-128"/>
              </a:rPr>
              <a:t>(A, A) = </a:t>
            </a:r>
            <a:r>
              <a:rPr lang="en-US" sz="1800" dirty="0" smtClean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 smtClean="0">
                <a:ea typeface="ＭＳ Ｐゴシック" charset="-128"/>
              </a:rPr>
              <a:t>jaccard</a:t>
            </a:r>
            <a:r>
              <a:rPr lang="en-US" sz="1800" i="1" dirty="0" smtClean="0">
                <a:ea typeface="ＭＳ Ｐゴシック" charset="-128"/>
              </a:rPr>
              <a:t>(A, B) = </a:t>
            </a:r>
            <a:r>
              <a:rPr lang="en-US" sz="1800" dirty="0" smtClean="0">
                <a:ea typeface="ＭＳ Ｐゴシック" charset="-128"/>
              </a:rPr>
              <a:t>0</a:t>
            </a:r>
            <a:r>
              <a:rPr lang="en-US" sz="1800" i="1" dirty="0" smtClean="0">
                <a:ea typeface="ＭＳ Ｐゴシック" charset="-128"/>
              </a:rPr>
              <a:t> </a:t>
            </a:r>
            <a:r>
              <a:rPr lang="en-US" sz="1800" dirty="0" smtClean="0">
                <a:ea typeface="ＭＳ Ｐゴシック" charset="-128"/>
              </a:rPr>
              <a:t>if </a:t>
            </a:r>
            <a:r>
              <a:rPr lang="en-US" sz="1800" i="1" dirty="0" smtClean="0">
                <a:ea typeface="ＭＳ Ｐゴシック" charset="-128"/>
              </a:rPr>
              <a:t>A ∩ B = </a:t>
            </a:r>
            <a:r>
              <a:rPr lang="en-US" sz="1800" dirty="0" smtClean="0">
                <a:ea typeface="ＭＳ Ｐゴシック" charset="-128"/>
              </a:rPr>
              <a:t>0</a:t>
            </a:r>
            <a:endParaRPr lang="el-GR" sz="1800" dirty="0" smtClean="0">
              <a:ea typeface="ＭＳ Ｐゴシック" charset="-128"/>
            </a:endParaRPr>
          </a:p>
          <a:p>
            <a:pPr lvl="1" eaLnBrk="1" hangingPunct="1"/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 smtClean="0">
                <a:ea typeface="ＭＳ Ｐゴシック" charset="-128"/>
              </a:rPr>
              <a:t>Τα 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και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</a:t>
            </a:r>
            <a:r>
              <a:rPr lang="el-GR" dirty="0" smtClean="0">
                <a:ea typeface="ＭＳ Ｐゴシック" charset="-128"/>
              </a:rPr>
              <a:t>ναθέτει πάντα έναν αριθμό μεταξύ του 0 και του 1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2"/>
                </a:solidFill>
              </a:rPr>
              <a:t>Κεφ</a:t>
            </a:r>
            <a:r>
              <a:rPr lang="en-US" sz="1600" dirty="0" smtClean="0">
                <a:solidFill>
                  <a:schemeClr val="tx2"/>
                </a:solidFill>
              </a:rPr>
              <a:t>. </a:t>
            </a:r>
            <a:r>
              <a:rPr lang="en-US" sz="1600" dirty="0">
                <a:solidFill>
                  <a:schemeClr val="tx2"/>
                </a:solidFill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6508" y="1219200"/>
            <a:ext cx="80010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 smtClean="0"/>
              <a:t>Αλγόριθμοι υπολογισμού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 smtClean="0"/>
              <a:t>Διάταξη </a:t>
            </a:r>
            <a:r>
              <a:rPr lang="en-US" altLang="zh-CN" sz="2400" dirty="0" smtClean="0"/>
              <a:t> </a:t>
            </a:r>
            <a:r>
              <a:rPr lang="el-GR" altLang="zh-CN" sz="2400" dirty="0" smtClean="0"/>
              <a:t>με 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</a:rPr>
              <a:t>doc-id</a:t>
            </a:r>
            <a:endParaRPr lang="el-GR" altLang="zh-CN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 smtClean="0"/>
              <a:t>υπολογισμό </a:t>
            </a:r>
            <a:r>
              <a:rPr lang="el-GR" altLang="zh-CN" sz="2250" i="1" dirty="0" smtClean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 smtClean="0"/>
              <a:t>μη ασφαλή </a:t>
            </a:r>
            <a:r>
              <a:rPr lang="en-US" altLang="zh-CN" sz="2400" dirty="0" smtClean="0"/>
              <a:t>(pruning)</a:t>
            </a:r>
            <a:r>
              <a:rPr lang="el-GR" altLang="zh-CN" sz="2400" dirty="0" smtClean="0"/>
              <a:t>: (1) μικρό </a:t>
            </a:r>
            <a:r>
              <a:rPr lang="en-US" altLang="zh-CN" sz="2400" dirty="0" err="1" smtClean="0"/>
              <a:t>idf</a:t>
            </a:r>
            <a:r>
              <a:rPr lang="en-US" altLang="zh-CN" sz="2400" dirty="0" smtClean="0"/>
              <a:t>, </a:t>
            </a:r>
            <a:r>
              <a:rPr lang="el-GR" altLang="zh-CN" sz="2400" dirty="0" smtClean="0"/>
              <a:t>(2) τουλάχιστον </a:t>
            </a:r>
            <a:r>
              <a:rPr lang="en-US" altLang="zh-CN" sz="2400" dirty="0" smtClean="0"/>
              <a:t>m1 </a:t>
            </a:r>
            <a:r>
              <a:rPr lang="el-GR" altLang="zh-CN" sz="2400" dirty="0" smtClean="0"/>
              <a:t>από τους </a:t>
            </a:r>
            <a:r>
              <a:rPr lang="en-US" altLang="zh-CN" sz="2400" dirty="0" smtClean="0"/>
              <a:t>m2 (</a:t>
            </a:r>
            <a:r>
              <a:rPr lang="el-GR" altLang="zh-CN" sz="2400" dirty="0" smtClean="0"/>
              <a:t>1 &lt; </a:t>
            </a:r>
            <a:r>
              <a:rPr lang="en-US" altLang="zh-CN" sz="2400" dirty="0" smtClean="0"/>
              <a:t>m1 &lt; m2) </a:t>
            </a:r>
            <a:r>
              <a:rPr lang="el-GR" altLang="zh-CN" sz="2400" dirty="0" smtClean="0"/>
              <a:t>όρους του ερωτήματος, (3) λίστες πρωταθλητών</a:t>
            </a:r>
            <a:endParaRPr lang="en-US" altLang="zh-CN" sz="2400" dirty="0"/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 smtClean="0"/>
              <a:t>Διάταξη με </a:t>
            </a:r>
            <a:r>
              <a:rPr lang="en-US" altLang="zh-CN" sz="2400" i="1" dirty="0" err="1" smtClean="0">
                <a:solidFill>
                  <a:schemeClr val="accent2">
                    <a:lumMod val="75000"/>
                  </a:schemeClr>
                </a:solidFill>
              </a:rPr>
              <a:t>tf</a:t>
            </a:r>
            <a:r>
              <a:rPr lang="en-US" altLang="zh-CN" sz="2400" i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t,d</a:t>
            </a:r>
            <a:endParaRPr lang="en-US" altLang="zh-CN" sz="2400" i="1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Υπολογισμός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</a:t>
            </a:r>
            <a:r>
              <a:rPr lang="el-GR" altLang="zh-CN" sz="2250" i="1" dirty="0" smtClean="0">
                <a:solidFill>
                  <a:schemeClr val="accent2">
                    <a:lumMod val="75000"/>
                  </a:schemeClr>
                </a:solidFill>
              </a:rPr>
              <a:t>όρο</a:t>
            </a:r>
            <a:endParaRPr lang="en-US" altLang="zh-CN" sz="225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ασφαλής </a:t>
            </a:r>
            <a:r>
              <a:rPr lang="el-GR" altLang="zh-CN" sz="2400" dirty="0" smtClean="0"/>
              <a:t>– γρήγορος τερματισμός: (1</a:t>
            </a:r>
            <a:r>
              <a:rPr lang="el-GR" altLang="zh-CN" sz="2400" dirty="0"/>
              <a:t>) </a:t>
            </a:r>
            <a:r>
              <a:rPr lang="en-US" altLang="zh-CN" sz="2400" dirty="0"/>
              <a:t>prune </a:t>
            </a:r>
            <a:r>
              <a:rPr lang="el-GR" altLang="zh-CN" sz="2400" dirty="0"/>
              <a:t>για κάθε όρο </a:t>
            </a:r>
            <a:r>
              <a:rPr lang="en-US" altLang="zh-CN" sz="2400" dirty="0"/>
              <a:t>(</a:t>
            </a:r>
            <a:r>
              <a:rPr lang="el-GR" altLang="zh-CN" sz="2400" dirty="0"/>
              <a:t>τα πρώτα </a:t>
            </a:r>
            <a:r>
              <a:rPr lang="en-US" altLang="zh-CN" sz="2400" i="1" dirty="0"/>
              <a:t>r</a:t>
            </a:r>
            <a:r>
              <a:rPr lang="en-US" altLang="zh-CN" sz="2400" dirty="0"/>
              <a:t> </a:t>
            </a:r>
            <a:r>
              <a:rPr lang="el-GR" altLang="zh-CN" sz="2400" dirty="0" smtClean="0"/>
              <a:t>έγγραφα</a:t>
            </a:r>
            <a:r>
              <a:rPr lang="en-US" altLang="zh-CN" sz="2400" dirty="0" smtClean="0"/>
              <a:t> </a:t>
            </a:r>
            <a:r>
              <a:rPr lang="el-GR" altLang="zh-CN" sz="2400" dirty="0" smtClean="0"/>
              <a:t>ή </a:t>
            </a:r>
            <a:r>
              <a:rPr lang="el-GR" altLang="zh-CN" sz="2400" dirty="0"/>
              <a:t>όλα πάνω κάποιου </a:t>
            </a:r>
            <a:r>
              <a:rPr lang="en-US" altLang="zh-CN" sz="2400" dirty="0" err="1"/>
              <a:t>tf</a:t>
            </a:r>
            <a:r>
              <a:rPr lang="en-US" altLang="zh-CN" sz="2400" dirty="0"/>
              <a:t>) (2) </a:t>
            </a:r>
            <a:r>
              <a:rPr lang="el-GR" altLang="zh-CN" sz="2400" dirty="0"/>
              <a:t> </a:t>
            </a:r>
            <a:r>
              <a:rPr lang="el-GR" altLang="zh-CN" sz="2400" dirty="0" smtClean="0"/>
              <a:t>εξέταση με βάση </a:t>
            </a:r>
            <a:r>
              <a:rPr lang="en-US" altLang="zh-CN" sz="2400" dirty="0" err="1" smtClean="0"/>
              <a:t>idf</a:t>
            </a:r>
            <a:r>
              <a:rPr lang="en-US" altLang="zh-CN" sz="2400" dirty="0" smtClean="0"/>
              <a:t>, </a:t>
            </a:r>
            <a:r>
              <a:rPr lang="el-GR" altLang="zh-CN" sz="2400" dirty="0" smtClean="0"/>
              <a:t>σταμάτα αν όχι μεγάλη αλλαγή</a:t>
            </a:r>
            <a:endParaRPr lang="el-GR" altLang="zh-CN" sz="2400" i="1" dirty="0" smtClean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4676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 smtClean="0"/>
              <a:t>Αλγόριθμοι υπολογισμού (συνέχεια)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 startAt="3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</a:rPr>
              <a:t>Αν υπάρχει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g(d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altLang="zh-CN" sz="2400" i="1" dirty="0" smtClean="0"/>
              <a:t>(κάποια βαθμολογία των εγγράφων ανεξάρτητη του ερωτήματος), </a:t>
            </a:r>
            <a:r>
              <a:rPr lang="el-GR" altLang="zh-CN" sz="2400" dirty="0" smtClean="0"/>
              <a:t>διάταξη </a:t>
            </a:r>
            <a:r>
              <a:rPr lang="en-US" altLang="zh-CN" sz="2400" dirty="0" smtClean="0"/>
              <a:t> </a:t>
            </a:r>
            <a:r>
              <a:rPr lang="el-GR" altLang="zh-CN" sz="2400" dirty="0" smtClean="0"/>
              <a:t>με </a:t>
            </a:r>
            <a:r>
              <a:rPr lang="en-US" altLang="zh-CN" sz="2400" i="1" dirty="0"/>
              <a:t>g(d)</a:t>
            </a:r>
            <a:endParaRPr lang="el-GR" altLang="zh-CN" sz="2400" i="1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 smtClean="0"/>
              <a:t>υπολογισμό </a:t>
            </a:r>
            <a:r>
              <a:rPr lang="el-GR" altLang="zh-CN" sz="2250" i="1" dirty="0" smtClean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  <a:endParaRPr lang="en-US" altLang="zh-CN" sz="2250" dirty="0" smtClean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 smtClean="0"/>
              <a:t>ασφαλή: κατώφλι</a:t>
            </a:r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 smtClean="0"/>
              <a:t>μη ασφαλή: γρήγορος τερματισμός</a:t>
            </a:r>
            <a:endParaRPr lang="en-US" altLang="zh-CN" sz="2400" dirty="0"/>
          </a:p>
          <a:p>
            <a:pPr eaLnBrk="1" hangingPunct="1">
              <a:buNone/>
            </a:pPr>
            <a:endParaRPr lang="el-GR" altLang="zh-CN" sz="2400" i="1" dirty="0" smtClean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43613"/>
            <a:ext cx="8223250" cy="3566587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200" dirty="0" smtClean="0">
                <a:ea typeface="宋体" pitchFamily="2" charset="-122"/>
              </a:rPr>
              <a:t>Προ-επεξεργασία</a:t>
            </a:r>
            <a:r>
              <a:rPr lang="el-GR" altLang="zh-CN" sz="3200" dirty="0">
                <a:ea typeface="宋体" pitchFamily="2" charset="-122"/>
              </a:rPr>
              <a:t>: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l-GR" altLang="zh-CN" sz="3200" dirty="0" err="1" smtClean="0">
                <a:ea typeface="宋体" pitchFamily="2" charset="-122"/>
              </a:rPr>
              <a:t>συσταδοποίηση</a:t>
            </a:r>
            <a:r>
              <a:rPr lang="el-GR" altLang="zh-CN" sz="3200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(clustering) </a:t>
            </a:r>
            <a:r>
              <a:rPr lang="el-GR" altLang="zh-CN" sz="3200" dirty="0" smtClean="0">
                <a:ea typeface="宋体" pitchFamily="2" charset="-122"/>
              </a:rPr>
              <a:t>εγγράφων</a:t>
            </a:r>
          </a:p>
          <a:p>
            <a:pPr eaLnBrk="1" hangingPunct="1"/>
            <a:r>
              <a:rPr lang="el-GR" altLang="zh-CN" sz="2400" dirty="0" smtClean="0">
                <a:ea typeface="宋体" pitchFamily="2" charset="-122"/>
              </a:rPr>
              <a:t>Επέλεξε τυχαία</a:t>
            </a:r>
            <a:r>
              <a:rPr lang="en-US" altLang="zh-CN" sz="2400" dirty="0" smtClean="0">
                <a:ea typeface="宋体" pitchFamily="2" charset="-122"/>
              </a:rPr>
              <a:t> K ( </a:t>
            </a:r>
            <a:r>
              <a:rPr lang="el-GR" altLang="zh-CN" sz="2400" dirty="0" smtClean="0">
                <a:ea typeface="宋体" pitchFamily="2" charset="-122"/>
              </a:rPr>
              <a:t>πχ, 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N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)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 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2400" kern="1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ηγέτες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2400" i="1" dirty="0" smtClean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2400" i="1" dirty="0" smtClean="0">
                <a:ea typeface="宋体" pitchFamily="2" charset="-122"/>
                <a:sym typeface="Symbol" pitchFamily="18" charset="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  <a:p>
            <a:pPr eaLnBrk="1" hangingPunct="1"/>
            <a:r>
              <a:rPr lang="el-GR" altLang="zh-CN" sz="2400" dirty="0" smtClean="0">
                <a:ea typeface="宋体" pitchFamily="2" charset="-122"/>
              </a:rPr>
              <a:t>Για κάθε άλλο έγγραφο, προ-υπολογίζουμε τον κοντινότερο ηγέτη του </a:t>
            </a:r>
            <a:r>
              <a:rPr lang="en-US" altLang="zh-CN" sz="2400" dirty="0" smtClean="0">
                <a:ea typeface="宋体" pitchFamily="2" charset="-122"/>
              </a:rPr>
              <a:t>(</a:t>
            </a:r>
            <a:r>
              <a:rPr lang="el-GR" altLang="zh-CN" sz="2400" dirty="0" smtClean="0">
                <a:ea typeface="宋体" pitchFamily="2" charset="-122"/>
              </a:rPr>
              <a:t>χρήση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l-GR" altLang="zh-CN" sz="2400" dirty="0" smtClean="0">
                <a:ea typeface="宋体" pitchFamily="2" charset="-122"/>
              </a:rPr>
              <a:t>ομοιότητας </a:t>
            </a:r>
            <a:r>
              <a:rPr lang="el-GR" altLang="zh-CN" sz="2400" dirty="0" err="1" smtClean="0">
                <a:ea typeface="宋体" pitchFamily="2" charset="-122"/>
              </a:rPr>
              <a:t>συνημιτόνου</a:t>
            </a:r>
            <a:r>
              <a:rPr lang="el-GR" altLang="zh-CN" sz="2400" dirty="0" smtClean="0">
                <a:ea typeface="宋体" pitchFamily="2" charset="-12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  <a:p>
            <a:pPr lvl="1" eaLnBrk="1" hangingPunct="1"/>
            <a:r>
              <a:rPr lang="el-GR" altLang="zh-CN" dirty="0" smtClean="0">
                <a:ea typeface="宋体" pitchFamily="2" charset="-122"/>
              </a:rPr>
              <a:t>Αυτά τα έγγραφα καλούντα </a:t>
            </a:r>
            <a:r>
              <a:rPr lang="el-GR" altLang="zh-CN" kern="1200" dirty="0" smtClean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dirty="0" smtClean="0"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dirty="0" smtClean="0">
                <a:ea typeface="宋体" pitchFamily="2" charset="-122"/>
                <a:sym typeface="Symbol" pitchFamily="18" charset="2"/>
              </a:rPr>
              <a:t>followers</a:t>
            </a:r>
            <a:r>
              <a:rPr lang="el-GR" altLang="zh-CN" dirty="0" smtClean="0">
                <a:ea typeface="宋体" pitchFamily="2" charset="-122"/>
              </a:rPr>
              <a:t>)</a:t>
            </a:r>
            <a:r>
              <a:rPr lang="en-US" altLang="zh-CN" dirty="0" smtClean="0">
                <a:ea typeface="宋体" pitchFamily="2" charset="-122"/>
              </a:rPr>
              <a:t>;</a:t>
            </a:r>
          </a:p>
          <a:p>
            <a:pPr lvl="1" eaLnBrk="1" hangingPunct="1"/>
            <a:r>
              <a:rPr lang="el-GR" altLang="zh-CN" dirty="0" smtClean="0">
                <a:ea typeface="宋体" pitchFamily="2" charset="-122"/>
              </a:rPr>
              <a:t>Ο αναμενόμενος αριθμός είναι</a:t>
            </a:r>
            <a:r>
              <a:rPr lang="en-US" altLang="zh-CN" dirty="0" smtClean="0">
                <a:ea typeface="宋体" pitchFamily="2" charset="-122"/>
              </a:rPr>
              <a:t>: ~ </a:t>
            </a:r>
            <a:r>
              <a:rPr lang="en-US" altLang="zh-CN" dirty="0" smtClean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i="1" dirty="0" smtClean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dirty="0" smtClean="0">
                <a:ea typeface="宋体" pitchFamily="2" charset="-122"/>
                <a:sym typeface="Symbol" pitchFamily="18" charset="2"/>
              </a:rPr>
              <a:t>ακόλουθοι ανά ηγέτη</a:t>
            </a:r>
          </a:p>
          <a:p>
            <a:pPr marL="0" lvl="1" indent="0" eaLnBrk="1" hangingPunct="1"/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 Τελικά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ομάδες με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έγγραφα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7.1.6</a:t>
            </a:r>
          </a:p>
        </p:txBody>
      </p:sp>
    </p:spTree>
    <p:extLst>
      <p:ext uri="{BB962C8B-B14F-4D97-AF65-F5344CB8AC3E}">
        <p14:creationId xmlns:p14="http://schemas.microsoft.com/office/powerpoint/2010/main" val="2110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zh-CN" sz="2800" dirty="0" smtClean="0">
                <a:ea typeface="宋体" pitchFamily="2" charset="-122"/>
              </a:rPr>
              <a:t>Για κάθε ερώτημα </a:t>
            </a:r>
            <a:r>
              <a:rPr lang="en-US" altLang="zh-CN" sz="2800" i="1" dirty="0" smtClean="0">
                <a:ea typeface="宋体" pitchFamily="2" charset="-122"/>
              </a:rPr>
              <a:t>q</a:t>
            </a:r>
            <a:endParaRPr lang="en-US" altLang="zh-CN" sz="2800" dirty="0" smtClean="0">
              <a:ea typeface="宋体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 smtClean="0">
                <a:ea typeface="宋体" pitchFamily="2" charset="-122"/>
              </a:rPr>
              <a:t>Βρες τον πιο κοντινό ηγέτη </a:t>
            </a:r>
            <a:r>
              <a:rPr lang="en-US" altLang="zh-CN" sz="2800" i="1" dirty="0" smtClean="0">
                <a:ea typeface="宋体" pitchFamily="2" charset="-122"/>
              </a:rPr>
              <a:t>L.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 smtClean="0">
                <a:ea typeface="宋体" pitchFamily="2" charset="-122"/>
              </a:rPr>
              <a:t>Ψάξε για τα </a:t>
            </a:r>
            <a:r>
              <a:rPr lang="en-US" altLang="zh-CN" sz="2800" i="1" dirty="0" smtClean="0">
                <a:ea typeface="宋体" pitchFamily="2" charset="-122"/>
              </a:rPr>
              <a:t>K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  <a:r>
              <a:rPr lang="el-GR" altLang="zh-CN" sz="2800" dirty="0" smtClean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2800" i="1" dirty="0" smtClean="0">
                <a:ea typeface="宋体" pitchFamily="2" charset="-122"/>
              </a:rPr>
              <a:t>L</a:t>
            </a:r>
            <a:r>
              <a:rPr lang="el-GR" altLang="zh-CN" sz="2800" i="1" dirty="0" smtClean="0">
                <a:ea typeface="宋体" pitchFamily="2" charset="-122"/>
              </a:rPr>
              <a:t> (δηλαδή, στην ομάδα του </a:t>
            </a:r>
            <a:r>
              <a:rPr lang="en-US" altLang="zh-CN" sz="2800" i="1" dirty="0" smtClean="0">
                <a:ea typeface="宋体" pitchFamily="2" charset="-122"/>
              </a:rPr>
              <a:t>L)</a:t>
            </a:r>
            <a:r>
              <a:rPr lang="en-US" altLang="zh-CN" sz="2800" dirty="0" smtClean="0">
                <a:ea typeface="宋体" pitchFamily="2" charset="-12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7.1.6</a:t>
            </a:r>
          </a:p>
        </p:txBody>
      </p:sp>
    </p:spTree>
    <p:extLst>
      <p:ext uri="{BB962C8B-B14F-4D97-AF65-F5344CB8AC3E}">
        <p14:creationId xmlns:p14="http://schemas.microsoft.com/office/powerpoint/2010/main" val="216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114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 smtClean="0">
                <a:latin typeface="+mn-lt"/>
                <a:ea typeface="宋体" pitchFamily="2" charset="-122"/>
              </a:rPr>
              <a:t>Ερώτημα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0045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917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 smtClean="0">
                <a:latin typeface="+mn-lt"/>
                <a:ea typeface="宋体" pitchFamily="2" charset="-122"/>
              </a:rPr>
              <a:t>Ηγέτης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189586" y="6248400"/>
            <a:ext cx="1355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 smtClean="0">
                <a:latin typeface="+mn-lt"/>
                <a:ea typeface="宋体" pitchFamily="2" charset="-122"/>
              </a:rPr>
              <a:t>Ακόλουθος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Γρήγορη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7.1.6</a:t>
            </a:r>
          </a:p>
        </p:txBody>
      </p:sp>
    </p:spTree>
    <p:extLst>
      <p:ext uri="{BB962C8B-B14F-4D97-AF65-F5344CB8AC3E}">
        <p14:creationId xmlns:p14="http://schemas.microsoft.com/office/powerpoint/2010/main" val="24595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38462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220"/>
            <a:ext cx="8077200" cy="198258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Γενικές παραλλαγές (</a:t>
            </a:r>
            <a:r>
              <a:rPr lang="en-US" altLang="zh-CN" dirty="0" smtClean="0">
                <a:ea typeface="宋体" pitchFamily="2" charset="-122"/>
              </a:rPr>
              <a:t>b1-b2)</a:t>
            </a:r>
            <a:endParaRPr lang="el-GR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b1</a:t>
            </a:r>
            <a:r>
              <a:rPr lang="en-US" altLang="zh-CN" dirty="0" smtClean="0">
                <a:ea typeface="宋体" pitchFamily="2" charset="-122"/>
              </a:rPr>
              <a:t>=3 </a:t>
            </a:r>
            <a:r>
              <a:rPr lang="el-GR" altLang="zh-CN" dirty="0" smtClean="0">
                <a:ea typeface="宋体" pitchFamily="2" charset="-122"/>
              </a:rPr>
              <a:t>πλησιέστερους ηγέτες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Για ένα ερώτημα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l-GR" altLang="zh-CN" dirty="0" smtClean="0">
                <a:ea typeface="宋体" pitchFamily="2" charset="-122"/>
              </a:rPr>
              <a:t>βρες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i="1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b2</a:t>
            </a:r>
            <a:r>
              <a:rPr lang="el-GR" altLang="zh-CN" i="1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=</a:t>
            </a:r>
            <a:r>
              <a:rPr lang="el-GR" altLang="zh-CN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4  </a:t>
            </a:r>
            <a:r>
              <a:rPr lang="el-GR" altLang="zh-CN" dirty="0" smtClean="0">
                <a:ea typeface="宋体" pitchFamily="2" charset="-122"/>
              </a:rPr>
              <a:t>κοντινότερους ηγέτες και τους ακολούθους τους.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7.1.6</a:t>
            </a:r>
          </a:p>
        </p:txBody>
      </p:sp>
    </p:spTree>
    <p:extLst>
      <p:ext uri="{BB962C8B-B14F-4D97-AF65-F5344CB8AC3E}">
        <p14:creationId xmlns:p14="http://schemas.microsoft.com/office/powerpoint/2010/main" val="22884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άλλο)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2057400"/>
            <a:ext cx="6477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pitchFamily="-112" charset="-128"/>
              </a:rPr>
              <a:t> Παραμετρικά Ευρετήρια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pitchFamily="-112" charset="-128"/>
              </a:rPr>
              <a:t> Βαθμιδωτά Ευρετήρια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Συνολικό Σύστημα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Περιλήψεις</a:t>
            </a:r>
          </a:p>
          <a:p>
            <a:pPr marL="0" indent="0" eaLnBrk="1" hangingPunct="1">
              <a:buNone/>
            </a:pPr>
            <a:endParaRPr lang="en-US" sz="26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ευρετήρια και ευρετήρια ζώνης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00100" y="2133600"/>
            <a:ext cx="7543800" cy="30480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Μέχρι τώρα, ένα έγγραφο ως μια ακολουθία όρων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Στην πραγματικότητα, τα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είναι χωρισμένα σε τμήματα </a:t>
            </a:r>
            <a:r>
              <a:rPr lang="el-GR" dirty="0" smtClean="0">
                <a:ea typeface="ＭＳ Ｐゴシック" pitchFamily="34" charset="-128"/>
              </a:rPr>
              <a:t>με διαφορετική σημασία</a:t>
            </a:r>
            <a:r>
              <a:rPr lang="en-US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Συγγραφέας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Τίτλος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Ημερομηνία δημοσίευσης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Γλώσσα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err="1" smtClean="0">
                <a:ea typeface="ＭＳ Ｐゴシック" pitchFamily="34" charset="-128"/>
              </a:rPr>
              <a:t>κλπ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Καλούνται και </a:t>
            </a:r>
            <a:r>
              <a:rPr lang="el-GR" dirty="0" err="1" smtClean="0">
                <a:ea typeface="ＭＳ Ｐゴシック" pitchFamily="34" charset="-128"/>
              </a:rPr>
              <a:t>μεταδεδομένα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</a:rPr>
              <a:t>metadata) </a:t>
            </a:r>
            <a:r>
              <a:rPr lang="el-GR" dirty="0" smtClean="0">
                <a:ea typeface="ＭＳ Ｐゴシック" pitchFamily="34" charset="-128"/>
              </a:rPr>
              <a:t>του εγγράφου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749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ερωτήματα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87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Συχνά αναζήτηση με βάση τα </a:t>
            </a:r>
            <a:r>
              <a:rPr lang="el-GR" dirty="0" err="1" smtClean="0">
                <a:ea typeface="ＭＳ Ｐゴシック" pitchFamily="34" charset="-128"/>
              </a:rPr>
              <a:t>μεταδεδομένα</a:t>
            </a:r>
            <a:r>
              <a:rPr lang="el-GR" dirty="0" smtClean="0">
                <a:ea typeface="ＭＳ Ｐゴシック" pitchFamily="34" charset="-128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Π.χ., βρες όλα τα έγγραφα που έγγραψε ο </a:t>
            </a:r>
            <a:r>
              <a:rPr lang="en-US" dirty="0" smtClean="0">
                <a:ea typeface="ＭＳ Ｐゴシック" pitchFamily="34" charset="-128"/>
              </a:rPr>
              <a:t>William Shakespeare </a:t>
            </a:r>
            <a:r>
              <a:rPr lang="el-GR" dirty="0" smtClean="0">
                <a:ea typeface="ＭＳ Ｐゴシック" pitchFamily="34" charset="-128"/>
              </a:rPr>
              <a:t>το </a:t>
            </a:r>
            <a:r>
              <a:rPr lang="en-US" dirty="0" smtClean="0">
                <a:ea typeface="ＭＳ Ｐゴシック" pitchFamily="34" charset="-128"/>
              </a:rPr>
              <a:t>1601, </a:t>
            </a:r>
            <a:r>
              <a:rPr lang="el-GR" dirty="0" smtClean="0">
                <a:ea typeface="ＭＳ Ｐゴシック" pitchFamily="34" charset="-128"/>
              </a:rPr>
              <a:t>που περιέχουν τις λέξεις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alas poor </a:t>
            </a:r>
            <a:r>
              <a:rPr lang="en-US" i="1" dirty="0" err="1" smtClean="0">
                <a:ea typeface="ＭＳ Ｐゴシック" pitchFamily="34" charset="-128"/>
              </a:rPr>
              <a:t>Yorick</a:t>
            </a:r>
            <a:endParaRPr lang="en-US" i="1" dirty="0" smtClean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Year = 1601 </a:t>
            </a:r>
            <a:r>
              <a:rPr lang="el-GR" dirty="0" smtClean="0">
                <a:ea typeface="ＭＳ Ｐゴシック" pitchFamily="34" charset="-128"/>
              </a:rPr>
              <a:t>είναι παράδειγμα ενός πεδίου </a:t>
            </a:r>
            <a:r>
              <a:rPr lang="en-US" dirty="0" smtClean="0">
                <a:ea typeface="ＭＳ Ｐゴシック" pitchFamily="34" charset="-128"/>
              </a:rPr>
              <a:t>(field)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Επίσης</a:t>
            </a:r>
            <a:r>
              <a:rPr lang="en-US" dirty="0" smtClean="0">
                <a:ea typeface="ＭＳ Ｐゴシック" pitchFamily="34" charset="-128"/>
              </a:rPr>
              <a:t>, author last name = </a:t>
            </a:r>
            <a:r>
              <a:rPr lang="en-US" dirty="0" err="1" smtClean="0">
                <a:ea typeface="ＭＳ Ｐゴシック" pitchFamily="34" charset="-128"/>
              </a:rPr>
              <a:t>shakespeare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l-GR" dirty="0" err="1" smtClean="0">
                <a:ea typeface="ＭＳ Ｐゴシック" pitchFamily="34" charset="-128"/>
              </a:rPr>
              <a:t>κλπ</a:t>
            </a:r>
            <a:endParaRPr lang="en-US" dirty="0" smtClean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34" charset="-128"/>
              </a:rPr>
              <a:t>Ερωτήματα με πεδία (παραμετρικά ερωτήματα) συνήθως ερμηνεύονται ως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συζευκτικά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</a:rPr>
              <a:t>conjunction, </a:t>
            </a:r>
            <a:r>
              <a:rPr lang="el-GR" dirty="0" smtClean="0">
                <a:ea typeface="ＭＳ Ｐゴシック" pitchFamily="34" charset="-128"/>
              </a:rPr>
              <a:t>σύνδεση με</a:t>
            </a:r>
            <a:r>
              <a:rPr lang="en-US" dirty="0" smtClean="0">
                <a:ea typeface="ＭＳ Ｐゴシック" pitchFamily="34" charset="-128"/>
              </a:rPr>
              <a:t> AND) </a:t>
            </a:r>
            <a:r>
              <a:rPr lang="el-GR" dirty="0" smtClean="0">
                <a:ea typeface="ＭＳ Ｐゴシック" pitchFamily="34" charset="-128"/>
              </a:rPr>
              <a:t>πρέπει να ισχύουν όλα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9555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30232</TotalTime>
  <Words>6751</Words>
  <Application>Microsoft Office PowerPoint</Application>
  <PresentationFormat>On-screen Show (4:3)</PresentationFormat>
  <Paragraphs>1232</Paragraphs>
  <Slides>125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125</vt:i4>
      </vt:variant>
    </vt:vector>
  </HeadingPairs>
  <TitlesOfParts>
    <vt:vector size="143" baseType="lpstr">
      <vt:lpstr>Arial Unicode MS</vt:lpstr>
      <vt:lpstr>MS Mincho</vt:lpstr>
      <vt:lpstr>ＭＳ Ｐゴシック</vt:lpstr>
      <vt:lpstr>宋体</vt:lpstr>
      <vt:lpstr>Arial</vt:lpstr>
      <vt:lpstr>Calibri</vt:lpstr>
      <vt:lpstr>Calibri Light</vt:lpstr>
      <vt:lpstr>Courier New</vt:lpstr>
      <vt:lpstr>Lucida Sans</vt:lpstr>
      <vt:lpstr>Lucida Sans Unicode</vt:lpstr>
      <vt:lpstr>Symbol</vt:lpstr>
      <vt:lpstr>Tahoma</vt:lpstr>
      <vt:lpstr>Times New Roman</vt:lpstr>
      <vt:lpstr>Wingdings</vt:lpstr>
      <vt:lpstr>Office Theme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Συντελεστής Jaccard: Παράδειγμα βαθμολόγησης</vt:lpstr>
      <vt:lpstr>Παράδειγμα</vt:lpstr>
      <vt:lpstr>Προβλήματα</vt:lpstr>
      <vt:lpstr>Βαθμός εγγράφου και ερώτησης</vt:lpstr>
      <vt:lpstr>Συχνότητα όρου - Term frequency (tf)</vt:lpstr>
      <vt:lpstr>Παράδειγμα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Στάθμιση tf-idf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Στάθμιση με log tf</vt:lpstr>
      <vt:lpstr>Βάρος idf</vt:lpstr>
      <vt:lpstr>Παράδειγμα idf, έστω N = 1 εκατομμύριο</vt:lpstr>
      <vt:lpstr>Στάθμιση tf-idf</vt:lpstr>
      <vt:lpstr>Συχνότητα συλλογής και εγγράφου</vt:lpstr>
      <vt:lpstr>Bag of words model</vt:lpstr>
      <vt:lpstr>Τι θα δούμε σήμερα;</vt:lpstr>
      <vt:lpstr>Στάθμιση tf-idf</vt:lpstr>
      <vt:lpstr>Δυαδική μήτρα σύμπτωσης (binary term-document incidence matrix)</vt:lpstr>
      <vt:lpstr>Ο πίνακας με μετρητές</vt:lpstr>
      <vt:lpstr>Ο πίνακας με βάρη</vt:lpstr>
      <vt:lpstr>Τα έγγραφα ως διανύσματα (vector space model)</vt:lpstr>
      <vt:lpstr>Αποθήκευση</vt:lpstr>
      <vt:lpstr>Ομοιότητα διανυσμάτων</vt:lpstr>
      <vt:lpstr>Χρήση της γωνίας αντί της απόστασης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Παράδειγμα</vt:lpstr>
      <vt:lpstr>Παράδειγμα (συνέχεια) </vt:lpstr>
      <vt:lpstr>Παράδειγμα (συνέχεια) </vt:lpstr>
      <vt:lpstr>Τα ερωτήματα ως διανύσματα</vt:lpstr>
      <vt:lpstr>Από γωνίες σε συνημίτονα </vt:lpstr>
      <vt:lpstr>cosine(query, document)</vt:lpstr>
      <vt:lpstr>Ομοιότητα συνημίτονου</vt:lpstr>
      <vt:lpstr>Περίληψη βαθμολόγησης στο διανυσματικό χώρο</vt:lpstr>
      <vt:lpstr>Παραλλαγές της tf-idf στάθμισης</vt:lpstr>
      <vt:lpstr>Κανονικοποίηση με μέγιστη συχνότητα όρου</vt:lpstr>
      <vt:lpstr>Κανονικοποίηση με μέγιστη συχνότητα όρου</vt:lpstr>
      <vt:lpstr>Στάθμιση ερωτημάτων και εγγράφων</vt:lpstr>
      <vt:lpstr>Παράδειγμα</vt:lpstr>
      <vt:lpstr>Θέματα </vt:lpstr>
      <vt:lpstr>Επέκταση καταχωρήσεων</vt:lpstr>
      <vt:lpstr>Υπολογισμός ανά έγγραφο (document-at-a-time)</vt:lpstr>
      <vt:lpstr>Παράδειγμα</vt:lpstr>
      <vt:lpstr>Υπολογισμός βαρών</vt:lpstr>
      <vt:lpstr>Υπολογισμός k-κορυφαίων αποτελεσμάτων</vt:lpstr>
      <vt:lpstr>Χρήση min-heap</vt:lpstr>
      <vt:lpstr>Αποθήκευση σε πίνακα</vt:lpstr>
      <vt:lpstr>Εισαγωγή στοιχείου</vt:lpstr>
      <vt:lpstr>Διαγραφή μικρότερου στοιχείου</vt:lpstr>
      <vt:lpstr>Επιλογή των κορυφαίων k σε O(N log k)</vt:lpstr>
      <vt:lpstr>PowerPoint Presentation</vt:lpstr>
      <vt:lpstr>Ασφαλής (safe) και μη ασφαλής (non-safe) διάταξη</vt:lpstr>
      <vt:lpstr>Γενική προσέγγιση «ψαλιδίσματος» (pruning)</vt:lpstr>
      <vt:lpstr>Περιορισμός του ευρετηρίου (index elimination)</vt:lpstr>
      <vt:lpstr>Μόνο όροι με μεγάλο idf</vt:lpstr>
      <vt:lpstr>Έγγραφα με πολλούς όρους του ερωτήματος</vt:lpstr>
      <vt:lpstr>Παράδειγμα</vt:lpstr>
      <vt:lpstr>Λίστες πρωταθλητών</vt:lpstr>
      <vt:lpstr>PowerPoint Presentation</vt:lpstr>
      <vt:lpstr>Υπολογισμός ανά όρο (term-at-a-time)</vt:lpstr>
      <vt:lpstr>PowerPoint Presentation</vt:lpstr>
      <vt:lpstr>PowerPoint Presentation</vt:lpstr>
      <vt:lpstr>Υπολογισμός ανά όρο</vt:lpstr>
      <vt:lpstr>1. Πρόωρος τερματισμός</vt:lpstr>
      <vt:lpstr>2. idf-διατεταγμένοι όροι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Περίληψη</vt:lpstr>
      <vt:lpstr>Περίληψη</vt:lpstr>
      <vt:lpstr>Περίληψη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Τι (άλλο) θα δούμε σήμερα;</vt:lpstr>
      <vt:lpstr>Παραμετρικά ευρετήρια και ευρετήρια ζώνης</vt:lpstr>
      <vt:lpstr>Παραμετρικά ερωτήματα</vt:lpstr>
      <vt:lpstr>Παραμετρική αναζήτηση</vt:lpstr>
      <vt:lpstr>Ζώνη</vt:lpstr>
      <vt:lpstr>Ευρετήριο πεδίου</vt:lpstr>
      <vt:lpstr>Επέκταση καταχωρήσεων</vt:lpstr>
      <vt:lpstr>Βαθμιδωτά (διαστρωματωμένα) ευρετήρια (Tiered indexes)</vt:lpstr>
      <vt:lpstr>Βαθμιδωτά ευρετήρια</vt:lpstr>
      <vt:lpstr>Βαθμιδωτά ευρετήρια</vt:lpstr>
      <vt:lpstr>Βαθμιδωτά ευρετήρια</vt:lpstr>
      <vt:lpstr>Συνδυασμός διανυσματικής ανάκτησης</vt:lpstr>
      <vt:lpstr>Πολλαπλοί παράγοντες</vt:lpstr>
      <vt:lpstr>Επεξεργασία ερωτήματος</vt:lpstr>
      <vt:lpstr>Πλήρες σύστημα αναζήτησης</vt:lpstr>
      <vt:lpstr>Πλήρες σύστημα αναζήτησης</vt:lpstr>
      <vt:lpstr>PowerPoint Presentation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PowerPoint Presentation</vt:lpstr>
      <vt:lpstr>Εναλλακτικές αναπαραστάσεις; 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686</cp:revision>
  <cp:lastPrinted>2011-04-04T04:19:57Z</cp:lastPrinted>
  <dcterms:created xsi:type="dcterms:W3CDTF">2011-04-01T01:43:31Z</dcterms:created>
  <dcterms:modified xsi:type="dcterms:W3CDTF">2019-05-02T12:00:28Z</dcterms:modified>
</cp:coreProperties>
</file>