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1" r:id="rId1"/>
  </p:sldMasterIdLst>
  <p:notesMasterIdLst>
    <p:notesMasterId r:id="rId86"/>
  </p:notesMasterIdLst>
  <p:handoutMasterIdLst>
    <p:handoutMasterId r:id="rId87"/>
  </p:handoutMasterIdLst>
  <p:sldIdLst>
    <p:sldId id="675" r:id="rId2"/>
    <p:sldId id="693" r:id="rId3"/>
    <p:sldId id="694" r:id="rId4"/>
    <p:sldId id="695" r:id="rId5"/>
    <p:sldId id="696" r:id="rId6"/>
    <p:sldId id="697" r:id="rId7"/>
    <p:sldId id="698" r:id="rId8"/>
    <p:sldId id="699" r:id="rId9"/>
    <p:sldId id="700" r:id="rId10"/>
    <p:sldId id="701" r:id="rId11"/>
    <p:sldId id="702" r:id="rId12"/>
    <p:sldId id="703" r:id="rId13"/>
    <p:sldId id="704" r:id="rId14"/>
    <p:sldId id="705" r:id="rId15"/>
    <p:sldId id="706" r:id="rId16"/>
    <p:sldId id="707" r:id="rId17"/>
    <p:sldId id="708" r:id="rId18"/>
    <p:sldId id="710" r:id="rId19"/>
    <p:sldId id="711" r:id="rId20"/>
    <p:sldId id="712" r:id="rId21"/>
    <p:sldId id="713" r:id="rId22"/>
    <p:sldId id="714" r:id="rId23"/>
    <p:sldId id="715" r:id="rId24"/>
    <p:sldId id="716" r:id="rId25"/>
    <p:sldId id="717" r:id="rId26"/>
    <p:sldId id="718" r:id="rId27"/>
    <p:sldId id="719" r:id="rId28"/>
    <p:sldId id="720" r:id="rId29"/>
    <p:sldId id="721" r:id="rId30"/>
    <p:sldId id="722" r:id="rId31"/>
    <p:sldId id="723" r:id="rId32"/>
    <p:sldId id="724" r:id="rId33"/>
    <p:sldId id="725" r:id="rId34"/>
    <p:sldId id="726" r:id="rId35"/>
    <p:sldId id="727" r:id="rId36"/>
    <p:sldId id="728" r:id="rId37"/>
    <p:sldId id="729" r:id="rId38"/>
    <p:sldId id="730" r:id="rId39"/>
    <p:sldId id="731" r:id="rId40"/>
    <p:sldId id="745" r:id="rId41"/>
    <p:sldId id="757" r:id="rId42"/>
    <p:sldId id="749" r:id="rId43"/>
    <p:sldId id="800" r:id="rId44"/>
    <p:sldId id="750" r:id="rId45"/>
    <p:sldId id="751" r:id="rId46"/>
    <p:sldId id="763" r:id="rId47"/>
    <p:sldId id="752" r:id="rId48"/>
    <p:sldId id="753" r:id="rId49"/>
    <p:sldId id="766" r:id="rId50"/>
    <p:sldId id="754" r:id="rId51"/>
    <p:sldId id="758" r:id="rId52"/>
    <p:sldId id="759" r:id="rId53"/>
    <p:sldId id="768" r:id="rId54"/>
    <p:sldId id="769" r:id="rId55"/>
    <p:sldId id="770" r:id="rId56"/>
    <p:sldId id="771" r:id="rId57"/>
    <p:sldId id="772" r:id="rId58"/>
    <p:sldId id="773" r:id="rId59"/>
    <p:sldId id="774" r:id="rId60"/>
    <p:sldId id="775" r:id="rId61"/>
    <p:sldId id="776" r:id="rId62"/>
    <p:sldId id="777" r:id="rId63"/>
    <p:sldId id="778" r:id="rId64"/>
    <p:sldId id="779" r:id="rId65"/>
    <p:sldId id="780" r:id="rId66"/>
    <p:sldId id="781" r:id="rId67"/>
    <p:sldId id="782" r:id="rId68"/>
    <p:sldId id="784" r:id="rId69"/>
    <p:sldId id="801" r:id="rId70"/>
    <p:sldId id="783" r:id="rId71"/>
    <p:sldId id="785" r:id="rId72"/>
    <p:sldId id="786" r:id="rId73"/>
    <p:sldId id="787" r:id="rId74"/>
    <p:sldId id="788" r:id="rId75"/>
    <p:sldId id="789" r:id="rId76"/>
    <p:sldId id="790" r:id="rId77"/>
    <p:sldId id="791" r:id="rId78"/>
    <p:sldId id="792" r:id="rId79"/>
    <p:sldId id="793" r:id="rId80"/>
    <p:sldId id="794" r:id="rId81"/>
    <p:sldId id="795" r:id="rId82"/>
    <p:sldId id="796" r:id="rId83"/>
    <p:sldId id="797" r:id="rId84"/>
    <p:sldId id="799" r:id="rId85"/>
  </p:sldIdLst>
  <p:sldSz cx="9144000" cy="6858000" type="screen4x3"/>
  <p:notesSz cx="7099300" cy="10223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9966"/>
    <a:srgbClr val="00A000"/>
    <a:srgbClr val="B2B2B2"/>
    <a:srgbClr val="F4F3EB"/>
    <a:srgbClr val="F0EEEB"/>
    <a:srgbClr val="A40508"/>
    <a:srgbClr val="A50021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31" autoAdjust="0"/>
  </p:normalViewPr>
  <p:slideViewPr>
    <p:cSldViewPr>
      <p:cViewPr varScale="1">
        <p:scale>
          <a:sx n="109" d="100"/>
          <a:sy n="109" d="100"/>
        </p:scale>
        <p:origin x="37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6026"/>
    </p:cViewPr>
  </p:sorterViewPr>
  <p:notesViewPr>
    <p:cSldViewPr>
      <p:cViewPr varScale="1">
        <p:scale>
          <a:sx n="66" d="100"/>
          <a:sy n="66" d="100"/>
        </p:scale>
        <p:origin x="65536" y="13457817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-112" charset="0"/>
              </a:defRPr>
            </a:lvl1pPr>
          </a:lstStyle>
          <a:p>
            <a:fld id="{99F3A387-7CA4-42C4-A654-FB16CB1400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285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957" y="4856502"/>
            <a:ext cx="5207386" cy="459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FFFE52-FE1E-4D89-83CF-6E59217A9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26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Term size vs</a:t>
            </a:r>
            <a:r>
              <a:rPr lang="en-US" baseline="0" dirty="0" smtClean="0"/>
              <a:t> token size</a:t>
            </a:r>
            <a:endParaRPr lang="en-US" dirty="0" smtClean="0"/>
          </a:p>
          <a:p>
            <a:r>
              <a:rPr lang="en-US" dirty="0" smtClean="0"/>
              <a:t>You</a:t>
            </a:r>
            <a:r>
              <a:rPr lang="en-US" baseline="0" dirty="0" smtClean="0"/>
              <a:t> should expect to decrease due to lemmatization/stemming</a:t>
            </a:r>
          </a:p>
          <a:p>
            <a:r>
              <a:rPr lang="en-US" baseline="0" dirty="0" smtClean="0"/>
              <a:t>Common words are short (think of </a:t>
            </a:r>
            <a:r>
              <a:rPr lang="en-US" baseline="0" dirty="0" err="1" smtClean="0"/>
              <a:t>stopwords</a:t>
            </a:r>
            <a:r>
              <a:rPr lang="en-US" baseline="0" dirty="0" smtClean="0"/>
              <a:t>), many tokens are short </a:t>
            </a:r>
            <a:r>
              <a:rPr lang="en-US" baseline="0" dirty="0" smtClean="0">
                <a:sym typeface="Wingdings" panose="05000000000000000000" pitchFamily="2" charset="2"/>
              </a:rPr>
              <a:t> average small  -- appear only once in the dictionary</a:t>
            </a:r>
          </a:p>
          <a:p>
            <a:r>
              <a:rPr lang="en-US" dirty="0" smtClean="0"/>
              <a:t>T =</a:t>
            </a:r>
          </a:p>
          <a:p>
            <a:r>
              <a:rPr lang="en-US" dirty="0" smtClean="0"/>
              <a:t>number of documents</a:t>
            </a:r>
            <a:r>
              <a:rPr lang="en-US" baseline="0" dirty="0" smtClean="0"/>
              <a:t> x distinct terms per document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8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8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7ADD10A0-6B1E-49C8-ABA9-9A09DE892B8C}" type="slidenum">
              <a:rPr lang="en-US" sz="1200"/>
              <a:pPr eaLnBrk="1" hangingPunct="1"/>
              <a:t>45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475554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Rich</a:t>
            </a:r>
            <a:r>
              <a:rPr lang="en-US" baseline="0" dirty="0" smtClean="0"/>
              <a:t> get richer</a:t>
            </a:r>
          </a:p>
          <a:p>
            <a:r>
              <a:rPr lang="el-GR" baseline="0" dirty="0" smtClean="0"/>
              <a:t>Το 1% του πληθυσμού το 50% πλούτου</a:t>
            </a:r>
          </a:p>
          <a:p>
            <a:r>
              <a:rPr lang="el-GR" baseline="0" dirty="0" smtClean="0"/>
              <a:t>Πληθυσμός πόλεων, αριθμό </a:t>
            </a:r>
            <a:r>
              <a:rPr lang="en-US" baseline="0" dirty="0" smtClean="0"/>
              <a:t>followers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91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6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</a:t>
            </a:r>
            <a:r>
              <a:rPr lang="en-US" baseline="0" dirty="0" smtClean="0"/>
              <a:t> bytes per term. Few words in English more than 20 characters</a:t>
            </a:r>
          </a:p>
          <a:p>
            <a:r>
              <a:rPr lang="en-US" baseline="0" dirty="0" smtClean="0"/>
              <a:t>4 bytes pointers -&gt; 4GB address space (more bytes may be needed for larger collections)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190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steps in binary search are shown as double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lines and steps in list search as simple lines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13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GB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In the compressed dictionary,</a:t>
            </a:r>
            <a:r>
              <a:rPr kumimoji="1" lang="el-GR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kumimoji="1" lang="en-GB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we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first locate the term’s block by binary search and then its position within the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list by linear search through the block</a:t>
            </a:r>
            <a:endParaRPr kumimoji="1" lang="el-GR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endParaRPr lang="el-GR" dirty="0" smtClean="0"/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With blocks of size </a:t>
            </a:r>
            <a:r>
              <a:rPr kumimoji="1" lang="en-US" sz="1200" b="0" i="1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k </a:t>
            </a:r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= 4 in (b),we need (0+1+2+3+4+1+2+3)/8 = 2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steps on average, ≈ 25% more. For example, finding den takes one binary</a:t>
            </a: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search step and two steps through the block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107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As before, the first byte of each entry encodes the number of characters.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400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Term size vs</a:t>
            </a:r>
            <a:r>
              <a:rPr lang="en-US" baseline="0" dirty="0" smtClean="0"/>
              <a:t> token size</a:t>
            </a:r>
            <a:endParaRPr lang="en-US" dirty="0" smtClean="0"/>
          </a:p>
          <a:p>
            <a:r>
              <a:rPr lang="en-US" dirty="0" smtClean="0"/>
              <a:t>You</a:t>
            </a:r>
            <a:r>
              <a:rPr lang="en-US" baseline="0" dirty="0" smtClean="0"/>
              <a:t> should expect to decrease due to lemmatization/stemming</a:t>
            </a:r>
          </a:p>
          <a:p>
            <a:r>
              <a:rPr lang="en-US" baseline="0" dirty="0" smtClean="0"/>
              <a:t>Common words are short (think of </a:t>
            </a:r>
            <a:r>
              <a:rPr lang="en-US" baseline="0" dirty="0" err="1" smtClean="0"/>
              <a:t>stopwords</a:t>
            </a:r>
            <a:r>
              <a:rPr lang="en-US" baseline="0" dirty="0" smtClean="0"/>
              <a:t>), many tokens are short </a:t>
            </a:r>
            <a:r>
              <a:rPr lang="en-US" baseline="0" dirty="0" smtClean="0">
                <a:sym typeface="Wingdings" panose="05000000000000000000" pitchFamily="2" charset="2"/>
              </a:rPr>
              <a:t> average small  -- appear only once in the dictionary</a:t>
            </a:r>
          </a:p>
          <a:p>
            <a:r>
              <a:rPr lang="en-US" dirty="0" smtClean="0"/>
              <a:t>T =</a:t>
            </a:r>
          </a:p>
          <a:p>
            <a:r>
              <a:rPr lang="en-US" dirty="0" smtClean="0"/>
              <a:t>number of documents</a:t>
            </a:r>
            <a:r>
              <a:rPr lang="en-US" baseline="0" dirty="0" smtClean="0"/>
              <a:t> x distinct terms per document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28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Ν</a:t>
            </a:r>
            <a:r>
              <a:rPr lang="el-GR" baseline="0" dirty="0" smtClean="0"/>
              <a:t> </a:t>
            </a:r>
            <a:r>
              <a:rPr lang="en-US" baseline="0" dirty="0" smtClean="0"/>
              <a:t>log N</a:t>
            </a:r>
          </a:p>
          <a:p>
            <a:r>
              <a:rPr lang="en-US" baseline="0" dirty="0" smtClean="0"/>
              <a:t>N = 100,000,000</a:t>
            </a:r>
          </a:p>
          <a:p>
            <a:r>
              <a:rPr lang="en-US" dirty="0" smtClean="0"/>
              <a:t>(seek</a:t>
            </a:r>
            <a:r>
              <a:rPr lang="en-US" baseline="0" dirty="0" smtClean="0"/>
              <a:t> time) </a:t>
            </a:r>
            <a:r>
              <a:rPr lang="en-US" dirty="0" smtClean="0"/>
              <a:t>5ms 5 x 10-3</a:t>
            </a:r>
          </a:p>
          <a:p>
            <a:r>
              <a:rPr lang="en-US" dirty="0" smtClean="0"/>
              <a:t>500,000 sec 8300 min 138h</a:t>
            </a:r>
            <a:r>
              <a:rPr lang="en-US" baseline="0" dirty="0" smtClean="0"/>
              <a:t> 5 days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8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43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fld id="{5CE26C53-1B9D-45A3-AFE6-0DFEE44B3C7F}" type="slidenum">
              <a:rPr lang="en-US" sz="1200" smtClean="0"/>
              <a:pPr eaLnBrk="1" hangingPunct="1"/>
              <a:t>24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1406478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17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Ως</a:t>
            </a:r>
            <a:r>
              <a:rPr lang="el-GR" baseline="0" dirty="0" smtClean="0"/>
              <a:t> δυαδικούς αριθμούς</a:t>
            </a:r>
          </a:p>
          <a:p>
            <a:r>
              <a:rPr lang="el-GR" baseline="0" dirty="0" smtClean="0"/>
              <a:t>Ι4 Ι3 Ι2 Ι1 Ι0 (</a:t>
            </a:r>
            <a:r>
              <a:rPr lang="en-US" baseline="0" dirty="0" smtClean="0"/>
              <a:t>each double the size of the previous one)</a:t>
            </a:r>
          </a:p>
          <a:p>
            <a:r>
              <a:rPr lang="el-GR" baseline="0" dirty="0" smtClean="0"/>
              <a:t>Δεν υπάρχουν όλα κάθε στιγμή, αλλά κάποια από αυτά πχ</a:t>
            </a:r>
          </a:p>
          <a:p>
            <a:r>
              <a:rPr lang="el-GR" baseline="0" dirty="0" smtClean="0"/>
              <a:t>0  0   1  0 1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57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Αρχικά</a:t>
            </a:r>
          </a:p>
          <a:p>
            <a:r>
              <a:rPr lang="el-GR" dirty="0" smtClean="0"/>
              <a:t>0 0 0 0</a:t>
            </a:r>
            <a:endParaRPr lang="en-US" dirty="0" smtClean="0"/>
          </a:p>
          <a:p>
            <a:r>
              <a:rPr lang="el-GR" dirty="0" smtClean="0"/>
              <a:t>Όταν</a:t>
            </a:r>
            <a:r>
              <a:rPr lang="el-GR" baseline="0" dirty="0" smtClean="0"/>
              <a:t> γεμίσει πάει για πρώτη φορά στο 0001, μετά συγχώνευση και 0010, μετά 0011, και μετά 2 συγχωνεύσεις και 0100, κοκ</a:t>
            </a:r>
          </a:p>
          <a:p>
            <a:r>
              <a:rPr lang="el-GR" baseline="0" dirty="0" smtClean="0"/>
              <a:t>Όταν το ευρετήριο υπάρχει συγχώνευση, αλλιώς αποθήκευση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33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71902D2C-05CB-4444-833C-9C9DDF219707}" type="slidenum">
              <a:rPr lang="en-US" sz="1200"/>
              <a:pPr eaLnBrk="1" hangingPunct="1"/>
              <a:t>42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919578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38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170C-A630-4BC4-99C2-1EEFC93C1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3058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FAF4-678C-4170-8B5E-D5D1B48C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26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C3AD-617C-4A6C-BEE7-10C9A9D603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40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EC65FA85-C043-4AC1-86AA-2F87DA9805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2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76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CC92-4490-4DFD-A50E-7CFF54CC48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38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00CA-A080-476D-84B4-AC6434A6B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95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45E-0100-404D-AEB0-69CA392494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5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80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08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558E-6DE4-4CD3-890E-A7DA5D0049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16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A00D-81AD-4FD2-AEF2-53F20508ED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74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170C-A630-4BC4-99C2-1EEFC93C1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9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___________________Microsoft_Excel_97-20031.xls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___________________Microsoft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emf"/><Relationship Id="rId4" Type="http://schemas.openxmlformats.org/officeDocument/2006/relationships/oleObject" Target="../embeddings/___________________Microsoft_Excel_97-20032.xls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emf"/><Relationship Id="rId5" Type="http://schemas.openxmlformats.org/officeDocument/2006/relationships/oleObject" Target="../embeddings/____________Microsoft_Word_97_-_20034.doc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wmf"/><Relationship Id="rId4" Type="http://schemas.openxmlformats.org/officeDocument/2006/relationships/oleObject" Target="../embeddings/____________Microsoft_Word_97_-_20035.doc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wmf"/><Relationship Id="rId4" Type="http://schemas.openxmlformats.org/officeDocument/2006/relationships/oleObject" Target="../embeddings/____________Microsoft_Word_97_-_20036.doc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4365104"/>
            <a:ext cx="7490792" cy="1349896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l-GR" sz="3200" dirty="0" smtClean="0">
                <a:ea typeface="ＭＳ Ｐゴシック" pitchFamily="-112" charset="-128"/>
              </a:rPr>
              <a:t>ΜΥΕ003: Ανάκτηση Πληροφορίας</a:t>
            </a:r>
            <a:endParaRPr lang="en-US" sz="32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1800" i="1" dirty="0" smtClean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1800" i="1" dirty="0" err="1" smtClean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r>
              <a:rPr lang="en-US" dirty="0" smtClean="0">
                <a:ea typeface="ＭＳ Ｐゴシック" pitchFamily="-112" charset="-128"/>
              </a:rPr>
              <a:t/>
            </a:r>
            <a:br>
              <a:rPr lang="en-US" dirty="0" smtClean="0">
                <a:ea typeface="ＭＳ Ｐゴシック" pitchFamily="-112" charset="-128"/>
              </a:rPr>
            </a:br>
            <a:r>
              <a:rPr lang="el-GR" sz="2400" smtClean="0">
                <a:ea typeface="ＭＳ Ｐゴシック" pitchFamily="-112" charset="-128"/>
              </a:rPr>
              <a:t>Κεφάλαια</a:t>
            </a:r>
            <a:r>
              <a:rPr lang="en-US" sz="2400" smtClean="0">
                <a:ea typeface="ＭＳ Ｐゴシック" pitchFamily="-112" charset="-128"/>
              </a:rPr>
              <a:t>  </a:t>
            </a:r>
            <a:r>
              <a:rPr lang="en-US" sz="2400" dirty="0" smtClean="0">
                <a:ea typeface="ＭＳ Ｐゴシック" pitchFamily="-112" charset="-128"/>
              </a:rPr>
              <a:t>4, 5: </a:t>
            </a:r>
            <a:r>
              <a:rPr lang="el-GR" sz="2400" dirty="0" smtClean="0">
                <a:ea typeface="ＭＳ Ｐゴシック" pitchFamily="-112" charset="-128"/>
              </a:rPr>
              <a:t>Κατασκευή Ευρετηρίου</a:t>
            </a:r>
            <a:r>
              <a:rPr lang="en-US" sz="2400" dirty="0" smtClean="0">
                <a:ea typeface="ＭＳ Ｐゴシック" pitchFamily="-112" charset="-128"/>
              </a:rPr>
              <a:t>. </a:t>
            </a:r>
            <a:r>
              <a:rPr lang="el-GR" sz="2400" dirty="0" smtClean="0">
                <a:ea typeface="ＭＳ Ｐゴシック" pitchFamily="-112" charset="-128"/>
              </a:rPr>
              <a:t>Στατιστικά Συλλογής. Συμπίεση</a:t>
            </a:r>
            <a:endParaRPr lang="en-US" sz="2400" dirty="0" smtClean="0">
              <a:ea typeface="ＭＳ Ｐゴシック" pitchFamily="-112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FA85-C043-4AC1-86AA-2F87DA98053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Η συλλογή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RCV1</a:t>
            </a:r>
          </a:p>
        </p:txBody>
      </p:sp>
      <p:sp>
        <p:nvSpPr>
          <p:cNvPr id="17411" name="Rectangle 1027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1527175"/>
          </a:xfrm>
        </p:spPr>
        <p:txBody>
          <a:bodyPr>
            <a:noAutofit/>
          </a:bodyPr>
          <a:lstStyle/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charset="-128"/>
              </a:rPr>
              <a:t>Η συλλογή με τα άπαντα του </a:t>
            </a:r>
            <a:r>
              <a:rPr lang="en-US" sz="2400" dirty="0" smtClean="0">
                <a:ea typeface="ＭＳ Ｐゴシック" charset="-128"/>
              </a:rPr>
              <a:t>Shakespeare</a:t>
            </a:r>
            <a:r>
              <a:rPr lang="el-GR" sz="2400" dirty="0" smtClean="0">
                <a:ea typeface="ＭＳ Ｐゴシック" charset="-128"/>
              </a:rPr>
              <a:t> δεν είναι αρκετά μεγάλη για το σκοπό της σημερινής διάλεξης</a:t>
            </a:r>
            <a:r>
              <a:rPr lang="en-US" sz="2400" dirty="0" smtClean="0">
                <a:ea typeface="ＭＳ Ｐゴシック" charset="-128"/>
              </a:rPr>
              <a:t>.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charset="-128"/>
              </a:rPr>
              <a:t>Η συλλογή που θα χρησιμοποιήσουμε δεν είναι στην πραγματικότητα πολύ μεγάλη, αλλά είναι διαθέσιμη</a:t>
            </a:r>
            <a:r>
              <a:rPr lang="en-US" sz="2400" dirty="0" smtClean="0">
                <a:ea typeface="ＭＳ Ｐゴシック" charset="-128"/>
              </a:rPr>
              <a:t> </a:t>
            </a:r>
            <a:r>
              <a:rPr lang="el-GR" sz="2400" dirty="0" smtClean="0">
                <a:ea typeface="ＭＳ Ｐゴシック" charset="-128"/>
              </a:rPr>
              <a:t>στο κοινό</a:t>
            </a:r>
            <a:r>
              <a:rPr lang="en-US" sz="2400" dirty="0" smtClean="0">
                <a:ea typeface="ＭＳ Ｐゴシック" charset="-128"/>
              </a:rPr>
              <a:t>.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charset="-128"/>
              </a:rPr>
              <a:t>Θα χρησιμοποιήσουμε τη συλλογή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RCV1</a:t>
            </a:r>
            <a:r>
              <a:rPr lang="en-US" sz="2400" dirty="0" smtClean="0">
                <a:ea typeface="ＭＳ Ｐゴシック" charset="-128"/>
              </a:rPr>
              <a:t>.</a:t>
            </a:r>
          </a:p>
          <a:p>
            <a:pPr lvl="1" algn="just"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charset="-128"/>
              </a:rPr>
              <a:t>Είναι ένας χρόνος του κυκλώματος ειδήσεων του </a:t>
            </a:r>
            <a:r>
              <a:rPr lang="en-US" sz="2400" dirty="0" smtClean="0">
                <a:ea typeface="ＭＳ Ｐゴシック" charset="-128"/>
              </a:rPr>
              <a:t>Reuters </a:t>
            </a:r>
            <a:r>
              <a:rPr lang="el-GR" sz="2400" dirty="0" smtClean="0">
                <a:ea typeface="ＭＳ Ｐゴシック" charset="-128"/>
              </a:rPr>
              <a:t>(</a:t>
            </a:r>
            <a:r>
              <a:rPr lang="en-US" sz="2400" dirty="0" smtClean="0">
                <a:ea typeface="ＭＳ Ｐゴシック" charset="-128"/>
              </a:rPr>
              <a:t>Reuters newswire</a:t>
            </a:r>
            <a:r>
              <a:rPr lang="el-GR" sz="2400" dirty="0" smtClean="0">
                <a:ea typeface="ＭＳ Ｐゴシック" charset="-128"/>
              </a:rPr>
              <a:t>)</a:t>
            </a:r>
            <a:r>
              <a:rPr lang="en-US" sz="2400" dirty="0" smtClean="0">
                <a:ea typeface="ＭＳ Ｐゴシック" charset="-128"/>
              </a:rPr>
              <a:t> (</a:t>
            </a:r>
            <a:r>
              <a:rPr lang="el-GR" sz="2400" dirty="0" smtClean="0">
                <a:ea typeface="ＭＳ Ｐゴシック" charset="-128"/>
              </a:rPr>
              <a:t>μέρος του </a:t>
            </a:r>
            <a:r>
              <a:rPr lang="en-US" sz="2400" dirty="0" smtClean="0">
                <a:ea typeface="ＭＳ Ｐゴシック" charset="-128"/>
              </a:rPr>
              <a:t>1995 </a:t>
            </a:r>
            <a:r>
              <a:rPr lang="el-GR" sz="2400" dirty="0" smtClean="0">
                <a:ea typeface="ＭＳ Ｐゴシック" charset="-128"/>
              </a:rPr>
              <a:t>και</a:t>
            </a:r>
            <a:r>
              <a:rPr lang="en-US" sz="2400" dirty="0" smtClean="0">
                <a:ea typeface="ＭＳ Ｐゴシック" charset="-128"/>
              </a:rPr>
              <a:t> 1996)</a:t>
            </a:r>
            <a:endParaRPr lang="el-GR" sz="2400" dirty="0" smtClean="0">
              <a:ea typeface="ＭＳ Ｐゴシック" charset="-128"/>
            </a:endParaRPr>
          </a:p>
          <a:p>
            <a:pPr lvl="1" algn="just" eaLnBrk="1" hangingPunct="1">
              <a:buFont typeface="Wingdings" panose="05000000000000000000" pitchFamily="2" charset="2"/>
              <a:buChar char="§"/>
            </a:pPr>
            <a:r>
              <a:rPr lang="el-GR" sz="2400" i="1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1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GB </a:t>
            </a:r>
            <a:r>
              <a:rPr lang="el-GR" sz="2400" i="1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κειμένου</a:t>
            </a:r>
            <a:endParaRPr lang="en-US" sz="2400" i="1" dirty="0" smtClean="0">
              <a:solidFill>
                <a:schemeClr val="accent1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/>
              <a:t>Κ</a:t>
            </a:r>
            <a:r>
              <a:rPr lang="el-GR" sz="1600" dirty="0" err="1" smtClean="0"/>
              <a:t>εφ</a:t>
            </a:r>
            <a:r>
              <a:rPr lang="en-US" sz="1600" dirty="0" smtClean="0"/>
              <a:t>. </a:t>
            </a:r>
            <a:r>
              <a:rPr lang="en-US" sz="1600" dirty="0"/>
              <a:t>4.2</a:t>
            </a:r>
          </a:p>
        </p:txBody>
      </p:sp>
    </p:spTree>
    <p:extLst>
      <p:ext uri="{BB962C8B-B14F-4D97-AF65-F5344CB8AC3E}">
        <p14:creationId xmlns:p14="http://schemas.microsoft.com/office/powerpoint/2010/main" val="217369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55600" y="365126"/>
            <a:ext cx="85598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Ένα έγγραφο της συλλογής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Reuters RCV1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955800"/>
            <a:ext cx="84328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>
                <a:solidFill>
                  <a:schemeClr val="bg2">
                    <a:lumMod val="10000"/>
                  </a:schemeClr>
                </a:solidFill>
              </a:rPr>
              <a:t>Κ</a:t>
            </a:r>
            <a:r>
              <a:rPr lang="el-GR" sz="1600" dirty="0" err="1" smtClean="0">
                <a:solidFill>
                  <a:schemeClr val="bg2">
                    <a:lumMod val="10000"/>
                  </a:schemeClr>
                </a:solidFill>
              </a:rPr>
              <a:t>εφ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4.2</a:t>
            </a:r>
          </a:p>
        </p:txBody>
      </p:sp>
    </p:spTree>
    <p:extLst>
      <p:ext uri="{BB962C8B-B14F-4D97-AF65-F5344CB8AC3E}">
        <p14:creationId xmlns:p14="http://schemas.microsoft.com/office/powerpoint/2010/main" val="327961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04800" y="365126"/>
            <a:ext cx="821055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Η συλλογή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RCV1</a:t>
            </a:r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: στατιστικά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/>
              <a:t>Κ</a:t>
            </a:r>
            <a:r>
              <a:rPr lang="el-GR" sz="1600" dirty="0" err="1" smtClean="0"/>
              <a:t>εφ</a:t>
            </a:r>
            <a:r>
              <a:rPr lang="en-US" sz="1600" dirty="0" smtClean="0"/>
              <a:t>. </a:t>
            </a:r>
            <a:r>
              <a:rPr lang="en-US" sz="1600" dirty="0"/>
              <a:t>4.2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51816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Γιατί κατά μέσο ένα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term </a:t>
            </a:r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είναι μεγαλύτερο από ένα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token;</a:t>
            </a:r>
            <a:endParaRPr lang="el-GR" i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372369"/>
              </p:ext>
            </p:extLst>
          </p:nvPr>
        </p:nvGraphicFramePr>
        <p:xfrm>
          <a:off x="457200" y="1905000"/>
          <a:ext cx="8143932" cy="237743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14381"/>
                <a:gridCol w="4714907"/>
                <a:gridCol w="2714644"/>
              </a:tblGrid>
              <a:tr h="2377439">
                <a:tc>
                  <a:txBody>
                    <a:bodyPr/>
                    <a:lstStyle/>
                    <a:p>
                      <a:r>
                        <a:rPr lang="de-DE" sz="2000" b="0" i="1" kern="1200" baseline="0" dirty="0" smtClean="0"/>
                        <a:t>N</a:t>
                      </a:r>
                    </a:p>
                    <a:p>
                      <a:r>
                        <a:rPr lang="nl-NL" sz="2000" b="0" i="1" kern="1200" baseline="0" dirty="0" smtClean="0"/>
                        <a:t>L </a:t>
                      </a:r>
                    </a:p>
                    <a:p>
                      <a:r>
                        <a:rPr lang="en-US" sz="2000" b="0" i="1" kern="1200" baseline="0" dirty="0" smtClean="0"/>
                        <a:t>M</a:t>
                      </a:r>
                    </a:p>
                    <a:p>
                      <a:endParaRPr lang="en-US" sz="2000" b="0" i="1" kern="1200" baseline="0" dirty="0" smtClean="0"/>
                    </a:p>
                    <a:p>
                      <a:endParaRPr lang="en-US" sz="2000" b="0" i="1" kern="1200" baseline="0" dirty="0" smtClean="0"/>
                    </a:p>
                    <a:p>
                      <a:endParaRPr lang="en-US" sz="2000" b="0" i="1" kern="1200" baseline="0" dirty="0" smtClean="0"/>
                    </a:p>
                    <a:p>
                      <a:r>
                        <a:rPr lang="de-DE" sz="2000" b="0" i="1" kern="1200" baseline="0" dirty="0" smtClean="0"/>
                        <a:t>T</a:t>
                      </a:r>
                      <a:endParaRPr lang="de-DE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kern="1200" baseline="0" dirty="0" err="1" smtClean="0"/>
                        <a:t>documents</a:t>
                      </a:r>
                      <a:endParaRPr lang="de-DE" sz="2000" b="0" kern="1200" baseline="0" dirty="0" smtClean="0"/>
                    </a:p>
                    <a:p>
                      <a:r>
                        <a:rPr lang="nl-NL" sz="2000" b="0" kern="1200" baseline="0" dirty="0" err="1" smtClean="0"/>
                        <a:t>tokens</a:t>
                      </a:r>
                      <a:r>
                        <a:rPr lang="nl-NL" sz="2000" b="0" kern="1200" baseline="0" dirty="0" smtClean="0"/>
                        <a:t> per document</a:t>
                      </a:r>
                    </a:p>
                    <a:p>
                      <a:r>
                        <a:rPr lang="en-US" sz="2000" b="0" kern="1200" baseline="0" dirty="0" smtClean="0"/>
                        <a:t>terms (= word types)</a:t>
                      </a:r>
                    </a:p>
                    <a:p>
                      <a:r>
                        <a:rPr lang="en-US" sz="2000" b="0" kern="1200" baseline="0" dirty="0" smtClean="0"/>
                        <a:t>bytes per token (incl. spaces/</a:t>
                      </a:r>
                      <a:r>
                        <a:rPr lang="en-US" sz="2000" b="0" kern="1200" baseline="0" dirty="0" err="1" smtClean="0"/>
                        <a:t>punct</a:t>
                      </a:r>
                      <a:r>
                        <a:rPr lang="en-US" sz="2000" b="0" kern="1200" baseline="0" dirty="0" smtClean="0"/>
                        <a:t>.)</a:t>
                      </a:r>
                    </a:p>
                    <a:p>
                      <a:r>
                        <a:rPr lang="en-US" sz="2000" b="0" kern="1200" baseline="0" dirty="0" smtClean="0"/>
                        <a:t>bytes per token (without spaces/</a:t>
                      </a:r>
                      <a:r>
                        <a:rPr lang="en-US" sz="2000" b="0" kern="1200" baseline="0" dirty="0" err="1" smtClean="0"/>
                        <a:t>punct</a:t>
                      </a:r>
                      <a:r>
                        <a:rPr lang="en-US" sz="2000" b="0" kern="1200" baseline="0" dirty="0" smtClean="0"/>
                        <a:t>.)</a:t>
                      </a:r>
                    </a:p>
                    <a:p>
                      <a:r>
                        <a:rPr lang="en-US" sz="2000" b="0" kern="1200" baseline="0" dirty="0" smtClean="0"/>
                        <a:t>bytes per term (= word type)</a:t>
                      </a:r>
                    </a:p>
                    <a:p>
                      <a:r>
                        <a:rPr lang="de-DE" sz="2000" b="0" kern="1200" baseline="0" dirty="0" smtClean="0"/>
                        <a:t>non-</a:t>
                      </a:r>
                      <a:r>
                        <a:rPr lang="de-DE" sz="2000" b="0" kern="1200" baseline="0" dirty="0" err="1" smtClean="0"/>
                        <a:t>positional</a:t>
                      </a:r>
                      <a:r>
                        <a:rPr lang="de-DE" sz="2000" b="0" kern="1200" baseline="0" dirty="0" smtClean="0"/>
                        <a:t> </a:t>
                      </a:r>
                      <a:r>
                        <a:rPr lang="de-DE" sz="2000" b="0" kern="1200" baseline="0" dirty="0" err="1" smtClean="0"/>
                        <a:t>postings</a:t>
                      </a: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kern="1200" baseline="0" dirty="0" smtClean="0"/>
                        <a:t>800,000</a:t>
                      </a:r>
                    </a:p>
                    <a:p>
                      <a:r>
                        <a:rPr lang="nl-NL" sz="2000" b="0" kern="1200" baseline="0" dirty="0" smtClean="0"/>
                        <a:t>200</a:t>
                      </a:r>
                    </a:p>
                    <a:p>
                      <a:r>
                        <a:rPr lang="en-US" sz="2000" b="0" kern="1200" baseline="0" dirty="0" smtClean="0"/>
                        <a:t>400,000</a:t>
                      </a:r>
                    </a:p>
                    <a:p>
                      <a:r>
                        <a:rPr lang="en-US" sz="2000" b="0" kern="1200" baseline="0" dirty="0" smtClean="0"/>
                        <a:t> 6</a:t>
                      </a:r>
                    </a:p>
                    <a:p>
                      <a:r>
                        <a:rPr lang="en-US" sz="2000" b="0" kern="1200" baseline="0" dirty="0" smtClean="0"/>
                        <a:t>4.5</a:t>
                      </a:r>
                    </a:p>
                    <a:p>
                      <a:r>
                        <a:rPr lang="en-US" sz="2000" b="0" kern="1200" baseline="0" dirty="0" smtClean="0"/>
                        <a:t>7.5</a:t>
                      </a:r>
                    </a:p>
                    <a:p>
                      <a:r>
                        <a:rPr lang="de-DE" sz="2000" b="0" kern="1200" baseline="0" dirty="0" smtClean="0"/>
                        <a:t>100,000,000</a:t>
                      </a: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07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/>
          <p:cNvSpPr>
            <a:spLocks noGrp="1" noChangeArrowheads="1"/>
          </p:cNvSpPr>
          <p:nvPr>
            <p:ph type="title"/>
          </p:nvPr>
        </p:nvSpPr>
        <p:spPr>
          <a:xfrm>
            <a:off x="399693" y="203985"/>
            <a:ext cx="6591300" cy="1288473"/>
          </a:xfrm>
        </p:spPr>
        <p:txBody>
          <a:bodyPr>
            <a:normAutofit/>
          </a:bodyPr>
          <a:lstStyle/>
          <a:p>
            <a:pPr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Κ</a:t>
            </a:r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ατασκευή ευρετηρίου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027" name="Rectangle 1026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6232525" cy="1574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l-GR" sz="2200" dirty="0" smtClean="0">
                <a:ea typeface="ＭＳ Ｐゴシック" charset="-128"/>
              </a:rPr>
              <a:t>1</a:t>
            </a:r>
            <a:r>
              <a:rPr lang="el-GR" sz="2200" baseline="30000" dirty="0" smtClean="0">
                <a:ea typeface="ＭＳ Ｐゴシック" charset="-128"/>
              </a:rPr>
              <a:t>ο</a:t>
            </a:r>
            <a:r>
              <a:rPr lang="el-GR" sz="2200" dirty="0" smtClean="0">
                <a:ea typeface="ＭＳ Ｐゴシック" charset="-128"/>
              </a:rPr>
              <a:t> πέρασμα: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l-GR" sz="2200" dirty="0" smtClean="0">
                <a:ea typeface="ＭＳ Ｐゴシック" charset="-128"/>
              </a:rPr>
              <a:t>Επεξεργαζόμαστε τα έγγραφα για να βρούμε τις λέξεις, δημιουργούμε  ζεύγη </a:t>
            </a:r>
            <a:r>
              <a:rPr lang="en-US" sz="2200" dirty="0" smtClean="0">
                <a:ea typeface="ＭＳ Ｐゴシック" charset="-128"/>
              </a:rPr>
              <a:t>(term, doc-id)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28" name="Rectangle 1027"/>
          <p:cNvSpPr>
            <a:spLocks noChangeArrowheads="1"/>
          </p:cNvSpPr>
          <p:nvPr/>
        </p:nvSpPr>
        <p:spPr bwMode="auto">
          <a:xfrm>
            <a:off x="152400" y="4038600"/>
            <a:ext cx="2743200" cy="21336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 charset="0"/>
              </a:rPr>
              <a:t>I did enact Julius</a:t>
            </a:r>
          </a:p>
          <a:p>
            <a:r>
              <a:rPr lang="en-US">
                <a:latin typeface="Arial" charset="0"/>
              </a:rPr>
              <a:t>Caesar I was killed </a:t>
            </a:r>
          </a:p>
          <a:p>
            <a:r>
              <a:rPr lang="en-US">
                <a:latin typeface="Arial" charset="0"/>
              </a:rPr>
              <a:t>i' the Capitol; </a:t>
            </a:r>
          </a:p>
          <a:p>
            <a:r>
              <a:rPr lang="en-US">
                <a:latin typeface="Arial" charset="0"/>
              </a:rPr>
              <a:t>Brutus killed me.</a:t>
            </a:r>
          </a:p>
        </p:txBody>
      </p:sp>
      <p:sp>
        <p:nvSpPr>
          <p:cNvPr id="1029" name="Text Box 1028"/>
          <p:cNvSpPr txBox="1">
            <a:spLocks noChangeArrowheads="1"/>
          </p:cNvSpPr>
          <p:nvPr/>
        </p:nvSpPr>
        <p:spPr bwMode="auto">
          <a:xfrm>
            <a:off x="1295400" y="3581400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</a:rPr>
              <a:t>Doc 1</a:t>
            </a:r>
          </a:p>
        </p:txBody>
      </p:sp>
      <p:sp>
        <p:nvSpPr>
          <p:cNvPr id="1030" name="Rectangle 1029"/>
          <p:cNvSpPr>
            <a:spLocks noChangeArrowheads="1"/>
          </p:cNvSpPr>
          <p:nvPr/>
        </p:nvSpPr>
        <p:spPr bwMode="auto">
          <a:xfrm>
            <a:off x="3200400" y="4038600"/>
            <a:ext cx="3124200" cy="2286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>
                <a:latin typeface="Arial" charset="0"/>
              </a:rPr>
              <a:t>So let it be with</a:t>
            </a:r>
          </a:p>
          <a:p>
            <a:r>
              <a:rPr lang="en-US" dirty="0">
                <a:latin typeface="Arial" charset="0"/>
              </a:rPr>
              <a:t>Caesar. The noble</a:t>
            </a:r>
          </a:p>
          <a:p>
            <a:r>
              <a:rPr lang="en-US" dirty="0">
                <a:latin typeface="Arial" charset="0"/>
              </a:rPr>
              <a:t>Brutus hath told you</a:t>
            </a:r>
          </a:p>
          <a:p>
            <a:r>
              <a:rPr lang="en-US" dirty="0">
                <a:latin typeface="Arial" charset="0"/>
              </a:rPr>
              <a:t>Caesar was ambitious</a:t>
            </a:r>
          </a:p>
        </p:txBody>
      </p:sp>
      <p:sp>
        <p:nvSpPr>
          <p:cNvPr id="1031" name="Text Box 1030"/>
          <p:cNvSpPr txBox="1">
            <a:spLocks noChangeArrowheads="1"/>
          </p:cNvSpPr>
          <p:nvPr/>
        </p:nvSpPr>
        <p:spPr bwMode="auto">
          <a:xfrm>
            <a:off x="3886200" y="3581400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</a:rPr>
              <a:t>Doc 2</a:t>
            </a:r>
          </a:p>
        </p:txBody>
      </p:sp>
      <p:sp>
        <p:nvSpPr>
          <p:cNvPr id="1345543" name="Line 1031"/>
          <p:cNvSpPr>
            <a:spLocks noChangeShapeType="1"/>
          </p:cNvSpPr>
          <p:nvPr/>
        </p:nvSpPr>
        <p:spPr bwMode="auto">
          <a:xfrm>
            <a:off x="5867400" y="3886200"/>
            <a:ext cx="1371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Lucida Sans" pitchFamily="-65" charset="0"/>
              <a:ea typeface="Arial Unicode MS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/>
          </p:nvPr>
        </p:nvGraphicFramePr>
        <p:xfrm>
          <a:off x="7292260" y="457200"/>
          <a:ext cx="1624013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" name="Worksheet" r:id="rId4" imgW="1563840" imgH="6761160" progId="Excel.Sheet.8">
                  <p:embed/>
                </p:oleObj>
              </mc:Choice>
              <mc:Fallback>
                <p:oleObj name="Worksheet" r:id="rId4" imgW="1563840" imgH="676116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2260" y="457200"/>
                        <a:ext cx="1624013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/>
              <a:t>Κ</a:t>
            </a:r>
            <a:r>
              <a:rPr lang="el-GR" sz="1600" dirty="0" err="1" smtClean="0"/>
              <a:t>εφ</a:t>
            </a:r>
            <a:r>
              <a:rPr lang="en-US" sz="1600" dirty="0" smtClean="0"/>
              <a:t>. </a:t>
            </a:r>
            <a:r>
              <a:rPr lang="en-US" sz="1600" dirty="0"/>
              <a:t>4.2</a:t>
            </a:r>
          </a:p>
        </p:txBody>
      </p:sp>
    </p:spTree>
    <p:extLst>
      <p:ext uri="{BB962C8B-B14F-4D97-AF65-F5344CB8AC3E}">
        <p14:creationId xmlns:p14="http://schemas.microsoft.com/office/powerpoint/2010/main" val="86643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Line 1026"/>
          <p:cNvSpPr>
            <a:spLocks noChangeShapeType="1"/>
          </p:cNvSpPr>
          <p:nvPr/>
        </p:nvSpPr>
        <p:spPr bwMode="auto">
          <a:xfrm>
            <a:off x="7010400" y="3886200"/>
            <a:ext cx="381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410200" y="915988"/>
          <a:ext cx="1535113" cy="548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2" name="Worksheet" r:id="rId4" imgW="1608840" imgH="6761160" progId="Excel.Sheet.8">
                  <p:embed/>
                </p:oleObj>
              </mc:Choice>
              <mc:Fallback>
                <p:oleObj name="Worksheet" r:id="rId4" imgW="1608840" imgH="676116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915988"/>
                        <a:ext cx="1535113" cy="548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7467600" y="914400"/>
          <a:ext cx="1352550" cy="547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3" name="Worksheet" r:id="rId7" imgW="1586160" imgH="6761160" progId="Excel.Sheet.8">
                  <p:embed/>
                </p:oleObj>
              </mc:Choice>
              <mc:Fallback>
                <p:oleObj name="Worksheet" r:id="rId7" imgW="1586160" imgH="676116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914400"/>
                        <a:ext cx="1352550" cy="547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102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Βασικό βήμα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: sort</a:t>
            </a:r>
          </a:p>
        </p:txBody>
      </p:sp>
      <p:sp>
        <p:nvSpPr>
          <p:cNvPr id="2054" name="Rectangle 1030"/>
          <p:cNvSpPr>
            <a:spLocks noGrp="1" noChangeArrowheads="1"/>
          </p:cNvSpPr>
          <p:nvPr>
            <p:ph idx="1"/>
          </p:nvPr>
        </p:nvSpPr>
        <p:spPr>
          <a:xfrm>
            <a:off x="468313" y="1499395"/>
            <a:ext cx="4419600" cy="16764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l-GR" sz="2400" dirty="0" smtClean="0">
                <a:ea typeface="ＭＳ Ｐゴシック" charset="-128"/>
              </a:rPr>
              <a:t>2</a:t>
            </a:r>
            <a:r>
              <a:rPr lang="el-GR" sz="2400" baseline="30000" dirty="0" smtClean="0">
                <a:ea typeface="ＭＳ Ｐゴシック" charset="-128"/>
              </a:rPr>
              <a:t>ο</a:t>
            </a:r>
            <a:r>
              <a:rPr lang="el-GR" sz="2400" dirty="0" smtClean="0">
                <a:ea typeface="ＭＳ Ｐゴシック" charset="-128"/>
              </a:rPr>
              <a:t> πέρασμα: αφού έχουμε επεξεργαστεί όλα τα έγγραφα, </a:t>
            </a:r>
            <a:r>
              <a:rPr lang="el-GR" sz="2400" i="1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γίνεται διάταξη </a:t>
            </a:r>
            <a:r>
              <a:rPr lang="en-US" sz="2400" dirty="0" smtClean="0">
                <a:ea typeface="ＭＳ Ｐゴシック" charset="-128"/>
              </a:rPr>
              <a:t>(sort) </a:t>
            </a:r>
            <a:r>
              <a:rPr lang="el-GR" sz="2400" dirty="0" smtClean="0">
                <a:ea typeface="ＭＳ Ｐゴシック" charset="-128"/>
              </a:rPr>
              <a:t>με βάση τους όρους (και δευτερευόντως το </a:t>
            </a:r>
            <a:r>
              <a:rPr lang="en-US" sz="2400" dirty="0" smtClean="0">
                <a:ea typeface="ＭＳ Ｐゴシック" charset="-128"/>
              </a:rPr>
              <a:t>doc-id) </a:t>
            </a:r>
            <a:r>
              <a:rPr lang="el-GR" sz="2400" dirty="0" smtClean="0">
                <a:ea typeface="ＭＳ Ｐゴシック" charset="-128"/>
              </a:rPr>
              <a:t>και κατασκευάζουμε το ευρετήριο</a:t>
            </a:r>
            <a:endParaRPr lang="en-US" sz="2400" dirty="0" smtClean="0">
              <a:ea typeface="ＭＳ Ｐゴシック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05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732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/>
              <a:t>Κ</a:t>
            </a:r>
            <a:r>
              <a:rPr lang="el-GR" sz="1600" dirty="0" err="1" smtClean="0"/>
              <a:t>εφ</a:t>
            </a:r>
            <a:r>
              <a:rPr lang="en-US" sz="1600" dirty="0" smtClean="0"/>
              <a:t>. </a:t>
            </a:r>
            <a:r>
              <a:rPr lang="en-US" sz="1600" dirty="0"/>
              <a:t>4.2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4013" y="3681270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l-GR" sz="2000" dirty="0" smtClean="0">
                <a:latin typeface="+mn-lt"/>
              </a:rPr>
              <a:t>Υπολογίζουμε και όποια επιπρόσθετη πληροφορία χρειάζεται </a:t>
            </a:r>
            <a:r>
              <a:rPr lang="en-US" sz="2000" dirty="0" smtClean="0">
                <a:latin typeface="+mn-lt"/>
              </a:rPr>
              <a:t>(</a:t>
            </a:r>
            <a:r>
              <a:rPr lang="el-GR" sz="2000" dirty="0" smtClean="0">
                <a:latin typeface="+mn-lt"/>
              </a:rPr>
              <a:t>πχ </a:t>
            </a:r>
            <a:r>
              <a:rPr lang="en-US" sz="2000" dirty="0" smtClean="0">
                <a:latin typeface="+mn-lt"/>
              </a:rPr>
              <a:t>frequency)</a:t>
            </a:r>
            <a:endParaRPr lang="el-GR" sz="20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5438" y="4799636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l-GR" sz="2000" dirty="0" smtClean="0">
                <a:latin typeface="+mn-lt"/>
              </a:rPr>
              <a:t>Συμφέρει να χρησιμοποιούμε </a:t>
            </a:r>
            <a:r>
              <a:rPr lang="en-US" sz="2000" dirty="0" err="1" smtClean="0">
                <a:latin typeface="+mn-lt"/>
              </a:rPr>
              <a:t>termID</a:t>
            </a:r>
            <a:r>
              <a:rPr lang="en-US" sz="2000" dirty="0" smtClean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αντί </a:t>
            </a:r>
            <a:r>
              <a:rPr lang="en-US" sz="2000" dirty="0" smtClean="0">
                <a:latin typeface="+mn-lt"/>
              </a:rPr>
              <a:t>term </a:t>
            </a:r>
            <a:endParaRPr lang="el-GR" sz="20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013" y="5638800"/>
            <a:ext cx="3684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Θα συζητήσουμε πως γίνεται η διάταξη αν δεν επαρκεί η μνήμη</a:t>
            </a:r>
            <a:endParaRPr lang="el-GR" sz="20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380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9050" y="305008"/>
            <a:ext cx="8686800" cy="12493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Κλιμάκωση της κατασκευής του ευρετηρίου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7772400" cy="1295400"/>
          </a:xfrm>
        </p:spPr>
        <p:txBody>
          <a:bodyPr>
            <a:noAutofit/>
          </a:bodyPr>
          <a:lstStyle/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charset="-128"/>
              </a:rPr>
              <a:t>Για μεγάλες συλλογές, </a:t>
            </a:r>
            <a:r>
              <a:rPr lang="el-GR" sz="2400" i="1" dirty="0" smtClean="0">
                <a:ea typeface="ＭＳ Ｐゴシック" charset="-128"/>
              </a:rPr>
              <a:t>δεν είναι δυνατή η πλήρης κατασκευή του ευρετηρίου στη μνήμη</a:t>
            </a:r>
            <a:r>
              <a:rPr lang="el-GR" sz="2400" dirty="0" smtClean="0">
                <a:ea typeface="ＭＳ Ｐゴシック" charset="-128"/>
              </a:rPr>
              <a:t> (</a:t>
            </a:r>
            <a:r>
              <a:rPr lang="en-US" sz="2400" dirty="0" smtClean="0">
                <a:ea typeface="ＭＳ Ｐゴシック" charset="-128"/>
              </a:rPr>
              <a:t>in-memory</a:t>
            </a:r>
            <a:r>
              <a:rPr lang="el-GR" sz="2400" dirty="0" smtClean="0">
                <a:ea typeface="ＭＳ Ｐゴシック" charset="-128"/>
              </a:rPr>
              <a:t>)</a:t>
            </a:r>
            <a:r>
              <a:rPr lang="en-US" sz="2400" dirty="0" smtClean="0">
                <a:ea typeface="ＭＳ Ｐゴシック" charset="-128"/>
              </a:rPr>
              <a:t> </a:t>
            </a:r>
            <a:endParaRPr lang="el-GR" sz="2400" dirty="0" smtClean="0">
              <a:ea typeface="ＭＳ Ｐゴシック" charset="-128"/>
            </a:endParaRPr>
          </a:p>
          <a:p>
            <a:pPr lvl="1" algn="just"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charset="-128"/>
              </a:rPr>
              <a:t>Δεν μπορούμε να φορτώσουμε όλη τη συλλογή στη μνήμη, να την ταξινομήσουμε και να γράψουμε το ευρετήριο πίσω στο δίσκο</a:t>
            </a:r>
            <a:endParaRPr lang="en-US" sz="2400" dirty="0" smtClean="0">
              <a:ea typeface="ＭＳ Ｐゴシック" charset="-128"/>
            </a:endParaRP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charset="-128"/>
              </a:rPr>
              <a:t>Πως μπορούμε να κατασκευάσουμε ένα ευρετήριο για μια πολύ μεγάλη συλλογή;</a:t>
            </a:r>
          </a:p>
          <a:p>
            <a:pPr lvl="1" algn="just"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charset="-128"/>
              </a:rPr>
              <a:t>Μας ενδιαφέρει το </a:t>
            </a:r>
            <a:r>
              <a:rPr lang="en-US" sz="2400" dirty="0" smtClean="0">
                <a:ea typeface="ＭＳ Ｐゴシック" charset="-128"/>
              </a:rPr>
              <a:t>I/O </a:t>
            </a:r>
            <a:r>
              <a:rPr lang="el-GR" sz="2400" dirty="0" smtClean="0">
                <a:ea typeface="ＭＳ Ｐゴシック" charset="-128"/>
              </a:rPr>
              <a:t>κόστος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732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/>
              <a:t>Κ</a:t>
            </a:r>
            <a:r>
              <a:rPr lang="el-GR" sz="1600" dirty="0" err="1" smtClean="0"/>
              <a:t>εφ</a:t>
            </a:r>
            <a:r>
              <a:rPr lang="en-US" sz="1600" dirty="0" smtClean="0"/>
              <a:t>. </a:t>
            </a:r>
            <a:r>
              <a:rPr lang="en-US" sz="1600" dirty="0"/>
              <a:t>4.2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53340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External sorting </a:t>
            </a:r>
            <a:endParaRPr lang="el-GR" sz="28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770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Κατασκευή με βάση τη διάταξη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1507" name="Rectangle 1027"/>
          <p:cNvSpPr>
            <a:spLocks noGrp="1" noChangeArrowheads="1"/>
          </p:cNvSpPr>
          <p:nvPr>
            <p:ph idx="1"/>
          </p:nvPr>
        </p:nvSpPr>
        <p:spPr>
          <a:xfrm>
            <a:off x="297975" y="1524000"/>
            <a:ext cx="8305800" cy="2819400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el-G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Κάποιοι υπολογισμοί:</a:t>
            </a:r>
            <a:endParaRPr lang="en-US" sz="2400" dirty="0" smtClean="0">
              <a:solidFill>
                <a:schemeClr val="tx2">
                  <a:lumMod val="60000"/>
                  <a:lumOff val="40000"/>
                </a:schemeClr>
              </a:solidFill>
              <a:ea typeface="ＭＳ Ｐゴシック" charset="-128"/>
            </a:endParaRPr>
          </a:p>
          <a:p>
            <a:pPr eaLnBrk="1" hangingPunct="1"/>
            <a:r>
              <a:rPr lang="el-GR" sz="2000" dirty="0" smtClean="0">
                <a:ea typeface="ＭＳ Ｐゴシック" charset="-128"/>
              </a:rPr>
              <a:t>Κάθε εγγραφή καταχώρησης (ακόμα και χωρίς πληροφορία θέσης - </a:t>
            </a:r>
            <a:r>
              <a:rPr lang="en-US" sz="2000" dirty="0" smtClean="0">
                <a:ea typeface="ＭＳ Ｐゴシック" charset="-128"/>
              </a:rPr>
              <a:t>non-positional</a:t>
            </a:r>
            <a:r>
              <a:rPr lang="el-GR" sz="2000" dirty="0" smtClean="0">
                <a:ea typeface="ＭＳ Ｐゴシック" charset="-128"/>
              </a:rPr>
              <a:t>) δηλαδή </a:t>
            </a:r>
            <a:r>
              <a:rPr lang="en-US" sz="2000" i="1" dirty="0" smtClean="0">
                <a:ea typeface="ＭＳ Ｐゴシック" charset="-128"/>
              </a:rPr>
              <a:t>(</a:t>
            </a:r>
            <a:r>
              <a:rPr lang="en-US" sz="2000" i="1" dirty="0" err="1" smtClean="0">
                <a:ea typeface="ＭＳ Ｐゴシック" charset="-128"/>
              </a:rPr>
              <a:t>termID</a:t>
            </a:r>
            <a:r>
              <a:rPr lang="en-US" sz="2000" i="1" dirty="0" smtClean="0">
                <a:ea typeface="ＭＳ Ｐゴシック" charset="-128"/>
              </a:rPr>
              <a:t>, </a:t>
            </a:r>
            <a:r>
              <a:rPr lang="en-US" sz="2000" i="1" dirty="0" err="1" smtClean="0">
                <a:ea typeface="ＭＳ Ｐゴシック" charset="-128"/>
              </a:rPr>
              <a:t>docID</a:t>
            </a:r>
            <a:r>
              <a:rPr lang="en-US" sz="2000" i="1" dirty="0" smtClean="0">
                <a:ea typeface="ＭＳ Ｐゴシック" charset="-128"/>
              </a:rPr>
              <a:t>, 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freq</a:t>
            </a:r>
            <a:r>
              <a:rPr lang="en-US" sz="2000" i="1" dirty="0" smtClean="0">
                <a:ea typeface="ＭＳ Ｐゴシック" charset="-128"/>
              </a:rPr>
              <a:t>)</a:t>
            </a:r>
            <a:r>
              <a:rPr lang="el-GR" sz="2000" dirty="0" smtClean="0">
                <a:ea typeface="ＭＳ Ｐゴシック" charset="-128"/>
              </a:rPr>
              <a:t> καταλαμβάνει</a:t>
            </a:r>
            <a:r>
              <a:rPr lang="en-US" sz="2000" dirty="0" smtClean="0">
                <a:ea typeface="ＭＳ Ｐゴシック" charset="-128"/>
              </a:rPr>
              <a:t> </a:t>
            </a:r>
            <a:r>
              <a:rPr lang="el-GR" sz="2000" dirty="0" smtClean="0">
                <a:ea typeface="ＭＳ Ｐゴシック" charset="-128"/>
              </a:rPr>
              <a:t>4+4+</a:t>
            </a: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4</a:t>
            </a:r>
            <a:r>
              <a:rPr lang="el-GR" sz="2000" dirty="0" smtClean="0">
                <a:ea typeface="ＭＳ Ｐゴシック" charset="-128"/>
              </a:rPr>
              <a:t> = </a:t>
            </a:r>
            <a:r>
              <a:rPr lang="en-US" sz="2000" dirty="0" smtClean="0">
                <a:solidFill>
                  <a:srgbClr val="FF0000"/>
                </a:solidFill>
                <a:ea typeface="ＭＳ Ｐゴシック" charset="-128"/>
              </a:rPr>
              <a:t>12 bytes </a:t>
            </a:r>
            <a:r>
              <a:rPr lang="el-GR" sz="2000" dirty="0" smtClean="0">
                <a:ea typeface="ＭＳ Ｐゴシック" charset="-128"/>
              </a:rPr>
              <a:t>και απαιτεί πολύ χώρο για μεγάλες συλλογές </a:t>
            </a:r>
          </a:p>
          <a:p>
            <a:pPr lvl="1" eaLnBrk="1" hangingPunct="1"/>
            <a:r>
              <a:rPr lang="el-GR" sz="1600" dirty="0"/>
              <a:t>Χρήση </a:t>
            </a:r>
            <a:r>
              <a:rPr lang="en-US" sz="1600" dirty="0" err="1"/>
              <a:t>termID</a:t>
            </a:r>
            <a:r>
              <a:rPr lang="en-US" sz="1600" dirty="0"/>
              <a:t> </a:t>
            </a:r>
            <a:r>
              <a:rPr lang="el-GR" sz="1600" dirty="0"/>
              <a:t>αντί </a:t>
            </a:r>
            <a:r>
              <a:rPr lang="en-US" sz="1600" dirty="0"/>
              <a:t>term </a:t>
            </a:r>
            <a:r>
              <a:rPr lang="el-GR" sz="1600" dirty="0"/>
              <a:t>για καλύτερη </a:t>
            </a:r>
            <a:r>
              <a:rPr lang="el-GR" sz="1600" dirty="0" smtClean="0"/>
              <a:t>απόδοση (400</a:t>
            </a:r>
            <a:r>
              <a:rPr lang="en-US" sz="1600" dirty="0" smtClean="0"/>
              <a:t>.</a:t>
            </a:r>
            <a:r>
              <a:rPr lang="el-GR" sz="1600" dirty="0" smtClean="0"/>
              <a:t>000 όροι =&gt; 4 </a:t>
            </a:r>
            <a:r>
              <a:rPr lang="en-US" sz="1600" dirty="0" smtClean="0"/>
              <a:t>bytes </a:t>
            </a:r>
            <a:r>
              <a:rPr lang="el-GR" sz="1600" dirty="0" smtClean="0"/>
              <a:t>για </a:t>
            </a:r>
            <a:r>
              <a:rPr lang="en-US" sz="1600" dirty="0" smtClean="0"/>
              <a:t>ids</a:t>
            </a:r>
            <a:r>
              <a:rPr lang="el-GR" sz="1600" dirty="0" smtClean="0"/>
              <a:t> </a:t>
            </a:r>
            <a:r>
              <a:rPr lang="en-US" sz="1600" dirty="0" smtClean="0"/>
              <a:t>vs 7,5 </a:t>
            </a:r>
            <a:r>
              <a:rPr lang="el-GR" sz="1600" dirty="0" smtClean="0"/>
              <a:t>για το </a:t>
            </a:r>
            <a:r>
              <a:rPr lang="en-US" sz="1600" dirty="0" smtClean="0"/>
              <a:t>term) </a:t>
            </a:r>
          </a:p>
          <a:p>
            <a:pPr lvl="1" eaLnBrk="1" hangingPunct="1"/>
            <a:r>
              <a:rPr lang="el-GR" sz="1600" dirty="0" smtClean="0">
                <a:ea typeface="ＭＳ Ｐゴシック" charset="-128"/>
              </a:rPr>
              <a:t>Χρήση </a:t>
            </a:r>
            <a:r>
              <a:rPr lang="en-US" sz="1600" dirty="0" err="1" smtClean="0">
                <a:ea typeface="ＭＳ Ｐゴシック" charset="-128"/>
              </a:rPr>
              <a:t>docID</a:t>
            </a:r>
            <a:r>
              <a:rPr lang="en-US" sz="1600" dirty="0" smtClean="0">
                <a:ea typeface="ＭＳ Ｐゴシック" charset="-128"/>
              </a:rPr>
              <a:t> (800.000 </a:t>
            </a:r>
            <a:r>
              <a:rPr lang="el-GR" sz="1600" dirty="0" smtClean="0">
                <a:ea typeface="ＭＳ Ｐゴシック" charset="-128"/>
              </a:rPr>
              <a:t>έγραφα)</a:t>
            </a:r>
            <a:endParaRPr lang="en-US" sz="1600" dirty="0" smtClean="0">
              <a:ea typeface="ＭＳ Ｐゴシック" charset="-128"/>
            </a:endParaRPr>
          </a:p>
          <a:p>
            <a:pPr eaLnBrk="1" hangingPunct="1"/>
            <a:r>
              <a:rPr lang="en-US" sz="2000" dirty="0" smtClean="0">
                <a:ea typeface="ＭＳ Ｐゴシック" charset="-128"/>
              </a:rPr>
              <a:t>T = 100</a:t>
            </a:r>
            <a:r>
              <a:rPr lang="el-GR" sz="2000" dirty="0" smtClean="0">
                <a:ea typeface="ＭＳ Ｐゴシック" charset="-128"/>
              </a:rPr>
              <a:t>.</a:t>
            </a:r>
            <a:r>
              <a:rPr lang="en-US" sz="2000" dirty="0" smtClean="0">
                <a:ea typeface="ＭＳ Ｐゴシック" charset="-128"/>
              </a:rPr>
              <a:t>000</a:t>
            </a:r>
            <a:r>
              <a:rPr lang="el-GR" sz="2000" dirty="0" smtClean="0">
                <a:ea typeface="ＭＳ Ｐゴシック" charset="-128"/>
              </a:rPr>
              <a:t>.</a:t>
            </a:r>
            <a:r>
              <a:rPr lang="en-US" sz="2000" dirty="0" smtClean="0">
                <a:ea typeface="ＭＳ Ｐゴシック" charset="-128"/>
              </a:rPr>
              <a:t>000 </a:t>
            </a:r>
            <a:r>
              <a:rPr lang="el-GR" sz="2000" dirty="0" smtClean="0">
                <a:ea typeface="ＭＳ Ｐゴシック" charset="-128"/>
              </a:rPr>
              <a:t>όροι για το </a:t>
            </a:r>
            <a:r>
              <a:rPr lang="en-US" sz="2000" dirty="0" smtClean="0">
                <a:ea typeface="ＭＳ Ｐゴシック" charset="-128"/>
              </a:rPr>
              <a:t>RCV1</a:t>
            </a:r>
            <a:r>
              <a:rPr lang="el-GR" sz="2000" dirty="0" smtClean="0">
                <a:ea typeface="ＭＳ Ｐゴシック" charset="-128"/>
              </a:rPr>
              <a:t> (</a:t>
            </a:r>
            <a:r>
              <a:rPr lang="el-GR" sz="2000" i="1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1.2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GB</a:t>
            </a:r>
            <a:r>
              <a:rPr lang="en-US" sz="2000" dirty="0" smtClean="0">
                <a:ea typeface="ＭＳ Ｐゴシック" charset="-128"/>
              </a:rPr>
              <a:t>)</a:t>
            </a:r>
          </a:p>
          <a:p>
            <a:pPr lvl="1" eaLnBrk="1" hangingPunct="1"/>
            <a:r>
              <a:rPr lang="el-GR" sz="1600" dirty="0" smtClean="0">
                <a:ea typeface="ＭＳ Ｐゴシック" charset="-128"/>
              </a:rPr>
              <a:t>Αυτή η συλλογή χωράει στη μνήμη, αλλά στην πραγματικότητα πολύ μεγαλύτερες, Π.χ.</a:t>
            </a:r>
            <a:r>
              <a:rPr lang="en-US" sz="1600" dirty="0" smtClean="0">
                <a:ea typeface="ＭＳ Ｐゴシック" charset="-128"/>
              </a:rPr>
              <a:t>, </a:t>
            </a:r>
            <a:r>
              <a:rPr lang="el-GR" sz="1600" dirty="0" smtClean="0">
                <a:ea typeface="ＭＳ Ｐゴシック" charset="-128"/>
              </a:rPr>
              <a:t>οι</a:t>
            </a:r>
            <a:r>
              <a:rPr lang="en-US" sz="1600" dirty="0" smtClean="0">
                <a:ea typeface="ＭＳ Ｐゴシック" charset="-128"/>
              </a:rPr>
              <a:t> </a:t>
            </a:r>
            <a:r>
              <a:rPr lang="en-US" sz="1600" i="1" dirty="0" smtClean="0">
                <a:ea typeface="ＭＳ Ｐゴシック" charset="-128"/>
              </a:rPr>
              <a:t>New York Times </a:t>
            </a:r>
            <a:r>
              <a:rPr lang="el-GR" sz="1600" i="1" dirty="0" smtClean="0">
                <a:ea typeface="ＭＳ Ｐゴシック" charset="-128"/>
              </a:rPr>
              <a:t>παρέχουν ένα ευρετήριο για κύκλωμα ειδήσεων </a:t>
            </a:r>
            <a:r>
              <a:rPr lang="en-US" sz="1600" dirty="0" smtClean="0">
                <a:ea typeface="ＭＳ Ｐゴシック" charset="-128"/>
              </a:rPr>
              <a:t>&gt;150 </a:t>
            </a:r>
            <a:r>
              <a:rPr lang="el-GR" sz="1600" dirty="0" smtClean="0">
                <a:ea typeface="ＭＳ Ｐゴシック" charset="-128"/>
              </a:rPr>
              <a:t>χρόνια</a:t>
            </a:r>
          </a:p>
          <a:p>
            <a:pPr lvl="1" eaLnBrk="1" hangingPunct="1"/>
            <a:endParaRPr lang="en-US" sz="1800" dirty="0" smtClean="0">
              <a:ea typeface="ＭＳ Ｐゴシック" charset="-128"/>
            </a:endParaRPr>
          </a:p>
          <a:p>
            <a:pPr eaLnBrk="1" hangingPunct="1"/>
            <a:r>
              <a:rPr lang="el-GR" sz="2000" dirty="0" smtClean="0">
                <a:ea typeface="ＭＳ Ｐゴシック" charset="-128"/>
              </a:rPr>
              <a:t>Πρέπει να αποθηκεύουμε ενδιάμεσα αποτελέσματα στο δίσκο</a:t>
            </a:r>
          </a:p>
          <a:p>
            <a:pPr eaLnBrk="1" hangingPunct="1"/>
            <a:r>
              <a:rPr lang="el-GR" sz="2000" dirty="0" smtClean="0">
                <a:ea typeface="ＭＳ Ｐゴシック" charset="-128"/>
              </a:rPr>
              <a:t>Καθώς κατασκευάζουμε το ευρετήριο, επεξεργαζόμαστε τα έγγραφα ένα-ένα</a:t>
            </a:r>
            <a:endParaRPr lang="en-US" sz="2000" dirty="0" smtClean="0">
              <a:ea typeface="ＭＳ Ｐゴシック" charset="-128"/>
            </a:endParaRPr>
          </a:p>
          <a:p>
            <a:pPr eaLnBrk="1" hangingPunct="1"/>
            <a:r>
              <a:rPr lang="el-GR" sz="2000" dirty="0" smtClean="0">
                <a:ea typeface="ＭＳ Ｐゴシック" charset="-128"/>
              </a:rPr>
              <a:t>Οι τελικές </a:t>
            </a:r>
            <a:r>
              <a:rPr lang="el-GR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καταχωρήσεις</a:t>
            </a:r>
            <a:r>
              <a:rPr lang="el-GR" sz="2000" dirty="0" smtClean="0">
                <a:ea typeface="ＭＳ Ｐゴシック" charset="-128"/>
              </a:rPr>
              <a:t> για κάθε όρο είναι </a:t>
            </a:r>
            <a:r>
              <a:rPr lang="el-GR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ημιτελής </a:t>
            </a:r>
            <a:r>
              <a:rPr lang="el-GR" sz="2000" dirty="0">
                <a:ea typeface="ＭＳ Ｐゴシック" charset="-128"/>
              </a:rPr>
              <a:t>μέχρι το τέλος </a:t>
            </a:r>
          </a:p>
          <a:p>
            <a:pPr eaLnBrk="1" hangingPunct="1"/>
            <a:endParaRPr lang="el-GR" sz="2000" i="1" dirty="0" smtClean="0">
              <a:solidFill>
                <a:schemeClr val="tx2">
                  <a:lumMod val="60000"/>
                  <a:lumOff val="40000"/>
                </a:schemeClr>
              </a:solidFill>
              <a:ea typeface="ＭＳ Ｐゴシック" charset="-128"/>
            </a:endParaRPr>
          </a:p>
          <a:p>
            <a:pPr marL="0" indent="0" eaLnBrk="1" hangingPunct="1">
              <a:buNone/>
            </a:pPr>
            <a:endParaRPr lang="en-US" sz="2000" dirty="0" smtClean="0"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4.2</a:t>
            </a:r>
          </a:p>
        </p:txBody>
      </p:sp>
    </p:spTree>
    <p:extLst>
      <p:ext uri="{BB962C8B-B14F-4D97-AF65-F5344CB8AC3E}">
        <p14:creationId xmlns:p14="http://schemas.microsoft.com/office/powerpoint/2010/main" val="310577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04800" y="801102"/>
            <a:ext cx="8534400" cy="12493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Διάταξη χρησιμοποιώντας το δίσκο σαν «μνήμη»; 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04800" y="2908007"/>
            <a:ext cx="8534400" cy="2590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charset="-128"/>
              </a:rPr>
              <a:t>Μπορούμε να χρησιμοποιήσουμε </a:t>
            </a:r>
            <a:r>
              <a:rPr lang="el-GR" i="1" dirty="0" smtClean="0">
                <a:ea typeface="ＭＳ Ｐゴシック" charset="-128"/>
              </a:rPr>
              <a:t>τον ίδιο αλγόριθμο διάταξης για την </a:t>
            </a:r>
            <a:r>
              <a:rPr lang="el-GR" dirty="0" smtClean="0">
                <a:ea typeface="ＭＳ Ｐゴシック" charset="-128"/>
              </a:rPr>
              <a:t>κατασκευή του ευρετηρίου αλλά χρησιμοποιώντας </a:t>
            </a:r>
            <a:r>
              <a:rPr lang="el-GR" i="1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δίσκο αντί για μνήμη</a:t>
            </a:r>
            <a:r>
              <a:rPr lang="el-GR" dirty="0" smtClean="0">
                <a:ea typeface="ＭＳ Ｐゴシック" charset="-128"/>
              </a:rPr>
              <a:t>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dirty="0" smtClean="0"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charset="-128"/>
              </a:rPr>
              <a:t>Όχι</a:t>
            </a:r>
            <a:r>
              <a:rPr lang="en-US" dirty="0" smtClean="0">
                <a:ea typeface="ＭＳ Ｐゴシック" charset="-128"/>
              </a:rPr>
              <a:t>: </a:t>
            </a:r>
            <a:r>
              <a:rPr lang="el-GR" dirty="0" smtClean="0">
                <a:ea typeface="ＭＳ Ｐゴシック" charset="-128"/>
              </a:rPr>
              <a:t>Διάταξη</a:t>
            </a:r>
            <a:r>
              <a:rPr lang="en-US" dirty="0" smtClean="0">
                <a:ea typeface="ＭＳ Ｐゴシック" charset="-128"/>
              </a:rPr>
              <a:t> T = 100,000,000 </a:t>
            </a:r>
            <a:r>
              <a:rPr lang="el-GR" dirty="0" smtClean="0">
                <a:ea typeface="ＭＳ Ｐゴシック" charset="-128"/>
              </a:rPr>
              <a:t>εγγραφών στο δίσκο είναι πολύ αργή – πολλές τυχαίες ανακτήσεις (</a:t>
            </a:r>
            <a:r>
              <a:rPr lang="en-US" dirty="0" smtClean="0">
                <a:ea typeface="ＭＳ Ｐゴシック" charset="-128"/>
              </a:rPr>
              <a:t>disk seeks</a:t>
            </a:r>
            <a:r>
              <a:rPr lang="el-GR" dirty="0" smtClean="0">
                <a:ea typeface="ＭＳ Ｐゴシック" charset="-128"/>
              </a:rPr>
              <a:t>)</a:t>
            </a:r>
            <a:endParaRPr lang="en-US" dirty="0" smtClean="0">
              <a:ea typeface="ＭＳ Ｐゴシック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i="1" dirty="0" smtClean="0">
                <a:ea typeface="ＭＳ Ｐゴシック" charset="-128"/>
              </a:rPr>
              <a:t>Θα χρειαστούν μέρες </a:t>
            </a:r>
            <a:endParaRPr lang="en-US" i="1" dirty="0" smtClean="0"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04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 sz="1600" dirty="0" err="1"/>
              <a:t>K</a:t>
            </a:r>
            <a:r>
              <a:rPr lang="el-GR" sz="1600" dirty="0" err="1" smtClean="0"/>
              <a:t>εφ</a:t>
            </a:r>
            <a:r>
              <a:rPr lang="en-US" sz="1600" dirty="0" smtClean="0"/>
              <a:t>. </a:t>
            </a:r>
            <a:r>
              <a:rPr lang="en-US" sz="1600" dirty="0"/>
              <a:t>4.2</a:t>
            </a:r>
          </a:p>
        </p:txBody>
      </p:sp>
    </p:spTree>
    <p:extLst>
      <p:ext uri="{BB962C8B-B14F-4D97-AF65-F5344CB8AC3E}">
        <p14:creationId xmlns:p14="http://schemas.microsoft.com/office/powerpoint/2010/main" val="209834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19100" y="700505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BSBI: </a:t>
            </a:r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Αλγόριθμος κατασκευής κατά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block (Blocked sort-based Indexing) </a:t>
            </a:r>
          </a:p>
        </p:txBody>
      </p:sp>
      <p:sp>
        <p:nvSpPr>
          <p:cNvPr id="24579" name="Rectangle 1027"/>
          <p:cNvSpPr>
            <a:spLocks noGrp="1" noChangeArrowheads="1"/>
          </p:cNvSpPr>
          <p:nvPr>
            <p:ph idx="1"/>
          </p:nvPr>
        </p:nvSpPr>
        <p:spPr>
          <a:xfrm>
            <a:off x="653498" y="2895600"/>
            <a:ext cx="7467600" cy="185419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Χώρισε τη συλλογή εγγράφων σε κομμάτια ίσου μεγέθους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Ταξινόμησε τα ζεύγη </a:t>
            </a:r>
            <a:r>
              <a:rPr lang="en-US" dirty="0" smtClean="0"/>
              <a:t> </a:t>
            </a:r>
            <a:r>
              <a:rPr lang="en-US" dirty="0" err="1"/>
              <a:t>termID</a:t>
            </a:r>
            <a:r>
              <a:rPr lang="en-US" dirty="0"/>
              <a:t>–</a:t>
            </a:r>
            <a:r>
              <a:rPr lang="en-US" dirty="0" err="1"/>
              <a:t>docID</a:t>
            </a:r>
            <a:r>
              <a:rPr lang="en-US" dirty="0"/>
              <a:t> </a:t>
            </a:r>
            <a:r>
              <a:rPr lang="el-GR" dirty="0" smtClean="0"/>
              <a:t>για κάθε κομμάτι στη μνήμη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Αποθήκευσε τα ενδιάμεσα αποτελέσματα (</a:t>
            </a:r>
            <a:r>
              <a:rPr lang="en-US" dirty="0" smtClean="0">
                <a:solidFill>
                  <a:srgbClr val="FF0000"/>
                </a:solidFill>
              </a:rPr>
              <a:t>runs</a:t>
            </a:r>
            <a:r>
              <a:rPr lang="en-US" dirty="0" smtClean="0"/>
              <a:t>) </a:t>
            </a:r>
            <a:r>
              <a:rPr lang="el-GR" dirty="0" smtClean="0"/>
              <a:t>στο δίσκο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Συγχώνευσε τα ενδιάμεσα αποτελέσματα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458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4.2</a:t>
            </a:r>
          </a:p>
        </p:txBody>
      </p:sp>
    </p:spTree>
    <p:extLst>
      <p:ext uri="{BB962C8B-B14F-4D97-AF65-F5344CB8AC3E}">
        <p14:creationId xmlns:p14="http://schemas.microsoft.com/office/powerpoint/2010/main" val="125288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1027"/>
          <p:cNvSpPr>
            <a:spLocks noGrp="1" noChangeArrowheads="1"/>
          </p:cNvSpPr>
          <p:nvPr>
            <p:ph idx="1"/>
          </p:nvPr>
        </p:nvSpPr>
        <p:spPr>
          <a:xfrm>
            <a:off x="748748" y="2286241"/>
            <a:ext cx="7372350" cy="2362200"/>
          </a:xfrm>
        </p:spPr>
        <p:txBody>
          <a:bodyPr>
            <a:noAutofit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Εγγραφές </a:t>
            </a:r>
            <a:r>
              <a:rPr lang="en-US" dirty="0" smtClean="0">
                <a:ea typeface="ＭＳ Ｐゴシック" charset="-128"/>
              </a:rPr>
              <a:t>12-byte (4+4+4) </a:t>
            </a:r>
            <a:r>
              <a:rPr lang="en-US" i="1" dirty="0" smtClean="0">
                <a:ea typeface="ＭＳ Ｐゴシック" charset="-128"/>
              </a:rPr>
              <a:t>(</a:t>
            </a:r>
            <a:r>
              <a:rPr lang="en-US" i="1" dirty="0" err="1" smtClean="0">
                <a:ea typeface="ＭＳ Ｐゴシック" charset="-128"/>
              </a:rPr>
              <a:t>termID</a:t>
            </a:r>
            <a:r>
              <a:rPr lang="en-US" i="1" dirty="0" smtClean="0">
                <a:ea typeface="ＭＳ Ｐゴシック" charset="-128"/>
              </a:rPr>
              <a:t>, </a:t>
            </a:r>
            <a:r>
              <a:rPr lang="en-US" i="1" dirty="0" err="1" smtClean="0">
                <a:ea typeface="ＭＳ Ｐゴシック" charset="-128"/>
              </a:rPr>
              <a:t>docID</a:t>
            </a:r>
            <a:r>
              <a:rPr lang="en-US" i="1" dirty="0" smtClean="0">
                <a:ea typeface="ＭＳ Ｐゴシック" charset="-128"/>
              </a:rPr>
              <a:t>, freq).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Παράγονται κατά τη διάσχιση των εγγράφων</a:t>
            </a:r>
            <a:endParaRPr lang="en-US" dirty="0" smtClean="0">
              <a:ea typeface="ＭＳ Ｐゴシック" charset="-128"/>
            </a:endParaRPr>
          </a:p>
          <a:p>
            <a:pPr eaLnBrk="1" hangingPunct="1"/>
            <a:r>
              <a:rPr lang="el-GR" sz="2400" dirty="0" smtClean="0">
                <a:ea typeface="ＭＳ Ｐゴシック" charset="-128"/>
              </a:rPr>
              <a:t>Διάταξη </a:t>
            </a:r>
            <a:r>
              <a:rPr lang="en-US" sz="2400" dirty="0" smtClean="0">
                <a:ea typeface="ＭＳ Ｐゴシック" charset="-128"/>
              </a:rPr>
              <a:t>100M </a:t>
            </a:r>
            <a:r>
              <a:rPr lang="el-GR" sz="2400" dirty="0" smtClean="0">
                <a:ea typeface="ＭＳ Ｐゴシック" charset="-128"/>
              </a:rPr>
              <a:t>τέτοιων </a:t>
            </a:r>
            <a:r>
              <a:rPr lang="en-US" sz="2400" dirty="0" smtClean="0">
                <a:ea typeface="ＭＳ Ｐゴシック" charset="-128"/>
              </a:rPr>
              <a:t>12-byte </a:t>
            </a:r>
            <a:r>
              <a:rPr lang="el-GR" sz="2400" dirty="0" smtClean="0">
                <a:ea typeface="ＭＳ Ｐゴシック" charset="-128"/>
              </a:rPr>
              <a:t>εγγραφών με βάση τον όρο</a:t>
            </a:r>
            <a:r>
              <a:rPr lang="en-US" sz="2400" dirty="0" smtClean="0">
                <a:ea typeface="ＭＳ Ｐゴシック" charset="-128"/>
              </a:rPr>
              <a:t>.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Ορίζουμε ένα</a:t>
            </a:r>
            <a:r>
              <a:rPr lang="en-US" dirty="0" smtClean="0">
                <a:ea typeface="ＭＳ Ｐゴシック" charset="-128"/>
              </a:rPr>
              <a:t>  </a:t>
            </a:r>
            <a:r>
              <a:rPr lang="en-US" u="sng" dirty="0" smtClean="0">
                <a:solidFill>
                  <a:srgbClr val="FF0000"/>
                </a:solidFill>
                <a:ea typeface="ＭＳ Ｐゴシック" charset="-128"/>
              </a:rPr>
              <a:t>Block</a:t>
            </a:r>
            <a:r>
              <a:rPr lang="en-US" dirty="0" smtClean="0">
                <a:solidFill>
                  <a:srgbClr val="FF0000"/>
                </a:solidFill>
                <a:ea typeface="ＭＳ Ｐゴシック" charset="-128"/>
              </a:rPr>
              <a:t> ~ 10M </a:t>
            </a:r>
            <a:r>
              <a:rPr lang="el-GR" dirty="0" smtClean="0">
                <a:ea typeface="ＭＳ Ｐゴシック" charset="-128"/>
              </a:rPr>
              <a:t>τέτοιες εγγραφές</a:t>
            </a:r>
            <a:endParaRPr lang="en-US" dirty="0" smtClean="0">
              <a:ea typeface="ＭＳ Ｐゴシック" charset="-128"/>
            </a:endParaRP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Μπορούμε εύκολα να έχουμε κάποια από αυτά στη μνήμη</a:t>
            </a:r>
            <a:r>
              <a:rPr lang="en-US" dirty="0" smtClean="0">
                <a:ea typeface="ＭＳ Ｐゴシック" charset="-128"/>
              </a:rPr>
              <a:t>.</a:t>
            </a: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Αρχικά, </a:t>
            </a:r>
            <a:r>
              <a:rPr lang="en-US" dirty="0" smtClean="0">
                <a:solidFill>
                  <a:srgbClr val="FF0000"/>
                </a:solidFill>
                <a:ea typeface="ＭＳ Ｐゴシック" charset="-128"/>
              </a:rPr>
              <a:t>10 </a:t>
            </a:r>
            <a:r>
              <a:rPr lang="el-GR" dirty="0" smtClean="0">
                <a:solidFill>
                  <a:srgbClr val="FF0000"/>
                </a:solidFill>
                <a:ea typeface="ＭＳ Ｐゴシック" charset="-128"/>
              </a:rPr>
              <a:t> τέτοια </a:t>
            </a:r>
            <a:r>
              <a:rPr lang="en-US" dirty="0" smtClean="0">
                <a:solidFill>
                  <a:srgbClr val="FF0000"/>
                </a:solidFill>
                <a:ea typeface="ＭＳ Ｐゴシック" charset="-128"/>
              </a:rPr>
              <a:t>blocks</a:t>
            </a:r>
            <a:r>
              <a:rPr lang="en-US" dirty="0" smtClean="0">
                <a:ea typeface="ＭＳ Ｐゴシック" charset="-128"/>
              </a:rPr>
              <a:t>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458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4.2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68580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Διάταξη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10 blocks </a:t>
            </a:r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των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10M </a:t>
            </a:r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εγγραφών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543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Τι θα δούμε σήμερα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2118520"/>
            <a:ext cx="6202075" cy="19050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endParaRPr lang="en-US" sz="4000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4000" dirty="0" smtClean="0">
                <a:ea typeface="ＭＳ Ｐゴシック" pitchFamily="-112" charset="-128"/>
              </a:rPr>
              <a:t> </a:t>
            </a:r>
            <a:r>
              <a:rPr lang="el-GR" sz="4000" dirty="0" smtClean="0">
                <a:ea typeface="ＭＳ Ｐゴシック" pitchFamily="-112" charset="-128"/>
              </a:rPr>
              <a:t>Κατασκευή ευρετηρίου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4000" dirty="0" smtClean="0">
                <a:ea typeface="ＭＳ Ｐゴシック" pitchFamily="-112" charset="-128"/>
              </a:rPr>
              <a:t> </a:t>
            </a:r>
            <a:r>
              <a:rPr lang="el-GR" sz="4000" dirty="0" smtClean="0">
                <a:ea typeface="ＭＳ Ｐゴシック" pitchFamily="-112" charset="-128"/>
              </a:rPr>
              <a:t>Στατιστικά για τη συλλογή</a:t>
            </a:r>
            <a:endParaRPr lang="en-US" sz="4000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4000" dirty="0" smtClean="0">
                <a:ea typeface="ＭＳ Ｐゴシック" pitchFamily="-112" charset="-128"/>
              </a:rPr>
              <a:t> </a:t>
            </a:r>
            <a:r>
              <a:rPr lang="el-GR" sz="4000" dirty="0" smtClean="0">
                <a:ea typeface="ＭＳ Ｐゴシック" pitchFamily="-112" charset="-128"/>
              </a:rPr>
              <a:t>Συμπίεση</a:t>
            </a:r>
            <a:endParaRPr lang="en-US" sz="4000" dirty="0" smtClean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38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4-5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6191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40221" y="97488"/>
            <a:ext cx="8515350" cy="1325563"/>
          </a:xfrm>
        </p:spPr>
        <p:txBody>
          <a:bodyPr>
            <a:normAutofit/>
          </a:bodyPr>
          <a:lstStyle/>
          <a:p>
            <a:pPr algn="ctr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Αλγόριθμος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BSBI 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4.2</a:t>
            </a: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273848"/>
            <a:ext cx="6286500" cy="284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6750" y="2301674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7928" y="5238308"/>
            <a:ext cx="85195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Διάβασε ένα-ένα τα έγγραφα – γεμίζοντας ένα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block </a:t>
            </a: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με &lt;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termid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,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docid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&gt;, 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Invert: (1) </a:t>
            </a: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διάταξη ζευγών με βάση το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termid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, (2) </a:t>
            </a: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συγκέντρωση όλων με το ίδιο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termid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σε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postings,</a:t>
            </a:r>
          </a:p>
          <a:p>
            <a:r>
              <a:rPr lang="el-GR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Γ</a:t>
            </a: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ράψε το γε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μ</a:t>
            </a: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άτο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block </a:t>
            </a: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στο δίσκο 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0220" y="999286"/>
            <a:ext cx="8515351" cy="1233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r>
              <a:rPr lang="el-GR" sz="2100" dirty="0">
                <a:solidFill>
                  <a:prstClr val="black"/>
                </a:solidFill>
                <a:latin typeface="Calibri" panose="020F0502020204030204"/>
                <a:ea typeface="ＭＳ Ｐゴシック" charset="-128"/>
                <a:cs typeface="+mn-cs"/>
              </a:rPr>
              <a:t>Βασική ιδέα:</a:t>
            </a:r>
            <a:endParaRPr lang="en-US" sz="2100" dirty="0">
              <a:solidFill>
                <a:prstClr val="black"/>
              </a:solidFill>
              <a:latin typeface="Calibri" panose="020F0502020204030204"/>
              <a:ea typeface="ＭＳ Ｐゴシック" charset="-128"/>
              <a:cs typeface="+mn-cs"/>
            </a:endParaRPr>
          </a:p>
          <a:p>
            <a:pPr marL="514350" lvl="1" indent="-171450" defTabSz="685800" fontAlgn="auto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prstClr val="black"/>
                </a:solidFill>
                <a:latin typeface="Calibri" panose="020F0502020204030204"/>
                <a:ea typeface="ＭＳ Ｐゴシック" charset="-128"/>
                <a:cs typeface="+mn-cs"/>
              </a:rPr>
              <a:t>Συγκέντρωσε καταχωρήσεις για να γεμίσει ένα 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ＭＳ Ｐゴシック" charset="-128"/>
                <a:cs typeface="+mn-cs"/>
              </a:rPr>
              <a:t>block, </a:t>
            </a:r>
            <a:r>
              <a:rPr lang="el-GR" sz="1800" dirty="0">
                <a:solidFill>
                  <a:prstClr val="black"/>
                </a:solidFill>
                <a:latin typeface="Calibri" panose="020F0502020204030204"/>
                <a:ea typeface="ＭＳ Ｐゴシック" charset="-128"/>
                <a:cs typeface="+mn-cs"/>
              </a:rPr>
              <a:t>διάταξε τις καταχωρήσεις σε κάθε 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ＭＳ Ｐゴシック" charset="-128"/>
                <a:cs typeface="+mn-cs"/>
              </a:rPr>
              <a:t>block, </a:t>
            </a:r>
            <a:r>
              <a:rPr lang="el-GR" sz="1800" dirty="0">
                <a:solidFill>
                  <a:prstClr val="black"/>
                </a:solidFill>
                <a:latin typeface="Calibri" panose="020F0502020204030204"/>
                <a:ea typeface="ＭＳ Ｐゴシック" charset="-128"/>
                <a:cs typeface="+mn-cs"/>
              </a:rPr>
              <a:t>γράψε το στο δίσκο (</a:t>
            </a:r>
            <a:r>
              <a:rPr lang="en-US" sz="18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ＭＳ Ｐゴシック" charset="-128"/>
                <a:cs typeface="+mn-cs"/>
              </a:rPr>
              <a:t>run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ＭＳ Ｐゴシック" charset="-128"/>
                <a:cs typeface="+mn-cs"/>
              </a:rPr>
              <a:t>)</a:t>
            </a:r>
          </a:p>
          <a:p>
            <a:pPr marL="514350" lvl="1" indent="-171450" defTabSz="685800" fontAlgn="auto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prstClr val="black"/>
                </a:solidFill>
                <a:latin typeface="Calibri" panose="020F0502020204030204"/>
                <a:ea typeface="ＭＳ Ｐゴシック" charset="-128"/>
                <a:cs typeface="+mn-cs"/>
              </a:rPr>
              <a:t>Μετά συγχώνευσε τα 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ＭＳ Ｐゴシック" charset="-128"/>
                <a:cs typeface="+mn-cs"/>
              </a:rPr>
              <a:t>blocks </a:t>
            </a:r>
            <a:r>
              <a:rPr lang="el-GR" sz="1800" dirty="0">
                <a:solidFill>
                  <a:prstClr val="black"/>
                </a:solidFill>
                <a:latin typeface="Calibri" panose="020F0502020204030204"/>
                <a:ea typeface="ＭＳ Ｐゴシック" charset="-128"/>
                <a:cs typeface="+mn-cs"/>
              </a:rPr>
              <a:t>σε ένα μεγάλο διατεταγμένο 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ＭＳ Ｐゴシック" charset="-128"/>
                <a:cs typeface="+mn-cs"/>
              </a:rPr>
              <a:t>block</a:t>
            </a:r>
            <a:r>
              <a:rPr lang="el-GR" sz="1800" dirty="0">
                <a:solidFill>
                  <a:prstClr val="black"/>
                </a:solidFill>
                <a:latin typeface="Calibri" panose="020F0502020204030204"/>
                <a:ea typeface="ＭＳ Ｐゴシック" charset="-128"/>
                <a:cs typeface="+mn-cs"/>
              </a:rPr>
              <a:t>.</a:t>
            </a:r>
            <a:endParaRPr lang="en-US" sz="1800" dirty="0">
              <a:solidFill>
                <a:prstClr val="black"/>
              </a:solidFill>
              <a:latin typeface="Calibri" panose="020F0502020204030204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10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Παράδειγμα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342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 sz="1600" dirty="0" smtClean="0"/>
              <a:t> </a:t>
            </a:r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4.2</a:t>
            </a:r>
          </a:p>
        </p:txBody>
      </p:sp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24" y="1828800"/>
            <a:ext cx="8845475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6030575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merge sort 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189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Διάταξη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10 blocks </a:t>
            </a:r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των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10M </a:t>
            </a:r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εγγραφών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35168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46470"/>
            <a:ext cx="7848600" cy="371613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ea typeface="ＭＳ Ｐゴシック" charset="-128"/>
              </a:rPr>
              <a:t>Πρώτα</a:t>
            </a:r>
            <a:r>
              <a:rPr lang="en-US" dirty="0" smtClean="0">
                <a:ea typeface="ＭＳ Ｐゴシック" charset="-128"/>
              </a:rPr>
              <a:t>, </a:t>
            </a:r>
            <a:r>
              <a:rPr lang="el-GR" dirty="0" smtClean="0">
                <a:ea typeface="ＭＳ Ｐゴシック" charset="-128"/>
              </a:rPr>
              <a:t>διάβασε κάθε </a:t>
            </a:r>
            <a:r>
              <a:rPr lang="en-US" dirty="0" smtClean="0">
                <a:ea typeface="ＭＳ Ｐゴシック" charset="-128"/>
              </a:rPr>
              <a:t>block </a:t>
            </a:r>
            <a:r>
              <a:rPr lang="el-GR" dirty="0" smtClean="0">
                <a:ea typeface="ＭＳ Ｐゴシック" charset="-128"/>
              </a:rPr>
              <a:t>και διάταξε τις εγγραφές του</a:t>
            </a:r>
            <a:r>
              <a:rPr lang="en-US" dirty="0" smtClean="0">
                <a:ea typeface="ＭＳ Ｐゴシック" charset="-128"/>
              </a:rPr>
              <a:t>: 	</a:t>
            </a:r>
          </a:p>
          <a:p>
            <a:pPr lvl="1" eaLnBrk="1" hangingPunct="1">
              <a:defRPr/>
            </a:pPr>
            <a:r>
              <a:rPr lang="en-US" dirty="0" err="1" smtClean="0">
                <a:ea typeface="ＭＳ Ｐゴシック" charset="-128"/>
              </a:rPr>
              <a:t>Quicksort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</a:rPr>
              <a:t>2</a:t>
            </a:r>
            <a:r>
              <a:rPr lang="en-US" i="1" dirty="0" smtClean="0">
                <a:ea typeface="ＭＳ Ｐゴシック" charset="-128"/>
              </a:rPr>
              <a:t>N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dirty="0" err="1" smtClean="0">
                <a:ea typeface="ＭＳ Ｐゴシック" charset="-128"/>
              </a:rPr>
              <a:t>ln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i="1" dirty="0" smtClean="0">
                <a:ea typeface="ＭＳ Ｐゴシック" charset="-128"/>
              </a:rPr>
              <a:t>N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αναμενόμενα βήματα</a:t>
            </a:r>
            <a:endParaRPr lang="en-US" dirty="0" smtClean="0">
              <a:ea typeface="ＭＳ Ｐゴシック" charset="-128"/>
            </a:endParaRPr>
          </a:p>
          <a:p>
            <a:pPr lvl="1" eaLnBrk="1" hangingPunct="1">
              <a:defRPr/>
            </a:pPr>
            <a:r>
              <a:rPr lang="el-GR" dirty="0" smtClean="0">
                <a:ea typeface="ＭＳ Ｐゴシック" charset="-128"/>
              </a:rPr>
              <a:t>Στην περίπτωσή μας,  </a:t>
            </a:r>
            <a:r>
              <a:rPr lang="en-US" dirty="0" smtClean="0">
                <a:ea typeface="ＭＳ Ｐゴシック" charset="-128"/>
              </a:rPr>
              <a:t>2 x (10M </a:t>
            </a:r>
            <a:r>
              <a:rPr lang="en-US" dirty="0" err="1" smtClean="0">
                <a:ea typeface="ＭＳ Ｐゴシック" charset="-128"/>
              </a:rPr>
              <a:t>ln</a:t>
            </a:r>
            <a:r>
              <a:rPr lang="en-US" dirty="0" smtClean="0">
                <a:ea typeface="ＭＳ Ｐゴシック" charset="-128"/>
              </a:rPr>
              <a:t> 10M) steps</a:t>
            </a:r>
          </a:p>
          <a:p>
            <a:pPr eaLnBrk="1" hangingPunct="1">
              <a:defRPr/>
            </a:pP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Άσκηση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: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εκτιμήστε το συνολικό κόστος για να διαβάσουμε κάθε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block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από το δίσκο και να εφαρμόσουμε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quicksort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σε αυτό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.</a:t>
            </a:r>
          </a:p>
          <a:p>
            <a:pPr eaLnBrk="1" hangingPunct="1">
              <a:defRPr/>
            </a:pPr>
            <a:r>
              <a:rPr lang="en-US" dirty="0" smtClean="0">
                <a:ea typeface="ＭＳ Ｐゴシック" charset="-128"/>
              </a:rPr>
              <a:t>10 </a:t>
            </a:r>
            <a:r>
              <a:rPr lang="el-GR" dirty="0" smtClean="0">
                <a:ea typeface="ＭＳ Ｐゴシック" charset="-128"/>
              </a:rPr>
              <a:t>φορές αυτή η εκτίμηση του χρόνου μας δίνει 10 διατεταγμένα </a:t>
            </a:r>
            <a:r>
              <a:rPr lang="en-US" i="1" u="sng" dirty="0" smtClean="0">
                <a:ea typeface="ＭＳ Ｐゴシック" charset="-128"/>
              </a:rPr>
              <a:t>runs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των 10</a:t>
            </a:r>
            <a:r>
              <a:rPr lang="en-US" dirty="0" smtClean="0">
                <a:ea typeface="ＭＳ Ｐゴシック" charset="-128"/>
              </a:rPr>
              <a:t>M </a:t>
            </a:r>
            <a:r>
              <a:rPr lang="el-GR" dirty="0" smtClean="0">
                <a:ea typeface="ＭＳ Ｐゴシック" charset="-128"/>
              </a:rPr>
              <a:t>εγγραφών το καθένα</a:t>
            </a:r>
            <a:r>
              <a:rPr lang="en-US" dirty="0" smtClean="0">
                <a:ea typeface="ＭＳ Ｐゴシック" charset="-128"/>
              </a:rPr>
              <a:t>.</a:t>
            </a:r>
          </a:p>
          <a:p>
            <a:pPr eaLnBrk="1" hangingPunct="1">
              <a:defRPr/>
            </a:pPr>
            <a:r>
              <a:rPr lang="el-GR" dirty="0" smtClean="0">
                <a:ea typeface="ＭＳ Ｐゴシック" charset="-128"/>
              </a:rPr>
              <a:t>Ο απλός τρόπος χρειάζεται 2 αντίγραφα των δεδομένων στο δίσκο </a:t>
            </a:r>
          </a:p>
          <a:p>
            <a:pPr lvl="1" eaLnBrk="1" hangingPunct="1">
              <a:defRPr/>
            </a:pPr>
            <a:r>
              <a:rPr lang="el-GR" dirty="0" smtClean="0">
                <a:ea typeface="ＭＳ Ｐゴシック" charset="-128"/>
              </a:rPr>
              <a:t>Αλλά μπορεί να βελτιωθεί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4.2</a:t>
            </a:r>
          </a:p>
        </p:txBody>
      </p:sp>
    </p:spTree>
    <p:extLst>
      <p:ext uri="{BB962C8B-B14F-4D97-AF65-F5344CB8AC3E}">
        <p14:creationId xmlns:p14="http://schemas.microsoft.com/office/powerpoint/2010/main" val="261263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365126"/>
            <a:ext cx="828675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Πως θα γίνει η συγχώνευση των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runs?</a:t>
            </a:r>
          </a:p>
        </p:txBody>
      </p:sp>
      <p:sp>
        <p:nvSpPr>
          <p:cNvPr id="2867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400" dirty="0" smtClean="0">
                <a:ea typeface="ＭＳ Ｐゴシック" charset="-128"/>
              </a:rPr>
              <a:t>Δυαδική συγχώνευση, μια δεντρική δομή με</a:t>
            </a:r>
            <a:r>
              <a:rPr lang="en-US" sz="2400" dirty="0" smtClean="0">
                <a:ea typeface="ＭＳ Ｐゴシック" charset="-128"/>
              </a:rPr>
              <a:t> log</a:t>
            </a:r>
            <a:r>
              <a:rPr lang="en-US" sz="2400" baseline="-25000" dirty="0" smtClean="0">
                <a:ea typeface="ＭＳ Ｐゴシック" charset="-128"/>
              </a:rPr>
              <a:t>2</a:t>
            </a:r>
            <a:r>
              <a:rPr lang="en-US" sz="2400" dirty="0" smtClean="0">
                <a:ea typeface="ＭＳ Ｐゴシック" charset="-128"/>
              </a:rPr>
              <a:t>10 = 4 </a:t>
            </a:r>
            <a:r>
              <a:rPr lang="el-GR" sz="2400" dirty="0" smtClean="0">
                <a:ea typeface="ＭＳ Ｐゴシック" charset="-128"/>
              </a:rPr>
              <a:t>επίπεδα</a:t>
            </a:r>
            <a:r>
              <a:rPr lang="en-US" sz="2400" dirty="0" smtClean="0">
                <a:ea typeface="ＭＳ Ｐゴシック" charset="-128"/>
              </a:rPr>
              <a:t>.</a:t>
            </a:r>
          </a:p>
          <a:p>
            <a:pPr eaLnBrk="1" hangingPunct="1"/>
            <a:r>
              <a:rPr lang="el-GR" sz="2400" dirty="0" smtClean="0">
                <a:ea typeface="ＭＳ Ｐゴシック" charset="-128"/>
              </a:rPr>
              <a:t>Σε κάθε επίπεδο, διάβασε στη μνήμη </a:t>
            </a:r>
            <a:r>
              <a:rPr lang="en-US" sz="2400" dirty="0" smtClean="0">
                <a:ea typeface="ＭＳ Ｐゴシック" charset="-128"/>
              </a:rPr>
              <a:t>runs </a:t>
            </a:r>
            <a:r>
              <a:rPr lang="el-GR" sz="2400" dirty="0" smtClean="0">
                <a:ea typeface="ＭＳ Ｐゴシック" charset="-128"/>
              </a:rPr>
              <a:t>σε</a:t>
            </a:r>
            <a:r>
              <a:rPr lang="en-US" sz="2400" dirty="0" smtClean="0">
                <a:ea typeface="ＭＳ Ｐゴシック" charset="-128"/>
              </a:rPr>
              <a:t> blocks </a:t>
            </a:r>
            <a:r>
              <a:rPr lang="el-GR" sz="2400" dirty="0" smtClean="0">
                <a:ea typeface="ＭＳ Ｐゴシック" charset="-128"/>
              </a:rPr>
              <a:t>των </a:t>
            </a:r>
            <a:r>
              <a:rPr lang="en-US" sz="2400" dirty="0" smtClean="0">
                <a:ea typeface="ＭＳ Ｐゴシック" charset="-128"/>
              </a:rPr>
              <a:t>10M, </a:t>
            </a:r>
            <a:r>
              <a:rPr lang="el-GR" sz="2400" dirty="0" smtClean="0">
                <a:ea typeface="ＭＳ Ｐゴシック" charset="-128"/>
              </a:rPr>
              <a:t>συγχώνευσε</a:t>
            </a:r>
            <a:r>
              <a:rPr lang="en-US" sz="2400" dirty="0" smtClean="0">
                <a:ea typeface="ＭＳ Ｐゴシック" charset="-128"/>
              </a:rPr>
              <a:t>, </a:t>
            </a:r>
            <a:r>
              <a:rPr lang="el-GR" sz="2400" dirty="0" smtClean="0">
                <a:ea typeface="ＭＳ Ｐゴシック" charset="-128"/>
              </a:rPr>
              <a:t>γράψε πίσω</a:t>
            </a:r>
            <a:r>
              <a:rPr lang="en-US" dirty="0" smtClean="0">
                <a:ea typeface="ＭＳ Ｐゴシック" charset="-128"/>
              </a:rPr>
              <a:t>.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8676" name="Rectangle 1028"/>
          <p:cNvSpPr>
            <a:spLocks noChangeArrowheads="1"/>
          </p:cNvSpPr>
          <p:nvPr/>
        </p:nvSpPr>
        <p:spPr bwMode="auto">
          <a:xfrm>
            <a:off x="2438400" y="3429000"/>
            <a:ext cx="609600" cy="1295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28677" name="Line 1029"/>
          <p:cNvSpPr>
            <a:spLocks noChangeShapeType="1"/>
          </p:cNvSpPr>
          <p:nvPr/>
        </p:nvSpPr>
        <p:spPr bwMode="auto">
          <a:xfrm flipV="1">
            <a:off x="2438400" y="4038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Rectangle 1030"/>
          <p:cNvSpPr>
            <a:spLocks noChangeArrowheads="1"/>
          </p:cNvSpPr>
          <p:nvPr/>
        </p:nvSpPr>
        <p:spPr bwMode="auto">
          <a:xfrm>
            <a:off x="3276600" y="3429000"/>
            <a:ext cx="609600" cy="1295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Line 1031"/>
          <p:cNvSpPr>
            <a:spLocks noChangeShapeType="1"/>
          </p:cNvSpPr>
          <p:nvPr/>
        </p:nvSpPr>
        <p:spPr bwMode="auto">
          <a:xfrm flipV="1">
            <a:off x="3276600" y="4038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Rectangle 1032"/>
          <p:cNvSpPr>
            <a:spLocks noChangeArrowheads="1"/>
          </p:cNvSpPr>
          <p:nvPr/>
        </p:nvSpPr>
        <p:spPr bwMode="auto">
          <a:xfrm>
            <a:off x="3276600" y="5715000"/>
            <a:ext cx="2514600" cy="914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/>
              <a:t>Disk</a:t>
            </a:r>
          </a:p>
        </p:txBody>
      </p:sp>
      <p:sp>
        <p:nvSpPr>
          <p:cNvPr id="28681" name="Oval 1033"/>
          <p:cNvSpPr>
            <a:spLocks noChangeArrowheads="1"/>
          </p:cNvSpPr>
          <p:nvPr/>
        </p:nvSpPr>
        <p:spPr bwMode="auto">
          <a:xfrm>
            <a:off x="3276600" y="5562600"/>
            <a:ext cx="25146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Line 1034"/>
          <p:cNvSpPr>
            <a:spLocks noChangeShapeType="1"/>
          </p:cNvSpPr>
          <p:nvPr/>
        </p:nvSpPr>
        <p:spPr bwMode="auto">
          <a:xfrm flipH="1" flipV="1">
            <a:off x="3200400" y="4876800"/>
            <a:ext cx="533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Line 1035"/>
          <p:cNvSpPr>
            <a:spLocks noChangeShapeType="1"/>
          </p:cNvSpPr>
          <p:nvPr/>
        </p:nvSpPr>
        <p:spPr bwMode="auto">
          <a:xfrm>
            <a:off x="4038600" y="40386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Line 1036"/>
          <p:cNvSpPr>
            <a:spLocks noChangeShapeType="1"/>
          </p:cNvSpPr>
          <p:nvPr/>
        </p:nvSpPr>
        <p:spPr bwMode="auto">
          <a:xfrm flipH="1">
            <a:off x="5257800" y="48768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Text Box 1037"/>
          <p:cNvSpPr txBox="1">
            <a:spLocks noChangeArrowheads="1"/>
          </p:cNvSpPr>
          <p:nvPr/>
        </p:nvSpPr>
        <p:spPr bwMode="auto">
          <a:xfrm>
            <a:off x="2605088" y="35433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1</a:t>
            </a:r>
          </a:p>
        </p:txBody>
      </p:sp>
      <p:sp>
        <p:nvSpPr>
          <p:cNvPr id="28686" name="Text Box 1038"/>
          <p:cNvSpPr txBox="1">
            <a:spLocks noChangeArrowheads="1"/>
          </p:cNvSpPr>
          <p:nvPr/>
        </p:nvSpPr>
        <p:spPr bwMode="auto">
          <a:xfrm>
            <a:off x="2590800" y="41148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3</a:t>
            </a:r>
          </a:p>
        </p:txBody>
      </p:sp>
      <p:sp>
        <p:nvSpPr>
          <p:cNvPr id="28687" name="Text Box 1039"/>
          <p:cNvSpPr txBox="1">
            <a:spLocks noChangeArrowheads="1"/>
          </p:cNvSpPr>
          <p:nvPr/>
        </p:nvSpPr>
        <p:spPr bwMode="auto">
          <a:xfrm>
            <a:off x="3429000" y="41148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4</a:t>
            </a:r>
          </a:p>
        </p:txBody>
      </p:sp>
      <p:sp>
        <p:nvSpPr>
          <p:cNvPr id="28688" name="Text Box 1040"/>
          <p:cNvSpPr txBox="1">
            <a:spLocks noChangeArrowheads="1"/>
          </p:cNvSpPr>
          <p:nvPr/>
        </p:nvSpPr>
        <p:spPr bwMode="auto">
          <a:xfrm>
            <a:off x="3429000" y="35052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2</a:t>
            </a:r>
          </a:p>
        </p:txBody>
      </p:sp>
      <p:grpSp>
        <p:nvGrpSpPr>
          <p:cNvPr id="2" name="Group 1041"/>
          <p:cNvGrpSpPr>
            <a:grpSpLocks/>
          </p:cNvGrpSpPr>
          <p:nvPr/>
        </p:nvGrpSpPr>
        <p:grpSpPr bwMode="auto">
          <a:xfrm>
            <a:off x="5943600" y="3124200"/>
            <a:ext cx="609600" cy="2590800"/>
            <a:chOff x="4080" y="2016"/>
            <a:chExt cx="384" cy="1632"/>
          </a:xfrm>
        </p:grpSpPr>
        <p:grpSp>
          <p:nvGrpSpPr>
            <p:cNvPr id="3" name="Group 1042"/>
            <p:cNvGrpSpPr>
              <a:grpSpLocks/>
            </p:cNvGrpSpPr>
            <p:nvPr/>
          </p:nvGrpSpPr>
          <p:grpSpPr bwMode="auto">
            <a:xfrm>
              <a:off x="4080" y="2016"/>
              <a:ext cx="384" cy="816"/>
              <a:chOff x="3168" y="2160"/>
              <a:chExt cx="384" cy="816"/>
            </a:xfrm>
          </p:grpSpPr>
          <p:sp>
            <p:nvSpPr>
              <p:cNvPr id="28702" name="Rectangle 1043"/>
              <p:cNvSpPr>
                <a:spLocks noChangeArrowheads="1"/>
              </p:cNvSpPr>
              <p:nvPr/>
            </p:nvSpPr>
            <p:spPr bwMode="auto">
              <a:xfrm>
                <a:off x="3168" y="2160"/>
                <a:ext cx="384" cy="81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3" name="Line 1044"/>
              <p:cNvSpPr>
                <a:spLocks noChangeShapeType="1"/>
              </p:cNvSpPr>
              <p:nvPr/>
            </p:nvSpPr>
            <p:spPr bwMode="auto">
              <a:xfrm flipV="1">
                <a:off x="3168" y="254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4" name="Text Box 1045"/>
              <p:cNvSpPr txBox="1">
                <a:spLocks noChangeArrowheads="1"/>
              </p:cNvSpPr>
              <p:nvPr/>
            </p:nvSpPr>
            <p:spPr bwMode="auto">
              <a:xfrm>
                <a:off x="3264" y="2592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b="1"/>
                  <a:t>2</a:t>
                </a:r>
              </a:p>
            </p:txBody>
          </p:sp>
          <p:sp>
            <p:nvSpPr>
              <p:cNvPr id="28705" name="Text Box 1046"/>
              <p:cNvSpPr txBox="1">
                <a:spLocks noChangeArrowheads="1"/>
              </p:cNvSpPr>
              <p:nvPr/>
            </p:nvSpPr>
            <p:spPr bwMode="auto">
              <a:xfrm>
                <a:off x="3281" y="2208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b="1"/>
                  <a:t>1</a:t>
                </a:r>
              </a:p>
            </p:txBody>
          </p:sp>
        </p:grpSp>
        <p:grpSp>
          <p:nvGrpSpPr>
            <p:cNvPr id="4" name="Group 1047"/>
            <p:cNvGrpSpPr>
              <a:grpSpLocks/>
            </p:cNvGrpSpPr>
            <p:nvPr/>
          </p:nvGrpSpPr>
          <p:grpSpPr bwMode="auto">
            <a:xfrm>
              <a:off x="4080" y="2832"/>
              <a:ext cx="384" cy="816"/>
              <a:chOff x="3696" y="2160"/>
              <a:chExt cx="384" cy="816"/>
            </a:xfrm>
          </p:grpSpPr>
          <p:sp>
            <p:nvSpPr>
              <p:cNvPr id="28698" name="Rectangle 1048"/>
              <p:cNvSpPr>
                <a:spLocks noChangeArrowheads="1"/>
              </p:cNvSpPr>
              <p:nvPr/>
            </p:nvSpPr>
            <p:spPr bwMode="auto">
              <a:xfrm>
                <a:off x="3696" y="2160"/>
                <a:ext cx="384" cy="81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9" name="Line 1049"/>
              <p:cNvSpPr>
                <a:spLocks noChangeShapeType="1"/>
              </p:cNvSpPr>
              <p:nvPr/>
            </p:nvSpPr>
            <p:spPr bwMode="auto">
              <a:xfrm flipV="1">
                <a:off x="3696" y="254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0" name="Text Box 1050"/>
              <p:cNvSpPr txBox="1">
                <a:spLocks noChangeArrowheads="1"/>
              </p:cNvSpPr>
              <p:nvPr/>
            </p:nvSpPr>
            <p:spPr bwMode="auto">
              <a:xfrm>
                <a:off x="3761" y="2592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b="1"/>
                  <a:t>4</a:t>
                </a:r>
              </a:p>
            </p:txBody>
          </p:sp>
          <p:sp>
            <p:nvSpPr>
              <p:cNvPr id="28701" name="Text Box 1051"/>
              <p:cNvSpPr txBox="1">
                <a:spLocks noChangeArrowheads="1"/>
              </p:cNvSpPr>
              <p:nvPr/>
            </p:nvSpPr>
            <p:spPr bwMode="auto">
              <a:xfrm>
                <a:off x="3761" y="2208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b="1"/>
                  <a:t>3</a:t>
                </a:r>
              </a:p>
            </p:txBody>
          </p:sp>
        </p:grpSp>
      </p:grpSp>
      <p:sp>
        <p:nvSpPr>
          <p:cNvPr id="28690" name="Rectangle 1052"/>
          <p:cNvSpPr>
            <a:spLocks noChangeArrowheads="1"/>
          </p:cNvSpPr>
          <p:nvPr/>
        </p:nvSpPr>
        <p:spPr bwMode="auto">
          <a:xfrm>
            <a:off x="454025" y="5299075"/>
            <a:ext cx="1846263" cy="83185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Runs being</a:t>
            </a:r>
          </a:p>
          <a:p>
            <a:r>
              <a:rPr lang="en-US"/>
              <a:t>merged.</a:t>
            </a:r>
          </a:p>
        </p:txBody>
      </p:sp>
      <p:cxnSp>
        <p:nvCxnSpPr>
          <p:cNvPr id="28691" name="AutoShape 1053"/>
          <p:cNvCxnSpPr>
            <a:cxnSpLocks noChangeShapeType="1"/>
            <a:stCxn id="28690" idx="0"/>
            <a:endCxn id="28676" idx="2"/>
          </p:cNvCxnSpPr>
          <p:nvPr/>
        </p:nvCxnSpPr>
        <p:spPr bwMode="auto">
          <a:xfrm flipV="1">
            <a:off x="1377950" y="4724400"/>
            <a:ext cx="1365250" cy="57467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2" name="AutoShape 1054"/>
          <p:cNvCxnSpPr>
            <a:cxnSpLocks noChangeShapeType="1"/>
            <a:stCxn id="28690" idx="0"/>
            <a:endCxn id="28678" idx="2"/>
          </p:cNvCxnSpPr>
          <p:nvPr/>
        </p:nvCxnSpPr>
        <p:spPr bwMode="auto">
          <a:xfrm flipV="1">
            <a:off x="1377950" y="4724400"/>
            <a:ext cx="2203450" cy="57467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93" name="Rectangle 1055"/>
          <p:cNvSpPr>
            <a:spLocks noChangeArrowheads="1"/>
          </p:cNvSpPr>
          <p:nvPr/>
        </p:nvSpPr>
        <p:spPr bwMode="auto">
          <a:xfrm>
            <a:off x="6762750" y="3729038"/>
            <a:ext cx="2000250" cy="466725"/>
          </a:xfrm>
          <a:prstGeom prst="rect">
            <a:avLst/>
          </a:prstGeom>
          <a:solidFill>
            <a:schemeClr val="accent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/>
              <a:t>Merged run.</a:t>
            </a:r>
          </a:p>
        </p:txBody>
      </p:sp>
      <p:cxnSp>
        <p:nvCxnSpPr>
          <p:cNvPr id="28694" name="AutoShape 1056"/>
          <p:cNvCxnSpPr>
            <a:cxnSpLocks noChangeShapeType="1"/>
            <a:stCxn id="28693" idx="1"/>
            <a:endCxn id="28699" idx="1"/>
          </p:cNvCxnSpPr>
          <p:nvPr/>
        </p:nvCxnSpPr>
        <p:spPr bwMode="auto">
          <a:xfrm flipH="1">
            <a:off x="6551613" y="3962400"/>
            <a:ext cx="211137" cy="10668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9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4.2</a:t>
            </a:r>
          </a:p>
        </p:txBody>
      </p:sp>
    </p:spTree>
    <p:extLst>
      <p:ext uri="{BB962C8B-B14F-4D97-AF65-F5344CB8AC3E}">
        <p14:creationId xmlns:p14="http://schemas.microsoft.com/office/powerpoint/2010/main" val="223604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365126"/>
            <a:ext cx="813435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Πως θα γίνει η συγχώνευση των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runs?</a:t>
            </a:r>
          </a:p>
        </p:txBody>
      </p:sp>
      <p:sp>
        <p:nvSpPr>
          <p:cNvPr id="29699" name="Rectangle 1027"/>
          <p:cNvSpPr>
            <a:spLocks noGrp="1" noChangeArrowheads="1"/>
          </p:cNvSpPr>
          <p:nvPr>
            <p:ph idx="1"/>
          </p:nvPr>
        </p:nvSpPr>
        <p:spPr>
          <a:xfrm>
            <a:off x="533400" y="1762839"/>
            <a:ext cx="8131335" cy="1676400"/>
          </a:xfrm>
        </p:spPr>
        <p:txBody>
          <a:bodyPr>
            <a:noAutofit/>
          </a:bodyPr>
          <a:lstStyle/>
          <a:p>
            <a:pPr eaLnBrk="1" hangingPunct="1"/>
            <a:r>
              <a:rPr lang="el-GR" sz="2800" dirty="0" smtClean="0">
                <a:ea typeface="ＭＳ Ｐゴシック" charset="-128"/>
              </a:rPr>
              <a:t>Πιο αποδοτικά με μια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multi-way </a:t>
            </a:r>
            <a:r>
              <a:rPr lang="el-GR" sz="28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συγχώνευση</a:t>
            </a:r>
            <a:r>
              <a:rPr lang="el-GR" sz="2800" dirty="0" smtClean="0">
                <a:ea typeface="ＭＳ Ｐゴシック" charset="-128"/>
              </a:rPr>
              <a:t>, όπου διαβάζουμε από όλα τα </a:t>
            </a:r>
            <a:r>
              <a:rPr lang="en-US" sz="2800" dirty="0" smtClean="0">
                <a:ea typeface="ＭＳ Ｐゴシック" charset="-128"/>
              </a:rPr>
              <a:t>blocks </a:t>
            </a:r>
            <a:r>
              <a:rPr lang="el-GR" sz="2800" dirty="0" smtClean="0">
                <a:ea typeface="ＭＳ Ｐゴシック" charset="-128"/>
              </a:rPr>
              <a:t>ταυτόχρονα</a:t>
            </a:r>
          </a:p>
          <a:p>
            <a:pPr lvl="1"/>
            <a:r>
              <a:rPr lang="el-GR" sz="2500" dirty="0" smtClean="0">
                <a:ea typeface="ＭＳ Ｐゴシック" charset="-128"/>
              </a:rPr>
              <a:t>Κρατάμε ανοιχτά και τα 10</a:t>
            </a:r>
          </a:p>
          <a:p>
            <a:pPr lvl="1"/>
            <a:r>
              <a:rPr lang="el-GR" sz="2500" dirty="0" smtClean="0">
                <a:ea typeface="ＭＳ Ｐゴシック" charset="-128"/>
              </a:rPr>
              <a:t>Μικροί </a:t>
            </a:r>
            <a:r>
              <a:rPr lang="en-US" sz="2500" dirty="0" smtClean="0">
                <a:ea typeface="ＭＳ Ｐゴシック" charset="-128"/>
              </a:rPr>
              <a:t>read buffers </a:t>
            </a:r>
            <a:r>
              <a:rPr lang="el-GR" sz="2500" dirty="0" smtClean="0">
                <a:ea typeface="ＭＳ Ｐゴシック" charset="-128"/>
              </a:rPr>
              <a:t>και ένα </a:t>
            </a:r>
            <a:r>
              <a:rPr lang="en-US" sz="2500" dirty="0" smtClean="0">
                <a:ea typeface="ＭＳ Ｐゴシック" charset="-128"/>
              </a:rPr>
              <a:t>write buffer</a:t>
            </a:r>
          </a:p>
          <a:p>
            <a:pPr lvl="1"/>
            <a:r>
              <a:rPr lang="el-GR" sz="2500" dirty="0" smtClean="0">
                <a:ea typeface="ＭＳ Ｐゴシック" charset="-128"/>
              </a:rPr>
              <a:t>Σε κάθε επανάληψη, βρίσκουμε το μικρότερο </a:t>
            </a:r>
            <a:r>
              <a:rPr lang="en-US" sz="2500" dirty="0" err="1" smtClean="0">
                <a:ea typeface="ＭＳ Ｐゴシック" charset="-128"/>
              </a:rPr>
              <a:t>termid</a:t>
            </a:r>
            <a:r>
              <a:rPr lang="en-US" sz="2500" dirty="0" smtClean="0">
                <a:ea typeface="ＭＳ Ｐゴシック" charset="-128"/>
              </a:rPr>
              <a:t> </a:t>
            </a:r>
            <a:r>
              <a:rPr lang="el-GR" sz="2500" dirty="0" smtClean="0">
                <a:ea typeface="ＭＳ Ｐゴシック" charset="-128"/>
              </a:rPr>
              <a:t>που δεν έχουμε επεξεργαστεί, και διαβάζουμε όλες τις καταχωρήσεις για αυτό</a:t>
            </a:r>
            <a:r>
              <a:rPr lang="en-US" sz="2500" dirty="0" smtClean="0">
                <a:ea typeface="ＭＳ Ｐゴシック" charset="-128"/>
              </a:rPr>
              <a:t> </a:t>
            </a:r>
          </a:p>
          <a:p>
            <a:pPr eaLnBrk="1" hangingPunct="1"/>
            <a:r>
              <a:rPr lang="el-GR" sz="2800" dirty="0" smtClean="0">
                <a:ea typeface="ＭＳ Ｐゴシック" charset="-128"/>
              </a:rPr>
              <a:t>Υπό την προϋπόθεση ότι διαβάζουμε στη μνήμη αρκετά μεγάλα κομμάτια κάθε </a:t>
            </a:r>
            <a:r>
              <a:rPr lang="en-US" sz="2800" dirty="0" smtClean="0">
                <a:ea typeface="ＭＳ Ｐゴシック" charset="-128"/>
              </a:rPr>
              <a:t>block </a:t>
            </a:r>
            <a:r>
              <a:rPr lang="el-GR" sz="2800" dirty="0" smtClean="0">
                <a:ea typeface="ＭＳ Ｐゴシック" charset="-128"/>
              </a:rPr>
              <a:t>και μετά γράφουμε πίσω αρκετά μεγάλα κομμάτια, αλλιώς πάλι πρόβλημα με τις αναζητήσεις στο δίσκο</a:t>
            </a:r>
            <a:endParaRPr lang="en-US" sz="2800" dirty="0" smtClean="0"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4.2</a:t>
            </a:r>
          </a:p>
        </p:txBody>
      </p:sp>
    </p:spTree>
    <p:extLst>
      <p:ext uri="{BB962C8B-B14F-4D97-AF65-F5344CB8AC3E}">
        <p14:creationId xmlns:p14="http://schemas.microsoft.com/office/powerpoint/2010/main" val="9167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BSBI: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περίληψη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4579" name="Rectangle 1027"/>
          <p:cNvSpPr>
            <a:spLocks noGrp="1" noChangeArrowheads="1"/>
          </p:cNvSpPr>
          <p:nvPr>
            <p:ph idx="1"/>
          </p:nvPr>
        </p:nvSpPr>
        <p:spPr>
          <a:xfrm>
            <a:off x="400050" y="1877220"/>
            <a:ext cx="8458200" cy="762001"/>
          </a:xfrm>
        </p:spPr>
        <p:txBody>
          <a:bodyPr>
            <a:noAutofit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Βασική ιδέα:</a:t>
            </a:r>
            <a:endParaRPr lang="en-US" dirty="0" smtClean="0">
              <a:ea typeface="ＭＳ Ｐゴシック" charset="-128"/>
            </a:endParaRP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Διάβαζε τα έγγραφα, </a:t>
            </a:r>
            <a:r>
              <a:rPr lang="el-GR" dirty="0">
                <a:ea typeface="ＭＳ Ｐゴシック" charset="-128"/>
              </a:rPr>
              <a:t>σ</a:t>
            </a:r>
            <a:r>
              <a:rPr lang="el-GR" dirty="0" smtClean="0">
                <a:ea typeface="ＭＳ Ｐゴシック" charset="-128"/>
              </a:rPr>
              <a:t>υγκέντρωσε  &lt;</a:t>
            </a:r>
            <a:r>
              <a:rPr lang="en-US" dirty="0" err="1" smtClean="0">
                <a:ea typeface="ＭＳ Ｐゴシック" charset="-128"/>
              </a:rPr>
              <a:t>termid</a:t>
            </a:r>
            <a:r>
              <a:rPr lang="en-US" dirty="0" smtClean="0">
                <a:ea typeface="ＭＳ Ｐゴシック" charset="-128"/>
              </a:rPr>
              <a:t>, </a:t>
            </a:r>
            <a:r>
              <a:rPr lang="en-US" dirty="0" err="1" smtClean="0">
                <a:ea typeface="ＭＳ Ｐゴシック" charset="-128"/>
              </a:rPr>
              <a:t>docid</a:t>
            </a:r>
            <a:r>
              <a:rPr lang="en-US" dirty="0" smtClean="0">
                <a:ea typeface="ＭＳ Ｐゴシック" charset="-128"/>
              </a:rPr>
              <a:t>&gt; </a:t>
            </a:r>
            <a:r>
              <a:rPr lang="el-GR" dirty="0" smtClean="0">
                <a:ea typeface="ＭＳ Ｐゴシック" charset="-128"/>
              </a:rPr>
              <a:t>καταχωρήσεις έως να γεμίσει ένα </a:t>
            </a:r>
            <a:r>
              <a:rPr lang="en-US" dirty="0" smtClean="0">
                <a:ea typeface="ＭＳ Ｐゴシック" charset="-128"/>
              </a:rPr>
              <a:t>block, </a:t>
            </a:r>
            <a:r>
              <a:rPr lang="el-GR" dirty="0" smtClean="0">
                <a:ea typeface="ＭＳ Ｐゴシック" charset="-128"/>
              </a:rPr>
              <a:t>διάταξε τις καταχωρήσεις σε κάθε </a:t>
            </a:r>
            <a:r>
              <a:rPr lang="en-US" dirty="0" smtClean="0">
                <a:ea typeface="ＭＳ Ｐゴシック" charset="-128"/>
              </a:rPr>
              <a:t>block, </a:t>
            </a:r>
            <a:r>
              <a:rPr lang="el-GR" dirty="0" smtClean="0">
                <a:ea typeface="ＭＳ Ｐゴシック" charset="-128"/>
              </a:rPr>
              <a:t>γράψε το στο δίσκο</a:t>
            </a:r>
            <a:r>
              <a:rPr lang="en-US" dirty="0" smtClean="0">
                <a:ea typeface="ＭＳ Ｐゴシック" charset="-128"/>
              </a:rPr>
              <a:t>.</a:t>
            </a: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Μετά συγχώνευσε τα </a:t>
            </a:r>
            <a:r>
              <a:rPr lang="en-US" dirty="0" smtClean="0">
                <a:ea typeface="ＭＳ Ｐゴシック" charset="-128"/>
              </a:rPr>
              <a:t>blocks </a:t>
            </a:r>
            <a:r>
              <a:rPr lang="el-GR" dirty="0" smtClean="0">
                <a:ea typeface="ＭＳ Ｐゴシック" charset="-128"/>
              </a:rPr>
              <a:t>σε ένα μεγάλο διατεταγμένο </a:t>
            </a:r>
            <a:r>
              <a:rPr lang="en-US" dirty="0" smtClean="0">
                <a:ea typeface="ＭＳ Ｐゴシック" charset="-128"/>
              </a:rPr>
              <a:t>block</a:t>
            </a:r>
            <a:r>
              <a:rPr lang="el-GR" dirty="0" smtClean="0">
                <a:ea typeface="ＭＳ Ｐゴシック" charset="-128"/>
              </a:rPr>
              <a:t>.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458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4.2</a:t>
            </a:r>
          </a:p>
        </p:txBody>
      </p:sp>
      <p:sp>
        <p:nvSpPr>
          <p:cNvPr id="10" name="Rectangle 1027"/>
          <p:cNvSpPr txBox="1">
            <a:spLocks noChangeArrowheads="1"/>
          </p:cNvSpPr>
          <p:nvPr/>
        </p:nvSpPr>
        <p:spPr bwMode="auto">
          <a:xfrm>
            <a:off x="742950" y="3535364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Font typeface="Wingdings" pitchFamily="-11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Font typeface="Wingdings" pitchFamily="-11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BA3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6E7E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l-GR" sz="2400" dirty="0" smtClean="0">
                <a:ea typeface="ＭＳ Ｐゴシック" charset="-128"/>
              </a:rPr>
              <a:t>Δυαδική συγχώνευση, μια δεντρική δομή με</a:t>
            </a:r>
            <a:r>
              <a:rPr lang="en-US" sz="2400" dirty="0" smtClean="0">
                <a:ea typeface="ＭＳ Ｐゴシック" charset="-128"/>
              </a:rPr>
              <a:t> log</a:t>
            </a:r>
            <a:r>
              <a:rPr lang="en-US" sz="2400" baseline="-25000" dirty="0" smtClean="0">
                <a:ea typeface="ＭＳ Ｐゴシック" charset="-128"/>
              </a:rPr>
              <a:t>2</a:t>
            </a:r>
            <a:r>
              <a:rPr lang="el-GR" sz="2400" dirty="0" smtClean="0">
                <a:ea typeface="ＭＳ Ｐゴシック" charset="-128"/>
              </a:rPr>
              <a:t>Β</a:t>
            </a:r>
            <a:r>
              <a:rPr lang="en-US" sz="2400" dirty="0" smtClean="0">
                <a:ea typeface="ＭＳ Ｐゴシック" charset="-128"/>
              </a:rPr>
              <a:t> </a:t>
            </a:r>
            <a:r>
              <a:rPr lang="el-GR" sz="2400" dirty="0" smtClean="0">
                <a:ea typeface="ＭＳ Ｐゴシック" charset="-128"/>
              </a:rPr>
              <a:t>επίπεδα, όπου Β ο αριθμός των </a:t>
            </a:r>
            <a:r>
              <a:rPr lang="en-US" sz="2400" dirty="0" smtClean="0">
                <a:ea typeface="ＭＳ Ｐゴシック" charset="-128"/>
              </a:rPr>
              <a:t>blocks.</a:t>
            </a:r>
          </a:p>
          <a:p>
            <a:pPr eaLnBrk="1" hangingPunct="1"/>
            <a:r>
              <a:rPr lang="en-US" sz="2400" dirty="0" smtClean="0">
                <a:ea typeface="ＭＳ Ｐゴシック" charset="-128"/>
              </a:rPr>
              <a:t>Multi-way merge</a:t>
            </a:r>
            <a:endParaRPr lang="en-US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185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28650" y="305008"/>
            <a:ext cx="7886700" cy="1325563"/>
          </a:xfrm>
        </p:spPr>
        <p:txBody>
          <a:bodyPr/>
          <a:lstStyle/>
          <a:p>
            <a:pPr algn="ctr" eaLnBrk="1" hangingPunct="1"/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X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ρήση αναγνωριστικού όρου (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termID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)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801901" y="1598424"/>
            <a:ext cx="7330440" cy="2971800"/>
          </a:xfrm>
        </p:spPr>
        <p:txBody>
          <a:bodyPr>
            <a:noAutofit/>
          </a:bodyPr>
          <a:lstStyle/>
          <a:p>
            <a:pPr eaLnBrk="1" hangingPunct="1"/>
            <a:r>
              <a:rPr lang="el-GR" i="1" dirty="0" smtClean="0">
                <a:ea typeface="ＭＳ Ｐゴシック" charset="-128"/>
              </a:rPr>
              <a:t>Υπόθεση: 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κρατάμε το λεξικό στη μνήμη</a:t>
            </a:r>
            <a:endParaRPr lang="en-US" i="1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Χρειαζόμαστε το λεξικό (το οποίο μεγαλώνει δυναμικά) για να υλοποιήσουμε την απεικόνιση μεταξύ όρου (</a:t>
            </a:r>
            <a:r>
              <a:rPr lang="en-US" dirty="0" smtClean="0">
                <a:ea typeface="ＭＳ Ｐゴシック" charset="-128"/>
              </a:rPr>
              <a:t>term</a:t>
            </a:r>
            <a:r>
              <a:rPr lang="el-GR" dirty="0" smtClean="0">
                <a:ea typeface="ＭＳ Ｐゴシック" charset="-128"/>
              </a:rPr>
              <a:t>)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σε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dirty="0" err="1" smtClean="0">
                <a:ea typeface="ＭＳ Ｐゴシック" charset="-128"/>
              </a:rPr>
              <a:t>termID</a:t>
            </a:r>
            <a:r>
              <a:rPr lang="el-GR" dirty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(όταν ένας όρος, κοιτάμε αν ήδη </a:t>
            </a:r>
            <a:r>
              <a:rPr lang="en-US" dirty="0" smtClean="0">
                <a:ea typeface="ＭＳ Ｐゴシック" charset="-128"/>
              </a:rPr>
              <a:t>map </a:t>
            </a:r>
            <a:r>
              <a:rPr lang="el-GR" dirty="0" smtClean="0">
                <a:ea typeface="ＭＳ Ｐゴシック" charset="-128"/>
              </a:rPr>
              <a:t>σε </a:t>
            </a:r>
            <a:r>
              <a:rPr lang="en-US" dirty="0" smtClean="0">
                <a:ea typeface="ＭＳ Ｐゴシック" charset="-128"/>
              </a:rPr>
              <a:t>ID, </a:t>
            </a:r>
            <a:r>
              <a:rPr lang="el-GR" dirty="0" err="1" smtClean="0">
                <a:ea typeface="ＭＳ Ｐゴシック" charset="-128"/>
              </a:rPr>
              <a:t>κλπ</a:t>
            </a:r>
            <a:r>
              <a:rPr lang="el-GR" dirty="0" smtClean="0">
                <a:ea typeface="ＭＳ Ｐゴシック" charset="-128"/>
              </a:rPr>
              <a:t>)</a:t>
            </a:r>
            <a:endParaRPr lang="en-US" dirty="0" smtClean="0"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Θα μπορούσαμε να εργαστούμε και με </a:t>
            </a:r>
            <a:r>
              <a:rPr lang="en-US" dirty="0" smtClean="0">
                <a:ea typeface="ＭＳ Ｐゴシック" charset="-128"/>
              </a:rPr>
              <a:t>term,</a:t>
            </a:r>
            <a:r>
              <a:rPr lang="el-GR" dirty="0" smtClean="0">
                <a:ea typeface="ＭＳ Ｐゴシック" charset="-128"/>
              </a:rPr>
              <a:t> </a:t>
            </a:r>
            <a:r>
              <a:rPr lang="en-US" dirty="0" err="1" smtClean="0">
                <a:ea typeface="ＭＳ Ｐゴシック" charset="-128"/>
              </a:rPr>
              <a:t>docID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καταχωρήσεις αντί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των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dirty="0" err="1" smtClean="0">
                <a:ea typeface="ＭＳ Ｐゴシック" charset="-128"/>
              </a:rPr>
              <a:t>termID</a:t>
            </a:r>
            <a:r>
              <a:rPr lang="en-US" dirty="0" smtClean="0">
                <a:ea typeface="ＭＳ Ｐゴシック" charset="-128"/>
              </a:rPr>
              <a:t>,</a:t>
            </a:r>
            <a:r>
              <a:rPr lang="el-GR" dirty="0" smtClean="0">
                <a:ea typeface="ＭＳ Ｐゴシック" charset="-128"/>
              </a:rPr>
              <a:t> </a:t>
            </a:r>
            <a:r>
              <a:rPr lang="en-US" dirty="0" err="1" smtClean="0">
                <a:ea typeface="ＭＳ Ｐゴシック" charset="-128"/>
              </a:rPr>
              <a:t>docID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καταχωρήσεων, αλλά τα ενδιάμεσα αρχεία γίνονται πολύ μεγάλα. </a:t>
            </a:r>
          </a:p>
          <a:p>
            <a:pPr eaLnBrk="1" hangingPunct="1"/>
            <a:endParaRPr lang="el-GR" dirty="0">
              <a:ea typeface="ＭＳ Ｐゴシック" charset="-128"/>
            </a:endParaRPr>
          </a:p>
          <a:p>
            <a:pPr eaLnBrk="1" hangingPunct="1"/>
            <a:endParaRPr lang="el-GR" dirty="0" smtClean="0">
              <a:ea typeface="ＭＳ Ｐゴシック" charset="-128"/>
            </a:endParaRPr>
          </a:p>
          <a:p>
            <a:pPr eaLnBrk="1" hangingPunct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SPIMI</a:t>
            </a:r>
          </a:p>
          <a:p>
            <a:pPr marL="342900" lvl="1" indent="0">
              <a:buNone/>
            </a:pPr>
            <a:r>
              <a:rPr lang="el-GR" dirty="0" smtClean="0">
                <a:ea typeface="ＭＳ Ｐゴシック" charset="-128"/>
              </a:rPr>
              <a:t>Βασική διαφορά: </a:t>
            </a:r>
            <a:endParaRPr lang="en-US" dirty="0" smtClean="0">
              <a:ea typeface="ＭＳ Ｐゴシック" charset="-128"/>
            </a:endParaRPr>
          </a:p>
          <a:p>
            <a:pPr lvl="1"/>
            <a:r>
              <a:rPr lang="el-GR" dirty="0" smtClean="0">
                <a:ea typeface="ＭＳ Ｐゴシック" charset="-128"/>
              </a:rPr>
              <a:t>χρησιμοποιεί </a:t>
            </a:r>
            <a:r>
              <a:rPr lang="en-US" dirty="0" smtClean="0">
                <a:ea typeface="ＭＳ Ｐゴシック" charset="-128"/>
              </a:rPr>
              <a:t>term </a:t>
            </a:r>
            <a:r>
              <a:rPr lang="el-GR" dirty="0" smtClean="0">
                <a:ea typeface="ＭＳ Ｐゴシック" charset="-128"/>
              </a:rPr>
              <a:t>αντί για </a:t>
            </a:r>
            <a:r>
              <a:rPr lang="en-US" dirty="0" err="1" smtClean="0">
                <a:ea typeface="ＭＳ Ｐゴシック" charset="-128"/>
              </a:rPr>
              <a:t>termid</a:t>
            </a:r>
            <a:endParaRPr lang="en-US" dirty="0" smtClean="0">
              <a:ea typeface="ＭＳ Ｐゴシック" charset="-128"/>
            </a:endParaRPr>
          </a:p>
          <a:p>
            <a:pPr lvl="1"/>
            <a:r>
              <a:rPr lang="el-GR" dirty="0" smtClean="0">
                <a:ea typeface="ＭＳ Ｐゴシック" charset="-128"/>
              </a:rPr>
              <a:t>κάθε όρος 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εισάγεται απευθείας στο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posting list </a:t>
            </a:r>
            <a:r>
              <a:rPr lang="en-US" dirty="0" smtClean="0">
                <a:ea typeface="ＭＳ Ｐゴシック" charset="-128"/>
              </a:rPr>
              <a:t>(</a:t>
            </a:r>
            <a:r>
              <a:rPr lang="el-GR" dirty="0" smtClean="0">
                <a:ea typeface="ＭＳ Ｐゴシック" charset="-128"/>
              </a:rPr>
              <a:t>αντί να έχουμε τα ζεύγη </a:t>
            </a:r>
            <a:r>
              <a:rPr lang="en-US" dirty="0" smtClean="0">
                <a:ea typeface="ＭＳ Ｐゴシック" charset="-128"/>
              </a:rPr>
              <a:t>(</a:t>
            </a:r>
            <a:r>
              <a:rPr lang="en-US" dirty="0" err="1" smtClean="0">
                <a:ea typeface="ＭＳ Ｐゴシック" charset="-128"/>
              </a:rPr>
              <a:t>termid</a:t>
            </a:r>
            <a:r>
              <a:rPr lang="en-US" dirty="0" smtClean="0">
                <a:ea typeface="ＭＳ Ｐゴシック" charset="-128"/>
              </a:rPr>
              <a:t>, </a:t>
            </a:r>
            <a:r>
              <a:rPr lang="en-US" dirty="0" err="1" smtClean="0">
                <a:ea typeface="ＭＳ Ｐゴシック" charset="-128"/>
              </a:rPr>
              <a:t>docid</a:t>
            </a:r>
            <a:r>
              <a:rPr lang="en-US" dirty="0" smtClean="0">
                <a:ea typeface="ＭＳ Ｐゴシック" charset="-128"/>
              </a:rPr>
              <a:t>) </a:t>
            </a:r>
            <a:r>
              <a:rPr lang="el-GR" dirty="0" smtClean="0">
                <a:ea typeface="ＭＳ Ｐゴシック" charset="-128"/>
              </a:rPr>
              <a:t>και διάταξη)</a:t>
            </a:r>
            <a:endParaRPr lang="en-US" dirty="0" smtClean="0">
              <a:ea typeface="ＭＳ Ｐゴシック" charset="-128"/>
            </a:endParaRPr>
          </a:p>
          <a:p>
            <a:pPr eaLnBrk="1" hangingPunct="1"/>
            <a:endParaRPr lang="en-US" dirty="0" smtClean="0"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4.3</a:t>
            </a:r>
          </a:p>
        </p:txBody>
      </p:sp>
    </p:spTree>
    <p:extLst>
      <p:ext uri="{BB962C8B-B14F-4D97-AF65-F5344CB8AC3E}">
        <p14:creationId xmlns:p14="http://schemas.microsoft.com/office/powerpoint/2010/main" val="229010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SPIMI: Single-pass in-memory indexing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(ευρετηρίαση ενός περάσματος)</a:t>
            </a:r>
            <a:endParaRPr lang="en-US" sz="36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92597" y="1966120"/>
            <a:ext cx="8229600" cy="20574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l-GR" dirty="0">
                <a:ea typeface="ＭＳ Ｐゴシック" charset="-128"/>
              </a:rPr>
              <a:t>Δε </a:t>
            </a:r>
            <a:r>
              <a:rPr lang="el-GR" dirty="0" smtClean="0">
                <a:ea typeface="ＭＳ Ｐゴシック" charset="-128"/>
              </a:rPr>
              <a:t>διατηρούμε</a:t>
            </a:r>
            <a:r>
              <a:rPr lang="en-US" dirty="0" smtClean="0">
                <a:ea typeface="ＭＳ Ｐゴシック" charset="-128"/>
              </a:rPr>
              <a:t> term-</a:t>
            </a:r>
            <a:r>
              <a:rPr lang="en-US" dirty="0" err="1" smtClean="0">
                <a:ea typeface="ＭＳ Ｐゴシック" charset="-128"/>
              </a:rPr>
              <a:t>termID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απεικονίσεις μεταξύ</a:t>
            </a:r>
            <a:r>
              <a:rPr lang="en-US" dirty="0" smtClean="0">
                <a:ea typeface="ＭＳ Ｐゴシック" charset="-128"/>
              </a:rPr>
              <a:t> blocks.</a:t>
            </a:r>
          </a:p>
          <a:p>
            <a:pPr marL="0" indent="0" eaLnBrk="1" hangingPunct="1">
              <a:buNone/>
            </a:pPr>
            <a:endParaRPr lang="el-GR" dirty="0" smtClean="0">
              <a:ea typeface="ＭＳ Ｐゴシック" charset="-128"/>
            </a:endParaRPr>
          </a:p>
          <a:p>
            <a:pPr marL="0" indent="0" eaLnBrk="1" hangingPunct="1">
              <a:buNone/>
            </a:pPr>
            <a:r>
              <a:rPr lang="el-GR" sz="24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Εναλλακτικός αλγόριθμος: Αποφυγή της διάταξης των όρων.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endParaRPr lang="el-GR" sz="24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  <a:p>
            <a:pPr eaLnBrk="1" hangingPunct="1">
              <a:buFont typeface="Wingdings" pitchFamily="2" charset="2"/>
              <a:buChar char="§"/>
            </a:pPr>
            <a:endParaRPr lang="en-US" sz="2400" dirty="0" smtClean="0">
              <a:ea typeface="ＭＳ Ｐゴシック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sz="2400" dirty="0" smtClean="0">
                <a:ea typeface="ＭＳ Ｐゴシック" charset="-128"/>
              </a:rPr>
              <a:t>Συγκεντρώσετε τις καταχωρήσεις σε λίστες καταχωρήσεων όπως αυτές εμφανίζονται</a:t>
            </a:r>
            <a:r>
              <a:rPr lang="en-US" sz="2400" dirty="0" smtClean="0">
                <a:ea typeface="ＭＳ Ｐゴシック" charset="-128"/>
              </a:rPr>
              <a:t>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l-GR" sz="2400" dirty="0" smtClean="0">
                <a:ea typeface="ＭＳ Ｐゴシック" charset="-128"/>
              </a:rPr>
              <a:t>Κατασκευή </a:t>
            </a:r>
            <a:r>
              <a:rPr lang="el-GR" sz="2400" i="1" dirty="0" smtClean="0">
                <a:ea typeface="ＭＳ Ｐゴシック" charset="-128"/>
              </a:rPr>
              <a:t>ενός </a:t>
            </a:r>
            <a:r>
              <a:rPr lang="el-GR" sz="2400" i="1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πλήρους αντεστραμμένου ευρετηρίου και λεξικού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sz="2400" dirty="0" smtClean="0">
                <a:ea typeface="ＭＳ Ｐゴシック" charset="-128"/>
              </a:rPr>
              <a:t>για κάθε</a:t>
            </a:r>
            <a:r>
              <a:rPr lang="en-US" sz="2400" dirty="0" smtClean="0">
                <a:ea typeface="ＭＳ Ｐゴシック" charset="-128"/>
              </a:rPr>
              <a:t> block.</a:t>
            </a:r>
            <a:r>
              <a:rPr lang="el-GR" sz="2400" dirty="0" smtClean="0">
                <a:ea typeface="ＭＳ Ｐゴシック" charset="-128"/>
              </a:rPr>
              <a:t> Χρησιμοποίησε κατακερματισμό </a:t>
            </a:r>
            <a:r>
              <a:rPr lang="en-US" sz="2400" dirty="0" smtClean="0">
                <a:ea typeface="ＭＳ Ｐゴシック" charset="-128"/>
              </a:rPr>
              <a:t>(hash) </a:t>
            </a:r>
            <a:r>
              <a:rPr lang="el-GR" sz="2400" dirty="0" smtClean="0">
                <a:ea typeface="ＭＳ Ｐゴシック" charset="-128"/>
              </a:rPr>
              <a:t>ώστε οι καταχωρήσεις του ίδιου όρου στον ίδιο κάδο</a:t>
            </a:r>
            <a:endParaRPr lang="en-US" sz="2400" dirty="0" smtClean="0">
              <a:ea typeface="ＭＳ Ｐゴシック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sz="2400" dirty="0" smtClean="0">
                <a:ea typeface="ＭＳ Ｐゴシック" charset="-128"/>
              </a:rPr>
              <a:t>Μετά συγχωνεύουμε τα ξεχωριστά ευρετήρια σε ένα μεγάλο</a:t>
            </a:r>
            <a:r>
              <a:rPr lang="en-US" sz="2400" dirty="0" smtClean="0">
                <a:ea typeface="ＭＳ Ｐゴシック" charset="-128"/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4.3</a:t>
            </a:r>
          </a:p>
        </p:txBody>
      </p:sp>
    </p:spTree>
    <p:extLst>
      <p:ext uri="{BB962C8B-B14F-4D97-AF65-F5344CB8AC3E}">
        <p14:creationId xmlns:p14="http://schemas.microsoft.com/office/powerpoint/2010/main" val="319741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28650" y="258761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SPIMI-Invert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85800" y="6172200"/>
            <a:ext cx="7772400" cy="4572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Η συγχώνευση όπως και στο</a:t>
            </a:r>
            <a:r>
              <a:rPr lang="en-US" dirty="0" smtClean="0">
                <a:ea typeface="ＭＳ Ｐゴシック" charset="-128"/>
              </a:rPr>
              <a:t> BSBI.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277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5566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4.3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3400" y="1905001"/>
            <a:ext cx="419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Χρησιμοποιούμε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hash</a:t>
            </a:r>
            <a:r>
              <a:rPr lang="el-GR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ώστε οι καταχωρήσεις για τον ίδιο όρο στον ίδιο «κάδο»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52999" y="5867400"/>
            <a:ext cx="390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Το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sorting </a:t>
            </a:r>
            <a:r>
              <a:rPr lang="el-GR" sz="1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αναφέρεται στο λεξικό</a:t>
            </a:r>
          </a:p>
        </p:txBody>
      </p:sp>
    </p:spTree>
    <p:extLst>
      <p:ext uri="{BB962C8B-B14F-4D97-AF65-F5344CB8AC3E}">
        <p14:creationId xmlns:p14="http://schemas.microsoft.com/office/powerpoint/2010/main" val="31184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Δυναμικά ευρετήρια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2136775"/>
          </a:xfrm>
        </p:spPr>
        <p:txBody>
          <a:bodyPr>
            <a:noAutofit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Μέχρι στιγμής, θεωρήσαμε ότι τα ευρετήρια είναι </a:t>
            </a:r>
            <a:r>
              <a:rPr lang="el-GR" i="1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στατικά</a:t>
            </a:r>
            <a:r>
              <a:rPr lang="en-US" dirty="0" smtClean="0">
                <a:ea typeface="ＭＳ Ｐゴシック" charset="-128"/>
              </a:rPr>
              <a:t>.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Αυτό συμβαίνει σπάνια, στην πραγματικότητα</a:t>
            </a:r>
            <a:r>
              <a:rPr lang="en-US" dirty="0" smtClean="0">
                <a:ea typeface="ＭＳ Ｐゴシック" charset="-128"/>
              </a:rPr>
              <a:t>: </a:t>
            </a: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Νέα έγγραφα εμφανίζονται και πρέπει να </a:t>
            </a:r>
            <a:r>
              <a:rPr lang="el-GR" dirty="0" err="1" smtClean="0">
                <a:ea typeface="ＭＳ Ｐゴシック" charset="-128"/>
              </a:rPr>
              <a:t>ευρετηριοποιηθούν</a:t>
            </a:r>
            <a:endParaRPr lang="en-US" dirty="0" smtClean="0">
              <a:ea typeface="ＭＳ Ｐゴシック" charset="-128"/>
            </a:endParaRP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Έγγραφα τροποποιούνται ή διαγράφονται </a:t>
            </a:r>
            <a:endParaRPr lang="en-US" dirty="0" smtClean="0"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Αυτό σημαίνει ότι </a:t>
            </a:r>
            <a:r>
              <a:rPr lang="el-GR" i="1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πρέπει να ενημερώσουμε τις λίστες καταχωρήσεων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: 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Αλλαγές στις καταχωρήσεις όρων που είναι ήδη στο λεξικό</a:t>
            </a: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Προσθήκη νέων όρων στο λεξικό 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710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4.5</a:t>
            </a:r>
          </a:p>
        </p:txBody>
      </p:sp>
    </p:spTree>
    <p:extLst>
      <p:ext uri="{BB962C8B-B14F-4D97-AF65-F5344CB8AC3E}">
        <p14:creationId xmlns:p14="http://schemas.microsoft.com/office/powerpoint/2010/main" val="8007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2819400"/>
            <a:ext cx="7772400" cy="1362075"/>
          </a:xfrm>
        </p:spPr>
        <p:txBody>
          <a:bodyPr/>
          <a:lstStyle/>
          <a:p>
            <a:pPr algn="r" eaLnBrk="1" hangingPunct="1">
              <a:defRPr/>
            </a:pPr>
            <a:r>
              <a:rPr lang="el-GR" dirty="0" smtClean="0">
                <a:ea typeface="ＭＳ Ｐゴシック" pitchFamily="34" charset="-128"/>
              </a:rPr>
              <a:t>ΚΑΤΑΣΚΕΥΗ ΕΥΡΕΤΗΡΙΟΥ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CC92-4490-4DFD-A50E-7CFF54CC480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3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Μια απλή προσέγγιση 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134350" cy="1905000"/>
          </a:xfrm>
        </p:spPr>
        <p:txBody>
          <a:bodyPr>
            <a:noAutofit/>
          </a:bodyPr>
          <a:lstStyle/>
          <a:p>
            <a:pPr eaLnBrk="1" hangingPunct="1"/>
            <a:r>
              <a:rPr lang="el-GR" sz="2400" dirty="0" smtClean="0">
                <a:ea typeface="ＭＳ Ｐゴシック" charset="-128"/>
              </a:rPr>
              <a:t>Διατήρησε ένα «μεγάλο» κεντρικό ευρετήριο </a:t>
            </a:r>
            <a:endParaRPr lang="en-US" sz="2400" dirty="0" smtClean="0">
              <a:ea typeface="ＭＳ Ｐゴシック" charset="-128"/>
            </a:endParaRPr>
          </a:p>
          <a:p>
            <a:pPr eaLnBrk="1" hangingPunct="1"/>
            <a:r>
              <a:rPr lang="el-GR" sz="2400" dirty="0" smtClean="0">
                <a:ea typeface="ＭＳ Ｐゴシック" charset="-128"/>
              </a:rPr>
              <a:t>Τα νέα έγγραφα σε μικρό «βοηθητικό» ευρετήριο (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auxiliary index</a:t>
            </a:r>
            <a:r>
              <a:rPr lang="en-US" sz="2400" dirty="0" smtClean="0">
                <a:ea typeface="ＭＳ Ｐゴシック" charset="-128"/>
              </a:rPr>
              <a:t>)</a:t>
            </a:r>
            <a:r>
              <a:rPr lang="el-GR" sz="2400" dirty="0" smtClean="0">
                <a:ea typeface="ＭＳ Ｐゴシック" charset="-128"/>
              </a:rPr>
              <a:t> </a:t>
            </a:r>
            <a:r>
              <a:rPr lang="el-GR" sz="2400" i="1" dirty="0" smtClean="0">
                <a:ea typeface="ＭＳ Ｐゴシック" charset="-128"/>
              </a:rPr>
              <a:t>(στη μνήμη)</a:t>
            </a:r>
          </a:p>
          <a:p>
            <a:pPr eaLnBrk="1" hangingPunct="1"/>
            <a:r>
              <a:rPr lang="el-GR" sz="2400" dirty="0" smtClean="0">
                <a:ea typeface="ＭＳ Ｐゴシック" charset="-128"/>
              </a:rPr>
              <a:t>Ψάξε και στα δύο, συγχώνευσε το αποτέλεσμα</a:t>
            </a:r>
            <a:endParaRPr lang="el-GR" sz="2400" dirty="0">
              <a:ea typeface="ＭＳ Ｐゴシック" charset="-128"/>
            </a:endParaRPr>
          </a:p>
          <a:p>
            <a:pPr eaLnBrk="1" hangingPunct="1"/>
            <a:r>
              <a:rPr lang="el-GR" sz="2400" dirty="0" smtClean="0">
                <a:ea typeface="ＭＳ Ｐゴシック" charset="-128"/>
              </a:rPr>
              <a:t>Διαγραφές</a:t>
            </a:r>
            <a:endParaRPr lang="en-US" sz="2400" dirty="0" smtClean="0">
              <a:ea typeface="ＭＳ Ｐゴシック" charset="-128"/>
            </a:endParaRPr>
          </a:p>
          <a:p>
            <a:pPr lvl="1" eaLnBrk="1" hangingPunct="1"/>
            <a:r>
              <a:rPr lang="en-US" sz="2400" dirty="0" smtClean="0">
                <a:ea typeface="ＭＳ Ｐゴシック" charset="-128"/>
              </a:rPr>
              <a:t>Invalidation bit-vector </a:t>
            </a:r>
            <a:r>
              <a:rPr lang="el-GR" sz="2400" dirty="0" smtClean="0">
                <a:ea typeface="ＭＳ Ｐゴシック" charset="-128"/>
              </a:rPr>
              <a:t>για τα διαγραμμένα έγγραφα</a:t>
            </a:r>
            <a:endParaRPr lang="en-US" sz="2400" dirty="0" smtClean="0">
              <a:ea typeface="ＭＳ Ｐゴシック" charset="-128"/>
            </a:endParaRPr>
          </a:p>
          <a:p>
            <a:pPr lvl="1" eaLnBrk="1" hangingPunct="1"/>
            <a:r>
              <a:rPr lang="el-GR" sz="2400" dirty="0" smtClean="0">
                <a:ea typeface="ＭＳ Ｐゴシック" charset="-128"/>
              </a:rPr>
              <a:t>Φιλτράρισμα αποτελεσμάτων ώστε όχι διαγραμμένα</a:t>
            </a:r>
            <a:endParaRPr lang="en-US" sz="2400" dirty="0" smtClean="0">
              <a:ea typeface="ＭＳ Ｐゴシック" charset="-128"/>
            </a:endParaRPr>
          </a:p>
          <a:p>
            <a:pPr eaLnBrk="1" hangingPunct="1"/>
            <a:r>
              <a:rPr lang="el-GR" sz="2400" dirty="0" smtClean="0">
                <a:ea typeface="ＭＳ Ｐゴシック" charset="-128"/>
              </a:rPr>
              <a:t>Περιοδικά, </a:t>
            </a:r>
            <a:r>
              <a:rPr lang="en-US" sz="2400" dirty="0" smtClean="0">
                <a:ea typeface="ＭＳ Ｐゴシック" charset="-128"/>
              </a:rPr>
              <a:t>re-index </a:t>
            </a:r>
            <a:r>
              <a:rPr lang="el-GR" sz="2400" dirty="0" smtClean="0">
                <a:ea typeface="ＭＳ Ｐゴシック" charset="-128"/>
              </a:rPr>
              <a:t> το βοηθητικό στο κυρίως ευρετήριο</a:t>
            </a:r>
            <a:endParaRPr lang="en-US" sz="2400" dirty="0" smtClean="0"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813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4.5</a:t>
            </a:r>
          </a:p>
        </p:txBody>
      </p:sp>
    </p:spTree>
    <p:extLst>
      <p:ext uri="{BB962C8B-B14F-4D97-AF65-F5344CB8AC3E}">
        <p14:creationId xmlns:p14="http://schemas.microsoft.com/office/powerpoint/2010/main" val="347047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Πολυπλοκότητα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272498" y="3048000"/>
            <a:ext cx="8382000" cy="1524000"/>
          </a:xfrm>
        </p:spPr>
        <p:txBody>
          <a:bodyPr>
            <a:noAutofit/>
          </a:bodyPr>
          <a:lstStyle/>
          <a:p>
            <a:pPr marL="0" indent="0" algn="just" eaLnBrk="1" hangingPunct="1">
              <a:buNone/>
            </a:pPr>
            <a:r>
              <a:rPr lang="el-GR" altLang="en-US" sz="2400" dirty="0" smtClean="0">
                <a:ea typeface="ＭＳ Ｐゴシック" charset="-128"/>
              </a:rPr>
              <a:t>Έστω </a:t>
            </a:r>
            <a:r>
              <a:rPr lang="en-US" altLang="en-US" sz="2400" b="1" i="1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T</a:t>
            </a:r>
            <a:r>
              <a:rPr lang="en-US" altLang="en-US" sz="2400" dirty="0" smtClean="0">
                <a:ea typeface="ＭＳ Ｐゴシック" charset="-128"/>
              </a:rPr>
              <a:t> o </a:t>
            </a:r>
            <a:r>
              <a:rPr lang="el-GR" altLang="en-US" sz="2400" dirty="0" smtClean="0">
                <a:ea typeface="ＭＳ Ｐゴシック" charset="-128"/>
              </a:rPr>
              <a:t>συνολικός αριθμός των καταχωρήσεων και </a:t>
            </a:r>
            <a:r>
              <a:rPr lang="en-US" altLang="en-US" sz="2400" b="1" i="1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n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l-GR" altLang="en-US" sz="2400" dirty="0" smtClean="0">
                <a:ea typeface="ＭＳ Ｐゴシック" charset="-128"/>
              </a:rPr>
              <a:t>οι καταχωρήσεις που χωρούν στη μνήμη</a:t>
            </a:r>
          </a:p>
          <a:p>
            <a:pPr marL="0" indent="0" algn="just" eaLnBrk="1" hangingPunct="1">
              <a:buNone/>
            </a:pPr>
            <a:endParaRPr lang="el-GR" altLang="en-US" sz="800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  <a:p>
            <a:pPr marL="0" indent="0" algn="just" eaLnBrk="1" hangingPunct="1">
              <a:buNone/>
            </a:pPr>
            <a:r>
              <a:rPr lang="el-GR" altLang="en-US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Κατασκευή</a:t>
            </a:r>
          </a:p>
          <a:p>
            <a:pPr algn="just" eaLnBrk="1" hangingPunct="1"/>
            <a:r>
              <a:rPr lang="el-GR" alt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Κυρίως και βοηθητικό ευρετήριο</a:t>
            </a:r>
            <a:r>
              <a:rPr lang="el-GR" altLang="en-US" sz="2400" dirty="0" smtClean="0">
                <a:ea typeface="ＭＳ Ｐゴシック" charset="-128"/>
              </a:rPr>
              <a:t>: Τ/</a:t>
            </a:r>
            <a:r>
              <a:rPr lang="en-US" altLang="en-US" sz="2400" dirty="0" smtClean="0">
                <a:ea typeface="ＭＳ Ｐゴシック" charset="-128"/>
              </a:rPr>
              <a:t>n </a:t>
            </a:r>
            <a:r>
              <a:rPr lang="el-GR" altLang="en-US" sz="2400" dirty="0" smtClean="0">
                <a:ea typeface="ＭＳ Ｐゴシック" charset="-128"/>
              </a:rPr>
              <a:t>συγχωνεύσεις, σε κάθε μία κοιτάμε όλους τους όρους, άρα πολυπλοκότητα </a:t>
            </a:r>
            <a:r>
              <a:rPr lang="en-US" altLang="en-US" sz="2400" dirty="0" smtClean="0">
                <a:ea typeface="ＭＳ Ｐゴシック" charset="-128"/>
              </a:rPr>
              <a:t>O(T</a:t>
            </a:r>
            <a:r>
              <a:rPr lang="en-US" altLang="en-US" sz="2400" baseline="30000" dirty="0" smtClean="0">
                <a:ea typeface="ＭＳ Ｐゴシック" charset="-128"/>
              </a:rPr>
              <a:t>2</a:t>
            </a:r>
            <a:r>
              <a:rPr lang="en-US" altLang="en-US" sz="2400" dirty="0" smtClean="0">
                <a:ea typeface="ＭＳ Ｐゴシック" charset="-128"/>
              </a:rPr>
              <a:t>)</a:t>
            </a:r>
            <a:endParaRPr lang="el-GR" altLang="en-US" sz="2400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  <a:p>
            <a:pPr marL="0" indent="0" algn="just" eaLnBrk="1" hangingPunct="1">
              <a:buNone/>
            </a:pPr>
            <a:r>
              <a:rPr lang="el-GR" altLang="en-US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Ερώτημα</a:t>
            </a:r>
          </a:p>
          <a:p>
            <a:pPr algn="just" eaLnBrk="1" hangingPunct="1"/>
            <a:r>
              <a:rPr lang="el-GR" altLang="en-US" sz="2400" i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Κυρίως και βοηθητικό ευρετήριο</a:t>
            </a:r>
            <a:r>
              <a:rPr lang="el-GR" altLang="en-US" sz="2400" dirty="0">
                <a:ea typeface="ＭＳ Ｐゴシック" charset="-128"/>
              </a:rPr>
              <a:t>: </a:t>
            </a:r>
            <a:r>
              <a:rPr lang="en-US" altLang="en-US" sz="2400" dirty="0" smtClean="0">
                <a:ea typeface="ＭＳ Ｐゴシック" charset="-128"/>
              </a:rPr>
              <a:t>O(</a:t>
            </a:r>
            <a:r>
              <a:rPr lang="el-GR" altLang="en-US" sz="2400" dirty="0" smtClean="0">
                <a:ea typeface="ＭＳ Ｐゴシック" charset="-128"/>
              </a:rPr>
              <a:t>1</a:t>
            </a:r>
            <a:r>
              <a:rPr lang="en-US" altLang="en-US" sz="2400" dirty="0" smtClean="0">
                <a:ea typeface="ＭＳ Ｐゴシック" charset="-128"/>
              </a:rPr>
              <a:t>)</a:t>
            </a:r>
            <a:endParaRPr lang="en-US" altLang="en-US" sz="2400" dirty="0">
              <a:ea typeface="ＭＳ Ｐゴシック" charset="-128"/>
            </a:endParaRPr>
          </a:p>
          <a:p>
            <a:pPr algn="just" eaLnBrk="1" hangingPunct="1">
              <a:buNone/>
            </a:pPr>
            <a:endParaRPr lang="el-GR" altLang="en-US" sz="800" dirty="0" smtClean="0">
              <a:ea typeface="ＭＳ Ｐゴシック" charset="-128"/>
            </a:endParaRPr>
          </a:p>
          <a:p>
            <a:pPr algn="just" eaLnBrk="1" hangingPunct="1">
              <a:buNone/>
            </a:pPr>
            <a:endParaRPr lang="en-US" altLang="en-US" sz="800" dirty="0" smtClean="0">
              <a:ea typeface="ＭＳ Ｐゴシック" charset="-128"/>
            </a:endParaRPr>
          </a:p>
        </p:txBody>
      </p:sp>
      <p:sp>
        <p:nvSpPr>
          <p:cNvPr id="5222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altLang="en-US" sz="1600" dirty="0" err="1" smtClean="0"/>
              <a:t>Κεφ</a:t>
            </a:r>
            <a:r>
              <a:rPr lang="en-US" altLang="en-US" sz="1600" dirty="0" smtClean="0"/>
              <a:t>. </a:t>
            </a:r>
            <a:r>
              <a:rPr lang="en-US" altLang="en-US" sz="1600" dirty="0"/>
              <a:t>4.5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8051" y="1447800"/>
            <a:ext cx="8317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 smtClean="0">
                <a:latin typeface="+mn-lt"/>
              </a:rPr>
              <a:t>Αποθηκεύουμε κάθε λίστα καταχωρήσεων σε διαφορετικό αρχείο ή όλο το ευρετήριο σε ένα αρχείο;</a:t>
            </a:r>
          </a:p>
          <a:p>
            <a:r>
              <a:rPr lang="el-GR" dirty="0" smtClean="0">
                <a:latin typeface="+mn-lt"/>
              </a:rPr>
              <a:t>Έστω σε </a:t>
            </a:r>
            <a:r>
              <a:rPr lang="el-GR" dirty="0">
                <a:latin typeface="+mn-lt"/>
              </a:rPr>
              <a:t>έ</a:t>
            </a:r>
            <a:r>
              <a:rPr lang="el-GR" dirty="0" smtClean="0">
                <a:latin typeface="+mn-lt"/>
              </a:rPr>
              <a:t>να αρχείο</a:t>
            </a:r>
          </a:p>
        </p:txBody>
      </p:sp>
    </p:spTree>
    <p:extLst>
      <p:ext uri="{BB962C8B-B14F-4D97-AF65-F5344CB8AC3E}">
        <p14:creationId xmlns:p14="http://schemas.microsoft.com/office/powerpoint/2010/main" val="182522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Θέματα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400" dirty="0">
                <a:ea typeface="ＭＳ Ｐゴシック" charset="-128"/>
              </a:rPr>
              <a:t>Σ</a:t>
            </a:r>
            <a:r>
              <a:rPr lang="el-GR" sz="2400" dirty="0" smtClean="0">
                <a:ea typeface="ＭＳ Ｐゴシック" charset="-128"/>
              </a:rPr>
              <a:t>υχνές συγχωνεύσεις </a:t>
            </a:r>
            <a:endParaRPr lang="el-GR" sz="2400" dirty="0">
              <a:ea typeface="ＭＳ Ｐゴシック" charset="-128"/>
            </a:endParaRPr>
          </a:p>
          <a:p>
            <a:pPr eaLnBrk="1" hangingPunct="1"/>
            <a:r>
              <a:rPr lang="el-GR" sz="2400" dirty="0" smtClean="0">
                <a:ea typeface="ＭＳ Ｐゴシック" charset="-128"/>
              </a:rPr>
              <a:t>Κακή απόδοση κατά τη διάρκεια της συγχώνευσης </a:t>
            </a:r>
            <a:endParaRPr lang="el-GR" sz="2400" dirty="0">
              <a:ea typeface="ＭＳ Ｐゴシック" charset="-128"/>
            </a:endParaRPr>
          </a:p>
          <a:p>
            <a:pPr eaLnBrk="1" hangingPunct="1"/>
            <a:r>
              <a:rPr lang="el-GR" sz="2400" dirty="0" smtClean="0">
                <a:ea typeface="ＭＳ Ｐゴシック" charset="-128"/>
              </a:rPr>
              <a:t>Πιο αποδοτικό αν κάθε λίστα καταχωρήσεων ήταν αποθηκευμένη σε διαφορετικό αρχείο (τότε, απλώς </a:t>
            </a:r>
            <a:r>
              <a:rPr lang="en-US" sz="2400" dirty="0" smtClean="0">
                <a:ea typeface="ＭＳ Ｐゴシック" charset="-128"/>
              </a:rPr>
              <a:t>append)</a:t>
            </a:r>
            <a:r>
              <a:rPr lang="el-GR" sz="2400" dirty="0" smtClean="0">
                <a:ea typeface="ＭＳ Ｐゴシック" charset="-128"/>
              </a:rPr>
              <a:t>, αλλά θα χρειαζόμαστε πολλά αρχεία (μη αποδοτικό για το ΛΣ) </a:t>
            </a:r>
          </a:p>
          <a:p>
            <a:pPr eaLnBrk="1" hangingPunct="1"/>
            <a:endParaRPr lang="el-GR" sz="2400" dirty="0" smtClean="0">
              <a:ea typeface="ＭＳ Ｐゴシック" charset="-128"/>
            </a:endParaRPr>
          </a:p>
          <a:p>
            <a:pPr eaLnBrk="1" hangingPunct="1"/>
            <a:r>
              <a:rPr lang="el-GR" sz="2400" dirty="0" smtClean="0">
                <a:ea typeface="ＭＳ Ｐゴシック" charset="-128"/>
              </a:rPr>
              <a:t>Θα υποθέσουμε ότι όλο το ευρετήριο σε ένα αρχείο</a:t>
            </a:r>
            <a:r>
              <a:rPr lang="en-US" sz="2400" dirty="0" smtClean="0">
                <a:ea typeface="ＭＳ Ｐゴシック" charset="-128"/>
              </a:rPr>
              <a:t>.</a:t>
            </a:r>
          </a:p>
          <a:p>
            <a:pPr eaLnBrk="1" hangingPunct="1"/>
            <a:r>
              <a:rPr lang="el-GR" sz="2400" dirty="0" smtClean="0">
                <a:ea typeface="ＭＳ Ｐゴシック" charset="-128"/>
              </a:rPr>
              <a:t>Στην πραγματικότητα: Κάτι ανάμεσα </a:t>
            </a:r>
            <a:r>
              <a:rPr lang="en-US" sz="2400" dirty="0" smtClean="0">
                <a:ea typeface="ＭＳ Ｐゴシック" charset="-128"/>
              </a:rPr>
              <a:t>(</a:t>
            </a:r>
            <a:r>
              <a:rPr lang="el-GR" sz="2400" dirty="0" smtClean="0">
                <a:ea typeface="ＭＳ Ｐゴシック" charset="-128"/>
              </a:rPr>
              <a:t>π.χ., πολλές μικρές λίστες καταχώρησης σε ένα αρχείο, διάσπαση πολύ μεγάλων λιστών, κλπ)</a:t>
            </a:r>
            <a:endParaRPr lang="en-US" sz="2400" dirty="0" smtClean="0"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915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4.5</a:t>
            </a:r>
          </a:p>
        </p:txBody>
      </p:sp>
    </p:spTree>
    <p:extLst>
      <p:ext uri="{BB962C8B-B14F-4D97-AF65-F5344CB8AC3E}">
        <p14:creationId xmlns:p14="http://schemas.microsoft.com/office/powerpoint/2010/main" val="237863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Λογαριθμική συγχώνευση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3581400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accent2">
                  <a:lumMod val="75000"/>
                </a:schemeClr>
              </a:buClr>
            </a:pP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Διατήρηση μια σειράς από ευρετήρια, το καθένα διπλάσιου μεγέθους από τα προηγούμενο </a:t>
            </a:r>
          </a:p>
          <a:p>
            <a:pPr lvl="1" eaLnBrk="1" hangingPunct="1">
              <a:buClr>
                <a:schemeClr val="accent2">
                  <a:lumMod val="75000"/>
                </a:schemeClr>
              </a:buClr>
            </a:pPr>
            <a:r>
              <a:rPr lang="el-GR" sz="28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Κάθε στιγμή, χρησιμοποιούνται κάποια από αυτά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  <a:p>
            <a:pPr marL="342900" lvl="1" indent="0" eaLnBrk="1" hangingPunct="1">
              <a:buClr>
                <a:schemeClr val="accent2">
                  <a:lumMod val="75000"/>
                </a:schemeClr>
              </a:buClr>
              <a:buNone/>
            </a:pP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</a:p>
          <a:p>
            <a:r>
              <a:rPr lang="el-GR" dirty="0" smtClean="0"/>
              <a:t>Έστω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</a:t>
            </a:r>
            <a:r>
              <a:rPr lang="en-US" dirty="0" smtClean="0"/>
              <a:t> o </a:t>
            </a:r>
            <a:r>
              <a:rPr lang="el-GR" dirty="0" smtClean="0"/>
              <a:t>αριθμός των </a:t>
            </a:r>
            <a:r>
              <a:rPr lang="en-US" dirty="0" smtClean="0"/>
              <a:t>postings </a:t>
            </a:r>
            <a:r>
              <a:rPr lang="el-GR" dirty="0" smtClean="0"/>
              <a:t>στη μνήμη</a:t>
            </a:r>
          </a:p>
          <a:p>
            <a:r>
              <a:rPr lang="el-GR" dirty="0" smtClean="0"/>
              <a:t>Διατηρούμε στο δίσκο ευρετήρια Ι</a:t>
            </a:r>
            <a:r>
              <a:rPr lang="el-GR" baseline="-25000" dirty="0" smtClean="0"/>
              <a:t>0</a:t>
            </a:r>
            <a:r>
              <a:rPr lang="el-GR" dirty="0" smtClean="0"/>
              <a:t>, Ι</a:t>
            </a:r>
            <a:r>
              <a:rPr lang="el-GR" baseline="-25000" dirty="0" smtClean="0"/>
              <a:t>1</a:t>
            </a:r>
            <a:r>
              <a:rPr lang="el-GR" dirty="0" smtClean="0"/>
              <a:t>, …</a:t>
            </a:r>
          </a:p>
          <a:p>
            <a:pPr lvl="1"/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</a:rPr>
              <a:t>Ι</a:t>
            </a:r>
            <a:r>
              <a:rPr lang="el-GR" sz="2800" baseline="-25000" dirty="0" smtClean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el-GR" dirty="0" smtClean="0"/>
              <a:t> μεγέθους 2</a:t>
            </a:r>
            <a:r>
              <a:rPr lang="el-GR" baseline="30000" dirty="0" smtClean="0"/>
              <a:t>0</a:t>
            </a:r>
            <a:r>
              <a:rPr lang="el-GR" dirty="0" smtClean="0"/>
              <a:t> * </a:t>
            </a:r>
            <a:r>
              <a:rPr lang="en-US" dirty="0" smtClean="0"/>
              <a:t>n, 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</a:rPr>
              <a:t>Ι</a:t>
            </a:r>
            <a:r>
              <a:rPr lang="el-GR" sz="2800" baseline="-25000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l-GR" dirty="0" smtClean="0"/>
              <a:t> </a:t>
            </a:r>
            <a:r>
              <a:rPr lang="el-GR" dirty="0"/>
              <a:t>μεγέθους </a:t>
            </a:r>
            <a:r>
              <a:rPr lang="el-GR" dirty="0" smtClean="0"/>
              <a:t>2</a:t>
            </a:r>
            <a:r>
              <a:rPr lang="el-GR" baseline="30000" dirty="0" smtClean="0"/>
              <a:t>1</a:t>
            </a:r>
            <a:r>
              <a:rPr lang="el-GR" dirty="0" smtClean="0"/>
              <a:t> </a:t>
            </a:r>
            <a:r>
              <a:rPr lang="el-GR" dirty="0"/>
              <a:t>* </a:t>
            </a:r>
            <a:r>
              <a:rPr lang="en-US" dirty="0" smtClean="0"/>
              <a:t>n</a:t>
            </a:r>
            <a:r>
              <a:rPr lang="el-GR" dirty="0" smtClean="0"/>
              <a:t>,</a:t>
            </a:r>
            <a:r>
              <a:rPr lang="en-US" dirty="0" smtClean="0"/>
              <a:t> 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</a:rPr>
              <a:t>Ι</a:t>
            </a:r>
            <a:r>
              <a:rPr lang="el-GR" sz="2800" baseline="-25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l-GR" dirty="0" smtClean="0"/>
              <a:t> </a:t>
            </a:r>
            <a:r>
              <a:rPr lang="el-GR" dirty="0"/>
              <a:t>μεγέθους </a:t>
            </a:r>
            <a:r>
              <a:rPr lang="el-GR" dirty="0" smtClean="0"/>
              <a:t>2</a:t>
            </a:r>
            <a:r>
              <a:rPr lang="el-GR" baseline="30000" dirty="0" smtClean="0"/>
              <a:t>2</a:t>
            </a:r>
            <a:r>
              <a:rPr lang="el-GR" dirty="0" smtClean="0"/>
              <a:t> </a:t>
            </a:r>
            <a:r>
              <a:rPr lang="el-GR" dirty="0"/>
              <a:t>* </a:t>
            </a:r>
            <a:r>
              <a:rPr lang="en-US" dirty="0"/>
              <a:t>n </a:t>
            </a:r>
            <a:r>
              <a:rPr lang="el-GR" dirty="0" smtClean="0"/>
              <a:t>…</a:t>
            </a:r>
          </a:p>
          <a:p>
            <a:r>
              <a:rPr lang="el-GR" dirty="0" smtClean="0"/>
              <a:t>Ένα βοηθητικό ευρετήριο μεγέθους </a:t>
            </a:r>
            <a:r>
              <a:rPr lang="en-US" dirty="0" smtClean="0"/>
              <a:t>n </a:t>
            </a:r>
            <a:r>
              <a:rPr lang="el-GR" dirty="0" smtClean="0"/>
              <a:t>στη μνήμη,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</a:t>
            </a:r>
            <a:r>
              <a:rPr lang="en-US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sz="2400" baseline="-25000" dirty="0" smtClean="0">
              <a:solidFill>
                <a:schemeClr val="tx2">
                  <a:lumMod val="60000"/>
                  <a:lumOff val="40000"/>
                </a:schemeClr>
              </a:solidFill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018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4.5</a:t>
            </a:r>
          </a:p>
        </p:txBody>
      </p:sp>
    </p:spTree>
    <p:extLst>
      <p:ext uri="{BB962C8B-B14F-4D97-AF65-F5344CB8AC3E}">
        <p14:creationId xmlns:p14="http://schemas.microsoft.com/office/powerpoint/2010/main" val="393370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131335" cy="3657600"/>
          </a:xfrm>
        </p:spPr>
        <p:txBody>
          <a:bodyPr/>
          <a:lstStyle/>
          <a:p>
            <a:r>
              <a:rPr lang="el-GR" dirty="0" smtClean="0"/>
              <a:t>Όταν φτάσει το όριο </a:t>
            </a:r>
            <a:r>
              <a:rPr lang="en-US" dirty="0" smtClean="0"/>
              <a:t>n</a:t>
            </a:r>
            <a:r>
              <a:rPr lang="el-GR" dirty="0" smtClean="0"/>
              <a:t>,</a:t>
            </a:r>
            <a:r>
              <a:rPr lang="en-US" dirty="0" smtClean="0"/>
              <a:t> </a:t>
            </a:r>
            <a:r>
              <a:rPr lang="el-GR" dirty="0" smtClean="0"/>
              <a:t>τα </a:t>
            </a:r>
            <a:r>
              <a:rPr lang="el-GR" dirty="0"/>
              <a:t>2</a:t>
            </a:r>
            <a:r>
              <a:rPr lang="el-GR" baseline="30000" dirty="0"/>
              <a:t>0</a:t>
            </a:r>
            <a:r>
              <a:rPr lang="el-GR" dirty="0"/>
              <a:t> * </a:t>
            </a:r>
            <a:r>
              <a:rPr lang="en-US" dirty="0" smtClean="0"/>
              <a:t>n postings </a:t>
            </a:r>
            <a:r>
              <a:rPr lang="el-GR" dirty="0" smtClean="0"/>
              <a:t>του </a:t>
            </a:r>
            <a:r>
              <a:rPr lang="en-US" dirty="0" smtClean="0"/>
              <a:t>Z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l-GR" dirty="0" smtClean="0"/>
              <a:t>μεταφέρονται στο δίσκο</a:t>
            </a:r>
          </a:p>
          <a:p>
            <a:r>
              <a:rPr lang="el-GR" dirty="0" smtClean="0"/>
              <a:t>Ως ένα νέο </a:t>
            </a:r>
            <a:r>
              <a:rPr lang="en-US" dirty="0" smtClean="0"/>
              <a:t>index </a:t>
            </a:r>
            <a:r>
              <a:rPr lang="el-GR" dirty="0" smtClean="0"/>
              <a:t>Ι</a:t>
            </a:r>
            <a:r>
              <a:rPr lang="el-GR" baseline="-25000" dirty="0" smtClean="0"/>
              <a:t>0</a:t>
            </a:r>
            <a:r>
              <a:rPr lang="el-GR" dirty="0" smtClean="0"/>
              <a:t> </a:t>
            </a:r>
          </a:p>
          <a:p>
            <a:endParaRPr lang="el-GR" sz="1050" dirty="0" smtClean="0"/>
          </a:p>
          <a:p>
            <a:r>
              <a:rPr lang="el-GR" dirty="0" smtClean="0"/>
              <a:t>Την επόμενη φορά που το Ζ</a:t>
            </a:r>
            <a:r>
              <a:rPr lang="el-GR" baseline="-25000" dirty="0"/>
              <a:t>0</a:t>
            </a:r>
            <a:r>
              <a:rPr lang="el-GR" dirty="0" smtClean="0"/>
              <a:t> γεμίζει, συγχώνευση με Ι</a:t>
            </a:r>
            <a:r>
              <a:rPr lang="el-GR" baseline="-25000" dirty="0"/>
              <a:t>0</a:t>
            </a:r>
            <a:r>
              <a:rPr lang="el-GR" dirty="0" smtClean="0"/>
              <a:t> </a:t>
            </a:r>
          </a:p>
          <a:p>
            <a:r>
              <a:rPr lang="el-GR" dirty="0" smtClean="0"/>
              <a:t>Αποθηκεύεται ως Ι</a:t>
            </a:r>
            <a:r>
              <a:rPr lang="el-GR" baseline="-25000" dirty="0"/>
              <a:t>1</a:t>
            </a:r>
            <a:r>
              <a:rPr lang="el-GR" dirty="0" smtClean="0"/>
              <a:t> (αν δεν υπάρχει ήδη Ι</a:t>
            </a:r>
            <a:r>
              <a:rPr lang="el-GR" baseline="-25000" dirty="0"/>
              <a:t>1</a:t>
            </a:r>
            <a:r>
              <a:rPr lang="el-GR" dirty="0" smtClean="0"/>
              <a:t>) ή συγχώνευση με Ι</a:t>
            </a:r>
            <a:r>
              <a:rPr lang="el-GR" baseline="-25000" dirty="0"/>
              <a:t>1</a:t>
            </a:r>
            <a:r>
              <a:rPr lang="el-GR" dirty="0" smtClean="0"/>
              <a:t> ως Ζ</a:t>
            </a:r>
            <a:r>
              <a:rPr lang="el-GR" baseline="-25000" dirty="0"/>
              <a:t>2</a:t>
            </a:r>
            <a:r>
              <a:rPr lang="el-GR" dirty="0" smtClean="0"/>
              <a:t> κλπ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018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4.5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4800" y="3962400"/>
            <a:ext cx="813133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Font typeface="Wingdings" pitchFamily="-11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Font typeface="Wingdings" pitchFamily="-11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BA3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6E7E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Τα ερωτήματα απαντώνται με χρήση του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Z</a:t>
            </a:r>
            <a:r>
              <a:rPr lang="en-US" baseline="-25000" dirty="0" smtClean="0">
                <a:solidFill>
                  <a:schemeClr val="accent3">
                    <a:lumMod val="75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στη μνήμη και όσων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</a:t>
            </a:r>
            <a:r>
              <a:rPr lang="en-US" baseline="-25000" dirty="0" smtClean="0">
                <a:solidFill>
                  <a:schemeClr val="accent3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υπάρχουν στο δίσκο κάθε φορά</a:t>
            </a:r>
          </a:p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Λογαριθμική συγχώνευση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54864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Παράδειγμα, </a:t>
            </a:r>
            <a:r>
              <a:rPr lang="en-US" dirty="0" smtClean="0">
                <a:latin typeface="+mn-lt"/>
              </a:rPr>
              <a:t>n = 2, T = 15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541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610600" cy="614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4.5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66750" y="213623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Πολυπλοκότητες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5029200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l-GR" altLang="en-US" dirty="0" smtClean="0">
                <a:solidFill>
                  <a:schemeClr val="accent2"/>
                </a:solidFill>
                <a:ea typeface="ＭＳ Ｐゴシック" charset="-128"/>
              </a:rPr>
              <a:t>Κατασκευή</a:t>
            </a:r>
          </a:p>
          <a:p>
            <a:pPr algn="just" eaLnBrk="1" hangingPunct="1"/>
            <a:r>
              <a:rPr lang="el-GR" altLang="en-US" sz="1800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Κυρίως και βοηθητικό ευρετήριο</a:t>
            </a:r>
            <a:r>
              <a:rPr lang="el-GR" altLang="en-US" sz="1800" dirty="0" smtClean="0">
                <a:ea typeface="ＭＳ Ｐゴシック" charset="-128"/>
              </a:rPr>
              <a:t>: Τ/</a:t>
            </a:r>
            <a:r>
              <a:rPr lang="en-US" altLang="en-US" sz="1800" dirty="0" smtClean="0">
                <a:ea typeface="ＭＳ Ｐゴシック" charset="-128"/>
              </a:rPr>
              <a:t>n </a:t>
            </a:r>
            <a:r>
              <a:rPr lang="el-GR" altLang="en-US" sz="1800" dirty="0" smtClean="0">
                <a:ea typeface="ＭＳ Ｐゴシック" charset="-128"/>
              </a:rPr>
              <a:t>συγχωνεύσεις, σε κάθε μία κοιτάμε όλους τους όρους, άρα πολυπλοκότητα </a:t>
            </a:r>
            <a:r>
              <a:rPr lang="en-US" altLang="en-US" sz="1800" dirty="0" smtClean="0">
                <a:ea typeface="ＭＳ Ｐゴシック" charset="-128"/>
              </a:rPr>
              <a:t>O(T</a:t>
            </a:r>
            <a:r>
              <a:rPr lang="en-US" altLang="en-US" sz="1800" baseline="30000" dirty="0" smtClean="0">
                <a:ea typeface="ＭＳ Ｐゴシック" charset="-128"/>
              </a:rPr>
              <a:t>2</a:t>
            </a:r>
            <a:r>
              <a:rPr lang="en-US" altLang="en-US" sz="1800" dirty="0" smtClean="0">
                <a:ea typeface="ＭＳ Ｐゴシック" charset="-128"/>
              </a:rPr>
              <a:t>)</a:t>
            </a:r>
          </a:p>
          <a:p>
            <a:pPr marL="0" indent="0" algn="just" eaLnBrk="1" hangingPunct="1">
              <a:buNone/>
            </a:pPr>
            <a:r>
              <a:rPr lang="el-GR" altLang="en-US" sz="1800" dirty="0" smtClean="0">
                <a:ea typeface="ＭＳ Ｐゴシック" charset="-128"/>
              </a:rPr>
              <a:t>Το πολύ </a:t>
            </a:r>
            <a:r>
              <a:rPr lang="en-US" altLang="en-US" sz="1800" b="1" i="1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log T</a:t>
            </a:r>
            <a:r>
              <a:rPr lang="en-US" altLang="en-US" sz="1800" dirty="0" smtClean="0">
                <a:ea typeface="ＭＳ Ｐゴシック" charset="-128"/>
              </a:rPr>
              <a:t> indexes, </a:t>
            </a:r>
            <a:r>
              <a:rPr lang="el-GR" altLang="en-US" sz="1800" dirty="0" smtClean="0">
                <a:ea typeface="ＭＳ Ｐゴシック" charset="-128"/>
              </a:rPr>
              <a:t>μέγεθος του μεγαλύτερου Τ</a:t>
            </a:r>
            <a:endParaRPr lang="en-US" altLang="en-US" sz="1800" dirty="0" smtClean="0">
              <a:ea typeface="ＭＳ Ｐゴシック" charset="-128"/>
            </a:endParaRPr>
          </a:p>
          <a:p>
            <a:pPr algn="just" eaLnBrk="1" hangingPunct="1"/>
            <a:r>
              <a:rPr lang="el-GR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Λογαριθμική συγχώνευση</a:t>
            </a:r>
            <a:r>
              <a:rPr lang="el-GR" altLang="en-US" sz="2400" dirty="0" smtClean="0">
                <a:ea typeface="ＭＳ Ｐゴシック" charset="-128"/>
              </a:rPr>
              <a:t>: κάθε καταχώρηση συγχωνεύεται </a:t>
            </a:r>
            <a:r>
              <a:rPr lang="en-US" altLang="en-US" sz="2400" dirty="0" smtClean="0">
                <a:ea typeface="ＭＳ Ｐゴシック" charset="-128"/>
              </a:rPr>
              <a:t>O(log T)</a:t>
            </a:r>
            <a:r>
              <a:rPr lang="el-GR" altLang="en-US" sz="2400" dirty="0" smtClean="0">
                <a:ea typeface="ＭＳ Ｐゴシック" charset="-128"/>
              </a:rPr>
              <a:t> φορές</a:t>
            </a:r>
            <a:r>
              <a:rPr lang="en-US" altLang="en-US" sz="2400" dirty="0" smtClean="0">
                <a:ea typeface="ＭＳ Ｐゴシック" charset="-128"/>
              </a:rPr>
              <a:t>, </a:t>
            </a:r>
            <a:r>
              <a:rPr lang="el-GR" altLang="en-US" sz="2400" dirty="0" smtClean="0">
                <a:ea typeface="ＭＳ Ｐゴシック" charset="-128"/>
              </a:rPr>
              <a:t>άρα πολυπλοκότητα </a:t>
            </a:r>
            <a:r>
              <a:rPr lang="en-US" altLang="en-US" sz="2400" dirty="0" smtClean="0">
                <a:ea typeface="ＭＳ Ｐゴシック" charset="-128"/>
              </a:rPr>
              <a:t>O(T log T)</a:t>
            </a:r>
          </a:p>
          <a:p>
            <a:pPr marL="0" indent="0" algn="just" eaLnBrk="1" hangingPunct="1">
              <a:buNone/>
            </a:pPr>
            <a:endParaRPr lang="el-GR" altLang="en-US" sz="800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  <a:p>
            <a:pPr marL="0" indent="0" algn="just" eaLnBrk="1" hangingPunct="1">
              <a:buNone/>
            </a:pPr>
            <a:r>
              <a:rPr lang="el-GR" altLang="en-US" dirty="0" smtClean="0">
                <a:solidFill>
                  <a:schemeClr val="accent2"/>
                </a:solidFill>
                <a:ea typeface="ＭＳ Ｐゴシック" charset="-128"/>
              </a:rPr>
              <a:t>Ερώτημα</a:t>
            </a:r>
          </a:p>
          <a:p>
            <a:pPr algn="just" eaLnBrk="1" hangingPunct="1"/>
            <a:r>
              <a:rPr lang="el-GR" altLang="en-US" sz="1600" i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Κυρίως και βοηθητικό ευρετήριο</a:t>
            </a:r>
            <a:r>
              <a:rPr lang="el-GR" altLang="en-US" sz="1600" dirty="0">
                <a:ea typeface="ＭＳ Ｐゴシック" charset="-128"/>
              </a:rPr>
              <a:t>: </a:t>
            </a:r>
            <a:r>
              <a:rPr lang="en-US" altLang="en-US" sz="1600" dirty="0" smtClean="0">
                <a:ea typeface="ＭＳ Ｐゴシック" charset="-128"/>
              </a:rPr>
              <a:t>O(</a:t>
            </a:r>
            <a:r>
              <a:rPr lang="el-GR" altLang="en-US" sz="1600" dirty="0" smtClean="0">
                <a:ea typeface="ＭＳ Ｐゴシック" charset="-128"/>
              </a:rPr>
              <a:t>1</a:t>
            </a:r>
            <a:r>
              <a:rPr lang="en-US" altLang="en-US" sz="1600" dirty="0" smtClean="0">
                <a:ea typeface="ＭＳ Ｐゴシック" charset="-128"/>
              </a:rPr>
              <a:t>)</a:t>
            </a:r>
            <a:endParaRPr lang="en-US" altLang="en-US" sz="1600" dirty="0">
              <a:ea typeface="ＭＳ Ｐゴシック" charset="-128"/>
            </a:endParaRPr>
          </a:p>
          <a:p>
            <a:pPr algn="just" eaLnBrk="1" hangingPunct="1"/>
            <a:r>
              <a:rPr lang="el-GR" altLang="en-US" sz="2400" i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Λογαριθμική συγχώνευση</a:t>
            </a:r>
            <a:r>
              <a:rPr lang="el-GR" altLang="en-US" sz="2400" dirty="0">
                <a:ea typeface="ＭＳ Ｐゴシック" charset="-128"/>
              </a:rPr>
              <a:t>: </a:t>
            </a:r>
            <a:r>
              <a:rPr lang="el-GR" altLang="en-US" sz="2400" dirty="0" smtClean="0">
                <a:ea typeface="ＭＳ Ｐゴシック" charset="-128"/>
              </a:rPr>
              <a:t>κοιτάμε </a:t>
            </a:r>
            <a:r>
              <a:rPr lang="en-US" altLang="en-US" sz="2400" dirty="0" smtClean="0">
                <a:ea typeface="ＭＳ Ｐゴシック" charset="-128"/>
              </a:rPr>
              <a:t>O(log T)</a:t>
            </a:r>
            <a:r>
              <a:rPr lang="el-GR" altLang="en-US" sz="2400" dirty="0" smtClean="0">
                <a:ea typeface="ＭＳ Ｐゴシック" charset="-128"/>
              </a:rPr>
              <a:t> ευρετήρια</a:t>
            </a:r>
            <a:endParaRPr lang="en-US" altLang="en-US" sz="2400" dirty="0" smtClean="0">
              <a:ea typeface="ＭＳ Ｐゴシック" charset="-128"/>
            </a:endParaRPr>
          </a:p>
          <a:p>
            <a:pPr algn="just" eaLnBrk="1" hangingPunct="1">
              <a:buNone/>
            </a:pPr>
            <a:endParaRPr lang="el-GR" altLang="en-US" sz="800" dirty="0" smtClean="0">
              <a:ea typeface="ＭＳ Ｐゴシック" charset="-128"/>
            </a:endParaRPr>
          </a:p>
          <a:p>
            <a:pPr algn="just" eaLnBrk="1" hangingPunct="1">
              <a:buNone/>
            </a:pPr>
            <a:endParaRPr lang="en-US" altLang="en-US" sz="800" dirty="0" smtClean="0">
              <a:ea typeface="ＭＳ Ｐゴシック" charset="-128"/>
            </a:endParaRPr>
          </a:p>
          <a:p>
            <a:pPr algn="just" eaLnBrk="1" hangingPunct="1">
              <a:buNone/>
            </a:pPr>
            <a:r>
              <a:rPr lang="el-GR" altLang="en-US" sz="2400" i="1" dirty="0" smtClean="0">
                <a:solidFill>
                  <a:schemeClr val="accent6">
                    <a:lumMod val="50000"/>
                  </a:schemeClr>
                </a:solidFill>
                <a:ea typeface="ＭＳ Ｐゴシック" charset="-128"/>
              </a:rPr>
              <a:t>Γενικά, περιπλέκεται η ανάκτηση, οπότε συχνά πλήρης ανακατασκευή του ευρετηρίου</a:t>
            </a:r>
            <a:endParaRPr lang="en-US" altLang="en-US" sz="2400" i="1" dirty="0" smtClean="0">
              <a:solidFill>
                <a:schemeClr val="accent6">
                  <a:lumMod val="50000"/>
                </a:schemeClr>
              </a:solidFill>
              <a:ea typeface="ＭＳ Ｐゴシック" charset="-128"/>
            </a:endParaRPr>
          </a:p>
        </p:txBody>
      </p:sp>
      <p:sp>
        <p:nvSpPr>
          <p:cNvPr id="5222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altLang="en-US" sz="1600" dirty="0" err="1" smtClean="0"/>
              <a:t>Κεφ</a:t>
            </a:r>
            <a:r>
              <a:rPr lang="en-US" altLang="en-US" sz="1600" dirty="0" smtClean="0"/>
              <a:t>. </a:t>
            </a:r>
            <a:r>
              <a:rPr lang="en-US" altLang="en-US" sz="1600" dirty="0"/>
              <a:t>4.5</a:t>
            </a:r>
          </a:p>
        </p:txBody>
      </p:sp>
    </p:spTree>
    <p:extLst>
      <p:ext uri="{BB962C8B-B14F-4D97-AF65-F5344CB8AC3E}">
        <p14:creationId xmlns:p14="http://schemas.microsoft.com/office/powerpoint/2010/main" val="313806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Δυναμικά ευρετήρια στις μηχανές αναζήτησης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306532" y="2590800"/>
            <a:ext cx="83058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l-GR" sz="2800" dirty="0" smtClean="0">
                <a:ea typeface="ＭＳ Ｐゴシック" charset="-128"/>
              </a:rPr>
              <a:t>Πολύ συχνές αλλαγές</a:t>
            </a:r>
          </a:p>
          <a:p>
            <a:pPr eaLnBrk="1" hangingPunct="1"/>
            <a:r>
              <a:rPr lang="el-GR" sz="2800" dirty="0" smtClean="0">
                <a:ea typeface="ＭＳ Ｐゴシック" charset="-128"/>
              </a:rPr>
              <a:t>Συχνά περιοδική </a:t>
            </a:r>
            <a:r>
              <a:rPr lang="el-GR" sz="2800" i="1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ανακατασκευή του ευρετηρίου από την αρχή</a:t>
            </a:r>
          </a:p>
          <a:p>
            <a:pPr lvl="1" eaLnBrk="1" hangingPunct="1"/>
            <a:r>
              <a:rPr lang="el-GR" sz="2800" dirty="0" smtClean="0">
                <a:ea typeface="ＭＳ Ｐゴシック" charset="-128"/>
              </a:rPr>
              <a:t>Ενώ κατασκευάζεται το νέο, χρησιμοποιείται το παλιό και όταν η κατασκευή τελειώσει χρήση του νέου</a:t>
            </a:r>
            <a:endParaRPr lang="en-US" sz="2800" dirty="0" smtClean="0"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427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04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 sz="1600" dirty="0" err="1"/>
              <a:t>K</a:t>
            </a:r>
            <a:r>
              <a:rPr lang="el-GR" sz="1600" dirty="0" err="1" smtClean="0"/>
              <a:t>εφ</a:t>
            </a:r>
            <a:r>
              <a:rPr lang="en-US" sz="1600" dirty="0" smtClean="0"/>
              <a:t>. </a:t>
            </a:r>
            <a:r>
              <a:rPr lang="en-US" sz="1600" dirty="0"/>
              <a:t>4.5</a:t>
            </a:r>
          </a:p>
        </p:txBody>
      </p:sp>
    </p:spTree>
    <p:extLst>
      <p:ext uri="{BB962C8B-B14F-4D97-AF65-F5344CB8AC3E}">
        <p14:creationId xmlns:p14="http://schemas.microsoft.com/office/powerpoint/2010/main" val="325959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Άλλα θέματα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419807" y="1905000"/>
            <a:ext cx="8151668" cy="1905000"/>
          </a:xfrm>
        </p:spPr>
        <p:txBody>
          <a:bodyPr>
            <a:noAutofit/>
          </a:bodyPr>
          <a:lstStyle/>
          <a:p>
            <a:pPr eaLnBrk="1" hangingPunct="1"/>
            <a:r>
              <a:rPr lang="el-GR" sz="2400" dirty="0" smtClean="0">
                <a:ea typeface="ＭＳ Ｐゴシック" charset="-128"/>
              </a:rPr>
              <a:t>Η </a:t>
            </a:r>
            <a:r>
              <a:rPr lang="el-GR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διάταξη των εγγράφων στις λίστες </a:t>
            </a:r>
            <a:r>
              <a:rPr lang="el-GR" sz="2400" dirty="0" smtClean="0">
                <a:ea typeface="ＭＳ Ｐゴシック" charset="-128"/>
              </a:rPr>
              <a:t>δε γίνεται πάντα με βάση το </a:t>
            </a:r>
            <a:r>
              <a:rPr lang="en-US" sz="2400" dirty="0" err="1" smtClean="0">
                <a:ea typeface="ＭＳ Ｐゴシック" charset="-128"/>
              </a:rPr>
              <a:t>DocID</a:t>
            </a:r>
            <a:r>
              <a:rPr lang="en-US" sz="2400" dirty="0" smtClean="0">
                <a:ea typeface="ＭＳ Ｐゴシック" charset="-128"/>
              </a:rPr>
              <a:t> </a:t>
            </a:r>
            <a:r>
              <a:rPr lang="el-GR" sz="2400" dirty="0" smtClean="0">
                <a:ea typeface="ＭＳ Ｐゴシック" charset="-128"/>
              </a:rPr>
              <a:t>αλλά μπορεί και με βάση τη συχνότητα εμφάνισης του όρου στο έγγραφο (πιο περίπλοκο γιατί δεν αρκεί </a:t>
            </a:r>
            <a:r>
              <a:rPr lang="en-US" sz="2400" dirty="0" smtClean="0">
                <a:ea typeface="ＭＳ Ｐゴシック" charset="-128"/>
              </a:rPr>
              <a:t>append)</a:t>
            </a:r>
            <a:endParaRPr lang="el-GR" sz="2400" dirty="0" smtClean="0">
              <a:ea typeface="ＭＳ Ｐゴシック" charset="-128"/>
            </a:endParaRPr>
          </a:p>
          <a:p>
            <a:pPr eaLnBrk="1" hangingPunct="1"/>
            <a:endParaRPr lang="el-GR" sz="2400" dirty="0">
              <a:ea typeface="ＭＳ Ｐゴシック" charset="-128"/>
            </a:endParaRPr>
          </a:p>
          <a:p>
            <a:pPr eaLnBrk="1" hangingPunct="1"/>
            <a:r>
              <a:rPr lang="el-GR" sz="2400" dirty="0" smtClean="0">
                <a:ea typeface="ＭＳ Ｐゴシック" charset="-128"/>
              </a:rPr>
              <a:t>Λίστες δικαιωμάτων προσπέλασης (</a:t>
            </a:r>
            <a:r>
              <a:rPr lang="en-US" sz="2400" dirty="0" smtClean="0">
                <a:ea typeface="ＭＳ Ｐゴシック" charset="-128"/>
              </a:rPr>
              <a:t>Access Control Lists ACLs)</a:t>
            </a:r>
            <a:endParaRPr lang="el-GR" sz="2400" dirty="0" smtClean="0">
              <a:ea typeface="ＭＳ Ｐゴシック" charset="-128"/>
            </a:endParaRPr>
          </a:p>
          <a:p>
            <a:pPr lvl="1" eaLnBrk="1" hangingPunct="1"/>
            <a:r>
              <a:rPr lang="el-GR" sz="2400" dirty="0" smtClean="0">
                <a:ea typeface="ＭＳ Ｐゴシック" charset="-128"/>
              </a:rPr>
              <a:t>Για κάθε χρήστη, μια λίστα καταχωρήσεων με τα έγγραφα που μπορεί να προσπελάσει</a:t>
            </a:r>
          </a:p>
          <a:p>
            <a:pPr lvl="1" eaLnBrk="1" hangingPunct="1"/>
            <a:endParaRPr lang="en-US" sz="2400" dirty="0" smtClean="0"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427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04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 sz="1600" dirty="0" err="1"/>
              <a:t>K</a:t>
            </a:r>
            <a:r>
              <a:rPr lang="el-GR" sz="1600" dirty="0" err="1" smtClean="0"/>
              <a:t>εφ</a:t>
            </a:r>
            <a:r>
              <a:rPr lang="en-US" sz="1600" dirty="0" smtClean="0"/>
              <a:t>. </a:t>
            </a:r>
            <a:r>
              <a:rPr lang="en-US" sz="1600" dirty="0"/>
              <a:t>4.5</a:t>
            </a:r>
          </a:p>
        </p:txBody>
      </p:sp>
    </p:spTree>
    <p:extLst>
      <p:ext uri="{BB962C8B-B14F-4D97-AF65-F5344CB8AC3E}">
        <p14:creationId xmlns:p14="http://schemas.microsoft.com/office/powerpoint/2010/main" val="213206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Κατανεμημένη κατασκευή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8382000" cy="31242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Για ευρετήριο κλίμακας </a:t>
            </a:r>
            <a:r>
              <a:rPr lang="en-US" dirty="0" smtClean="0">
                <a:ea typeface="ＭＳ Ｐゴシック" charset="-128"/>
              </a:rPr>
              <a:t>web</a:t>
            </a:r>
          </a:p>
          <a:p>
            <a:pPr lvl="1" eaLnBrk="1" hangingPunct="1">
              <a:buFont typeface="Wingdings" charset="2"/>
              <a:buNone/>
            </a:pPr>
            <a:r>
              <a:rPr lang="el-GR" dirty="0" smtClean="0">
                <a:ea typeface="ＭＳ Ｐゴシック" charset="-128"/>
              </a:rPr>
              <a:t>Χρήση κατανεμημένου </a:t>
            </a:r>
            <a:r>
              <a:rPr lang="en-US" dirty="0" smtClean="0">
                <a:ea typeface="ＭＳ Ｐゴシック" charset="-128"/>
              </a:rPr>
              <a:t>cluster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Επειδή μια μηχανή είναι επιρρεπής σε αποτυχία </a:t>
            </a:r>
            <a:endParaRPr lang="en-US" dirty="0" smtClean="0">
              <a:ea typeface="ＭＳ Ｐゴシック" charset="-128"/>
            </a:endParaRP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Μπορεί απροσδόκητα να γίνει αργή ή να αποτύχει </a:t>
            </a:r>
            <a:endParaRPr lang="en-US" dirty="0" smtClean="0"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Χρησιμοποίηση πολλών μηχανών</a:t>
            </a:r>
            <a:endParaRPr lang="en-US" dirty="0" smtClean="0">
              <a:ea typeface="ＭＳ Ｐゴシック" charset="-128"/>
            </a:endParaRPr>
          </a:p>
          <a:p>
            <a:pPr eaLnBrk="1" hangingPunct="1"/>
            <a:endParaRPr lang="en-US" dirty="0">
              <a:ea typeface="ＭＳ Ｐゴシック" charset="-128"/>
            </a:endParaRPr>
          </a:p>
          <a:p>
            <a:pPr eaLnBrk="1" hangingPunct="1"/>
            <a:endParaRPr lang="en-US" dirty="0" smtClean="0">
              <a:ea typeface="ＭＳ Ｐゴシック" charset="-128"/>
            </a:endParaRPr>
          </a:p>
          <a:p>
            <a:pPr marL="0" indent="0" eaLnBrk="1" hangingPunct="1">
              <a:buNone/>
            </a:pPr>
            <a:r>
              <a:rPr lang="en-US" dirty="0" err="1" smtClean="0">
                <a:ea typeface="ＭＳ Ｐゴシック" charset="-128"/>
              </a:rPr>
              <a:t>MapReduce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4.4</a:t>
            </a:r>
          </a:p>
        </p:txBody>
      </p:sp>
    </p:spTree>
    <p:extLst>
      <p:ext uri="{BB962C8B-B14F-4D97-AF65-F5344CB8AC3E}">
        <p14:creationId xmlns:p14="http://schemas.microsoft.com/office/powerpoint/2010/main" val="138251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28650" y="167334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Η βασική δομή: Το αντεστραμμένο ευρετήριο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(inverted index)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1508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876" y="1524000"/>
            <a:ext cx="8134350" cy="342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5128944"/>
            <a:ext cx="37338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l-GR" sz="1800" dirty="0" smtClean="0">
                <a:latin typeface="+mn-lt"/>
                <a:cs typeface="Kokila" pitchFamily="34" charset="0"/>
              </a:rPr>
              <a:t>Λεξικό: οι </a:t>
            </a:r>
            <a:r>
              <a:rPr lang="el-GR" sz="1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Kokila" pitchFamily="34" charset="0"/>
              </a:rPr>
              <a:t>όροι</a:t>
            </a:r>
            <a:r>
              <a:rPr lang="el-GR" sz="1800" dirty="0" smtClean="0">
                <a:latin typeface="+mn-lt"/>
                <a:cs typeface="Kokila" pitchFamily="34" charset="0"/>
              </a:rPr>
              <a:t> </a:t>
            </a:r>
            <a:r>
              <a:rPr lang="en-US" sz="1800" dirty="0" smtClean="0">
                <a:latin typeface="+mn-lt"/>
                <a:cs typeface="Kokila" pitchFamily="34" charset="0"/>
              </a:rPr>
              <a:t>(term)</a:t>
            </a:r>
            <a:r>
              <a:rPr lang="el-GR" sz="1800" dirty="0" smtClean="0">
                <a:latin typeface="+mn-lt"/>
                <a:cs typeface="Kokila" pitchFamily="34" charset="0"/>
              </a:rPr>
              <a:t> και η συχνότητα εγγράφων (#εγγράφων της συλλογής που εμφανίζονται)</a:t>
            </a:r>
            <a:endParaRPr lang="el-GR" sz="1800" dirty="0">
              <a:latin typeface="+mn-lt"/>
              <a:cs typeface="Kokil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20044" y="4968582"/>
            <a:ext cx="436418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l-GR" sz="1800" dirty="0" smtClean="0">
                <a:latin typeface="+mn-lt"/>
                <a:cs typeface="Kokila" pitchFamily="34" charset="0"/>
              </a:rPr>
              <a:t>Λίστες καταχωρήσεων (</a:t>
            </a:r>
            <a:r>
              <a:rPr lang="en-US" sz="1800" dirty="0" smtClean="0">
                <a:latin typeface="+mn-lt"/>
                <a:cs typeface="Kokila" pitchFamily="34" charset="0"/>
              </a:rPr>
              <a:t>posting lists)</a:t>
            </a:r>
          </a:p>
          <a:p>
            <a:pPr algn="just"/>
            <a:r>
              <a:rPr lang="el-GR" sz="1800" dirty="0" smtClean="0">
                <a:latin typeface="+mn-lt"/>
                <a:cs typeface="Kokila" pitchFamily="34" charset="0"/>
              </a:rPr>
              <a:t>Κάθε καταχώρηση (</a:t>
            </a:r>
            <a:r>
              <a:rPr lang="en-US" sz="1800" dirty="0" smtClean="0">
                <a:latin typeface="+mn-lt"/>
                <a:cs typeface="Kokila" pitchFamily="34" charset="0"/>
              </a:rPr>
              <a:t>posting) </a:t>
            </a:r>
            <a:r>
              <a:rPr lang="el-GR" sz="1800" dirty="0" smtClean="0">
                <a:latin typeface="+mn-lt"/>
                <a:cs typeface="Kokila" pitchFamily="34" charset="0"/>
              </a:rPr>
              <a:t>για ένα όρο περιέχει μια </a:t>
            </a:r>
            <a:r>
              <a:rPr lang="el-GR" sz="1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Kokila" pitchFamily="34" charset="0"/>
              </a:rPr>
              <a:t>διατεταγμένη λίστα με τα έγγραφα</a:t>
            </a:r>
            <a:r>
              <a:rPr lang="el-GR" sz="1800" dirty="0" smtClean="0">
                <a:latin typeface="+mn-lt"/>
                <a:cs typeface="Kokila" pitchFamily="34" charset="0"/>
              </a:rPr>
              <a:t> </a:t>
            </a:r>
            <a:r>
              <a:rPr lang="en-US" sz="1800" dirty="0" smtClean="0">
                <a:latin typeface="+mn-lt"/>
                <a:cs typeface="Kokila" pitchFamily="34" charset="0"/>
              </a:rPr>
              <a:t>(</a:t>
            </a:r>
            <a:r>
              <a:rPr lang="en-US" sz="1800" dirty="0" err="1" smtClean="0">
                <a:latin typeface="+mn-lt"/>
                <a:cs typeface="Kokila" pitchFamily="34" charset="0"/>
              </a:rPr>
              <a:t>DocID</a:t>
            </a:r>
            <a:r>
              <a:rPr lang="en-US" sz="1800" dirty="0" smtClean="0">
                <a:latin typeface="+mn-lt"/>
                <a:cs typeface="Kokila" pitchFamily="34" charset="0"/>
              </a:rPr>
              <a:t>) </a:t>
            </a:r>
            <a:r>
              <a:rPr lang="el-GR" sz="1800" dirty="0" smtClean="0">
                <a:latin typeface="+mn-lt"/>
                <a:cs typeface="Kokila" pitchFamily="34" charset="0"/>
              </a:rPr>
              <a:t>στα οποία εμφανίζεται ο όρος – συχνά επιπρόσθετα στοιχεία , όπως </a:t>
            </a:r>
            <a:r>
              <a:rPr lang="en-US" sz="1800" dirty="0" smtClean="0">
                <a:latin typeface="+mn-lt"/>
                <a:cs typeface="Kokila" pitchFamily="34" charset="0"/>
              </a:rPr>
              <a:t>position, term frequency, </a:t>
            </a:r>
            <a:r>
              <a:rPr lang="el-GR" sz="1800" dirty="0" smtClean="0">
                <a:latin typeface="+mn-lt"/>
                <a:cs typeface="Kokila" pitchFamily="34" charset="0"/>
              </a:rPr>
              <a:t>κλπ</a:t>
            </a:r>
            <a:endParaRPr lang="el-GR" sz="1800" dirty="0">
              <a:latin typeface="+mn-lt"/>
              <a:cs typeface="Koki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95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2819400"/>
            <a:ext cx="7772400" cy="1362075"/>
          </a:xfrm>
        </p:spPr>
        <p:txBody>
          <a:bodyPr/>
          <a:lstStyle/>
          <a:p>
            <a:pPr algn="r" eaLnBrk="1" hangingPunct="1">
              <a:defRPr/>
            </a:pPr>
            <a:r>
              <a:rPr lang="el-GR" dirty="0" smtClean="0">
                <a:ea typeface="ＭＳ Ｐゴシック" pitchFamily="34" charset="-128"/>
              </a:rPr>
              <a:t>ΣΤΑΤΙΣΤΙΚΑ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CC92-4490-4DFD-A50E-7CFF54CC480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5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Στατιστικά</a:t>
            </a:r>
            <a:endParaRPr lang="en-US" sz="44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90919"/>
            <a:ext cx="8534400" cy="609600"/>
          </a:xfrm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  <a:ea typeface="ＭＳ Ｐゴシック" pitchFamily="-112" charset="-128"/>
              </a:rPr>
              <a:t> Πόσο μεγάλο είναι το λεξικό και οι καταχωρήσεις; 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048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DE65E9DB-96F2-4746-9033-0415F8B639AF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41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5</a:t>
            </a:r>
          </a:p>
        </p:txBody>
      </p:sp>
      <p:pic>
        <p:nvPicPr>
          <p:cNvPr id="2048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8382000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44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Λεξιλόγιο και μέγεθος συλλογής</a:t>
            </a:r>
            <a:endParaRPr lang="en-US" sz="36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829264"/>
            <a:ext cx="8229600" cy="3961936"/>
          </a:xfrm>
        </p:spPr>
        <p:txBody>
          <a:bodyPr>
            <a:noAutofit/>
          </a:bodyPr>
          <a:lstStyle/>
          <a:p>
            <a:r>
              <a:rPr lang="el-GR" sz="2400" dirty="0" smtClean="0">
                <a:ea typeface="ＭＳ Ｐゴシック" pitchFamily="-112" charset="-128"/>
              </a:rPr>
              <a:t>Πόσο μεγάλο είναι το λεξιλόγιο όρων; </a:t>
            </a:r>
            <a:endParaRPr lang="en-US" sz="2400" dirty="0" smtClean="0">
              <a:ea typeface="ＭＳ Ｐゴシック" pitchFamily="-112" charset="-128"/>
            </a:endParaRPr>
          </a:p>
          <a:p>
            <a:pPr lvl="1"/>
            <a:r>
              <a:rPr lang="el-GR" sz="2000" dirty="0" smtClean="0">
                <a:ea typeface="ＭＳ Ｐゴシック" pitchFamily="-112" charset="-128"/>
              </a:rPr>
              <a:t>Δηλαδή, πόσοι είναι </a:t>
            </a:r>
            <a:r>
              <a:rPr lang="el-GR" sz="2000" i="1" dirty="0" smtClean="0">
                <a:ea typeface="ＭＳ Ｐゴシック" pitchFamily="-112" charset="-128"/>
              </a:rPr>
              <a:t>οι </a:t>
            </a:r>
            <a:r>
              <a:rPr lang="el-GR" sz="2000" i="1" u="sng" dirty="0" smtClean="0">
                <a:ea typeface="ＭＳ Ｐゴシック" pitchFamily="-112" charset="-128"/>
              </a:rPr>
              <a:t>διαφορετικοί</a:t>
            </a:r>
            <a:r>
              <a:rPr lang="el-GR" sz="2000" i="1" dirty="0" smtClean="0">
                <a:ea typeface="ＭＳ Ｐゴシック" pitchFamily="-112" charset="-128"/>
              </a:rPr>
              <a:t> όροι</a:t>
            </a:r>
            <a:r>
              <a:rPr lang="el-GR" sz="2000" dirty="0" smtClean="0">
                <a:ea typeface="ＭＳ Ｐゴシック" pitchFamily="-112" charset="-128"/>
              </a:rPr>
              <a:t>; </a:t>
            </a:r>
            <a:endParaRPr lang="en-US" sz="2000" dirty="0" smtClean="0">
              <a:ea typeface="ＭＳ Ｐゴシック" pitchFamily="-112" charset="-128"/>
            </a:endParaRPr>
          </a:p>
          <a:p>
            <a:r>
              <a:rPr lang="el-GR" sz="2400" dirty="0" smtClean="0">
                <a:ea typeface="ＭＳ Ｐゴシック" pitchFamily="-112" charset="-128"/>
              </a:rPr>
              <a:t>Υπάρχει </a:t>
            </a:r>
            <a:r>
              <a:rPr lang="el-GR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κάποιο</a:t>
            </a:r>
            <a:r>
              <a:rPr lang="el-GR" sz="2400" i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άνω όριο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sz="2400" dirty="0">
                <a:ea typeface="ＭＳ Ｐゴシック" pitchFamily="-112" charset="-128"/>
              </a:rPr>
              <a:t>(</a:t>
            </a:r>
            <a:r>
              <a:rPr lang="el-GR" sz="2400" dirty="0">
                <a:ea typeface="ＭＳ Ｐゴシック" pitchFamily="-112" charset="-128"/>
              </a:rPr>
              <a:t>ή μεγαλώνει συνεχώς με τη προσθήκη νέων εγγράφων); </a:t>
            </a:r>
          </a:p>
          <a:p>
            <a:pPr marL="0" indent="0">
              <a:buNone/>
            </a:pPr>
            <a:endParaRPr lang="el-GR" sz="1400" dirty="0">
              <a:ea typeface="ＭＳ Ｐゴシック" pitchFamily="-112" charset="-128"/>
            </a:endParaRPr>
          </a:p>
          <a:p>
            <a:pPr marL="0" indent="0">
              <a:buNone/>
            </a:pPr>
            <a:r>
              <a:rPr lang="el-GR" sz="2400" dirty="0" smtClean="0">
                <a:ea typeface="ＭＳ Ｐゴシック" pitchFamily="-112" charset="-128"/>
              </a:rPr>
              <a:t>Π.χ., το </a:t>
            </a:r>
            <a:r>
              <a:rPr lang="en-US" sz="2400" dirty="0" smtClean="0">
                <a:ea typeface="ＭＳ Ｐゴシック" pitchFamily="-112" charset="-128"/>
              </a:rPr>
              <a:t>Oxford English Dictionary 600,000 </a:t>
            </a:r>
            <a:r>
              <a:rPr lang="el-GR" sz="2400" dirty="0" smtClean="0">
                <a:ea typeface="ＭＳ Ｐゴシック" pitchFamily="-112" charset="-128"/>
              </a:rPr>
              <a:t>λέξεις, αλλά στις πραγματικά μεγάλες συλλογές ονόματα προσώπων, προϊόντων, κλπ</a:t>
            </a:r>
          </a:p>
          <a:p>
            <a:pPr marL="0" indent="0">
              <a:buNone/>
            </a:pPr>
            <a:endParaRPr lang="en-US" sz="2400" dirty="0" smtClean="0">
              <a:ea typeface="ＭＳ Ｐゴシック" pitchFamily="-112" charset="-128"/>
            </a:endParaRPr>
          </a:p>
          <a:p>
            <a:pPr>
              <a:buFont typeface="Wingdings" pitchFamily="2" charset="2"/>
              <a:buChar char="ü"/>
            </a:pPr>
            <a:r>
              <a:rPr lang="el-GR" dirty="0" smtClean="0">
                <a:solidFill>
                  <a:schemeClr val="tx2">
                    <a:lumMod val="75000"/>
                  </a:schemeClr>
                </a:solidFill>
                <a:ea typeface="ＭＳ Ｐゴシック" pitchFamily="-112" charset="-128"/>
              </a:rPr>
              <a:t>  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  <a:ea typeface="ＭＳ Ｐゴシック" pitchFamily="-112" charset="-128"/>
              </a:rPr>
              <a:t>Στην πραγματικότητα, το λεξιλόγιο συνεχίζει να  μεγαλώνει με το μέγεθος της συλλογής 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7AC0E45A-5E86-45F7-B7C7-F19DB95085A7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42</a:t>
            </a:fld>
            <a:endParaRPr lang="en-US" sz="1200" dirty="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5.1</a:t>
            </a:r>
          </a:p>
        </p:txBody>
      </p:sp>
    </p:spTree>
    <p:extLst>
      <p:ext uri="{BB962C8B-B14F-4D97-AF65-F5344CB8AC3E}">
        <p14:creationId xmlns:p14="http://schemas.microsoft.com/office/powerpoint/2010/main" val="352520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-7813"/>
            <a:ext cx="7886700" cy="998413"/>
          </a:xfrm>
        </p:spPr>
        <p:txBody>
          <a:bodyPr>
            <a:normAutofit/>
          </a:bodyPr>
          <a:lstStyle/>
          <a:p>
            <a:pPr algn="ctr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Λεξιλόγιο και μέγεθος συλλογής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31018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 smtClean="0">
                <a:ea typeface="ＭＳ Ｐゴシック" pitchFamily="-112" charset="-128"/>
              </a:rPr>
              <a:t>Ο </a:t>
            </a:r>
            <a:r>
              <a:rPr lang="el-GR" sz="2400" b="1" dirty="0" smtClean="0">
                <a:ea typeface="ＭＳ Ｐゴシック" pitchFamily="-112" charset="-128"/>
              </a:rPr>
              <a:t>νόμος του </a:t>
            </a:r>
            <a:r>
              <a:rPr lang="en-US" sz="2400" b="1" dirty="0" smtClean="0">
                <a:ea typeface="ＭＳ Ｐゴシック" pitchFamily="-112" charset="-128"/>
              </a:rPr>
              <a:t>Heaps</a:t>
            </a:r>
            <a:r>
              <a:rPr lang="en-US" sz="2400" dirty="0" smtClean="0">
                <a:ea typeface="ＭＳ Ｐゴシック" pitchFamily="-112" charset="-128"/>
              </a:rPr>
              <a:t>: </a:t>
            </a:r>
            <a:endParaRPr lang="el-GR" sz="2400" dirty="0">
              <a:ea typeface="ＭＳ Ｐゴシック" pitchFamily="-112" charset="-128"/>
            </a:endParaRPr>
          </a:p>
          <a:p>
            <a:pPr marL="0" indent="0" algn="ctr">
              <a:buNone/>
            </a:pP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M</a:t>
            </a:r>
            <a:r>
              <a:rPr lang="en-US" sz="2800" i="1" dirty="0" smtClean="0">
                <a:ea typeface="ＭＳ Ｐゴシック" pitchFamily="-112" charset="-128"/>
              </a:rPr>
              <a:t> = k</a:t>
            </a:r>
            <a:r>
              <a:rPr lang="el-GR" sz="2800" i="1" dirty="0" smtClean="0">
                <a:ea typeface="ＭＳ Ｐゴシック" pitchFamily="-112" charset="-128"/>
              </a:rPr>
              <a:t> 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T</a:t>
            </a:r>
            <a:r>
              <a:rPr lang="en-US" sz="2800" i="1" baseline="30000" dirty="0" smtClean="0">
                <a:ea typeface="ＭＳ Ｐゴシック" pitchFamily="-112" charset="-128"/>
              </a:rPr>
              <a:t>b</a:t>
            </a:r>
          </a:p>
          <a:p>
            <a:pPr marL="0" indent="0">
              <a:buNone/>
            </a:pP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M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είναι το μέγεθος του λεξιλογίου (αριθμός όρων),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T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ο αριθμός των </a:t>
            </a:r>
            <a:r>
              <a:rPr lang="en-US" sz="2400" dirty="0" smtClean="0">
                <a:ea typeface="ＭＳ Ｐゴシック" pitchFamily="-112" charset="-128"/>
              </a:rPr>
              <a:t>tokens </a:t>
            </a:r>
            <a:r>
              <a:rPr lang="el-GR" sz="2400" dirty="0" smtClean="0">
                <a:ea typeface="ＭＳ Ｐゴシック" pitchFamily="-112" charset="-128"/>
              </a:rPr>
              <a:t>στη συλλογή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περιγράφει πόσο μεγαλώνει το λεξιλόγιο όσο μεγαλώνει η 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συλλογή (το συνολικό μήκος των εγγράφων)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0" indent="0">
              <a:buNone/>
              <a:tabLst>
                <a:tab pos="1792288" algn="l"/>
              </a:tabLst>
            </a:pPr>
            <a:endParaRPr lang="el-GR" sz="800" dirty="0" smtClean="0">
              <a:ea typeface="ＭＳ Ｐゴシック" pitchFamily="-112" charset="-128"/>
            </a:endParaRPr>
          </a:p>
          <a:p>
            <a:pPr defTabSz="179388">
              <a:tabLst>
                <a:tab pos="6184900" algn="l"/>
              </a:tabLst>
            </a:pPr>
            <a:r>
              <a:rPr lang="el-GR" dirty="0" smtClean="0">
                <a:ea typeface="ＭＳ Ｐゴシック" pitchFamily="-112" charset="-128"/>
              </a:rPr>
              <a:t>Συνήθης τιμές</a:t>
            </a:r>
            <a:r>
              <a:rPr lang="en-US" dirty="0" smtClean="0">
                <a:ea typeface="ＭＳ Ｐゴシック" pitchFamily="-112" charset="-128"/>
              </a:rPr>
              <a:t>: 30 ≤</a:t>
            </a:r>
            <a:r>
              <a:rPr lang="en-US" dirty="0" smtClean="0">
                <a:solidFill>
                  <a:srgbClr val="FF0000"/>
                </a:solidFill>
                <a:ea typeface="ＭＳ Ｐゴシック" pitchFamily="-112" charset="-128"/>
              </a:rPr>
              <a:t> </a:t>
            </a:r>
            <a:r>
              <a:rPr lang="en-US" i="1" dirty="0" smtClean="0">
                <a:solidFill>
                  <a:srgbClr val="FF0000"/>
                </a:solidFill>
                <a:ea typeface="ＭＳ Ｐゴシック" pitchFamily="-112" charset="-128"/>
              </a:rPr>
              <a:t>k</a:t>
            </a:r>
            <a:r>
              <a:rPr lang="en-US" dirty="0" smtClean="0">
                <a:solidFill>
                  <a:srgbClr val="FF0000"/>
                </a:solidFill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</a:rPr>
              <a:t>≤ 100 </a:t>
            </a:r>
            <a:r>
              <a:rPr lang="el-GR" dirty="0" smtClean="0">
                <a:ea typeface="ＭＳ Ｐゴシック" pitchFamily="-112" charset="-128"/>
              </a:rPr>
              <a:t>(εξαρτάται από το είδος της συλλογής) και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solidFill>
                  <a:srgbClr val="FF0000"/>
                </a:solidFill>
                <a:ea typeface="ＭＳ Ｐゴシック" pitchFamily="-112" charset="-128"/>
              </a:rPr>
              <a:t>b</a:t>
            </a:r>
            <a:r>
              <a:rPr lang="en-US" dirty="0" smtClean="0">
                <a:ea typeface="ＭＳ Ｐゴシック" pitchFamily="-112" charset="-128"/>
              </a:rPr>
              <a:t> ≈ 0.5</a:t>
            </a:r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80C20BB4-1BBB-4A15-B672-D6215D5524C3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43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8141803" y="28074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5.1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146551"/>
            <a:ext cx="3505200" cy="243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-781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Λεξιλόγιο και μέγεθος συλλογής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628650" y="2209800"/>
            <a:ext cx="7813508" cy="1730250"/>
          </a:xfrm>
        </p:spPr>
        <p:txBody>
          <a:bodyPr>
            <a:noAutofit/>
          </a:bodyPr>
          <a:lstStyle/>
          <a:p>
            <a:r>
              <a:rPr lang="en-US" sz="2400" dirty="0">
                <a:ea typeface="ＭＳ Ｐゴシック" pitchFamily="-112" charset="-128"/>
              </a:rPr>
              <a:t>Diminishing returns: </a:t>
            </a:r>
            <a:r>
              <a:rPr lang="el-GR" sz="2400" dirty="0">
                <a:ea typeface="ＭＳ Ｐゴシック" pitchFamily="-112" charset="-128"/>
              </a:rPr>
              <a:t>μπορούμε γρήγορα να καλύψουμε μέρος του λεξιλογίου, αλλά γίνεται όλο και πιο δύσκολο να το καλύψουμε </a:t>
            </a:r>
            <a:r>
              <a:rPr lang="el-GR" sz="2400" dirty="0" smtClean="0">
                <a:ea typeface="ＭＳ Ｐゴシック" pitchFamily="-112" charset="-128"/>
              </a:rPr>
              <a:t>όλο</a:t>
            </a:r>
          </a:p>
          <a:p>
            <a:endParaRPr lang="el-GR" sz="2400" dirty="0">
              <a:ea typeface="ＭＳ Ｐゴシック" pitchFamily="-112" charset="-128"/>
            </a:endParaRPr>
          </a:p>
          <a:p>
            <a:r>
              <a:rPr lang="el-GR" sz="2400" dirty="0" smtClean="0">
                <a:ea typeface="ＭＳ Ｐゴシック" pitchFamily="-112" charset="-128"/>
              </a:rPr>
              <a:t>Σε</a:t>
            </a:r>
            <a:r>
              <a:rPr lang="en-US" sz="2400" dirty="0" smtClean="0">
                <a:ea typeface="ＭＳ Ｐゴシック" pitchFamily="-112" charset="-128"/>
              </a:rPr>
              <a:t> log-log plot </a:t>
            </a:r>
            <a:r>
              <a:rPr lang="el-GR" sz="2400" dirty="0" smtClean="0">
                <a:ea typeface="ＭＳ Ｐゴシック" pitchFamily="-112" charset="-128"/>
              </a:rPr>
              <a:t>του μεγέθους Μ του λεξιλογίου με το Τ, ο νόμος προβλέπει γραμμή με κλίση περίπου </a:t>
            </a:r>
            <a:r>
              <a:rPr lang="en-US" sz="2400" dirty="0" smtClean="0">
                <a:ea typeface="ＭＳ Ｐゴシック" pitchFamily="-112" charset="-128"/>
              </a:rPr>
              <a:t> ½</a:t>
            </a:r>
            <a:endParaRPr lang="el-GR" sz="2400" dirty="0">
              <a:ea typeface="ＭＳ Ｐゴシック" pitchFamily="-112" charset="-128"/>
            </a:endParaRPr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80C20BB4-1BBB-4A15-B672-D6215D5524C3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44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5.1</a:t>
            </a:r>
          </a:p>
        </p:txBody>
      </p:sp>
    </p:spTree>
    <p:extLst>
      <p:ext uri="{BB962C8B-B14F-4D97-AF65-F5344CB8AC3E}">
        <p14:creationId xmlns:p14="http://schemas.microsoft.com/office/powerpoint/2010/main" val="301115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886200" y="609600"/>
            <a:ext cx="3008313" cy="1162050"/>
          </a:xfrm>
        </p:spPr>
        <p:txBody>
          <a:bodyPr/>
          <a:lstStyle/>
          <a:p>
            <a:r>
              <a:rPr lang="en-US" sz="4000" b="0" dirty="0" smtClean="0">
                <a:ea typeface="ＭＳ Ｐゴシック" pitchFamily="-112" charset="-128"/>
              </a:rPr>
              <a:t>Heaps’ Law</a:t>
            </a:r>
          </a:p>
        </p:txBody>
      </p:sp>
      <p:pic>
        <p:nvPicPr>
          <p:cNvPr id="29699" name="Content Placeholder 3" descr="heaps.gif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933" y="1190625"/>
            <a:ext cx="4629150" cy="4273619"/>
          </a:xfrm>
        </p:spPr>
      </p:pic>
      <p:sp>
        <p:nvSpPr>
          <p:cNvPr id="29700" name="Text Placeholder 4"/>
          <p:cNvSpPr>
            <a:spLocks noGrp="1"/>
          </p:cNvSpPr>
          <p:nvPr>
            <p:ph type="body" sz="half" idx="2"/>
          </p:nvPr>
        </p:nvSpPr>
        <p:spPr>
          <a:xfrm>
            <a:off x="256256" y="1023937"/>
            <a:ext cx="3617912" cy="4800600"/>
          </a:xfrm>
        </p:spPr>
        <p:txBody>
          <a:bodyPr/>
          <a:lstStyle/>
          <a:p>
            <a:r>
              <a:rPr lang="el-GR" sz="2400" dirty="0" smtClean="0">
                <a:ea typeface="ＭＳ Ｐゴシック" pitchFamily="-112" charset="-128"/>
              </a:rPr>
              <a:t>Για το</a:t>
            </a:r>
            <a:r>
              <a:rPr lang="en-US" sz="2400" dirty="0" smtClean="0">
                <a:ea typeface="ＭＳ Ｐゴシック" pitchFamily="-112" charset="-128"/>
              </a:rPr>
              <a:t> RCV1, </a:t>
            </a:r>
            <a:r>
              <a:rPr lang="el-GR" sz="2400" dirty="0" smtClean="0">
                <a:ea typeface="ＭＳ Ｐゴシック" pitchFamily="-112" charset="-128"/>
              </a:rPr>
              <a:t>η διακεκομμένη γραμμή </a:t>
            </a:r>
            <a:endParaRPr lang="en-US" sz="2400" dirty="0" smtClean="0">
              <a:ea typeface="ＭＳ Ｐゴシック" pitchFamily="-112" charset="-128"/>
            </a:endParaRPr>
          </a:p>
          <a:p>
            <a:r>
              <a:rPr lang="en-US" sz="2400" dirty="0" smtClean="0">
                <a:solidFill>
                  <a:srgbClr val="A40508"/>
                </a:solidFill>
                <a:ea typeface="ＭＳ Ｐゴシック" pitchFamily="-112" charset="-128"/>
              </a:rPr>
              <a:t>log</a:t>
            </a:r>
            <a:r>
              <a:rPr lang="en-US" sz="2400" baseline="-25000" dirty="0" smtClean="0">
                <a:solidFill>
                  <a:srgbClr val="A40508"/>
                </a:solidFill>
                <a:ea typeface="ＭＳ Ｐゴシック" pitchFamily="-112" charset="-128"/>
              </a:rPr>
              <a:t>10</a:t>
            </a:r>
            <a:r>
              <a:rPr lang="en-US" sz="2400" i="1" dirty="0" smtClean="0">
                <a:solidFill>
                  <a:srgbClr val="A40508"/>
                </a:solidFill>
                <a:ea typeface="ＭＳ Ｐゴシック" pitchFamily="-112" charset="-128"/>
              </a:rPr>
              <a:t>M</a:t>
            </a:r>
            <a:r>
              <a:rPr lang="en-US" sz="2400" dirty="0" smtClean="0">
                <a:solidFill>
                  <a:srgbClr val="A40508"/>
                </a:solidFill>
                <a:ea typeface="ＭＳ Ｐゴシック" pitchFamily="-112" charset="-128"/>
              </a:rPr>
              <a:t> = 0.49 log</a:t>
            </a:r>
            <a:r>
              <a:rPr lang="en-US" sz="2400" baseline="-25000" dirty="0" smtClean="0">
                <a:solidFill>
                  <a:srgbClr val="A40508"/>
                </a:solidFill>
                <a:ea typeface="ＭＳ Ｐゴシック" pitchFamily="-112" charset="-128"/>
              </a:rPr>
              <a:t>10</a:t>
            </a:r>
            <a:r>
              <a:rPr lang="en-US" sz="2400" i="1" dirty="0" smtClean="0">
                <a:solidFill>
                  <a:srgbClr val="A40508"/>
                </a:solidFill>
                <a:ea typeface="ＭＳ Ｐゴシック" pitchFamily="-112" charset="-128"/>
              </a:rPr>
              <a:t>T</a:t>
            </a:r>
            <a:r>
              <a:rPr lang="en-US" sz="2400" dirty="0" smtClean="0">
                <a:solidFill>
                  <a:srgbClr val="A40508"/>
                </a:solidFill>
                <a:ea typeface="ＭＳ Ｐゴシック" pitchFamily="-112" charset="-128"/>
              </a:rPr>
              <a:t> + 1.64</a:t>
            </a:r>
            <a:r>
              <a:rPr lang="en-US" sz="2800" dirty="0" smtClean="0">
                <a:solidFill>
                  <a:srgbClr val="A40508"/>
                </a:solidFill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(</a:t>
            </a:r>
            <a:r>
              <a:rPr lang="en-US" sz="2400" dirty="0" smtClean="0">
                <a:ea typeface="ＭＳ Ｐゴシック" pitchFamily="-112" charset="-128"/>
              </a:rPr>
              <a:t>best </a:t>
            </a:r>
            <a:r>
              <a:rPr lang="en-US" sz="2400" dirty="0">
                <a:ea typeface="ＭＳ Ｐゴシック" pitchFamily="-112" charset="-128"/>
              </a:rPr>
              <a:t>least squares </a:t>
            </a:r>
            <a:r>
              <a:rPr lang="en-US" sz="2400" dirty="0" smtClean="0">
                <a:ea typeface="ＭＳ Ｐゴシック" pitchFamily="-112" charset="-128"/>
              </a:rPr>
              <a:t>fit</a:t>
            </a:r>
            <a:r>
              <a:rPr lang="el-GR" sz="2400" dirty="0" smtClean="0">
                <a:ea typeface="ＭＳ Ｐゴシック" pitchFamily="-112" charset="-128"/>
              </a:rPr>
              <a:t>)</a:t>
            </a:r>
            <a:endParaRPr lang="en-US" sz="2400" dirty="0">
              <a:ea typeface="ＭＳ Ｐゴシック" pitchFamily="-112" charset="-128"/>
            </a:endParaRPr>
          </a:p>
          <a:p>
            <a:r>
              <a:rPr lang="el-GR" sz="2400" dirty="0" smtClean="0">
                <a:ea typeface="ＭＳ Ｐゴシック" pitchFamily="-112" charset="-128"/>
              </a:rPr>
              <a:t>Οπότε</a:t>
            </a:r>
            <a:r>
              <a:rPr lang="en-US" sz="2400" dirty="0" smtClean="0">
                <a:ea typeface="ＭＳ Ｐゴシック" pitchFamily="-112" charset="-128"/>
              </a:rPr>
              <a:t>, </a:t>
            </a:r>
            <a:r>
              <a:rPr lang="en-US" sz="2400" i="1" dirty="0" smtClean="0">
                <a:solidFill>
                  <a:srgbClr val="A40508"/>
                </a:solidFill>
                <a:ea typeface="ＭＳ Ｐゴシック" pitchFamily="-112" charset="-128"/>
              </a:rPr>
              <a:t>M</a:t>
            </a:r>
            <a:r>
              <a:rPr lang="en-US" sz="2400" dirty="0" smtClean="0">
                <a:solidFill>
                  <a:srgbClr val="A40508"/>
                </a:solidFill>
                <a:ea typeface="ＭＳ Ｐゴシック" pitchFamily="-112" charset="-128"/>
              </a:rPr>
              <a:t> = 10</a:t>
            </a:r>
            <a:r>
              <a:rPr lang="en-US" sz="2400" baseline="30000" dirty="0" smtClean="0">
                <a:solidFill>
                  <a:srgbClr val="A40508"/>
                </a:solidFill>
                <a:ea typeface="ＭＳ Ｐゴシック" pitchFamily="-112" charset="-128"/>
              </a:rPr>
              <a:t>1.64</a:t>
            </a:r>
            <a:r>
              <a:rPr lang="en-US" sz="2400" i="1" dirty="0" smtClean="0">
                <a:solidFill>
                  <a:srgbClr val="A40508"/>
                </a:solidFill>
                <a:ea typeface="ＭＳ Ｐゴシック" pitchFamily="-112" charset="-128"/>
              </a:rPr>
              <a:t>T</a:t>
            </a:r>
            <a:r>
              <a:rPr lang="en-US" sz="2400" baseline="30000" dirty="0" smtClean="0">
                <a:solidFill>
                  <a:srgbClr val="A40508"/>
                </a:solidFill>
                <a:ea typeface="ＭＳ Ｐゴシック" pitchFamily="-112" charset="-128"/>
              </a:rPr>
              <a:t>0.49</a:t>
            </a:r>
            <a:r>
              <a:rPr lang="el-GR" sz="2400" dirty="0" smtClean="0">
                <a:ea typeface="ＭＳ Ｐゴシック" pitchFamily="-112" charset="-128"/>
              </a:rPr>
              <a:t>, άρα </a:t>
            </a:r>
            <a:r>
              <a:rPr lang="en-US" sz="2400" i="1" dirty="0" smtClean="0">
                <a:ea typeface="ＭＳ Ｐゴシック" pitchFamily="-112" charset="-128"/>
              </a:rPr>
              <a:t>k</a:t>
            </a:r>
            <a:r>
              <a:rPr lang="en-US" sz="2400" dirty="0" smtClean="0">
                <a:ea typeface="ＭＳ Ｐゴシック" pitchFamily="-112" charset="-128"/>
              </a:rPr>
              <a:t> = 10</a:t>
            </a:r>
            <a:r>
              <a:rPr lang="en-US" sz="2400" baseline="30000" dirty="0" smtClean="0">
                <a:ea typeface="ＭＳ Ｐゴシック" pitchFamily="-112" charset="-128"/>
              </a:rPr>
              <a:t>1.64 </a:t>
            </a:r>
            <a:r>
              <a:rPr lang="en-US" sz="2400" dirty="0" smtClean="0">
                <a:ea typeface="ＭＳ Ｐゴシック" pitchFamily="-112" charset="-128"/>
              </a:rPr>
              <a:t>≈ 44 and </a:t>
            </a:r>
            <a:r>
              <a:rPr lang="en-US" sz="2400" i="1" dirty="0" smtClean="0">
                <a:ea typeface="ＭＳ Ｐゴシック" pitchFamily="-112" charset="-128"/>
              </a:rPr>
              <a:t>b</a:t>
            </a:r>
            <a:r>
              <a:rPr lang="en-US" sz="2400" dirty="0" smtClean="0">
                <a:ea typeface="ＭＳ Ｐゴシック" pitchFamily="-112" charset="-128"/>
              </a:rPr>
              <a:t> = 0.49.</a:t>
            </a:r>
          </a:p>
          <a:p>
            <a:endParaRPr lang="en-US" sz="1100" dirty="0" smtClean="0">
              <a:ea typeface="ＭＳ Ｐゴシック" pitchFamily="-112" charset="-128"/>
            </a:endParaRPr>
          </a:p>
          <a:p>
            <a:r>
              <a:rPr lang="el-GR" sz="2400" dirty="0" smtClean="0">
                <a:ea typeface="ＭＳ Ｐゴシック" pitchFamily="-112" charset="-128"/>
              </a:rPr>
              <a:t>Καλή προσέγγιση για το </a:t>
            </a:r>
            <a:r>
              <a:rPr lang="en-US" sz="2400" dirty="0" smtClean="0">
                <a:ea typeface="ＭＳ Ｐゴシック" pitchFamily="-112" charset="-128"/>
              </a:rPr>
              <a:t>Reuters RCV1!</a:t>
            </a:r>
            <a:endParaRPr lang="en-US" sz="1800" dirty="0" smtClean="0">
              <a:ea typeface="ＭＳ Ｐゴシック" pitchFamily="-112" charset="-128"/>
            </a:endParaRPr>
          </a:p>
          <a:p>
            <a:r>
              <a:rPr lang="el-GR" sz="2400" dirty="0" smtClean="0">
                <a:ea typeface="ＭＳ Ｐゴシック" pitchFamily="-112" charset="-128"/>
              </a:rPr>
              <a:t>Για το πρώτα 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-112" charset="-128"/>
              </a:rPr>
              <a:t>1,000,020</a:t>
            </a:r>
            <a:r>
              <a:rPr lang="en-US" sz="2400" dirty="0" smtClean="0">
                <a:ea typeface="ＭＳ Ｐゴシック" pitchFamily="-112" charset="-128"/>
              </a:rPr>
              <a:t> tokens,</a:t>
            </a:r>
            <a:r>
              <a:rPr lang="el-GR" sz="2400" dirty="0" smtClean="0">
                <a:ea typeface="ＭＳ Ｐゴシック" pitchFamily="-112" charset="-128"/>
              </a:rPr>
              <a:t> ο νόμος προβλέπει </a:t>
            </a:r>
            <a:r>
              <a:rPr lang="en-US" sz="2400" dirty="0" smtClean="0">
                <a:ea typeface="ＭＳ Ｐゴシック" pitchFamily="-112" charset="-128"/>
              </a:rPr>
              <a:t> 38,323 </a:t>
            </a:r>
            <a:r>
              <a:rPr lang="el-GR" sz="2400" dirty="0" smtClean="0">
                <a:ea typeface="ＭＳ Ｐゴシック" pitchFamily="-112" charset="-128"/>
              </a:rPr>
              <a:t>όρους, στην πραγματικότητα </a:t>
            </a:r>
            <a:r>
              <a:rPr lang="en-US" sz="2400" dirty="0" smtClean="0">
                <a:ea typeface="ＭＳ Ｐゴシック" pitchFamily="-112" charset="-128"/>
              </a:rPr>
              <a:t>38,365</a:t>
            </a:r>
          </a:p>
        </p:txBody>
      </p:sp>
      <p:sp>
        <p:nvSpPr>
          <p:cNvPr id="29703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2D63DD20-80B6-45A3-A40D-785CA2952A84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45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2970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5.1</a:t>
            </a:r>
          </a:p>
        </p:txBody>
      </p:sp>
    </p:spTree>
    <p:extLst>
      <p:ext uri="{BB962C8B-B14F-4D97-AF65-F5344CB8AC3E}">
        <p14:creationId xmlns:p14="http://schemas.microsoft.com/office/powerpoint/2010/main" val="133031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Ο νόμος του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Heaps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543800" cy="2514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 smtClean="0"/>
              <a:t>Τα παρακάτω επηρεάζουν το μέγεθος του λεξικού (και την παράμετρο </a:t>
            </a:r>
            <a:r>
              <a:rPr lang="en-US" sz="2400" dirty="0" smtClean="0"/>
              <a:t>k)</a:t>
            </a:r>
            <a:r>
              <a:rPr lang="el-GR" sz="2400" dirty="0" smtClean="0"/>
              <a:t>:</a:t>
            </a:r>
          </a:p>
          <a:p>
            <a:pPr marL="0" indent="0">
              <a:buNone/>
            </a:pPr>
            <a:endParaRPr lang="el-GR" sz="2400" dirty="0" smtClean="0"/>
          </a:p>
          <a:p>
            <a:pPr>
              <a:buFont typeface="Wingdings" pitchFamily="2" charset="2"/>
              <a:buChar char="§"/>
            </a:pPr>
            <a:r>
              <a:rPr lang="el-GR" sz="2400" dirty="0" smtClean="0"/>
              <a:t> </a:t>
            </a:r>
            <a:r>
              <a:rPr lang="en-US" sz="2400" dirty="0" smtClean="0"/>
              <a:t>Stemming</a:t>
            </a:r>
          </a:p>
          <a:p>
            <a:pPr>
              <a:buFont typeface="Wingdings" pitchFamily="2" charset="2"/>
              <a:buChar char="§"/>
            </a:pPr>
            <a:r>
              <a:rPr lang="el-GR" sz="2400" dirty="0" smtClean="0"/>
              <a:t> </a:t>
            </a:r>
            <a:r>
              <a:rPr lang="en-US" sz="2400" dirty="0" smtClean="0"/>
              <a:t>Including numbers</a:t>
            </a:r>
          </a:p>
          <a:p>
            <a:pPr>
              <a:buFont typeface="Wingdings" pitchFamily="2" charset="2"/>
              <a:buChar char="§"/>
            </a:pPr>
            <a:r>
              <a:rPr lang="el-GR" sz="2400" dirty="0" smtClean="0"/>
              <a:t> </a:t>
            </a:r>
            <a:r>
              <a:rPr lang="en-US" sz="2400" dirty="0" smtClean="0"/>
              <a:t>Spelling errors</a:t>
            </a:r>
          </a:p>
          <a:p>
            <a:pPr>
              <a:buFont typeface="Wingdings" pitchFamily="2" charset="2"/>
              <a:buChar char="§"/>
            </a:pPr>
            <a:r>
              <a:rPr lang="el-GR" sz="2400" dirty="0" smtClean="0"/>
              <a:t> </a:t>
            </a:r>
            <a:r>
              <a:rPr lang="en-US" sz="2400" dirty="0" smtClean="0"/>
              <a:t>Case folding</a:t>
            </a:r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D3677038-DD2A-4DB0-84D9-984FC2DD5D84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46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5.1</a:t>
            </a:r>
          </a:p>
        </p:txBody>
      </p:sp>
    </p:spTree>
    <p:extLst>
      <p:ext uri="{BB962C8B-B14F-4D97-AF65-F5344CB8AC3E}">
        <p14:creationId xmlns:p14="http://schemas.microsoft.com/office/powerpoint/2010/main" val="203373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4301" y="13573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Ο νόμος του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Zipf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81000" y="1770270"/>
            <a:ext cx="8033302" cy="3200400"/>
          </a:xfrm>
        </p:spPr>
        <p:txBody>
          <a:bodyPr>
            <a:noAutofit/>
          </a:bodyPr>
          <a:lstStyle/>
          <a:p>
            <a:pPr marL="0" indent="0" algn="just">
              <a:buFont typeface="Wingdings" pitchFamily="2" charset="2"/>
              <a:buChar char="ü"/>
            </a:pPr>
            <a:r>
              <a:rPr lang="el-GR" sz="2800" dirty="0" smtClean="0">
                <a:ea typeface="ＭＳ Ｐゴシック" pitchFamily="-112" charset="-128"/>
              </a:rPr>
              <a:t> </a:t>
            </a:r>
            <a:r>
              <a:rPr lang="en-US" sz="2800" dirty="0" smtClean="0">
                <a:ea typeface="ＭＳ Ｐゴシック" pitchFamily="-112" charset="-128"/>
              </a:rPr>
              <a:t>   </a:t>
            </a:r>
            <a:r>
              <a:rPr lang="el-GR" sz="2400" dirty="0" smtClean="0">
                <a:ea typeface="ＭＳ Ｐゴシック" pitchFamily="-112" charset="-128"/>
              </a:rPr>
              <a:t>Ο νόμος του </a:t>
            </a:r>
            <a:r>
              <a:rPr lang="en-US" sz="2400" dirty="0" smtClean="0">
                <a:ea typeface="ＭＳ Ｐゴシック" pitchFamily="-112" charset="-128"/>
              </a:rPr>
              <a:t>Heaps </a:t>
            </a:r>
            <a:r>
              <a:rPr lang="el-GR" sz="2400" dirty="0" smtClean="0">
                <a:ea typeface="ＭＳ Ｐゴシック" pitchFamily="-112" charset="-128"/>
              </a:rPr>
              <a:t>μας δίνει το μέγεθος του λεξιλογίου μιας συλλογής </a:t>
            </a:r>
            <a:r>
              <a:rPr lang="en-US" sz="2400" dirty="0" smtClean="0">
                <a:ea typeface="ＭＳ Ｐゴシック" pitchFamily="-112" charset="-128"/>
              </a:rPr>
              <a:t>(</a:t>
            </a:r>
            <a:r>
              <a:rPr lang="el-GR" sz="2400" dirty="0" smtClean="0">
                <a:ea typeface="ＭＳ Ｐゴシック" pitchFamily="-112" charset="-128"/>
              </a:rPr>
              <a:t>σε συνάρτηση του μεγέθους της συλλογής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</a:p>
          <a:p>
            <a:pPr marL="0" indent="0" algn="just">
              <a:buFont typeface="Wingdings" pitchFamily="2" charset="2"/>
              <a:buChar char="ü"/>
            </a:pPr>
            <a:endParaRPr lang="el-GR" sz="2800" dirty="0">
              <a:ea typeface="ＭＳ Ｐゴシック" pitchFamily="-112" charset="-128"/>
            </a:endParaRPr>
          </a:p>
          <a:p>
            <a:pPr marL="0" indent="0" algn="just">
              <a:buNone/>
            </a:pPr>
            <a:r>
              <a:rPr lang="el-GR" sz="2800" dirty="0" smtClean="0">
                <a:ea typeface="ＭＳ Ｐゴシック" pitchFamily="-112" charset="-128"/>
              </a:rPr>
              <a:t>Θα εξετάσουμε τη </a:t>
            </a:r>
            <a:r>
              <a:rPr lang="el-GR" sz="2800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σχετική συχνότητα </a:t>
            </a:r>
            <a:r>
              <a:rPr lang="el-GR" sz="2800" dirty="0" smtClean="0">
                <a:ea typeface="ＭＳ Ｐゴシック" pitchFamily="-112" charset="-128"/>
              </a:rPr>
              <a:t>των όρων </a:t>
            </a:r>
          </a:p>
          <a:p>
            <a:pPr marL="0" indent="0" algn="just">
              <a:buNone/>
            </a:pPr>
            <a:endParaRPr lang="en-US" sz="2800" dirty="0" smtClean="0">
              <a:ea typeface="ＭＳ Ｐゴシック" pitchFamily="-112" charset="-128"/>
            </a:endParaRPr>
          </a:p>
          <a:p>
            <a:pPr algn="just"/>
            <a:r>
              <a:rPr lang="el-GR" sz="2800" dirty="0" smtClean="0">
                <a:ea typeface="ＭＳ Ｐゴシック" pitchFamily="-112" charset="-128"/>
              </a:rPr>
              <a:t>Στις φυσικές γλώσσες, υπάρχουν </a:t>
            </a:r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λίγοι</a:t>
            </a:r>
            <a:r>
              <a:rPr lang="el-GR" sz="2800" dirty="0" smtClean="0">
                <a:ea typeface="ＭＳ Ｐゴシック" pitchFamily="-112" charset="-128"/>
              </a:rPr>
              <a:t> πολύ </a:t>
            </a:r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συχνοί</a:t>
            </a:r>
            <a:r>
              <a:rPr lang="el-GR" sz="2800" dirty="0" smtClean="0">
                <a:ea typeface="ＭＳ Ｐゴシック" pitchFamily="-112" charset="-128"/>
              </a:rPr>
              <a:t> όροι και πάρα </a:t>
            </a:r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πολύ</a:t>
            </a:r>
            <a:r>
              <a:rPr lang="el-GR" sz="2800" dirty="0" smtClean="0">
                <a:ea typeface="ＭＳ Ｐゴシック" pitchFamily="-112" charset="-128"/>
              </a:rPr>
              <a:t> </a:t>
            </a:r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σπάνιοι 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D3677038-DD2A-4DB0-84D9-984FC2DD5D84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47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5.1</a:t>
            </a:r>
          </a:p>
        </p:txBody>
      </p:sp>
    </p:spTree>
    <p:extLst>
      <p:ext uri="{BB962C8B-B14F-4D97-AF65-F5344CB8AC3E}">
        <p14:creationId xmlns:p14="http://schemas.microsoft.com/office/powerpoint/2010/main" val="81416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28650" y="18828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Ο νόμος του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Zipf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228600" y="1436823"/>
            <a:ext cx="8686800" cy="4320540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 smtClean="0">
                <a:ea typeface="ＭＳ Ｐゴシック" pitchFamily="-112" charset="-128"/>
              </a:rPr>
              <a:t>Ο </a:t>
            </a:r>
            <a:r>
              <a:rPr lang="el-GR" sz="2400" b="1" dirty="0" smtClean="0">
                <a:ea typeface="ＭＳ Ｐゴシック" pitchFamily="-112" charset="-128"/>
              </a:rPr>
              <a:t>νόμος του </a:t>
            </a:r>
            <a:r>
              <a:rPr lang="en-US" sz="2400" b="1" dirty="0" err="1" smtClean="0">
                <a:ea typeface="ＭＳ Ｐゴシック" pitchFamily="-112" charset="-128"/>
              </a:rPr>
              <a:t>Zipf</a:t>
            </a:r>
            <a:r>
              <a:rPr lang="en-US" sz="2400" b="1" dirty="0" smtClean="0">
                <a:ea typeface="ＭＳ Ｐゴシック" pitchFamily="-112" charset="-128"/>
              </a:rPr>
              <a:t>: </a:t>
            </a:r>
            <a:r>
              <a:rPr lang="el-GR" sz="2400" b="1" dirty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Ο </a:t>
            </a:r>
            <a:r>
              <a:rPr lang="en-US" sz="2400" dirty="0" err="1" smtClean="0">
                <a:ea typeface="ＭＳ Ｐゴシック" pitchFamily="-112" charset="-128"/>
              </a:rPr>
              <a:t>i</a:t>
            </a:r>
            <a:r>
              <a:rPr lang="en-US" sz="2400" dirty="0" smtClean="0">
                <a:ea typeface="ＭＳ Ｐゴシック" pitchFamily="-112" charset="-128"/>
              </a:rPr>
              <a:t>-</a:t>
            </a:r>
            <a:r>
              <a:rPr lang="el-GR" sz="2400" dirty="0" err="1" smtClean="0">
                <a:ea typeface="ＭＳ Ｐゴシック" pitchFamily="-112" charset="-128"/>
              </a:rPr>
              <a:t>οστός</a:t>
            </a:r>
            <a:r>
              <a:rPr lang="el-GR" sz="2400" dirty="0" smtClean="0">
                <a:ea typeface="ＭＳ Ｐゴシック" pitchFamily="-112" charset="-128"/>
              </a:rPr>
              <a:t> πιο συχνός όρος έχει συχνότητα ανάλογη του </a:t>
            </a:r>
            <a:r>
              <a:rPr lang="en-US" sz="2400" dirty="0" smtClean="0">
                <a:ea typeface="ＭＳ Ｐゴシック" pitchFamily="-112" charset="-128"/>
              </a:rPr>
              <a:t>1/</a:t>
            </a:r>
            <a:r>
              <a:rPr lang="en-US" sz="2400" i="1" dirty="0" err="1" smtClean="0">
                <a:ea typeface="ＭＳ Ｐゴシック" pitchFamily="-112" charset="-128"/>
              </a:rPr>
              <a:t>i</a:t>
            </a:r>
            <a:r>
              <a:rPr lang="en-US" sz="2400" dirty="0" smtClean="0">
                <a:ea typeface="ＭＳ Ｐゴシック" pitchFamily="-112" charset="-128"/>
              </a:rPr>
              <a:t> .</a:t>
            </a:r>
            <a:endParaRPr lang="el-GR" sz="2400" dirty="0" smtClean="0">
              <a:ea typeface="ＭＳ Ｐゴシック" pitchFamily="-112" charset="-128"/>
            </a:endParaRPr>
          </a:p>
          <a:p>
            <a:pPr marL="0" indent="0" algn="ctr">
              <a:buNone/>
            </a:pPr>
            <a:r>
              <a:rPr lang="en-US" sz="2400" dirty="0" err="1" smtClean="0">
                <a:ea typeface="ＭＳ Ｐゴシック" pitchFamily="-112" charset="-128"/>
              </a:rPr>
              <a:t>cf</a:t>
            </a:r>
            <a:r>
              <a:rPr lang="en-US" sz="2400" i="1" baseline="-25000" dirty="0" err="1" smtClean="0">
                <a:ea typeface="ＭＳ Ｐゴシック" pitchFamily="-112" charset="-128"/>
              </a:rPr>
              <a:t>i</a:t>
            </a:r>
            <a:r>
              <a:rPr lang="en-US" sz="2400" dirty="0" smtClean="0">
                <a:ea typeface="ＭＳ Ｐゴシック" pitchFamily="-112" charset="-128"/>
              </a:rPr>
              <a:t> ∝ 1/</a:t>
            </a:r>
            <a:r>
              <a:rPr lang="en-US" sz="2400" i="1" dirty="0" err="1" smtClean="0">
                <a:ea typeface="ＭＳ Ｐゴシック" pitchFamily="-112" charset="-128"/>
              </a:rPr>
              <a:t>i</a:t>
            </a:r>
            <a:r>
              <a:rPr lang="en-US" sz="2400" i="1" dirty="0" smtClean="0">
                <a:ea typeface="ＭＳ Ｐゴシック" pitchFamily="-112" charset="-128"/>
              </a:rPr>
              <a:t> = K/</a:t>
            </a:r>
            <a:r>
              <a:rPr lang="en-US" sz="2400" i="1" dirty="0" err="1" smtClean="0">
                <a:ea typeface="ＭＳ Ｐゴシック" pitchFamily="-112" charset="-128"/>
              </a:rPr>
              <a:t>i</a:t>
            </a:r>
            <a:r>
              <a:rPr lang="en-US" sz="2400" i="1" dirty="0" smtClean="0">
                <a:ea typeface="ＭＳ Ｐゴシック" pitchFamily="-112" charset="-128"/>
              </a:rPr>
              <a:t> </a:t>
            </a:r>
            <a:endParaRPr lang="el-GR" sz="2400" i="1" dirty="0" smtClean="0">
              <a:ea typeface="ＭＳ Ｐゴシック" pitchFamily="-112" charset="-128"/>
            </a:endParaRPr>
          </a:p>
          <a:p>
            <a:pPr marL="0" lvl="1" indent="0">
              <a:buNone/>
            </a:pPr>
            <a:r>
              <a:rPr lang="en-US" sz="2400" dirty="0" err="1" smtClean="0">
                <a:ea typeface="ＭＳ Ｐゴシック" pitchFamily="-112" charset="-128"/>
              </a:rPr>
              <a:t>cf</a:t>
            </a:r>
            <a:r>
              <a:rPr lang="en-US" sz="2400" i="1" baseline="-25000" dirty="0" err="1" smtClean="0">
                <a:ea typeface="ＭＳ Ｐゴシック" pitchFamily="-112" charset="-128"/>
              </a:rPr>
              <a:t>i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n-US" sz="2400" u="sng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collection frequency</a:t>
            </a:r>
            <a:r>
              <a:rPr lang="en-US" sz="2400" dirty="0" smtClean="0">
                <a:ea typeface="ＭＳ Ｐゴシック" pitchFamily="-112" charset="-128"/>
              </a:rPr>
              <a:t>: </a:t>
            </a:r>
            <a:r>
              <a:rPr lang="el-GR" sz="2400" dirty="0" smtClean="0">
                <a:ea typeface="ＭＳ Ｐゴシック" pitchFamily="-112" charset="-128"/>
              </a:rPr>
              <a:t>ο αριθμός εμφανίσεων του όρου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n-US" sz="2400" dirty="0" err="1" smtClean="0">
                <a:ea typeface="ＭＳ Ｐゴシック" pitchFamily="-112" charset="-128"/>
              </a:rPr>
              <a:t>t</a:t>
            </a:r>
            <a:r>
              <a:rPr lang="en-US" sz="2400" i="1" baseline="-25000" dirty="0" err="1" smtClean="0">
                <a:ea typeface="ＭＳ Ｐゴシック" pitchFamily="-112" charset="-128"/>
              </a:rPr>
              <a:t>i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στη συλλογή</a:t>
            </a:r>
          </a:p>
          <a:p>
            <a:pPr marL="0" lvl="1" indent="0">
              <a:spcBef>
                <a:spcPts val="750"/>
              </a:spcBef>
              <a:buNone/>
            </a:pPr>
            <a:r>
              <a:rPr lang="en-US" sz="2000" i="1" dirty="0">
                <a:ea typeface="ＭＳ Ｐゴシック" pitchFamily="-112" charset="-128"/>
              </a:rPr>
              <a:t>K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μια </a:t>
            </a:r>
            <a:r>
              <a:rPr lang="en-US" sz="2000" dirty="0">
                <a:ea typeface="ＭＳ Ｐゴシック" pitchFamily="-112" charset="-128"/>
              </a:rPr>
              <a:t>normalizing </a:t>
            </a:r>
            <a:r>
              <a:rPr lang="en-US" sz="2000" dirty="0" smtClean="0">
                <a:ea typeface="ＭＳ Ｐゴシック" pitchFamily="-112" charset="-128"/>
              </a:rPr>
              <a:t>constant</a:t>
            </a:r>
            <a:endParaRPr lang="el-GR" sz="2000" dirty="0" smtClean="0">
              <a:ea typeface="ＭＳ Ｐゴシック" pitchFamily="-112" charset="-128"/>
            </a:endParaRPr>
          </a:p>
          <a:p>
            <a:pPr marL="0" lvl="1" indent="0">
              <a:spcBef>
                <a:spcPts val="750"/>
              </a:spcBef>
              <a:buNone/>
            </a:pPr>
            <a:endParaRPr lang="el-GR" sz="2000" i="1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0" lvl="1" indent="0">
              <a:spcBef>
                <a:spcPts val="750"/>
              </a:spcBef>
              <a:buNone/>
            </a:pPr>
            <a:r>
              <a:rPr lang="en-US" sz="2400" i="1" dirty="0" smtClean="0">
                <a:ea typeface="ＭＳ Ｐゴシック" pitchFamily="-112" charset="-128"/>
              </a:rPr>
              <a:t>H </a:t>
            </a:r>
            <a:r>
              <a:rPr lang="el-GR" sz="2400" i="1" dirty="0">
                <a:ea typeface="ＭＳ Ｐゴシック" pitchFamily="-112" charset="-128"/>
              </a:rPr>
              <a:t>συχνότητα εμφάνισης ενός όρου είναι αντιστρόφως ανάλογη της θέσης του στη διάταξη με βάση τις </a:t>
            </a:r>
            <a:r>
              <a:rPr lang="el-GR" sz="2400" i="1" dirty="0" smtClean="0">
                <a:ea typeface="ＭＳ Ｐゴシック" pitchFamily="-112" charset="-128"/>
              </a:rPr>
              <a:t>συχνότητες</a:t>
            </a:r>
            <a:endParaRPr lang="en-US" sz="2400" i="1" dirty="0">
              <a:ea typeface="ＭＳ Ｐゴシック" pitchFamily="-112" charset="-128"/>
            </a:endParaRPr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D3677038-DD2A-4DB0-84D9-984FC2DD5D84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48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5.1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60684" y="4800600"/>
            <a:ext cx="832432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Font typeface="Wingdings" pitchFamily="-11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Font typeface="Wingdings" pitchFamily="-11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BA3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6E7E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itchFamily="49" charset="0"/>
              <a:buChar char="o"/>
            </a:pPr>
            <a:r>
              <a:rPr lang="el-GR" sz="2000" dirty="0" smtClean="0">
                <a:ea typeface="ＭＳ Ｐゴシック" pitchFamily="-112" charset="-128"/>
              </a:rPr>
              <a:t>Αν ο πιο συχνός όρος </a:t>
            </a:r>
            <a:r>
              <a:rPr lang="en-US" sz="2000" dirty="0" smtClean="0">
                <a:ea typeface="ＭＳ Ｐゴシック" pitchFamily="-112" charset="-128"/>
              </a:rPr>
              <a:t> (</a:t>
            </a:r>
            <a:r>
              <a:rPr lang="el-GR" sz="2000" dirty="0" smtClean="0">
                <a:ea typeface="ＭＳ Ｐゴシック" pitchFamily="-112" charset="-128"/>
              </a:rPr>
              <a:t>ο όρος </a:t>
            </a:r>
            <a:r>
              <a:rPr lang="en-US" sz="2000" i="1" dirty="0" smtClean="0">
                <a:ea typeface="ＭＳ Ｐゴシック" pitchFamily="-112" charset="-128"/>
              </a:rPr>
              <a:t>the</a:t>
            </a:r>
            <a:r>
              <a:rPr lang="en-US" sz="2000" dirty="0" smtClean="0">
                <a:ea typeface="ＭＳ Ｐゴシック" pitchFamily="-112" charset="-128"/>
              </a:rPr>
              <a:t>) </a:t>
            </a:r>
            <a:r>
              <a:rPr lang="el-GR" sz="2000" dirty="0" smtClean="0">
                <a:ea typeface="ＭＳ Ｐゴシック" pitchFamily="-112" charset="-128"/>
              </a:rPr>
              <a:t>εμφανίζεται </a:t>
            </a:r>
            <a:r>
              <a:rPr lang="en-US" sz="2000" dirty="0" smtClean="0">
                <a:ea typeface="ＭＳ Ｐゴシック" pitchFamily="-112" charset="-128"/>
              </a:rPr>
              <a:t>cf</a:t>
            </a:r>
            <a:r>
              <a:rPr lang="en-US" sz="2000" i="1" baseline="-25000" dirty="0" smtClean="0">
                <a:ea typeface="ＭＳ Ｐゴシック" pitchFamily="-112" charset="-128"/>
              </a:rPr>
              <a:t>1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φορές</a:t>
            </a:r>
            <a:endParaRPr lang="el-GR" sz="2000" dirty="0">
              <a:ea typeface="ＭＳ Ｐゴシック" pitchFamily="-112" charset="-128"/>
            </a:endParaRPr>
          </a:p>
          <a:p>
            <a:pPr lvl="1">
              <a:buFont typeface="Courier New" pitchFamily="49" charset="0"/>
              <a:buChar char="o"/>
            </a:pPr>
            <a:r>
              <a:rPr lang="el-GR" sz="2000" dirty="0" smtClean="0">
                <a:ea typeface="ＭＳ Ｐゴシック" pitchFamily="-112" charset="-128"/>
              </a:rPr>
              <a:t>Τότε ο δεύτερος πιο συχνός</a:t>
            </a:r>
            <a:r>
              <a:rPr lang="en-US" sz="2000" dirty="0" smtClean="0">
                <a:ea typeface="ＭＳ Ｐゴシック" pitchFamily="-112" charset="-128"/>
              </a:rPr>
              <a:t> (</a:t>
            </a:r>
            <a:r>
              <a:rPr lang="en-US" sz="2000" i="1" dirty="0" smtClean="0">
                <a:ea typeface="ＭＳ Ｐゴシック" pitchFamily="-112" charset="-128"/>
              </a:rPr>
              <a:t>of</a:t>
            </a:r>
            <a:r>
              <a:rPr lang="en-US" sz="2000" dirty="0" smtClean="0">
                <a:ea typeface="ＭＳ Ｐゴシック" pitchFamily="-112" charset="-128"/>
              </a:rPr>
              <a:t>) </a:t>
            </a:r>
            <a:r>
              <a:rPr lang="el-GR" sz="2000" dirty="0" smtClean="0">
                <a:ea typeface="ＭＳ Ｐゴシック" pitchFamily="-112" charset="-128"/>
              </a:rPr>
              <a:t>εμφανίζεται</a:t>
            </a:r>
            <a:r>
              <a:rPr lang="en-US" sz="2000" dirty="0" smtClean="0">
                <a:ea typeface="ＭＳ Ｐゴシック" pitchFamily="-112" charset="-128"/>
              </a:rPr>
              <a:t> cf</a:t>
            </a:r>
            <a:r>
              <a:rPr lang="en-US" sz="2000" i="1" baseline="-25000" dirty="0" smtClean="0">
                <a:ea typeface="ＭＳ Ｐゴシック" pitchFamily="-112" charset="-128"/>
              </a:rPr>
              <a:t>1</a:t>
            </a:r>
            <a:r>
              <a:rPr lang="en-US" sz="2000" dirty="0" smtClean="0">
                <a:ea typeface="ＭＳ Ｐゴシック" pitchFamily="-112" charset="-128"/>
              </a:rPr>
              <a:t>/2 </a:t>
            </a:r>
            <a:r>
              <a:rPr lang="el-GR" sz="2000" dirty="0" smtClean="0">
                <a:ea typeface="ＭＳ Ｐゴシック" pitchFamily="-112" charset="-128"/>
              </a:rPr>
              <a:t>φορές</a:t>
            </a:r>
            <a:endParaRPr lang="el-GR" sz="2000" dirty="0">
              <a:ea typeface="ＭＳ Ｐゴシック" pitchFamily="-112" charset="-128"/>
            </a:endParaRPr>
          </a:p>
          <a:p>
            <a:pPr lvl="1">
              <a:buFont typeface="Courier New" pitchFamily="49" charset="0"/>
              <a:buChar char="o"/>
            </a:pPr>
            <a:r>
              <a:rPr lang="el-GR" sz="2000" dirty="0" smtClean="0">
                <a:ea typeface="ＭＳ Ｐゴシック" pitchFamily="-112" charset="-128"/>
              </a:rPr>
              <a:t>Ο τρίτος </a:t>
            </a:r>
            <a:r>
              <a:rPr lang="en-US" sz="2000" dirty="0" smtClean="0">
                <a:ea typeface="ＭＳ Ｐゴシック" pitchFamily="-112" charset="-128"/>
              </a:rPr>
              <a:t> (</a:t>
            </a:r>
            <a:r>
              <a:rPr lang="en-US" sz="2000" i="1" dirty="0" smtClean="0">
                <a:ea typeface="ＭＳ Ｐゴシック" pitchFamily="-112" charset="-128"/>
              </a:rPr>
              <a:t>and</a:t>
            </a:r>
            <a:r>
              <a:rPr lang="en-US" sz="2000" dirty="0" smtClean="0">
                <a:ea typeface="ＭＳ Ｐゴシック" pitchFamily="-112" charset="-128"/>
              </a:rPr>
              <a:t>)  cf</a:t>
            </a:r>
            <a:r>
              <a:rPr lang="en-US" sz="2000" i="1" baseline="-25000" dirty="0" smtClean="0">
                <a:ea typeface="ＭＳ Ｐゴシック" pitchFamily="-112" charset="-128"/>
              </a:rPr>
              <a:t>1</a:t>
            </a:r>
            <a:r>
              <a:rPr lang="en-US" sz="2000" dirty="0" smtClean="0">
                <a:ea typeface="ＭＳ Ｐゴシック" pitchFamily="-112" charset="-128"/>
              </a:rPr>
              <a:t>/3 </a:t>
            </a:r>
            <a:r>
              <a:rPr lang="el-GR" sz="2000" dirty="0" smtClean="0">
                <a:ea typeface="ＭＳ Ｐゴシック" pitchFamily="-112" charset="-128"/>
              </a:rPr>
              <a:t>φορές 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  <a:endParaRPr lang="el-GR" sz="2000" dirty="0" smtClean="0">
              <a:ea typeface="ＭＳ Ｐゴシック" pitchFamily="-112" charset="-128"/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>
                <a:ea typeface="ＭＳ Ｐゴシック" pitchFamily="-112" charset="-128"/>
              </a:rPr>
              <a:t>… </a:t>
            </a:r>
            <a:endParaRPr lang="el-GR" sz="2000" dirty="0" smtClean="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310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Ο νόμος του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Zipf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D3677038-DD2A-4DB0-84D9-984FC2DD5D84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49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5.1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09838" y="1847809"/>
            <a:ext cx="832432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Font typeface="Wingdings" pitchFamily="-11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Font typeface="Wingdings" pitchFamily="-11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BA3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6E7E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err="1" smtClean="0">
                <a:ea typeface="ＭＳ Ｐゴシック" pitchFamily="-112" charset="-128"/>
              </a:rPr>
              <a:t>cf</a:t>
            </a:r>
            <a:r>
              <a:rPr lang="en-US" baseline="-25000" dirty="0" err="1" smtClean="0">
                <a:ea typeface="ＭＳ Ｐゴシック" pitchFamily="-112" charset="-128"/>
              </a:rPr>
              <a:t>i</a:t>
            </a:r>
            <a:r>
              <a:rPr lang="en-US" dirty="0" smtClean="0">
                <a:ea typeface="ＭＳ Ｐゴシック" pitchFamily="-112" charset="-128"/>
              </a:rPr>
              <a:t> = </a:t>
            </a:r>
            <a:r>
              <a:rPr lang="en-US" dirty="0">
                <a:ea typeface="ＭＳ Ｐゴシック" pitchFamily="-112" charset="-128"/>
              </a:rPr>
              <a:t>m</a:t>
            </a:r>
            <a:r>
              <a:rPr lang="en-US" dirty="0" smtClean="0">
                <a:ea typeface="ＭＳ Ｐゴシック" pitchFamily="-112" charset="-128"/>
              </a:rPr>
              <a:t>i</a:t>
            </a:r>
            <a:r>
              <a:rPr lang="en-US" baseline="30000" dirty="0" smtClean="0">
                <a:ea typeface="ＭＳ Ｐゴシック" pitchFamily="-112" charset="-128"/>
              </a:rPr>
              <a:t>-k</a:t>
            </a:r>
          </a:p>
          <a:p>
            <a:pPr marL="0" indent="0">
              <a:buNone/>
            </a:pPr>
            <a:r>
              <a:rPr lang="en-US" dirty="0" smtClean="0">
                <a:ea typeface="ＭＳ Ｐゴシック" pitchFamily="-112" charset="-128"/>
              </a:rPr>
              <a:t>log </a:t>
            </a:r>
            <a:r>
              <a:rPr lang="en-US" dirty="0" err="1" smtClean="0">
                <a:ea typeface="ＭＳ Ｐゴシック" pitchFamily="-112" charset="-128"/>
              </a:rPr>
              <a:t>cf</a:t>
            </a:r>
            <a:r>
              <a:rPr lang="en-US" i="1" baseline="-25000" dirty="0" err="1" smtClean="0">
                <a:ea typeface="ＭＳ Ｐゴシック" pitchFamily="-112" charset="-128"/>
              </a:rPr>
              <a:t>i</a:t>
            </a:r>
            <a:r>
              <a:rPr lang="en-US" dirty="0" smtClean="0">
                <a:ea typeface="ＭＳ Ｐゴシック" pitchFamily="-112" charset="-128"/>
              </a:rPr>
              <a:t> = log </a:t>
            </a:r>
            <a:r>
              <a:rPr lang="en-US" i="1" dirty="0">
                <a:ea typeface="ＭＳ Ｐゴシック" pitchFamily="-112" charset="-128"/>
              </a:rPr>
              <a:t>m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dirty="0">
                <a:ea typeface="ＭＳ Ｐゴシック" pitchFamily="-112" charset="-128"/>
              </a:rPr>
              <a:t>-</a:t>
            </a:r>
            <a:r>
              <a:rPr lang="en-US" dirty="0" smtClean="0">
                <a:ea typeface="ＭＳ Ｐゴシック" pitchFamily="-112" charset="-128"/>
              </a:rPr>
              <a:t> k log </a:t>
            </a:r>
            <a:r>
              <a:rPr lang="en-US" i="1" dirty="0" err="1" smtClean="0">
                <a:ea typeface="ＭＳ Ｐゴシック" pitchFamily="-112" charset="-128"/>
              </a:rPr>
              <a:t>i</a:t>
            </a:r>
            <a:endParaRPr lang="en-US" i="1" dirty="0" smtClean="0">
              <a:ea typeface="ＭＳ Ｐゴシック" pitchFamily="-112" charset="-128"/>
            </a:endParaRPr>
          </a:p>
          <a:p>
            <a:pPr lvl="1"/>
            <a:r>
              <a:rPr lang="el-GR" dirty="0" smtClean="0">
                <a:ea typeface="ＭＳ Ｐゴシック" pitchFamily="-112" charset="-128"/>
              </a:rPr>
              <a:t>Γραμμική σχέση μεταξύ </a:t>
            </a:r>
            <a:r>
              <a:rPr lang="en-US" dirty="0" smtClean="0">
                <a:ea typeface="ＭＳ Ｐゴシック" pitchFamily="-112" charset="-128"/>
              </a:rPr>
              <a:t>log </a:t>
            </a:r>
            <a:r>
              <a:rPr lang="en-US" dirty="0" err="1" smtClean="0">
                <a:ea typeface="ＭＳ Ｐゴシック" pitchFamily="-112" charset="-128"/>
              </a:rPr>
              <a:t>cf</a:t>
            </a:r>
            <a:r>
              <a:rPr lang="en-US" i="1" baseline="-25000" dirty="0" err="1" smtClean="0">
                <a:ea typeface="ＭＳ Ｐゴシック" pitchFamily="-112" charset="-128"/>
              </a:rPr>
              <a:t>i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και</a:t>
            </a:r>
            <a:r>
              <a:rPr lang="en-US" dirty="0" smtClean="0">
                <a:ea typeface="ＭＳ Ｐゴシック" pitchFamily="-112" charset="-128"/>
              </a:rPr>
              <a:t> log </a:t>
            </a:r>
            <a:r>
              <a:rPr lang="en-US" i="1" dirty="0" err="1" smtClean="0">
                <a:ea typeface="ＭＳ Ｐゴシック" pitchFamily="-112" charset="-128"/>
              </a:rPr>
              <a:t>i</a:t>
            </a:r>
            <a:endParaRPr lang="en-US" i="1" dirty="0" smtClean="0">
              <a:ea typeface="ＭＳ Ｐゴシック" pitchFamily="-112" charset="-128"/>
            </a:endParaRPr>
          </a:p>
          <a:p>
            <a:pPr marL="0" indent="0">
              <a:buNone/>
            </a:pPr>
            <a:endParaRPr lang="el-GR" sz="800" dirty="0" smtClean="0">
              <a:solidFill>
                <a:schemeClr val="tx2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0" indent="0">
              <a:buNone/>
            </a:pPr>
            <a:endParaRPr lang="en-US" sz="2400" dirty="0" smtClean="0">
              <a:ea typeface="ＭＳ Ｐゴシック" pitchFamily="-112" charset="-128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power law 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σχέση (εκθετικός νόμος)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901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Κατασκευή ευρετηρίου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idx="1"/>
          </p:nvPr>
        </p:nvSpPr>
        <p:spPr>
          <a:xfrm>
            <a:off x="578031" y="1828800"/>
            <a:ext cx="7848600" cy="2971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endParaRPr lang="el-GR" sz="3000" dirty="0" smtClean="0"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3000" dirty="0" smtClean="0">
                <a:ea typeface="ＭＳ Ｐゴシック" charset="-128"/>
              </a:rPr>
              <a:t> Πως κατασκευάζουμε το ευρετήριο</a:t>
            </a:r>
            <a:r>
              <a:rPr lang="en-US" sz="3000" dirty="0">
                <a:ea typeface="ＭＳ Ｐゴシック" charset="-128"/>
              </a:rPr>
              <a:t> </a:t>
            </a:r>
            <a:r>
              <a:rPr lang="el-GR" sz="3000" dirty="0" smtClean="0">
                <a:ea typeface="ＭＳ Ｐゴシック" charset="-128"/>
              </a:rPr>
              <a:t>(</a:t>
            </a:r>
            <a:r>
              <a:rPr lang="en-US" sz="3000" dirty="0" smtClean="0">
                <a:ea typeface="ＭＳ Ｐゴシック" charset="-128"/>
              </a:rPr>
              <a:t>indexing, indexers)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3000" dirty="0" smtClean="0">
                <a:ea typeface="ＭＳ Ｐゴシック" charset="-128"/>
              </a:rPr>
              <a:t> Ποιες στρατηγικές χρησιμοποιούμε όταν έχουμε περιορισμένη μνήμη</a:t>
            </a:r>
            <a:endParaRPr lang="en-US" sz="3000" dirty="0" smtClean="0"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3843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Zipf’s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law for Reuters RCV1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96C7E548-B741-4BF6-AF06-F545B643F2E5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50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pic>
        <p:nvPicPr>
          <p:cNvPr id="34820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49413"/>
            <a:ext cx="5524500" cy="502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5.1</a:t>
            </a:r>
          </a:p>
        </p:txBody>
      </p:sp>
    </p:spTree>
    <p:extLst>
      <p:ext uri="{BB962C8B-B14F-4D97-AF65-F5344CB8AC3E}">
        <p14:creationId xmlns:p14="http://schemas.microsoft.com/office/powerpoint/2010/main" val="170977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Στατιστικά για τη συλλογή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Reuters RCV1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4.2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429195"/>
              </p:ext>
            </p:extLst>
          </p:nvPr>
        </p:nvGraphicFramePr>
        <p:xfrm>
          <a:off x="428595" y="2057399"/>
          <a:ext cx="8143932" cy="22250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14381"/>
                <a:gridCol w="4714907"/>
                <a:gridCol w="2714644"/>
              </a:tblGrid>
              <a:tr h="2014542">
                <a:tc>
                  <a:txBody>
                    <a:bodyPr/>
                    <a:lstStyle/>
                    <a:p>
                      <a:r>
                        <a:rPr lang="de-DE" sz="2000" b="0" i="1" kern="1200" baseline="0" dirty="0" smtClean="0"/>
                        <a:t>N</a:t>
                      </a:r>
                    </a:p>
                    <a:p>
                      <a:r>
                        <a:rPr lang="nl-NL" sz="2000" b="0" i="1" kern="1200" baseline="0" dirty="0" smtClean="0"/>
                        <a:t>L </a:t>
                      </a:r>
                    </a:p>
                    <a:p>
                      <a:r>
                        <a:rPr lang="en-US" sz="2000" b="0" i="1" kern="1200" baseline="0" dirty="0" smtClean="0"/>
                        <a:t>M</a:t>
                      </a:r>
                    </a:p>
                    <a:p>
                      <a:endParaRPr lang="en-US" sz="2000" b="0" i="1" kern="1200" baseline="0" dirty="0" smtClean="0"/>
                    </a:p>
                    <a:p>
                      <a:endParaRPr lang="en-US" sz="2000" b="0" i="1" kern="1200" baseline="0" dirty="0" smtClean="0"/>
                    </a:p>
                    <a:p>
                      <a:endParaRPr lang="en-US" sz="2000" b="0" i="1" kern="1200" baseline="0" dirty="0" smtClean="0"/>
                    </a:p>
                    <a:p>
                      <a:r>
                        <a:rPr lang="de-DE" sz="2000" b="0" i="1" kern="1200" baseline="0" dirty="0" smtClean="0"/>
                        <a:t>T</a:t>
                      </a:r>
                      <a:endParaRPr lang="de-DE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kern="1200" baseline="0" dirty="0" err="1" smtClean="0"/>
                        <a:t>documents</a:t>
                      </a:r>
                      <a:endParaRPr lang="de-DE" sz="2000" b="0" kern="1200" baseline="0" dirty="0" smtClean="0"/>
                    </a:p>
                    <a:p>
                      <a:r>
                        <a:rPr lang="nl-NL" sz="2000" b="0" kern="1200" baseline="0" dirty="0" err="1" smtClean="0"/>
                        <a:t>tokens</a:t>
                      </a:r>
                      <a:r>
                        <a:rPr lang="nl-NL" sz="2000" b="0" kern="1200" baseline="0" dirty="0" smtClean="0"/>
                        <a:t> per document</a:t>
                      </a:r>
                    </a:p>
                    <a:p>
                      <a:r>
                        <a:rPr lang="en-US" sz="2000" b="0" kern="1200" baseline="0" dirty="0" smtClean="0"/>
                        <a:t>terms (= word types)</a:t>
                      </a:r>
                    </a:p>
                    <a:p>
                      <a:r>
                        <a:rPr lang="en-US" sz="2000" b="0" kern="1200" baseline="0" dirty="0" smtClean="0"/>
                        <a:t>bytes per token (incl. spaces/</a:t>
                      </a:r>
                      <a:r>
                        <a:rPr lang="en-US" sz="2000" b="0" kern="1200" baseline="0" dirty="0" err="1" smtClean="0"/>
                        <a:t>punct</a:t>
                      </a:r>
                      <a:r>
                        <a:rPr lang="en-US" sz="2000" b="0" kern="1200" baseline="0" dirty="0" smtClean="0"/>
                        <a:t>.)</a:t>
                      </a:r>
                    </a:p>
                    <a:p>
                      <a:r>
                        <a:rPr lang="en-US" sz="2000" b="0" kern="1200" baseline="0" dirty="0" smtClean="0"/>
                        <a:t>bytes per token (without spaces/</a:t>
                      </a:r>
                      <a:r>
                        <a:rPr lang="en-US" sz="2000" b="0" kern="1200" baseline="0" dirty="0" err="1" smtClean="0"/>
                        <a:t>punct</a:t>
                      </a:r>
                      <a:r>
                        <a:rPr lang="en-US" sz="2000" b="0" kern="1200" baseline="0" dirty="0" smtClean="0"/>
                        <a:t>.)</a:t>
                      </a:r>
                    </a:p>
                    <a:p>
                      <a:r>
                        <a:rPr lang="en-US" sz="2000" b="0" kern="1200" baseline="0" dirty="0" smtClean="0"/>
                        <a:t>bytes per term (= word type)</a:t>
                      </a:r>
                    </a:p>
                    <a:p>
                      <a:r>
                        <a:rPr lang="de-DE" sz="2000" b="0" kern="1200" baseline="0" dirty="0" smtClean="0"/>
                        <a:t>non-</a:t>
                      </a:r>
                      <a:r>
                        <a:rPr lang="de-DE" sz="2000" b="0" kern="1200" baseline="0" dirty="0" err="1" smtClean="0"/>
                        <a:t>positional</a:t>
                      </a:r>
                      <a:r>
                        <a:rPr lang="de-DE" sz="2000" b="0" kern="1200" baseline="0" dirty="0" smtClean="0"/>
                        <a:t> </a:t>
                      </a:r>
                      <a:r>
                        <a:rPr lang="de-DE" sz="2000" b="0" kern="1200" baseline="0" dirty="0" err="1" smtClean="0"/>
                        <a:t>postings</a:t>
                      </a: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kern="1200" baseline="0" dirty="0" smtClean="0"/>
                        <a:t>800,000</a:t>
                      </a:r>
                    </a:p>
                    <a:p>
                      <a:r>
                        <a:rPr lang="nl-NL" sz="2000" b="0" kern="1200" baseline="0" dirty="0" smtClean="0"/>
                        <a:t>200</a:t>
                      </a:r>
                    </a:p>
                    <a:p>
                      <a:r>
                        <a:rPr lang="en-US" sz="2000" b="0" kern="1200" baseline="0" dirty="0" smtClean="0"/>
                        <a:t>400,000</a:t>
                      </a:r>
                    </a:p>
                    <a:p>
                      <a:r>
                        <a:rPr lang="en-US" sz="2000" b="0" kern="1200" baseline="0" dirty="0" smtClean="0"/>
                        <a:t> 6</a:t>
                      </a:r>
                    </a:p>
                    <a:p>
                      <a:r>
                        <a:rPr lang="en-US" sz="2000" b="0" kern="1200" baseline="0" dirty="0" smtClean="0"/>
                        <a:t>4.5</a:t>
                      </a:r>
                    </a:p>
                    <a:p>
                      <a:r>
                        <a:rPr lang="en-US" sz="2000" b="0" kern="1200" baseline="0" dirty="0" smtClean="0"/>
                        <a:t>7.5</a:t>
                      </a:r>
                    </a:p>
                    <a:p>
                      <a:r>
                        <a:rPr lang="de-DE" sz="2000" b="0" kern="1200" baseline="0" dirty="0" smtClean="0"/>
                        <a:t>100,000,000</a:t>
                      </a: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785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382000" cy="990600"/>
          </a:xfrm>
        </p:spPr>
        <p:txBody>
          <a:bodyPr>
            <a:normAutofit/>
          </a:bodyPr>
          <a:lstStyle/>
          <a:p>
            <a:pPr algn="ctr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Μέγεθος ευρετηρίου</a:t>
            </a:r>
            <a:endParaRPr lang="en-US" sz="36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2640015"/>
              </p:ext>
            </p:extLst>
          </p:nvPr>
        </p:nvGraphicFramePr>
        <p:xfrm>
          <a:off x="0" y="1752600"/>
          <a:ext cx="9067800" cy="4017010"/>
        </p:xfrm>
        <a:graphic>
          <a:graphicData uri="http://schemas.openxmlformats.org/drawingml/2006/table">
            <a:tbl>
              <a:tblPr/>
              <a:tblGrid>
                <a:gridCol w="1676400"/>
                <a:gridCol w="914400"/>
                <a:gridCol w="533400"/>
                <a:gridCol w="914400"/>
                <a:gridCol w="1143000"/>
                <a:gridCol w="533400"/>
                <a:gridCol w="838200"/>
                <a:gridCol w="1066800"/>
                <a:gridCol w="533400"/>
                <a:gridCol w="914400"/>
              </a:tblGrid>
              <a:tr h="6096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size of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word types (terms)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non-positional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postings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positional postings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8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dictionary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non-positional index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positional index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6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Size (K)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∆%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cumul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Size (K)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∆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cumul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 %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Size (K)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∆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cumul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Unfiltered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484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109,971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197,879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No numbers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474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100,680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179,158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Case folding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392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96,969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179,158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30 stopwords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391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83,390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121,858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150 stopwords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391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67,002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94,517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stemming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322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63,812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94,517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</a:tbl>
          </a:graphicData>
        </a:graphic>
      </p:graphicFrame>
      <p:sp>
        <p:nvSpPr>
          <p:cNvPr id="24683" name="Slide Number Placeholder 11"/>
          <p:cNvSpPr>
            <a:spLocks noGrp="1"/>
          </p:cNvSpPr>
          <p:nvPr>
            <p:ph type="sldNum" sz="quarter" idx="12"/>
          </p:nvPr>
        </p:nvSpPr>
        <p:spPr bwMode="auto">
          <a:xfrm>
            <a:off x="6874042" y="6370637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A78386CC-747D-4E23-9C86-E78EFA8B383F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52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590800" y="4267200"/>
            <a:ext cx="5562600" cy="762000"/>
            <a:chOff x="2590800" y="4267200"/>
            <a:chExt cx="5562600" cy="762000"/>
          </a:xfrm>
        </p:grpSpPr>
        <p:sp>
          <p:nvSpPr>
            <p:cNvPr id="24686" name="Rectangle 4"/>
            <p:cNvSpPr>
              <a:spLocks noChangeArrowheads="1"/>
            </p:cNvSpPr>
            <p:nvPr/>
          </p:nvSpPr>
          <p:spPr bwMode="auto">
            <a:xfrm>
              <a:off x="2590800" y="4648200"/>
              <a:ext cx="533400" cy="381000"/>
            </a:xfrm>
            <a:prstGeom prst="rect">
              <a:avLst/>
            </a:prstGeom>
            <a:solidFill>
              <a:srgbClr val="FFC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7" name="Rectangle 5"/>
            <p:cNvSpPr>
              <a:spLocks noChangeArrowheads="1"/>
            </p:cNvSpPr>
            <p:nvPr/>
          </p:nvSpPr>
          <p:spPr bwMode="auto">
            <a:xfrm>
              <a:off x="7620000" y="4267200"/>
              <a:ext cx="533400" cy="381000"/>
            </a:xfrm>
            <a:prstGeom prst="rect">
              <a:avLst/>
            </a:prstGeom>
            <a:solidFill>
              <a:srgbClr val="FFC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68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5.1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590800" y="5029200"/>
            <a:ext cx="533400" cy="381000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7620000" y="5410200"/>
            <a:ext cx="533400" cy="381000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6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l-GR" cap="none" smtClean="0">
                <a:ea typeface="ＭＳ Ｐゴシック" pitchFamily="-112" charset="-128"/>
              </a:rPr>
              <a:t>ΣΥΜΠΙΕΣΗ</a:t>
            </a:r>
            <a:endParaRPr lang="en-US" cap="none" dirty="0" smtClean="0">
              <a:ea typeface="ＭＳ Ｐゴシック" pitchFamily="-112" charset="-128"/>
            </a:endParaRPr>
          </a:p>
        </p:txBody>
      </p:sp>
      <p:sp>
        <p:nvSpPr>
          <p:cNvPr id="5120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8F329F1F-2E9C-4AC2-B78C-D8F4F5D9F770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53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5120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5.2</a:t>
            </a:r>
            <a:endParaRPr lang="en-US" sz="1600" dirty="0">
              <a:solidFill>
                <a:srgbClr val="FBF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5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Συμπίεση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5843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8229600" cy="114300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3200" dirty="0" smtClean="0">
                <a:ea typeface="ＭＳ Ｐゴシック" pitchFamily="-112" charset="-128"/>
              </a:rPr>
              <a:t> </a:t>
            </a:r>
            <a:r>
              <a:rPr lang="el-GR" sz="3200" dirty="0" smtClean="0">
                <a:ea typeface="ＭＳ Ｐゴシック" pitchFamily="-112" charset="-128"/>
              </a:rPr>
              <a:t>Θα δούμε μερικά θέματα για τη συμπίεση το </a:t>
            </a:r>
            <a:r>
              <a:rPr lang="el-GR" sz="3200" i="1" dirty="0" smtClean="0">
                <a:ea typeface="ＭＳ Ｐゴシック" pitchFamily="-112" charset="-128"/>
              </a:rPr>
              <a:t>λεξικού</a:t>
            </a:r>
            <a:r>
              <a:rPr lang="el-GR" sz="3200" dirty="0" smtClean="0">
                <a:ea typeface="ＭＳ Ｐゴシック" pitchFamily="-112" charset="-128"/>
              </a:rPr>
              <a:t> και των </a:t>
            </a:r>
            <a:r>
              <a:rPr lang="el-GR" sz="3200" i="1" dirty="0" smtClean="0">
                <a:ea typeface="ＭＳ Ｐゴシック" pitchFamily="-112" charset="-128"/>
              </a:rPr>
              <a:t>λιστών καταχωρήσεων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3200" dirty="0" smtClean="0">
                <a:ea typeface="ＭＳ Ｐゴシック" pitchFamily="-112" charset="-128"/>
              </a:rPr>
              <a:t> </a:t>
            </a:r>
            <a:r>
              <a:rPr lang="el-GR" sz="3200" dirty="0" smtClean="0">
                <a:ea typeface="ＭＳ Ｐゴシック" pitchFamily="-112" charset="-128"/>
              </a:rPr>
              <a:t>Βασικό </a:t>
            </a:r>
            <a:r>
              <a:rPr lang="en-US" sz="3200" dirty="0" smtClean="0">
                <a:ea typeface="ＭＳ Ｐゴシック" pitchFamily="-112" charset="-128"/>
              </a:rPr>
              <a:t>Boolean </a:t>
            </a:r>
            <a:r>
              <a:rPr lang="el-GR" sz="3200" dirty="0" smtClean="0">
                <a:ea typeface="ＭＳ Ｐゴシック" pitchFamily="-112" charset="-128"/>
              </a:rPr>
              <a:t>ευρετήριο, χωρίς πληροφορία θέσης κλπ</a:t>
            </a:r>
            <a:endParaRPr lang="en-US" sz="3200" dirty="0" smtClean="0">
              <a:ea typeface="ＭＳ Ｐゴシック" pitchFamily="-112" charset="-128"/>
            </a:endParaRPr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59B74399-6C88-4C9B-A6BD-8ABCF0EBC09A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54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96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Γιατί συμπίεση; 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28650" y="2057400"/>
            <a:ext cx="7886700" cy="167957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Λιγότερος </a:t>
            </a:r>
            <a:r>
              <a:rPr lang="el-GR" sz="2400" i="1" dirty="0" smtClean="0">
                <a:ea typeface="ＭＳ Ｐゴシック" pitchFamily="-112" charset="-128"/>
              </a:rPr>
              <a:t>χώρος στη μνήμη </a:t>
            </a:r>
            <a:endParaRPr lang="en-US" sz="2400" i="1" dirty="0" smtClean="0">
              <a:ea typeface="ＭＳ Ｐゴシック" pitchFamily="-112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Λίγο πιο οικονομικό </a:t>
            </a:r>
            <a:endParaRPr lang="en-US" sz="2400" dirty="0" smtClean="0">
              <a:ea typeface="ＭＳ Ｐゴシック" pitchFamily="-112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Κρατάμε περισσότερα πράγματα στη μνήμη </a:t>
            </a:r>
            <a:endParaRPr lang="en-US" sz="2400" dirty="0" smtClean="0">
              <a:ea typeface="ＭＳ Ｐゴシック" pitchFamily="-112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Αύξηση της ταχύτητας</a:t>
            </a:r>
            <a:endParaRPr lang="en-US" sz="2400" dirty="0" smtClean="0">
              <a:ea typeface="ＭＳ Ｐゴシック" pitchFamily="-112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Αύξηση της ταχύτητας μεταφοράς δεδομένων από το δίσκο στη μνήμη</a:t>
            </a:r>
            <a:endParaRPr lang="en-US" sz="2400" dirty="0" smtClean="0">
              <a:ea typeface="ＭＳ Ｐゴシック" pitchFamily="-112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[</a:t>
            </a:r>
            <a:r>
              <a:rPr lang="el-GR" sz="24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διάβασε τα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24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συμπιεσμένα δεδομένα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| </a:t>
            </a:r>
            <a:r>
              <a:rPr lang="el-GR" sz="24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αποσυμπίεσε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] </a:t>
            </a:r>
            <a:r>
              <a:rPr lang="el-GR" sz="2400" dirty="0" smtClean="0">
                <a:ea typeface="ＭＳ Ｐゴシック" pitchFamily="-112" charset="-128"/>
              </a:rPr>
              <a:t>γρηγορότερο από</a:t>
            </a:r>
            <a:r>
              <a:rPr lang="en-US" sz="2400" dirty="0" smtClean="0">
                <a:ea typeface="ＭＳ Ｐゴシック" pitchFamily="-112" charset="-128"/>
              </a:rPr>
              <a:t>   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[</a:t>
            </a:r>
            <a:r>
              <a:rPr lang="el-GR" sz="24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διάβασε μη συμπιεσμένα δεδομένα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]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Προϋπόθεση</a:t>
            </a:r>
            <a:r>
              <a:rPr lang="en-US" sz="2400" dirty="0" smtClean="0">
                <a:ea typeface="ＭＳ Ｐゴシック" pitchFamily="-112" charset="-128"/>
              </a:rPr>
              <a:t>: </a:t>
            </a:r>
            <a:r>
              <a:rPr lang="el-GR" sz="2400" dirty="0" smtClean="0">
                <a:ea typeface="ＭＳ Ｐゴシック" pitchFamily="-112" charset="-128"/>
              </a:rPr>
              <a:t>Γρήγοροι αλγόριθμοι </a:t>
            </a:r>
            <a:r>
              <a:rPr lang="el-GR" sz="2400" dirty="0" err="1" smtClean="0">
                <a:ea typeface="ＭＳ Ｐゴシック" pitchFamily="-112" charset="-128"/>
              </a:rPr>
              <a:t>αποσυμπίεσης</a:t>
            </a:r>
            <a:r>
              <a:rPr lang="el-GR" sz="2400" dirty="0" smtClean="0">
                <a:ea typeface="ＭＳ Ｐゴシック" pitchFamily="-112" charset="-128"/>
              </a:rPr>
              <a:t> </a:t>
            </a:r>
            <a:endParaRPr lang="en-US" sz="2400" dirty="0" smtClean="0">
              <a:ea typeface="ＭＳ Ｐゴシック" pitchFamily="-112" charset="-128"/>
            </a:endParaRP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23093762-6713-407C-9766-288D0ACBA3E4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55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2309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Απωλεστική</a:t>
            </a:r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και μη συμπίεση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19050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Lossless compression</a:t>
            </a:r>
            <a:r>
              <a:rPr lang="en-US" sz="2400" dirty="0" smtClean="0">
                <a:ea typeface="ＭＳ Ｐゴシック" pitchFamily="-112" charset="-128"/>
              </a:rPr>
              <a:t>: </a:t>
            </a:r>
            <a:r>
              <a:rPr lang="el-GR" sz="2400" dirty="0" smtClean="0">
                <a:ea typeface="ＭＳ Ｐゴシック" pitchFamily="-112" charset="-128"/>
              </a:rPr>
              <a:t>(μη </a:t>
            </a:r>
            <a:r>
              <a:rPr lang="el-GR" sz="2400" dirty="0" err="1" smtClean="0">
                <a:ea typeface="ＭＳ Ｐゴシック" pitchFamily="-112" charset="-128"/>
              </a:rPr>
              <a:t>απωλεστική</a:t>
            </a:r>
            <a:r>
              <a:rPr lang="el-GR" sz="2400" dirty="0" smtClean="0">
                <a:ea typeface="ＭＳ Ｐゴシック" pitchFamily="-112" charset="-128"/>
              </a:rPr>
              <a:t> συμπίεση) Διατηρείτε όλη η πληροφορία</a:t>
            </a:r>
            <a:endParaRPr lang="en-US" sz="2400" dirty="0" smtClean="0">
              <a:ea typeface="ＭＳ Ｐゴシック" pitchFamily="-112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Αυτή που κυρίως χρησιμοποιείται σε ΑΠ </a:t>
            </a:r>
            <a:endParaRPr lang="en-US" sz="2400" dirty="0" smtClean="0">
              <a:ea typeface="ＭＳ Ｐゴシック" pitchFamily="-112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Lossy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compression</a:t>
            </a:r>
            <a:r>
              <a:rPr lang="en-US" sz="2400" dirty="0" smtClean="0">
                <a:ea typeface="ＭＳ Ｐゴシック" pitchFamily="-112" charset="-128"/>
              </a:rPr>
              <a:t>: </a:t>
            </a:r>
            <a:r>
              <a:rPr lang="el-GR" sz="2400" dirty="0" smtClean="0">
                <a:ea typeface="ＭＳ Ｐゴシック" pitchFamily="-112" charset="-128"/>
              </a:rPr>
              <a:t>(</a:t>
            </a:r>
            <a:r>
              <a:rPr lang="el-GR" sz="2400" dirty="0" err="1" smtClean="0">
                <a:ea typeface="ＭＳ Ｐゴシック" pitchFamily="-112" charset="-128"/>
              </a:rPr>
              <a:t>απωλεστική</a:t>
            </a:r>
            <a:r>
              <a:rPr lang="el-GR" sz="2400" dirty="0" smtClean="0">
                <a:ea typeface="ＭＳ Ｐゴシック" pitchFamily="-112" charset="-128"/>
              </a:rPr>
              <a:t> συμπίεση) Κάποια πληροφορία χάνεται </a:t>
            </a:r>
            <a:endParaRPr lang="en-US" sz="2400" dirty="0" smtClean="0">
              <a:ea typeface="ＭＳ Ｐゴシック" pitchFamily="-112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Πολλά από τα </a:t>
            </a:r>
            <a:r>
              <a:rPr lang="el-GR" sz="2400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βήματα προ-επεξεργασίας </a:t>
            </a:r>
            <a:r>
              <a:rPr lang="el-GR" sz="2400" dirty="0" smtClean="0">
                <a:ea typeface="ＭＳ Ｐゴシック" pitchFamily="-112" charset="-128"/>
              </a:rPr>
              <a:t>(μετατροπή σε μικρά, </a:t>
            </a:r>
            <a:r>
              <a:rPr lang="en-US" sz="2400" dirty="0">
                <a:ea typeface="ＭＳ Ｐゴシック" pitchFamily="-112" charset="-128"/>
              </a:rPr>
              <a:t>stop words, stemming, number </a:t>
            </a:r>
            <a:r>
              <a:rPr lang="en-US" sz="2400" dirty="0" smtClean="0">
                <a:ea typeface="ＭＳ Ｐゴシック" pitchFamily="-112" charset="-128"/>
              </a:rPr>
              <a:t>elimination</a:t>
            </a:r>
            <a:r>
              <a:rPr lang="el-GR" sz="2400" dirty="0" smtClean="0">
                <a:ea typeface="ＭＳ Ｐゴシック" pitchFamily="-112" charset="-128"/>
              </a:rPr>
              <a:t>) μπορεί να θεωρηθούν ως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err="1" smtClean="0">
                <a:ea typeface="ＭＳ Ｐゴシック" pitchFamily="-112" charset="-128"/>
              </a:rPr>
              <a:t>απωλεστική</a:t>
            </a:r>
            <a:r>
              <a:rPr lang="el-GR" sz="2400" dirty="0" smtClean="0">
                <a:ea typeface="ＭＳ Ｐゴシック" pitchFamily="-112" charset="-128"/>
              </a:rPr>
              <a:t> συμπίεση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Μπορεί να είναι αποδεκτή στην περίπτωση π.χ., που μας ενδιαφέρουν μόνο τα κορυφαία από τα σχετικά έγγραφα</a:t>
            </a:r>
            <a:endParaRPr lang="en-US" sz="2400" dirty="0" smtClean="0">
              <a:ea typeface="ＭＳ Ｐゴシック" pitchFamily="-112" charset="-128"/>
            </a:endParaRPr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09DE0076-1A50-4759-8DBA-56B97E7769C1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56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5.1</a:t>
            </a:r>
          </a:p>
        </p:txBody>
      </p:sp>
    </p:spTree>
    <p:extLst>
      <p:ext uri="{BB962C8B-B14F-4D97-AF65-F5344CB8AC3E}">
        <p14:creationId xmlns:p14="http://schemas.microsoft.com/office/powerpoint/2010/main" val="380385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l-GR" cap="none" dirty="0" smtClean="0">
                <a:ea typeface="ＭＳ Ｐゴシック" pitchFamily="-112" charset="-128"/>
              </a:rPr>
              <a:t>ΣΥΜΠΙΕΣΗ ΛΕΞΙΚΟΥ</a:t>
            </a:r>
            <a:endParaRPr lang="en-US" cap="none" dirty="0" smtClean="0">
              <a:ea typeface="ＭＳ Ｐゴシック" pitchFamily="-112" charset="-128"/>
            </a:endParaRPr>
          </a:p>
        </p:txBody>
      </p:sp>
      <p:sp>
        <p:nvSpPr>
          <p:cNvPr id="5120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8F329F1F-2E9C-4AC2-B78C-D8F4F5D9F770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57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5120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5.2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3346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Συμπίεση λεξικού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7891" name="Content Placeholder 7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2954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800" dirty="0" smtClean="0">
                <a:ea typeface="ＭＳ Ｐゴシック" pitchFamily="-112" charset="-128"/>
              </a:rPr>
              <a:t> Η αναζήτηση αρχίζει από το λεξικό -&gt; Θα θέλαμε να το κρατάμε στη μνήμη</a:t>
            </a:r>
            <a:endParaRPr lang="en-US" sz="2800" dirty="0" smtClean="0">
              <a:ea typeface="ＭＳ Ｐゴシック" pitchFamily="-112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 smtClean="0">
                <a:ea typeface="ＭＳ Ｐゴシック" pitchFamily="-112" charset="-128"/>
              </a:rPr>
              <a:t> Συνυπάρχει </a:t>
            </a:r>
            <a:r>
              <a:rPr lang="el-GR" sz="2800" dirty="0">
                <a:ea typeface="ＭＳ Ｐゴシック" pitchFamily="-112" charset="-128"/>
              </a:rPr>
              <a:t>με άλλες εφαρμογές </a:t>
            </a:r>
            <a:r>
              <a:rPr lang="el-GR" sz="2800" dirty="0" smtClean="0">
                <a:ea typeface="ＭＳ Ｐゴシック" pitchFamily="-112" charset="-128"/>
              </a:rPr>
              <a:t>(</a:t>
            </a:r>
            <a:r>
              <a:rPr lang="en-US" sz="2800" dirty="0">
                <a:ea typeface="ＭＳ Ｐゴシック" pitchFamily="-112" charset="-128"/>
              </a:rPr>
              <a:t>m</a:t>
            </a:r>
            <a:r>
              <a:rPr lang="en-US" sz="2800" dirty="0" smtClean="0">
                <a:ea typeface="ＭＳ Ｐゴシック" pitchFamily="-112" charset="-128"/>
              </a:rPr>
              <a:t>emory footprint competition)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 smtClean="0">
                <a:ea typeface="ＭＳ Ｐゴシック" pitchFamily="-112" charset="-128"/>
              </a:rPr>
              <a:t> Κινητές/ενσωματωμένες συσκευές μικρή μνήμη</a:t>
            </a:r>
            <a:endParaRPr lang="en-US" sz="2800" dirty="0" smtClean="0">
              <a:ea typeface="ＭＳ Ｐゴシック" pitchFamily="-112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 smtClean="0">
                <a:ea typeface="ＭＳ Ｐゴシック" pitchFamily="-112" charset="-128"/>
              </a:rPr>
              <a:t> Ακόμα και αν όχι στη μνήμη, θα θέλαμε να είναι μικρό για γρήγορη αρχή της αναζήτησης </a:t>
            </a:r>
          </a:p>
        </p:txBody>
      </p:sp>
      <p:sp>
        <p:nvSpPr>
          <p:cNvPr id="3789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C0D3DE7D-4BF7-4A50-881B-82FCAC7D02DA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58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smtClean="0">
                <a:solidFill>
                  <a:srgbClr val="FBFCFF"/>
                </a:solidFill>
              </a:rPr>
              <a:t>Κεφ. </a:t>
            </a:r>
            <a:r>
              <a:rPr lang="en-US" sz="1600" dirty="0" smtClean="0">
                <a:solidFill>
                  <a:srgbClr val="FBFCFF"/>
                </a:solidFill>
              </a:rPr>
              <a:t>5.2</a:t>
            </a:r>
            <a:endParaRPr lang="en-US" sz="1600" dirty="0">
              <a:solidFill>
                <a:srgbClr val="FBF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61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35732"/>
            <a:ext cx="7886700" cy="96489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Αποθήκευση λεξικού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8916" name="Rectangle 3"/>
          <p:cNvSpPr>
            <a:spLocks noGrp="1" noChangeArrowheads="1"/>
          </p:cNvSpPr>
          <p:nvPr>
            <p:ph idx="1"/>
          </p:nvPr>
        </p:nvSpPr>
        <p:spPr>
          <a:xfrm>
            <a:off x="493713" y="962059"/>
            <a:ext cx="8458200" cy="751094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000" dirty="0" smtClean="0">
                <a:ea typeface="ＭＳ Ｐゴシック" pitchFamily="-112" charset="-128"/>
              </a:rPr>
              <a:t>Κάθε εγγραφή: τον όρο, συχνότητα εμφάνισης, δείκτη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000" dirty="0" smtClean="0">
                <a:ea typeface="ＭＳ Ｐゴシック" pitchFamily="-112" charset="-128"/>
              </a:rPr>
              <a:t>Θα θεωρήσουμε </a:t>
            </a:r>
            <a:r>
              <a:rPr lang="el-GR" sz="2000" i="1" dirty="0" smtClean="0">
                <a:solidFill>
                  <a:srgbClr val="FF0000"/>
                </a:solidFill>
                <a:ea typeface="ＭＳ Ｐゴシック" pitchFamily="-112" charset="-128"/>
              </a:rPr>
              <a:t>την πιο απλή αποθήκευση</a:t>
            </a:r>
            <a:r>
              <a:rPr lang="el-GR" sz="2000" dirty="0" smtClean="0">
                <a:ea typeface="ＭＳ Ｐゴシック" pitchFamily="-112" charset="-128"/>
              </a:rPr>
              <a:t>, ως ταξινομημένο πίνακα εγγραφών σταθερού μεγέθους (</a:t>
            </a:r>
            <a:r>
              <a:rPr lang="en-US" sz="2000" dirty="0" smtClean="0">
                <a:ea typeface="ＭＳ Ｐゴシック" pitchFamily="-112" charset="-128"/>
              </a:rPr>
              <a:t>array of fixed-width entries)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sz="1600" dirty="0" smtClean="0">
                <a:ea typeface="ＭＳ Ｐゴシック" pitchFamily="-112" charset="-128"/>
              </a:rPr>
              <a:t>~400,000 </a:t>
            </a:r>
            <a:r>
              <a:rPr lang="el-GR" sz="1600" dirty="0" smtClean="0">
                <a:ea typeface="ＭＳ Ｐゴシック" pitchFamily="-112" charset="-128"/>
              </a:rPr>
              <a:t>όροι</a:t>
            </a:r>
            <a:r>
              <a:rPr lang="en-US" sz="1600" dirty="0" smtClean="0">
                <a:ea typeface="ＭＳ Ｐゴシック" pitchFamily="-112" charset="-128"/>
              </a:rPr>
              <a:t>; 28 bytes/term = 11.2 MB.</a:t>
            </a:r>
          </a:p>
        </p:txBody>
      </p:sp>
      <p:sp>
        <p:nvSpPr>
          <p:cNvPr id="38935" name="Slide Number Placeholder 22"/>
          <p:cNvSpPr>
            <a:spLocks noGrp="1"/>
          </p:cNvSpPr>
          <p:nvPr>
            <p:ph type="sldNum" sz="quarter" idx="12"/>
          </p:nvPr>
        </p:nvSpPr>
        <p:spPr bwMode="auto">
          <a:xfrm>
            <a:off x="6932613" y="6298306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CB5A3449-696F-4075-BCC7-99E12A675C1B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59</a:t>
            </a:fld>
            <a:endParaRPr lang="en-US" sz="1200" dirty="0">
              <a:solidFill>
                <a:srgbClr val="898989"/>
              </a:solidFill>
              <a:latin typeface="Calibri" pitchFamily="-112" charset="0"/>
            </a:endParaRPr>
          </a:p>
        </p:txBody>
      </p:sp>
      <p:graphicFrame>
        <p:nvGraphicFramePr>
          <p:cNvPr id="38914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754713"/>
              </p:ext>
            </p:extLst>
          </p:nvPr>
        </p:nvGraphicFramePr>
        <p:xfrm>
          <a:off x="2817813" y="2628700"/>
          <a:ext cx="4016375" cy="254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name="Document" r:id="rId5" imgW="6560657" imgH="4067652" progId="Word.Document.8">
                  <p:embed/>
                </p:oleObj>
              </mc:Choice>
              <mc:Fallback>
                <p:oleObj name="Document" r:id="rId5" imgW="6560657" imgH="406765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7813" y="2628700"/>
                        <a:ext cx="4016375" cy="2547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917" name="AutoShape 5"/>
          <p:cNvCxnSpPr>
            <a:cxnSpLocks noChangeShapeType="1"/>
          </p:cNvCxnSpPr>
          <p:nvPr/>
        </p:nvCxnSpPr>
        <p:spPr bwMode="auto">
          <a:xfrm>
            <a:off x="5942013" y="3390700"/>
            <a:ext cx="2514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18" name="AutoShape 6"/>
          <p:cNvCxnSpPr>
            <a:cxnSpLocks noChangeShapeType="1"/>
          </p:cNvCxnSpPr>
          <p:nvPr/>
        </p:nvCxnSpPr>
        <p:spPr bwMode="auto">
          <a:xfrm>
            <a:off x="5942013" y="3771700"/>
            <a:ext cx="2514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19" name="AutoShape 7"/>
          <p:cNvCxnSpPr>
            <a:cxnSpLocks noChangeShapeType="1"/>
          </p:cNvCxnSpPr>
          <p:nvPr/>
        </p:nvCxnSpPr>
        <p:spPr bwMode="auto">
          <a:xfrm>
            <a:off x="5942013" y="4762300"/>
            <a:ext cx="2514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20" name="AutoShape 8"/>
          <p:cNvSpPr>
            <a:spLocks noChangeArrowheads="1"/>
          </p:cNvSpPr>
          <p:nvPr/>
        </p:nvSpPr>
        <p:spPr bwMode="auto">
          <a:xfrm>
            <a:off x="26987" y="5100238"/>
            <a:ext cx="2741613" cy="1143000"/>
          </a:xfrm>
          <a:prstGeom prst="upArrowCallout">
            <a:avLst>
              <a:gd name="adj1" fmla="val 59965"/>
              <a:gd name="adj2" fmla="val 59965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l-GR" dirty="0" smtClean="0">
                <a:latin typeface="Times New Roman" pitchFamily="-112" charset="0"/>
              </a:rPr>
              <a:t>Δομή Αναζήτησης </a:t>
            </a:r>
          </a:p>
          <a:p>
            <a:pPr algn="ctr" eaLnBrk="0" hangingPunct="0"/>
            <a:r>
              <a:rPr lang="el-GR" dirty="0" smtClean="0">
                <a:latin typeface="Times New Roman" pitchFamily="-112" charset="0"/>
              </a:rPr>
              <a:t>Λεξικού</a:t>
            </a:r>
            <a:endParaRPr lang="en-US" dirty="0">
              <a:latin typeface="Times New Roman" pitchFamily="-112" charset="0"/>
            </a:endParaRPr>
          </a:p>
        </p:txBody>
      </p:sp>
      <p:sp>
        <p:nvSpPr>
          <p:cNvPr id="38921" name="AutoShape 9"/>
          <p:cNvSpPr>
            <a:spLocks noChangeArrowheads="1"/>
          </p:cNvSpPr>
          <p:nvPr/>
        </p:nvSpPr>
        <p:spPr bwMode="auto">
          <a:xfrm>
            <a:off x="1446213" y="339070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AutoShape 10"/>
          <p:cNvSpPr>
            <a:spLocks noChangeArrowheads="1"/>
          </p:cNvSpPr>
          <p:nvPr/>
        </p:nvSpPr>
        <p:spPr bwMode="auto">
          <a:xfrm>
            <a:off x="1446213" y="430510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AutoShape 11"/>
          <p:cNvSpPr>
            <a:spLocks noChangeArrowheads="1"/>
          </p:cNvSpPr>
          <p:nvPr/>
        </p:nvSpPr>
        <p:spPr bwMode="auto">
          <a:xfrm>
            <a:off x="379413" y="384790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 flipV="1">
            <a:off x="836613" y="36955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Line 13"/>
          <p:cNvSpPr>
            <a:spLocks noChangeShapeType="1"/>
          </p:cNvSpPr>
          <p:nvPr/>
        </p:nvSpPr>
        <p:spPr bwMode="auto">
          <a:xfrm flipV="1">
            <a:off x="1903413" y="33907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Line 14"/>
          <p:cNvSpPr>
            <a:spLocks noChangeShapeType="1"/>
          </p:cNvSpPr>
          <p:nvPr/>
        </p:nvSpPr>
        <p:spPr bwMode="auto">
          <a:xfrm>
            <a:off x="1903413" y="36955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7" name="Line 15"/>
          <p:cNvSpPr>
            <a:spLocks noChangeShapeType="1"/>
          </p:cNvSpPr>
          <p:nvPr/>
        </p:nvSpPr>
        <p:spPr bwMode="auto">
          <a:xfrm>
            <a:off x="1903413" y="46099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 flipV="1">
            <a:off x="1903413" y="43051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9" name="Line 17"/>
          <p:cNvSpPr>
            <a:spLocks noChangeShapeType="1"/>
          </p:cNvSpPr>
          <p:nvPr/>
        </p:nvSpPr>
        <p:spPr bwMode="auto">
          <a:xfrm>
            <a:off x="836613" y="41527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2894013" y="5209975"/>
            <a:ext cx="121761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r>
              <a:rPr lang="en-US">
                <a:latin typeface="Times New Roman" pitchFamily="-112" charset="0"/>
              </a:rPr>
              <a:t>20 bytes</a:t>
            </a:r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4624388" y="5209975"/>
            <a:ext cx="169862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r>
              <a:rPr lang="en-US">
                <a:latin typeface="Times New Roman" pitchFamily="-112" charset="0"/>
              </a:rPr>
              <a:t>4 bytes each</a:t>
            </a:r>
          </a:p>
        </p:txBody>
      </p:sp>
      <p:sp>
        <p:nvSpPr>
          <p:cNvPr id="38932" name="Line 20"/>
          <p:cNvSpPr>
            <a:spLocks noChangeShapeType="1"/>
          </p:cNvSpPr>
          <p:nvPr/>
        </p:nvSpPr>
        <p:spPr bwMode="auto">
          <a:xfrm flipH="1" flipV="1">
            <a:off x="4722813" y="49147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3" name="Line 21"/>
          <p:cNvSpPr>
            <a:spLocks noChangeShapeType="1"/>
          </p:cNvSpPr>
          <p:nvPr/>
        </p:nvSpPr>
        <p:spPr bwMode="auto">
          <a:xfrm flipV="1">
            <a:off x="5408613" y="49147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5.2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92576" y="5938638"/>
            <a:ext cx="4175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20+4+4)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400,000=11,2MB</a:t>
            </a:r>
            <a:endParaRPr lang="el-G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7013" y="6400303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Θα την αγνοήσουμε</a:t>
            </a:r>
            <a:endParaRPr lang="el-GR" sz="1600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5" name="Elbow Connector 4"/>
          <p:cNvCxnSpPr/>
          <p:nvPr/>
        </p:nvCxnSpPr>
        <p:spPr>
          <a:xfrm rot="5400000" flipH="1" flipV="1">
            <a:off x="2026300" y="6321476"/>
            <a:ext cx="290800" cy="2286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54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Βασικά στοιχεία του υλικού</a:t>
            </a:r>
            <a:endParaRPr lang="en-US" sz="36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186898" y="1750807"/>
            <a:ext cx="6934200" cy="289560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charset="-128"/>
              </a:rPr>
              <a:t>Πολλές αποφάσεις στην ανάκτηση πληροφορίας βασίζονται στα </a:t>
            </a:r>
            <a:r>
              <a:rPr lang="el-GR" sz="2400" i="1" dirty="0" smtClean="0">
                <a:ea typeface="ＭＳ Ｐゴシック" charset="-128"/>
              </a:rPr>
              <a:t>χαρακτηριστικά</a:t>
            </a:r>
            <a:r>
              <a:rPr lang="el-GR" sz="2400" i="1" dirty="0">
                <a:ea typeface="ＭＳ Ｐゴシック" charset="-128"/>
              </a:rPr>
              <a:t> του </a:t>
            </a:r>
            <a:r>
              <a:rPr lang="el-GR" sz="2400" i="1" dirty="0" smtClean="0">
                <a:ea typeface="ＭＳ Ｐゴシック" charset="-128"/>
              </a:rPr>
              <a:t>διαθέσιμου </a:t>
            </a:r>
            <a:r>
              <a:rPr lang="el-GR" sz="2400" i="1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υλικού</a:t>
            </a:r>
            <a:r>
              <a:rPr lang="el-GR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 </a:t>
            </a:r>
            <a:r>
              <a:rPr lang="el-GR" sz="2400" dirty="0" smtClean="0">
                <a:ea typeface="ＭＳ Ｐゴシック" charset="-128"/>
              </a:rPr>
              <a:t>(διαφορετικοί αλγόριθμοι/τεχνικές)</a:t>
            </a:r>
            <a:endParaRPr lang="en-US" sz="2400" dirty="0" smtClean="0"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charset="-128"/>
              </a:rPr>
              <a:t>Ας δούμε μερικά βασικά χαρακτηριστικά</a:t>
            </a:r>
            <a:endParaRPr lang="en-US" sz="2400" dirty="0" smtClean="0"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chemeClr val="bg2">
                    <a:lumMod val="10000"/>
                  </a:schemeClr>
                </a:solidFill>
              </a:rPr>
              <a:t>Κεφ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4.1</a:t>
            </a:r>
          </a:p>
        </p:txBody>
      </p:sp>
    </p:spTree>
    <p:extLst>
      <p:ext uri="{BB962C8B-B14F-4D97-AF65-F5344CB8AC3E}">
        <p14:creationId xmlns:p14="http://schemas.microsoft.com/office/powerpoint/2010/main" val="154950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Αποθήκευση λεξικού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05800" cy="12192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l-GR" sz="2800" dirty="0" smtClean="0">
                <a:ea typeface="ＭＳ Ｐゴシック" pitchFamily="-112" charset="-128"/>
              </a:rPr>
              <a:t>Σπατάλη χώρου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Πολλά από τα </a:t>
            </a:r>
            <a:r>
              <a:rPr lang="en-US" sz="2400" dirty="0" smtClean="0">
                <a:ea typeface="ＭＳ Ｐゴシック" pitchFamily="-112" charset="-128"/>
              </a:rPr>
              <a:t>bytes </a:t>
            </a:r>
            <a:r>
              <a:rPr lang="el-GR" sz="2400" dirty="0" smtClean="0">
                <a:ea typeface="ＭＳ Ｐゴシック" pitchFamily="-112" charset="-128"/>
              </a:rPr>
              <a:t>στη στήλη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Term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2400" i="1" dirty="0" smtClean="0">
                <a:ea typeface="ＭＳ Ｐゴシック" pitchFamily="-112" charset="-128"/>
              </a:rPr>
              <a:t>δεν</a:t>
            </a:r>
            <a:r>
              <a:rPr lang="el-GR" sz="2400" dirty="0" smtClean="0">
                <a:ea typeface="ＭＳ Ｐゴシック" pitchFamily="-112" charset="-128"/>
              </a:rPr>
              <a:t> χρησιμοποιούνται </a:t>
            </a:r>
            <a:r>
              <a:rPr lang="en-US" sz="2400" dirty="0" smtClean="0">
                <a:solidFill>
                  <a:srgbClr val="000000"/>
                </a:solidFill>
                <a:ea typeface="ＭＳ Ｐゴシック" pitchFamily="-112" charset="-128"/>
                <a:cs typeface="Times New Roman" pitchFamily="-112" charset="0"/>
              </a:rPr>
              <a:t>–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 δίνουμε </a:t>
            </a:r>
            <a:r>
              <a:rPr lang="en-US" sz="2400" dirty="0" smtClean="0">
                <a:ea typeface="ＭＳ Ｐゴシック" pitchFamily="-112" charset="-128"/>
              </a:rPr>
              <a:t>20 bytes </a:t>
            </a:r>
            <a:r>
              <a:rPr lang="el-GR" sz="2400" dirty="0" smtClean="0">
                <a:ea typeface="ＭＳ Ｐゴシック" pitchFamily="-112" charset="-128"/>
              </a:rPr>
              <a:t>για όρους με 1 χαρακτήρα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sz="1600" dirty="0" smtClean="0">
                <a:ea typeface="ＭＳ Ｐゴシック" pitchFamily="-112" charset="-128"/>
              </a:rPr>
              <a:t>Και  δε μπορούμε να χειριστούμε το </a:t>
            </a:r>
            <a:r>
              <a:rPr lang="en-US" sz="1600" i="1" dirty="0" smtClean="0">
                <a:ea typeface="ＭＳ Ｐゴシック" pitchFamily="-112" charset="-128"/>
              </a:rPr>
              <a:t>supercalifragilisticexpialidocious </a:t>
            </a:r>
            <a:r>
              <a:rPr lang="el-GR" sz="1600" dirty="0" smtClean="0">
                <a:ea typeface="ＭＳ Ｐゴシック" pitchFamily="-112" charset="-128"/>
              </a:rPr>
              <a:t>ή</a:t>
            </a:r>
            <a:r>
              <a:rPr lang="en-US" sz="1600" dirty="0" smtClean="0">
                <a:ea typeface="ＭＳ Ｐゴシック" pitchFamily="-112" charset="-128"/>
              </a:rPr>
              <a:t> </a:t>
            </a:r>
            <a:r>
              <a:rPr lang="en-US" sz="1600" i="1" dirty="0" err="1" smtClean="0">
                <a:ea typeface="ＭＳ Ｐゴシック" pitchFamily="-112" charset="-128"/>
              </a:rPr>
              <a:t>hydrochlorofluorocarbons</a:t>
            </a:r>
            <a:r>
              <a:rPr lang="el-GR" sz="1600" i="1" dirty="0">
                <a:ea typeface="ＭＳ Ｐゴシック" pitchFamily="-112" charset="-128"/>
              </a:rPr>
              <a:t> </a:t>
            </a:r>
            <a:r>
              <a:rPr lang="el-GR" sz="1600" i="1" dirty="0" smtClean="0">
                <a:ea typeface="ＭＳ Ｐゴシック" pitchFamily="-112" charset="-128"/>
              </a:rPr>
              <a:t>(λέξεις με πάνω από 20 χαρακτήρες)</a:t>
            </a:r>
            <a:endParaRPr lang="en-US" sz="1600" i="1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Μέσος όρος στο γραπτό λόγο για τα Αγγλικά είναι </a:t>
            </a:r>
            <a:r>
              <a:rPr lang="en-US" sz="2400" dirty="0" smtClean="0">
                <a:ea typeface="ＭＳ Ｐゴシック" pitchFamily="-112" charset="-128"/>
              </a:rPr>
              <a:t>~4.5 </a:t>
            </a:r>
            <a:r>
              <a:rPr lang="el-GR" sz="2400" dirty="0" smtClean="0">
                <a:ea typeface="ＭＳ Ｐゴシック" pitchFamily="-112" charset="-128"/>
              </a:rPr>
              <a:t>χαρακτήρες</a:t>
            </a:r>
            <a:r>
              <a:rPr lang="en-US" sz="2400" dirty="0" smtClean="0">
                <a:ea typeface="ＭＳ Ｐゴシック" pitchFamily="-112" charset="-128"/>
              </a:rPr>
              <a:t>/</a:t>
            </a:r>
            <a:r>
              <a:rPr lang="el-GR" sz="2400" dirty="0" smtClean="0">
                <a:ea typeface="ＭＳ Ｐゴシック" pitchFamily="-112" charset="-128"/>
              </a:rPr>
              <a:t>λέξη</a:t>
            </a:r>
            <a:r>
              <a:rPr lang="en-US" sz="2400" dirty="0" smtClean="0">
                <a:ea typeface="ＭＳ Ｐゴシック" pitchFamily="-112" charset="-128"/>
              </a:rPr>
              <a:t>.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Μέσος όρος των λέξεων στο λεξικό για τα Αγγλικά</a:t>
            </a:r>
            <a:r>
              <a:rPr lang="en-US" sz="2400" dirty="0" smtClean="0">
                <a:ea typeface="ＭＳ Ｐゴシック" pitchFamily="-112" charset="-128"/>
              </a:rPr>
              <a:t>: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~8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χαρακτήρες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Οι μικρές λέξεις κυριαρχούν στα </a:t>
            </a:r>
            <a:r>
              <a:rPr lang="en-US" sz="2400" dirty="0" smtClean="0">
                <a:ea typeface="ＭＳ Ｐゴシック" pitchFamily="-112" charset="-128"/>
              </a:rPr>
              <a:t>tokens </a:t>
            </a:r>
            <a:r>
              <a:rPr lang="el-GR" sz="2400" dirty="0" smtClean="0">
                <a:ea typeface="ＭＳ Ｐゴシック" pitchFamily="-112" charset="-128"/>
              </a:rPr>
              <a:t>αλλά όχι στους όρους</a:t>
            </a:r>
            <a:r>
              <a:rPr lang="en-US" sz="2400" dirty="0" smtClean="0">
                <a:ea typeface="ＭＳ Ｐゴシック" pitchFamily="-112" charset="-128"/>
              </a:rPr>
              <a:t>.</a:t>
            </a:r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0A75FB2C-9AD2-4B42-9A8E-81ECE2257E19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60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3994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smtClean="0">
                <a:solidFill>
                  <a:srgbClr val="FBFCFF"/>
                </a:solidFill>
              </a:rPr>
              <a:t>Κεφ. </a:t>
            </a:r>
            <a:r>
              <a:rPr lang="en-US" sz="1600" dirty="0" smtClean="0">
                <a:solidFill>
                  <a:srgbClr val="FBFCFF"/>
                </a:solidFill>
              </a:rPr>
              <a:t>5.2</a:t>
            </a:r>
            <a:endParaRPr lang="en-US" sz="1600" dirty="0">
              <a:solidFill>
                <a:srgbClr val="FBF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35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727476" y="-16042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Συμπίεση της λίστας όρων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br>
              <a:rPr lang="en-US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</a:b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Λεξικό-ως-Σειρά-Χαρακτήρων </a:t>
            </a:r>
            <a:endParaRPr lang="en-US" sz="36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0979" name="Slide Number Placeholder 1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1370A233-4CFB-4178-9990-FC324F5C5D7F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61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2286000" y="3200400"/>
            <a:ext cx="6599238" cy="4064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r>
              <a:rPr lang="en-US" sz="2000">
                <a:latin typeface="Times New Roman" pitchFamily="-112" charset="0"/>
              </a:rPr>
              <a:t>….systilesyzygeticsyzygialsyzygyszaibelyiteszczecinszomo….</a:t>
            </a:r>
            <a:endParaRPr lang="en-US" sz="1600">
              <a:latin typeface="Times New Roman" pitchFamily="-112" charset="0"/>
            </a:endParaRPr>
          </a:p>
        </p:txBody>
      </p:sp>
      <p:graphicFrame>
        <p:nvGraphicFramePr>
          <p:cNvPr id="40962" name="Object 0"/>
          <p:cNvGraphicFramePr>
            <a:graphicFrameLocks noChangeAspect="1"/>
          </p:cNvGraphicFramePr>
          <p:nvPr/>
        </p:nvGraphicFramePr>
        <p:xfrm>
          <a:off x="230188" y="4017963"/>
          <a:ext cx="3219450" cy="197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9" name="Document" r:id="rId4" imgW="6403848" imgH="3941064" progId="Word.Document.8">
                  <p:embed/>
                </p:oleObj>
              </mc:Choice>
              <mc:Fallback>
                <p:oleObj name="Document" r:id="rId4" imgW="6403848" imgH="394106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4017963"/>
                        <a:ext cx="3219450" cy="197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2901950" y="4633913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 flipH="1" flipV="1">
            <a:off x="3587750" y="3871913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 flipH="1" flipV="1">
            <a:off x="2749550" y="3567113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2901950" y="4938713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 flipV="1">
            <a:off x="3892550" y="3795713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 flipH="1" flipV="1">
            <a:off x="3511550" y="3567113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2901950" y="5319713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 flipV="1">
            <a:off x="4349750" y="3567113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>
            <a:off x="2901950" y="5776913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 flipV="1">
            <a:off x="5187950" y="3567113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AutoShape 16"/>
          <p:cNvSpPr>
            <a:spLocks noChangeArrowheads="1"/>
          </p:cNvSpPr>
          <p:nvPr/>
        </p:nvSpPr>
        <p:spPr bwMode="auto">
          <a:xfrm>
            <a:off x="6254750" y="3719513"/>
            <a:ext cx="2741613" cy="1096962"/>
          </a:xfrm>
          <a:prstGeom prst="upArrowCallout">
            <a:avLst>
              <a:gd name="adj1" fmla="val 62482"/>
              <a:gd name="adj2" fmla="val 62482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l-GR" sz="1400" dirty="0" smtClean="0">
                <a:latin typeface="Times New Roman" pitchFamily="-112" charset="0"/>
              </a:rPr>
              <a:t>Συνολικό μήκος της σειράς</a:t>
            </a:r>
            <a:r>
              <a:rPr lang="el-GR" sz="1400" dirty="0">
                <a:latin typeface="Times New Roman" pitchFamily="-112" charset="0"/>
              </a:rPr>
              <a:t> </a:t>
            </a:r>
            <a:r>
              <a:rPr lang="el-GR" sz="1400" dirty="0" smtClean="0">
                <a:latin typeface="Times New Roman" pitchFamily="-112" charset="0"/>
              </a:rPr>
              <a:t>(</a:t>
            </a:r>
            <a:r>
              <a:rPr lang="en-US" sz="1400" dirty="0" smtClean="0">
                <a:latin typeface="Times New Roman" pitchFamily="-112" charset="0"/>
              </a:rPr>
              <a:t>string</a:t>
            </a:r>
            <a:r>
              <a:rPr lang="el-GR" sz="1400" dirty="0" smtClean="0">
                <a:latin typeface="Times New Roman" pitchFamily="-112" charset="0"/>
              </a:rPr>
              <a:t>)</a:t>
            </a:r>
            <a:r>
              <a:rPr lang="en-US" sz="1400" dirty="0" smtClean="0">
                <a:latin typeface="Times New Roman" pitchFamily="-112" charset="0"/>
              </a:rPr>
              <a:t> </a:t>
            </a:r>
            <a:r>
              <a:rPr lang="en-US" sz="1400" dirty="0">
                <a:latin typeface="Times New Roman" pitchFamily="-112" charset="0"/>
              </a:rPr>
              <a:t>=</a:t>
            </a:r>
          </a:p>
          <a:p>
            <a:pPr algn="ctr" eaLnBrk="0" hangingPunct="0"/>
            <a:r>
              <a:rPr lang="en-US" sz="1400" dirty="0">
                <a:latin typeface="Times New Roman" pitchFamily="-112" charset="0"/>
              </a:rPr>
              <a:t>400K x </a:t>
            </a:r>
            <a:r>
              <a:rPr lang="en-US" sz="1400" dirty="0">
                <a:solidFill>
                  <a:srgbClr val="FF0000"/>
                </a:solidFill>
                <a:latin typeface="Times New Roman" pitchFamily="-112" charset="0"/>
              </a:rPr>
              <a:t>8</a:t>
            </a:r>
            <a:r>
              <a:rPr lang="en-US" sz="1400" dirty="0">
                <a:latin typeface="Times New Roman" pitchFamily="-112" charset="0"/>
              </a:rPr>
              <a:t>B = 3.2MB</a:t>
            </a:r>
          </a:p>
        </p:txBody>
      </p:sp>
      <p:sp>
        <p:nvSpPr>
          <p:cNvPr id="40976" name="AutoShape 17"/>
          <p:cNvSpPr>
            <a:spLocks noChangeArrowheads="1"/>
          </p:cNvSpPr>
          <p:nvPr/>
        </p:nvSpPr>
        <p:spPr bwMode="auto">
          <a:xfrm>
            <a:off x="5264150" y="5167313"/>
            <a:ext cx="3748088" cy="1096962"/>
          </a:xfrm>
          <a:prstGeom prst="leftArrowCallout">
            <a:avLst>
              <a:gd name="adj1" fmla="val 25000"/>
              <a:gd name="adj2" fmla="val 25000"/>
              <a:gd name="adj3" fmla="val 56946"/>
              <a:gd name="adj4" fmla="val 71157"/>
            </a:avLst>
          </a:prstGeom>
          <a:solidFill>
            <a:srgbClr val="00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l-GR" dirty="0" smtClean="0">
                <a:latin typeface="Times New Roman" pitchFamily="-112" charset="0"/>
              </a:rPr>
              <a:t>Δείκτες για </a:t>
            </a:r>
            <a:r>
              <a:rPr lang="en-US" dirty="0" smtClean="0">
                <a:latin typeface="Times New Roman" pitchFamily="-112" charset="0"/>
              </a:rPr>
              <a:t>3.2M</a:t>
            </a:r>
            <a:endParaRPr lang="en-US" dirty="0">
              <a:latin typeface="Times New Roman" pitchFamily="-112" charset="0"/>
            </a:endParaRPr>
          </a:p>
          <a:p>
            <a:pPr algn="ctr" eaLnBrk="0" hangingPunct="0"/>
            <a:r>
              <a:rPr lang="el-GR" dirty="0" smtClean="0">
                <a:latin typeface="Times New Roman" pitchFamily="-112" charset="0"/>
              </a:rPr>
              <a:t>θέσεις</a:t>
            </a:r>
            <a:r>
              <a:rPr lang="en-US" dirty="0" smtClean="0">
                <a:latin typeface="Times New Roman" pitchFamily="-112" charset="0"/>
              </a:rPr>
              <a:t>: </a:t>
            </a:r>
            <a:r>
              <a:rPr lang="en-US" dirty="0">
                <a:latin typeface="Times New Roman" pitchFamily="-112" charset="0"/>
              </a:rPr>
              <a:t>log</a:t>
            </a:r>
            <a:r>
              <a:rPr lang="en-US" baseline="-25000" dirty="0">
                <a:latin typeface="Times New Roman" pitchFamily="-112" charset="0"/>
              </a:rPr>
              <a:t>2</a:t>
            </a:r>
            <a:r>
              <a:rPr lang="en-US" dirty="0">
                <a:latin typeface="Times New Roman" pitchFamily="-112" charset="0"/>
              </a:rPr>
              <a:t>3.2M =</a:t>
            </a:r>
          </a:p>
          <a:p>
            <a:pPr algn="ctr" eaLnBrk="0" hangingPunct="0"/>
            <a:r>
              <a:rPr lang="en-US" dirty="0">
                <a:latin typeface="Times New Roman" pitchFamily="-112" charset="0"/>
              </a:rPr>
              <a:t>22bits = </a:t>
            </a:r>
            <a:r>
              <a:rPr lang="en-US" dirty="0">
                <a:solidFill>
                  <a:srgbClr val="FF0000"/>
                </a:solidFill>
                <a:latin typeface="Times New Roman" pitchFamily="-112" charset="0"/>
              </a:rPr>
              <a:t>3</a:t>
            </a:r>
            <a:r>
              <a:rPr lang="en-US" dirty="0">
                <a:latin typeface="Times New Roman" pitchFamily="-112" charset="0"/>
              </a:rPr>
              <a:t>bytes</a:t>
            </a:r>
          </a:p>
        </p:txBody>
      </p:sp>
      <p:sp>
        <p:nvSpPr>
          <p:cNvPr id="40977" name="Rectangle 18"/>
          <p:cNvSpPr>
            <a:spLocks noChangeArrowheads="1"/>
          </p:cNvSpPr>
          <p:nvPr/>
        </p:nvSpPr>
        <p:spPr bwMode="auto">
          <a:xfrm>
            <a:off x="228600" y="1523999"/>
            <a:ext cx="8701088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A50021"/>
              </a:buClr>
              <a:buSzPct val="60000"/>
            </a:pPr>
            <a:r>
              <a:rPr lang="el-GR" sz="2600" dirty="0" smtClean="0">
                <a:latin typeface="+mn-lt"/>
              </a:rPr>
              <a:t>Αποθήκευσε το λεξικό ως ένα </a:t>
            </a:r>
            <a:r>
              <a:rPr lang="en-US" sz="2600" dirty="0" smtClean="0">
                <a:latin typeface="+mn-lt"/>
              </a:rPr>
              <a:t>(</a:t>
            </a:r>
            <a:r>
              <a:rPr lang="el-GR" sz="2600" dirty="0" smtClean="0">
                <a:latin typeface="+mn-lt"/>
              </a:rPr>
              <a:t>μεγάλο</a:t>
            </a:r>
            <a:r>
              <a:rPr lang="en-US" sz="2600" dirty="0" smtClean="0">
                <a:latin typeface="+mn-lt"/>
              </a:rPr>
              <a:t>) </a:t>
            </a:r>
            <a:r>
              <a:rPr lang="en-US" sz="2600" dirty="0">
                <a:latin typeface="+mn-lt"/>
              </a:rPr>
              <a:t>string </a:t>
            </a:r>
            <a:r>
              <a:rPr lang="el-GR" sz="2600" dirty="0" smtClean="0">
                <a:latin typeface="+mn-lt"/>
              </a:rPr>
              <a:t>χαρακτήρων</a:t>
            </a:r>
            <a:r>
              <a:rPr lang="en-US" sz="2600" dirty="0" smtClean="0">
                <a:latin typeface="+mn-lt"/>
              </a:rPr>
              <a:t>:</a:t>
            </a:r>
            <a:endParaRPr lang="el-GR" sz="2600" dirty="0">
              <a:latin typeface="+mn-lt"/>
            </a:endParaRPr>
          </a:p>
          <a:p>
            <a:pPr marL="285750" indent="-285750">
              <a:spcBef>
                <a:spcPct val="50000"/>
              </a:spcBef>
              <a:buClr>
                <a:srgbClr val="A50021"/>
              </a:buClr>
              <a:buSzPct val="60000"/>
              <a:buFont typeface="Wingdings" pitchFamily="2" charset="2"/>
              <a:buChar char="v"/>
            </a:pPr>
            <a:r>
              <a:rPr lang="el-GR" sz="2000" dirty="0" smtClean="0">
                <a:latin typeface="+mn-lt"/>
              </a:rPr>
              <a:t>Ένας δείκτης δείχνει στο τέλος της τρέχουσας λέξης (αρχή επόμενης) </a:t>
            </a:r>
          </a:p>
          <a:p>
            <a:pPr marL="285750" indent="-285750">
              <a:spcBef>
                <a:spcPct val="50000"/>
              </a:spcBef>
              <a:buClr>
                <a:srgbClr val="A50021"/>
              </a:buClr>
              <a:buSzPct val="60000"/>
              <a:buFont typeface="Wingdings" pitchFamily="2" charset="2"/>
              <a:buChar char="v"/>
            </a:pPr>
            <a:r>
              <a:rPr lang="el-GR" sz="2000" dirty="0" smtClean="0">
                <a:latin typeface="+mn-lt"/>
              </a:rPr>
              <a:t>Εξοικονόμηση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60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%</a:t>
            </a:r>
            <a:r>
              <a:rPr lang="en-US" sz="2000" dirty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του χώρου</a:t>
            </a:r>
            <a:endParaRPr lang="en-US" sz="2000" dirty="0">
              <a:latin typeface="+mn-lt"/>
            </a:endParaRPr>
          </a:p>
        </p:txBody>
      </p:sp>
      <p:sp>
        <p:nvSpPr>
          <p:cNvPr id="4097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smtClean="0">
                <a:solidFill>
                  <a:srgbClr val="FBFCFF"/>
                </a:solidFill>
              </a:rPr>
              <a:t>Κεφ. </a:t>
            </a:r>
            <a:r>
              <a:rPr lang="en-US" sz="1600" dirty="0" smtClean="0">
                <a:solidFill>
                  <a:srgbClr val="FBFCFF"/>
                </a:solidFill>
              </a:rPr>
              <a:t>5.2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6292849"/>
            <a:ext cx="4806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 smtClean="0">
                <a:latin typeface="+mn-lt"/>
              </a:rPr>
              <a:t>δυαδική αναζήτηση όπως πριν, τώρα στο </a:t>
            </a:r>
            <a:r>
              <a:rPr lang="en-US" sz="1800" dirty="0" smtClean="0">
                <a:latin typeface="+mn-lt"/>
              </a:rPr>
              <a:t>string</a:t>
            </a:r>
            <a:endParaRPr lang="el-GR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960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41967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Χώρος για το λεξικό ως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string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305800" cy="17526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4</a:t>
            </a:r>
            <a:r>
              <a:rPr lang="en-US" dirty="0" smtClean="0">
                <a:ea typeface="ＭＳ Ｐゴシック" pitchFamily="-112" charset="-128"/>
              </a:rPr>
              <a:t> bytes </a:t>
            </a:r>
            <a:r>
              <a:rPr lang="el-GR" dirty="0" smtClean="0">
                <a:ea typeface="ＭＳ Ｐゴシック" pitchFamily="-112" charset="-128"/>
              </a:rPr>
              <a:t>ανά όρο για το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Freq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4</a:t>
            </a:r>
            <a:r>
              <a:rPr lang="en-US" dirty="0" smtClean="0">
                <a:ea typeface="ＭＳ Ｐゴシック" pitchFamily="-112" charset="-128"/>
              </a:rPr>
              <a:t> bytes </a:t>
            </a:r>
            <a:r>
              <a:rPr lang="el-GR" dirty="0" smtClean="0">
                <a:ea typeface="ＭＳ Ｐゴシック" pitchFamily="-112" charset="-128"/>
              </a:rPr>
              <a:t>ανά όρο για δείκτες σε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Postings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3</a:t>
            </a:r>
            <a:r>
              <a:rPr lang="en-US" dirty="0" smtClean="0">
                <a:ea typeface="ＭＳ Ｐゴシック" pitchFamily="-112" charset="-128"/>
              </a:rPr>
              <a:t> bytes </a:t>
            </a:r>
            <a:r>
              <a:rPr lang="el-GR" dirty="0" smtClean="0">
                <a:ea typeface="ＭＳ Ｐゴシック" pitchFamily="-112" charset="-128"/>
              </a:rPr>
              <a:t>ανά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term pointer</a:t>
            </a:r>
          </a:p>
          <a:p>
            <a:pPr eaLnBrk="1" hangingPunct="1"/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Κατά μέσο όρο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8 </a:t>
            </a:r>
            <a:r>
              <a:rPr lang="en-US" dirty="0" smtClean="0">
                <a:ea typeface="ＭＳ Ｐゴシック" pitchFamily="-112" charset="-128"/>
              </a:rPr>
              <a:t>bytes </a:t>
            </a:r>
            <a:r>
              <a:rPr lang="el-GR" dirty="0" smtClean="0">
                <a:ea typeface="ＭＳ Ｐゴシック" pitchFamily="-112" charset="-128"/>
              </a:rPr>
              <a:t>ανά όρο στο </a:t>
            </a:r>
            <a:r>
              <a:rPr lang="en-US" dirty="0" smtClean="0">
                <a:ea typeface="ＭＳ Ｐゴシック" pitchFamily="-112" charset="-128"/>
              </a:rPr>
              <a:t>string</a:t>
            </a:r>
            <a:r>
              <a:rPr lang="el-GR" dirty="0" smtClean="0">
                <a:ea typeface="ＭＳ Ｐゴシック" pitchFamily="-112" charset="-128"/>
              </a:rPr>
              <a:t> (3.2ΜΒ)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n-US" dirty="0" smtClean="0">
                <a:ea typeface="ＭＳ Ｐゴシック" pitchFamily="-112" charset="-128"/>
              </a:rPr>
              <a:t>400K </a:t>
            </a:r>
            <a:r>
              <a:rPr lang="el-GR" dirty="0" smtClean="0">
                <a:ea typeface="ＭＳ Ｐゴシック" pitchFamily="-112" charset="-128"/>
              </a:rPr>
              <a:t>όροι</a:t>
            </a:r>
            <a:r>
              <a:rPr lang="en-US" dirty="0" smtClean="0">
                <a:ea typeface="ＭＳ Ｐゴシック" pitchFamily="-112" charset="-128"/>
              </a:rPr>
              <a:t> x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19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  <a:sym typeface="Symbol" pitchFamily="-112" charset="2"/>
              </a:rPr>
              <a:t> 7.6 MB (</a:t>
            </a:r>
            <a:r>
              <a:rPr lang="el-GR" dirty="0" smtClean="0">
                <a:ea typeface="ＭＳ Ｐゴシック" pitchFamily="-112" charset="-128"/>
                <a:sym typeface="Symbol" pitchFamily="-112" charset="2"/>
              </a:rPr>
              <a:t>έναντι</a:t>
            </a:r>
            <a:r>
              <a:rPr lang="en-US" dirty="0" smtClean="0">
                <a:ea typeface="ＭＳ Ｐゴシック" pitchFamily="-112" charset="-128"/>
                <a:sym typeface="Symbol" pitchFamily="-112" charset="2"/>
              </a:rPr>
              <a:t> 11.2MB </a:t>
            </a:r>
            <a:r>
              <a:rPr lang="el-GR" dirty="0" smtClean="0">
                <a:ea typeface="ＭＳ Ｐゴシック" pitchFamily="-112" charset="-128"/>
                <a:sym typeface="Symbol" pitchFamily="-112" charset="2"/>
              </a:rPr>
              <a:t>για σταθερό μήκος λέξης</a:t>
            </a:r>
            <a:r>
              <a:rPr lang="en-US" dirty="0" smtClean="0">
                <a:ea typeface="ＭＳ Ｐゴシック" pitchFamily="-112" charset="-128"/>
                <a:sym typeface="Symbol" pitchFamily="-112" charset="2"/>
              </a:rPr>
              <a:t>)</a:t>
            </a:r>
            <a:endParaRPr lang="el-GR" dirty="0" smtClean="0">
              <a:ea typeface="ＭＳ Ｐゴシック" pitchFamily="-112" charset="-128"/>
              <a:sym typeface="Symbol" pitchFamily="-112" charset="2"/>
            </a:endParaRPr>
          </a:p>
          <a:p>
            <a:pPr eaLnBrk="1" hangingPunct="1">
              <a:buNone/>
            </a:pP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199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55D9A7EB-2613-4B15-8E56-371E57FA4CFC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62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4198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5.2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86600" y="220980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  <a:sym typeface="Symbol" pitchFamily="-112" charset="2"/>
              </a:rPr>
              <a:t>Κατά μέσο όρο: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-112" charset="2"/>
              </a:rPr>
              <a:t>11</a:t>
            </a:r>
            <a:r>
              <a:rPr lang="en-US" dirty="0" smtClean="0">
                <a:latin typeface="+mn-lt"/>
                <a:sym typeface="Symbol" pitchFamily="-112" charset="2"/>
              </a:rPr>
              <a:t>bytes/term</a:t>
            </a:r>
            <a:endParaRPr lang="el-GR" dirty="0">
              <a:latin typeface="+mn-lt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6553200" y="2286000"/>
            <a:ext cx="457200" cy="838200"/>
          </a:xfrm>
          <a:prstGeom prst="rightBrac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916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3336925" y="5181600"/>
            <a:ext cx="28230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r>
              <a:rPr lang="en-US" dirty="0" smtClean="0">
                <a:latin typeface="+mn-lt"/>
                <a:sym typeface="Symbol" pitchFamily="-112" charset="2"/>
              </a:rPr>
              <a:t> </a:t>
            </a:r>
            <a:r>
              <a:rPr lang="el-GR" dirty="0" smtClean="0">
                <a:latin typeface="+mn-lt"/>
                <a:sym typeface="Symbol" pitchFamily="-112" charset="2"/>
              </a:rPr>
              <a:t>Κερδίζουμε 3 </a:t>
            </a:r>
            <a:r>
              <a:rPr lang="en-US" dirty="0" smtClean="0">
                <a:latin typeface="+mn-lt"/>
                <a:sym typeface="Symbol" pitchFamily="-112" charset="2"/>
              </a:rPr>
              <a:t>bytes</a:t>
            </a:r>
            <a:endParaRPr lang="en-US" dirty="0">
              <a:latin typeface="+mn-lt"/>
              <a:sym typeface="Symbol" pitchFamily="-112" charset="2"/>
            </a:endParaRPr>
          </a:p>
          <a:p>
            <a:r>
              <a:rPr lang="en-US" dirty="0">
                <a:latin typeface="+mn-lt"/>
                <a:sym typeface="Symbol" pitchFamily="-112" charset="2"/>
              </a:rPr>
              <a:t> </a:t>
            </a:r>
            <a:r>
              <a:rPr lang="el-GR" dirty="0" smtClean="0">
                <a:latin typeface="+mn-lt"/>
                <a:sym typeface="Symbol" pitchFamily="-112" charset="2"/>
              </a:rPr>
              <a:t>για</a:t>
            </a:r>
            <a:r>
              <a:rPr lang="en-US" dirty="0" smtClean="0">
                <a:latin typeface="+mn-lt"/>
                <a:sym typeface="Symbol" pitchFamily="-112" charset="2"/>
              </a:rPr>
              <a:t> k - 1</a:t>
            </a:r>
            <a:r>
              <a:rPr lang="el-GR" dirty="0" smtClean="0">
                <a:latin typeface="+mn-lt"/>
                <a:sym typeface="Symbol" pitchFamily="-112" charset="2"/>
              </a:rPr>
              <a:t> </a:t>
            </a:r>
            <a:endParaRPr lang="en-US" dirty="0" smtClean="0">
              <a:latin typeface="+mn-lt"/>
              <a:sym typeface="Symbol" pitchFamily="-112" charset="2"/>
            </a:endParaRPr>
          </a:p>
          <a:p>
            <a:r>
              <a:rPr lang="en-US" dirty="0" smtClean="0">
                <a:latin typeface="+mn-lt"/>
                <a:sym typeface="Symbol" pitchFamily="-112" charset="2"/>
              </a:rPr>
              <a:t> </a:t>
            </a:r>
            <a:r>
              <a:rPr lang="el-GR" dirty="0" smtClean="0">
                <a:latin typeface="+mn-lt"/>
                <a:sym typeface="Symbol" pitchFamily="-112" charset="2"/>
              </a:rPr>
              <a:t>δείκτες</a:t>
            </a:r>
            <a:r>
              <a:rPr lang="en-US" dirty="0" smtClean="0">
                <a:latin typeface="Times New Roman" pitchFamily="-112" charset="0"/>
                <a:sym typeface="Symbol" pitchFamily="-112" charset="2"/>
              </a:rPr>
              <a:t>.</a:t>
            </a:r>
            <a:endParaRPr lang="en-US" dirty="0">
              <a:latin typeface="Times New Roman" pitchFamily="-112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669132" y="88314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Blocking</a:t>
            </a:r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(Δείκτες σε ομάδες)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3012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001000" cy="25146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Διαίρεσε το </a:t>
            </a:r>
            <a:r>
              <a:rPr lang="en-US" dirty="0" smtClean="0">
                <a:ea typeface="ＭＳ Ｐゴシック" pitchFamily="-112" charset="-128"/>
              </a:rPr>
              <a:t>string </a:t>
            </a:r>
            <a:r>
              <a:rPr lang="el-GR" dirty="0" smtClean="0">
                <a:ea typeface="ＭＳ Ｐゴシック" pitchFamily="-112" charset="-128"/>
              </a:rPr>
              <a:t>σε ομάδες </a:t>
            </a:r>
            <a:r>
              <a:rPr lang="en-US" dirty="0" smtClean="0">
                <a:ea typeface="ＭＳ Ｐゴシック" pitchFamily="-112" charset="-128"/>
              </a:rPr>
              <a:t>(blocks) </a:t>
            </a:r>
            <a:r>
              <a:rPr lang="el-GR" dirty="0" smtClean="0">
                <a:ea typeface="ＭＳ Ｐゴシック" pitchFamily="-112" charset="-128"/>
              </a:rPr>
              <a:t>των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όρων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Διατήρησε ένα δείκτη σε κάθε ομάδα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Παράδειγμα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l-GR" i="1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=</a:t>
            </a:r>
            <a:r>
              <a:rPr lang="el-GR" i="1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</a:rPr>
              <a:t>4.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Χρειαζόμαστε και το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μήκος </a:t>
            </a:r>
            <a:r>
              <a:rPr lang="el-GR" dirty="0" smtClean="0">
                <a:ea typeface="ＭＳ Ｐゴシック" pitchFamily="-112" charset="-128"/>
              </a:rPr>
              <a:t>του όρου</a:t>
            </a:r>
            <a:r>
              <a:rPr lang="en-US" dirty="0" smtClean="0">
                <a:ea typeface="ＭＳ Ｐゴシック" pitchFamily="-112" charset="-128"/>
              </a:rPr>
              <a:t> (1 extra byte)</a:t>
            </a:r>
          </a:p>
        </p:txBody>
      </p:sp>
      <p:sp>
        <p:nvSpPr>
          <p:cNvPr id="43022" name="Slide Number Placeholder 1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00D64B99-4F3B-42D5-B5DD-70553AB09547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63</a:t>
            </a:fld>
            <a:endParaRPr lang="en-US" sz="1200" dirty="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1452563" y="3276600"/>
            <a:ext cx="7429500" cy="4064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r>
              <a:rPr lang="en-US" sz="2000" dirty="0">
                <a:latin typeface="Times New Roman" pitchFamily="-112" charset="0"/>
              </a:rPr>
              <a:t>….</a:t>
            </a:r>
            <a:r>
              <a:rPr lang="en-US" sz="2000" b="1" dirty="0">
                <a:solidFill>
                  <a:srgbClr val="990033"/>
                </a:solidFill>
                <a:latin typeface="Times New Roman" pitchFamily="-112" charset="0"/>
              </a:rPr>
              <a:t>7</a:t>
            </a:r>
            <a:r>
              <a:rPr lang="en-US" sz="2000" b="1" i="1" dirty="0">
                <a:latin typeface="Times New Roman" pitchFamily="-112" charset="0"/>
              </a:rPr>
              <a:t>systile</a:t>
            </a:r>
            <a:r>
              <a:rPr lang="en-US" sz="2000" dirty="0">
                <a:solidFill>
                  <a:srgbClr val="990033"/>
                </a:solidFill>
                <a:latin typeface="Times New Roman" pitchFamily="-112" charset="0"/>
              </a:rPr>
              <a:t>9</a:t>
            </a:r>
            <a:r>
              <a:rPr lang="en-US" sz="2000" b="1" i="1" dirty="0">
                <a:latin typeface="Times New Roman" pitchFamily="-112" charset="0"/>
              </a:rPr>
              <a:t>syzygetic</a:t>
            </a:r>
            <a:r>
              <a:rPr lang="en-US" sz="2000" dirty="0">
                <a:solidFill>
                  <a:srgbClr val="990033"/>
                </a:solidFill>
                <a:latin typeface="Times New Roman" pitchFamily="-112" charset="0"/>
              </a:rPr>
              <a:t>8</a:t>
            </a:r>
            <a:r>
              <a:rPr lang="en-US" sz="2000" b="1" i="1" dirty="0">
                <a:latin typeface="Times New Roman" pitchFamily="-112" charset="0"/>
              </a:rPr>
              <a:t>syzygial</a:t>
            </a:r>
            <a:r>
              <a:rPr lang="en-US" sz="2000" dirty="0">
                <a:solidFill>
                  <a:srgbClr val="990033"/>
                </a:solidFill>
                <a:latin typeface="Times New Roman" pitchFamily="-112" charset="0"/>
              </a:rPr>
              <a:t>6</a:t>
            </a:r>
            <a:r>
              <a:rPr lang="en-US" sz="2000" b="1" i="1" dirty="0">
                <a:latin typeface="Times New Roman" pitchFamily="-112" charset="0"/>
              </a:rPr>
              <a:t>syzygy</a:t>
            </a:r>
            <a:r>
              <a:rPr lang="en-US" sz="2000" dirty="0">
                <a:solidFill>
                  <a:srgbClr val="990033"/>
                </a:solidFill>
                <a:latin typeface="Times New Roman" pitchFamily="-112" charset="0"/>
              </a:rPr>
              <a:t>11</a:t>
            </a:r>
            <a:r>
              <a:rPr lang="en-US" sz="2000" b="1" i="1" dirty="0">
                <a:latin typeface="Times New Roman" pitchFamily="-112" charset="0"/>
              </a:rPr>
              <a:t>szaibelyite</a:t>
            </a:r>
            <a:r>
              <a:rPr lang="en-US" sz="2000" dirty="0">
                <a:solidFill>
                  <a:srgbClr val="990033"/>
                </a:solidFill>
                <a:latin typeface="Times New Roman" pitchFamily="-112" charset="0"/>
              </a:rPr>
              <a:t>8</a:t>
            </a:r>
            <a:r>
              <a:rPr lang="en-US" sz="2000" b="1" i="1" dirty="0">
                <a:latin typeface="Times New Roman" pitchFamily="-112" charset="0"/>
              </a:rPr>
              <a:t>szczecin</a:t>
            </a:r>
            <a:r>
              <a:rPr lang="en-US" sz="2000" dirty="0">
                <a:solidFill>
                  <a:srgbClr val="990033"/>
                </a:solidFill>
                <a:latin typeface="Times New Roman" pitchFamily="-112" charset="0"/>
              </a:rPr>
              <a:t>9</a:t>
            </a:r>
            <a:r>
              <a:rPr lang="en-US" sz="2000" b="1" i="1" dirty="0">
                <a:latin typeface="Times New Roman" pitchFamily="-112" charset="0"/>
              </a:rPr>
              <a:t>szomo</a:t>
            </a:r>
            <a:r>
              <a:rPr lang="en-US" sz="2000" dirty="0">
                <a:latin typeface="Times New Roman" pitchFamily="-112" charset="0"/>
              </a:rPr>
              <a:t>….</a:t>
            </a:r>
            <a:endParaRPr lang="en-US" sz="1600" dirty="0">
              <a:latin typeface="Times New Roman" pitchFamily="-112" charset="0"/>
            </a:endParaRPr>
          </a:p>
        </p:txBody>
      </p:sp>
      <p:graphicFrame>
        <p:nvGraphicFramePr>
          <p:cNvPr id="43010" name="Object 1024"/>
          <p:cNvGraphicFramePr>
            <a:graphicFrameLocks noChangeAspect="1"/>
          </p:cNvGraphicFramePr>
          <p:nvPr/>
        </p:nvGraphicFramePr>
        <p:xfrm>
          <a:off x="147638" y="4483100"/>
          <a:ext cx="3317875" cy="233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3" name="Document" r:id="rId4" imgW="6598920" imgH="4687824" progId="Word.Document.8">
                  <p:embed/>
                </p:oleObj>
              </mc:Choice>
              <mc:Fallback>
                <p:oleObj name="Document" r:id="rId4" imgW="6598920" imgH="468782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8" y="4483100"/>
                        <a:ext cx="3317875" cy="2332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2743200" y="5029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 flipV="1">
            <a:off x="3505200" y="4343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 flipH="1" flipV="1">
            <a:off x="1981200" y="3657600"/>
            <a:ext cx="1524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2743200" y="64770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 flipV="1">
            <a:off x="5715000" y="36576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AutoShape 12"/>
          <p:cNvSpPr>
            <a:spLocks noChangeArrowheads="1"/>
          </p:cNvSpPr>
          <p:nvPr/>
        </p:nvSpPr>
        <p:spPr bwMode="auto">
          <a:xfrm>
            <a:off x="6021388" y="5257800"/>
            <a:ext cx="2741612" cy="914400"/>
          </a:xfrm>
          <a:prstGeom prst="leftArrowCallout">
            <a:avLst>
              <a:gd name="adj1" fmla="val 25000"/>
              <a:gd name="adj2" fmla="val 25000"/>
              <a:gd name="adj3" fmla="val 54138"/>
              <a:gd name="adj4" fmla="val 70444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l-GR" sz="1600" dirty="0" smtClean="0">
                <a:latin typeface="Times New Roman" pitchFamily="-112" charset="0"/>
              </a:rPr>
              <a:t>Χάνουμε</a:t>
            </a:r>
            <a:r>
              <a:rPr lang="en-US" sz="1600" dirty="0" smtClean="0">
                <a:latin typeface="Times New Roman" pitchFamily="-112" charset="0"/>
              </a:rPr>
              <a:t> </a:t>
            </a:r>
            <a:r>
              <a:rPr lang="en-US" sz="1600" dirty="0">
                <a:latin typeface="Times New Roman" pitchFamily="-112" charset="0"/>
              </a:rPr>
              <a:t>4 </a:t>
            </a:r>
            <a:r>
              <a:rPr lang="el-GR" sz="1600" dirty="0" smtClean="0">
                <a:latin typeface="Times New Roman" pitchFamily="-112" charset="0"/>
              </a:rPr>
              <a:t>(</a:t>
            </a:r>
            <a:r>
              <a:rPr lang="en-US" sz="1600" dirty="0" smtClean="0">
                <a:latin typeface="Times New Roman" pitchFamily="-112" charset="0"/>
              </a:rPr>
              <a:t>k) bytes </a:t>
            </a:r>
            <a:r>
              <a:rPr lang="el-GR" sz="1600" dirty="0" smtClean="0">
                <a:latin typeface="Times New Roman" pitchFamily="-112" charset="0"/>
              </a:rPr>
              <a:t>για</a:t>
            </a:r>
          </a:p>
          <a:p>
            <a:pPr algn="ctr" eaLnBrk="0" hangingPunct="0"/>
            <a:r>
              <a:rPr lang="el-GR" sz="1600" dirty="0" smtClean="0">
                <a:latin typeface="Times New Roman" pitchFamily="-112" charset="0"/>
              </a:rPr>
              <a:t> το μήκος του όρου</a:t>
            </a:r>
            <a:endParaRPr lang="en-US" sz="1600" dirty="0">
              <a:latin typeface="Times New Roman" pitchFamily="-112" charset="0"/>
            </a:endParaRPr>
          </a:p>
        </p:txBody>
      </p:sp>
      <p:sp>
        <p:nvSpPr>
          <p:cNvPr id="4302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5.2</a:t>
            </a:r>
          </a:p>
        </p:txBody>
      </p:sp>
    </p:spTree>
    <p:extLst>
      <p:ext uri="{BB962C8B-B14F-4D97-AF65-F5344CB8AC3E}">
        <p14:creationId xmlns:p14="http://schemas.microsoft.com/office/powerpoint/2010/main" val="362668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Blocking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Συνολικό όφελος για </a:t>
            </a:r>
            <a:r>
              <a:rPr lang="en-US" dirty="0" smtClean="0">
                <a:ea typeface="ＭＳ Ｐゴシック" pitchFamily="-112" charset="-128"/>
              </a:rPr>
              <a:t>block size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 = 4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Χωρίς </a:t>
            </a:r>
            <a:r>
              <a:rPr lang="en-US" dirty="0" smtClean="0">
                <a:ea typeface="ＭＳ Ｐゴシック" pitchFamily="-112" charset="-128"/>
              </a:rPr>
              <a:t>blocking 3 bytes/pointer </a:t>
            </a:r>
          </a:p>
          <a:p>
            <a:pPr lvl="1" eaLnBrk="1" hangingPunct="1"/>
            <a:r>
              <a:rPr lang="en-US" dirty="0" smtClean="0">
                <a:ea typeface="ＭＳ Ｐゴシック" pitchFamily="-112" charset="-128"/>
              </a:rPr>
              <a:t>3 x 4 = 12 bytes, (</a:t>
            </a:r>
            <a:r>
              <a:rPr lang="el-GR" dirty="0" smtClean="0">
                <a:ea typeface="ＭＳ Ｐゴシック" pitchFamily="-112" charset="-128"/>
              </a:rPr>
              <a:t>ανά </a:t>
            </a:r>
            <a:r>
              <a:rPr lang="en-US" dirty="0" smtClean="0">
                <a:ea typeface="ＭＳ Ｐゴシック" pitchFamily="-112" charset="-128"/>
              </a:rPr>
              <a:t>block)</a:t>
            </a:r>
          </a:p>
          <a:p>
            <a:pPr eaLnBrk="1" hangingPunct="1">
              <a:buFont typeface="Wingdings" pitchFamily="-112" charset="2"/>
              <a:buNone/>
            </a:pPr>
            <a:r>
              <a:rPr lang="el-GR" dirty="0" smtClean="0">
                <a:ea typeface="ＭＳ Ｐゴシック" pitchFamily="-112" charset="-128"/>
              </a:rPr>
              <a:t>Τώρα </a:t>
            </a:r>
            <a:r>
              <a:rPr lang="en-US" dirty="0" smtClean="0">
                <a:ea typeface="ＭＳ Ｐゴシック" pitchFamily="-112" charset="-128"/>
              </a:rPr>
              <a:t>3 + 4 = 7 bytes.</a:t>
            </a:r>
          </a:p>
        </p:txBody>
      </p:sp>
      <p:sp>
        <p:nvSpPr>
          <p:cNvPr id="44039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C2A76F69-DD15-4409-93E9-3853DD0C1BF2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64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1217540" name="Text Box 4"/>
          <p:cNvSpPr txBox="1">
            <a:spLocks noChangeArrowheads="1"/>
          </p:cNvSpPr>
          <p:nvPr/>
        </p:nvSpPr>
        <p:spPr bwMode="auto">
          <a:xfrm>
            <a:off x="319087" y="3568672"/>
            <a:ext cx="85058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2800" dirty="0" smtClean="0">
                <a:solidFill>
                  <a:schemeClr val="accent6">
                    <a:lumMod val="50000"/>
                  </a:schemeClr>
                </a:solidFill>
                <a:latin typeface="Calibri" pitchFamily="-112" charset="0"/>
              </a:rPr>
              <a:t>Εξοικονόμηση ακόμα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Calibri" pitchFamily="-112" charset="0"/>
              </a:rPr>
              <a:t>~0.5MB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alibri" pitchFamily="-112" charset="0"/>
              </a:rPr>
              <a:t>. </a:t>
            </a:r>
            <a:r>
              <a:rPr lang="el-GR" sz="2800" dirty="0" smtClean="0">
                <a:solidFill>
                  <a:schemeClr val="accent6">
                    <a:lumMod val="50000"/>
                  </a:schemeClr>
                </a:solidFill>
                <a:latin typeface="Calibri" pitchFamily="-112" charset="0"/>
              </a:rPr>
              <a:t>Ελάττωση του μεγέθους του ευρετηρίου από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Calibri" pitchFamily="-112" charset="0"/>
              </a:rPr>
              <a:t>7.6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alibri" pitchFamily="-112" charset="0"/>
              </a:rPr>
              <a:t>MB </a:t>
            </a:r>
            <a:r>
              <a:rPr lang="el-GR" sz="2800" dirty="0" smtClean="0">
                <a:solidFill>
                  <a:schemeClr val="accent6">
                    <a:lumMod val="50000"/>
                  </a:schemeClr>
                </a:solidFill>
                <a:latin typeface="Calibri" pitchFamily="-112" charset="0"/>
              </a:rPr>
              <a:t>σε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Calibri" pitchFamily="-112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alibri" pitchFamily="-112" charset="0"/>
              </a:rPr>
              <a:t>7.1 MB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Calibri" pitchFamily="-112" charset="0"/>
              </a:rPr>
              <a:t>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Calibri" pitchFamily="-112" charset="0"/>
            </a:endParaRPr>
          </a:p>
        </p:txBody>
      </p:sp>
      <p:sp>
        <p:nvSpPr>
          <p:cNvPr id="1217541" name="Text Box 5"/>
          <p:cNvSpPr txBox="1">
            <a:spLocks noChangeArrowheads="1"/>
          </p:cNvSpPr>
          <p:nvPr/>
        </p:nvSpPr>
        <p:spPr bwMode="auto">
          <a:xfrm>
            <a:off x="1904999" y="5105400"/>
            <a:ext cx="57842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marL="457200" indent="-457200" eaLnBrk="1" hangingPunct="1">
              <a:buFont typeface="Wingdings" pitchFamily="2" charset="2"/>
              <a:buChar char="§"/>
            </a:pPr>
            <a:r>
              <a:rPr lang="el-GR" sz="3200" dirty="0" smtClean="0">
                <a:latin typeface="+mn-lt"/>
              </a:rPr>
              <a:t>Γιατί όχι ακόμα μεγαλύτερο </a:t>
            </a:r>
            <a:r>
              <a:rPr lang="en-US" sz="3200" i="1" dirty="0" smtClean="0">
                <a:latin typeface="+mn-lt"/>
              </a:rPr>
              <a:t>k</a:t>
            </a:r>
            <a:r>
              <a:rPr lang="en-US" sz="3200" dirty="0" smtClean="0">
                <a:latin typeface="+mn-lt"/>
              </a:rPr>
              <a:t>; </a:t>
            </a:r>
            <a:endParaRPr lang="el-GR" sz="3200" dirty="0">
              <a:latin typeface="+mn-lt"/>
            </a:endParaRPr>
          </a:p>
          <a:p>
            <a:pPr marL="457200" indent="-457200" eaLnBrk="1" hangingPunct="1">
              <a:buFont typeface="Wingdings" pitchFamily="2" charset="2"/>
              <a:buChar char="§"/>
            </a:pPr>
            <a:r>
              <a:rPr lang="el-GR" sz="3200" dirty="0" smtClean="0">
                <a:latin typeface="+mn-lt"/>
              </a:rPr>
              <a:t>Σε τι χάνουμε; </a:t>
            </a:r>
            <a:endParaRPr lang="en-US" sz="3200" dirty="0">
              <a:latin typeface="+mn-lt"/>
            </a:endParaRPr>
          </a:p>
        </p:txBody>
      </p:sp>
      <p:sp>
        <p:nvSpPr>
          <p:cNvPr id="4403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5.2</a:t>
            </a:r>
          </a:p>
        </p:txBody>
      </p:sp>
    </p:spTree>
    <p:extLst>
      <p:ext uri="{BB962C8B-B14F-4D97-AF65-F5344CB8AC3E}">
        <p14:creationId xmlns:p14="http://schemas.microsoft.com/office/powerpoint/2010/main" val="179208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7540" grpId="0" autoUpdateAnimBg="0"/>
      <p:bldP spid="1217541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647700" y="21769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Αναζήτηση στο λεξικό χωρίς Β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locking</a:t>
            </a:r>
          </a:p>
        </p:txBody>
      </p:sp>
      <p:pic>
        <p:nvPicPr>
          <p:cNvPr id="46083" name="Content Placeholder 3" descr="tree1.gif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25" y="1764610"/>
            <a:ext cx="3655875" cy="4351338"/>
          </a:xfrm>
        </p:spPr>
      </p:pic>
      <p:sp>
        <p:nvSpPr>
          <p:cNvPr id="46087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DC451193-6BEE-456A-A458-370A5EF5A800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65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46084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228600" y="1524207"/>
            <a:ext cx="4800600" cy="1066800"/>
          </a:xfrm>
        </p:spPr>
        <p:txBody>
          <a:bodyPr>
            <a:noAutofit/>
          </a:bodyPr>
          <a:lstStyle/>
          <a:p>
            <a:r>
              <a:rPr lang="el-GR" sz="2400" dirty="0" smtClean="0">
                <a:ea typeface="ＭＳ Ｐゴシック" pitchFamily="-112" charset="-128"/>
              </a:rPr>
              <a:t>Ας υποθέσουμε </a:t>
            </a:r>
            <a:r>
              <a:rPr lang="el-GR" sz="2400" i="1" dirty="0" smtClean="0">
                <a:ea typeface="ＭＳ Ｐゴシック" pitchFamily="-112" charset="-128"/>
              </a:rPr>
              <a:t>δυαδική αναζήτηση</a:t>
            </a:r>
            <a:r>
              <a:rPr lang="el-GR" sz="2400" dirty="0" smtClean="0">
                <a:ea typeface="ＭＳ Ｐゴシック" pitchFamily="-112" charset="-128"/>
              </a:rPr>
              <a:t> και ότι κάθε όρος </a:t>
            </a:r>
            <a:r>
              <a:rPr lang="el-GR" sz="2400" dirty="0" err="1" smtClean="0">
                <a:ea typeface="ＭＳ Ｐゴシック" pitchFamily="-112" charset="-128"/>
              </a:rPr>
              <a:t>ισοπίθανο</a:t>
            </a:r>
            <a:r>
              <a:rPr lang="el-GR" sz="2400" dirty="0" smtClean="0">
                <a:ea typeface="ＭＳ Ｐゴシック" pitchFamily="-112" charset="-128"/>
              </a:rPr>
              <a:t> να εμφανιστεί στην ερώτηση (όχι και τόσο ρεαλιστικό στη πράξη) μέσος αριθμός συγκρίσεων </a:t>
            </a:r>
            <a:r>
              <a:rPr lang="en-US" sz="2400" dirty="0" smtClean="0">
                <a:ea typeface="ＭＳ Ｐゴシック" pitchFamily="-112" charset="-128"/>
              </a:rPr>
              <a:t>= </a:t>
            </a:r>
            <a:r>
              <a:rPr lang="en-US" sz="2400" dirty="0" smtClean="0">
                <a:solidFill>
                  <a:srgbClr val="A40508"/>
                </a:solidFill>
                <a:ea typeface="ＭＳ Ｐゴシック" pitchFamily="-112" charset="-128"/>
              </a:rPr>
              <a:t>(1+2</a:t>
            </a:r>
            <a:r>
              <a:rPr lang="en-US" sz="2400" dirty="0" smtClean="0">
                <a:solidFill>
                  <a:srgbClr val="A40508"/>
                </a:solidFill>
                <a:ea typeface="ＭＳ Ｐゴシック" pitchFamily="-112" charset="-128"/>
                <a:cs typeface="Times New Roman" pitchFamily="-112" charset="0"/>
              </a:rPr>
              <a:t>∙</a:t>
            </a:r>
            <a:r>
              <a:rPr lang="en-US" sz="2400" dirty="0" smtClean="0">
                <a:solidFill>
                  <a:srgbClr val="A40508"/>
                </a:solidFill>
                <a:ea typeface="ＭＳ Ｐゴシック" pitchFamily="-112" charset="-128"/>
              </a:rPr>
              <a:t>2+4</a:t>
            </a:r>
            <a:r>
              <a:rPr lang="en-US" sz="2400" dirty="0" smtClean="0">
                <a:solidFill>
                  <a:srgbClr val="A40508"/>
                </a:solidFill>
                <a:ea typeface="ＭＳ Ｐゴシック" pitchFamily="-112" charset="-128"/>
                <a:cs typeface="Times New Roman" pitchFamily="-112" charset="0"/>
              </a:rPr>
              <a:t>∙</a:t>
            </a:r>
            <a:r>
              <a:rPr lang="en-US" sz="2400" dirty="0" smtClean="0">
                <a:solidFill>
                  <a:srgbClr val="A40508"/>
                </a:solidFill>
                <a:ea typeface="ＭＳ Ｐゴシック" pitchFamily="-112" charset="-128"/>
              </a:rPr>
              <a:t>3+4)/8 ~2.6</a:t>
            </a:r>
          </a:p>
        </p:txBody>
      </p:sp>
      <p:sp>
        <p:nvSpPr>
          <p:cNvPr id="4608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5.2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14363" y="4267200"/>
            <a:ext cx="33528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406E84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l-GR" sz="2000" dirty="0" smtClean="0">
                <a:solidFill>
                  <a:schemeClr val="lt1"/>
                </a:solidFill>
                <a:latin typeface="+mn-lt"/>
                <a:cs typeface="+mn-cs"/>
              </a:rPr>
              <a:t>Άσκηση: σκεφτείτε ένα καλύτερο τρόπο αναζήτησης αν δεν έχουμε ομοιόμορφη κατανομή των όρων</a:t>
            </a:r>
            <a:endParaRPr lang="en-US" sz="2000" dirty="0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Αναζήτηση στο λεξικό με Β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locking</a:t>
            </a:r>
          </a:p>
        </p:txBody>
      </p:sp>
      <p:pic>
        <p:nvPicPr>
          <p:cNvPr id="9" name="Content Placeholder 4" descr="tree2.gif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3059" y="3858126"/>
            <a:ext cx="8339138" cy="1981200"/>
          </a:xfrm>
        </p:spPr>
      </p:pic>
      <p:sp>
        <p:nvSpPr>
          <p:cNvPr id="46087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DC451193-6BEE-456A-A458-370A5EF5A800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66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4608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5.2</a:t>
            </a: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457200" y="1524000"/>
            <a:ext cx="8382000" cy="2362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Font typeface="Wingdings" pitchFamily="-11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Font typeface="Wingdings" pitchFamily="-11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BA3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6E7E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Δυαδική αναζήτηση μας οδηγεί σε ομάδες </a:t>
            </a:r>
            <a:r>
              <a:rPr lang="en-US" dirty="0" smtClean="0">
                <a:ea typeface="ＭＳ Ｐゴシック" pitchFamily="-112" charset="-128"/>
              </a:rPr>
              <a:t>(block) </a:t>
            </a:r>
            <a:r>
              <a:rPr lang="el-GR" dirty="0" smtClean="0">
                <a:ea typeface="ＭＳ Ｐゴシック" pitchFamily="-112" charset="-128"/>
              </a:rPr>
              <a:t>από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 = </a:t>
            </a:r>
            <a:r>
              <a:rPr lang="el-GR" dirty="0" smtClean="0">
                <a:ea typeface="ＭＳ Ｐゴシック" pitchFamily="-112" charset="-128"/>
              </a:rPr>
              <a:t>4 όρους</a:t>
            </a:r>
          </a:p>
          <a:p>
            <a:pPr marL="0" indent="0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Μετά </a:t>
            </a:r>
            <a:r>
              <a:rPr lang="el-GR" i="1" dirty="0" smtClean="0">
                <a:ea typeface="ＭＳ Ｐゴシック" pitchFamily="-112" charset="-128"/>
              </a:rPr>
              <a:t>γραμμική αναζήτηση </a:t>
            </a:r>
            <a:r>
              <a:rPr lang="el-GR" dirty="0" smtClean="0">
                <a:ea typeface="ＭＳ Ｐゴシック" pitchFamily="-112" charset="-128"/>
              </a:rPr>
              <a:t>στους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 = </a:t>
            </a:r>
            <a:r>
              <a:rPr lang="el-GR" dirty="0" smtClean="0">
                <a:ea typeface="ＭＳ Ｐゴシック" pitchFamily="-112" charset="-128"/>
              </a:rPr>
              <a:t>4 αυτούς όρους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marL="0" indent="0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Μέσος όρος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solidFill>
                  <a:srgbClr val="A40508"/>
                </a:solidFill>
                <a:ea typeface="ＭＳ Ｐゴシック" pitchFamily="-112" charset="-128"/>
              </a:rPr>
              <a:t>(1+2</a:t>
            </a:r>
            <a:r>
              <a:rPr lang="en-US" dirty="0" smtClean="0">
                <a:solidFill>
                  <a:srgbClr val="A40508"/>
                </a:solidFill>
                <a:ea typeface="ＭＳ Ｐゴシック" pitchFamily="-112" charset="-128"/>
                <a:cs typeface="Times New Roman" pitchFamily="-112" charset="0"/>
              </a:rPr>
              <a:t>∙</a:t>
            </a:r>
            <a:r>
              <a:rPr lang="en-US" dirty="0" smtClean="0">
                <a:solidFill>
                  <a:srgbClr val="A40508"/>
                </a:solidFill>
                <a:ea typeface="ＭＳ Ｐゴシック" pitchFamily="-112" charset="-128"/>
              </a:rPr>
              <a:t>2+2</a:t>
            </a:r>
            <a:r>
              <a:rPr lang="en-US" dirty="0" smtClean="0">
                <a:solidFill>
                  <a:srgbClr val="A40508"/>
                </a:solidFill>
                <a:ea typeface="ＭＳ Ｐゴシック" pitchFamily="-112" charset="-128"/>
                <a:cs typeface="Times New Roman" pitchFamily="-112" charset="0"/>
              </a:rPr>
              <a:t>∙</a:t>
            </a:r>
            <a:r>
              <a:rPr lang="en-US" dirty="0" smtClean="0">
                <a:solidFill>
                  <a:srgbClr val="A40508"/>
                </a:solidFill>
                <a:ea typeface="ＭＳ Ｐゴシック" pitchFamily="-112" charset="-128"/>
              </a:rPr>
              <a:t>3+2</a:t>
            </a:r>
            <a:r>
              <a:rPr lang="en-US" dirty="0" smtClean="0">
                <a:solidFill>
                  <a:srgbClr val="A40508"/>
                </a:solidFill>
                <a:ea typeface="ＭＳ Ｐゴシック" pitchFamily="-112" charset="-128"/>
                <a:cs typeface="Times New Roman" pitchFamily="-112" charset="0"/>
              </a:rPr>
              <a:t>∙</a:t>
            </a:r>
            <a:r>
              <a:rPr lang="en-US" dirty="0" smtClean="0">
                <a:solidFill>
                  <a:srgbClr val="A40508"/>
                </a:solidFill>
                <a:ea typeface="ＭＳ Ｐゴシック" pitchFamily="-112" charset="-128"/>
              </a:rPr>
              <a:t>4+5)/8 = 3</a:t>
            </a:r>
            <a:endParaRPr lang="en-US" dirty="0" smtClean="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069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65126"/>
            <a:ext cx="8991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Εμπρόσθια κωδικοποίηση (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Front coding</a:t>
            </a:r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lvl="1" indent="0" eaLnBrk="1" hangingPunct="1">
              <a:buNone/>
            </a:pPr>
            <a:r>
              <a:rPr lang="el-GR" sz="3200" dirty="0" smtClean="0">
                <a:ea typeface="ＭＳ Ｐゴシック" pitchFamily="-112" charset="-128"/>
              </a:rPr>
              <a:t>Οι λέξεις συχνά έχουν μεγάλα κοινά προθέματα – αποθήκευση μόνο των διαφορών </a:t>
            </a:r>
          </a:p>
          <a:p>
            <a:pPr marL="457200" lvl="1" indent="0" eaLnBrk="1" hangingPunct="1">
              <a:buNone/>
            </a:pPr>
            <a:endParaRPr lang="el-GR" dirty="0" smtClean="0">
              <a:solidFill>
                <a:srgbClr val="A40508"/>
              </a:solidFill>
              <a:ea typeface="ＭＳ Ｐゴシック" pitchFamily="-112" charset="-128"/>
            </a:endParaRPr>
          </a:p>
          <a:p>
            <a:pPr marL="457200" lvl="1" indent="0" eaLnBrk="1" hangingPunct="1">
              <a:buNone/>
            </a:pPr>
            <a:r>
              <a:rPr lang="en-US" dirty="0" smtClean="0">
                <a:solidFill>
                  <a:srgbClr val="A40508"/>
                </a:solidFill>
                <a:ea typeface="ＭＳ Ｐゴシック" pitchFamily="-112" charset="-128"/>
              </a:rPr>
              <a:t>8</a:t>
            </a:r>
            <a:r>
              <a:rPr lang="en-US" b="1" i="1" dirty="0" smtClean="0">
                <a:ea typeface="ＭＳ Ｐゴシック" pitchFamily="-112" charset="-128"/>
              </a:rPr>
              <a:t>automata</a:t>
            </a:r>
            <a:r>
              <a:rPr lang="en-US" dirty="0" smtClean="0">
                <a:solidFill>
                  <a:srgbClr val="A40508"/>
                </a:solidFill>
                <a:ea typeface="ＭＳ Ｐゴシック" pitchFamily="-112" charset="-128"/>
              </a:rPr>
              <a:t>8</a:t>
            </a:r>
            <a:r>
              <a:rPr lang="en-US" b="1" i="1" dirty="0" smtClean="0">
                <a:ea typeface="ＭＳ Ｐゴシック" pitchFamily="-112" charset="-128"/>
              </a:rPr>
              <a:t>automate</a:t>
            </a:r>
            <a:r>
              <a:rPr lang="en-US" dirty="0" smtClean="0">
                <a:solidFill>
                  <a:srgbClr val="A40508"/>
                </a:solidFill>
                <a:ea typeface="ＭＳ Ｐゴシック" pitchFamily="-112" charset="-128"/>
              </a:rPr>
              <a:t>9</a:t>
            </a:r>
            <a:r>
              <a:rPr lang="en-US" b="1" i="1" dirty="0" smtClean="0">
                <a:ea typeface="ＭＳ Ｐゴシック" pitchFamily="-112" charset="-128"/>
              </a:rPr>
              <a:t>automatic</a:t>
            </a:r>
            <a:r>
              <a:rPr lang="en-US" dirty="0" smtClean="0">
                <a:solidFill>
                  <a:srgbClr val="A40508"/>
                </a:solidFill>
                <a:ea typeface="ＭＳ Ｐゴシック" pitchFamily="-112" charset="-128"/>
              </a:rPr>
              <a:t>10</a:t>
            </a:r>
            <a:r>
              <a:rPr lang="en-US" b="1" i="1" dirty="0" smtClean="0">
                <a:ea typeface="ＭＳ Ｐゴシック" pitchFamily="-112" charset="-128"/>
              </a:rPr>
              <a:t>automation</a:t>
            </a:r>
          </a:p>
        </p:txBody>
      </p:sp>
      <p:sp>
        <p:nvSpPr>
          <p:cNvPr id="49163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7B234A38-42AE-4B33-90C2-01CB666FA167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67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349375" y="4038600"/>
            <a:ext cx="4321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n-US">
                <a:sym typeface="Symbol" pitchFamily="-112" charset="2"/>
              </a:rPr>
              <a:t></a:t>
            </a:r>
            <a:r>
              <a:rPr lang="en-US">
                <a:solidFill>
                  <a:srgbClr val="A40508"/>
                </a:solidFill>
              </a:rPr>
              <a:t>8</a:t>
            </a:r>
            <a:r>
              <a:rPr lang="en-US" b="1" i="1"/>
              <a:t>automat</a:t>
            </a:r>
            <a:r>
              <a:rPr lang="en-US"/>
              <a:t>*</a:t>
            </a:r>
            <a:r>
              <a:rPr lang="en-US" b="1" i="1"/>
              <a:t>a</a:t>
            </a:r>
            <a:r>
              <a:rPr lang="en-US">
                <a:solidFill>
                  <a:srgbClr val="A40508"/>
                </a:solidFill>
              </a:rPr>
              <a:t>1</a:t>
            </a:r>
            <a:r>
              <a:rPr lang="en-US">
                <a:sym typeface="Symbol" pitchFamily="-112" charset="2"/>
              </a:rPr>
              <a:t></a:t>
            </a:r>
            <a:r>
              <a:rPr lang="en-US" b="1" i="1">
                <a:sym typeface="Symbol" pitchFamily="-112" charset="2"/>
              </a:rPr>
              <a:t>e</a:t>
            </a:r>
            <a:r>
              <a:rPr lang="en-US">
                <a:solidFill>
                  <a:srgbClr val="A40508"/>
                </a:solidFill>
                <a:sym typeface="Symbol" pitchFamily="-112" charset="2"/>
              </a:rPr>
              <a:t>2</a:t>
            </a:r>
            <a:r>
              <a:rPr lang="en-US">
                <a:sym typeface="Symbol" pitchFamily="-112" charset="2"/>
              </a:rPr>
              <a:t></a:t>
            </a:r>
            <a:r>
              <a:rPr lang="en-US" b="1" i="1">
                <a:sym typeface="Symbol" pitchFamily="-112" charset="2"/>
              </a:rPr>
              <a:t>ic</a:t>
            </a:r>
            <a:r>
              <a:rPr lang="en-US">
                <a:solidFill>
                  <a:srgbClr val="A40508"/>
                </a:solidFill>
                <a:sym typeface="Symbol" pitchFamily="-112" charset="2"/>
              </a:rPr>
              <a:t>3</a:t>
            </a:r>
            <a:r>
              <a:rPr lang="en-US">
                <a:sym typeface="Symbol" pitchFamily="-112" charset="2"/>
              </a:rPr>
              <a:t></a:t>
            </a:r>
            <a:r>
              <a:rPr lang="en-US" b="1" i="1">
                <a:sym typeface="Symbol" pitchFamily="-112" charset="2"/>
              </a:rPr>
              <a:t>ion</a:t>
            </a:r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 flipV="1">
            <a:off x="3330575" y="4419600"/>
            <a:ext cx="0" cy="1143000"/>
          </a:xfrm>
          <a:prstGeom prst="line">
            <a:avLst/>
          </a:prstGeom>
          <a:noFill/>
          <a:ln w="12700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708025" y="5486400"/>
            <a:ext cx="2720975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n-US"/>
              <a:t>Encodes </a:t>
            </a:r>
            <a:r>
              <a:rPr lang="en-US" b="1" i="1"/>
              <a:t>automat</a:t>
            </a:r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 flipH="1" flipV="1">
            <a:off x="3733800" y="4419600"/>
            <a:ext cx="381000" cy="1143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4114800" y="5370513"/>
            <a:ext cx="2692400" cy="8223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n-US"/>
              <a:t>Extra length</a:t>
            </a:r>
          </a:p>
          <a:p>
            <a:pPr eaLnBrk="1" hangingPunct="1"/>
            <a:r>
              <a:rPr lang="en-US"/>
              <a:t>beyond </a:t>
            </a:r>
            <a:r>
              <a:rPr lang="en-US" b="1" i="1"/>
              <a:t>automat.</a:t>
            </a:r>
          </a:p>
        </p:txBody>
      </p:sp>
      <p:sp>
        <p:nvSpPr>
          <p:cNvPr id="4916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5.2</a:t>
            </a:r>
          </a:p>
        </p:txBody>
      </p:sp>
    </p:spTree>
    <p:extLst>
      <p:ext uri="{BB962C8B-B14F-4D97-AF65-F5344CB8AC3E}">
        <p14:creationId xmlns:p14="http://schemas.microsoft.com/office/powerpoint/2010/main" val="138944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513747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Εμπρόσθια κωδικοποίηση (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Front coding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sz="36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64523" y="2286000"/>
            <a:ext cx="8229600" cy="2774000"/>
          </a:xfrm>
        </p:spPr>
        <p:txBody>
          <a:bodyPr/>
          <a:lstStyle/>
          <a:p>
            <a:pPr marL="457200" lvl="1" indent="0" eaLnBrk="1" hangingPunct="1">
              <a:buNone/>
            </a:pPr>
            <a:r>
              <a:rPr lang="el-GR" sz="3200" dirty="0" smtClean="0">
                <a:ea typeface="ＭＳ Ｐゴシック" pitchFamily="-112" charset="-128"/>
              </a:rPr>
              <a:t>Αν στο δίσκο, μπορούμε να έχουμε ένα Β-δέντρο με τον πρώτο όρο σε κάθε σελίδα</a:t>
            </a:r>
          </a:p>
          <a:p>
            <a:pPr marL="457200" lvl="1" indent="0" eaLnBrk="1" hangingPunct="1">
              <a:buNone/>
            </a:pPr>
            <a:endParaRPr lang="el-GR" sz="3200" b="1" i="1" dirty="0" smtClean="0">
              <a:ea typeface="ＭＳ Ｐゴシック" pitchFamily="-112" charset="-128"/>
            </a:endParaRPr>
          </a:p>
          <a:p>
            <a:pPr marL="457200" lvl="1" indent="0" eaLnBrk="1" hangingPunct="1">
              <a:buNone/>
            </a:pPr>
            <a:r>
              <a:rPr lang="el-GR" sz="3200" dirty="0" smtClean="0">
                <a:ea typeface="ＭＳ Ｐゴシック" pitchFamily="-112" charset="-128"/>
              </a:rPr>
              <a:t>Κατακερματισμός ελαττώνει το μέγεθος αλλά πρόβλημα με ενημερώσεις</a:t>
            </a:r>
            <a:endParaRPr lang="en-US" sz="3200" dirty="0" smtClean="0">
              <a:ea typeface="ＭＳ Ｐゴシック" pitchFamily="-112" charset="-128"/>
            </a:endParaRPr>
          </a:p>
        </p:txBody>
      </p:sp>
      <p:sp>
        <p:nvSpPr>
          <p:cNvPr id="49163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7B234A38-42AE-4B33-90C2-01CB666FA167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68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4916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5.2</a:t>
            </a:r>
          </a:p>
        </p:txBody>
      </p:sp>
    </p:spTree>
    <p:extLst>
      <p:ext uri="{BB962C8B-B14F-4D97-AF65-F5344CB8AC3E}">
        <p14:creationId xmlns:p14="http://schemas.microsoft.com/office/powerpoint/2010/main" val="211438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04800" y="365126"/>
            <a:ext cx="821055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Η συλλογή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RCV1</a:t>
            </a:r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: στατιστικά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/>
              <a:t>Κ</a:t>
            </a:r>
            <a:r>
              <a:rPr lang="el-GR" sz="1600" dirty="0" err="1" smtClean="0"/>
              <a:t>εφ</a:t>
            </a:r>
            <a:r>
              <a:rPr lang="en-US" sz="1600" dirty="0" smtClean="0"/>
              <a:t>. </a:t>
            </a:r>
            <a:r>
              <a:rPr lang="en-US" sz="1600" dirty="0"/>
              <a:t>4.2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51816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Γιατί κατά μέσο ένα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term </a:t>
            </a:r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είναι μεγαλύτερο από ένα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token;</a:t>
            </a:r>
            <a:endParaRPr lang="el-GR" i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57200" y="1905000"/>
          <a:ext cx="8143932" cy="237743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14381"/>
                <a:gridCol w="4714907"/>
                <a:gridCol w="2714644"/>
              </a:tblGrid>
              <a:tr h="2377439">
                <a:tc>
                  <a:txBody>
                    <a:bodyPr/>
                    <a:lstStyle/>
                    <a:p>
                      <a:r>
                        <a:rPr lang="de-DE" sz="2000" b="0" i="1" kern="1200" baseline="0" dirty="0" smtClean="0"/>
                        <a:t>N</a:t>
                      </a:r>
                    </a:p>
                    <a:p>
                      <a:r>
                        <a:rPr lang="nl-NL" sz="2000" b="0" i="1" kern="1200" baseline="0" dirty="0" smtClean="0"/>
                        <a:t>L </a:t>
                      </a:r>
                    </a:p>
                    <a:p>
                      <a:r>
                        <a:rPr lang="en-US" sz="2000" b="0" i="1" kern="1200" baseline="0" dirty="0" smtClean="0"/>
                        <a:t>M</a:t>
                      </a:r>
                    </a:p>
                    <a:p>
                      <a:endParaRPr lang="en-US" sz="2000" b="0" i="1" kern="1200" baseline="0" dirty="0" smtClean="0"/>
                    </a:p>
                    <a:p>
                      <a:endParaRPr lang="en-US" sz="2000" b="0" i="1" kern="1200" baseline="0" dirty="0" smtClean="0"/>
                    </a:p>
                    <a:p>
                      <a:endParaRPr lang="en-US" sz="2000" b="0" i="1" kern="1200" baseline="0" dirty="0" smtClean="0"/>
                    </a:p>
                    <a:p>
                      <a:r>
                        <a:rPr lang="de-DE" sz="2000" b="0" i="1" kern="1200" baseline="0" dirty="0" smtClean="0"/>
                        <a:t>T</a:t>
                      </a:r>
                      <a:endParaRPr lang="de-DE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kern="1200" baseline="0" dirty="0" err="1" smtClean="0"/>
                        <a:t>documents</a:t>
                      </a:r>
                      <a:endParaRPr lang="de-DE" sz="2000" b="0" kern="1200" baseline="0" dirty="0" smtClean="0"/>
                    </a:p>
                    <a:p>
                      <a:r>
                        <a:rPr lang="nl-NL" sz="2000" b="0" kern="1200" baseline="0" dirty="0" err="1" smtClean="0"/>
                        <a:t>tokens</a:t>
                      </a:r>
                      <a:r>
                        <a:rPr lang="nl-NL" sz="2000" b="0" kern="1200" baseline="0" dirty="0" smtClean="0"/>
                        <a:t> per document</a:t>
                      </a:r>
                    </a:p>
                    <a:p>
                      <a:r>
                        <a:rPr lang="en-US" sz="2000" b="0" kern="1200" baseline="0" dirty="0" smtClean="0"/>
                        <a:t>terms (= word types)</a:t>
                      </a:r>
                    </a:p>
                    <a:p>
                      <a:r>
                        <a:rPr lang="en-US" sz="2000" b="0" kern="1200" baseline="0" dirty="0" smtClean="0"/>
                        <a:t>bytes per token (incl. spaces/</a:t>
                      </a:r>
                      <a:r>
                        <a:rPr lang="en-US" sz="2000" b="0" kern="1200" baseline="0" dirty="0" err="1" smtClean="0"/>
                        <a:t>punct</a:t>
                      </a:r>
                      <a:r>
                        <a:rPr lang="en-US" sz="2000" b="0" kern="1200" baseline="0" dirty="0" smtClean="0"/>
                        <a:t>.)</a:t>
                      </a:r>
                    </a:p>
                    <a:p>
                      <a:r>
                        <a:rPr lang="en-US" sz="2000" b="0" kern="1200" baseline="0" dirty="0" smtClean="0"/>
                        <a:t>bytes per token (without spaces/</a:t>
                      </a:r>
                      <a:r>
                        <a:rPr lang="en-US" sz="2000" b="0" kern="1200" baseline="0" dirty="0" err="1" smtClean="0"/>
                        <a:t>punct</a:t>
                      </a:r>
                      <a:r>
                        <a:rPr lang="en-US" sz="2000" b="0" kern="1200" baseline="0" dirty="0" smtClean="0"/>
                        <a:t>.)</a:t>
                      </a:r>
                    </a:p>
                    <a:p>
                      <a:r>
                        <a:rPr lang="en-US" sz="2000" b="0" kern="1200" baseline="0" dirty="0" smtClean="0"/>
                        <a:t>bytes per term (= word type)</a:t>
                      </a:r>
                    </a:p>
                    <a:p>
                      <a:r>
                        <a:rPr lang="de-DE" sz="2000" b="0" kern="1200" baseline="0" dirty="0" smtClean="0"/>
                        <a:t>non-</a:t>
                      </a:r>
                      <a:r>
                        <a:rPr lang="de-DE" sz="2000" b="0" kern="1200" baseline="0" dirty="0" err="1" smtClean="0"/>
                        <a:t>positional</a:t>
                      </a:r>
                      <a:r>
                        <a:rPr lang="de-DE" sz="2000" b="0" kern="1200" baseline="0" dirty="0" smtClean="0"/>
                        <a:t> </a:t>
                      </a:r>
                      <a:r>
                        <a:rPr lang="de-DE" sz="2000" b="0" kern="1200" baseline="0" dirty="0" err="1" smtClean="0"/>
                        <a:t>postings</a:t>
                      </a: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kern="1200" baseline="0" dirty="0" smtClean="0"/>
                        <a:t>800,000</a:t>
                      </a:r>
                    </a:p>
                    <a:p>
                      <a:r>
                        <a:rPr lang="nl-NL" sz="2000" b="0" kern="1200" baseline="0" dirty="0" smtClean="0"/>
                        <a:t>200</a:t>
                      </a:r>
                    </a:p>
                    <a:p>
                      <a:r>
                        <a:rPr lang="en-US" sz="2000" b="0" kern="1200" baseline="0" dirty="0" smtClean="0"/>
                        <a:t>400,000</a:t>
                      </a:r>
                    </a:p>
                    <a:p>
                      <a:r>
                        <a:rPr lang="en-US" sz="2000" b="0" kern="1200" baseline="0" dirty="0" smtClean="0"/>
                        <a:t> 6</a:t>
                      </a:r>
                    </a:p>
                    <a:p>
                      <a:r>
                        <a:rPr lang="en-US" sz="2000" b="0" kern="1200" baseline="0" dirty="0" smtClean="0"/>
                        <a:t>4.5</a:t>
                      </a:r>
                    </a:p>
                    <a:p>
                      <a:r>
                        <a:rPr lang="en-US" sz="2000" b="0" kern="1200" baseline="0" dirty="0" smtClean="0"/>
                        <a:t>7.5</a:t>
                      </a:r>
                    </a:p>
                    <a:p>
                      <a:r>
                        <a:rPr lang="de-DE" sz="2000" b="0" kern="1200" baseline="0" dirty="0" smtClean="0"/>
                        <a:t>100,000,000</a:t>
                      </a: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420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9125" y="213623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Βασικά χαρακτηριστικά του υλικού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33375" y="1219200"/>
            <a:ext cx="8458200" cy="396240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000" dirty="0" smtClean="0">
                <a:ea typeface="ＭＳ Ｐゴシック" charset="-128"/>
              </a:rPr>
              <a:t>Η προσπέλαση δεδομένων στην κύρια μνήμη είναι πολύ </a:t>
            </a:r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πιο γρήγορη </a:t>
            </a:r>
            <a:r>
              <a:rPr lang="el-GR" sz="2000" dirty="0" smtClean="0">
                <a:ea typeface="ＭＳ Ｐゴシック" charset="-128"/>
              </a:rPr>
              <a:t>από την προσπέλαση δεδομένων στο δίσκο</a:t>
            </a:r>
            <a:r>
              <a:rPr lang="en-US" sz="2000" dirty="0" smtClean="0">
                <a:ea typeface="ＭＳ Ｐゴシック" charset="-128"/>
              </a:rPr>
              <a:t> </a:t>
            </a:r>
            <a:r>
              <a:rPr lang="el-GR" sz="2000" dirty="0" smtClean="0">
                <a:ea typeface="ＭＳ Ｐゴシック" charset="-128"/>
              </a:rPr>
              <a:t>(περίπου ένας παράγοντας του 10) – </a:t>
            </a:r>
            <a:r>
              <a:rPr lang="el-GR" sz="2000" i="1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ιεραρχία μνήμ</a:t>
            </a:r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ης</a:t>
            </a:r>
            <a:r>
              <a:rPr lang="el-GR" sz="2000" dirty="0" smtClean="0">
                <a:ea typeface="ＭＳ Ｐゴシック" charset="-128"/>
              </a:rPr>
              <a:t> (</a:t>
            </a:r>
            <a:r>
              <a:rPr lang="en-US" sz="2000" dirty="0" smtClean="0">
                <a:ea typeface="ＭＳ Ｐゴシック" charset="-128"/>
              </a:rPr>
              <a:t>register-cache L1, L2, L3, RAM (main memory), hard disk)</a:t>
            </a:r>
            <a:endParaRPr lang="el-GR" sz="2000" dirty="0" smtClean="0">
              <a:ea typeface="ＭＳ Ｐゴシック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dirty="0" smtClean="0">
                <a:ea typeface="ＭＳ Ｐゴシック" charset="-128"/>
              </a:rPr>
              <a:t>Σημαντική τεχνική: </a:t>
            </a:r>
            <a:r>
              <a:rPr lang="en-US" sz="2000" i="1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caching</a:t>
            </a:r>
            <a:endParaRPr lang="en-US" sz="2000" i="1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sz="800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000" dirty="0" smtClean="0">
                <a:ea typeface="ＭＳ Ｐゴシック" charset="-128"/>
              </a:rPr>
              <a:t>Disk seeks</a:t>
            </a:r>
            <a:r>
              <a:rPr lang="el-GR" sz="2000" dirty="0" smtClean="0">
                <a:ea typeface="ＭＳ Ｐゴシック" charset="-128"/>
              </a:rPr>
              <a:t> (χρόνος αναζήτησης)</a:t>
            </a:r>
            <a:r>
              <a:rPr lang="en-US" sz="2000" dirty="0" smtClean="0">
                <a:ea typeface="ＭＳ Ｐゴシック" charset="-128"/>
              </a:rPr>
              <a:t>: </a:t>
            </a:r>
            <a:r>
              <a:rPr lang="el-GR" sz="2000" dirty="0" smtClean="0">
                <a:ea typeface="ＭＳ Ｐゴシック" charset="-128"/>
              </a:rPr>
              <a:t>Ενώ τοποθετείται η κεφαλή δε γίνεται μεταφορά δεδομένων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dirty="0" smtClean="0">
                <a:ea typeface="ＭＳ Ｐゴシック" charset="-128"/>
              </a:rPr>
              <a:t>Άρα</a:t>
            </a:r>
            <a:r>
              <a:rPr lang="en-US" sz="2000" dirty="0" smtClean="0">
                <a:ea typeface="ＭＳ Ｐゴシック" charset="-128"/>
              </a:rPr>
              <a:t>: </a:t>
            </a:r>
            <a:r>
              <a:rPr lang="el-GR" sz="2000" dirty="0" smtClean="0">
                <a:ea typeface="ＭＳ Ｐゴシック" charset="-128"/>
              </a:rPr>
              <a:t>Η </a:t>
            </a:r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μεταφορά μεγάλων κομματιών </a:t>
            </a:r>
            <a:r>
              <a:rPr lang="el-GR" sz="2000" dirty="0" smtClean="0">
                <a:ea typeface="ＭＳ Ｐゴシック" charset="-128"/>
              </a:rPr>
              <a:t>(</a:t>
            </a:r>
            <a:r>
              <a:rPr lang="en-US" sz="2000" dirty="0" smtClean="0">
                <a:ea typeface="ＭＳ Ｐゴシック" charset="-128"/>
              </a:rPr>
              <a:t>chunk</a:t>
            </a:r>
            <a:r>
              <a:rPr lang="el-GR" sz="2000" dirty="0" smtClean="0">
                <a:ea typeface="ＭＳ Ｐゴシック" charset="-128"/>
              </a:rPr>
              <a:t>) δεδομένων από το δίσκο στη μνήμη είναι γρηγορότερη από τη μεταφορά πολλών μικρών</a:t>
            </a:r>
            <a:endParaRPr lang="en-US" sz="2000" dirty="0" smtClean="0"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charset="-128"/>
              </a:rPr>
              <a:t>Η επικοινωνία με το δίσκο (</a:t>
            </a:r>
            <a:r>
              <a:rPr lang="en-US" sz="2000" dirty="0">
                <a:ea typeface="ＭＳ Ｐゴシック" charset="-128"/>
              </a:rPr>
              <a:t>Disk I/O</a:t>
            </a:r>
            <a:r>
              <a:rPr lang="el-GR" sz="2000" dirty="0">
                <a:ea typeface="ＭＳ Ｐゴシック" charset="-128"/>
              </a:rPr>
              <a:t>) γίνεται </a:t>
            </a:r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σε σελίδες </a:t>
            </a:r>
            <a:r>
              <a:rPr lang="el-GR" sz="2000" dirty="0">
                <a:ea typeface="ＭＳ Ｐゴシック" charset="-128"/>
              </a:rPr>
              <a:t>(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block-based</a:t>
            </a:r>
            <a:r>
              <a:rPr lang="el-GR" sz="2000" dirty="0">
                <a:ea typeface="ＭＳ Ｐゴシック" charset="-128"/>
              </a:rPr>
              <a:t>)</a:t>
            </a:r>
            <a:r>
              <a:rPr lang="en-US" sz="2000" dirty="0">
                <a:ea typeface="ＭＳ Ｐゴシック" charset="-128"/>
              </a:rPr>
              <a:t>: </a:t>
            </a:r>
            <a:endParaRPr lang="el-GR" sz="2000" dirty="0" smtClean="0">
              <a:ea typeface="ＭＳ Ｐゴシック" charset="-128"/>
            </a:endParaRPr>
          </a:p>
          <a:p>
            <a:pPr marL="742950" lvl="2" indent="-342900" eaLnBrk="1" hangingPunct="1">
              <a:buClr>
                <a:srgbClr val="437085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charset="-128"/>
              </a:rPr>
              <a:t>Διαβάζονται και γράφονται ολόκληρα </a:t>
            </a:r>
            <a:r>
              <a:rPr lang="en-US" sz="2000" dirty="0">
                <a:ea typeface="ＭＳ Ｐゴシック" charset="-128"/>
              </a:rPr>
              <a:t>blocks (</a:t>
            </a:r>
            <a:r>
              <a:rPr lang="el-GR" sz="2000" dirty="0">
                <a:ea typeface="ＭＳ Ｐゴシック" charset="-128"/>
              </a:rPr>
              <a:t>όχι τμήματά τους).  Σχετικός χώρος στη μνήμη – </a:t>
            </a:r>
            <a:r>
              <a:rPr lang="en-US" sz="2000" dirty="0" smtClean="0">
                <a:ea typeface="ＭＳ Ｐゴシック" charset="-128"/>
              </a:rPr>
              <a:t>memory buffer</a:t>
            </a:r>
            <a:r>
              <a:rPr lang="el-GR" sz="2000" dirty="0">
                <a:ea typeface="ＭＳ Ｐゴシック" charset="-128"/>
              </a:rPr>
              <a:t>, Μέγεθος </a:t>
            </a:r>
            <a:r>
              <a:rPr lang="en-US" sz="2000" dirty="0">
                <a:ea typeface="ＭＳ Ｐゴシック" charset="-128"/>
              </a:rPr>
              <a:t>Block: 8KB </a:t>
            </a:r>
            <a:r>
              <a:rPr lang="el-GR" sz="2000" dirty="0">
                <a:ea typeface="ＭＳ Ｐゴシック" charset="-128"/>
              </a:rPr>
              <a:t>-</a:t>
            </a:r>
            <a:r>
              <a:rPr lang="en-US" sz="2000" dirty="0">
                <a:ea typeface="ＭＳ Ｐゴシック" charset="-128"/>
              </a:rPr>
              <a:t> </a:t>
            </a:r>
            <a:r>
              <a:rPr lang="en-US" sz="2000" dirty="0" smtClean="0">
                <a:ea typeface="ＭＳ Ｐゴシック" charset="-128"/>
              </a:rPr>
              <a:t>256KB. (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locality</a:t>
            </a:r>
            <a:r>
              <a:rPr lang="en-US" sz="2000" dirty="0" smtClean="0">
                <a:ea typeface="ＭＳ Ｐゴシック" charset="-128"/>
              </a:rPr>
              <a:t>)</a:t>
            </a:r>
          </a:p>
          <a:p>
            <a:pPr marL="400050" lvl="2" indent="0" eaLnBrk="1" hangingPunct="1">
              <a:buClr>
                <a:srgbClr val="437085"/>
              </a:buClr>
              <a:buNone/>
            </a:pPr>
            <a:endParaRPr lang="el-GR" sz="800" dirty="0" smtClean="0"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000" dirty="0" smtClean="0">
                <a:ea typeface="ＭＳ Ｐゴシック" charset="-128"/>
              </a:rPr>
              <a:t>Παράλληλα με την επεξεργασία δεδομένων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Συμπίεση</a:t>
            </a:r>
            <a:r>
              <a:rPr lang="el-GR" sz="2000" dirty="0" smtClean="0">
                <a:ea typeface="ＭＳ Ｐゴシック" charset="-128"/>
              </a:rPr>
              <a:t> – συχνά πιο γρήγορη </a:t>
            </a:r>
            <a:r>
              <a:rPr lang="el-GR" sz="2000" dirty="0" err="1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αποσυμπίεση</a:t>
            </a: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+ επεξεργασία </a:t>
            </a:r>
            <a:endParaRPr lang="el-GR" sz="2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/>
              <a:t>Κ</a:t>
            </a:r>
            <a:r>
              <a:rPr lang="el-GR" sz="1600" dirty="0" err="1" smtClean="0"/>
              <a:t>εφ</a:t>
            </a:r>
            <a:r>
              <a:rPr lang="en-US" sz="1600" dirty="0" smtClean="0"/>
              <a:t>. </a:t>
            </a:r>
            <a:r>
              <a:rPr lang="en-US" sz="1600" dirty="0"/>
              <a:t>4.1</a:t>
            </a:r>
          </a:p>
        </p:txBody>
      </p:sp>
    </p:spTree>
    <p:extLst>
      <p:ext uri="{BB962C8B-B14F-4D97-AF65-F5344CB8AC3E}">
        <p14:creationId xmlns:p14="http://schemas.microsoft.com/office/powerpoint/2010/main" val="108545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8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Περίληψη συμπίεσης για το λεξικό του </a:t>
            </a:r>
            <a:r>
              <a:rPr lang="en-US" sz="38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RCV1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3521687"/>
              </p:ext>
            </p:extLst>
          </p:nvPr>
        </p:nvGraphicFramePr>
        <p:xfrm>
          <a:off x="457200" y="1752600"/>
          <a:ext cx="7924800" cy="4098609"/>
        </p:xfrm>
        <a:graphic>
          <a:graphicData uri="http://schemas.openxmlformats.org/drawingml/2006/table">
            <a:tbl>
              <a:tblPr/>
              <a:tblGrid>
                <a:gridCol w="6016978"/>
                <a:gridCol w="1907822"/>
              </a:tblGrid>
              <a:tr h="8175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12" charset="0"/>
                          <a:cs typeface="Arial Unicode MS" pitchFamily="-112" charset="0"/>
                        </a:rPr>
                        <a:t>Τεχνική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-112" charset="0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12" charset="0"/>
                          <a:cs typeface="Arial Unicode MS" pitchFamily="-112" charset="0"/>
                        </a:rPr>
                        <a:t>Μέγεθος σε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12" charset="0"/>
                          <a:cs typeface="Arial Unicode MS" pitchFamily="-112" charset="0"/>
                        </a:rPr>
                        <a:t>MB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175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cs typeface="Arial Unicode MS" pitchFamily="-112" charset="0"/>
                        </a:rPr>
                        <a:t>Fixed width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cs typeface="Arial Unicode MS" pitchFamily="-112" charset="0"/>
                        </a:rPr>
                        <a:t>11.2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D9"/>
                    </a:solidFill>
                  </a:tcPr>
                </a:tc>
              </a:tr>
              <a:tr h="7667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cs typeface="Arial Unicode MS" pitchFamily="-112" charset="0"/>
                        </a:rPr>
                        <a:t>Dictionary-as-String with pointers to every term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cs typeface="Arial Unicode MS" pitchFamily="-112" charset="0"/>
                        </a:rPr>
                        <a:t>7.6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ED"/>
                    </a:solidFill>
                  </a:tcPr>
                </a:tc>
              </a:tr>
              <a:tr h="8175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cs typeface="Arial Unicode MS" pitchFamily="-112" charset="0"/>
                        </a:rPr>
                        <a:t>Also, blocking 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cs typeface="Arial Unicode MS" pitchFamily="-112" charset="0"/>
                        </a:rPr>
                        <a:t>k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cs typeface="Arial Unicode MS" pitchFamily="-112" charset="0"/>
                        </a:rPr>
                        <a:t>=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cs typeface="Arial Unicode MS" pitchFamily="-112" charset="0"/>
                        </a:rPr>
                        <a:t>7.1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D9"/>
                    </a:solidFill>
                  </a:tcPr>
                </a:tc>
              </a:tr>
              <a:tr h="8175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cs typeface="Arial Unicode MS" pitchFamily="-112" charset="0"/>
                        </a:rPr>
                        <a:t>Also, Blocking + front coding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cs typeface="Arial Unicode MS" pitchFamily="-112" charset="0"/>
                        </a:rPr>
                        <a:t>5.9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ED"/>
                    </a:solidFill>
                  </a:tcPr>
                </a:tc>
              </a:tr>
            </a:tbl>
          </a:graphicData>
        </a:graphic>
      </p:graphicFrame>
      <p:sp>
        <p:nvSpPr>
          <p:cNvPr id="5020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C8F5004B-8348-44FD-89C1-6FF17CDB6E46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70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5019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5.2</a:t>
            </a:r>
          </a:p>
        </p:txBody>
      </p:sp>
    </p:spTree>
    <p:extLst>
      <p:ext uri="{BB962C8B-B14F-4D97-AF65-F5344CB8AC3E}">
        <p14:creationId xmlns:p14="http://schemas.microsoft.com/office/powerpoint/2010/main" val="143572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1879233"/>
            <a:ext cx="7886700" cy="2852737"/>
          </a:xfrm>
        </p:spPr>
        <p:txBody>
          <a:bodyPr/>
          <a:lstStyle/>
          <a:p>
            <a:r>
              <a:rPr lang="el-GR" cap="none" dirty="0" smtClean="0">
                <a:ea typeface="ＭＳ Ｐゴシック" pitchFamily="-112" charset="-128"/>
              </a:rPr>
              <a:t>ΣΥΜΠΙΕΣΗ ΤΩΝ ΚΑΤΑΧΩΡΗΣΕΩΝ</a:t>
            </a:r>
            <a:endParaRPr lang="en-US" cap="none" dirty="0" smtClean="0">
              <a:ea typeface="ＭＳ Ｐゴシック" pitchFamily="-112" charset="-128"/>
            </a:endParaRPr>
          </a:p>
        </p:txBody>
      </p:sp>
      <p:sp>
        <p:nvSpPr>
          <p:cNvPr id="5120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8F329F1F-2E9C-4AC2-B78C-D8F4F5D9F770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71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5120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5.3</a:t>
            </a:r>
          </a:p>
        </p:txBody>
      </p:sp>
    </p:spTree>
    <p:extLst>
      <p:ext uri="{BB962C8B-B14F-4D97-AF65-F5344CB8AC3E}">
        <p14:creationId xmlns:p14="http://schemas.microsoft.com/office/powerpoint/2010/main" val="196138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Συμπίεση των καταχωρήσεων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488824" y="1750807"/>
            <a:ext cx="8274176" cy="38100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800" dirty="0" smtClean="0">
                <a:ea typeface="ＭＳ Ｐゴシック" pitchFamily="-112" charset="-128"/>
              </a:rPr>
              <a:t>Το αρχείο των καταχωρήσεων είναι </a:t>
            </a:r>
            <a:r>
              <a:rPr lang="el-GR" sz="2800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πολύ μεγαλύτερο </a:t>
            </a:r>
            <a:r>
              <a:rPr lang="el-GR" sz="2800" dirty="0" smtClean="0">
                <a:ea typeface="ＭＳ Ｐゴシック" pitchFamily="-112" charset="-128"/>
              </a:rPr>
              <a:t>αυτού του λεξικού - τουλάχιστον 10 φορές</a:t>
            </a:r>
            <a:r>
              <a:rPr lang="en-US" sz="2800" dirty="0" smtClean="0">
                <a:ea typeface="ＭＳ Ｐゴシック" pitchFamily="-112" charset="-128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 smtClean="0">
                <a:ea typeface="ＭＳ Ｐゴシック" pitchFamily="-112" charset="-128"/>
              </a:rPr>
              <a:t>Βασική επιδίωξη: </a:t>
            </a:r>
            <a:r>
              <a:rPr lang="el-GR" sz="2800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-112" charset="-128"/>
              </a:rPr>
              <a:t>αποθήκευση κάθε καταχώρησης συνοπτικά</a:t>
            </a:r>
            <a:endParaRPr lang="en-US" sz="2800" i="1" dirty="0" smtClean="0">
              <a:solidFill>
                <a:schemeClr val="tx2">
                  <a:lumMod val="75000"/>
                </a:schemeClr>
              </a:solidFill>
              <a:ea typeface="ＭＳ Ｐゴシック" pitchFamily="-112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 smtClean="0">
                <a:ea typeface="ＭＳ Ｐゴシック" pitchFamily="-112" charset="-128"/>
              </a:rPr>
              <a:t>Στην περίπτωση μας, μια καταχώρηση είναι το αναγνωριστικό ενός εγγράφου (</a:t>
            </a:r>
            <a:r>
              <a:rPr lang="en-US" sz="2800" dirty="0" err="1" smtClean="0">
                <a:solidFill>
                  <a:srgbClr val="FF0000"/>
                </a:solidFill>
                <a:ea typeface="ＭＳ Ｐゴシック" pitchFamily="-112" charset="-128"/>
              </a:rPr>
              <a:t>docID</a:t>
            </a:r>
            <a:r>
              <a:rPr lang="el-GR" sz="2800" dirty="0" smtClean="0">
                <a:ea typeface="ＭＳ Ｐゴシック" pitchFamily="-112" charset="-128"/>
              </a:rPr>
              <a:t>)</a:t>
            </a:r>
            <a:r>
              <a:rPr lang="en-US" sz="2800" dirty="0" smtClean="0">
                <a:ea typeface="ＭＳ Ｐゴシック" pitchFamily="-112" charset="-128"/>
              </a:rPr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>
                <a:ea typeface="ＭＳ Ｐゴシック" pitchFamily="-112" charset="-128"/>
              </a:rPr>
              <a:t>Για τη συλλογή του</a:t>
            </a:r>
            <a:r>
              <a:rPr lang="en-US" sz="2000" dirty="0" smtClean="0">
                <a:ea typeface="ＭＳ Ｐゴシック" pitchFamily="-112" charset="-128"/>
              </a:rPr>
              <a:t> Reuters (800,000 </a:t>
            </a:r>
            <a:r>
              <a:rPr lang="el-GR" sz="2000" dirty="0" smtClean="0">
                <a:ea typeface="ＭＳ Ｐゴシック" pitchFamily="-112" charset="-128"/>
              </a:rPr>
              <a:t>έγγραφα</a:t>
            </a:r>
            <a:r>
              <a:rPr lang="en-US" sz="2000" dirty="0" smtClean="0">
                <a:ea typeface="ＭＳ Ｐゴシック" pitchFamily="-112" charset="-128"/>
              </a:rPr>
              <a:t>), </a:t>
            </a:r>
            <a:r>
              <a:rPr lang="el-GR" sz="2000" dirty="0" smtClean="0">
                <a:ea typeface="ＭＳ Ｐゴシック" pitchFamily="-112" charset="-128"/>
              </a:rPr>
              <a:t>μπορούμε να χρησιμοποιήσουμε</a:t>
            </a:r>
            <a:r>
              <a:rPr lang="en-US" sz="2000" dirty="0" smtClean="0">
                <a:ea typeface="ＭＳ Ｐゴシック" pitchFamily="-112" charset="-128"/>
              </a:rPr>
              <a:t> 32 bits </a:t>
            </a:r>
            <a:r>
              <a:rPr lang="el-GR" sz="2000" dirty="0" smtClean="0">
                <a:ea typeface="ＭＳ Ｐゴシック" pitchFamily="-112" charset="-128"/>
              </a:rPr>
              <a:t>ανά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  <a:r>
              <a:rPr lang="en-US" sz="2000" dirty="0" err="1" smtClean="0">
                <a:ea typeface="ＭＳ Ｐゴシック" pitchFamily="-112" charset="-128"/>
              </a:rPr>
              <a:t>docID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αν έχουμε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ακεραίους </a:t>
            </a:r>
            <a:r>
              <a:rPr lang="en-US" sz="2000" dirty="0" smtClean="0">
                <a:ea typeface="ＭＳ Ｐゴシック" pitchFamily="-112" charset="-128"/>
              </a:rPr>
              <a:t>4-bytes.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>
                <a:ea typeface="ＭＳ Ｐゴシック" pitchFamily="-112" charset="-128"/>
              </a:rPr>
              <a:t>Εναλλακτικά, </a:t>
            </a:r>
            <a:r>
              <a:rPr lang="en-US" sz="2000" dirty="0" smtClean="0">
                <a:ea typeface="ＭＳ Ｐゴシック" pitchFamily="-112" charset="-128"/>
              </a:rPr>
              <a:t>log</a:t>
            </a:r>
            <a:r>
              <a:rPr lang="en-US" sz="2000" baseline="-25000" dirty="0" smtClean="0">
                <a:ea typeface="ＭＳ Ｐゴシック" pitchFamily="-112" charset="-128"/>
              </a:rPr>
              <a:t>2</a:t>
            </a:r>
            <a:r>
              <a:rPr lang="en-US" sz="2000" dirty="0" smtClean="0">
                <a:ea typeface="ＭＳ Ｐゴシック" pitchFamily="-112" charset="-128"/>
              </a:rPr>
              <a:t> 800,000 ≈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20 bits </a:t>
            </a: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ανά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docID</a:t>
            </a:r>
            <a:r>
              <a:rPr lang="en-US" sz="2000" dirty="0" smtClean="0">
                <a:ea typeface="ＭＳ Ｐゴシック" pitchFamily="-112" charset="-128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Μπορούμε λιγότερο από </a:t>
            </a:r>
            <a:r>
              <a:rPr lang="en-US" sz="2400" dirty="0" smtClean="0">
                <a:ea typeface="ＭＳ Ｐゴシック" pitchFamily="-112" charset="-128"/>
              </a:rPr>
              <a:t>20 bits </a:t>
            </a:r>
            <a:r>
              <a:rPr lang="el-GR" sz="2400" dirty="0" smtClean="0">
                <a:ea typeface="ＭＳ Ｐゴシック" pitchFamily="-112" charset="-128"/>
              </a:rPr>
              <a:t>ανά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n-US" sz="2400" dirty="0" err="1" smtClean="0">
                <a:ea typeface="ＭＳ Ｐゴシック" pitchFamily="-112" charset="-128"/>
              </a:rPr>
              <a:t>docID</a:t>
            </a:r>
            <a:r>
              <a:rPr lang="el-GR" sz="2400" dirty="0" smtClean="0">
                <a:ea typeface="ＭＳ Ｐゴシック" pitchFamily="-112" charset="-128"/>
              </a:rPr>
              <a:t>;</a:t>
            </a:r>
            <a:endParaRPr lang="en-US" sz="2400" dirty="0" smtClean="0">
              <a:ea typeface="ＭＳ Ｐゴシック" pitchFamily="-112" charset="-128"/>
            </a:endParaRPr>
          </a:p>
        </p:txBody>
      </p:sp>
      <p:sp>
        <p:nvSpPr>
          <p:cNvPr id="5222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BA134139-B44A-465E-8E5D-26A69D714B99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72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5222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5.3</a:t>
            </a:r>
          </a:p>
        </p:txBody>
      </p:sp>
    </p:spTree>
    <p:extLst>
      <p:ext uri="{BB962C8B-B14F-4D97-AF65-F5344CB8AC3E}">
        <p14:creationId xmlns:p14="http://schemas.microsoft.com/office/powerpoint/2010/main" val="412527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Συμπίεση των καταχωρήσεων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533400" y="1760332"/>
            <a:ext cx="8229600" cy="35052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l-GR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el-GR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Μέγεθος της συλλογής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800,000</a:t>
            </a:r>
            <a:r>
              <a:rPr lang="el-GR" sz="2400" dirty="0" smtClean="0"/>
              <a:t> (έγγραφα)</a:t>
            </a:r>
            <a:r>
              <a:rPr lang="en-US" sz="2400" dirty="0" smtClean="0"/>
              <a:t>×200 </a:t>
            </a:r>
            <a:r>
              <a:rPr lang="el-GR" sz="2400" dirty="0" smtClean="0"/>
              <a:t>(</a:t>
            </a:r>
            <a:r>
              <a:rPr lang="en-US" sz="2400" dirty="0" smtClean="0"/>
              <a:t>token)× 6 bytes = 960 MB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l-GR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Μέγεθος του αρχείου καταχωρήσεων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100,000,000</a:t>
            </a:r>
            <a:r>
              <a:rPr lang="el-GR" sz="2400" dirty="0" smtClean="0"/>
              <a:t> (καταχωρήσεις)</a:t>
            </a:r>
            <a:r>
              <a:rPr lang="en-US" sz="2400" dirty="0" smtClean="0"/>
              <a:t>×20/8 bytes = 250MB</a:t>
            </a:r>
            <a:endParaRPr lang="en-US" sz="2400" dirty="0" smtClean="0">
              <a:ea typeface="ＭＳ Ｐゴシック" pitchFamily="-112" charset="-128"/>
            </a:endParaRPr>
          </a:p>
        </p:txBody>
      </p:sp>
      <p:sp>
        <p:nvSpPr>
          <p:cNvPr id="5222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BA134139-B44A-465E-8E5D-26A69D714B99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73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5222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5.3</a:t>
            </a:r>
          </a:p>
        </p:txBody>
      </p:sp>
    </p:spTree>
    <p:extLst>
      <p:ext uri="{BB962C8B-B14F-4D97-AF65-F5344CB8AC3E}">
        <p14:creationId xmlns:p14="http://schemas.microsoft.com/office/powerpoint/2010/main" val="130743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1434" y="23256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Συμπίεση των καταχωρήσεων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8210550" cy="2670175"/>
          </a:xfrm>
        </p:spPr>
        <p:txBody>
          <a:bodyPr>
            <a:noAutofit/>
          </a:bodyPr>
          <a:lstStyle/>
          <a:p>
            <a:pPr algn="just" eaLnBrk="1" hangingPunct="1"/>
            <a:r>
              <a:rPr lang="el-GR" sz="2400" dirty="0" smtClean="0">
                <a:ea typeface="ＭＳ Ｐゴシック" pitchFamily="-112" charset="-128"/>
              </a:rPr>
              <a:t>Αποθηκεύουμε τη λίστα των εγγράφων σε αύξουσα διάταξη των </a:t>
            </a:r>
            <a:r>
              <a:rPr lang="en-US" sz="2400" dirty="0" err="1" smtClean="0">
                <a:ea typeface="ＭＳ Ｐゴシック" pitchFamily="-112" charset="-128"/>
              </a:rPr>
              <a:t>docID</a:t>
            </a:r>
            <a:r>
              <a:rPr lang="en-US" sz="2400" dirty="0" smtClean="0">
                <a:ea typeface="ＭＳ Ｐゴシック" pitchFamily="-112" charset="-128"/>
              </a:rPr>
              <a:t>.</a:t>
            </a:r>
          </a:p>
          <a:p>
            <a:pPr lvl="1" algn="just" eaLnBrk="1" hangingPunct="1"/>
            <a:r>
              <a:rPr lang="en-US" sz="2400" b="1" i="1" dirty="0" smtClean="0">
                <a:ea typeface="ＭＳ Ｐゴシック" pitchFamily="-112" charset="-128"/>
              </a:rPr>
              <a:t>computer</a:t>
            </a:r>
            <a:r>
              <a:rPr lang="en-US" sz="2400" dirty="0" smtClean="0">
                <a:ea typeface="ＭＳ Ｐゴシック" pitchFamily="-112" charset="-128"/>
              </a:rPr>
              <a:t>: 33, 47, 154, 159, 202 …</a:t>
            </a:r>
          </a:p>
          <a:p>
            <a:pPr algn="just" eaLnBrk="1" hangingPunct="1"/>
            <a:r>
              <a:rPr lang="el-GR" sz="2400" u="sng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Συνέπεια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αρκεί να αποθηκεύουμε τα διάκενα (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gaps</a:t>
            </a:r>
            <a:r>
              <a:rPr lang="el-GR" sz="24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.</a:t>
            </a:r>
          </a:p>
          <a:p>
            <a:pPr lvl="1" algn="just" eaLnBrk="1" hangingPunct="1"/>
            <a:r>
              <a:rPr lang="en-US" sz="2400" dirty="0" smtClean="0">
                <a:ea typeface="ＭＳ Ｐゴシック" pitchFamily="-112" charset="-128"/>
              </a:rPr>
              <a:t>33, 14, 107, 5, 43 …</a:t>
            </a:r>
            <a:endParaRPr lang="el-GR" sz="2400" dirty="0" smtClean="0">
              <a:ea typeface="ＭＳ Ｐゴシック" pitchFamily="-112" charset="-128"/>
            </a:endParaRPr>
          </a:p>
          <a:p>
            <a:pPr lvl="1" algn="just" eaLnBrk="1" hangingPunct="1"/>
            <a:endParaRPr lang="en-US" sz="2400" dirty="0" smtClean="0">
              <a:ea typeface="ＭＳ Ｐゴシック" pitchFamily="-112" charset="-128"/>
            </a:endParaRPr>
          </a:p>
          <a:p>
            <a:pPr algn="just" eaLnBrk="1" hangingPunct="1"/>
            <a:r>
              <a:rPr lang="el-GR" sz="2400" u="sng" dirty="0" smtClean="0">
                <a:ea typeface="ＭＳ Ｐゴシック" pitchFamily="-112" charset="-128"/>
              </a:rPr>
              <a:t>Γιατί;</a:t>
            </a:r>
            <a:r>
              <a:rPr lang="el-GR" sz="2400" dirty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Τα περισσότερα διάκενα μπορεί να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κωδικοποιηθούν/αποθηκευτούν με πολύ λιγότερα από  </a:t>
            </a:r>
            <a:r>
              <a:rPr lang="en-US" sz="2400" dirty="0" smtClean="0">
                <a:ea typeface="ＭＳ Ｐゴシック" pitchFamily="-112" charset="-128"/>
              </a:rPr>
              <a:t>20 bits.</a:t>
            </a:r>
          </a:p>
        </p:txBody>
      </p:sp>
      <p:sp>
        <p:nvSpPr>
          <p:cNvPr id="54280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10AAB147-56CA-43FF-A94C-5F7ABD8D53C1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74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54279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5.3</a:t>
            </a:r>
          </a:p>
        </p:txBody>
      </p:sp>
    </p:spTree>
    <p:extLst>
      <p:ext uri="{BB962C8B-B14F-4D97-AF65-F5344CB8AC3E}">
        <p14:creationId xmlns:p14="http://schemas.microsoft.com/office/powerpoint/2010/main" val="224819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Παράδειγμα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pic>
        <p:nvPicPr>
          <p:cNvPr id="55299" name="Content Placeholder 3" descr="postingsgaps.g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819400"/>
            <a:ext cx="8732677" cy="1752600"/>
          </a:xfrm>
        </p:spPr>
      </p:pic>
      <p:sp>
        <p:nvSpPr>
          <p:cNvPr id="5530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A636A83E-52E2-48D6-8237-9D61DFD22C6F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75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5530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5.3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5060709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 smtClean="0">
                <a:latin typeface="+mn-lt"/>
              </a:rPr>
              <a:t>Παρόμοια ιδέα και για </a:t>
            </a:r>
            <a:r>
              <a:rPr lang="en-US" sz="1800" dirty="0" smtClean="0">
                <a:latin typeface="+mn-lt"/>
              </a:rPr>
              <a:t>positional indexes (</a:t>
            </a:r>
            <a:r>
              <a:rPr lang="el-GR" sz="1800" dirty="0" smtClean="0">
                <a:latin typeface="+mn-lt"/>
              </a:rPr>
              <a:t>κωδικοποίηση των κενών ανάμεσα στις θέσεις)</a:t>
            </a:r>
            <a:endParaRPr lang="el-GR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695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Συμπίεση των καταχωρήσεων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3251" name="Rectangle 2051"/>
          <p:cNvSpPr>
            <a:spLocks noGrp="1" noChangeArrowheads="1"/>
          </p:cNvSpPr>
          <p:nvPr>
            <p:ph idx="1"/>
          </p:nvPr>
        </p:nvSpPr>
        <p:spPr>
          <a:xfrm>
            <a:off x="495300" y="2187679"/>
            <a:ext cx="81534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smtClean="0">
                <a:ea typeface="ＭＳ Ｐゴシック" pitchFamily="-112" charset="-128"/>
              </a:rPr>
              <a:t> </a:t>
            </a:r>
            <a:r>
              <a:rPr lang="el-GR" sz="2800" dirty="0" smtClean="0">
                <a:ea typeface="ＭＳ Ｐゴシック" pitchFamily="-112" charset="-128"/>
              </a:rPr>
              <a:t>Ένας όρος όπως</a:t>
            </a:r>
            <a:r>
              <a:rPr lang="en-US" sz="2800" dirty="0" smtClean="0">
                <a:ea typeface="ＭＳ Ｐゴシック" pitchFamily="-112" charset="-128"/>
              </a:rPr>
              <a:t> </a:t>
            </a:r>
            <a:r>
              <a:rPr lang="en-US" sz="2800" b="1" i="1" dirty="0" err="1" smtClean="0">
                <a:ea typeface="ＭＳ Ｐゴシック" pitchFamily="-112" charset="-128"/>
              </a:rPr>
              <a:t>arachnocentric</a:t>
            </a:r>
            <a:r>
              <a:rPr lang="en-US" sz="2800" b="1" i="1" dirty="0" smtClean="0">
                <a:ea typeface="ＭＳ Ｐゴシック" pitchFamily="-112" charset="-128"/>
              </a:rPr>
              <a:t> </a:t>
            </a:r>
            <a:r>
              <a:rPr lang="el-GR" sz="2800" dirty="0" smtClean="0">
                <a:ea typeface="ＭＳ Ｐゴシック" pitchFamily="-112" charset="-128"/>
              </a:rPr>
              <a:t>εμφανίζεται ίσως σε ένα έγγραφο στο εκατομμύριο</a:t>
            </a:r>
            <a:r>
              <a:rPr lang="en-US" sz="2800" dirty="0" smtClean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n-US" sz="2800" dirty="0" smtClean="0">
                <a:ea typeface="ＭＳ Ｐゴシック" pitchFamily="-112" charset="-128"/>
              </a:rPr>
              <a:t> </a:t>
            </a:r>
            <a:r>
              <a:rPr lang="el-GR" sz="2800" dirty="0" smtClean="0">
                <a:ea typeface="ＭＳ Ｐゴシック" pitchFamily="-112" charset="-128"/>
              </a:rPr>
              <a:t>Ένας όρος όπως </a:t>
            </a:r>
            <a:r>
              <a:rPr lang="en-US" sz="2800" b="1" i="1" dirty="0" smtClean="0">
                <a:ea typeface="ＭＳ Ｐゴシック" pitchFamily="-112" charset="-128"/>
              </a:rPr>
              <a:t>the</a:t>
            </a:r>
            <a:r>
              <a:rPr lang="en-US" sz="2800" dirty="0" smtClean="0">
                <a:ea typeface="ＭＳ Ｐゴシック" pitchFamily="-112" charset="-128"/>
              </a:rPr>
              <a:t> </a:t>
            </a:r>
            <a:r>
              <a:rPr lang="el-GR" sz="2800" dirty="0" smtClean="0">
                <a:ea typeface="ＭＳ Ｐゴシック" pitchFamily="-112" charset="-128"/>
              </a:rPr>
              <a:t>εμφανίζεται σχεδόν σε κάθε έγγραφο, άρα </a:t>
            </a:r>
            <a:r>
              <a:rPr lang="en-US" sz="2800" dirty="0" smtClean="0">
                <a:ea typeface="ＭＳ Ｐゴシック" pitchFamily="-112" charset="-128"/>
              </a:rPr>
              <a:t>20 bits/</a:t>
            </a:r>
            <a:r>
              <a:rPr lang="el-GR" sz="2800" dirty="0" smtClean="0">
                <a:ea typeface="ＭＳ Ｐゴシック" pitchFamily="-112" charset="-128"/>
              </a:rPr>
              <a:t>εγγραφή πολύ ακριβό </a:t>
            </a:r>
            <a:endParaRPr lang="el-GR" sz="2800" dirty="0">
              <a:ea typeface="ＭＳ Ｐゴシック" pitchFamily="-112" charset="-128"/>
            </a:endParaRPr>
          </a:p>
          <a:p>
            <a:pPr lvl="1" eaLnBrk="1" hangingPunct="1"/>
            <a:endParaRPr lang="en-US" sz="2800" dirty="0" smtClean="0">
              <a:ea typeface="ＭＳ Ｐゴシック" pitchFamily="-112" charset="-128"/>
            </a:endParaRPr>
          </a:p>
        </p:txBody>
      </p:sp>
      <p:sp>
        <p:nvSpPr>
          <p:cNvPr id="5325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1048315D-3B2A-4D8B-96BA-A1F5B3653EE2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76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53252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5.3</a:t>
            </a:r>
          </a:p>
        </p:txBody>
      </p:sp>
    </p:spTree>
    <p:extLst>
      <p:ext uri="{BB962C8B-B14F-4D97-AF65-F5344CB8AC3E}">
        <p14:creationId xmlns:p14="http://schemas.microsoft.com/office/powerpoint/2010/main" val="199247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Κωδικοποίηση μεταβλητού μεγέθους (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Variable length encoding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6323" name="Rectangle 2051"/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8763000" cy="21336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Στόχος</a:t>
            </a:r>
            <a:r>
              <a:rPr lang="en-US" dirty="0" smtClean="0">
                <a:ea typeface="ＭＳ Ｐゴシック" pitchFamily="-112" charset="-128"/>
              </a:rPr>
              <a:t>:</a:t>
            </a:r>
          </a:p>
          <a:p>
            <a:pPr lvl="1" eaLnBrk="1" hangingPunct="1"/>
            <a:r>
              <a:rPr lang="el-GR" sz="1800" dirty="0" smtClean="0">
                <a:ea typeface="ＭＳ Ｐゴシック" pitchFamily="-112" charset="-128"/>
              </a:rPr>
              <a:t>Για το</a:t>
            </a:r>
            <a:r>
              <a:rPr lang="en-US" sz="1800" dirty="0" smtClean="0">
                <a:ea typeface="ＭＳ Ｐゴシック" pitchFamily="-112" charset="-128"/>
              </a:rPr>
              <a:t> </a:t>
            </a:r>
            <a:r>
              <a:rPr lang="en-US" sz="1800" b="1" i="1" dirty="0" err="1" smtClean="0">
                <a:ea typeface="ＭＳ Ｐゴシック" pitchFamily="-112" charset="-128"/>
              </a:rPr>
              <a:t>arachnocentric</a:t>
            </a:r>
            <a:r>
              <a:rPr lang="en-US" sz="1800" dirty="0" smtClean="0">
                <a:ea typeface="ＭＳ Ｐゴシック" pitchFamily="-112" charset="-128"/>
              </a:rPr>
              <a:t>, </a:t>
            </a:r>
            <a:r>
              <a:rPr lang="el-GR" sz="1800" dirty="0" smtClean="0">
                <a:ea typeface="ＭＳ Ｐゴシック" pitchFamily="-112" charset="-128"/>
              </a:rPr>
              <a:t>θα χρησιμοποιήσουμε εγγραφές  </a:t>
            </a:r>
            <a:r>
              <a:rPr lang="en-US" sz="1800" dirty="0" smtClean="0">
                <a:ea typeface="ＭＳ Ｐゴシック" pitchFamily="-112" charset="-128"/>
              </a:rPr>
              <a:t>~20 bits/gap.</a:t>
            </a:r>
          </a:p>
          <a:p>
            <a:pPr lvl="1" eaLnBrk="1" hangingPunct="1"/>
            <a:r>
              <a:rPr lang="el-GR" sz="1800" dirty="0" smtClean="0">
                <a:ea typeface="ＭＳ Ｐゴシック" pitchFamily="-112" charset="-128"/>
              </a:rPr>
              <a:t>Για το </a:t>
            </a:r>
            <a:r>
              <a:rPr lang="en-US" sz="1800" dirty="0" smtClean="0">
                <a:ea typeface="ＭＳ Ｐゴシック" pitchFamily="-112" charset="-128"/>
              </a:rPr>
              <a:t> </a:t>
            </a:r>
            <a:r>
              <a:rPr lang="en-US" sz="1800" b="1" i="1" dirty="0" smtClean="0">
                <a:ea typeface="ＭＳ Ｐゴシック" pitchFamily="-112" charset="-128"/>
              </a:rPr>
              <a:t>the</a:t>
            </a:r>
            <a:r>
              <a:rPr lang="en-US" sz="1800" dirty="0" smtClean="0">
                <a:ea typeface="ＭＳ Ｐゴシック" pitchFamily="-112" charset="-128"/>
              </a:rPr>
              <a:t>, </a:t>
            </a:r>
            <a:r>
              <a:rPr lang="el-GR" sz="1800" dirty="0" smtClean="0">
                <a:ea typeface="ＭＳ Ｐゴシック" pitchFamily="-112" charset="-128"/>
              </a:rPr>
              <a:t>θα χρησιμοποιήσουμε εγγραφές </a:t>
            </a:r>
            <a:r>
              <a:rPr lang="en-US" sz="1800" dirty="0" smtClean="0">
                <a:ea typeface="ＭＳ Ｐゴシック" pitchFamily="-112" charset="-128"/>
              </a:rPr>
              <a:t>~1 bit/gap entry.</a:t>
            </a:r>
          </a:p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Αν το μέσο κενό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για έναν όρο είναι </a:t>
            </a:r>
            <a:r>
              <a:rPr lang="en-US" sz="2400" i="1" dirty="0" smtClean="0">
                <a:ea typeface="ＭＳ Ｐゴシック" pitchFamily="-112" charset="-128"/>
              </a:rPr>
              <a:t>G</a:t>
            </a:r>
            <a:r>
              <a:rPr lang="en-US" sz="2400" dirty="0" smtClean="0">
                <a:ea typeface="ＭＳ Ｐゴシック" pitchFamily="-112" charset="-128"/>
              </a:rPr>
              <a:t>, </a:t>
            </a:r>
            <a:r>
              <a:rPr lang="el-GR" sz="2400" dirty="0" smtClean="0">
                <a:ea typeface="ＭＳ Ｐゴシック" pitchFamily="-112" charset="-128"/>
              </a:rPr>
              <a:t>θέλουμε να χρησιμοποιήσουμε εγγραφές  </a:t>
            </a:r>
            <a:r>
              <a:rPr lang="en-US" sz="2400" dirty="0" smtClean="0">
                <a:ea typeface="ＭＳ Ｐゴシック" pitchFamily="-112" charset="-128"/>
              </a:rPr>
              <a:t>~log</a:t>
            </a:r>
            <a:r>
              <a:rPr lang="en-US" sz="2400" baseline="-25000" dirty="0" smtClean="0">
                <a:ea typeface="ＭＳ Ｐゴシック" pitchFamily="-112" charset="-128"/>
              </a:rPr>
              <a:t>2</a:t>
            </a:r>
            <a:r>
              <a:rPr lang="en-US" sz="2400" i="1" dirty="0" smtClean="0">
                <a:ea typeface="ＭＳ Ｐゴシック" pitchFamily="-112" charset="-128"/>
              </a:rPr>
              <a:t>G</a:t>
            </a:r>
            <a:r>
              <a:rPr lang="en-US" sz="2400" dirty="0" smtClean="0">
                <a:ea typeface="ＭＳ Ｐゴシック" pitchFamily="-112" charset="-128"/>
              </a:rPr>
              <a:t> bits/gap.</a:t>
            </a:r>
          </a:p>
          <a:p>
            <a:pPr eaLnBrk="1" hangingPunct="1"/>
            <a:r>
              <a:rPr lang="el-GR" sz="2400" u="sng" dirty="0" smtClean="0">
                <a:ea typeface="ＭＳ Ｐゴシック" pitchFamily="-112" charset="-128"/>
              </a:rPr>
              <a:t>Βασική πρόκληση</a:t>
            </a:r>
            <a:r>
              <a:rPr lang="en-US" sz="2400" dirty="0" smtClean="0">
                <a:ea typeface="ＭＳ Ｐゴシック" pitchFamily="-112" charset="-128"/>
              </a:rPr>
              <a:t>: </a:t>
            </a:r>
            <a:r>
              <a:rPr lang="el-GR" sz="2400" dirty="0" smtClean="0">
                <a:ea typeface="ＭＳ Ｐゴシック" pitchFamily="-112" charset="-128"/>
              </a:rPr>
              <a:t>κωδικοποίηση κάθε ακερα</a:t>
            </a:r>
            <a:r>
              <a:rPr lang="el-GR" sz="2400" dirty="0">
                <a:ea typeface="ＭＳ Ｐゴシック" pitchFamily="-112" charset="-128"/>
              </a:rPr>
              <a:t>ί</a:t>
            </a:r>
            <a:r>
              <a:rPr lang="el-GR" sz="2400" dirty="0" smtClean="0">
                <a:ea typeface="ＭＳ Ｐゴシック" pitchFamily="-112" charset="-128"/>
              </a:rPr>
              <a:t>ου </a:t>
            </a:r>
            <a:r>
              <a:rPr lang="en-US" sz="2400" dirty="0" smtClean="0">
                <a:ea typeface="ＭＳ Ｐゴシック" pitchFamily="-112" charset="-128"/>
              </a:rPr>
              <a:t>(gap) </a:t>
            </a:r>
            <a:r>
              <a:rPr lang="el-GR" sz="2400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με όσα λιγότερα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bits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είναι απαραίτητα για αυτόν τον ακέραιο</a:t>
            </a:r>
            <a:r>
              <a:rPr lang="en-US" sz="2400" dirty="0" smtClean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Αυτό απαιτεί κωδικοποίηση μεταβλητού μεγέθους -- 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variable length encoding</a:t>
            </a:r>
          </a:p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Αυτό το πετυχαίνουμε χρησιμοποιώντας σύντομους κώδικες για μικρούς αριθμούς</a:t>
            </a:r>
            <a:endParaRPr lang="en-US" sz="2400" dirty="0" smtClean="0">
              <a:ea typeface="ＭＳ Ｐゴシック" pitchFamily="-112" charset="-128"/>
            </a:endParaRPr>
          </a:p>
        </p:txBody>
      </p:sp>
      <p:sp>
        <p:nvSpPr>
          <p:cNvPr id="5632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AEE571D0-7FE3-4510-A8C0-4EAAA17453D1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77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56324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5.3</a:t>
            </a:r>
          </a:p>
        </p:txBody>
      </p:sp>
    </p:spTree>
    <p:extLst>
      <p:ext uri="{BB962C8B-B14F-4D97-AF65-F5344CB8AC3E}">
        <p14:creationId xmlns:p14="http://schemas.microsoft.com/office/powerpoint/2010/main" val="378683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249362"/>
          </a:xfrm>
        </p:spPr>
        <p:txBody>
          <a:bodyPr>
            <a:normAutofit/>
          </a:bodyPr>
          <a:lstStyle/>
          <a:p>
            <a:pPr algn="ctr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Κωδικοί μεταβλητών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Byte (Variable Byte (VB) codes)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384175" y="2514600"/>
            <a:ext cx="8131175" cy="1600200"/>
          </a:xfrm>
        </p:spPr>
        <p:txBody>
          <a:bodyPr>
            <a:noAutofit/>
          </a:bodyPr>
          <a:lstStyle/>
          <a:p>
            <a:r>
              <a:rPr lang="el-GR" sz="2400" dirty="0" smtClean="0">
                <a:ea typeface="ＭＳ Ｐゴシック" pitchFamily="-112" charset="-128"/>
              </a:rPr>
              <a:t>Κωδικοποιούμε κάθε διάκενο με ακέραιο αριθμό από </a:t>
            </a:r>
            <a:r>
              <a:rPr lang="en-US" sz="2400" dirty="0" smtClean="0">
                <a:ea typeface="ＭＳ Ｐゴシック" pitchFamily="-112" charset="-128"/>
              </a:rPr>
              <a:t>bytes</a:t>
            </a:r>
          </a:p>
          <a:p>
            <a:r>
              <a:rPr lang="el-GR" sz="2400" dirty="0" smtClean="0">
                <a:ea typeface="ＭＳ Ｐゴシック" pitchFamily="-112" charset="-128"/>
              </a:rPr>
              <a:t>Το </a:t>
            </a:r>
            <a:r>
              <a:rPr lang="el-GR" sz="24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πρώτο</a:t>
            </a:r>
            <a:r>
              <a:rPr lang="el-GR" sz="2400" dirty="0" smtClean="0">
                <a:ea typeface="ＭＳ Ｐゴシック" pitchFamily="-112" charset="-128"/>
              </a:rPr>
              <a:t> </a:t>
            </a:r>
            <a:r>
              <a:rPr lang="en-US" sz="2400" dirty="0" smtClean="0">
                <a:ea typeface="ＭＳ Ｐゴシック" pitchFamily="-112" charset="-128"/>
              </a:rPr>
              <a:t>bit </a:t>
            </a:r>
            <a:r>
              <a:rPr lang="el-GR" sz="2400" dirty="0" smtClean="0">
                <a:ea typeface="ＭＳ Ｐゴシック" pitchFamily="-112" charset="-128"/>
              </a:rPr>
              <a:t>κάθε </a:t>
            </a:r>
            <a:r>
              <a:rPr lang="en-US" sz="2400" dirty="0" smtClean="0">
                <a:ea typeface="ＭＳ Ｐゴシック" pitchFamily="-112" charset="-128"/>
              </a:rPr>
              <a:t>byte </a:t>
            </a:r>
            <a:r>
              <a:rPr lang="el-GR" sz="2400" dirty="0" smtClean="0">
                <a:ea typeface="ＭＳ Ｐゴシック" pitchFamily="-112" charset="-128"/>
              </a:rPr>
              <a:t>χρησιμοποιείται ως 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bit </a:t>
            </a:r>
            <a:r>
              <a:rPr lang="el-GR" sz="2400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συνέχισης</a:t>
            </a:r>
            <a:r>
              <a:rPr lang="el-GR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sz="2400" dirty="0" smtClean="0">
                <a:ea typeface="ＭＳ Ｐゴシック" pitchFamily="-112" charset="-128"/>
              </a:rPr>
              <a:t>(continuation bit)</a:t>
            </a:r>
          </a:p>
          <a:p>
            <a:pPr lvl="2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0</a:t>
            </a:r>
            <a:r>
              <a:rPr lang="el-GR" sz="24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,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24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αν ακολουθεί και άλλο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byte</a:t>
            </a:r>
          </a:p>
          <a:p>
            <a:pPr lvl="2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1</a:t>
            </a:r>
            <a:r>
              <a:rPr lang="el-GR" sz="24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,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24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αλλιώς (αν το τελευταίο)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lvl="3"/>
            <a:r>
              <a:rPr lang="el-GR" sz="2250" dirty="0">
                <a:ea typeface="ＭＳ Ｐゴシック" pitchFamily="-112" charset="-128"/>
              </a:rPr>
              <a:t>Είναι 0 σε όλα τα </a:t>
            </a:r>
            <a:r>
              <a:rPr lang="en-US" sz="2250" dirty="0">
                <a:ea typeface="ＭＳ Ｐゴシック" pitchFamily="-112" charset="-128"/>
              </a:rPr>
              <a:t>bytes </a:t>
            </a:r>
            <a:r>
              <a:rPr lang="el-GR" sz="2250" dirty="0">
                <a:ea typeface="ＭＳ Ｐゴシック" pitchFamily="-112" charset="-128"/>
              </a:rPr>
              <a:t>εκτός από το τελευταίο, όπου είναι </a:t>
            </a:r>
            <a:r>
              <a:rPr lang="el-GR" sz="2250" dirty="0" smtClean="0">
                <a:ea typeface="ＭＳ Ｐゴシック" pitchFamily="-112" charset="-128"/>
              </a:rPr>
              <a:t>1</a:t>
            </a:r>
            <a:endParaRPr lang="el-GR" sz="2250" dirty="0" smtClean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lvl="1"/>
            <a:r>
              <a:rPr lang="el-GR" sz="2400" dirty="0" smtClean="0">
                <a:ea typeface="ＭＳ Ｐゴシック" pitchFamily="-112" charset="-128"/>
              </a:rPr>
              <a:t>Χρησιμοποιείται για να σηματοδοτήσει το τελευταίο </a:t>
            </a:r>
            <a:r>
              <a:rPr lang="en-US" sz="2400" dirty="0" smtClean="0">
                <a:ea typeface="ＭＳ Ｐゴシック" pitchFamily="-112" charset="-128"/>
              </a:rPr>
              <a:t>byte </a:t>
            </a:r>
            <a:r>
              <a:rPr lang="el-GR" sz="2400" dirty="0" smtClean="0">
                <a:ea typeface="ＭＳ Ｐゴシック" pitchFamily="-112" charset="-128"/>
              </a:rPr>
              <a:t>της κωδικοποίησης</a:t>
            </a:r>
            <a:endParaRPr lang="en-US" sz="2400" dirty="0" smtClean="0">
              <a:ea typeface="ＭＳ Ｐゴシック" pitchFamily="-112" charset="-128"/>
            </a:endParaRPr>
          </a:p>
        </p:txBody>
      </p:sp>
      <p:sp>
        <p:nvSpPr>
          <p:cNvPr id="5734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F611144F-98E5-43A9-806F-8CED3D2A66AC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78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5734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5.3</a:t>
            </a:r>
          </a:p>
        </p:txBody>
      </p:sp>
    </p:spTree>
    <p:extLst>
      <p:ext uri="{BB962C8B-B14F-4D97-AF65-F5344CB8AC3E}">
        <p14:creationId xmlns:p14="http://schemas.microsoft.com/office/powerpoint/2010/main" val="298846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249362"/>
          </a:xfrm>
        </p:spPr>
        <p:txBody>
          <a:bodyPr>
            <a:normAutofit/>
          </a:bodyPr>
          <a:lstStyle/>
          <a:p>
            <a:pPr algn="ctr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Κωδικοί μεταβλητών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Byte (Variable Byte (VB) codes)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628650" y="2133600"/>
            <a:ext cx="7886700" cy="2060575"/>
          </a:xfrm>
        </p:spPr>
        <p:txBody>
          <a:bodyPr>
            <a:noAutofit/>
          </a:bodyPr>
          <a:lstStyle/>
          <a:p>
            <a:r>
              <a:rPr lang="el-GR" sz="2400" dirty="0" smtClean="0">
                <a:ea typeface="ＭＳ Ｐゴシック" pitchFamily="-112" charset="-128"/>
              </a:rPr>
              <a:t>Ξεκίνα με ένα </a:t>
            </a:r>
            <a:r>
              <a:rPr lang="en-US" sz="2400" dirty="0" smtClean="0">
                <a:ea typeface="ＭＳ Ｐゴシック" pitchFamily="-112" charset="-128"/>
              </a:rPr>
              <a:t>byte </a:t>
            </a:r>
            <a:r>
              <a:rPr lang="el-GR" sz="2400" dirty="0" smtClean="0">
                <a:ea typeface="ＭＳ Ｐゴシック" pitchFamily="-112" charset="-128"/>
              </a:rPr>
              <a:t>για την αποθήκευση του </a:t>
            </a:r>
            <a:r>
              <a:rPr lang="en-US" sz="2400" i="1" dirty="0" smtClean="0">
                <a:ea typeface="ＭＳ Ｐゴシック" pitchFamily="-112" charset="-128"/>
              </a:rPr>
              <a:t>G</a:t>
            </a:r>
            <a:endParaRPr lang="en-US" sz="2400" dirty="0" smtClean="0">
              <a:ea typeface="ＭＳ Ｐゴシック" pitchFamily="-112" charset="-128"/>
            </a:endParaRPr>
          </a:p>
          <a:p>
            <a:r>
              <a:rPr lang="el-GR" sz="2400" dirty="0" smtClean="0">
                <a:ea typeface="ＭＳ Ｐゴシック" pitchFamily="-112" charset="-128"/>
              </a:rPr>
              <a:t>Αν </a:t>
            </a:r>
            <a:r>
              <a:rPr lang="en-US" sz="2400" i="1" dirty="0" smtClean="0">
                <a:ea typeface="ＭＳ Ｐゴシック" pitchFamily="-112" charset="-128"/>
              </a:rPr>
              <a:t>G</a:t>
            </a:r>
            <a:r>
              <a:rPr lang="en-US" sz="2400" dirty="0" smtClean="0">
                <a:ea typeface="ＭＳ Ｐゴシック" pitchFamily="-112" charset="-128"/>
              </a:rPr>
              <a:t> ≤127, </a:t>
            </a:r>
            <a:r>
              <a:rPr lang="el-GR" sz="2400" dirty="0" smtClean="0">
                <a:ea typeface="ＭＳ Ｐゴシック" pitchFamily="-112" charset="-128"/>
              </a:rPr>
              <a:t>υπολόγισε τη δυαδική αναπαράσταση με τα </a:t>
            </a:r>
            <a:r>
              <a:rPr lang="en-US" sz="2400" dirty="0" smtClean="0">
                <a:ea typeface="ＭＳ Ｐゴシック" pitchFamily="-112" charset="-128"/>
              </a:rPr>
              <a:t>7 </a:t>
            </a:r>
            <a:r>
              <a:rPr lang="el-GR" sz="2400" dirty="0" smtClean="0">
                <a:ea typeface="ＭＳ Ｐゴシック" pitchFamily="-112" charset="-128"/>
              </a:rPr>
              <a:t>διαθέσιμα </a:t>
            </a:r>
            <a:r>
              <a:rPr lang="en-US" sz="2400" dirty="0" smtClean="0">
                <a:ea typeface="ＭＳ Ｐゴシック" pitchFamily="-112" charset="-128"/>
              </a:rPr>
              <a:t>bits and </a:t>
            </a:r>
            <a:r>
              <a:rPr lang="el-GR" sz="2400" dirty="0" smtClean="0">
                <a:ea typeface="ＭＳ Ｐゴシック" pitchFamily="-112" charset="-128"/>
              </a:rPr>
              <a:t>θέσε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n-US" sz="2400" i="1" dirty="0" smtClean="0">
                <a:ea typeface="ＭＳ Ｐゴシック" pitchFamily="-112" charset="-128"/>
              </a:rPr>
              <a:t>c </a:t>
            </a:r>
            <a:r>
              <a:rPr lang="en-US" sz="2400" dirty="0" smtClean="0">
                <a:ea typeface="ＭＳ Ｐゴシック" pitchFamily="-112" charset="-128"/>
              </a:rPr>
              <a:t>=1</a:t>
            </a:r>
          </a:p>
          <a:p>
            <a:r>
              <a:rPr lang="el-GR" sz="2400" dirty="0" smtClean="0">
                <a:ea typeface="ＭＳ Ｐゴシック" pitchFamily="-112" charset="-128"/>
              </a:rPr>
              <a:t>Αλλιώς, κωδικοποίησε τα 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7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lower-order bits </a:t>
            </a:r>
            <a:r>
              <a:rPr lang="el-GR" sz="2400" dirty="0" smtClean="0">
                <a:ea typeface="ＭＳ Ｐゴシック" pitchFamily="-112" charset="-128"/>
              </a:rPr>
              <a:t>του </a:t>
            </a:r>
            <a:r>
              <a:rPr lang="en-US" sz="2400" dirty="0" smtClean="0">
                <a:ea typeface="ＭＳ Ｐゴシック" pitchFamily="-112" charset="-128"/>
              </a:rPr>
              <a:t>G </a:t>
            </a:r>
            <a:r>
              <a:rPr lang="el-GR" sz="2400" dirty="0" smtClean="0">
                <a:ea typeface="ＭＳ Ｐゴシック" pitchFamily="-112" charset="-128"/>
              </a:rPr>
              <a:t>και χρησιμοποίησε επιπρόσθετα </a:t>
            </a:r>
            <a:r>
              <a:rPr lang="en-US" sz="2400" dirty="0" smtClean="0">
                <a:ea typeface="ＭＳ Ｐゴシック" pitchFamily="-112" charset="-128"/>
              </a:rPr>
              <a:t>bytes </a:t>
            </a:r>
            <a:r>
              <a:rPr lang="el-GR" sz="2400" dirty="0" smtClean="0">
                <a:ea typeface="ＭＳ Ｐゴシック" pitchFamily="-112" charset="-128"/>
              </a:rPr>
              <a:t>για να κωδικοποιήσεις τα </a:t>
            </a:r>
            <a:r>
              <a:rPr lang="en-US" sz="2400" dirty="0" smtClean="0">
                <a:ea typeface="ＭＳ Ｐゴシック" pitchFamily="-112" charset="-128"/>
              </a:rPr>
              <a:t>higher order bits </a:t>
            </a:r>
            <a:r>
              <a:rPr lang="el-GR" sz="2400" dirty="0" smtClean="0">
                <a:ea typeface="ＭＳ Ｐゴシック" pitchFamily="-112" charset="-128"/>
              </a:rPr>
              <a:t>με τον ίδιο αλγόριθμο</a:t>
            </a:r>
            <a:endParaRPr lang="en-US" sz="2400" dirty="0" smtClean="0">
              <a:ea typeface="ＭＳ Ｐゴシック" pitchFamily="-112" charset="-128"/>
            </a:endParaRPr>
          </a:p>
          <a:p>
            <a:r>
              <a:rPr lang="el-GR" sz="2400" dirty="0" smtClean="0">
                <a:ea typeface="ＭＳ Ｐゴシック" pitchFamily="-112" charset="-128"/>
              </a:rPr>
              <a:t>Στο τέλος, θέσε το </a:t>
            </a:r>
            <a:r>
              <a:rPr lang="en-US" sz="2400" dirty="0" smtClean="0">
                <a:ea typeface="ＭＳ Ｐゴシック" pitchFamily="-112" charset="-128"/>
              </a:rPr>
              <a:t>bit </a:t>
            </a:r>
            <a:r>
              <a:rPr lang="el-GR" sz="2400" dirty="0" smtClean="0">
                <a:ea typeface="ＭＳ Ｐゴシック" pitchFamily="-112" charset="-128"/>
              </a:rPr>
              <a:t>συνέχισης του τελευταίου </a:t>
            </a:r>
            <a:r>
              <a:rPr lang="en-US" sz="2400" dirty="0" smtClean="0">
                <a:ea typeface="ＭＳ Ｐゴシック" pitchFamily="-112" charset="-128"/>
              </a:rPr>
              <a:t>byte</a:t>
            </a:r>
            <a:r>
              <a:rPr lang="el-GR" sz="2400" dirty="0" smtClean="0">
                <a:ea typeface="ＭＳ Ｐゴシック" pitchFamily="-112" charset="-128"/>
              </a:rPr>
              <a:t> σε 1, </a:t>
            </a:r>
            <a:r>
              <a:rPr lang="en-US" sz="2400" dirty="0" smtClean="0">
                <a:ea typeface="ＭＳ Ｐゴシック" pitchFamily="-112" charset="-128"/>
              </a:rPr>
              <a:t>c = 1 </a:t>
            </a:r>
            <a:r>
              <a:rPr lang="el-GR" sz="2400" dirty="0" smtClean="0">
                <a:ea typeface="ＭＳ Ｐゴシック" pitchFamily="-112" charset="-128"/>
              </a:rPr>
              <a:t>και στα άλλα σε 0, </a:t>
            </a:r>
            <a:r>
              <a:rPr lang="en-US" sz="2400" i="1" dirty="0" smtClean="0">
                <a:ea typeface="ＭＳ Ｐゴシック" pitchFamily="-112" charset="-128"/>
              </a:rPr>
              <a:t>c</a:t>
            </a:r>
            <a:r>
              <a:rPr lang="en-US" sz="2400" dirty="0" smtClean="0">
                <a:ea typeface="ＭＳ Ｐゴシック" pitchFamily="-112" charset="-128"/>
              </a:rPr>
              <a:t> = 0.</a:t>
            </a:r>
          </a:p>
        </p:txBody>
      </p:sp>
      <p:sp>
        <p:nvSpPr>
          <p:cNvPr id="5734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F611144F-98E5-43A9-806F-8CED3D2A66AC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79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5734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5.3</a:t>
            </a:r>
          </a:p>
        </p:txBody>
      </p:sp>
    </p:spTree>
    <p:extLst>
      <p:ext uri="{BB962C8B-B14F-4D97-AF65-F5344CB8AC3E}">
        <p14:creationId xmlns:p14="http://schemas.microsoft.com/office/powerpoint/2010/main" val="290370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Βασικά χαρακτηριστικά του υλικού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28650" y="1905000"/>
            <a:ext cx="8131335" cy="327660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charset="-128"/>
              </a:rPr>
              <a:t>Οι επεξεργαστές που χρησιμοποιούνται στην ΑΠ διαθέτουν πολλά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GB </a:t>
            </a:r>
            <a:r>
              <a:rPr lang="el-GR" sz="2400" i="1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κύριας μνήμης</a:t>
            </a:r>
            <a:r>
              <a:rPr lang="el-GR" sz="2400" dirty="0" smtClean="0">
                <a:ea typeface="ＭＳ Ｐゴシック" charset="-128"/>
              </a:rPr>
              <a:t>, συχνά δεκάδες από </a:t>
            </a:r>
            <a:r>
              <a:rPr lang="en-US" sz="2400" dirty="0" smtClean="0">
                <a:ea typeface="ＭＳ Ｐゴシック" charset="-128"/>
              </a:rPr>
              <a:t>GBs.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charset="-128"/>
              </a:rPr>
              <a:t>Ο διαθέσιμος χώρος δίσκου είναι πολλές </a:t>
            </a:r>
            <a:r>
              <a:rPr lang="en-US" sz="2400" dirty="0" smtClean="0">
                <a:ea typeface="ＭＳ Ｐゴシック" charset="-128"/>
              </a:rPr>
              <a:t>(2–3) </a:t>
            </a:r>
            <a:r>
              <a:rPr lang="el-GR" sz="2400" dirty="0" smtClean="0">
                <a:ea typeface="ＭＳ Ｐゴシック" charset="-128"/>
              </a:rPr>
              <a:t>τάξεις μεγαλύτερος</a:t>
            </a:r>
            <a:r>
              <a:rPr lang="en-US" sz="2400" dirty="0" smtClean="0">
                <a:ea typeface="ＭＳ Ｐゴシック" charset="-128"/>
              </a:rPr>
              <a:t>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charset="-128"/>
              </a:rPr>
              <a:t>Η ανοχή στα σφάλματα (</a:t>
            </a:r>
            <a:r>
              <a:rPr lang="en-US" sz="2400" dirty="0" smtClean="0">
                <a:ea typeface="ＭＳ Ｐゴシック" charset="-128"/>
              </a:rPr>
              <a:t>fault tolerance</a:t>
            </a:r>
            <a:r>
              <a:rPr lang="el-GR" sz="2400" dirty="0" smtClean="0">
                <a:ea typeface="ＭＳ Ｐゴシック" charset="-128"/>
              </a:rPr>
              <a:t>) είναι πολύ ακριβή</a:t>
            </a:r>
            <a:r>
              <a:rPr lang="en-US" sz="2400" dirty="0" smtClean="0">
                <a:ea typeface="ＭＳ Ｐゴシック" charset="-128"/>
              </a:rPr>
              <a:t>: </a:t>
            </a:r>
            <a:r>
              <a:rPr lang="el-GR" sz="2400" dirty="0" smtClean="0">
                <a:ea typeface="ＭＳ Ｐゴシック" charset="-128"/>
              </a:rPr>
              <a:t>φθηνότερο να χρησιμοποιεί κανείς πολλές κανονικές μηχανές παρά μια «μεγάλη»</a:t>
            </a:r>
            <a:endParaRPr lang="en-US" sz="2400" dirty="0" smtClean="0"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/>
              <a:t>Κ</a:t>
            </a:r>
            <a:r>
              <a:rPr lang="el-GR" sz="1600" dirty="0" err="1" smtClean="0"/>
              <a:t>εφ</a:t>
            </a:r>
            <a:r>
              <a:rPr lang="en-US" sz="1600" dirty="0" smtClean="0"/>
              <a:t>. </a:t>
            </a:r>
            <a:r>
              <a:rPr lang="en-US" sz="1600" dirty="0"/>
              <a:t>4.1</a:t>
            </a:r>
          </a:p>
        </p:txBody>
      </p:sp>
    </p:spTree>
    <p:extLst>
      <p:ext uri="{BB962C8B-B14F-4D97-AF65-F5344CB8AC3E}">
        <p14:creationId xmlns:p14="http://schemas.microsoft.com/office/powerpoint/2010/main" val="199032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Παράδειγμα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752600"/>
          <a:ext cx="7772400" cy="1657350"/>
        </p:xfrm>
        <a:graphic>
          <a:graphicData uri="http://schemas.openxmlformats.org/drawingml/2006/table">
            <a:tbl>
              <a:tblPr/>
              <a:tblGrid>
                <a:gridCol w="1943100"/>
                <a:gridCol w="1943100"/>
                <a:gridCol w="1943100"/>
                <a:gridCol w="19431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docIDs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824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829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215406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gaps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214577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VB code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00000110 10111000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10000101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00001101 00001100 10110001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</a:tbl>
          </a:graphicData>
        </a:graphic>
      </p:graphicFrame>
      <p:sp>
        <p:nvSpPr>
          <p:cNvPr id="58397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3531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7492AD96-6165-4508-940C-5815513AD632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80</a:t>
            </a:fld>
            <a:endParaRPr lang="en-US" sz="1200" dirty="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400" y="3581400"/>
            <a:ext cx="8037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n-US"/>
              <a:t>Postings stored as the byte concatenation</a:t>
            </a:r>
          </a:p>
          <a:p>
            <a:pPr eaLnBrk="1" hangingPunct="1"/>
            <a:r>
              <a:rPr lang="en-US" sz="2000">
                <a:solidFill>
                  <a:srgbClr val="A40508"/>
                </a:solidFill>
              </a:rPr>
              <a:t>000001101011100010000101000011010000110010110001</a:t>
            </a:r>
          </a:p>
        </p:txBody>
      </p:sp>
      <p:sp>
        <p:nvSpPr>
          <p:cNvPr id="6" name="Up Arrow Callout 5"/>
          <p:cNvSpPr>
            <a:spLocks noChangeArrowheads="1"/>
          </p:cNvSpPr>
          <p:nvPr/>
        </p:nvSpPr>
        <p:spPr bwMode="auto">
          <a:xfrm>
            <a:off x="381000" y="4289425"/>
            <a:ext cx="5983288" cy="1273175"/>
          </a:xfrm>
          <a:prstGeom prst="upArrowCallout">
            <a:avLst>
              <a:gd name="adj1" fmla="val 25020"/>
              <a:gd name="adj2" fmla="val 24999"/>
              <a:gd name="adj3" fmla="val 25000"/>
              <a:gd name="adj4" fmla="val 64977"/>
            </a:avLst>
          </a:prstGeom>
          <a:solidFill>
            <a:srgbClr val="FFC000">
              <a:alpha val="2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/>
              <a:t>Key property: VB-encoded postings are</a:t>
            </a:r>
          </a:p>
          <a:p>
            <a:r>
              <a:rPr lang="en-US" dirty="0"/>
              <a:t>uniquely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prefix-decodable</a:t>
            </a:r>
            <a:r>
              <a:rPr lang="en-US" dirty="0"/>
              <a:t>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495800" y="2133600"/>
            <a:ext cx="3810000" cy="4648200"/>
            <a:chOff x="4495800" y="2133600"/>
            <a:chExt cx="3810000" cy="4648200"/>
          </a:xfrm>
        </p:grpSpPr>
        <p:sp>
          <p:nvSpPr>
            <p:cNvPr id="58398" name="Rounded Rectangle 6"/>
            <p:cNvSpPr>
              <a:spLocks noChangeArrowheads="1"/>
            </p:cNvSpPr>
            <p:nvPr/>
          </p:nvSpPr>
          <p:spPr bwMode="auto">
            <a:xfrm>
              <a:off x="4572000" y="2133600"/>
              <a:ext cx="1219200" cy="685800"/>
            </a:xfrm>
            <a:prstGeom prst="roundRect">
              <a:avLst>
                <a:gd name="adj" fmla="val 16667"/>
              </a:avLst>
            </a:prstGeom>
            <a:solidFill>
              <a:srgbClr val="FFFF00">
                <a:alpha val="25098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9" name="Line Callout 3 7"/>
            <p:cNvSpPr>
              <a:spLocks/>
            </p:cNvSpPr>
            <p:nvPr/>
          </p:nvSpPr>
          <p:spPr bwMode="auto">
            <a:xfrm>
              <a:off x="4495800" y="5867400"/>
              <a:ext cx="3810000" cy="914400"/>
            </a:xfrm>
            <a:prstGeom prst="borderCallout3">
              <a:avLst>
                <a:gd name="adj1" fmla="val -894"/>
                <a:gd name="adj2" fmla="val 100759"/>
                <a:gd name="adj3" fmla="val -207736"/>
                <a:gd name="adj4" fmla="val 114884"/>
                <a:gd name="adj5" fmla="val -239287"/>
                <a:gd name="adj6" fmla="val 60000"/>
                <a:gd name="adj7" fmla="val -335847"/>
                <a:gd name="adj8" fmla="val 1808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/>
                <a:t>For a small gap (5), VB</a:t>
              </a:r>
            </a:p>
            <a:p>
              <a:r>
                <a:rPr lang="en-US"/>
                <a:t>uses a whole byte.</a:t>
              </a:r>
            </a:p>
          </p:txBody>
        </p:sp>
      </p:grpSp>
      <p:sp>
        <p:nvSpPr>
          <p:cNvPr id="58396" name="TextBox 8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5.3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58674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824</a:t>
            </a:r>
          </a:p>
          <a:p>
            <a:r>
              <a:rPr lang="el-GR" dirty="0" smtClean="0">
                <a:latin typeface="+mn-lt"/>
              </a:rPr>
              <a:t>110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0111000</a:t>
            </a:r>
            <a:endParaRPr lang="el-GR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589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Άλλες κωδικοποιήσεις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419100" y="1905000"/>
            <a:ext cx="8305800" cy="1981200"/>
          </a:xfrm>
        </p:spPr>
        <p:txBody>
          <a:bodyPr>
            <a:noAutofit/>
          </a:bodyPr>
          <a:lstStyle/>
          <a:p>
            <a:r>
              <a:rPr lang="el-GR" sz="2400" dirty="0" smtClean="0">
                <a:ea typeface="ＭＳ Ｐゴシック" pitchFamily="-112" charset="-128"/>
              </a:rPr>
              <a:t>Αντί για </a:t>
            </a:r>
            <a:r>
              <a:rPr lang="en-US" sz="2400" dirty="0" smtClean="0">
                <a:ea typeface="ＭＳ Ｐゴシック" pitchFamily="-112" charset="-128"/>
              </a:rPr>
              <a:t>bytes</a:t>
            </a:r>
            <a:r>
              <a:rPr lang="el-GR" sz="2400" dirty="0" smtClean="0">
                <a:ea typeface="ＭＳ Ｐゴシック" pitchFamily="-112" charset="-128"/>
              </a:rPr>
              <a:t>, δηλαδή 8 </a:t>
            </a:r>
            <a:r>
              <a:rPr lang="en-US" sz="2400" dirty="0" smtClean="0">
                <a:ea typeface="ＭＳ Ｐゴシック" pitchFamily="-112" charset="-128"/>
              </a:rPr>
              <a:t>bits, </a:t>
            </a:r>
            <a:r>
              <a:rPr lang="el-GR" sz="2400" dirty="0" smtClean="0">
                <a:ea typeface="ＭＳ Ｐゴシック" pitchFamily="-112" charset="-128"/>
              </a:rPr>
              <a:t>άλλες μονάδες πχ 3</a:t>
            </a:r>
            <a:r>
              <a:rPr lang="en-US" sz="2400" dirty="0" smtClean="0">
                <a:ea typeface="ＭＳ Ｐゴシック" pitchFamily="-112" charset="-128"/>
              </a:rPr>
              <a:t>2 bits (words), 16 bits, 4 bits (nibbles).</a:t>
            </a:r>
            <a:endParaRPr lang="el-GR" sz="2400" dirty="0" smtClean="0">
              <a:ea typeface="ＭＳ Ｐゴシック" pitchFamily="-112" charset="-128"/>
            </a:endParaRPr>
          </a:p>
          <a:p>
            <a:endParaRPr lang="en-US" sz="900" dirty="0" smtClean="0">
              <a:ea typeface="ＭＳ Ｐゴシック" pitchFamily="-112" charset="-128"/>
            </a:endParaRPr>
          </a:p>
          <a:p>
            <a:pPr>
              <a:buNone/>
            </a:pP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Compression ratio </a:t>
            </a:r>
            <a:r>
              <a:rPr lang="en-US" sz="2400" i="1" dirty="0" err="1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vs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speed of decompression</a:t>
            </a:r>
          </a:p>
          <a:p>
            <a:pPr lvl="1"/>
            <a:r>
              <a:rPr lang="el-GR" sz="2400" dirty="0" smtClean="0">
                <a:ea typeface="ＭＳ Ｐゴシック" pitchFamily="-112" charset="-128"/>
              </a:rPr>
              <a:t>Με </a:t>
            </a:r>
            <a:r>
              <a:rPr lang="en-US" sz="2400" dirty="0" smtClean="0">
                <a:ea typeface="ＭＳ Ｐゴシック" pitchFamily="-112" charset="-128"/>
              </a:rPr>
              <a:t>byte </a:t>
            </a:r>
            <a:r>
              <a:rPr lang="el-GR" sz="2400" dirty="0" smtClean="0">
                <a:ea typeface="ＭＳ Ｐゴシック" pitchFamily="-112" charset="-128"/>
              </a:rPr>
              <a:t>χάνουμε κάποιο χώρο αν πολύ μικρά διάκενα </a:t>
            </a:r>
            <a:r>
              <a:rPr lang="en-US" sz="2400" dirty="0" smtClean="0">
                <a:ea typeface="ＭＳ Ｐゴシック" pitchFamily="-112" charset="-128"/>
              </a:rPr>
              <a:t>– nibbles </a:t>
            </a:r>
            <a:r>
              <a:rPr lang="el-GR" sz="2400" dirty="0" smtClean="0">
                <a:ea typeface="ＭＳ Ｐゴシック" pitchFamily="-112" charset="-128"/>
              </a:rPr>
              <a:t>καλύτερα σε αυτές τις περιπτώσεις</a:t>
            </a:r>
            <a:r>
              <a:rPr lang="en-US" sz="2400" dirty="0" smtClean="0">
                <a:ea typeface="ＭＳ Ｐゴシック" pitchFamily="-112" charset="-128"/>
              </a:rPr>
              <a:t>.</a:t>
            </a:r>
          </a:p>
          <a:p>
            <a:pPr lvl="1"/>
            <a:r>
              <a:rPr lang="el-GR" sz="2400" dirty="0" smtClean="0">
                <a:ea typeface="ＭＳ Ｐゴシック" pitchFamily="-112" charset="-128"/>
              </a:rPr>
              <a:t>Μικρές λέξεις, πιο περίπλοκος χειρισμός</a:t>
            </a:r>
          </a:p>
          <a:p>
            <a:pPr lvl="1"/>
            <a:endParaRPr lang="en-US" sz="1200" dirty="0" smtClean="0">
              <a:ea typeface="ＭＳ Ｐゴシック" pitchFamily="-112" charset="-128"/>
            </a:endParaRPr>
          </a:p>
          <a:p>
            <a:r>
              <a:rPr lang="el-GR" sz="2400" dirty="0" smtClean="0">
                <a:ea typeface="ＭＳ Ｐゴシック" pitchFamily="-112" charset="-128"/>
              </a:rPr>
              <a:t>Οι κωδικοί </a:t>
            </a:r>
            <a:r>
              <a:rPr lang="en-US" sz="2400" dirty="0" smtClean="0">
                <a:ea typeface="ＭＳ Ｐゴシック" pitchFamily="-112" charset="-128"/>
              </a:rPr>
              <a:t>V</a:t>
            </a:r>
            <a:r>
              <a:rPr lang="el-GR" sz="2400" dirty="0" smtClean="0">
                <a:ea typeface="ＭＳ Ｐゴシック" pitchFamily="-112" charset="-128"/>
              </a:rPr>
              <a:t>Β χρησιμοποιούνται σε πολλά εμπορικά/ερευνητικά συστήματα</a:t>
            </a:r>
            <a:endParaRPr lang="en-US" sz="2400" dirty="0" smtClean="0">
              <a:ea typeface="ＭＳ Ｐゴシック" pitchFamily="-112" charset="-128"/>
            </a:endParaRPr>
          </a:p>
        </p:txBody>
      </p:sp>
      <p:sp>
        <p:nvSpPr>
          <p:cNvPr id="5939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1A324C8D-93FC-46B4-A790-7C85CDFEDC6A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81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5939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smtClean="0">
                <a:solidFill>
                  <a:srgbClr val="FBFCFF"/>
                </a:solidFill>
              </a:rPr>
              <a:t>Κεφ. </a:t>
            </a:r>
            <a:r>
              <a:rPr lang="en-US" sz="1600" dirty="0" smtClean="0">
                <a:solidFill>
                  <a:srgbClr val="FBFCFF"/>
                </a:solidFill>
              </a:rPr>
              <a:t>5.3</a:t>
            </a:r>
            <a:endParaRPr lang="en-US" sz="1600" dirty="0">
              <a:solidFill>
                <a:srgbClr val="FBF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38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Συμπίεση του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RCV1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3782018"/>
              </p:ext>
            </p:extLst>
          </p:nvPr>
        </p:nvGraphicFramePr>
        <p:xfrm>
          <a:off x="685800" y="1752600"/>
          <a:ext cx="7772400" cy="4457700"/>
        </p:xfrm>
        <a:graphic>
          <a:graphicData uri="http://schemas.openxmlformats.org/drawingml/2006/table">
            <a:tbl>
              <a:tblPr/>
              <a:tblGrid>
                <a:gridCol w="6324600"/>
                <a:gridCol w="14478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Data structure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Size in MB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dictionary, fixed-width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11.2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dictionary, term pointers into string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7.6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with blocking, k =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7.1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with blocking &amp; front coding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5.9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collection (text, xml markup etc)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3,600.0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collection (text)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960.0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Term-doc incidence matrix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40,000.0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postings, uncompressed (32-bit words)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400.0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postings, uncompressed (20 bits)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250.0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postings, variable byte encoded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116.0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postings,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Symbol" pitchFamily="-112" charset="2"/>
                          <a:cs typeface="Arial Unicode MS" pitchFamily="-112" charset="0"/>
                        </a:rPr>
                        <a:t>g-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encoded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101.0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</a:tbl>
          </a:graphicData>
        </a:graphic>
      </p:graphicFrame>
      <p:sp>
        <p:nvSpPr>
          <p:cNvPr id="6558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94EA8F55-C225-4314-91DC-95A954E8F30C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82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6558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5.3</a:t>
            </a:r>
          </a:p>
        </p:txBody>
      </p:sp>
    </p:spTree>
    <p:extLst>
      <p:ext uri="{BB962C8B-B14F-4D97-AF65-F5344CB8AC3E}">
        <p14:creationId xmlns:p14="http://schemas.microsoft.com/office/powerpoint/2010/main" val="147608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655658" y="26235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Συμπεράσματα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051175"/>
          </a:xfrm>
        </p:spPr>
        <p:txBody>
          <a:bodyPr>
            <a:noAutofit/>
          </a:bodyPr>
          <a:lstStyle/>
          <a:p>
            <a:r>
              <a:rPr lang="el-GR" sz="2400" dirty="0" smtClean="0">
                <a:ea typeface="ＭＳ Ｐゴシック" pitchFamily="-112" charset="-128"/>
              </a:rPr>
              <a:t>Μπορούμε να κατασκευάσουμε ένα ευρετήριο για </a:t>
            </a:r>
            <a:r>
              <a:rPr lang="en-US" sz="2400" dirty="0" smtClean="0">
                <a:ea typeface="ＭＳ Ｐゴシック" pitchFamily="-112" charset="-128"/>
              </a:rPr>
              <a:t>Boolean </a:t>
            </a:r>
            <a:r>
              <a:rPr lang="el-GR" sz="2400" dirty="0" smtClean="0">
                <a:ea typeface="ＭＳ Ｐゴシック" pitchFamily="-112" charset="-128"/>
              </a:rPr>
              <a:t>ανάκτηση πολύ αποδοτικό από άποψη χώρου</a:t>
            </a:r>
            <a:endParaRPr lang="en-US" sz="2400" dirty="0" smtClean="0">
              <a:ea typeface="ＭＳ Ｐゴシック" pitchFamily="-112" charset="-128"/>
            </a:endParaRPr>
          </a:p>
          <a:p>
            <a:r>
              <a:rPr lang="el-GR" sz="2400" dirty="0" smtClean="0">
                <a:ea typeface="ＭＳ Ｐゴシック" pitchFamily="-112" charset="-128"/>
              </a:rPr>
              <a:t>Μόνο </a:t>
            </a:r>
            <a:r>
              <a:rPr lang="en-US" sz="2400" dirty="0" smtClean="0">
                <a:ea typeface="ＭＳ Ｐゴシック" pitchFamily="-112" charset="-128"/>
              </a:rPr>
              <a:t> 4% </a:t>
            </a:r>
            <a:r>
              <a:rPr lang="el-GR" sz="2400" dirty="0" smtClean="0">
                <a:ea typeface="ＭＳ Ｐゴシック" pitchFamily="-112" charset="-128"/>
              </a:rPr>
              <a:t>του συνολικού μεγέθους της συλλογής </a:t>
            </a:r>
          </a:p>
          <a:p>
            <a:r>
              <a:rPr lang="el-GR" sz="2400" dirty="0" smtClean="0">
                <a:ea typeface="ＭＳ Ｐゴシック" pitchFamily="-112" charset="-128"/>
              </a:rPr>
              <a:t>Μόνο το </a:t>
            </a:r>
            <a:r>
              <a:rPr lang="en-US" sz="2400" dirty="0" smtClean="0">
                <a:ea typeface="ＭＳ Ｐゴシック" pitchFamily="-112" charset="-128"/>
              </a:rPr>
              <a:t>10-15% </a:t>
            </a:r>
            <a:r>
              <a:rPr lang="el-GR" sz="2400" dirty="0" smtClean="0">
                <a:ea typeface="ＭＳ Ｐゴシック" pitchFamily="-112" charset="-128"/>
              </a:rPr>
              <a:t>του συνολικού </a:t>
            </a:r>
            <a:r>
              <a:rPr lang="el-GR" sz="2400" u="sng" dirty="0" smtClean="0">
                <a:ea typeface="ＭＳ Ｐゴシック" pitchFamily="-112" charset="-128"/>
              </a:rPr>
              <a:t>κειμένου</a:t>
            </a:r>
            <a:r>
              <a:rPr lang="el-GR" sz="2400" dirty="0" smtClean="0">
                <a:ea typeface="ＭＳ Ｐゴシック" pitchFamily="-112" charset="-128"/>
              </a:rPr>
              <a:t> της συλλογής </a:t>
            </a:r>
          </a:p>
          <a:p>
            <a:r>
              <a:rPr lang="el-GR" sz="2400" dirty="0" smtClean="0">
                <a:ea typeface="ＭＳ Ｐゴシック" pitchFamily="-112" charset="-128"/>
              </a:rPr>
              <a:t>Βέβαια, έχουμε αγνοήσει την </a:t>
            </a:r>
            <a:r>
              <a:rPr lang="el-GR" sz="24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πληροφορία θέσης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(positional indexes)</a:t>
            </a:r>
            <a:endParaRPr lang="el-GR" sz="2400" dirty="0" smtClean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lvl="1"/>
            <a:r>
              <a:rPr lang="el-GR" sz="2400" dirty="0" smtClean="0">
                <a:ea typeface="ＭＳ Ｐゴシック" pitchFamily="-112" charset="-128"/>
              </a:rPr>
              <a:t>Η εξοικονόμηση χώρου είναι μικρότερη στην πράξη</a:t>
            </a:r>
          </a:p>
          <a:p>
            <a:pPr lvl="1"/>
            <a:r>
              <a:rPr lang="el-GR" sz="2400" dirty="0" smtClean="0">
                <a:ea typeface="ＭＳ Ｐゴシック" pitchFamily="-112" charset="-128"/>
              </a:rPr>
              <a:t>Αλλά, οι τεχνικές είναι παρόμοιες </a:t>
            </a:r>
            <a:r>
              <a:rPr lang="en-US" sz="2400" dirty="0" smtClean="0">
                <a:ea typeface="ＭＳ Ｐゴシック" pitchFamily="-112" charset="-128"/>
              </a:rPr>
              <a:t>– </a:t>
            </a:r>
            <a:r>
              <a:rPr lang="el-GR" sz="2400" dirty="0" smtClean="0">
                <a:ea typeface="ＭＳ Ｐゴシック" pitchFamily="-112" charset="-128"/>
              </a:rPr>
              <a:t>χρησιμοποίηση </a:t>
            </a:r>
            <a:r>
              <a:rPr lang="en-US" sz="2400" dirty="0" smtClean="0">
                <a:ea typeface="ＭＳ Ｐゴシック" pitchFamily="-112" charset="-128"/>
              </a:rPr>
              <a:t>gaps </a:t>
            </a:r>
            <a:r>
              <a:rPr lang="el-GR" sz="2400" dirty="0" smtClean="0">
                <a:ea typeface="ＭＳ Ｐゴシック" pitchFamily="-112" charset="-128"/>
              </a:rPr>
              <a:t>και για τις θέσεις στο έγγραφο</a:t>
            </a:r>
          </a:p>
        </p:txBody>
      </p:sp>
      <p:sp>
        <p:nvSpPr>
          <p:cNvPr id="6656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8275203B-CE1B-4348-8466-8FA6AF426238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83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66564" name="TextBox 3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5.3</a:t>
            </a:r>
          </a:p>
        </p:txBody>
      </p:sp>
    </p:spTree>
    <p:extLst>
      <p:ext uri="{BB962C8B-B14F-4D97-AF65-F5344CB8AC3E}">
        <p14:creationId xmlns:p14="http://schemas.microsoft.com/office/powerpoint/2010/main" val="66913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ΤΕΛΟΣ 4</a:t>
            </a:r>
            <a:r>
              <a:rPr lang="el-GR" baseline="30000" dirty="0" smtClean="0">
                <a:ea typeface="ＭＳ Ｐゴシック" pitchFamily="-112" charset="-128"/>
              </a:rPr>
              <a:t>ου</a:t>
            </a:r>
            <a:r>
              <a:rPr lang="en-US" dirty="0">
                <a:ea typeface="ＭＳ Ｐゴシック" pitchFamily="-112" charset="-128"/>
              </a:rPr>
              <a:t>-5</a:t>
            </a:r>
            <a:r>
              <a:rPr lang="el-GR" baseline="30000" dirty="0" smtClean="0">
                <a:ea typeface="ＭＳ Ｐゴシック" pitchFamily="-112" charset="-128"/>
              </a:rPr>
              <a:t>ου</a:t>
            </a:r>
            <a:r>
              <a:rPr lang="el-GR" dirty="0" smtClean="0">
                <a:ea typeface="ＭＳ Ｐゴシック" pitchFamily="-112" charset="-128"/>
              </a:rPr>
              <a:t> Κεφαλαίου</a:t>
            </a:r>
          </a:p>
          <a:p>
            <a:pPr algn="ctr" eaLnBrk="1" hangingPunct="1">
              <a:buNone/>
            </a:pPr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Ερωτήσεις?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 smtClean="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 smtClean="0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373216"/>
            <a:ext cx="7690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Χρησιμοποιήθηκε κάποιο υλικό των: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Pandu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Nayak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Prabhakar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Raghavan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CS276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: 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Information Retrieval and Web Search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(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Stanford)</a:t>
            </a:r>
          </a:p>
        </p:txBody>
      </p:sp>
    </p:spTree>
    <p:extLst>
      <p:ext uri="{BB962C8B-B14F-4D97-AF65-F5344CB8AC3E}">
        <p14:creationId xmlns:p14="http://schemas.microsoft.com/office/powerpoint/2010/main" val="396250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Υποθέσεις για το υλικό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(~2008)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/>
              <a:t>Κ</a:t>
            </a:r>
            <a:r>
              <a:rPr lang="el-GR" sz="1600" dirty="0" err="1" smtClean="0"/>
              <a:t>εφ</a:t>
            </a:r>
            <a:r>
              <a:rPr lang="en-US" sz="1600" dirty="0" smtClean="0"/>
              <a:t>. </a:t>
            </a:r>
            <a:r>
              <a:rPr lang="en-US" sz="1600" dirty="0"/>
              <a:t>4.1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81000" y="2209800"/>
          <a:ext cx="8207535" cy="282255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987412"/>
                <a:gridCol w="4988041"/>
                <a:gridCol w="2232082"/>
              </a:tblGrid>
              <a:tr h="393086">
                <a:tc>
                  <a:txBody>
                    <a:bodyPr/>
                    <a:lstStyle/>
                    <a:p>
                      <a:r>
                        <a:rPr lang="de-DE" sz="2000" b="0" dirty="0" err="1" smtClean="0"/>
                        <a:t>symbol</a:t>
                      </a: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dirty="0" err="1" smtClean="0"/>
                        <a:t>statistic</a:t>
                      </a: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dirty="0" err="1" smtClean="0"/>
                        <a:t>value</a:t>
                      </a: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6314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s</a:t>
                      </a:r>
                    </a:p>
                    <a:p>
                      <a:r>
                        <a:rPr lang="de-DE" sz="2000" dirty="0" smtClean="0"/>
                        <a:t>b</a:t>
                      </a:r>
                    </a:p>
                    <a:p>
                      <a:endParaRPr lang="de-DE" sz="2000" dirty="0" smtClean="0"/>
                    </a:p>
                    <a:p>
                      <a:r>
                        <a:rPr lang="de-DE" sz="2000" dirty="0" smtClean="0"/>
                        <a:t>P</a:t>
                      </a:r>
                    </a:p>
                    <a:p>
                      <a:endParaRPr lang="de-DE" sz="2000" dirty="0"/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baseline="0" dirty="0" smtClean="0"/>
                        <a:t>average seek time</a:t>
                      </a:r>
                    </a:p>
                    <a:p>
                      <a:r>
                        <a:rPr lang="en-US" sz="2000" kern="1200" baseline="0" dirty="0" smtClean="0"/>
                        <a:t>transfer time per byte</a:t>
                      </a:r>
                    </a:p>
                    <a:p>
                      <a:r>
                        <a:rPr lang="en-US" sz="2000" kern="1200" baseline="0" dirty="0" smtClean="0"/>
                        <a:t>processor’s clock rate</a:t>
                      </a:r>
                    </a:p>
                    <a:p>
                      <a:r>
                        <a:rPr lang="en-US" sz="2000" kern="1200" baseline="0" dirty="0" smtClean="0"/>
                        <a:t>Low level operation (e.g., compare &amp; swap a word)</a:t>
                      </a:r>
                    </a:p>
                    <a:p>
                      <a:r>
                        <a:rPr lang="en-US" sz="2000" kern="1200" baseline="0" dirty="0" smtClean="0"/>
                        <a:t>size of main memory</a:t>
                      </a:r>
                    </a:p>
                    <a:p>
                      <a:r>
                        <a:rPr lang="en-US" sz="2000" kern="1200" baseline="0" dirty="0" smtClean="0"/>
                        <a:t>size of disk space</a:t>
                      </a:r>
                      <a:endParaRPr lang="en-US" sz="20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baseline="0" dirty="0" smtClean="0"/>
                        <a:t>5 ms = 5 × 10</a:t>
                      </a:r>
                      <a:r>
                        <a:rPr lang="en-US" sz="2000" kern="1200" baseline="30000" dirty="0" smtClean="0"/>
                        <a:t>−3 </a:t>
                      </a:r>
                      <a:r>
                        <a:rPr lang="en-US" sz="2000" kern="1200" baseline="0" dirty="0" smtClean="0"/>
                        <a:t>s</a:t>
                      </a:r>
                    </a:p>
                    <a:p>
                      <a:r>
                        <a:rPr lang="en-US" sz="2000" kern="1200" baseline="0" dirty="0" smtClean="0"/>
                        <a:t>0.02 </a:t>
                      </a:r>
                      <a:r>
                        <a:rPr lang="en-US" sz="2000" kern="1200" baseline="0" dirty="0" err="1" smtClean="0"/>
                        <a:t>μs</a:t>
                      </a:r>
                      <a:r>
                        <a:rPr lang="en-US" sz="2000" kern="1200" baseline="0" dirty="0" smtClean="0"/>
                        <a:t> = 2 × 10</a:t>
                      </a:r>
                      <a:r>
                        <a:rPr lang="en-US" sz="2000" kern="1200" baseline="30000" dirty="0" smtClean="0"/>
                        <a:t>−8 </a:t>
                      </a:r>
                      <a:r>
                        <a:rPr lang="en-US" sz="2000" kern="1200" baseline="0" dirty="0" smtClean="0"/>
                        <a:t>s</a:t>
                      </a:r>
                    </a:p>
                    <a:p>
                      <a:r>
                        <a:rPr lang="en-US" sz="2000" kern="1200" baseline="0" dirty="0" smtClean="0"/>
                        <a:t>10</a:t>
                      </a:r>
                      <a:r>
                        <a:rPr lang="en-US" sz="2000" kern="1200" baseline="30000" dirty="0" smtClean="0"/>
                        <a:t>9</a:t>
                      </a:r>
                      <a:r>
                        <a:rPr lang="en-US" sz="2000" kern="1200" baseline="0" dirty="0" smtClean="0"/>
                        <a:t> s</a:t>
                      </a:r>
                      <a:r>
                        <a:rPr lang="en-US" sz="2000" kern="1200" baseline="30000" dirty="0" smtClean="0"/>
                        <a:t>−1</a:t>
                      </a:r>
                    </a:p>
                    <a:p>
                      <a:r>
                        <a:rPr lang="en-US" sz="2000" kern="1200" baseline="0" dirty="0" smtClean="0"/>
                        <a:t>0.01 </a:t>
                      </a:r>
                      <a:r>
                        <a:rPr lang="en-US" sz="2000" kern="1200" baseline="0" dirty="0" err="1" smtClean="0"/>
                        <a:t>μs</a:t>
                      </a:r>
                      <a:r>
                        <a:rPr lang="en-US" sz="2000" kern="1200" baseline="0" dirty="0" smtClean="0"/>
                        <a:t> = 10</a:t>
                      </a:r>
                      <a:r>
                        <a:rPr lang="en-US" sz="2000" kern="1200" baseline="30000" dirty="0" smtClean="0"/>
                        <a:t>−8 </a:t>
                      </a:r>
                      <a:r>
                        <a:rPr lang="en-US" sz="2000" kern="1200" baseline="0" dirty="0" smtClean="0"/>
                        <a:t>s</a:t>
                      </a:r>
                    </a:p>
                    <a:p>
                      <a:endParaRPr lang="en-US" sz="2000" kern="1200" baseline="0" dirty="0" smtClean="0"/>
                    </a:p>
                    <a:p>
                      <a:r>
                        <a:rPr lang="en-US" sz="2000" kern="1200" baseline="0" dirty="0" smtClean="0"/>
                        <a:t>several GB</a:t>
                      </a:r>
                    </a:p>
                    <a:p>
                      <a:r>
                        <a:rPr lang="en-US" sz="2000" kern="1200" baseline="0" dirty="0" smtClean="0"/>
                        <a:t>1 TB or more</a:t>
                      </a:r>
                      <a:endParaRPr lang="en-US" sz="20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972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29121</TotalTime>
  <Words>5021</Words>
  <Application>Microsoft Office PowerPoint</Application>
  <PresentationFormat>On-screen Show (4:3)</PresentationFormat>
  <Paragraphs>902</Paragraphs>
  <Slides>84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84</vt:i4>
      </vt:variant>
    </vt:vector>
  </HeadingPairs>
  <TitlesOfParts>
    <vt:vector size="100" baseType="lpstr">
      <vt:lpstr>Arial Unicode MS</vt:lpstr>
      <vt:lpstr>MS Mincho</vt:lpstr>
      <vt:lpstr>ＭＳ Ｐゴシック</vt:lpstr>
      <vt:lpstr>Arial</vt:lpstr>
      <vt:lpstr>Calibri</vt:lpstr>
      <vt:lpstr>Calibri Light</vt:lpstr>
      <vt:lpstr>Courier New</vt:lpstr>
      <vt:lpstr>Kokila</vt:lpstr>
      <vt:lpstr>Lucida Sans</vt:lpstr>
      <vt:lpstr>Symbol</vt:lpstr>
      <vt:lpstr>Tahoma</vt:lpstr>
      <vt:lpstr>Times New Roman</vt:lpstr>
      <vt:lpstr>Wingdings</vt:lpstr>
      <vt:lpstr>Office Theme</vt:lpstr>
      <vt:lpstr>Worksheet</vt:lpstr>
      <vt:lpstr>Document</vt:lpstr>
      <vt:lpstr>PowerPoint Presentation</vt:lpstr>
      <vt:lpstr>Τι θα δούμε σήμερα</vt:lpstr>
      <vt:lpstr>ΚΑΤΑΣΚΕΥΗ ΕΥΡΕΤΗΡΙΟΥ</vt:lpstr>
      <vt:lpstr>Η βασική δομή: Το αντεστραμμένο ευρετήριο (inverted index)</vt:lpstr>
      <vt:lpstr>Κατασκευή ευρετηρίου</vt:lpstr>
      <vt:lpstr>Βασικά στοιχεία του υλικού</vt:lpstr>
      <vt:lpstr>Βασικά χαρακτηριστικά του υλικού</vt:lpstr>
      <vt:lpstr>Βασικά χαρακτηριστικά του υλικού</vt:lpstr>
      <vt:lpstr>Υποθέσεις για το υλικό (~2008)</vt:lpstr>
      <vt:lpstr>Η συλλογή RCV1</vt:lpstr>
      <vt:lpstr>Ένα έγγραφο της συλλογής Reuters RCV1</vt:lpstr>
      <vt:lpstr>Η συλλογή RCV1: στατιστικά</vt:lpstr>
      <vt:lpstr>Κατασκευή ευρετηρίου</vt:lpstr>
      <vt:lpstr> Βασικό βήμα: sort</vt:lpstr>
      <vt:lpstr>Κλιμάκωση της κατασκευής του ευρετηρίου</vt:lpstr>
      <vt:lpstr>Κατασκευή με βάση τη διάταξη</vt:lpstr>
      <vt:lpstr>Διάταξη χρησιμοποιώντας το δίσκο σαν «μνήμη»; </vt:lpstr>
      <vt:lpstr>BSBI: Αλγόριθμος κατασκευής κατά block (Blocked sort-based Indexing) </vt:lpstr>
      <vt:lpstr>Διάταξη 10 blocks των 10M εγγραφών</vt:lpstr>
      <vt:lpstr>Αλγόριθμος BSBI </vt:lpstr>
      <vt:lpstr>Παράδειγμα</vt:lpstr>
      <vt:lpstr>Διάταξη 10 blocks των 10M εγγραφών</vt:lpstr>
      <vt:lpstr>Πως θα γίνει η συγχώνευση των runs?</vt:lpstr>
      <vt:lpstr>Πως θα γίνει η συγχώνευση των runs?</vt:lpstr>
      <vt:lpstr>BSBI: περίληψη</vt:lpstr>
      <vt:lpstr>Xρήση αναγνωριστικού όρου (termID)</vt:lpstr>
      <vt:lpstr>SPIMI: Single-pass in-memory indexing (ευρετηρίαση ενός περάσματος)</vt:lpstr>
      <vt:lpstr>SPIMI-Invert</vt:lpstr>
      <vt:lpstr>Δυναμικά ευρετήρια</vt:lpstr>
      <vt:lpstr>Μια απλή προσέγγιση </vt:lpstr>
      <vt:lpstr>Πολυπλοκότητα</vt:lpstr>
      <vt:lpstr>Θέματα</vt:lpstr>
      <vt:lpstr>Λογαριθμική συγχώνευση</vt:lpstr>
      <vt:lpstr>Λογαριθμική συγχώνευση</vt:lpstr>
      <vt:lpstr>PowerPoint Presentation</vt:lpstr>
      <vt:lpstr>Πολυπλοκότητες</vt:lpstr>
      <vt:lpstr>Δυναμικά ευρετήρια στις μηχανές αναζήτησης</vt:lpstr>
      <vt:lpstr>Άλλα θέματα</vt:lpstr>
      <vt:lpstr>Κατανεμημένη κατασκευή</vt:lpstr>
      <vt:lpstr>ΣΤΑΤΙΣΤΙΚΑ</vt:lpstr>
      <vt:lpstr>Στατιστικά</vt:lpstr>
      <vt:lpstr>Λεξιλόγιο και μέγεθος συλλογής</vt:lpstr>
      <vt:lpstr>Λεξιλόγιο και μέγεθος συλλογής</vt:lpstr>
      <vt:lpstr>Λεξιλόγιο και μέγεθος συλλογής</vt:lpstr>
      <vt:lpstr>Heaps’ Law</vt:lpstr>
      <vt:lpstr>Ο νόμος του Heaps</vt:lpstr>
      <vt:lpstr>Ο νόμος του Zipf</vt:lpstr>
      <vt:lpstr>Ο νόμος του Zipf</vt:lpstr>
      <vt:lpstr>Ο νόμος του Zipf</vt:lpstr>
      <vt:lpstr>Zipf’s law for Reuters RCV1</vt:lpstr>
      <vt:lpstr>Στατιστικά για τη συλλογή Reuters RCV1</vt:lpstr>
      <vt:lpstr>Μέγεθος ευρετηρίου</vt:lpstr>
      <vt:lpstr>ΣΥΜΠΙΕΣΗ</vt:lpstr>
      <vt:lpstr>Συμπίεση</vt:lpstr>
      <vt:lpstr>Γιατί συμπίεση; </vt:lpstr>
      <vt:lpstr>Απωλεστική και μη συμπίεση</vt:lpstr>
      <vt:lpstr>ΣΥΜΠΙΕΣΗ ΛΕΞΙΚΟΥ</vt:lpstr>
      <vt:lpstr>Συμπίεση λεξικού</vt:lpstr>
      <vt:lpstr>Αποθήκευση λεξικού</vt:lpstr>
      <vt:lpstr>Αποθήκευση λεξικού</vt:lpstr>
      <vt:lpstr>Συμπίεση της λίστας όρων:  Λεξικό-ως-Σειρά-Χαρακτήρων </vt:lpstr>
      <vt:lpstr>Χώρος για το λεξικό ως string</vt:lpstr>
      <vt:lpstr>Blocking (Δείκτες σε ομάδες)</vt:lpstr>
      <vt:lpstr>Blocking</vt:lpstr>
      <vt:lpstr>Αναζήτηση στο λεξικό χωρίς Βlocking</vt:lpstr>
      <vt:lpstr>Αναζήτηση στο λεξικό με Βlocking</vt:lpstr>
      <vt:lpstr>Εμπρόσθια κωδικοποίηση (Front coding)</vt:lpstr>
      <vt:lpstr>Εμπρόσθια κωδικοποίηση (Front coding)</vt:lpstr>
      <vt:lpstr>Η συλλογή RCV1: στατιστικά</vt:lpstr>
      <vt:lpstr>Περίληψη συμπίεσης για το λεξικό του RCV1</vt:lpstr>
      <vt:lpstr>ΣΥΜΠΙΕΣΗ ΤΩΝ ΚΑΤΑΧΩΡΗΣΕΩΝ</vt:lpstr>
      <vt:lpstr>Συμπίεση των καταχωρήσεων</vt:lpstr>
      <vt:lpstr>Συμπίεση των καταχωρήσεων</vt:lpstr>
      <vt:lpstr>Συμπίεση των καταχωρήσεων</vt:lpstr>
      <vt:lpstr>Παράδειγμα</vt:lpstr>
      <vt:lpstr>Συμπίεση των καταχωρήσεων</vt:lpstr>
      <vt:lpstr>Κωδικοποίηση μεταβλητού μεγέθους (Variable length encoding)</vt:lpstr>
      <vt:lpstr>Κωδικοί μεταβλητών Byte (Variable Byte (VB) codes)</vt:lpstr>
      <vt:lpstr>Κωδικοί μεταβλητών Byte (Variable Byte (VB) codes)</vt:lpstr>
      <vt:lpstr>Παράδειγμα</vt:lpstr>
      <vt:lpstr>Άλλες κωδικοποιήσεις</vt:lpstr>
      <vt:lpstr>Συμπίεση του RCV1</vt:lpstr>
      <vt:lpstr>Συμπεράσματα</vt:lpstr>
      <vt:lpstr>PowerPoint Presentation</vt:lpstr>
    </vt:vector>
  </TitlesOfParts>
  <Company>Stanford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Christopher Manning</dc:creator>
  <cp:lastModifiedBy>pitoura</cp:lastModifiedBy>
  <cp:revision>553</cp:revision>
  <cp:lastPrinted>2011-04-04T04:19:57Z</cp:lastPrinted>
  <dcterms:created xsi:type="dcterms:W3CDTF">2011-04-01T01:43:31Z</dcterms:created>
  <dcterms:modified xsi:type="dcterms:W3CDTF">2018-05-30T06:29:14Z</dcterms:modified>
</cp:coreProperties>
</file>