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11"/>
  </p:notesMasterIdLst>
  <p:sldIdLst>
    <p:sldId id="256" r:id="rId2"/>
    <p:sldId id="257" r:id="rId3"/>
    <p:sldId id="267" r:id="rId4"/>
    <p:sldId id="266" r:id="rId5"/>
    <p:sldId id="268" r:id="rId6"/>
    <p:sldId id="258" r:id="rId7"/>
    <p:sldId id="291" r:id="rId8"/>
    <p:sldId id="259" r:id="rId9"/>
    <p:sldId id="263" r:id="rId10"/>
    <p:sldId id="262" r:id="rId11"/>
    <p:sldId id="264" r:id="rId12"/>
    <p:sldId id="265" r:id="rId13"/>
    <p:sldId id="269" r:id="rId14"/>
    <p:sldId id="270" r:id="rId15"/>
    <p:sldId id="293" r:id="rId16"/>
    <p:sldId id="294" r:id="rId17"/>
    <p:sldId id="295" r:id="rId18"/>
    <p:sldId id="304" r:id="rId19"/>
    <p:sldId id="305" r:id="rId20"/>
    <p:sldId id="319" r:id="rId21"/>
    <p:sldId id="320" r:id="rId22"/>
    <p:sldId id="321" r:id="rId23"/>
    <p:sldId id="322" r:id="rId24"/>
    <p:sldId id="282" r:id="rId25"/>
    <p:sldId id="323" r:id="rId26"/>
    <p:sldId id="284" r:id="rId27"/>
    <p:sldId id="285" r:id="rId28"/>
    <p:sldId id="286" r:id="rId29"/>
    <p:sldId id="288" r:id="rId30"/>
    <p:sldId id="324" r:id="rId31"/>
    <p:sldId id="325" r:id="rId32"/>
    <p:sldId id="308" r:id="rId33"/>
    <p:sldId id="309" r:id="rId34"/>
    <p:sldId id="326" r:id="rId35"/>
    <p:sldId id="296" r:id="rId36"/>
    <p:sldId id="297" r:id="rId37"/>
    <p:sldId id="298" r:id="rId38"/>
    <p:sldId id="299" r:id="rId39"/>
    <p:sldId id="300" r:id="rId40"/>
    <p:sldId id="306" r:id="rId41"/>
    <p:sldId id="307" r:id="rId42"/>
    <p:sldId id="301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49" r:id="rId75"/>
    <p:sldId id="350" r:id="rId76"/>
    <p:sldId id="351" r:id="rId77"/>
    <p:sldId id="352" r:id="rId78"/>
    <p:sldId id="353" r:id="rId79"/>
    <p:sldId id="354" r:id="rId80"/>
    <p:sldId id="355" r:id="rId81"/>
    <p:sldId id="356" r:id="rId82"/>
    <p:sldId id="357" r:id="rId83"/>
    <p:sldId id="358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366" r:id="rId92"/>
    <p:sldId id="367" r:id="rId93"/>
    <p:sldId id="368" r:id="rId94"/>
    <p:sldId id="369" r:id="rId95"/>
    <p:sldId id="370" r:id="rId96"/>
    <p:sldId id="371" r:id="rId97"/>
    <p:sldId id="372" r:id="rId98"/>
    <p:sldId id="373" r:id="rId99"/>
    <p:sldId id="374" r:id="rId100"/>
    <p:sldId id="375" r:id="rId101"/>
    <p:sldId id="376" r:id="rId102"/>
    <p:sldId id="377" r:id="rId103"/>
    <p:sldId id="378" r:id="rId104"/>
    <p:sldId id="379" r:id="rId105"/>
    <p:sldId id="380" r:id="rId106"/>
    <p:sldId id="381" r:id="rId107"/>
    <p:sldId id="382" r:id="rId108"/>
    <p:sldId id="383" r:id="rId109"/>
    <p:sldId id="384" r:id="rId1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A3CD2-92EB-4B90-80F5-2B7E7D9DB578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22919-B07F-4979-8F2C-FC59F4B7F90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9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22919-B07F-4979-8F2C-FC59F4B7F908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5031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55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804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62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03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91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5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3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4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10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0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401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C6B7742-DA85-4BD1-BE1E-96CBA9837DDF}" type="datetimeFigureOut">
              <a:rPr lang="el-GR" smtClean="0"/>
              <a:t>3/4/2017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C33FF0-09FC-4E08-89F2-F30B3D30066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3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mailto:eskorda@cs.uoi.gr" TargetMode="External"/><Relationship Id="rId2" Type="http://schemas.openxmlformats.org/officeDocument/2006/relationships/hyperlink" Target="mailto:sdimitriadis@cs.uoi.gr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562210"/>
            <a:ext cx="10058400" cy="20953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6000" b="1" dirty="0" smtClean="0"/>
              <a:t>Εισαγωγή στην Αριθμητική Ανάλυση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l-GR" sz="5400" i="1" dirty="0" smtClean="0">
                <a:solidFill>
                  <a:schemeClr val="accent1">
                    <a:lumMod val="50000"/>
                  </a:schemeClr>
                </a:solidFill>
              </a:rPr>
              <a:t>Εισαγωγή στη </a:t>
            </a:r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31316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Διδασκων: Γεωργιοσ Ακριβης</a:t>
            </a:r>
          </a:p>
          <a:p>
            <a:r>
              <a:rPr lang="el-GR" dirty="0"/>
              <a:t>Βοηθοι: Δημητριαδησ Σωκρατησ, Σκορδα Ελενη</a:t>
            </a:r>
          </a:p>
          <a:p>
            <a:r>
              <a:rPr lang="en-US" dirty="0" smtClean="0"/>
              <a:t>E</a:t>
            </a:r>
            <a:r>
              <a:rPr lang="el-GR" dirty="0" smtClean="0"/>
              <a:t>-</a:t>
            </a:r>
            <a:r>
              <a:rPr lang="en-US" dirty="0" smtClean="0"/>
              <a:t>mail</a:t>
            </a:r>
            <a:r>
              <a:rPr lang="el-GR" dirty="0" smtClean="0"/>
              <a:t>: </a:t>
            </a:r>
            <a:r>
              <a:rPr lang="en-US" dirty="0" smtClean="0"/>
              <a:t>sdimitriadis@cs.uoi.gr, eskorda@cs.uoi.gr</a:t>
            </a:r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4" y="173131"/>
            <a:ext cx="1186060" cy="138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Current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Folder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Είναι ο τρέχων κατάλογος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Εμφανίζονται τα περιεχόμενα του, όπου και αποθηκεύονται τα αρχεία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9386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Προγραμματισμός με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Κοινές εντολές με τις βασικές γλώσσες προγραμματισμού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Υπάρχει το </a:t>
            </a:r>
            <a:r>
              <a:rPr lang="en-US" sz="2800" dirty="0" smtClean="0"/>
              <a:t>If/Else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Για επαναλήψεις υπάρχουν </a:t>
            </a:r>
            <a:r>
              <a:rPr lang="en-US" sz="2800" dirty="0" smtClean="0"/>
              <a:t>For </a:t>
            </a:r>
            <a:r>
              <a:rPr lang="el-GR" sz="2800" dirty="0" smtClean="0"/>
              <a:t>και </a:t>
            </a:r>
            <a:r>
              <a:rPr lang="en-US" sz="2800" dirty="0" smtClean="0"/>
              <a:t>While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Μπορεί σε κάθε </a:t>
            </a:r>
            <a:r>
              <a:rPr lang="en-US" sz="2800" dirty="0" smtClean="0"/>
              <a:t>loop </a:t>
            </a:r>
            <a:r>
              <a:rPr lang="el-GR" sz="2800" dirty="0" smtClean="0"/>
              <a:t>να γίνει χρήση των εντολών </a:t>
            </a:r>
            <a:r>
              <a:rPr lang="en-US" sz="2800" dirty="0" smtClean="0"/>
              <a:t>Break </a:t>
            </a:r>
            <a:r>
              <a:rPr lang="el-GR" sz="2800" dirty="0" smtClean="0"/>
              <a:t>και </a:t>
            </a:r>
            <a:r>
              <a:rPr lang="en-US" sz="2800" dirty="0" smtClean="0"/>
              <a:t>Continue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823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Λογικοί Τελεστές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&lt; και </a:t>
            </a:r>
            <a:r>
              <a:rPr lang="en-US" sz="2800" dirty="0" smtClean="0"/>
              <a:t>&lt;= </a:t>
            </a:r>
            <a:r>
              <a:rPr lang="el-GR" sz="2800" dirty="0" smtClean="0"/>
              <a:t>για μικρότερο και μικρότερο ή ίσο αντίστοιχα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&gt; και </a:t>
            </a:r>
            <a:r>
              <a:rPr lang="en-US" sz="2800" dirty="0" smtClean="0"/>
              <a:t>&gt;= </a:t>
            </a:r>
            <a:r>
              <a:rPr lang="el-GR" sz="2800" dirty="0" smtClean="0"/>
              <a:t>για μεγαλύτερο και μεγαλύτερο ή ίσο αντίστοιχα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==  για ίσο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~=  για όχι ίσο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| για το </a:t>
            </a:r>
            <a:r>
              <a:rPr lang="en-US" sz="2800" dirty="0" smtClean="0"/>
              <a:t>OR)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&amp; </a:t>
            </a:r>
            <a:r>
              <a:rPr lang="el-GR" sz="2800" dirty="0" smtClean="0"/>
              <a:t>για το </a:t>
            </a:r>
            <a:r>
              <a:rPr lang="en-US" sz="2800" dirty="0" smtClean="0"/>
              <a:t>AND)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783218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f/Else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Ίδια λογική με τις βασικές γλώσσες προγραμματισμού </a:t>
            </a:r>
          </a:p>
          <a:p>
            <a:pPr marL="0" indent="0">
              <a:buNone/>
            </a:pPr>
            <a:r>
              <a:rPr lang="el-GR" sz="2800" u="sng" dirty="0" smtClean="0"/>
              <a:t>Τρόπος Σύνταξης</a:t>
            </a:r>
            <a:r>
              <a:rPr lang="en-US" sz="2800" dirty="0"/>
              <a:t>:</a:t>
            </a:r>
            <a:endParaRPr lang="en-US" sz="2800" u="sng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if</a:t>
            </a:r>
            <a:r>
              <a:rPr lang="en-US" sz="2800" dirty="0" smtClean="0"/>
              <a:t> </a:t>
            </a:r>
            <a:r>
              <a:rPr lang="el-GR" sz="2800" dirty="0" smtClean="0"/>
              <a:t>(συνθήκη)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 </a:t>
            </a:r>
            <a:r>
              <a:rPr lang="en-US" sz="2800" dirty="0"/>
              <a:t>s</a:t>
            </a:r>
            <a:r>
              <a:rPr lang="en-US" sz="2800" dirty="0" smtClean="0"/>
              <a:t>tatement;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nd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071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if/Else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u="sng" dirty="0" smtClean="0"/>
              <a:t>Τρόποι Σύνταξης με </a:t>
            </a:r>
            <a:r>
              <a:rPr lang="en-US" sz="2800" u="sng" dirty="0" smtClean="0"/>
              <a:t>Else</a:t>
            </a:r>
            <a:r>
              <a:rPr lang="en-US" sz="2800" dirty="0" smtClean="0"/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(</a:t>
            </a:r>
            <a:r>
              <a:rPr lang="el-GR" sz="2800" dirty="0" smtClean="0"/>
              <a:t>συνθήκη)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 </a:t>
            </a:r>
            <a:r>
              <a:rPr lang="en-US" sz="2800" dirty="0"/>
              <a:t>s</a:t>
            </a:r>
            <a:r>
              <a:rPr lang="en-US" sz="2800" dirty="0" smtClean="0"/>
              <a:t>tatement1;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lse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statement2;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end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902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if/Else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u="sng" dirty="0"/>
              <a:t>Τρόποι Σύνταξης με </a:t>
            </a:r>
            <a:r>
              <a:rPr lang="en-US" sz="2800" u="sng" dirty="0" smtClean="0"/>
              <a:t>else if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(</a:t>
            </a:r>
            <a:r>
              <a:rPr lang="el-GR" sz="2800" dirty="0" smtClean="0"/>
              <a:t>συνθήκη)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</a:t>
            </a:r>
            <a:r>
              <a:rPr lang="en-US" sz="2800" dirty="0" smtClean="0"/>
              <a:t>statement</a:t>
            </a:r>
            <a:r>
              <a:rPr lang="el-GR" sz="2800" dirty="0" smtClean="0"/>
              <a:t>1</a:t>
            </a:r>
            <a:r>
              <a:rPr lang="en-US" sz="2800" dirty="0" smtClean="0"/>
              <a:t>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else if </a:t>
            </a:r>
            <a:r>
              <a:rPr lang="en-US" sz="2800" dirty="0" smtClean="0"/>
              <a:t>(</a:t>
            </a:r>
            <a:r>
              <a:rPr lang="el-GR" sz="2800" dirty="0" smtClean="0"/>
              <a:t>συνθήκη)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</a:t>
            </a:r>
            <a:r>
              <a:rPr lang="en-US" sz="2800" dirty="0" smtClean="0"/>
              <a:t>statement2;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lse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statement3;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end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9936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or Loop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Την χρησιμοποιούμε για να γίνει ένας συγκεκριμένος αριθμός επαναλήψεων.</a:t>
            </a:r>
            <a:endParaRPr lang="en-US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u="sng" dirty="0" smtClean="0"/>
              <a:t>Τρόπος </a:t>
            </a:r>
            <a:r>
              <a:rPr lang="el-GR" sz="2800" u="sng" dirty="0"/>
              <a:t>σύνταξης</a:t>
            </a:r>
            <a:r>
              <a:rPr lang="el-GR" sz="2800" dirty="0"/>
              <a:t>: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for</a:t>
            </a:r>
            <a:r>
              <a:rPr lang="el-GR" sz="2800" dirty="0" smtClean="0"/>
              <a:t> </a:t>
            </a:r>
            <a:r>
              <a:rPr lang="en-US" sz="2800" dirty="0" smtClean="0"/>
              <a:t>i</a:t>
            </a:r>
            <a:r>
              <a:rPr lang="el-GR" sz="2800" dirty="0" smtClean="0"/>
              <a:t> </a:t>
            </a:r>
            <a:r>
              <a:rPr lang="el-GR" sz="2800" dirty="0"/>
              <a:t>= </a:t>
            </a:r>
            <a:r>
              <a:rPr lang="en-US" sz="2800" dirty="0" smtClean="0"/>
              <a:t>m</a:t>
            </a:r>
            <a:r>
              <a:rPr lang="el-GR" sz="2800" dirty="0" smtClean="0"/>
              <a:t>: </a:t>
            </a:r>
            <a:r>
              <a:rPr lang="en-US" sz="2800" dirty="0" smtClean="0"/>
              <a:t>k</a:t>
            </a:r>
            <a:r>
              <a:rPr lang="el-GR" sz="2800" dirty="0" smtClean="0"/>
              <a:t>: </a:t>
            </a:r>
            <a:r>
              <a:rPr lang="en-US" sz="2800" dirty="0" smtClean="0"/>
              <a:t>n</a:t>
            </a:r>
            <a:r>
              <a:rPr lang="el-GR" sz="2800" dirty="0" smtClean="0"/>
              <a:t> </a:t>
            </a:r>
            <a:endParaRPr lang="en-US" sz="2800" dirty="0" smtClean="0"/>
          </a:p>
          <a:p>
            <a:pPr marL="0" indent="0"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statement1;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70C0"/>
                </a:solidFill>
              </a:rPr>
              <a:t>e</a:t>
            </a:r>
            <a:r>
              <a:rPr lang="en-US" sz="2800" dirty="0" smtClean="0">
                <a:solidFill>
                  <a:srgbClr val="0070C0"/>
                </a:solidFill>
              </a:rPr>
              <a:t>nd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n-US" sz="2800" dirty="0" smtClean="0"/>
              <a:t>To k </a:t>
            </a:r>
            <a:r>
              <a:rPr lang="el-GR" sz="2800" dirty="0" smtClean="0"/>
              <a:t>είναι το βήμα. Εάν δε το βάλουμε τότε αυτομάτως το βήμα είναι το 1.</a:t>
            </a:r>
            <a:endParaRPr lang="en-US" sz="2800" dirty="0"/>
          </a:p>
          <a:p>
            <a:pPr marL="0" indent="0">
              <a:buNone/>
            </a:pP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555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hile Loop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Έχουμε απεριόριστο αριθμό επαναλήψεων μέχρι να ικανοποιηθεί η συνθήκη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u="sng" dirty="0" smtClean="0"/>
              <a:t>Τρόπος σύνταξης</a:t>
            </a:r>
            <a:r>
              <a:rPr lang="el-GR" sz="2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w</a:t>
            </a:r>
            <a:r>
              <a:rPr lang="en-US" sz="2800" dirty="0" smtClean="0">
                <a:solidFill>
                  <a:srgbClr val="0070C0"/>
                </a:solidFill>
              </a:rPr>
              <a:t>hile</a:t>
            </a:r>
            <a:r>
              <a:rPr lang="en-US" sz="2800" dirty="0" smtClean="0"/>
              <a:t> (</a:t>
            </a:r>
            <a:r>
              <a:rPr lang="el-GR" sz="2800" dirty="0" smtClean="0"/>
              <a:t>συνθήκη)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/>
              <a:t> </a:t>
            </a:r>
            <a:r>
              <a:rPr lang="el-GR" sz="2800" dirty="0" smtClean="0"/>
              <a:t>   </a:t>
            </a:r>
            <a:r>
              <a:rPr lang="en-US" sz="2800" dirty="0" smtClean="0"/>
              <a:t>statement;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end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8912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Προγραμματισμός με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Για τύπωση αποτελέσματος ή μιας πρότασης, χρησιμοποιούμε το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disp</a:t>
            </a:r>
            <a:r>
              <a:rPr lang="en-US" sz="28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800" u="sng" dirty="0" smtClean="0"/>
              <a:t>Σύνταξη Εντολής για αποτέλεσμα</a:t>
            </a:r>
            <a:r>
              <a:rPr lang="el-GR" sz="2800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disp</a:t>
            </a:r>
            <a:r>
              <a:rPr lang="en-US" sz="2800" dirty="0" smtClean="0"/>
              <a:t>(</a:t>
            </a:r>
            <a:r>
              <a:rPr lang="el-GR" sz="2800" dirty="0" smtClean="0"/>
              <a:t>μεταβλητή αποτελέσματος)</a:t>
            </a:r>
            <a:r>
              <a:rPr lang="en-US" sz="2800" dirty="0" smtClean="0"/>
              <a:t> </a:t>
            </a:r>
            <a:endParaRPr lang="el-GR" sz="2800" dirty="0"/>
          </a:p>
          <a:p>
            <a:pPr marL="0" indent="0">
              <a:lnSpc>
                <a:spcPct val="120000"/>
              </a:lnSpc>
              <a:buNone/>
            </a:pPr>
            <a:r>
              <a:rPr lang="el-GR" sz="2800" u="sng" dirty="0" smtClean="0"/>
              <a:t>Σύνταξη Εντολής για να τυπωθει μια πρόταση</a:t>
            </a:r>
            <a:r>
              <a:rPr lang="el-GR" sz="2800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sz="2800" dirty="0" smtClean="0">
                <a:solidFill>
                  <a:srgbClr val="0070C0"/>
                </a:solidFill>
              </a:rPr>
              <a:t>isp</a:t>
            </a:r>
            <a:r>
              <a:rPr lang="en-US" sz="2800" dirty="0" smtClean="0"/>
              <a:t>(‘</a:t>
            </a:r>
            <a:r>
              <a:rPr lang="el-GR" sz="2800" dirty="0" smtClean="0"/>
              <a:t>Το αποτέλεσμα είναι: ‘)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0070C0"/>
                </a:solidFill>
              </a:rPr>
              <a:t>d</a:t>
            </a:r>
            <a:r>
              <a:rPr lang="en-US" sz="2800" dirty="0" smtClean="0">
                <a:solidFill>
                  <a:srgbClr val="0070C0"/>
                </a:solidFill>
              </a:rPr>
              <a:t>isp</a:t>
            </a:r>
            <a:r>
              <a:rPr lang="en-US" sz="2800" dirty="0" smtClean="0"/>
              <a:t>(</a:t>
            </a:r>
            <a:r>
              <a:rPr lang="el-GR" sz="2800" dirty="0" smtClean="0"/>
              <a:t>μεταβλητή αποτελέσματος)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724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Προγραμματισμός με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Για να δώσει τιμή ο χρήστης, χρησιμοποιούμε το </a:t>
            </a:r>
            <a:r>
              <a:rPr lang="en-US" sz="2800" dirty="0" smtClean="0">
                <a:solidFill>
                  <a:srgbClr val="0070C0"/>
                </a:solidFill>
              </a:rPr>
              <a:t>input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800" u="sng" dirty="0" smtClean="0"/>
              <a:t>Σύνταξη εντολής</a:t>
            </a:r>
            <a:r>
              <a:rPr lang="el-GR" sz="2800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a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0070C0"/>
                </a:solidFill>
              </a:rPr>
              <a:t>input</a:t>
            </a:r>
            <a:r>
              <a:rPr lang="en-US" sz="2800" dirty="0" smtClean="0"/>
              <a:t>(</a:t>
            </a:r>
            <a:r>
              <a:rPr lang="el-GR" sz="2800" dirty="0" smtClean="0"/>
              <a:t>‘Δώσε έναν αριθμό: ’);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l-GR" sz="2800" dirty="0" smtClean="0"/>
              <a:t>Μόλις δώσουμε τιμή πατάμε </a:t>
            </a:r>
            <a:r>
              <a:rPr lang="en-US" sz="2800" dirty="0" smtClean="0"/>
              <a:t>Enter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570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Προγραμματισμός με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 Παραδείγματα προγραμμάτων παρουσιάστηκαν στην τάξη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dirty="0" smtClean="0"/>
              <a:t>Για περαιτέρω απορίες, επικοινωνήστε μαζί μας μέσω </a:t>
            </a:r>
            <a:r>
              <a:rPr lang="en-US" sz="2400" dirty="0" smtClean="0"/>
              <a:t>e-mail</a:t>
            </a:r>
            <a:r>
              <a:rPr lang="el-GR" sz="2400" dirty="0" smtClean="0"/>
              <a:t> (</a:t>
            </a:r>
            <a:r>
              <a:rPr lang="en-US" sz="2400" dirty="0" smtClean="0">
                <a:hlinkClick r:id="rId2"/>
              </a:rPr>
              <a:t>sdimitriadis@cs.uoi.gr</a:t>
            </a:r>
            <a:r>
              <a:rPr lang="el-GR" sz="2400" dirty="0" smtClean="0"/>
              <a:t> 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eskorda@cs.uoi.gr</a:t>
            </a:r>
            <a:r>
              <a:rPr lang="el-GR" sz="2400" dirty="0" smtClean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dirty="0" smtClean="0"/>
              <a:t>Θα μας βρείτε καθημερινά</a:t>
            </a:r>
            <a:r>
              <a:rPr lang="el-GR" sz="2400" dirty="0"/>
              <a:t> </a:t>
            </a:r>
            <a:r>
              <a:rPr lang="el-GR" sz="2400" dirty="0" smtClean="0"/>
              <a:t>στο γραφείο μεταπτυχιακών φοιτητών στον 3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όροφο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4469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Command Window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Είναι το παράθυρο των εντολών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Χαρακτηρίζεται από το σύμβολο &gt;&gt;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Πληκτρολογούμε τις εντολές δίπλα στο σύμβολο &gt;&gt;</a:t>
            </a:r>
            <a:endParaRPr lang="el-GR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Για τα αποτελέσματα πατάμε </a:t>
            </a:r>
            <a:r>
              <a:rPr lang="en-US" sz="2800" dirty="0" smtClean="0"/>
              <a:t>Enter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207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Workspace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Είναι ο χώρος εργασίας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Εμφανίζονται οι μεταβλητές και οι πίνακες που δημιουργούνται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Επιπλέον παίρνουμε πληροφορίες για τον τύπο και το μέγεθος της εκάστοτε μεταβλητής</a:t>
            </a:r>
          </a:p>
        </p:txBody>
      </p:sp>
    </p:spTree>
    <p:extLst>
      <p:ext uri="{BB962C8B-B14F-4D97-AF65-F5344CB8AC3E}">
        <p14:creationId xmlns:p14="http://schemas.microsoft.com/office/powerpoint/2010/main" val="18687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Workspace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dirty="0"/>
              <a:t> Είναι σημαντική η λειτουργία του καθώς οτιδήποτε καταχωρούμε (μεταβλητές, συναρτήσεις, πράξεις, αποτελέσματα κ.ο.κ) μπορούμε να το αποθηκεύσουμε και να το ξανακαλέσουμε όποτε το χρείαστουμε χωρίς να γράψουμε από την αρχή τις συγκεκριμένες εντολές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571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Περιβάλλον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Στο Μενού </a:t>
            </a:r>
            <a:r>
              <a:rPr lang="en-US" sz="2800" dirty="0" smtClean="0"/>
              <a:t>Desktop</a:t>
            </a:r>
            <a:r>
              <a:rPr lang="el-GR" sz="2800" dirty="0" smtClean="0"/>
              <a:t> μπορόυμε να προσθέσουμε και άλλα παράθυρα</a:t>
            </a:r>
            <a:r>
              <a:rPr lang="en-US" sz="2800" dirty="0" smtClean="0"/>
              <a:t>,</a:t>
            </a:r>
            <a:r>
              <a:rPr lang="el-GR" sz="2800" dirty="0" smtClean="0"/>
              <a:t> ανάλογα με το πώς μας βολεύει να εργαστούμε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Κάποια από αυτά είναι:</a:t>
            </a:r>
          </a:p>
          <a:p>
            <a:pPr marL="1172718" lvl="3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τ</a:t>
            </a:r>
            <a:r>
              <a:rPr lang="el-GR" sz="2800" dirty="0" smtClean="0"/>
              <a:t>ο </a:t>
            </a:r>
            <a:r>
              <a:rPr lang="en-US" sz="2800" dirty="0" smtClean="0"/>
              <a:t>Command History</a:t>
            </a:r>
          </a:p>
          <a:p>
            <a:pPr marL="1172718" lvl="3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κ</a:t>
            </a:r>
            <a:r>
              <a:rPr lang="el-GR" sz="2800" dirty="0" smtClean="0"/>
              <a:t>άποιες γραμμές εργαλείων (</a:t>
            </a:r>
            <a:r>
              <a:rPr lang="en-US" sz="2800" dirty="0"/>
              <a:t>T</a:t>
            </a:r>
            <a:r>
              <a:rPr lang="en-US" sz="2800" dirty="0" smtClean="0"/>
              <a:t>oolbars)</a:t>
            </a:r>
            <a:endParaRPr lang="el-GR" sz="2800" dirty="0" smtClean="0"/>
          </a:p>
          <a:p>
            <a:pPr marL="1172718" lvl="3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/>
              <a:t>το μενού </a:t>
            </a:r>
            <a:r>
              <a:rPr lang="en-US" sz="2800" dirty="0" smtClean="0"/>
              <a:t>Help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522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Πράξεις με τη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 Οι βασικοί τελεστές είναι:</a:t>
            </a:r>
          </a:p>
          <a:p>
            <a:pPr marL="1115568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/>
              <a:t> + , για την πράξη της πρόσθεσης</a:t>
            </a:r>
          </a:p>
          <a:p>
            <a:pPr marL="1115568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-  , για την πράξη της αφαίρεσης</a:t>
            </a:r>
          </a:p>
          <a:p>
            <a:pPr marL="1115568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* , για την πράξη του πολλαπλασιασμού</a:t>
            </a:r>
          </a:p>
          <a:p>
            <a:pPr marL="1115568" lvl="3" indent="-45720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/ , για την πράξη της διαίρεσης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01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Πράξεις με τη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Πέρα από τους βασικούς τελεστές έχουμε και άλλους, όπως: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/>
              <a:t>^ , υψώνει σε δύναμη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/>
              <a:t>‘ ,  αντιστροφή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 smtClean="0"/>
              <a:t> </a:t>
            </a:r>
            <a:r>
              <a:rPr lang="en-US" sz="2400" dirty="0" smtClean="0"/>
              <a:t>sqrt(x)</a:t>
            </a:r>
            <a:r>
              <a:rPr lang="el-GR" sz="2400" dirty="0" smtClean="0"/>
              <a:t> , είναι η τετραγωνική ρίζα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n-US" sz="2400" dirty="0" smtClean="0"/>
              <a:t>sin(x) , </a:t>
            </a:r>
            <a:r>
              <a:rPr lang="el-GR" sz="2400" dirty="0" smtClean="0"/>
              <a:t>είναι το ημίτονο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n-US" sz="2400" dirty="0" smtClean="0"/>
              <a:t>cos(x) , </a:t>
            </a:r>
            <a:r>
              <a:rPr lang="el-GR" sz="2400" dirty="0" smtClean="0"/>
              <a:t>είναι το συνημίτονο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400" dirty="0"/>
              <a:t> </a:t>
            </a:r>
            <a:r>
              <a:rPr lang="en-US" sz="2400" dirty="0" smtClean="0"/>
              <a:t>tan(x) , </a:t>
            </a:r>
            <a:r>
              <a:rPr lang="el-GR" sz="2400" dirty="0" smtClean="0"/>
              <a:t>είναι η εφαπτομένη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acos(x) , </a:t>
            </a:r>
            <a:r>
              <a:rPr lang="el-GR" sz="2400" dirty="0" smtClean="0"/>
              <a:t>τόξο συνημιτόνου </a:t>
            </a:r>
            <a:r>
              <a:rPr lang="en-US" sz="2400" dirty="0" smtClean="0"/>
              <a:t>x </a:t>
            </a:r>
            <a:r>
              <a:rPr lang="el-GR" sz="2400" dirty="0" smtClean="0"/>
              <a:t>από</a:t>
            </a:r>
            <a:r>
              <a:rPr lang="en-US" sz="2400" dirty="0" smtClean="0"/>
              <a:t> 0 </a:t>
            </a:r>
            <a:r>
              <a:rPr lang="el-GR" sz="2400" dirty="0" smtClean="0"/>
              <a:t>έως π</a:t>
            </a:r>
          </a:p>
        </p:txBody>
      </p:sp>
    </p:spTree>
    <p:extLst>
      <p:ext uri="{BB962C8B-B14F-4D97-AF65-F5344CB8AC3E}">
        <p14:creationId xmlns:p14="http://schemas.microsoft.com/office/powerpoint/2010/main" val="181469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5400" dirty="0">
                <a:solidFill>
                  <a:srgbClr val="E48312">
                    <a:lumMod val="50000"/>
                  </a:srgbClr>
                </a:solidFill>
              </a:rPr>
              <a:t>Πράξεις με τη </a:t>
            </a:r>
            <a:r>
              <a:rPr lang="en-US" sz="5400" dirty="0">
                <a:solidFill>
                  <a:srgbClr val="E48312">
                    <a:lumMod val="50000"/>
                  </a:srgbClr>
                </a:solidFill>
              </a:rPr>
              <a:t>Matlab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 smtClean="0"/>
              <a:t> Είναι αναγκαίο να δηλώνουμε τις τιμές σε μεταβλητές και να εκτελούμε τις πράξεις χρησιμοποιώντας αυτές τις μεταβλητές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dirty="0" smtClean="0"/>
              <a:t>Αυτό μας βοηθάει να χρησιμοποιούμε την εκάστοτε τιμή της μεταβλητής σε πολλές πράξεις και να μην κάνουμε συνεχώς δήλωση καθώς η </a:t>
            </a:r>
            <a:r>
              <a:rPr lang="en-US" sz="2400" dirty="0" smtClean="0"/>
              <a:t>Matlab </a:t>
            </a:r>
            <a:r>
              <a:rPr lang="el-GR" sz="2400" dirty="0" smtClean="0"/>
              <a:t>κρατάει αυτή την τιμή μέχρι να αποφασίσουμε να την αλλάξουμε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dirty="0" smtClean="0"/>
              <a:t>Προσοχή στη δήλωση μας! Πχ το </a:t>
            </a:r>
            <a:r>
              <a:rPr lang="en-US" sz="2400" dirty="0" smtClean="0"/>
              <a:t>a </a:t>
            </a:r>
            <a:r>
              <a:rPr lang="el-GR" sz="2400" dirty="0" smtClean="0"/>
              <a:t>και το </a:t>
            </a:r>
            <a:r>
              <a:rPr lang="en-US" sz="2400" dirty="0" smtClean="0"/>
              <a:t>A </a:t>
            </a:r>
            <a:r>
              <a:rPr lang="el-GR" sz="2400" dirty="0" smtClean="0"/>
              <a:t>είναι διαφορετικές μεταβλητές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8223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9370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Μπορεί να γίνει απευθείας, δηλώνοντας το όνομα της μεταβλητής και την τιμή που επιθυμούμε να αναθέσουμε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Είναι δυνατόν να γίνει και μέσω κάποιας πράξης, εφόσον οι μεταβλητές οι οποίες θα χρησιμοποιήσουμε θα έχουν δηλωθεί και θα έχουν ήδη κάποια τιμή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Ορισμένες μεταβλητές στη </a:t>
            </a:r>
            <a:r>
              <a:rPr lang="en-US" sz="2800" dirty="0" smtClean="0"/>
              <a:t>Matlab </a:t>
            </a:r>
            <a:r>
              <a:rPr lang="el-GR" sz="2800" dirty="0" smtClean="0"/>
              <a:t>έχουν προκαθορισμένες τιμές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9091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Οτιδήποτε δηλώσουμε και αναθέσουμε, περνάει κατευθείαν στο </a:t>
            </a:r>
            <a:r>
              <a:rPr lang="en-US" sz="2800" dirty="0" smtClean="0"/>
              <a:t>Workspace.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Εκεί υπάρχει η δυνατότητα να το αποθηκεύσουμε εφόσον επιθυμούμε να το χρησιμοποιήσουμε στην πορεία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70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Τι είναι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13173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Είναι ένα περιβάλλον αριθμητικής υπολογιστικής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Προγραμματιστική Γλώσσα 4</a:t>
            </a:r>
            <a:r>
              <a:rPr lang="el-GR" sz="2800" baseline="30000" dirty="0" smtClean="0"/>
              <a:t>ης</a:t>
            </a:r>
            <a:r>
              <a:rPr lang="el-GR" sz="2800" dirty="0" smtClean="0"/>
              <a:t> γενιάς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Αρχικά σχεδιάστηκε ως ένα εργαλείο αριθμητικού προγραμματισμού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Πλέον έχει δυνατότητες να χρησιμοποιηθεί για γενικό προγραμματισμό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Περιέχει εντολές από τις γλώσσες </a:t>
            </a:r>
            <a:r>
              <a:rPr lang="en-US" sz="2800" dirty="0" smtClean="0"/>
              <a:t>C</a:t>
            </a:r>
            <a:r>
              <a:rPr lang="el-GR" sz="2800" dirty="0" smtClean="0"/>
              <a:t>++, </a:t>
            </a:r>
            <a:r>
              <a:rPr lang="en-US" sz="2800" dirty="0" smtClean="0"/>
              <a:t>JAVA</a:t>
            </a:r>
            <a:r>
              <a:rPr lang="el-GR" sz="2800" dirty="0" smtClean="0"/>
              <a:t>, </a:t>
            </a:r>
            <a:r>
              <a:rPr lang="en-US" sz="2800" dirty="0" smtClean="0"/>
              <a:t>FORTRAN</a:t>
            </a:r>
            <a:endParaRPr lang="el-GR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958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61"/>
            <a:ext cx="12213804" cy="63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63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73" cy="632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10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4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3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0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Η τιμή της μεταβλητής παραμένει αναλλοίωτη μέχρι να ορίσουμε νέα τιμή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Μπορούμε να λαμβάνουμε σε οποιοδήποτε σημείο πληροφορίες για τις τιμές των μεταβλητών μας χρησιμοποιώντας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who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28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7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Στη </a:t>
            </a:r>
            <a:r>
              <a:rPr lang="en-US" sz="2800" dirty="0" smtClean="0"/>
              <a:t>Matlab </a:t>
            </a:r>
            <a:r>
              <a:rPr lang="el-GR" sz="2800" dirty="0" smtClean="0"/>
              <a:t>υπάρχουν και προκαθορισμένες τιμές. Πχ η τιμή του π.</a:t>
            </a: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2419630"/>
            <a:ext cx="3505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 smtClean="0"/>
              <a:t> Για το π το πρόγραμμα μας έδωσε την τιμή 3,1416. Μπορούμε να χρησιμοποιήσουμε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format long </a:t>
            </a:r>
            <a:r>
              <a:rPr lang="el-GR" sz="2800" dirty="0" smtClean="0"/>
              <a:t>για να πάρουμε περισσότερα ψηφία έτσι ώστε να έχουμε μεγαλύτερη ακρίβεια.</a:t>
            </a:r>
          </a:p>
          <a:p>
            <a:pPr marL="0" indent="0" algn="just">
              <a:buNone/>
            </a:pPr>
            <a:endParaRPr lang="el-G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30" y="3222532"/>
            <a:ext cx="3695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093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 smtClean="0"/>
              <a:t> Υπάρχει και επιλογή να εργαστούμε με αριθμούς στο δεκαεξαδικό σύστημα (</a:t>
            </a:r>
            <a:r>
              <a:rPr lang="en-US" sz="2800" dirty="0" smtClean="0"/>
              <a:t>Hex). </a:t>
            </a:r>
            <a:r>
              <a:rPr lang="el-GR" sz="2800" dirty="0" smtClean="0"/>
              <a:t>Η εντολή είναι η </a:t>
            </a:r>
            <a:r>
              <a:rPr lang="en-US" sz="2800" dirty="0" smtClean="0">
                <a:solidFill>
                  <a:srgbClr val="0070C0"/>
                </a:solidFill>
              </a:rPr>
              <a:t>format hex</a:t>
            </a:r>
          </a:p>
          <a:p>
            <a:pPr marL="0" indent="0" algn="just">
              <a:buNone/>
            </a:pPr>
            <a:endParaRPr lang="el-GR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80" y="2816163"/>
            <a:ext cx="4410132" cy="25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 – Η εντολή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Clear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9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Να συμπληρωθεί ότι μπορούμε να σβήσουμε όλες τις αναθέσεις μας 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clear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Με τη χρήση της συγκεκριμένης εντολής σβήνεται και το </a:t>
            </a:r>
            <a:r>
              <a:rPr lang="en-US" sz="2800" dirty="0" smtClean="0"/>
              <a:t>Workspace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Τι είναι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sz="2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 smtClean="0"/>
              <a:t> Είναι από τα δημοφιλέστερα προγραμματιστικά πακέτα στην ακαδημαϊκή κοινότητα.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501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1686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79639" cy="60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75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Ανάθεση τιμής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αναθέσουμε μια τιμή χωρίς να χρειαστεί να μας εμφανιστεί το αποτέλεσμα στο </a:t>
            </a:r>
            <a:r>
              <a:rPr lang="en-US" sz="2800" dirty="0" smtClean="0"/>
              <a:t>Command Window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Αυτό μπορεί να γίνει όταν μετά την ανάθεση της τιμής βάλουμε ερωτηματικό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Η τιμή μπορεί να μην εμφανιστεί στο </a:t>
            </a:r>
            <a:r>
              <a:rPr lang="en-US" sz="2800" dirty="0" smtClean="0"/>
              <a:t>Command Window, </a:t>
            </a:r>
            <a:r>
              <a:rPr lang="el-GR" sz="2800" dirty="0" smtClean="0"/>
              <a:t>όμως καταγράφεται στο </a:t>
            </a:r>
            <a:r>
              <a:rPr lang="en-US" sz="2800" dirty="0" smtClean="0"/>
              <a:t>Workspace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58983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9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2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8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Save and Load Workspace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2587"/>
            <a:ext cx="10058400" cy="435684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Μπορούμε να αποθηκεύσουμε και στην πορεία να φορτώσουμε οτιδήποτε έχουμε καταχωρήσει (τιμές σε μεταβλητές, συναρτήσεις, αποτελέσματα κ.ο.κ).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Κάνουμε </a:t>
            </a:r>
            <a:r>
              <a:rPr lang="en-US" sz="2800" dirty="0" smtClean="0"/>
              <a:t>Save </a:t>
            </a:r>
            <a:r>
              <a:rPr lang="el-GR" sz="2800" dirty="0" smtClean="0"/>
              <a:t>το </a:t>
            </a:r>
            <a:r>
              <a:rPr lang="en-US" sz="2800" dirty="0" smtClean="0"/>
              <a:t>Workspace </a:t>
            </a:r>
            <a:r>
              <a:rPr lang="el-GR" sz="2800" dirty="0" smtClean="0"/>
              <a:t>που θέλουμε να κρατήσουμε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Προσέχουμε σε ποιόν φάκελο θα γίνει αυτή η διαδικασία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Όταν θέλουμε να κάνουμε </a:t>
            </a:r>
            <a:r>
              <a:rPr lang="en-US" sz="2800" dirty="0" smtClean="0"/>
              <a:t>load </a:t>
            </a:r>
            <a:r>
              <a:rPr lang="el-GR" sz="2800" dirty="0" smtClean="0"/>
              <a:t>το συγκεκριμένο </a:t>
            </a:r>
            <a:r>
              <a:rPr lang="en-US" sz="2800" dirty="0" smtClean="0"/>
              <a:t>Workspace</a:t>
            </a:r>
            <a:r>
              <a:rPr lang="el-GR" sz="2800" dirty="0" smtClean="0"/>
              <a:t>,</a:t>
            </a:r>
            <a:r>
              <a:rPr lang="en-US" sz="2800" dirty="0" smtClean="0"/>
              <a:t> </a:t>
            </a:r>
            <a:r>
              <a:rPr lang="el-GR" sz="2800" dirty="0" smtClean="0"/>
              <a:t>τότε βρίσκουμε το </a:t>
            </a:r>
            <a:r>
              <a:rPr lang="en-US" sz="2800" dirty="0" smtClean="0"/>
              <a:t>path </a:t>
            </a:r>
            <a:r>
              <a:rPr lang="el-GR" sz="2800" dirty="0" smtClean="0"/>
              <a:t>του στο </a:t>
            </a:r>
            <a:r>
              <a:rPr lang="en-US" sz="2800" dirty="0" smtClean="0"/>
              <a:t>Current Folder </a:t>
            </a:r>
            <a:r>
              <a:rPr lang="el-GR" sz="2800" dirty="0" smtClean="0"/>
              <a:t>και το επιλέγουμε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924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75" cy="59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" y="0"/>
            <a:ext cx="12188799" cy="56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Πολυώνυμα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Χρησιμοποιούνται σε πάρα πολλές εφαρμογές, ειδικά στην Αριθμητική Ανάλυση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Στη </a:t>
            </a:r>
            <a:r>
              <a:rPr lang="en-US" sz="2800" dirty="0" smtClean="0"/>
              <a:t>Matlab </a:t>
            </a:r>
            <a:r>
              <a:rPr lang="el-GR" sz="2800" dirty="0" smtClean="0"/>
              <a:t>παριστάνονται ως μια ακολουθία από συντελεστές των όρων των δυνάμεων της μεταβλητής, κατά φθίνουσα σειρά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Το δηλώνουμε με τη μεταβλητή που επιθυμούμε</a:t>
            </a:r>
            <a:r>
              <a:rPr lang="en-US" sz="2800" dirty="0" smtClean="0"/>
              <a:t>, </a:t>
            </a:r>
            <a:r>
              <a:rPr lang="el-GR" sz="2800" dirty="0" smtClean="0"/>
              <a:t>ακολουθούμενη από τους συντελεστές σε αγκύλες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569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Η έκδοση που «τρέχει» είναι η </a:t>
            </a:r>
            <a:r>
              <a:rPr lang="en-US" sz="2800" dirty="0" smtClean="0"/>
              <a:t>R</a:t>
            </a:r>
            <a:r>
              <a:rPr lang="el-GR" sz="2800" dirty="0" smtClean="0"/>
              <a:t>2017</a:t>
            </a:r>
            <a:r>
              <a:rPr lang="en-US" sz="2800" dirty="0"/>
              <a:t>a</a:t>
            </a:r>
            <a:endParaRPr lang="en-US" sz="2800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03788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Πολυώνυμα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Έχουμε το πολυώνυμο</a:t>
            </a:r>
            <a:r>
              <a:rPr lang="el-GR" sz="2800" dirty="0" smtClean="0"/>
              <a:t>:</a:t>
            </a:r>
          </a:p>
          <a:p>
            <a:r>
              <a:rPr lang="el-GR" sz="2800" dirty="0"/>
              <a:t> </a:t>
            </a:r>
            <a:r>
              <a:rPr lang="el-GR" sz="2800" dirty="0" smtClean="0"/>
              <a:t>   </a:t>
            </a:r>
            <a:r>
              <a:rPr lang="en-US" sz="2800" dirty="0"/>
              <a:t>P(x) =</a:t>
            </a:r>
            <a:r>
              <a:rPr lang="en-US" sz="2800" dirty="0" smtClean="0"/>
              <a:t>x</a:t>
            </a:r>
            <a:r>
              <a:rPr lang="el-GR" sz="2800" baseline="30000" dirty="0"/>
              <a:t>3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3x</a:t>
            </a:r>
            <a:r>
              <a:rPr lang="el-GR" sz="2800" baseline="30000" dirty="0"/>
              <a:t>2</a:t>
            </a:r>
            <a:r>
              <a:rPr lang="en-US" sz="2800" baseline="30000" dirty="0" smtClean="0"/>
              <a:t> </a:t>
            </a:r>
            <a:r>
              <a:rPr lang="en-US" sz="2800" dirty="0"/>
              <a:t>+ 6x </a:t>
            </a:r>
            <a:r>
              <a:rPr lang="en-US" sz="2800" dirty="0" smtClean="0"/>
              <a:t>– 32</a:t>
            </a:r>
            <a:endParaRPr lang="el-GR" sz="2800" dirty="0" smtClean="0"/>
          </a:p>
          <a:p>
            <a:endParaRPr lang="el-GR" sz="2800" dirty="0"/>
          </a:p>
          <a:p>
            <a:r>
              <a:rPr lang="el-GR" sz="2800" dirty="0" smtClean="0"/>
              <a:t>Οι συντελεστές των όρων των δυνάμεων με φθίνουσα σειρά είναι:</a:t>
            </a:r>
          </a:p>
          <a:p>
            <a:r>
              <a:rPr lang="el-GR" sz="2800" dirty="0" smtClean="0"/>
              <a:t>1, 3, 6, -32</a:t>
            </a:r>
          </a:p>
          <a:p>
            <a:endParaRPr lang="el-GR" sz="2800" dirty="0"/>
          </a:p>
          <a:p>
            <a:r>
              <a:rPr lang="el-GR" sz="2800" dirty="0" smtClean="0"/>
              <a:t>Θα δούμε πως θα το δηλώσουμε στην </a:t>
            </a:r>
            <a:r>
              <a:rPr lang="en-US" sz="2800" dirty="0" smtClean="0"/>
              <a:t>Matlab</a:t>
            </a:r>
            <a:r>
              <a:rPr lang="el-GR" sz="2800" dirty="0" smtClean="0"/>
              <a:t>:</a:t>
            </a:r>
          </a:p>
          <a:p>
            <a:endParaRPr lang="el-GR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137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0754" cy="59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2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Πολυώνυμα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Πολύ προσοχή στους όρους του πολυωνύμου. Αν λείπει κάποιος τότε βάζουμε την τιμή μηδεν!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 </a:t>
            </a:r>
            <a:r>
              <a:rPr lang="el-GR" sz="2800" u="sng" dirty="0" smtClean="0"/>
              <a:t>Έστω το πολυώνυμο</a:t>
            </a:r>
            <a:r>
              <a:rPr lang="el-GR" sz="2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/>
              <a:t> </a:t>
            </a:r>
            <a:r>
              <a:rPr lang="en-US" sz="2800" dirty="0" smtClean="0"/>
              <a:t>P(x</a:t>
            </a:r>
            <a:r>
              <a:rPr lang="en-US" sz="2800" dirty="0"/>
              <a:t>) =4x</a:t>
            </a:r>
            <a:r>
              <a:rPr lang="en-US" sz="2800" baseline="30000" dirty="0"/>
              <a:t>4</a:t>
            </a:r>
            <a:r>
              <a:rPr lang="en-US" sz="2800" dirty="0"/>
              <a:t> + 4x</a:t>
            </a:r>
            <a:r>
              <a:rPr lang="en-US" sz="2800" baseline="30000" dirty="0"/>
              <a:t>2 </a:t>
            </a:r>
            <a:r>
              <a:rPr lang="en-US" sz="2800" dirty="0"/>
              <a:t>+ </a:t>
            </a:r>
            <a:r>
              <a:rPr lang="en-US" sz="2800" dirty="0" smtClean="0"/>
              <a:t>35</a:t>
            </a:r>
            <a:endParaRPr lang="el-GR" sz="2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Όπως βλέπουμε λείπουν οι όροι </a:t>
            </a:r>
            <a:r>
              <a:rPr lang="en-US" sz="2800" dirty="0" smtClean="0"/>
              <a:t>x</a:t>
            </a:r>
            <a:r>
              <a:rPr lang="el-GR" sz="2800" baseline="30000" dirty="0" smtClean="0"/>
              <a:t>3</a:t>
            </a:r>
            <a:r>
              <a:rPr lang="el-GR" sz="2800" dirty="0" smtClean="0"/>
              <a:t> και </a:t>
            </a:r>
            <a:r>
              <a:rPr lang="en-US" sz="2800" dirty="0" smtClean="0"/>
              <a:t>x. </a:t>
            </a:r>
            <a:r>
              <a:rPr lang="el-GR" sz="2800" dirty="0" smtClean="0"/>
              <a:t>Συνεπώς η δηλωσή μας θα είναι: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085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0452" cy="62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Ρίζες Πολυωνύμων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Για να βρούμε τις ρίζες ενός πολυωνύμου χρησιμοποιούμε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roots( 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u="sng" dirty="0" smtClean="0"/>
              <a:t>Σύνταξη εντολής</a:t>
            </a:r>
            <a:r>
              <a:rPr lang="el-GR" sz="2800" dirty="0" smtClean="0"/>
              <a:t>: καταχωρητής ριζών = </a:t>
            </a:r>
            <a:r>
              <a:rPr lang="en-US" sz="2800" dirty="0" smtClean="0">
                <a:solidFill>
                  <a:srgbClr val="0070C0"/>
                </a:solidFill>
              </a:rPr>
              <a:t>roots</a:t>
            </a:r>
            <a:r>
              <a:rPr lang="en-US" sz="2800" dirty="0" smtClean="0"/>
              <a:t> (</a:t>
            </a:r>
            <a:r>
              <a:rPr lang="el-GR" sz="2800" dirty="0" smtClean="0"/>
              <a:t>πολυώνυμο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l-GR" sz="2800" u="sng" dirty="0" smtClean="0"/>
              <a:t>Έστω το πολυώνυμο</a:t>
            </a:r>
            <a:r>
              <a:rPr lang="el-GR" sz="2800" dirty="0" smtClean="0"/>
              <a:t>:</a:t>
            </a:r>
          </a:p>
          <a:p>
            <a:pPr marL="0" indent="0">
              <a:buNone/>
            </a:pPr>
            <a:r>
              <a:rPr lang="en-US" sz="2800" dirty="0"/>
              <a:t>P(x) </a:t>
            </a:r>
            <a:r>
              <a:rPr lang="en-US" sz="2800" dirty="0" smtClean="0"/>
              <a:t>=</a:t>
            </a:r>
            <a:r>
              <a:rPr lang="el-GR" sz="2800" dirty="0"/>
              <a:t> </a:t>
            </a:r>
            <a:r>
              <a:rPr lang="el-GR" sz="2800" dirty="0" smtClean="0"/>
              <a:t>2</a:t>
            </a:r>
            <a:r>
              <a:rPr lang="en-US" sz="2800" dirty="0" smtClean="0"/>
              <a:t>x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+</a:t>
            </a:r>
            <a:r>
              <a:rPr lang="el-GR" sz="2800" dirty="0" smtClean="0"/>
              <a:t> </a:t>
            </a:r>
            <a:r>
              <a:rPr lang="en-US" sz="2800" dirty="0" smtClean="0"/>
              <a:t>x + 4</a:t>
            </a: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09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Πολλαπλασιασμός Πολυωνύμων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Για τον πολλαπλασιασμό πολυωνύμων χρησιμοποιούμε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conv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u="sng" dirty="0" smtClean="0"/>
              <a:t>Σύνταξη εντολής</a:t>
            </a:r>
            <a:r>
              <a:rPr lang="el-GR" sz="2800" dirty="0" smtClean="0"/>
              <a:t>: </a:t>
            </a:r>
            <a:endParaRPr lang="en-US" sz="2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καταχωρητής αποτελέσματος = </a:t>
            </a:r>
            <a:r>
              <a:rPr lang="en-US" sz="2800" dirty="0" smtClean="0">
                <a:solidFill>
                  <a:srgbClr val="0070C0"/>
                </a:solidFill>
              </a:rPr>
              <a:t>conv</a:t>
            </a:r>
            <a:r>
              <a:rPr lang="en-US" sz="2800" dirty="0" smtClean="0"/>
              <a:t>(</a:t>
            </a:r>
            <a:r>
              <a:rPr lang="el-GR" sz="2800" dirty="0" smtClean="0"/>
              <a:t>πολυώνυμο Α, πολυώνυμο Β)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Πολλαπλασιασμός Πολυωνύμων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Έστω το πολυώνυμο: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(x) = x</a:t>
            </a:r>
            <a:r>
              <a:rPr lang="en-US" sz="2800" baseline="30000" dirty="0"/>
              <a:t>3</a:t>
            </a:r>
            <a:r>
              <a:rPr lang="en-US" sz="2800" dirty="0"/>
              <a:t> + 2x</a:t>
            </a:r>
            <a:r>
              <a:rPr lang="en-US" sz="2800" baseline="30000" dirty="0"/>
              <a:t>2</a:t>
            </a:r>
            <a:r>
              <a:rPr lang="en-US" sz="2800" dirty="0"/>
              <a:t> + x + </a:t>
            </a:r>
            <a:r>
              <a:rPr lang="en-US" sz="2800" dirty="0" smtClean="0"/>
              <a:t>5</a:t>
            </a:r>
            <a:endParaRPr lang="el-GR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Και το πολυώνυμο: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(x</a:t>
            </a:r>
            <a:r>
              <a:rPr lang="en-US" sz="2800" dirty="0"/>
              <a:t>) = x</a:t>
            </a:r>
            <a:r>
              <a:rPr lang="en-US" sz="2800" baseline="30000" dirty="0"/>
              <a:t>2</a:t>
            </a:r>
            <a:r>
              <a:rPr lang="en-US" sz="2800" dirty="0"/>
              <a:t> - 5</a:t>
            </a:r>
            <a:endParaRPr lang="el-GR" sz="2800" dirty="0"/>
          </a:p>
          <a:p>
            <a:pPr marL="0" indent="0">
              <a:buNone/>
            </a:pPr>
            <a:r>
              <a:rPr lang="el-GR" sz="2800" u="sng" dirty="0" smtClean="0"/>
              <a:t>Ο πολλαπλασιασμός γίνεται ως εξής:</a:t>
            </a:r>
            <a:endParaRPr lang="el-GR" sz="2800" u="sng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4019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0" y="0"/>
            <a:ext cx="12211560" cy="62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Διαίρεση Πολυωνύμων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Για τη διαίρεση πολυωνύμων χρησιμοποιούμε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deconv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u="sng" dirty="0" smtClean="0"/>
              <a:t>Σύνταξη εντολής</a:t>
            </a:r>
            <a:r>
              <a:rPr lang="el-GR" sz="2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[πηλίκο, υπόλοιπο] = </a:t>
            </a:r>
            <a:r>
              <a:rPr lang="en-US" sz="2800" dirty="0" smtClean="0">
                <a:solidFill>
                  <a:srgbClr val="0070C0"/>
                </a:solidFill>
              </a:rPr>
              <a:t>deconv </a:t>
            </a:r>
            <a:r>
              <a:rPr lang="en-US" sz="2800" dirty="0" smtClean="0"/>
              <a:t>(</a:t>
            </a:r>
            <a:r>
              <a:rPr lang="el-GR" sz="2800" dirty="0" smtClean="0"/>
              <a:t>πολυώνυμο Α, πολυώνυμο Β)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2800" dirty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Προσοχή! Πηλίκο και υπόλοιπο πάντα μέσα σε αγκύλες, όχι παρενθέσεις. 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>
                <a:solidFill>
                  <a:schemeClr val="accent1">
                    <a:lumMod val="50000"/>
                  </a:schemeClr>
                </a:solidFill>
              </a:rPr>
              <a:t>Δυνατότητες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Περιλαμβάνει σημαντικά χαρακτηριστικά γνωρίσματα στους τομείς  της: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    αποδοτικότητας προγραμματισμού και κώδικα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    της σχεδίασης και απεικόνισης των μαθηματικών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    της πρόσβασης και επεξεργασίας στοιχείων </a:t>
            </a:r>
          </a:p>
          <a:p>
            <a:pPr marL="514350" indent="-514350">
              <a:buFont typeface="+mj-lt"/>
              <a:buAutoNum type="arabicPeriod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0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2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422" cy="62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Διανύσματα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Ένα διάνυσμα ορίζεται ως </a:t>
            </a:r>
            <a:r>
              <a:rPr lang="el-GR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smtClean="0">
                <a:solidFill>
                  <a:srgbClr val="0070C0"/>
                </a:solidFill>
              </a:rPr>
              <a:t>x:y] </a:t>
            </a:r>
            <a:endParaRPr lang="en-US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Σε αυτή την περίπτωση είναι ένα διάνυσμα που ξεκινάει από έναν αριθμό </a:t>
            </a:r>
            <a:r>
              <a:rPr lang="en-US" sz="2800" dirty="0" smtClean="0"/>
              <a:t>x </a:t>
            </a:r>
            <a:r>
              <a:rPr lang="el-GR" sz="2800" dirty="0" smtClean="0"/>
              <a:t>και με </a:t>
            </a:r>
            <a:r>
              <a:rPr lang="el-GR" sz="2800" dirty="0" smtClean="0">
                <a:solidFill>
                  <a:srgbClr val="0070C0"/>
                </a:solidFill>
              </a:rPr>
              <a:t>βήμα 1</a:t>
            </a:r>
            <a:r>
              <a:rPr lang="el-GR" sz="2800" dirty="0" smtClean="0"/>
              <a:t> τελειώνει με έναν αριθμό </a:t>
            </a:r>
            <a:r>
              <a:rPr lang="en-US" sz="2800" dirty="0" smtClean="0"/>
              <a:t>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Το βήμα μπορούμε να το ρυθμίζουμε και μόνοι μας, χρησιμοποιώντας την δομή </a:t>
            </a:r>
            <a:r>
              <a:rPr lang="el-GR" sz="2800" dirty="0" smtClean="0">
                <a:solidFill>
                  <a:srgbClr val="0070C0"/>
                </a:solidFill>
              </a:rPr>
              <a:t>[</a:t>
            </a:r>
            <a:r>
              <a:rPr lang="en-US" sz="2800" dirty="0" smtClean="0">
                <a:solidFill>
                  <a:srgbClr val="0070C0"/>
                </a:solidFill>
              </a:rPr>
              <a:t>x:z:y]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Σε αυτή την περίπτωση το διάνυσμα ξεκινάει από έναν αριθμό </a:t>
            </a:r>
            <a:r>
              <a:rPr lang="en-US" sz="2800" dirty="0" smtClean="0"/>
              <a:t>x </a:t>
            </a:r>
            <a:r>
              <a:rPr lang="el-GR" sz="2800" dirty="0" smtClean="0"/>
              <a:t>και τελειώνει με έναν αριθμό </a:t>
            </a:r>
            <a:r>
              <a:rPr lang="en-US" sz="2800" dirty="0" smtClean="0"/>
              <a:t>y</a:t>
            </a:r>
            <a:r>
              <a:rPr lang="el-GR" sz="2800" dirty="0" smtClean="0"/>
              <a:t>, έχοντας </a:t>
            </a:r>
            <a:r>
              <a:rPr lang="el-GR" sz="2800" dirty="0" smtClean="0">
                <a:solidFill>
                  <a:srgbClr val="0070C0"/>
                </a:solidFill>
              </a:rPr>
              <a:t>βήμα </a:t>
            </a:r>
            <a:r>
              <a:rPr lang="en-US" sz="2800" dirty="0" smtClean="0">
                <a:solidFill>
                  <a:srgbClr val="0070C0"/>
                </a:solidFill>
              </a:rPr>
              <a:t>z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7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Διανύσματα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Μπορούμε να λάβουμε πληροφορίες για την τιμή ενός συγκεκριμένου στοιχείου ενός διανύσματος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Γράφουμε τη μεταβλητή του διανύσματος και αμέσως μετά σε παρένθεση τον δείκτη του στοιχείου του οποίου θέλουμε να μάθουμε την τιμή του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8865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795" cy="57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Μήκος διανύσματος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λάβουμε πληροφορίες για το πλήθος των στοιχείων του διανύσματος χρησιμοποιώντας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length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l-GR" sz="2800" u="sng" dirty="0" smtClean="0"/>
              <a:t>Σύνταξη εντολής</a:t>
            </a:r>
            <a:r>
              <a:rPr lang="el-GR" sz="2800" dirty="0" smtClean="0"/>
              <a:t> :</a:t>
            </a:r>
            <a:r>
              <a:rPr lang="el-GR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/>
              <a:t>n = </a:t>
            </a:r>
            <a:r>
              <a:rPr lang="en-US" sz="2800" dirty="0" smtClean="0">
                <a:solidFill>
                  <a:srgbClr val="0070C0"/>
                </a:solidFill>
              </a:rPr>
              <a:t>length</a:t>
            </a:r>
            <a:r>
              <a:rPr lang="en-US" sz="2800" dirty="0" smtClean="0"/>
              <a:t>(</a:t>
            </a:r>
            <a:r>
              <a:rPr lang="el-GR" sz="2800" dirty="0" smtClean="0"/>
              <a:t>μεταβλητή διανύσματος)</a:t>
            </a:r>
            <a:endParaRPr lang="en-US" sz="28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16673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1469" cy="535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Πράξεις  με διανύσματα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Υπάρχει δυνατότητα για πράξεις αριθμού με διάνυσμα αλλα και πράξεις μεταξύ διανυσμάτων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Στη 2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περίπτωση βασική προϋπόθεση είναι να έχουμε διανύσματα ίσων διαστάσεων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579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Πράξεις αριθμού με διάνυσμα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Εφόσον έχουμε ορίσει μεταβλητές για το διάνυσμα και τον αριθμό, μπορούμε να χρησιμοποιήσουμε τους τελεστές για τις βασικές πράξεις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Γίνεται πράξη του αριθμού με </a:t>
            </a:r>
            <a:r>
              <a:rPr lang="el-GR" sz="2800" u="sng" dirty="0" smtClean="0"/>
              <a:t>κάθε</a:t>
            </a:r>
            <a:r>
              <a:rPr lang="el-GR" sz="2800" dirty="0" smtClean="0"/>
              <a:t> στοιχείο του διανύσματος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51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Δυνατότητες για Μαθηματικά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5155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Υλοποίηση βασικών αριθμητικών πράξεων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Διαχείριση Πινάκων και </a:t>
            </a:r>
            <a:r>
              <a:rPr lang="el-GR" sz="2800" dirty="0" smtClean="0"/>
              <a:t>Διανυσμάτων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Υλοποίηση </a:t>
            </a:r>
            <a:r>
              <a:rPr lang="el-GR" sz="2800" dirty="0"/>
              <a:t>Μαθηματικών </a:t>
            </a:r>
            <a:r>
              <a:rPr lang="el-GR" sz="2800" dirty="0" smtClean="0"/>
              <a:t>Συναρτήσεων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Επίλυση Διαφορικών Εξισώσεων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Δημιουργία Γραφικών Παραστάσεων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800" dirty="0" smtClean="0"/>
              <a:t>Και πολλά άλλα που θα τα δούμε αναλυτικά.</a:t>
            </a:r>
          </a:p>
          <a:p>
            <a:pPr marL="0" indent="0">
              <a:lnSpc>
                <a:spcPct val="150000"/>
              </a:lnSpc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298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53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Πράξεις μεταξύ διανυσμάτων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Πρέπει τα διανύσματα να έχουν ίσες διαστάσεις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Με την πρόσθεση και την αφαίρεση γίνονται οι πράξεις στοιχείο προς στοιχείο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Για τον πολλαπλασιασμό, η πράξη γίνεται πάλι στοιχείο προς στοχείο, με την χρήση του τελεστή </a:t>
            </a:r>
            <a:r>
              <a:rPr lang="el-GR" sz="2800" dirty="0" smtClean="0">
                <a:solidFill>
                  <a:srgbClr val="0070C0"/>
                </a:solidFill>
              </a:rPr>
              <a:t>.*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>
                <a:solidFill>
                  <a:srgbClr val="0070C0"/>
                </a:solidFill>
              </a:rPr>
              <a:t> </a:t>
            </a:r>
            <a:r>
              <a:rPr lang="el-GR" sz="2800" dirty="0" smtClean="0"/>
              <a:t>Για την διαίρεση γίνεται η ίδια διαδικασία. Ο τελεστής είναι ο </a:t>
            </a:r>
            <a:r>
              <a:rPr lang="en-US" sz="2800" dirty="0" smtClean="0">
                <a:solidFill>
                  <a:srgbClr val="0070C0"/>
                </a:solidFill>
              </a:rPr>
              <a:t>./</a:t>
            </a:r>
            <a:endParaRPr lang="el-G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0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Πίνακες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Οι πίνακες είναι διατεταγμένα σύνολα αριθμών, συμβόλων, εκφράσεων, που προσδιορίζονται από 2 δείκτες (στους διδιάστατους πίνακες)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Τα στοιχεία είναι διατεταγμένα σε γραμμές και στήλες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Στη </a:t>
            </a:r>
            <a:r>
              <a:rPr lang="en-US" sz="2800" dirty="0" smtClean="0"/>
              <a:t>Matlab </a:t>
            </a:r>
            <a:r>
              <a:rPr lang="el-GR" sz="2800" dirty="0" smtClean="0"/>
              <a:t>η δήλωση ενός πίνακα είναι μια απλή διαδικασία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Υπάρχουν διαφορετικοί τρόποι να γίνει η δήλωση</a:t>
            </a:r>
          </a:p>
        </p:txBody>
      </p:sp>
    </p:spTree>
    <p:extLst>
      <p:ext uri="{BB962C8B-B14F-4D97-AF65-F5344CB8AC3E}">
        <p14:creationId xmlns:p14="http://schemas.microsoft.com/office/powerpoint/2010/main" val="40073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Δήλωση Πινάκων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3991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1</a:t>
            </a:r>
            <a:r>
              <a:rPr lang="el-GR" sz="2800" u="sng" baseline="30000" dirty="0" smtClean="0"/>
              <a:t>ος</a:t>
            </a:r>
            <a:r>
              <a:rPr lang="el-GR" sz="2800" u="sng" dirty="0" smtClean="0"/>
              <a:t> τρόπος</a:t>
            </a:r>
            <a:r>
              <a:rPr lang="el-GR" sz="2800" dirty="0" smtClean="0"/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Έστω ότι θέλουμε να δηλώσουμε έναν πίνακα 3</a:t>
            </a:r>
            <a:r>
              <a:rPr lang="en-US" sz="2800" dirty="0" smtClean="0"/>
              <a:t>x3. </a:t>
            </a:r>
            <a:r>
              <a:rPr lang="el-GR" sz="2800" dirty="0" smtClean="0"/>
              <a:t>Γράφουμε τα στοιχεία με κένα αναμεσά τους και προσδιορίζουμε τις γραμμές του με τη χρήση ερωτηματικού.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Πχ. </a:t>
            </a:r>
            <a:r>
              <a:rPr lang="en-US" sz="2800" dirty="0" smtClean="0"/>
              <a:t>A = [ 1 2 3;4 5 6;7 8 9]</a:t>
            </a:r>
            <a:endParaRPr lang="el-GR" sz="28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u="sng" dirty="0" smtClean="0"/>
              <a:t>Στη </a:t>
            </a:r>
            <a:r>
              <a:rPr lang="en-US" sz="2800" u="sng" dirty="0" smtClean="0"/>
              <a:t>Matlab </a:t>
            </a:r>
            <a:r>
              <a:rPr lang="el-GR" sz="2800" u="sng" dirty="0" smtClean="0"/>
              <a:t>λοιπόν έχουμε</a:t>
            </a:r>
            <a:r>
              <a:rPr lang="el-GR" sz="2800" dirty="0" smtClean="0"/>
              <a:t>: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799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558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Δήλωση Πίνακα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800" dirty="0" smtClean="0"/>
              <a:t> </a:t>
            </a:r>
            <a:r>
              <a:rPr lang="el-GR" sz="2800" u="sng" dirty="0" smtClean="0"/>
              <a:t>2</a:t>
            </a:r>
            <a:r>
              <a:rPr lang="el-GR" sz="2800" u="sng" baseline="30000" dirty="0" smtClean="0"/>
              <a:t>ος</a:t>
            </a:r>
            <a:r>
              <a:rPr lang="el-GR" sz="2800" u="sng" dirty="0" smtClean="0"/>
              <a:t> τρόπος</a:t>
            </a:r>
            <a:r>
              <a:rPr lang="el-GR" sz="2800" dirty="0" smtClean="0"/>
              <a:t>:</a:t>
            </a:r>
          </a:p>
          <a:p>
            <a:pPr marL="0" indent="0" algn="just">
              <a:buNone/>
            </a:pPr>
            <a:r>
              <a:rPr lang="el-GR" sz="2800" dirty="0" smtClean="0"/>
              <a:t>Γράφουμε τα στοιχεία του πίνακα βάζοντας κενό αναμεσά τους και προσδιορίζουμε τις γραμμές πατώντας </a:t>
            </a:r>
            <a:r>
              <a:rPr lang="en-US" sz="2800" dirty="0" smtClean="0"/>
              <a:t>enter</a:t>
            </a:r>
          </a:p>
          <a:p>
            <a:pPr marL="0" indent="0">
              <a:buNone/>
            </a:pPr>
            <a:r>
              <a:rPr lang="el-GR" sz="2800" dirty="0" smtClean="0"/>
              <a:t>Πχ. </a:t>
            </a:r>
          </a:p>
          <a:p>
            <a:pPr marL="0" indent="0">
              <a:buNone/>
            </a:pPr>
            <a:r>
              <a:rPr lang="el-GR" sz="2800" dirty="0" smtClean="0"/>
              <a:t>Α = [1 2 3 </a:t>
            </a:r>
            <a:r>
              <a:rPr lang="el-GR" sz="1800" dirty="0" smtClean="0"/>
              <a:t>(πατάμε </a:t>
            </a:r>
            <a:r>
              <a:rPr lang="en-US" sz="1800" dirty="0" smtClean="0"/>
              <a:t>Enter)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4 5 6</a:t>
            </a:r>
            <a:r>
              <a:rPr lang="en-US" sz="2800" dirty="0" smtClean="0"/>
              <a:t>         </a:t>
            </a:r>
            <a:r>
              <a:rPr lang="el-GR" sz="1900" dirty="0" smtClean="0"/>
              <a:t>(</a:t>
            </a:r>
            <a:r>
              <a:rPr lang="el-GR" sz="1900" dirty="0"/>
              <a:t>πατάμε </a:t>
            </a:r>
            <a:r>
              <a:rPr lang="en-US" sz="1900" dirty="0"/>
              <a:t>Enter)</a:t>
            </a:r>
            <a:endParaRPr lang="el-GR" sz="3000" dirty="0"/>
          </a:p>
          <a:p>
            <a:pPr marL="0" lvl="0" indent="0">
              <a:buClr>
                <a:srgbClr val="E48312"/>
              </a:buClr>
              <a:buNone/>
            </a:pPr>
            <a:r>
              <a:rPr lang="el-GR" sz="2800" dirty="0" smtClean="0"/>
              <a:t>7 8 9]</a:t>
            </a:r>
            <a:r>
              <a:rPr lang="en-US" sz="2800" dirty="0" smtClean="0"/>
              <a:t>        </a:t>
            </a:r>
            <a:r>
              <a:rPr lang="el-GR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(</a:t>
            </a:r>
            <a:r>
              <a:rPr lang="el-GR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πατάμε </a:t>
            </a:r>
            <a:r>
              <a:rPr lang="en-US" sz="1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Enter</a:t>
            </a:r>
            <a:r>
              <a:rPr lang="en-US" sz="1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551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4621" cy="57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Δήλωση Πίνακα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δημιουργήσουμε έναν πίνακα χρησιμοποιώντας άλλους πίνακες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l-GR" sz="2800" dirty="0" smtClean="0"/>
              <a:t>Πχ.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sz="2800" dirty="0" smtClean="0"/>
              <a:t> = [1 2 3;4 5 6]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800" dirty="0" smtClean="0"/>
              <a:t> = [7 8 9]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800" dirty="0"/>
              <a:t> </a:t>
            </a:r>
            <a:r>
              <a:rPr lang="en-US" sz="2800" dirty="0" smtClean="0"/>
              <a:t>A = [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/>
              <a:t>;</a:t>
            </a:r>
            <a:r>
              <a:rPr lang="el-G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</a:t>
            </a:r>
            <a:r>
              <a:rPr lang="en-US" sz="2800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/>
              <a:t>]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31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Εισαγωγή Δεδομένων στη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Οι δύο βασικότεροι μέθοδοι εισαγωγής δεδομένων είναι οι εξής:</a:t>
            </a:r>
          </a:p>
          <a:p>
            <a:pPr marL="1172718" lvl="3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l-GR" sz="2800" dirty="0" smtClean="0"/>
              <a:t> μέσω του</a:t>
            </a:r>
            <a:r>
              <a:rPr lang="en-US" sz="2800" dirty="0" smtClean="0"/>
              <a:t> </a:t>
            </a:r>
            <a:r>
              <a:rPr lang="en-US" sz="2800" u="sng" dirty="0" smtClean="0"/>
              <a:t>Black M-File Editor</a:t>
            </a:r>
            <a:r>
              <a:rPr lang="en-US" sz="2800" dirty="0" smtClean="0"/>
              <a:t> , </a:t>
            </a:r>
            <a:r>
              <a:rPr lang="el-GR" sz="2800" dirty="0" smtClean="0"/>
              <a:t>στον οποίο δουλεύουμε σε περιπτώσεις που έχουμε να διαχειριστούμε πράξεις με λίγες γραμμές κώδικα</a:t>
            </a:r>
          </a:p>
          <a:p>
            <a:pPr marL="1172718" lvl="3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l-GR" sz="2800" dirty="0"/>
              <a:t> </a:t>
            </a:r>
            <a:r>
              <a:rPr lang="el-GR" sz="2800" dirty="0" smtClean="0"/>
              <a:t>μέσω του</a:t>
            </a:r>
            <a:r>
              <a:rPr lang="el-GR" sz="2800" dirty="0"/>
              <a:t> </a:t>
            </a:r>
            <a:r>
              <a:rPr lang="en-US" sz="2800" u="sng" dirty="0" smtClean="0"/>
              <a:t>Script File</a:t>
            </a:r>
            <a:r>
              <a:rPr lang="en-US" sz="2800" dirty="0" smtClean="0"/>
              <a:t> , </a:t>
            </a:r>
            <a:r>
              <a:rPr lang="el-GR" sz="2800" dirty="0" smtClean="0"/>
              <a:t>όπου μας δίνεται η δυνατότητα να δημιουργήσουμε από απλές σειρές εντολών μέχρι και κώδικα προγραμματισμού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1591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9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Διάσταση Πίνακα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βρούμε την διάσταση ενός πίνακα με την εντολή </a:t>
            </a:r>
            <a:r>
              <a:rPr lang="en-US" sz="2800" dirty="0" smtClean="0">
                <a:solidFill>
                  <a:srgbClr val="0070C0"/>
                </a:solidFill>
              </a:rPr>
              <a:t>size</a:t>
            </a:r>
            <a:endParaRPr lang="en-US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u="sng" dirty="0" smtClean="0"/>
              <a:t>Σύνταξη Εντολής</a:t>
            </a:r>
            <a:r>
              <a:rPr lang="el-GR" sz="2800" dirty="0" smtClean="0"/>
              <a:t>: Μεταβλητή = </a:t>
            </a:r>
            <a:r>
              <a:rPr lang="en-US" sz="2800" dirty="0" smtClean="0">
                <a:solidFill>
                  <a:srgbClr val="0070C0"/>
                </a:solidFill>
              </a:rPr>
              <a:t>size</a:t>
            </a:r>
            <a:r>
              <a:rPr lang="en-US" sz="2800" dirty="0" smtClean="0"/>
              <a:t> </a:t>
            </a:r>
            <a:r>
              <a:rPr lang="el-GR" sz="2800" dirty="0" smtClean="0"/>
              <a:t>(Όνομα Πίνακα)</a:t>
            </a:r>
            <a:endParaRPr lang="en-US" sz="2800" u="sng" dirty="0" smtClean="0"/>
          </a:p>
        </p:txBody>
      </p:sp>
    </p:spTree>
    <p:extLst>
      <p:ext uri="{BB962C8B-B14F-4D97-AF65-F5344CB8AC3E}">
        <p14:creationId xmlns:p14="http://schemas.microsoft.com/office/powerpoint/2010/main" val="28756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" y="0"/>
            <a:ext cx="12198247" cy="564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Στοιχεία Πίνακα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πάρουμε πληροφορίες για ένα συγκεκριμένο στοιχείο του πίνακα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u="sng" dirty="0" smtClean="0"/>
              <a:t>Σύνταξη Εντολής</a:t>
            </a:r>
            <a:r>
              <a:rPr lang="el-GR" sz="2800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2800" dirty="0" smtClean="0"/>
              <a:t>Μεταβλητή = Όνομα Πίνακα (συντεταγμένες στοιχείου)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5012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Υποπίνακες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Μπορούμε να εξάγουμε υποπίνακες ενός πίνακα γράφοντας αντίστοιχα εάν θέλουμε να είναι από γραμμή ή στήλη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Με </a:t>
            </a:r>
            <a:r>
              <a:rPr lang="en-US" sz="2800" dirty="0"/>
              <a:t>N</a:t>
            </a:r>
            <a:r>
              <a:rPr lang="en-US" sz="2800" dirty="0" smtClean="0"/>
              <a:t> =  A</a:t>
            </a:r>
            <a:r>
              <a:rPr lang="el-GR" sz="2800" dirty="0" smtClean="0"/>
              <a:t>(</a:t>
            </a:r>
            <a:r>
              <a:rPr lang="en-US" sz="2800" dirty="0" smtClean="0"/>
              <a:t>: ,n) </a:t>
            </a:r>
            <a:r>
              <a:rPr lang="el-GR" sz="2800" dirty="0" smtClean="0"/>
              <a:t>λαμβάνουμε την </a:t>
            </a:r>
            <a:r>
              <a:rPr lang="en-US" sz="2800" dirty="0" smtClean="0"/>
              <a:t>n-</a:t>
            </a:r>
            <a:r>
              <a:rPr lang="el-GR" sz="2800" dirty="0" smtClean="0"/>
              <a:t>στήλη του πίνακα Α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 </a:t>
            </a:r>
            <a:r>
              <a:rPr lang="el-GR" sz="2800" dirty="0" smtClean="0"/>
              <a:t>Με </a:t>
            </a:r>
            <a:r>
              <a:rPr lang="en-US" sz="2800" dirty="0" smtClean="0"/>
              <a:t>M = A</a:t>
            </a:r>
            <a:r>
              <a:rPr lang="el-GR" sz="2800" dirty="0" smtClean="0"/>
              <a:t>(</a:t>
            </a:r>
            <a:r>
              <a:rPr lang="en-US" sz="2800" dirty="0" smtClean="0"/>
              <a:t>m, </a:t>
            </a:r>
            <a:r>
              <a:rPr lang="en-US" sz="2800" dirty="0" smtClean="0">
                <a:sym typeface="Wingdings" panose="05000000000000000000" pitchFamily="2" charset="2"/>
              </a:rPr>
              <a:t>: ) </a:t>
            </a:r>
            <a:r>
              <a:rPr lang="el-GR" sz="2800" dirty="0" smtClean="0">
                <a:sym typeface="Wingdings" panose="05000000000000000000" pitchFamily="2" charset="2"/>
              </a:rPr>
              <a:t>λαμβάνουμε την </a:t>
            </a:r>
            <a:r>
              <a:rPr lang="en-US" sz="2800" dirty="0" smtClean="0">
                <a:sym typeface="Wingdings" panose="05000000000000000000" pitchFamily="2" charset="2"/>
              </a:rPr>
              <a:t>m-</a:t>
            </a:r>
            <a:r>
              <a:rPr lang="el-GR" sz="2800" dirty="0" smtClean="0">
                <a:sym typeface="Wingdings" panose="05000000000000000000" pitchFamily="2" charset="2"/>
              </a:rPr>
              <a:t>γραμμή του πίνακα 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358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Πράξεις Πινάκων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Στη </a:t>
            </a:r>
            <a:r>
              <a:rPr lang="en-US" sz="2800" dirty="0" smtClean="0"/>
              <a:t>Matlab</a:t>
            </a:r>
            <a:r>
              <a:rPr lang="el-GR" sz="2800" dirty="0" smtClean="0"/>
              <a:t>, στις πράξεις πινάκων ακολουθούνται οι προϋποθέσεις της Γραμμικής Άλγεβρας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Προσοχή στις διαστάσεις των πινάκων! Πρέπει να είναι συγκεκριμένες σε κάθε περίπτωση έτσι ώστε να είναι εφικτή η κάθε πράξη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686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Πρόσθεση Πινάκων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Για να γίνει η πράξη, θα πρέπει οι πίνακες να έχουν τις </a:t>
            </a:r>
            <a:r>
              <a:rPr lang="el-GR" sz="2800" u="sng" dirty="0" smtClean="0"/>
              <a:t>ίδιες διαστάσεις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Δηλώνουμε τους πίνακες που θέλουμε να προσθέσουμε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Αναθέτουμε κατευθείαν το αποτέλεσμα της πράξεις σε έναν 3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πίνακα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5707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Περιβάλλον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Matlab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sz="2800" dirty="0" smtClean="0"/>
              <a:t>Το βασικό Μενού (</a:t>
            </a:r>
            <a:r>
              <a:rPr lang="en-US" sz="2800" dirty="0" smtClean="0"/>
              <a:t>Desktop Menu)</a:t>
            </a:r>
            <a:r>
              <a:rPr lang="el-GR" sz="2800" dirty="0" smtClean="0"/>
              <a:t> χωρίζεται σε 3 σκέλη: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Current Folder</a:t>
            </a:r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Command </a:t>
            </a:r>
            <a:r>
              <a:rPr lang="en-US" sz="2800" dirty="0" smtClean="0"/>
              <a:t>Window</a:t>
            </a:r>
            <a:endParaRPr lang="en-US" sz="2800" dirty="0"/>
          </a:p>
          <a:p>
            <a:pPr marL="1172718" lvl="3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/>
              <a:t>Workspace</a:t>
            </a:r>
            <a:endParaRPr lang="en-US" sz="2800" dirty="0"/>
          </a:p>
          <a:p>
            <a:pPr marL="0" indent="0">
              <a:buNone/>
            </a:pPr>
            <a:endParaRPr lang="el-GR" sz="2800" dirty="0" smtClean="0"/>
          </a:p>
          <a:p>
            <a:pPr lvl="4">
              <a:buFont typeface="Wingdings" panose="05000000000000000000" pitchFamily="2" charset="2"/>
              <a:buChar char="q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8298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Αφαίρεση Πινάκων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Ισχύουν οι ίδιες προϋποθέσεις με την πρόσθεση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Θέλουμε πίνακες με </a:t>
            </a:r>
            <a:r>
              <a:rPr lang="el-GR" sz="2800" u="sng" dirty="0" smtClean="0"/>
              <a:t>ίδιες διαστάσεις</a:t>
            </a:r>
            <a:endParaRPr lang="el-GR" sz="2800" u="sng" dirty="0"/>
          </a:p>
        </p:txBody>
      </p:sp>
    </p:spTree>
    <p:extLst>
      <p:ext uri="{BB962C8B-B14F-4D97-AF65-F5344CB8AC3E}">
        <p14:creationId xmlns:p14="http://schemas.microsoft.com/office/powerpoint/2010/main" val="38213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3" y="0"/>
            <a:ext cx="12210853" cy="5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Πολλαπλασιασμός Πινάκων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Βασική προϋπόθεση για να είναι εφικτός ο πολλαπλασιασμός είναι οι στήλες του 1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πίνακα να έχουν ίδιο πλήθος με τις γραμμές του 2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πίνακα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017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6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Δύναμη Πίνακα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Είναι απλή διαδικασία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Πρόκειται για διαδοχικό πολλαπλασιασμό του πίνακα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u="sng" dirty="0" smtClean="0"/>
              <a:t>Πχ</a:t>
            </a:r>
            <a:r>
              <a:rPr lang="el-GR" sz="2800" dirty="0" smtClean="0"/>
              <a:t>. Θέλουμε τον </a:t>
            </a:r>
            <a:r>
              <a:rPr lang="en-US" sz="2800" dirty="0"/>
              <a:t>A</a:t>
            </a:r>
            <a:r>
              <a:rPr lang="en-US" sz="2800" baseline="30000" dirty="0"/>
              <a:t>2	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542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Blank M-File Editor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Δουλεύουμε σε </a:t>
            </a:r>
            <a:r>
              <a:rPr lang="el-GR" sz="2800" dirty="0"/>
              <a:t>περιπτώσεις που έχουμε να διαχειριστούμε πράξεις με λίγες γραμμές </a:t>
            </a:r>
            <a:r>
              <a:rPr lang="el-GR" sz="2800" dirty="0" smtClean="0"/>
              <a:t>κώδικα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Στις πιο πρόσφατες εκδόσεις το </a:t>
            </a:r>
            <a:r>
              <a:rPr lang="en-US" sz="2800" dirty="0" smtClean="0"/>
              <a:t>M-File </a:t>
            </a:r>
            <a:r>
              <a:rPr lang="el-GR" sz="2800" dirty="0" smtClean="0"/>
              <a:t>θα το βρούμε επιλέγοντας </a:t>
            </a:r>
            <a:r>
              <a:rPr lang="en-US" sz="2800" dirty="0" smtClean="0"/>
              <a:t>New Script </a:t>
            </a:r>
            <a:r>
              <a:rPr lang="el-GR" sz="2800" dirty="0" smtClean="0"/>
              <a:t>στη γραμμή εργαλείων του Μενού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Εφόσον το επιλέξουμε θα μας βγεί ο </a:t>
            </a:r>
            <a:r>
              <a:rPr lang="en-US" sz="2800" dirty="0"/>
              <a:t>E</a:t>
            </a:r>
            <a:r>
              <a:rPr lang="en-US" sz="2800" dirty="0" smtClean="0"/>
              <a:t>ditor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233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95529" cy="6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93" cy="497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Blank M-File Editor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Οποιαδήποτε πράξη, δήλωση τιμών, πινάκων κτλ έχουμε δει μέχρι τώρα, μπορούμε να τα αποθηκεύσουμε στον </a:t>
            </a:r>
            <a:r>
              <a:rPr lang="en-US" sz="2800" dirty="0" smtClean="0"/>
              <a:t>Blank M-File Editor </a:t>
            </a:r>
            <a:r>
              <a:rPr lang="el-GR" sz="2800" dirty="0" smtClean="0"/>
              <a:t>και να τον καλέσουμε στο </a:t>
            </a:r>
            <a:r>
              <a:rPr lang="en-US" sz="2800" dirty="0" smtClean="0"/>
              <a:t>Command Window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/>
              <a:t> </a:t>
            </a:r>
            <a:r>
              <a:rPr lang="el-GR" sz="2800" dirty="0" smtClean="0"/>
              <a:t>Προσόχη στην ονομασία με την οποία θα τον αποθηκεύσουμε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Ακολουθεί ένα παράδειγμα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60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333" cy="493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1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Function Editor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dirty="0" smtClean="0"/>
              <a:t>Πολύ σημαντική η λειτουργία του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Μπορώ να ορίσω μια συνάρτηση και τις μεταβλητές της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 smtClean="0"/>
              <a:t> Ο χρήστης μπορεί να την καλέσει στο </a:t>
            </a:r>
            <a:r>
              <a:rPr lang="en-US" sz="2800" dirty="0" smtClean="0"/>
              <a:t>Command Window </a:t>
            </a:r>
            <a:r>
              <a:rPr lang="el-GR" sz="2800" dirty="0" smtClean="0"/>
              <a:t>και να βρεί διάφορες τιμές της ανάλογα με το </a:t>
            </a:r>
            <a:r>
              <a:rPr lang="en-US" sz="2800" dirty="0" smtClean="0"/>
              <a:t>input </a:t>
            </a:r>
            <a:r>
              <a:rPr lang="el-GR" sz="2800" dirty="0" smtClean="0"/>
              <a:t>που θα δώσει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800" dirty="0"/>
              <a:t> </a:t>
            </a:r>
            <a:r>
              <a:rPr lang="el-GR" sz="2800" dirty="0" smtClean="0"/>
              <a:t>Τον </a:t>
            </a:r>
            <a:r>
              <a:rPr lang="en-US" sz="2800" dirty="0" smtClean="0"/>
              <a:t>Function Editor </a:t>
            </a:r>
            <a:r>
              <a:rPr lang="el-GR" sz="2800" dirty="0" smtClean="0"/>
              <a:t>τον βρίσκουμε πατώντας </a:t>
            </a:r>
            <a:r>
              <a:rPr lang="en-US" sz="2800" dirty="0" smtClean="0"/>
              <a:t>New </a:t>
            </a:r>
            <a:r>
              <a:rPr lang="el-GR" sz="2800" dirty="0" smtClean="0"/>
              <a:t>και στη συνέχεια </a:t>
            </a:r>
            <a:r>
              <a:rPr lang="en-US" sz="2800" dirty="0" smtClean="0"/>
              <a:t>Function</a:t>
            </a: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3531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83788" cy="627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515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5400" dirty="0" smtClean="0">
                <a:solidFill>
                  <a:schemeClr val="accent1">
                    <a:lumMod val="50000"/>
                  </a:schemeClr>
                </a:solidFill>
              </a:rPr>
              <a:t>Συναρτήσεις μέσω του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</a:rPr>
              <a:t>Function Editor</a:t>
            </a:r>
            <a:endParaRPr lang="el-G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l-GR" sz="2800" u="sng" dirty="0" smtClean="0"/>
              <a:t>Δομή</a:t>
            </a:r>
            <a:r>
              <a:rPr lang="el-GR" sz="2800" dirty="0" smtClean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0070C0"/>
                </a:solidFill>
              </a:rPr>
              <a:t>function</a:t>
            </a:r>
            <a:r>
              <a:rPr lang="en-US" sz="2400" dirty="0"/>
              <a:t> </a:t>
            </a:r>
            <a:r>
              <a:rPr lang="en-US" sz="2400" dirty="0" smtClean="0"/>
              <a:t>[</a:t>
            </a:r>
            <a:r>
              <a:rPr lang="el-GR" sz="2400" dirty="0" smtClean="0"/>
              <a:t>Μεταβλητή Αποτελέσματος</a:t>
            </a:r>
            <a:r>
              <a:rPr lang="en-US" sz="2400" dirty="0" smtClean="0"/>
              <a:t>] </a:t>
            </a:r>
            <a:r>
              <a:rPr lang="en-US" sz="2400" dirty="0"/>
              <a:t>= </a:t>
            </a:r>
            <a:r>
              <a:rPr lang="el-GR" sz="2400" dirty="0" smtClean="0"/>
              <a:t>Όνομα Συνάρτησης </a:t>
            </a:r>
            <a:r>
              <a:rPr lang="en-US" sz="2400" dirty="0" smtClean="0"/>
              <a:t>(Input </a:t>
            </a:r>
            <a:r>
              <a:rPr lang="el-GR" sz="2400" dirty="0" smtClean="0"/>
              <a:t>χρήστη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l-GR" sz="2400" dirty="0" smtClean="0"/>
              <a:t>Μεταβλητή Αποτέλεσματος = Γράφουμε τη συνάρτηση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end</a:t>
            </a:r>
            <a:endParaRPr lang="el-GR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l-GR" sz="2800" dirty="0" smtClean="0"/>
              <a:t>*</a:t>
            </a:r>
            <a:r>
              <a:rPr lang="el-GR" sz="2800" u="sng" dirty="0" smtClean="0"/>
              <a:t>Προσοχή</a:t>
            </a:r>
            <a:r>
              <a:rPr lang="el-GR" sz="2800" dirty="0" smtClean="0"/>
              <a:t> στο Όνομα Συνάρτησης και στην αποθήκευση του! Θα έχουμε πρόβλημα στην κλήση της!</a:t>
            </a:r>
            <a:endParaRPr lang="en-US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13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12388" cy="63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81329" cy="632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277" cy="485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785</TotalTime>
  <Words>2373</Words>
  <Application>Microsoft Office PowerPoint</Application>
  <PresentationFormat>Widescreen</PresentationFormat>
  <Paragraphs>304</Paragraphs>
  <Slides>109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5" baseType="lpstr">
      <vt:lpstr>Arial</vt:lpstr>
      <vt:lpstr>Calibri</vt:lpstr>
      <vt:lpstr>Calibri Light</vt:lpstr>
      <vt:lpstr>Times New Roman</vt:lpstr>
      <vt:lpstr>Wingdings</vt:lpstr>
      <vt:lpstr>Retrospect</vt:lpstr>
      <vt:lpstr>Εισαγωγή στην Αριθμητική Ανάλυση  Εισαγωγή στη MATLAB</vt:lpstr>
      <vt:lpstr>Τι είναι Matlab</vt:lpstr>
      <vt:lpstr>Τι είναι Matlab</vt:lpstr>
      <vt:lpstr>Matlab</vt:lpstr>
      <vt:lpstr>Δυνατότητες</vt:lpstr>
      <vt:lpstr>Δυνατότητες για Μαθηματικά</vt:lpstr>
      <vt:lpstr>Εισαγωγή Δεδομένων στη Matlab</vt:lpstr>
      <vt:lpstr>Περιβάλλον Matlab</vt:lpstr>
      <vt:lpstr>PowerPoint Presentation</vt:lpstr>
      <vt:lpstr>Current Folder</vt:lpstr>
      <vt:lpstr>Command Window</vt:lpstr>
      <vt:lpstr>Workspace</vt:lpstr>
      <vt:lpstr>Workspace</vt:lpstr>
      <vt:lpstr>Περιβάλλον Matlab</vt:lpstr>
      <vt:lpstr>Πράξεις με τη Matlab</vt:lpstr>
      <vt:lpstr>Πράξεις με τη Matlab</vt:lpstr>
      <vt:lpstr>Πράξεις με τη Matlab</vt:lpstr>
      <vt:lpstr>Ανάθεση τιμής</vt:lpstr>
      <vt:lpstr>Ανάθεση τιμής</vt:lpstr>
      <vt:lpstr>PowerPoint Presentation</vt:lpstr>
      <vt:lpstr>PowerPoint Presentation</vt:lpstr>
      <vt:lpstr>PowerPoint Presentation</vt:lpstr>
      <vt:lpstr>PowerPoint Presentation</vt:lpstr>
      <vt:lpstr>Ανάθεση τιμής</vt:lpstr>
      <vt:lpstr>PowerPoint Presentation</vt:lpstr>
      <vt:lpstr>Ανάθεση τιμής</vt:lpstr>
      <vt:lpstr>Ανάθεση τιμής</vt:lpstr>
      <vt:lpstr>Ανάθεση τιμής</vt:lpstr>
      <vt:lpstr>Ανάθεση τιμής – Η εντολή Clear</vt:lpstr>
      <vt:lpstr>PowerPoint Presentation</vt:lpstr>
      <vt:lpstr>PowerPoint Presentation</vt:lpstr>
      <vt:lpstr>Ανάθεση τιμής</vt:lpstr>
      <vt:lpstr>PowerPoint Presentation</vt:lpstr>
      <vt:lpstr>PowerPoint Presentation</vt:lpstr>
      <vt:lpstr>Save and Load Workspace</vt:lpstr>
      <vt:lpstr>PowerPoint Presentation</vt:lpstr>
      <vt:lpstr>PowerPoint Presentation</vt:lpstr>
      <vt:lpstr>PowerPoint Presentation</vt:lpstr>
      <vt:lpstr>Πολυώνυμα</vt:lpstr>
      <vt:lpstr>Πολυώνυμα</vt:lpstr>
      <vt:lpstr>PowerPoint Presentation</vt:lpstr>
      <vt:lpstr>Πολυώνυμα</vt:lpstr>
      <vt:lpstr>PowerPoint Presentation</vt:lpstr>
      <vt:lpstr>Ρίζες Πολυωνύμων</vt:lpstr>
      <vt:lpstr>PowerPoint Presentation</vt:lpstr>
      <vt:lpstr>Πολλαπλασιασμός Πολυωνύμων</vt:lpstr>
      <vt:lpstr>Πολλαπλασιασμός Πολυωνύμων</vt:lpstr>
      <vt:lpstr>PowerPoint Presentation</vt:lpstr>
      <vt:lpstr>Διαίρεση Πολυωνύμων</vt:lpstr>
      <vt:lpstr>PowerPoint Presentation</vt:lpstr>
      <vt:lpstr>PowerPoint Presentation</vt:lpstr>
      <vt:lpstr>Διανύσματα</vt:lpstr>
      <vt:lpstr>PowerPoint Presentation</vt:lpstr>
      <vt:lpstr>Διανύσματα</vt:lpstr>
      <vt:lpstr>PowerPoint Presentation</vt:lpstr>
      <vt:lpstr>Μήκος διανύσματος</vt:lpstr>
      <vt:lpstr>PowerPoint Presentation</vt:lpstr>
      <vt:lpstr>Πράξεις  με διανύσματα</vt:lpstr>
      <vt:lpstr>Πράξεις αριθμού με διάνυσμα</vt:lpstr>
      <vt:lpstr>PowerPoint Presentation</vt:lpstr>
      <vt:lpstr>Πράξεις μεταξύ διανυσμάτων</vt:lpstr>
      <vt:lpstr>PowerPoint Presentation</vt:lpstr>
      <vt:lpstr>PowerPoint Presentation</vt:lpstr>
      <vt:lpstr>Πίνακες</vt:lpstr>
      <vt:lpstr>Δήλωση Πινάκων</vt:lpstr>
      <vt:lpstr>PowerPoint Presentation</vt:lpstr>
      <vt:lpstr>Δήλωση Πίνακα</vt:lpstr>
      <vt:lpstr>PowerPoint Presentation</vt:lpstr>
      <vt:lpstr>Δήλωση Πίνακα</vt:lpstr>
      <vt:lpstr>PowerPoint Presentation</vt:lpstr>
      <vt:lpstr>Διάσταση Πίνακα</vt:lpstr>
      <vt:lpstr>PowerPoint Presentation</vt:lpstr>
      <vt:lpstr>Στοιχεία Πίνακα</vt:lpstr>
      <vt:lpstr>PowerPoint Presentation</vt:lpstr>
      <vt:lpstr>Υποπίνακες</vt:lpstr>
      <vt:lpstr>PowerPoint Presentation</vt:lpstr>
      <vt:lpstr>Πράξεις Πινάκων</vt:lpstr>
      <vt:lpstr>Πρόσθεση Πινάκων</vt:lpstr>
      <vt:lpstr>PowerPoint Presentation</vt:lpstr>
      <vt:lpstr>PowerPoint Presentation</vt:lpstr>
      <vt:lpstr>Αφαίρεση Πινάκων</vt:lpstr>
      <vt:lpstr>PowerPoint Presentation</vt:lpstr>
      <vt:lpstr>Πολλαπλασιασμός Πινάκων</vt:lpstr>
      <vt:lpstr>PowerPoint Presentation</vt:lpstr>
      <vt:lpstr>Δύναμη Πίνακα</vt:lpstr>
      <vt:lpstr>PowerPoint Presentation</vt:lpstr>
      <vt:lpstr>Blank M-File Editor</vt:lpstr>
      <vt:lpstr>PowerPoint Presentation</vt:lpstr>
      <vt:lpstr>PowerPoint Presentation</vt:lpstr>
      <vt:lpstr>Blank M-File Editor</vt:lpstr>
      <vt:lpstr>PowerPoint Presentation</vt:lpstr>
      <vt:lpstr>PowerPoint Presentation</vt:lpstr>
      <vt:lpstr>Function Editor</vt:lpstr>
      <vt:lpstr>PowerPoint Presentation</vt:lpstr>
      <vt:lpstr>PowerPoint Presentation</vt:lpstr>
      <vt:lpstr>Συναρτήσεις μέσω του Function Editor</vt:lpstr>
      <vt:lpstr>PowerPoint Presentation</vt:lpstr>
      <vt:lpstr>PowerPoint Presentation</vt:lpstr>
      <vt:lpstr>PowerPoint Presentation</vt:lpstr>
      <vt:lpstr>Προγραμματισμός με Matlab</vt:lpstr>
      <vt:lpstr>Λογικοί Τελεστές</vt:lpstr>
      <vt:lpstr>if/Else</vt:lpstr>
      <vt:lpstr>if/Else</vt:lpstr>
      <vt:lpstr>if/Else</vt:lpstr>
      <vt:lpstr>for Loop</vt:lpstr>
      <vt:lpstr>while Loop</vt:lpstr>
      <vt:lpstr>Προγραμματισμός με Matlab</vt:lpstr>
      <vt:lpstr>Προγραμματισμός με Matlab</vt:lpstr>
      <vt:lpstr>Προγραμματισμός με Matlab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στην Αριθμητική Ανάλυση</dc:title>
  <dc:creator>eleni love4basketball</dc:creator>
  <cp:lastModifiedBy>eleni love4basketball</cp:lastModifiedBy>
  <cp:revision>85</cp:revision>
  <dcterms:created xsi:type="dcterms:W3CDTF">2017-02-22T20:57:30Z</dcterms:created>
  <dcterms:modified xsi:type="dcterms:W3CDTF">2017-04-03T08:56:28Z</dcterms:modified>
</cp:coreProperties>
</file>